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68" r:id="rId5"/>
    <p:sldId id="269" r:id="rId6"/>
    <p:sldId id="271" r:id="rId7"/>
    <p:sldId id="270" r:id="rId8"/>
    <p:sldId id="272" r:id="rId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10" d="100"/>
          <a:sy n="110" d="100"/>
        </p:scale>
        <p:origin x="1644" y="108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12/07/2017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12/07/2017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RFD - USLARP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834" y="1124744"/>
            <a:ext cx="8414331" cy="51125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24387" y="677024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Courtesy: S. de Silva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6702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DQW - USLARP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975761"/>
            <a:ext cx="7931224" cy="533355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24387" y="677024"/>
            <a:ext cx="2685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Courtesy: S. </a:t>
            </a:r>
            <a:r>
              <a:rPr lang="en-US" dirty="0" err="1" smtClean="0"/>
              <a:t>Verdu</a:t>
            </a:r>
            <a:r>
              <a:rPr lang="en-US" dirty="0" smtClean="0"/>
              <a:t> et al.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5911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Cu-Coating Double Wall Tube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5" r="16138"/>
          <a:stretch/>
        </p:blipFill>
        <p:spPr>
          <a:xfrm>
            <a:off x="4716016" y="1790522"/>
            <a:ext cx="4191284" cy="33638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6978" r="12440"/>
          <a:stretch/>
        </p:blipFill>
        <p:spPr>
          <a:xfrm>
            <a:off x="251520" y="1790522"/>
            <a:ext cx="4176464" cy="33284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5135" y="1124744"/>
            <a:ext cx="39892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Sputtered Cu on NEG</a:t>
            </a:r>
          </a:p>
          <a:p>
            <a:r>
              <a:rPr lang="en-US" dirty="0" smtClean="0"/>
              <a:t>Peeling off during high pressure tests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761086" y="1144191"/>
            <a:ext cx="4320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Galvanic Process of Cu on Au</a:t>
            </a:r>
          </a:p>
          <a:p>
            <a:r>
              <a:rPr lang="en-US" dirty="0" smtClean="0"/>
              <a:t>After strong ultrasonic + 77K shock tests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182516" y="5445224"/>
            <a:ext cx="70669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Thanks to RF-PM &amp; TE-VSC to implement this in less than 2 weeks</a:t>
            </a:r>
          </a:p>
          <a:p>
            <a:pPr algn="ctr"/>
            <a:r>
              <a:rPr lang="en-US" dirty="0" smtClean="0"/>
              <a:t>Total of 3 tubes available in SM18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0296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 Feedthrough Leaks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293" y="1491262"/>
            <a:ext cx="3562161" cy="14192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1851" y="1352699"/>
            <a:ext cx="2421187" cy="15722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l="31133" t="18234" r="24914" b="15588"/>
          <a:stretch/>
        </p:blipFill>
        <p:spPr>
          <a:xfrm>
            <a:off x="513525" y="3029200"/>
            <a:ext cx="3447781" cy="29200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8" t="8073" r="36464"/>
          <a:stretch/>
        </p:blipFill>
        <p:spPr>
          <a:xfrm rot="10800000">
            <a:off x="2825064" y="5271564"/>
            <a:ext cx="1512168" cy="135543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l="26055" r="29992"/>
          <a:stretch/>
        </p:blipFill>
        <p:spPr>
          <a:xfrm rot="5400000">
            <a:off x="5493571" y="2676107"/>
            <a:ext cx="2808312" cy="359402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868144" y="4365104"/>
            <a:ext cx="1296144" cy="1656184"/>
          </a:xfrm>
          <a:prstGeom prst="rect">
            <a:avLst/>
          </a:prstGeom>
          <a:noFill/>
          <a:ln w="571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1763688" y="3429000"/>
            <a:ext cx="1584176" cy="1842564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2483768" y="5286466"/>
            <a:ext cx="849544" cy="373338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1804872" y="5256662"/>
            <a:ext cx="1528440" cy="167302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5" t="13601" r="28738" b="12200"/>
          <a:stretch/>
        </p:blipFill>
        <p:spPr>
          <a:xfrm>
            <a:off x="7448840" y="5002010"/>
            <a:ext cx="1619672" cy="175189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058330" y="965946"/>
            <a:ext cx="22749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Original feedthrough</a:t>
            </a:r>
          </a:p>
          <a:p>
            <a:r>
              <a:rPr lang="en-US" dirty="0" smtClean="0"/>
              <a:t>~ 1kW HOM power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5744668" y="900000"/>
            <a:ext cx="2839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Replacement feedthrough</a:t>
            </a:r>
          </a:p>
          <a:p>
            <a:r>
              <a:rPr lang="en-US" dirty="0" smtClean="0"/>
              <a:t>~ 200 W HOM power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789374" y="2730380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out three leak during warm 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3270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Pickup Antenna Feedthrough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1133" t="18234" r="24914" b="15588"/>
          <a:stretch/>
        </p:blipFill>
        <p:spPr>
          <a:xfrm>
            <a:off x="513525" y="2885184"/>
            <a:ext cx="3447781" cy="292008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979712" y="3965304"/>
            <a:ext cx="648072" cy="792088"/>
          </a:xfrm>
          <a:prstGeom prst="rect">
            <a:avLst/>
          </a:prstGeom>
          <a:noFill/>
          <a:ln w="57150">
            <a:solidFill>
              <a:srgbClr val="FFC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1" t="36000" r="6688" b="24800"/>
          <a:stretch/>
        </p:blipFill>
        <p:spPr>
          <a:xfrm rot="5400000">
            <a:off x="3114829" y="4134880"/>
            <a:ext cx="3434472" cy="11586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00" t="16400" r="15001" b="36350"/>
          <a:stretch/>
        </p:blipFill>
        <p:spPr>
          <a:xfrm>
            <a:off x="6211281" y="3335081"/>
            <a:ext cx="2011754" cy="30963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19220" y="2584845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Original PU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445152" y="2954177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Replacement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25265" y="980728"/>
            <a:ext cx="81952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</a:t>
            </a:r>
            <a:r>
              <a:rPr lang="en-US" dirty="0" smtClean="0"/>
              <a:t>2 of PUs damaged*, 2 new PUs in place, under testing \</a:t>
            </a:r>
          </a:p>
          <a:p>
            <a:endParaRPr lang="en-US" dirty="0" smtClean="0"/>
          </a:p>
          <a:p>
            <a:r>
              <a:rPr lang="en-US" dirty="0" smtClean="0"/>
              <a:t>In parallel, preparing </a:t>
            </a:r>
            <a:r>
              <a:rPr lang="en-US" dirty="0" smtClean="0"/>
              <a:t>a </a:t>
            </a:r>
            <a:r>
              <a:rPr lang="en-US" dirty="0" smtClean="0"/>
              <a:t>back up using similar </a:t>
            </a:r>
            <a:r>
              <a:rPr lang="en-US" dirty="0" smtClean="0"/>
              <a:t>LEP like </a:t>
            </a:r>
            <a:r>
              <a:rPr lang="en-US" dirty="0" smtClean="0"/>
              <a:t>feedthroughs (+loops)</a:t>
            </a:r>
            <a:endParaRPr lang="en-US" dirty="0"/>
          </a:p>
          <a:p>
            <a:r>
              <a:rPr lang="en-US" dirty="0" smtClean="0"/>
              <a:t>Consequence is lower power from PU antenna (x10 or lower) + no damping of 1.7GHz modes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411760" y="6525344"/>
            <a:ext cx="3134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</a:t>
            </a:r>
            <a:r>
              <a:rPr lang="en-US" dirty="0" smtClean="0"/>
              <a:t>Improper thermal shock test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1704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A649C1-7B00-4ECC-98F2-E673362ECA3E}">
  <ds:schemaRefs>
    <ds:schemaRef ds:uri="http://schemas.microsoft.com/office/infopath/2007/PartnerControls"/>
    <ds:schemaRef ds:uri="http://purl.org/dc/elements/1.1/"/>
    <ds:schemaRef ds:uri="http://purl.org/dc/dcmitype/"/>
    <ds:schemaRef ds:uri="http://www.w3.org/XML/1998/namespace"/>
    <ds:schemaRef ds:uri="8946e33d-fd2f-4ae4-8ee9-d90c129cdf9e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20634</TotalTime>
  <Words>176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Thème Office</vt:lpstr>
      <vt:lpstr>RFD - USLARP</vt:lpstr>
      <vt:lpstr>DQW - USLARP</vt:lpstr>
      <vt:lpstr>Cu-Coating Double Wall Tube</vt:lpstr>
      <vt:lpstr>HOM Feedthrough Leaks</vt:lpstr>
      <vt:lpstr>Pickup Antenna Feedthrough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Rama Calaga</cp:lastModifiedBy>
  <cp:revision>114</cp:revision>
  <dcterms:created xsi:type="dcterms:W3CDTF">2016-02-12T10:02:27Z</dcterms:created>
  <dcterms:modified xsi:type="dcterms:W3CDTF">2017-07-13T07:12:56Z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