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375" r:id="rId3"/>
    <p:sldId id="374" r:id="rId4"/>
    <p:sldId id="376" r:id="rId5"/>
    <p:sldId id="377" r:id="rId6"/>
    <p:sldId id="378" r:id="rId7"/>
    <p:sldId id="379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62" d="100"/>
          <a:sy n="62" d="100"/>
        </p:scale>
        <p:origin x="84" y="5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Book Antiqua"/>
          <a:ea typeface="+mj-ea"/>
          <a:cs typeface="Book Antiqu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Book Antiqua"/>
          <a:ea typeface="+mn-ea"/>
          <a:cs typeface="Book Antiqua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Book Antiqua"/>
          <a:ea typeface="+mn-ea"/>
          <a:cs typeface="Book Antiqua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Book Antiqua"/>
          <a:ea typeface="+mn-ea"/>
          <a:cs typeface="Book Antiqua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Book Antiqua"/>
          <a:ea typeface="+mn-ea"/>
          <a:cs typeface="Book Antiqua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Book Antiqua"/>
          <a:ea typeface="+mn-ea"/>
          <a:cs typeface="Book Antiqu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hilumi/wp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86197" TargetMode="External"/><Relationship Id="rId2" Type="http://schemas.openxmlformats.org/officeDocument/2006/relationships/hyperlink" Target="https://edms.cern.ch/document/153543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182517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786913" TargetMode="External"/><Relationship Id="rId2" Type="http://schemas.openxmlformats.org/officeDocument/2006/relationships/hyperlink" Target="https://edms.cern.ch/document/178626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Status</a:t>
            </a:r>
            <a:r>
              <a:rPr lang="fr-CH" dirty="0" smtClean="0">
                <a:latin typeface="Book Antiqua" panose="02040602050305030304" pitchFamily="18" charset="0"/>
              </a:rPr>
              <a:t> of Q1/Q3 documents for DOE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80000" cy="1858144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</a:t>
            </a:r>
          </a:p>
          <a:p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899150"/>
            <a:ext cx="6480000" cy="34925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13 July 2017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LIST PROVIDED BY G. AMBROSIO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905731"/>
              </p:ext>
            </p:extLst>
          </p:nvPr>
        </p:nvGraphicFramePr>
        <p:xfrm>
          <a:off x="946150" y="2996952"/>
          <a:ext cx="7251700" cy="2647950"/>
        </p:xfrm>
        <a:graphic>
          <a:graphicData uri="http://schemas.openxmlformats.org/drawingml/2006/table">
            <a:tbl>
              <a:tblPr/>
              <a:tblGrid>
                <a:gridCol w="2351645"/>
                <a:gridCol w="1434472"/>
                <a:gridCol w="914000"/>
                <a:gridCol w="2551583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Dashboard for HL-LHC AUP Magnets - CERN WP3 Documents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update:  June 6, 2017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 by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hold by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MQXFA magnets FRS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CD-1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internally circulated at CERN via EDMS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LMQXFA cold-mass FRS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CD-2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review by Ezio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LQXFA/B cyo-assembly FRS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CD-2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review by Ezio 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MQXFA Material List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CD-1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review at 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List of parts from CERN to AUP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CD-1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AUP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Giorgio is adding quantities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Interface Control Document template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right after CD-1 so we start making all ICD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review by Ezio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LQXFA/B Acceptance Plan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CD-2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Giorgio will start it after CD-1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latin typeface="Book Antiqua" panose="02040602050305030304" pitchFamily="18" charset="0"/>
              </a:rPr>
              <a:t>Main documents accessible </a:t>
            </a:r>
            <a:r>
              <a:rPr lang="fr-CH" sz="2400" dirty="0" err="1" smtClean="0">
                <a:latin typeface="Book Antiqua" panose="02040602050305030304" pitchFamily="18" charset="0"/>
              </a:rPr>
              <a:t>from</a:t>
            </a:r>
            <a:r>
              <a:rPr lang="fr-CH" sz="2400" dirty="0" smtClean="0">
                <a:latin typeface="Book Antiqua" panose="02040602050305030304" pitchFamily="18" charset="0"/>
              </a:rPr>
              <a:t> the WP3 documents and </a:t>
            </a:r>
            <a:r>
              <a:rPr lang="fr-CH" sz="2400" dirty="0" err="1" smtClean="0">
                <a:latin typeface="Book Antiqua" panose="02040602050305030304" pitchFamily="18" charset="0"/>
              </a:rPr>
              <a:t>papers</a:t>
            </a:r>
            <a:r>
              <a:rPr lang="fr-CH" sz="2400" dirty="0" smtClean="0">
                <a:latin typeface="Book Antiqua" panose="02040602050305030304" pitchFamily="18" charset="0"/>
              </a:rPr>
              <a:t> page</a:t>
            </a:r>
          </a:p>
          <a:p>
            <a:pPr lvl="1"/>
            <a:r>
              <a:rPr lang="fr-CH" sz="1600" smtClean="0">
                <a:latin typeface="Book Antiqua" panose="02040602050305030304" pitchFamily="18" charset="0"/>
                <a:hlinkClick r:id="rId3"/>
              </a:rPr>
              <a:t>www.cern.ch/hilumi/wp3</a:t>
            </a:r>
            <a:r>
              <a:rPr lang="fr-CH" sz="1600" smtClean="0">
                <a:latin typeface="Book Antiqua" panose="02040602050305030304" pitchFamily="18" charset="0"/>
              </a:rPr>
              <a:t> </a:t>
            </a:r>
            <a:endParaRPr lang="fr-CH" sz="16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31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FUNCTIONAL REQUIREMENT SPECIFICATIONS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>
                <a:latin typeface="Book Antiqua" panose="02040602050305030304" pitchFamily="18" charset="0"/>
              </a:rPr>
              <a:t>Magnet</a:t>
            </a:r>
            <a:r>
              <a:rPr lang="fr-CH" sz="2400" dirty="0" smtClean="0">
                <a:latin typeface="Book Antiqua" panose="02040602050305030304" pitchFamily="18" charset="0"/>
              </a:rPr>
              <a:t>: </a:t>
            </a:r>
            <a:r>
              <a:rPr lang="fr-CH" sz="2400" dirty="0" err="1" smtClean="0">
                <a:latin typeface="Book Antiqua" panose="02040602050305030304" pitchFamily="18" charset="0"/>
              </a:rPr>
              <a:t>approved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edms.cern.ch/document/1535430</a:t>
            </a:r>
            <a:r>
              <a:rPr lang="en-GB" sz="2000" dirty="0" smtClean="0"/>
              <a:t> </a:t>
            </a:r>
            <a:endParaRPr lang="en-GB" sz="2000" dirty="0"/>
          </a:p>
          <a:p>
            <a:pPr lvl="1"/>
            <a:endParaRPr lang="fr-CH" sz="2000" dirty="0" smtClean="0"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Cold mass: version </a:t>
            </a:r>
            <a:r>
              <a:rPr lang="fr-CH" sz="2400" dirty="0" err="1" smtClean="0">
                <a:latin typeface="Book Antiqua" panose="02040602050305030304" pitchFamily="18" charset="0"/>
              </a:rPr>
              <a:t>agreed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with</a:t>
            </a:r>
            <a:r>
              <a:rPr lang="fr-CH" sz="2400" dirty="0" smtClean="0">
                <a:latin typeface="Book Antiqua" panose="02040602050305030304" pitchFamily="18" charset="0"/>
              </a:rPr>
              <a:t> US, and Herve Paolo and Lucio </a:t>
            </a:r>
            <a:r>
              <a:rPr lang="fr-CH" sz="2400" dirty="0" err="1" smtClean="0">
                <a:latin typeface="Book Antiqua" panose="02040602050305030304" pitchFamily="18" charset="0"/>
              </a:rPr>
              <a:t>being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circulated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edms.cern.ch/document/1686197</a:t>
            </a:r>
            <a:r>
              <a:rPr lang="en-GB" sz="2000" dirty="0" smtClean="0"/>
              <a:t> </a:t>
            </a:r>
            <a:endParaRPr lang="fr-CH" sz="20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Issue of alignement: to </a:t>
            </a:r>
            <a:r>
              <a:rPr lang="fr-CH" sz="2000" dirty="0" err="1" smtClean="0">
                <a:latin typeface="Book Antiqua" panose="02040602050305030304" pitchFamily="18" charset="0"/>
              </a:rPr>
              <a:t>be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treated</a:t>
            </a:r>
            <a:r>
              <a:rPr lang="fr-CH" sz="2000" dirty="0" smtClean="0">
                <a:latin typeface="Book Antiqua" panose="02040602050305030304" pitchFamily="18" charset="0"/>
              </a:rPr>
              <a:t> in a </a:t>
            </a:r>
            <a:r>
              <a:rPr lang="fr-CH" sz="2000" dirty="0" err="1" smtClean="0">
                <a:latin typeface="Book Antiqua" panose="02040602050305030304" pitchFamily="18" charset="0"/>
              </a:rPr>
              <a:t>separate</a:t>
            </a:r>
            <a:r>
              <a:rPr lang="fr-CH" sz="2000" dirty="0" smtClean="0">
                <a:latin typeface="Book Antiqua" panose="02040602050305030304" pitchFamily="18" charset="0"/>
              </a:rPr>
              <a:t> document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endParaRPr lang="fr-CH" sz="2400" dirty="0" smtClean="0">
              <a:latin typeface="Book Antiqua" panose="02040602050305030304" pitchFamily="18" charset="0"/>
            </a:endParaRPr>
          </a:p>
          <a:p>
            <a:r>
              <a:rPr lang="fr-CH" sz="2400" dirty="0" smtClean="0">
                <a:latin typeface="Book Antiqua" panose="02040602050305030304" pitchFamily="18" charset="0"/>
              </a:rPr>
              <a:t>Cryostat: first version </a:t>
            </a:r>
            <a:r>
              <a:rPr lang="fr-CH" sz="2400" dirty="0" err="1" smtClean="0">
                <a:latin typeface="Book Antiqua" panose="02040602050305030304" pitchFamily="18" charset="0"/>
              </a:rPr>
              <a:t>prepared</a:t>
            </a:r>
            <a:r>
              <a:rPr lang="fr-CH" sz="2400" dirty="0" smtClean="0">
                <a:latin typeface="Book Antiqua" panose="02040602050305030304" pitchFamily="18" charset="0"/>
              </a:rPr>
              <a:t> by </a:t>
            </a:r>
            <a:r>
              <a:rPr lang="fr-CH" sz="2400" dirty="0" err="1" smtClean="0">
                <a:latin typeface="Book Antiqua" panose="02040602050305030304" pitchFamily="18" charset="0"/>
              </a:rPr>
              <a:t>Sandor</a:t>
            </a:r>
            <a:r>
              <a:rPr lang="fr-CH" sz="2400" dirty="0" smtClean="0">
                <a:latin typeface="Book Antiqua" panose="02040602050305030304" pitchFamily="18" charset="0"/>
              </a:rPr>
              <a:t> – </a:t>
            </a:r>
            <a:r>
              <a:rPr lang="fr-CH" sz="2400" dirty="0" err="1" smtClean="0">
                <a:latin typeface="Book Antiqua" panose="02040602050305030304" pitchFamily="18" charset="0"/>
              </a:rPr>
              <a:t>work</a:t>
            </a:r>
            <a:r>
              <a:rPr lang="fr-CH" sz="2400" dirty="0" smtClean="0">
                <a:latin typeface="Book Antiqua" panose="02040602050305030304" pitchFamily="18" charset="0"/>
              </a:rPr>
              <a:t> in </a:t>
            </a:r>
            <a:r>
              <a:rPr lang="fr-CH" sz="2400" dirty="0" err="1" smtClean="0">
                <a:latin typeface="Book Antiqua" panose="02040602050305030304" pitchFamily="18" charset="0"/>
              </a:rPr>
              <a:t>summer</a:t>
            </a:r>
            <a:r>
              <a:rPr lang="fr-CH" sz="2400" dirty="0" smtClean="0">
                <a:latin typeface="Book Antiqua" panose="02040602050305030304" pitchFamily="18" charset="0"/>
              </a:rPr>
              <a:t> and </a:t>
            </a:r>
            <a:r>
              <a:rPr lang="fr-CH" sz="2400" dirty="0" err="1" smtClean="0">
                <a:latin typeface="Book Antiqua" panose="02040602050305030304" pitchFamily="18" charset="0"/>
              </a:rPr>
              <a:t>will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be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circulated</a:t>
            </a:r>
            <a:r>
              <a:rPr lang="fr-CH" sz="2400" dirty="0" smtClean="0">
                <a:latin typeface="Book Antiqua" panose="02040602050305030304" pitchFamily="18" charset="0"/>
              </a:rPr>
              <a:t> in </a:t>
            </a:r>
            <a:r>
              <a:rPr lang="fr-CH" sz="2400" dirty="0" err="1" smtClean="0">
                <a:latin typeface="Book Antiqua" panose="02040602050305030304" pitchFamily="18" charset="0"/>
              </a:rPr>
              <a:t>September</a:t>
            </a:r>
            <a:r>
              <a:rPr lang="fr-CH" sz="2400" dirty="0" smtClean="0">
                <a:latin typeface="Book Antiqua" panose="02040602050305030304" pitchFamily="18" charset="0"/>
              </a:rPr>
              <a:t>/</a:t>
            </a:r>
            <a:r>
              <a:rPr lang="fr-CH" sz="2400" dirty="0" err="1" smtClean="0">
                <a:latin typeface="Book Antiqua" panose="02040602050305030304" pitchFamily="18" charset="0"/>
              </a:rPr>
              <a:t>October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3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PLUS …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>
                <a:latin typeface="Book Antiqua" panose="02040602050305030304" pitchFamily="18" charset="0"/>
              </a:rPr>
              <a:t>Note </a:t>
            </a:r>
            <a:r>
              <a:rPr lang="fr-CH" sz="2400" dirty="0" err="1" smtClean="0">
                <a:latin typeface="Book Antiqua" panose="02040602050305030304" pitchFamily="18" charset="0"/>
              </a:rPr>
              <a:t>that</a:t>
            </a:r>
            <a:r>
              <a:rPr lang="fr-CH" sz="2400" dirty="0" smtClean="0">
                <a:latin typeface="Book Antiqua" panose="02040602050305030304" pitchFamily="18" charset="0"/>
              </a:rPr>
              <a:t> FRS </a:t>
            </a:r>
            <a:r>
              <a:rPr lang="fr-CH" sz="2400" dirty="0" err="1" smtClean="0">
                <a:latin typeface="Book Antiqua" panose="02040602050305030304" pitchFamily="18" charset="0"/>
              </a:rPr>
              <a:t>contain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some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acceptance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criteria</a:t>
            </a:r>
            <a:r>
              <a:rPr lang="fr-CH" sz="2400" dirty="0" smtClean="0">
                <a:latin typeface="Book Antiqua" panose="02040602050305030304" pitchFamily="18" charset="0"/>
              </a:rPr>
              <a:t> BUT the </a:t>
            </a:r>
            <a:r>
              <a:rPr lang="fr-CH" sz="2400" dirty="0" err="1" smtClean="0">
                <a:latin typeface="Book Antiqua" panose="02040602050305030304" pitchFamily="18" charset="0"/>
              </a:rPr>
              <a:t>acceptance</a:t>
            </a:r>
            <a:r>
              <a:rPr lang="fr-CH" sz="2400" dirty="0" smtClean="0">
                <a:latin typeface="Book Antiqua" panose="02040602050305030304" pitchFamily="18" charset="0"/>
              </a:rPr>
              <a:t> plan </a:t>
            </a:r>
            <a:r>
              <a:rPr lang="fr-CH" sz="2400" dirty="0" err="1" smtClean="0">
                <a:latin typeface="Book Antiqua" panose="02040602050305030304" pitchFamily="18" charset="0"/>
              </a:rPr>
              <a:t>is</a:t>
            </a:r>
            <a:r>
              <a:rPr lang="fr-CH" sz="2400" dirty="0" smtClean="0">
                <a:latin typeface="Book Antiqua" panose="02040602050305030304" pitchFamily="18" charset="0"/>
              </a:rPr>
              <a:t> in a </a:t>
            </a:r>
            <a:r>
              <a:rPr lang="fr-CH" sz="2400" dirty="0" err="1" smtClean="0">
                <a:latin typeface="Book Antiqua" panose="02040602050305030304" pitchFamily="18" charset="0"/>
              </a:rPr>
              <a:t>separate</a:t>
            </a:r>
            <a:r>
              <a:rPr lang="fr-CH" sz="2400" dirty="0" smtClean="0">
                <a:latin typeface="Book Antiqua" panose="02040602050305030304" pitchFamily="18" charset="0"/>
              </a:rPr>
              <a:t> document, </a:t>
            </a:r>
            <a:r>
              <a:rPr lang="fr-CH" sz="2400" dirty="0" err="1" smtClean="0">
                <a:latin typeface="Book Antiqua" panose="02040602050305030304" pitchFamily="18" charset="0"/>
              </a:rPr>
              <a:t>still</a:t>
            </a:r>
            <a:r>
              <a:rPr lang="fr-CH" sz="2400" dirty="0" smtClean="0">
                <a:latin typeface="Book Antiqua" panose="02040602050305030304" pitchFamily="18" charset="0"/>
              </a:rPr>
              <a:t> to </a:t>
            </a:r>
            <a:r>
              <a:rPr lang="fr-CH" sz="2400" dirty="0" err="1" smtClean="0">
                <a:latin typeface="Book Antiqua" panose="02040602050305030304" pitchFamily="18" charset="0"/>
              </a:rPr>
              <a:t>be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done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I </a:t>
            </a:r>
            <a:r>
              <a:rPr lang="fr-CH" sz="2000" dirty="0" err="1" smtClean="0">
                <a:latin typeface="Book Antiqua" panose="02040602050305030304" pitchFamily="18" charset="0"/>
              </a:rPr>
              <a:t>think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that</a:t>
            </a:r>
            <a:r>
              <a:rPr lang="fr-CH" sz="2000" dirty="0" smtClean="0">
                <a:latin typeface="Book Antiqua" panose="02040602050305030304" pitchFamily="18" charset="0"/>
              </a:rPr>
              <a:t> for all objective </a:t>
            </a:r>
            <a:r>
              <a:rPr lang="fr-CH" sz="2000" dirty="0" err="1" smtClean="0">
                <a:latin typeface="Book Antiqua" panose="02040602050305030304" pitchFamily="18" charset="0"/>
              </a:rPr>
              <a:t>parameters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we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sohuld</a:t>
            </a:r>
            <a:r>
              <a:rPr lang="fr-CH" sz="2000" dirty="0" smtClean="0">
                <a:latin typeface="Book Antiqua" panose="02040602050305030304" pitchFamily="18" charset="0"/>
              </a:rPr>
              <a:t> set </a:t>
            </a:r>
            <a:r>
              <a:rPr lang="fr-CH" sz="2000" dirty="0" err="1" smtClean="0">
                <a:latin typeface="Book Antiqua" panose="02040602050305030304" pitchFamily="18" charset="0"/>
              </a:rPr>
              <a:t>threshold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parameters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with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larger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windows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fr-CH" sz="2000" dirty="0" err="1" smtClean="0">
                <a:latin typeface="Book Antiqua" panose="02040602050305030304" pitchFamily="18" charset="0"/>
              </a:rPr>
              <a:t>Example</a:t>
            </a:r>
            <a:r>
              <a:rPr lang="fr-CH" sz="2000" dirty="0" smtClean="0">
                <a:latin typeface="Book Antiqua" panose="02040602050305030304" pitchFamily="18" charset="0"/>
              </a:rPr>
              <a:t>: </a:t>
            </a:r>
            <a:r>
              <a:rPr lang="fr-CH" sz="2000" dirty="0" err="1" smtClean="0">
                <a:latin typeface="Book Antiqua" panose="02040602050305030304" pitchFamily="18" charset="0"/>
              </a:rPr>
              <a:t>field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quality</a:t>
            </a:r>
            <a:r>
              <a:rPr lang="fr-CH" sz="2000" dirty="0" smtClean="0">
                <a:latin typeface="Book Antiqua" panose="02040602050305030304" pitchFamily="18" charset="0"/>
              </a:rPr>
              <a:t> table are objective </a:t>
            </a:r>
            <a:r>
              <a:rPr lang="fr-CH" sz="2000" dirty="0" err="1" smtClean="0">
                <a:latin typeface="Book Antiqua" panose="02040602050305030304" pitchFamily="18" charset="0"/>
              </a:rPr>
              <a:t>parameters</a:t>
            </a:r>
            <a:r>
              <a:rPr lang="fr-CH" sz="2000" dirty="0" smtClean="0">
                <a:latin typeface="Book Antiqua" panose="02040602050305030304" pitchFamily="18" charset="0"/>
              </a:rPr>
              <a:t>, but </a:t>
            </a:r>
            <a:r>
              <a:rPr lang="fr-CH" sz="2000" dirty="0" err="1" smtClean="0">
                <a:latin typeface="Book Antiqua" panose="02040602050305030304" pitchFamily="18" charset="0"/>
              </a:rPr>
              <a:t>we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should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be</a:t>
            </a:r>
            <a:r>
              <a:rPr lang="fr-CH" sz="2000" dirty="0" smtClean="0">
                <a:latin typeface="Book Antiqua" panose="02040602050305030304" pitchFamily="18" charset="0"/>
              </a:rPr>
              <a:t> able to refuse a </a:t>
            </a:r>
            <a:r>
              <a:rPr lang="fr-CH" sz="2000" dirty="0" err="1" smtClean="0">
                <a:latin typeface="Book Antiqua" panose="02040602050305030304" pitchFamily="18" charset="0"/>
              </a:rPr>
              <a:t>magnet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with</a:t>
            </a:r>
            <a:r>
              <a:rPr lang="fr-CH" sz="2000" dirty="0" smtClean="0">
                <a:latin typeface="Book Antiqua" panose="02040602050305030304" pitchFamily="18" charset="0"/>
              </a:rPr>
              <a:t> 50 </a:t>
            </a:r>
            <a:r>
              <a:rPr lang="fr-CH" sz="2000" dirty="0" err="1" smtClean="0">
                <a:latin typeface="Book Antiqua" panose="02040602050305030304" pitchFamily="18" charset="0"/>
              </a:rPr>
              <a:t>units</a:t>
            </a:r>
            <a:r>
              <a:rPr lang="fr-CH" sz="2000" dirty="0" smtClean="0">
                <a:latin typeface="Book Antiqua" panose="02040602050305030304" pitchFamily="18" charset="0"/>
              </a:rPr>
              <a:t> of b6</a:t>
            </a:r>
          </a:p>
          <a:p>
            <a:endParaRPr lang="fr-CH" sz="24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01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PLUS …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>
                <a:latin typeface="Book Antiqua" panose="02040602050305030304" pitchFamily="18" charset="0"/>
              </a:rPr>
              <a:t>List of parts </a:t>
            </a:r>
            <a:r>
              <a:rPr lang="fr-CH" sz="2400" dirty="0" err="1" smtClean="0">
                <a:latin typeface="Book Antiqua" panose="02040602050305030304" pitchFamily="18" charset="0"/>
              </a:rPr>
              <a:t>that</a:t>
            </a:r>
            <a:r>
              <a:rPr lang="fr-CH" sz="2400" dirty="0" smtClean="0">
                <a:latin typeface="Book Antiqua" panose="02040602050305030304" pitchFamily="18" charset="0"/>
              </a:rPr>
              <a:t> CERN </a:t>
            </a:r>
            <a:r>
              <a:rPr lang="fr-CH" sz="2400" dirty="0" err="1" smtClean="0">
                <a:latin typeface="Book Antiqua" panose="02040602050305030304" pitchFamily="18" charset="0"/>
              </a:rPr>
              <a:t>sends</a:t>
            </a:r>
            <a:r>
              <a:rPr lang="fr-CH" sz="2400" dirty="0" smtClean="0">
                <a:latin typeface="Book Antiqua" panose="02040602050305030304" pitchFamily="18" charset="0"/>
              </a:rPr>
              <a:t> to US, plus </a:t>
            </a:r>
            <a:r>
              <a:rPr lang="fr-CH" sz="2400" dirty="0" err="1" smtClean="0">
                <a:latin typeface="Book Antiqua" panose="02040602050305030304" pitchFamily="18" charset="0"/>
              </a:rPr>
              <a:t>wire</a:t>
            </a:r>
            <a:r>
              <a:rPr lang="fr-CH" sz="2400" dirty="0" smtClean="0">
                <a:latin typeface="Book Antiqua" panose="02040602050305030304" pitchFamily="18" charset="0"/>
              </a:rPr>
              <a:t> exchange</a:t>
            </a: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Document </a:t>
            </a:r>
            <a:r>
              <a:rPr lang="fr-CH" sz="2000" dirty="0" err="1" smtClean="0">
                <a:latin typeface="Book Antiqua" panose="02040602050305030304" pitchFamily="18" charset="0"/>
              </a:rPr>
              <a:t>agreed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between</a:t>
            </a:r>
            <a:r>
              <a:rPr lang="fr-CH" sz="2000" dirty="0" smtClean="0">
                <a:latin typeface="Book Antiqua" panose="02040602050305030304" pitchFamily="18" charset="0"/>
              </a:rPr>
              <a:t> parts in </a:t>
            </a: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edms.cern.ch/document/1825173</a:t>
            </a:r>
            <a:r>
              <a:rPr lang="en-GB" sz="2000" dirty="0"/>
              <a:t> </a:t>
            </a:r>
            <a:endParaRPr lang="en-GB" sz="2000" dirty="0" smtClean="0"/>
          </a:p>
          <a:p>
            <a:pPr lvl="1"/>
            <a:r>
              <a:rPr lang="fr-CH" sz="2000" dirty="0" smtClean="0"/>
              <a:t>No </a:t>
            </a:r>
            <a:r>
              <a:rPr lang="fr-CH" sz="2000" dirty="0" err="1" smtClean="0"/>
              <a:t>formal</a:t>
            </a:r>
            <a:r>
              <a:rPr lang="fr-CH" sz="2000" dirty="0" smtClean="0"/>
              <a:t> </a:t>
            </a:r>
            <a:r>
              <a:rPr lang="fr-CH" sz="2000" dirty="0" err="1" smtClean="0"/>
              <a:t>procedure</a:t>
            </a:r>
            <a:r>
              <a:rPr lang="fr-CH" sz="2000" dirty="0" smtClean="0"/>
              <a:t> of </a:t>
            </a:r>
            <a:r>
              <a:rPr lang="fr-CH" sz="2000" dirty="0" err="1" smtClean="0"/>
              <a:t>acceptance</a:t>
            </a:r>
            <a:r>
              <a:rPr lang="fr-CH" sz="2000" dirty="0" smtClean="0"/>
              <a:t>,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have </a:t>
            </a:r>
            <a:r>
              <a:rPr lang="fr-CH" sz="2000" dirty="0" err="1" smtClean="0"/>
              <a:t>it</a:t>
            </a:r>
            <a:r>
              <a:rPr lang="fr-CH" sz="2000" dirty="0" smtClean="0"/>
              <a:t> ?</a:t>
            </a:r>
          </a:p>
          <a:p>
            <a:pPr lvl="1"/>
            <a:endParaRPr lang="fr-CH" sz="2000" dirty="0"/>
          </a:p>
          <a:p>
            <a:pPr lvl="1"/>
            <a:r>
              <a:rPr lang="fr-CH" sz="2000" dirty="0" smtClean="0"/>
              <a:t>This document </a:t>
            </a:r>
            <a:r>
              <a:rPr lang="fr-CH" sz="2000" dirty="0" err="1" smtClean="0"/>
              <a:t>does</a:t>
            </a:r>
            <a:r>
              <a:rPr lang="fr-CH" sz="2000" dirty="0" smtClean="0"/>
              <a:t> not </a:t>
            </a:r>
            <a:r>
              <a:rPr lang="fr-CH" sz="2000" dirty="0" err="1" smtClean="0"/>
              <a:t>contain</a:t>
            </a:r>
            <a:r>
              <a:rPr lang="fr-CH" sz="2000" dirty="0" smtClean="0"/>
              <a:t> </a:t>
            </a:r>
            <a:r>
              <a:rPr lang="fr-CH" sz="2000" dirty="0" err="1" smtClean="0"/>
              <a:t>any</a:t>
            </a:r>
            <a:r>
              <a:rPr lang="fr-CH" sz="2000" dirty="0" smtClean="0"/>
              <a:t> trace of value and </a:t>
            </a:r>
            <a:r>
              <a:rPr lang="fr-CH" sz="2000" dirty="0" err="1" smtClean="0"/>
              <a:t>is</a:t>
            </a:r>
            <a:r>
              <a:rPr lang="fr-CH" sz="2000" dirty="0" smtClean="0"/>
              <a:t> public</a:t>
            </a:r>
          </a:p>
          <a:p>
            <a:pPr lvl="1"/>
            <a:endParaRPr lang="fr-CH" sz="2000" dirty="0"/>
          </a:p>
          <a:p>
            <a:pPr lvl="1"/>
            <a:r>
              <a:rPr lang="fr-CH" sz="2000" dirty="0" smtClean="0"/>
              <a:t>A </a:t>
            </a:r>
            <a:r>
              <a:rPr lang="fr-CH" sz="2000" dirty="0" err="1" smtClean="0"/>
              <a:t>separate</a:t>
            </a:r>
            <a:r>
              <a:rPr lang="fr-CH" sz="2000" dirty="0" smtClean="0"/>
              <a:t> document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list</a:t>
            </a:r>
            <a:r>
              <a:rPr lang="fr-CH" sz="2000" dirty="0" smtClean="0"/>
              <a:t> of parts </a:t>
            </a:r>
            <a:r>
              <a:rPr lang="fr-CH" sz="2000" dirty="0" err="1" smtClean="0"/>
              <a:t>exchanged</a:t>
            </a:r>
            <a:r>
              <a:rPr lang="fr-CH" sz="2000" dirty="0" smtClean="0"/>
              <a:t> </a:t>
            </a:r>
            <a:r>
              <a:rPr lang="fr-CH" sz="2000" dirty="0" err="1" smtClean="0"/>
              <a:t>until</a:t>
            </a:r>
            <a:r>
              <a:rPr lang="fr-CH" sz="2000" dirty="0" smtClean="0"/>
              <a:t> </a:t>
            </a:r>
            <a:r>
              <a:rPr lang="fr-CH" sz="2000" dirty="0" err="1" smtClean="0"/>
              <a:t>now</a:t>
            </a:r>
            <a:r>
              <a:rPr lang="fr-CH" sz="2000" dirty="0" smtClean="0"/>
              <a:t> and value </a:t>
            </a:r>
            <a:r>
              <a:rPr lang="fr-CH" sz="2000" dirty="0" err="1" smtClean="0"/>
              <a:t>will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prepared</a:t>
            </a:r>
            <a:endParaRPr lang="en-GB" sz="2000" dirty="0"/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35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PLUS …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err="1" smtClean="0">
                <a:latin typeface="Book Antiqua" panose="02040602050305030304" pitchFamily="18" charset="0"/>
              </a:rPr>
              <a:t>Material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list</a:t>
            </a:r>
            <a:endParaRPr lang="fr-CH" sz="24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latin typeface="Book Antiqua" panose="02040602050305030304" pitchFamily="18" charset="0"/>
              </a:rPr>
              <a:t>Document </a:t>
            </a:r>
            <a:r>
              <a:rPr lang="fr-CH" sz="2000" dirty="0" err="1" smtClean="0">
                <a:latin typeface="Book Antiqua" panose="02040602050305030304" pitchFamily="18" charset="0"/>
              </a:rPr>
              <a:t>prepared</a:t>
            </a:r>
            <a:r>
              <a:rPr lang="fr-CH" sz="2000" dirty="0" smtClean="0">
                <a:latin typeface="Book Antiqua" panose="02040602050305030304" pitchFamily="18" charset="0"/>
              </a:rPr>
              <a:t> by US </a:t>
            </a:r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</a:t>
            </a:r>
            <a:r>
              <a:rPr lang="en-GB" sz="2000" dirty="0" smtClean="0">
                <a:hlinkClick r:id="rId2"/>
              </a:rPr>
              <a:t>edms.cern.ch/document/1786261</a:t>
            </a:r>
            <a:r>
              <a:rPr lang="en-GB" sz="2000" dirty="0" smtClean="0"/>
              <a:t>  </a:t>
            </a:r>
          </a:p>
          <a:p>
            <a:pPr lvl="1"/>
            <a:r>
              <a:rPr lang="fr-CH" sz="2000" dirty="0" err="1" smtClean="0">
                <a:latin typeface="Book Antiqua" panose="02040602050305030304" pitchFamily="18" charset="0"/>
              </a:rPr>
              <a:t>Answer</a:t>
            </a:r>
            <a:r>
              <a:rPr lang="fr-CH" sz="2000" dirty="0" smtClean="0">
                <a:latin typeface="Book Antiqua" panose="02040602050305030304" pitchFamily="18" charset="0"/>
              </a:rPr>
              <a:t> by T. Otto, few </a:t>
            </a:r>
            <a:r>
              <a:rPr lang="fr-CH" sz="2000" dirty="0" err="1" smtClean="0">
                <a:latin typeface="Book Antiqua" panose="02040602050305030304" pitchFamily="18" charset="0"/>
              </a:rPr>
              <a:t>remarks</a:t>
            </a:r>
            <a:r>
              <a:rPr lang="fr-CH" sz="2000" dirty="0" smtClean="0">
                <a:latin typeface="Book Antiqua" panose="02040602050305030304" pitchFamily="18" charset="0"/>
              </a:rPr>
              <a:t> to </a:t>
            </a:r>
            <a:r>
              <a:rPr lang="fr-CH" sz="2000" dirty="0" err="1" smtClean="0">
                <a:latin typeface="Book Antiqua" panose="02040602050305030304" pitchFamily="18" charset="0"/>
              </a:rPr>
              <a:t>be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latin typeface="Book Antiqua" panose="02040602050305030304" pitchFamily="18" charset="0"/>
              </a:rPr>
              <a:t>clarified</a:t>
            </a:r>
            <a:endParaRPr lang="fr-CH" sz="2000" dirty="0" smtClean="0">
              <a:latin typeface="Book Antiqua" panose="02040602050305030304" pitchFamily="18" charset="0"/>
            </a:endParaRPr>
          </a:p>
          <a:p>
            <a:pPr lvl="1"/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edms.cern.ch/file/1786913</a:t>
            </a:r>
            <a:r>
              <a:rPr lang="en-GB" sz="2000" dirty="0" smtClean="0"/>
              <a:t> </a:t>
            </a:r>
          </a:p>
          <a:p>
            <a:pPr lvl="1"/>
            <a:endParaRPr lang="fr-CH" sz="20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7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PLUS …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>
                <a:latin typeface="Book Antiqua" panose="02040602050305030304" pitchFamily="18" charset="0"/>
              </a:rPr>
              <a:t>Interface Document</a:t>
            </a:r>
          </a:p>
          <a:p>
            <a:r>
              <a:rPr lang="fr-CH" sz="2400" dirty="0" err="1" smtClean="0">
                <a:latin typeface="Book Antiqua" panose="02040602050305030304" pitchFamily="18" charset="0"/>
              </a:rPr>
              <a:t>Acceptance</a:t>
            </a:r>
            <a:r>
              <a:rPr lang="fr-CH" sz="2400" dirty="0" smtClean="0">
                <a:latin typeface="Book Antiqua" panose="02040602050305030304" pitchFamily="18" charset="0"/>
              </a:rPr>
              <a:t> Plan </a:t>
            </a:r>
          </a:p>
          <a:p>
            <a:endParaRPr lang="fr-CH" sz="2400" dirty="0">
              <a:latin typeface="Book Antiqua" panose="02040602050305030304" pitchFamily="18" charset="0"/>
            </a:endParaRPr>
          </a:p>
          <a:p>
            <a:r>
              <a:rPr lang="fr-CH" sz="2400" dirty="0" err="1" smtClean="0">
                <a:latin typeface="Book Antiqua" panose="02040602050305030304" pitchFamily="18" charset="0"/>
              </a:rPr>
              <a:t>These</a:t>
            </a:r>
            <a:r>
              <a:rPr lang="fr-CH" sz="2400" dirty="0" smtClean="0">
                <a:latin typeface="Book Antiqua" panose="02040602050305030304" pitchFamily="18" charset="0"/>
              </a:rPr>
              <a:t> are </a:t>
            </a:r>
            <a:r>
              <a:rPr lang="fr-CH" sz="2400" dirty="0" err="1" smtClean="0">
                <a:latin typeface="Book Antiqua" panose="02040602050305030304" pitchFamily="18" charset="0"/>
              </a:rPr>
              <a:t>perhaps</a:t>
            </a:r>
            <a:r>
              <a:rPr lang="fr-CH" sz="2400" dirty="0" smtClean="0">
                <a:latin typeface="Book Antiqua" panose="02040602050305030304" pitchFamily="18" charset="0"/>
              </a:rPr>
              <a:t> the </a:t>
            </a:r>
            <a:r>
              <a:rPr lang="fr-CH" sz="2400" dirty="0" err="1" smtClean="0">
                <a:latin typeface="Book Antiqua" panose="02040602050305030304" pitchFamily="18" charset="0"/>
              </a:rPr>
              <a:t>most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critical</a:t>
            </a:r>
            <a:r>
              <a:rPr lang="fr-CH" sz="2400" dirty="0" smtClean="0">
                <a:latin typeface="Book Antiqua" panose="02040602050305030304" pitchFamily="18" charset="0"/>
              </a:rPr>
              <a:t> documents, to </a:t>
            </a:r>
            <a:r>
              <a:rPr lang="fr-CH" sz="2400" dirty="0" err="1" smtClean="0">
                <a:latin typeface="Book Antiqua" panose="02040602050305030304" pitchFamily="18" charset="0"/>
              </a:rPr>
              <a:t>be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started</a:t>
            </a:r>
            <a:r>
              <a:rPr lang="fr-CH" sz="2400" dirty="0" smtClean="0">
                <a:latin typeface="Book Antiqua" panose="02040602050305030304" pitchFamily="18" charset="0"/>
              </a:rPr>
              <a:t> in </a:t>
            </a:r>
            <a:r>
              <a:rPr lang="fr-CH" sz="2400" dirty="0" err="1" smtClean="0">
                <a:latin typeface="Book Antiqua" panose="02040602050305030304" pitchFamily="18" charset="0"/>
              </a:rPr>
              <a:t>fall</a:t>
            </a:r>
            <a:r>
              <a:rPr lang="fr-CH" sz="2400" dirty="0" smtClean="0">
                <a:latin typeface="Book Antiqua" panose="02040602050305030304" pitchFamily="18" charset="0"/>
              </a:rPr>
              <a:t> </a:t>
            </a:r>
            <a:r>
              <a:rPr lang="fr-CH" sz="2400" dirty="0" err="1" smtClean="0">
                <a:latin typeface="Book Antiqua" panose="02040602050305030304" pitchFamily="18" charset="0"/>
              </a:rPr>
              <a:t>according</a:t>
            </a:r>
            <a:r>
              <a:rPr lang="fr-CH" sz="2400" dirty="0" smtClean="0">
                <a:latin typeface="Book Antiqua" panose="02040602050305030304" pitchFamily="18" charset="0"/>
              </a:rPr>
              <a:t> to Giorgio Ambrosio plan</a:t>
            </a:r>
            <a:endParaRPr lang="fr-CH" sz="20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125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18818</TotalTime>
  <Words>381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Calibri</vt:lpstr>
      <vt:lpstr>Wingdings</vt:lpstr>
      <vt:lpstr>Thème Office</vt:lpstr>
      <vt:lpstr>Status of Q1/Q3 documents for DOE</vt:lpstr>
      <vt:lpstr>LIST PROVIDED BY G. AMBROSIO</vt:lpstr>
      <vt:lpstr>FUNCTIONAL REQUIREMENT SPECIFICATIONS</vt:lpstr>
      <vt:lpstr>PLUS …</vt:lpstr>
      <vt:lpstr>PLUS …</vt:lpstr>
      <vt:lpstr>PLUS …</vt:lpstr>
      <vt:lpstr>PLUS …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174</cp:revision>
  <dcterms:created xsi:type="dcterms:W3CDTF">2016-08-24T12:27:25Z</dcterms:created>
  <dcterms:modified xsi:type="dcterms:W3CDTF">2017-07-13T13:21:40Z</dcterms:modified>
</cp:coreProperties>
</file>