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3" r:id="rId5"/>
    <p:sldId id="318" r:id="rId6"/>
    <p:sldId id="345" r:id="rId7"/>
    <p:sldId id="326" r:id="rId8"/>
    <p:sldId id="329" r:id="rId9"/>
    <p:sldId id="341" r:id="rId10"/>
    <p:sldId id="344" r:id="rId11"/>
    <p:sldId id="346" r:id="rId12"/>
    <p:sldId id="342" r:id="rId13"/>
    <p:sldId id="286" r:id="rId14"/>
    <p:sldId id="321" r:id="rId1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50" d="100"/>
          <a:sy n="50" d="100"/>
        </p:scale>
        <p:origin x="-23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13/07/17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5210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13/07/17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9176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265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265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265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265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2C4EAE-963A-48A8-9765-B158C972871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265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F. Cerutti   Mar 22, 2016   34th WP8 Bi-weekly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376864" cy="1800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Update on HL-LHC IR </a:t>
            </a:r>
            <a:r>
              <a:rPr lang="en-US" dirty="0" err="1" smtClean="0">
                <a:solidFill>
                  <a:schemeClr val="tx1"/>
                </a:solidFill>
              </a:rPr>
              <a:t>stripline</a:t>
            </a:r>
            <a:r>
              <a:rPr lang="en-US" dirty="0" smtClean="0">
                <a:solidFill>
                  <a:schemeClr val="tx1"/>
                </a:solidFill>
              </a:rPr>
              <a:t> BPM design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899592" y="6143974"/>
            <a:ext cx="6480000" cy="34925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	January 30</a:t>
            </a:r>
            <a:r>
              <a:rPr lang="en-US" baseline="30000" dirty="0" smtClean="0"/>
              <a:t>th</a:t>
            </a:r>
            <a:r>
              <a:rPr lang="en-US" dirty="0" smtClean="0"/>
              <a:t> 2017</a:t>
            </a:r>
            <a:endParaRPr lang="en-GB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83568" y="4800600"/>
            <a:ext cx="7168032" cy="9906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T. Lefevre, M. </a:t>
            </a:r>
            <a:r>
              <a:rPr lang="en-US" dirty="0" err="1" smtClean="0">
                <a:solidFill>
                  <a:srgbClr val="000000"/>
                </a:solidFill>
              </a:rPr>
              <a:t>Krupa</a:t>
            </a:r>
            <a:r>
              <a:rPr lang="en-US" dirty="0" smtClean="0">
                <a:solidFill>
                  <a:srgbClr val="000000"/>
                </a:solidFill>
              </a:rPr>
              <a:t>, C. </a:t>
            </a:r>
            <a:r>
              <a:rPr lang="en-US" dirty="0" err="1" smtClean="0">
                <a:solidFill>
                  <a:srgbClr val="000000"/>
                </a:solidFill>
              </a:rPr>
              <a:t>Boccard</a:t>
            </a:r>
            <a:r>
              <a:rPr lang="en-US" dirty="0" smtClean="0">
                <a:solidFill>
                  <a:srgbClr val="000000"/>
                </a:solidFill>
              </a:rPr>
              <a:t>, R. jones, G. Schneider  BE/BI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N. </a:t>
            </a:r>
            <a:r>
              <a:rPr lang="en-US" dirty="0" err="1" smtClean="0">
                <a:solidFill>
                  <a:srgbClr val="000000"/>
                </a:solidFill>
              </a:rPr>
              <a:t>Chritin</a:t>
            </a:r>
            <a:r>
              <a:rPr lang="en-US" dirty="0" smtClean="0">
                <a:solidFill>
                  <a:srgbClr val="000000"/>
                </a:solidFill>
              </a:rPr>
              <a:t>, A. </a:t>
            </a:r>
            <a:r>
              <a:rPr lang="en-US" dirty="0" err="1" smtClean="0">
                <a:solidFill>
                  <a:srgbClr val="000000"/>
                </a:solidFill>
              </a:rPr>
              <a:t>Demougeot</a:t>
            </a:r>
            <a:r>
              <a:rPr lang="en-US" dirty="0" smtClean="0">
                <a:solidFill>
                  <a:srgbClr val="000000"/>
                </a:solidFill>
              </a:rPr>
              <a:t>, EN/MME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tx1"/>
                </a:solidFill>
              </a:rPr>
              <a:t>Thanks for your attention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5802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434800" cy="720000"/>
          </a:xfrm>
        </p:spPr>
        <p:txBody>
          <a:bodyPr/>
          <a:lstStyle/>
          <a:p>
            <a:pPr eaLnBrk="1" hangingPunct="1"/>
            <a:r>
              <a:rPr lang="en-US" sz="4400" dirty="0" smtClean="0">
                <a:solidFill>
                  <a:schemeClr val="tx1"/>
                </a:solidFill>
                <a:latin typeface="Arial" charset="0"/>
              </a:rPr>
              <a:t>Heat deposition and transfer</a:t>
            </a:r>
            <a:endParaRPr lang="en-US" sz="4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7078" y="1124744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/>
              <a:buChar char="•"/>
            </a:pPr>
            <a:r>
              <a:rPr lang="en-US" sz="2400" dirty="0" smtClean="0"/>
              <a:t> The </a:t>
            </a:r>
            <a:r>
              <a:rPr lang="en-US" sz="2400" b="1" dirty="0">
                <a:solidFill>
                  <a:srgbClr val="000000"/>
                </a:solidFill>
              </a:rPr>
              <a:t>static heat load </a:t>
            </a:r>
            <a:r>
              <a:rPr lang="en-US" sz="2400" dirty="0"/>
              <a:t>for the BPM cables was </a:t>
            </a:r>
            <a:r>
              <a:rPr lang="en-US" sz="2400" dirty="0" smtClean="0"/>
              <a:t>estimated </a:t>
            </a:r>
            <a:r>
              <a:rPr lang="en-US" sz="2400" dirty="0"/>
              <a:t>to be 58 </a:t>
            </a:r>
            <a:r>
              <a:rPr lang="en-US" sz="2400" dirty="0" err="1"/>
              <a:t>mW</a:t>
            </a:r>
            <a:r>
              <a:rPr lang="en-US" sz="2400" dirty="0"/>
              <a:t> per cable for a 1.25m cable going from the cold BPM at 25K to the cryostat flange. (for a 0.141” Outer jacket°</a:t>
            </a:r>
            <a:r>
              <a:rPr lang="en-US" sz="2400" dirty="0" smtClean="0"/>
              <a:t>)</a:t>
            </a:r>
          </a:p>
          <a:p>
            <a:pPr lvl="1">
              <a:buFont typeface="Arial"/>
              <a:buChar char="•"/>
            </a:pPr>
            <a:endParaRPr lang="en-US" sz="2400" dirty="0"/>
          </a:p>
          <a:p>
            <a:pPr lvl="1">
              <a:buFont typeface="Arial"/>
              <a:buChar char="•"/>
            </a:pPr>
            <a:r>
              <a:rPr lang="en-US" sz="2400" dirty="0" smtClean="0"/>
              <a:t> The </a:t>
            </a:r>
            <a:r>
              <a:rPr lang="en-US" sz="2400" b="1" dirty="0"/>
              <a:t>dynamic heat load</a:t>
            </a:r>
            <a:r>
              <a:rPr lang="en-US" sz="2400" dirty="0"/>
              <a:t> added by BPM signal was estimated to 50mW/cable for HL-LHC bunch intensities</a:t>
            </a:r>
          </a:p>
          <a:p>
            <a:pPr lvl="1"/>
            <a:endParaRPr lang="en-US" sz="2400" dirty="0" smtClean="0"/>
          </a:p>
          <a:p>
            <a:pPr lvl="1">
              <a:buFont typeface="Arial"/>
              <a:buChar char="•"/>
            </a:pPr>
            <a:r>
              <a:rPr lang="en-US" sz="2400" dirty="0" smtClean="0"/>
              <a:t> </a:t>
            </a:r>
            <a:r>
              <a:rPr lang="en-US" sz="2400" b="1" dirty="0" smtClean="0"/>
              <a:t>Heat </a:t>
            </a:r>
            <a:r>
              <a:rPr lang="en-US" sz="2400" b="1" dirty="0"/>
              <a:t>load from collision </a:t>
            </a:r>
            <a:r>
              <a:rPr lang="en-US" sz="2400" b="1" dirty="0" smtClean="0"/>
              <a:t>debris </a:t>
            </a:r>
            <a:r>
              <a:rPr lang="en-US" sz="2400" dirty="0" smtClean="0"/>
              <a:t>will be </a:t>
            </a:r>
            <a:r>
              <a:rPr lang="en-US" sz="2400" dirty="0" smtClean="0">
                <a:solidFill>
                  <a:srgbClr val="FF0000"/>
                </a:solidFill>
              </a:rPr>
              <a:t>1-2W </a:t>
            </a:r>
            <a:r>
              <a:rPr lang="en-US" sz="2400" dirty="0" smtClean="0"/>
              <a:t>on BPM body, 100mW on </a:t>
            </a:r>
            <a:r>
              <a:rPr lang="en-US" sz="2400" dirty="0" err="1" smtClean="0"/>
              <a:t>striplines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5517232"/>
            <a:ext cx="6891129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Need to cool BPM body : Next step in the design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54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en-US" sz="4400" dirty="0" smtClean="0">
                <a:solidFill>
                  <a:srgbClr val="000000"/>
                </a:solidFill>
              </a:rPr>
              <a:t>Outline</a:t>
            </a:r>
            <a:endParaRPr lang="en-US" sz="4400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67312" y="2276872"/>
            <a:ext cx="707462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solidFill>
                  <a:srgbClr val="000000"/>
                </a:solidFill>
              </a:rPr>
              <a:t>Update </a:t>
            </a:r>
            <a:r>
              <a:rPr lang="en-US" sz="2400" b="1" dirty="0">
                <a:solidFill>
                  <a:srgbClr val="000000"/>
                </a:solidFill>
              </a:rPr>
              <a:t>on BPM </a:t>
            </a:r>
            <a:r>
              <a:rPr lang="en-US" sz="2400" b="1" dirty="0" smtClean="0">
                <a:solidFill>
                  <a:srgbClr val="000000"/>
                </a:solidFill>
              </a:rPr>
              <a:t>design and cost</a:t>
            </a:r>
            <a:endParaRPr lang="en-US" sz="2400" b="1" dirty="0">
              <a:solidFill>
                <a:srgbClr val="000000"/>
              </a:solidFill>
            </a:endParaRPr>
          </a:p>
          <a:p>
            <a:endParaRPr lang="en-US" sz="2400" b="1" dirty="0" smtClean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b="1" dirty="0" smtClean="0">
                <a:solidFill>
                  <a:srgbClr val="000000"/>
                </a:solidFill>
              </a:rPr>
              <a:t>Futures Plans</a:t>
            </a:r>
            <a:endParaRPr lang="en-US" sz="2400" b="1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71600" y="1916832"/>
            <a:ext cx="0" cy="20882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424078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7544" y="1124744"/>
            <a:ext cx="8614181" cy="342079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40 BPMs in Q1 to Q5 regions of LSS1 and LSS5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3 BPM Types identified : Cost 600kCHF</a:t>
            </a:r>
            <a:endParaRPr lang="en-GB" dirty="0"/>
          </a:p>
          <a:p>
            <a:pPr lvl="1"/>
            <a:r>
              <a:rPr lang="en-GB" dirty="0" smtClean="0"/>
              <a:t>Tungsten Shielded Cryogenic </a:t>
            </a:r>
            <a:r>
              <a:rPr lang="en-GB" dirty="0" err="1" smtClean="0"/>
              <a:t>Stripline</a:t>
            </a:r>
            <a:r>
              <a:rPr lang="en-GB" dirty="0" smtClean="0"/>
              <a:t> BPMs (4+24units), Warm </a:t>
            </a:r>
            <a:r>
              <a:rPr lang="en-GB" dirty="0" err="1" smtClean="0"/>
              <a:t>stripline</a:t>
            </a:r>
            <a:r>
              <a:rPr lang="en-GB" dirty="0" smtClean="0"/>
              <a:t> and button BPMs</a:t>
            </a:r>
          </a:p>
          <a:p>
            <a:endParaRPr lang="en-GB" dirty="0" smtClean="0"/>
          </a:p>
          <a:p>
            <a:r>
              <a:rPr lang="en-GB" dirty="0" smtClean="0"/>
              <a:t>Development of dedicated electronics optimised for use with directional </a:t>
            </a:r>
            <a:r>
              <a:rPr lang="en-GB" dirty="0" err="1" smtClean="0"/>
              <a:t>striplines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45540"/>
            <a:ext cx="8638998" cy="1505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WP13.4 budget profile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547664" y="5157192"/>
            <a:ext cx="2952328" cy="28803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1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1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66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Layout and BPM Specifications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89623" y="1340768"/>
            <a:ext cx="8352488" cy="3145904"/>
          </a:xfrm>
        </p:spPr>
        <p:txBody>
          <a:bodyPr>
            <a:normAutofit/>
          </a:bodyPr>
          <a:lstStyle/>
          <a:p>
            <a:r>
              <a:rPr lang="en-US" dirty="0" smtClean="0"/>
              <a:t>All layout moved by 8 cm towards the IP. L*=22.92</a:t>
            </a:r>
          </a:p>
          <a:p>
            <a:r>
              <a:rPr lang="en-US" dirty="0" smtClean="0"/>
              <a:t>Q1a-Q1b and Q3a-Q3b distance reduced by 4 cm.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All BPMs (BPMQT) are further LR encounters by &gt;57 cm</a:t>
            </a:r>
          </a:p>
          <a:p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 – 76th HiLumi WP2 Meeting 02/09/2016</a:t>
            </a:r>
            <a:endParaRPr lang="en-GB" noProof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663"/>
          <a:stretch/>
        </p:blipFill>
        <p:spPr>
          <a:xfrm>
            <a:off x="467544" y="3429000"/>
            <a:ext cx="7803830" cy="20476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19672" y="5525353"/>
            <a:ext cx="5904656" cy="83099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400" u="sng" dirty="0" smtClean="0">
                <a:solidFill>
                  <a:srgbClr val="FF0000"/>
                </a:solidFill>
              </a:rPr>
              <a:t>Design with EN/MME </a:t>
            </a:r>
            <a:r>
              <a:rPr lang="en-US" sz="2400" u="sng" dirty="0">
                <a:solidFill>
                  <a:srgbClr val="FF0000"/>
                </a:solidFill>
              </a:rPr>
              <a:t>of BPMQT located in </a:t>
            </a:r>
            <a:r>
              <a:rPr lang="en-US" sz="2400" u="sng" dirty="0" smtClean="0">
                <a:solidFill>
                  <a:srgbClr val="FF0000"/>
                </a:solidFill>
              </a:rPr>
              <a:t>interconnects </a:t>
            </a:r>
            <a:r>
              <a:rPr lang="en-US" sz="2400" u="sng" dirty="0">
                <a:solidFill>
                  <a:srgbClr val="FF0000"/>
                </a:solidFill>
              </a:rPr>
              <a:t>of </a:t>
            </a:r>
            <a:r>
              <a:rPr lang="en-US" sz="2400" u="sng" dirty="0" smtClean="0">
                <a:solidFill>
                  <a:srgbClr val="FF0000"/>
                </a:solidFill>
              </a:rPr>
              <a:t>Q2a/b, </a:t>
            </a:r>
            <a:r>
              <a:rPr lang="en-US" sz="2400" u="sng" dirty="0">
                <a:solidFill>
                  <a:srgbClr val="FF0000"/>
                </a:solidFill>
              </a:rPr>
              <a:t>Q3, CP, D1</a:t>
            </a:r>
          </a:p>
        </p:txBody>
      </p:sp>
    </p:spTree>
    <p:extLst>
      <p:ext uri="{BB962C8B-B14F-4D97-AF65-F5344CB8AC3E}">
        <p14:creationId xmlns:p14="http://schemas.microsoft.com/office/powerpoint/2010/main" val="27051252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Update on IR BPM design/spec.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612000" y="4944924"/>
            <a:ext cx="7920000" cy="102602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15% reduction of the peak with 7cm insert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Further 15% reduction with octagonal shielded BPM</a:t>
            </a:r>
          </a:p>
          <a:p>
            <a:pPr>
              <a:lnSpc>
                <a:spcPct val="120000"/>
              </a:lnSpc>
            </a:pPr>
            <a:r>
              <a:rPr lang="en-GB" b="1" dirty="0" smtClean="0"/>
              <a:t>Total reduction of ~30% (compared to BS gap of 70.8cm)</a:t>
            </a:r>
          </a:p>
          <a:p>
            <a:pPr>
              <a:lnSpc>
                <a:spcPct val="120000"/>
              </a:lnSpc>
            </a:pPr>
            <a:endParaRPr lang="en-GB" dirty="0" smtClean="0"/>
          </a:p>
        </p:txBody>
      </p:sp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089990"/>
            <a:ext cx="6627000" cy="360000"/>
          </a:xfrm>
        </p:spPr>
        <p:txBody>
          <a:bodyPr/>
          <a:lstStyle/>
          <a:p>
            <a:r>
              <a:rPr lang="en-GB" noProof="0" smtClean="0"/>
              <a:t>BPM and interconnect shielding in the IT | 14th HL-LHC TCC meeting | September 1, 2016 | AT</a:t>
            </a:r>
            <a:endParaRPr lang="en-GB" noProof="0"/>
          </a:p>
        </p:txBody>
      </p:sp>
      <p:pic>
        <p:nvPicPr>
          <p:cNvPr id="24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93" y="1082627"/>
            <a:ext cx="5386117" cy="3770282"/>
          </a:xfrm>
          <a:prstGeom prst="rect">
            <a:avLst/>
          </a:prstGeom>
        </p:spPr>
      </p:pic>
      <p:cxnSp>
        <p:nvCxnSpPr>
          <p:cNvPr id="25" name="Straight Arrow Connector 24"/>
          <p:cNvCxnSpPr/>
          <p:nvPr/>
        </p:nvCxnSpPr>
        <p:spPr>
          <a:xfrm>
            <a:off x="3512858" y="2369142"/>
            <a:ext cx="48275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513181" y="2701408"/>
            <a:ext cx="482755" cy="0"/>
          </a:xfrm>
          <a:prstGeom prst="straightConnector1">
            <a:avLst/>
          </a:prstGeom>
          <a:ln w="28575">
            <a:solidFill>
              <a:srgbClr val="00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513181" y="2967768"/>
            <a:ext cx="482755" cy="0"/>
          </a:xfrm>
          <a:prstGeom prst="straightConnector1">
            <a:avLst/>
          </a:prstGeom>
          <a:ln w="28575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ontent Placeholder 2"/>
          <p:cNvSpPr txBox="1">
            <a:spLocks/>
          </p:cNvSpPr>
          <p:nvPr/>
        </p:nvSpPr>
        <p:spPr>
          <a:xfrm>
            <a:off x="2639799" y="2188180"/>
            <a:ext cx="892562" cy="343055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b="1" dirty="0" smtClean="0">
                <a:solidFill>
                  <a:srgbClr val="FF0000"/>
                </a:solidFill>
              </a:rPr>
              <a:t>36MGy</a:t>
            </a: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2640122" y="2519648"/>
            <a:ext cx="892562" cy="343055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b="1" dirty="0" smtClean="0">
                <a:solidFill>
                  <a:srgbClr val="0000CC"/>
                </a:solidFill>
              </a:rPr>
              <a:t>30MGy</a:t>
            </a: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2640122" y="2785932"/>
            <a:ext cx="892562" cy="343055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defTabSz="45720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None/>
            </a:pPr>
            <a:r>
              <a:rPr lang="en-GB" sz="1600" b="1" dirty="0" smtClean="0">
                <a:solidFill>
                  <a:srgbClr val="FF00FF"/>
                </a:solidFill>
              </a:rPr>
              <a:t>26MGy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1979712" y="2369142"/>
            <a:ext cx="743577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979712" y="2701408"/>
            <a:ext cx="743900" cy="0"/>
          </a:xfrm>
          <a:prstGeom prst="line">
            <a:avLst/>
          </a:prstGeom>
          <a:ln w="12700">
            <a:solidFill>
              <a:srgbClr val="0000C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979712" y="2970246"/>
            <a:ext cx="743900" cy="0"/>
          </a:xfrm>
          <a:prstGeom prst="line">
            <a:avLst/>
          </a:prstGeom>
          <a:ln w="12700">
            <a:solidFill>
              <a:srgbClr val="FF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457" y="3072109"/>
            <a:ext cx="3120781" cy="143875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14" r="3715" b="5258"/>
          <a:stretch/>
        </p:blipFill>
        <p:spPr>
          <a:xfrm rot="10800000">
            <a:off x="5945542" y="2078335"/>
            <a:ext cx="2997696" cy="88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77817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00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774498"/>
            <a:ext cx="2079866" cy="129446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Update on IR BPM design/spec.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412771" y="1196752"/>
            <a:ext cx="8496944" cy="872816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Since then, reviewed the BPM design and fabrication constrains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6093296"/>
            <a:ext cx="5264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/>
              <a:t>… </a:t>
            </a:r>
            <a:r>
              <a:rPr lang="en-US" dirty="0" smtClean="0"/>
              <a:t>to an improved version aiming for </a:t>
            </a:r>
          </a:p>
          <a:p>
            <a:r>
              <a:rPr lang="en-US" dirty="0" smtClean="0"/>
              <a:t>simpler manufacturing with inserts for transitions </a:t>
            </a:r>
            <a:endParaRPr lang="en-US" dirty="0"/>
          </a:p>
        </p:txBody>
      </p:sp>
      <p:pic>
        <p:nvPicPr>
          <p:cNvPr id="3" name="Picture 2" descr="image00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542" y="5068164"/>
            <a:ext cx="2079866" cy="1241156"/>
          </a:xfrm>
          <a:prstGeom prst="rect">
            <a:avLst/>
          </a:prstGeom>
        </p:spPr>
      </p:pic>
      <p:pic>
        <p:nvPicPr>
          <p:cNvPr id="5" name="Picture 4" descr="image01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806" y="2852936"/>
            <a:ext cx="2702602" cy="2268338"/>
          </a:xfrm>
          <a:prstGeom prst="rect">
            <a:avLst/>
          </a:prstGeom>
        </p:spPr>
      </p:pic>
      <p:pic>
        <p:nvPicPr>
          <p:cNvPr id="2" name="Picture 1" descr="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71" y="2234423"/>
            <a:ext cx="4015213" cy="369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3952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Update on IR BPM design/spec.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4" name="Picture 3" descr="image00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509120"/>
            <a:ext cx="3121150" cy="1942534"/>
          </a:xfrm>
          <a:prstGeom prst="rect">
            <a:avLst/>
          </a:prstGeom>
        </p:spPr>
      </p:pic>
      <p:sp>
        <p:nvSpPr>
          <p:cNvPr id="5" name="Content Placeholder 7"/>
          <p:cNvSpPr>
            <a:spLocks noGrp="1"/>
          </p:cNvSpPr>
          <p:nvPr>
            <p:ph idx="1"/>
          </p:nvPr>
        </p:nvSpPr>
        <p:spPr>
          <a:xfrm>
            <a:off x="395536" y="994950"/>
            <a:ext cx="8748464" cy="3874210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endParaRPr lang="en-GB" dirty="0">
              <a:solidFill>
                <a:srgbClr val="000000"/>
              </a:solidFill>
            </a:endParaRPr>
          </a:p>
          <a:p>
            <a:pPr>
              <a:buClrTx/>
            </a:pPr>
            <a:r>
              <a:rPr lang="en-GB" dirty="0" smtClean="0">
                <a:solidFill>
                  <a:srgbClr val="000000"/>
                </a:solidFill>
              </a:rPr>
              <a:t>Open question : Building BPM out of </a:t>
            </a:r>
            <a:r>
              <a:rPr lang="en-GB" dirty="0" err="1" smtClean="0">
                <a:solidFill>
                  <a:srgbClr val="000000"/>
                </a:solidFill>
              </a:rPr>
              <a:t>Inermet</a:t>
            </a:r>
            <a:r>
              <a:rPr lang="en-GB" dirty="0" smtClean="0">
                <a:solidFill>
                  <a:srgbClr val="000000"/>
                </a:solidFill>
              </a:rPr>
              <a:t> ?</a:t>
            </a:r>
          </a:p>
          <a:p>
            <a:pPr lvl="1">
              <a:buClrTx/>
            </a:pPr>
            <a:r>
              <a:rPr lang="en-GB" dirty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ot a valid option today !</a:t>
            </a:r>
          </a:p>
          <a:p>
            <a:pPr lvl="1">
              <a:buClrTx/>
            </a:pPr>
            <a:r>
              <a:rPr lang="en-GB" dirty="0" smtClean="0">
                <a:solidFill>
                  <a:srgbClr val="000000"/>
                </a:solidFill>
              </a:rPr>
              <a:t>R&amp;D would be needed Vacuum tightness and fabrication technique</a:t>
            </a:r>
          </a:p>
          <a:p>
            <a:pPr lvl="2">
              <a:buClrTx/>
            </a:pPr>
            <a:r>
              <a:rPr lang="en-GB" dirty="0" smtClean="0">
                <a:solidFill>
                  <a:srgbClr val="000000"/>
                </a:solidFill>
              </a:rPr>
              <a:t>Would be interesting to </a:t>
            </a:r>
            <a:r>
              <a:rPr lang="en-GB" dirty="0" smtClean="0">
                <a:solidFill>
                  <a:srgbClr val="000000"/>
                </a:solidFill>
              </a:rPr>
              <a:t>follow up possibly in </a:t>
            </a:r>
            <a:r>
              <a:rPr lang="en-GB" dirty="0" smtClean="0">
                <a:solidFill>
                  <a:srgbClr val="000000"/>
                </a:solidFill>
              </a:rPr>
              <a:t>synergy with FCC</a:t>
            </a:r>
          </a:p>
          <a:p>
            <a:pPr lvl="1">
              <a:buClrTx/>
            </a:pPr>
            <a:r>
              <a:rPr lang="en-GB" dirty="0" smtClean="0">
                <a:solidFill>
                  <a:srgbClr val="000000"/>
                </a:solidFill>
              </a:rPr>
              <a:t>Cost of raw material (x3), machining (x10) compared to 316LN : 80-100kCHF/BPM</a:t>
            </a:r>
          </a:p>
        </p:txBody>
      </p:sp>
    </p:spTree>
    <p:extLst>
      <p:ext uri="{BB962C8B-B14F-4D97-AF65-F5344CB8AC3E}">
        <p14:creationId xmlns:p14="http://schemas.microsoft.com/office/powerpoint/2010/main" val="404578069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67544" y="980728"/>
            <a:ext cx="8219256" cy="5303614"/>
          </a:xfrm>
        </p:spPr>
        <p:txBody>
          <a:bodyPr>
            <a:normAutofit fontScale="85000" lnSpcReduction="20000"/>
          </a:bodyPr>
          <a:lstStyle/>
          <a:p>
            <a:pPr>
              <a:buClrTx/>
            </a:pPr>
            <a:r>
              <a:rPr lang="en-GB" dirty="0" smtClean="0">
                <a:solidFill>
                  <a:srgbClr val="000000"/>
                </a:solidFill>
              </a:rPr>
              <a:t>Budget of 600k for 40 BPMs : 15kCHF based on our estimates few years ago</a:t>
            </a:r>
          </a:p>
          <a:p>
            <a:pPr marL="0" indent="0">
              <a:buClrTx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>
              <a:buClrTx/>
            </a:pPr>
            <a:r>
              <a:rPr lang="en-GB" dirty="0" smtClean="0">
                <a:solidFill>
                  <a:srgbClr val="000000"/>
                </a:solidFill>
              </a:rPr>
              <a:t>Recent Costing of </a:t>
            </a:r>
            <a:r>
              <a:rPr lang="en-GB" dirty="0" smtClean="0">
                <a:solidFill>
                  <a:srgbClr val="000000"/>
                </a:solidFill>
              </a:rPr>
              <a:t>Strip-line </a:t>
            </a:r>
            <a:r>
              <a:rPr lang="en-GB" dirty="0" smtClean="0">
                <a:solidFill>
                  <a:srgbClr val="000000"/>
                </a:solidFill>
              </a:rPr>
              <a:t>BPM for ELENA : 15k</a:t>
            </a:r>
          </a:p>
          <a:p>
            <a:pPr lvl="1">
              <a:buClrTx/>
            </a:pPr>
            <a:r>
              <a:rPr lang="en-GB" dirty="0" smtClean="0">
                <a:solidFill>
                  <a:srgbClr val="000000"/>
                </a:solidFill>
              </a:rPr>
              <a:t>Mechanics					11k</a:t>
            </a:r>
          </a:p>
          <a:p>
            <a:pPr lvl="1">
              <a:buClrTx/>
            </a:pPr>
            <a:r>
              <a:rPr lang="en-GB" dirty="0" err="1" smtClean="0">
                <a:solidFill>
                  <a:srgbClr val="000000"/>
                </a:solidFill>
              </a:rPr>
              <a:t>Feedthrough</a:t>
            </a:r>
            <a:r>
              <a:rPr lang="en-GB" dirty="0" smtClean="0">
                <a:solidFill>
                  <a:srgbClr val="000000"/>
                </a:solidFill>
              </a:rPr>
              <a:t>					2.5k</a:t>
            </a:r>
          </a:p>
          <a:p>
            <a:pPr lvl="1">
              <a:buClrTx/>
            </a:pPr>
            <a:r>
              <a:rPr lang="en-GB" dirty="0" smtClean="0">
                <a:solidFill>
                  <a:srgbClr val="000000"/>
                </a:solidFill>
              </a:rPr>
              <a:t>Cleaning and Coating			1.5k</a:t>
            </a:r>
          </a:p>
          <a:p>
            <a:pPr>
              <a:buClrTx/>
            </a:pPr>
            <a:endParaRPr lang="en-GB" dirty="0">
              <a:solidFill>
                <a:srgbClr val="000000"/>
              </a:solidFill>
            </a:endParaRPr>
          </a:p>
          <a:p>
            <a:pPr>
              <a:buClrTx/>
            </a:pPr>
            <a:r>
              <a:rPr lang="en-GB" dirty="0" smtClean="0">
                <a:solidFill>
                  <a:srgbClr val="000000"/>
                </a:solidFill>
              </a:rPr>
              <a:t>HL-LHC additional costs per BPM : 6k estimates</a:t>
            </a:r>
          </a:p>
          <a:p>
            <a:pPr lvl="1">
              <a:buClrTx/>
            </a:pPr>
            <a:r>
              <a:rPr lang="en-GB" dirty="0" err="1" smtClean="0">
                <a:solidFill>
                  <a:srgbClr val="000000"/>
                </a:solidFill>
              </a:rPr>
              <a:t>Inermet</a:t>
            </a:r>
            <a:r>
              <a:rPr lang="en-GB" dirty="0" smtClean="0">
                <a:solidFill>
                  <a:srgbClr val="000000"/>
                </a:solidFill>
              </a:rPr>
              <a:t> absorbers						2k</a:t>
            </a:r>
          </a:p>
          <a:p>
            <a:pPr lvl="1">
              <a:buClrTx/>
            </a:pPr>
            <a:r>
              <a:rPr lang="en-GB" dirty="0" smtClean="0">
                <a:solidFill>
                  <a:srgbClr val="000000"/>
                </a:solidFill>
              </a:rPr>
              <a:t>Cooling channel							1k</a:t>
            </a:r>
          </a:p>
          <a:p>
            <a:pPr lvl="1">
              <a:buClrTx/>
            </a:pPr>
            <a:r>
              <a:rPr lang="en-GB" dirty="0" smtClean="0">
                <a:solidFill>
                  <a:srgbClr val="000000"/>
                </a:solidFill>
              </a:rPr>
              <a:t>Adaptation piece (taper)					1k</a:t>
            </a:r>
          </a:p>
          <a:p>
            <a:pPr lvl="1">
              <a:buClrTx/>
            </a:pPr>
            <a:r>
              <a:rPr lang="en-GB" dirty="0" smtClean="0">
                <a:solidFill>
                  <a:srgbClr val="000000"/>
                </a:solidFill>
              </a:rPr>
              <a:t>Higher precision (</a:t>
            </a:r>
            <a:r>
              <a:rPr lang="en-GB" dirty="0" err="1" smtClean="0">
                <a:solidFill>
                  <a:srgbClr val="000000"/>
                </a:solidFill>
              </a:rPr>
              <a:t>striplines</a:t>
            </a:r>
            <a:r>
              <a:rPr lang="en-GB" dirty="0" smtClean="0">
                <a:solidFill>
                  <a:srgbClr val="000000"/>
                </a:solidFill>
              </a:rPr>
              <a:t>/</a:t>
            </a:r>
            <a:r>
              <a:rPr lang="en-GB" dirty="0" err="1" smtClean="0">
                <a:solidFill>
                  <a:srgbClr val="000000"/>
                </a:solidFill>
              </a:rPr>
              <a:t>feedthrough</a:t>
            </a:r>
            <a:r>
              <a:rPr lang="en-GB" dirty="0" smtClean="0">
                <a:solidFill>
                  <a:srgbClr val="000000"/>
                </a:solidFill>
              </a:rPr>
              <a:t>)	2k</a:t>
            </a:r>
          </a:p>
          <a:p>
            <a:pPr>
              <a:buClrTx/>
            </a:pPr>
            <a:endParaRPr lang="en-GB" dirty="0">
              <a:solidFill>
                <a:srgbClr val="000000"/>
              </a:solidFill>
            </a:endParaRPr>
          </a:p>
          <a:p>
            <a:pPr>
              <a:buClrTx/>
            </a:pPr>
            <a:r>
              <a:rPr lang="en-GB" dirty="0" err="1" smtClean="0">
                <a:solidFill>
                  <a:srgbClr val="000000"/>
                </a:solidFill>
              </a:rPr>
              <a:t>Hilumi</a:t>
            </a:r>
            <a:r>
              <a:rPr lang="en-GB" dirty="0" smtClean="0">
                <a:solidFill>
                  <a:srgbClr val="000000"/>
                </a:solidFill>
              </a:rPr>
              <a:t> BPM cost estimated around 20kCHF : How much discount do we get for a production of 28 units ? 20%? </a:t>
            </a:r>
          </a:p>
          <a:p>
            <a:pPr lvl="1">
              <a:buClrTx/>
            </a:pPr>
            <a:endParaRPr lang="en-GB" dirty="0" smtClean="0">
              <a:solidFill>
                <a:srgbClr val="000000"/>
              </a:solidFill>
            </a:endParaRPr>
          </a:p>
          <a:p>
            <a:pPr lvl="1">
              <a:buClrTx/>
            </a:pPr>
            <a:endParaRPr lang="en-GB" dirty="0" smtClean="0">
              <a:solidFill>
                <a:srgbClr val="000000"/>
              </a:solidFill>
            </a:endParaRPr>
          </a:p>
          <a:p>
            <a:pPr lvl="1">
              <a:buClrTx/>
            </a:pP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BPM costing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755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Plans for 2017 and Beyond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3528" y="1199649"/>
            <a:ext cx="86409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 </a:t>
            </a:r>
            <a:r>
              <a:rPr lang="en-US" sz="2400" dirty="0"/>
              <a:t>Finalization of the BPMQT design </a:t>
            </a:r>
            <a:r>
              <a:rPr lang="en-US" sz="2400" dirty="0" smtClean="0"/>
              <a:t>(alignment, thermal </a:t>
            </a:r>
            <a:r>
              <a:rPr lang="en-US" sz="2400" dirty="0"/>
              <a:t>simulations and cooling circuitry) in 2017</a:t>
            </a:r>
          </a:p>
          <a:p>
            <a:pPr lvl="1">
              <a:buFont typeface="Arial"/>
              <a:buChar char="•"/>
            </a:pPr>
            <a:r>
              <a:rPr lang="en-US" sz="2000" dirty="0"/>
              <a:t> Manufacturing a prototype in </a:t>
            </a:r>
            <a:r>
              <a:rPr lang="en-US" sz="2000" dirty="0" smtClean="0"/>
              <a:t>2018 – test at cold, vacuum test (welding test), integration test in interconnect</a:t>
            </a:r>
            <a:endParaRPr lang="en-US" sz="2000" dirty="0"/>
          </a:p>
          <a:p>
            <a:pPr lvl="1">
              <a:buFont typeface="Arial"/>
              <a:buChar char="•"/>
            </a:pPr>
            <a:endParaRPr lang="en-US" sz="2000" dirty="0"/>
          </a:p>
          <a:p>
            <a:pPr>
              <a:buFont typeface="Arial"/>
              <a:buChar char="•"/>
            </a:pPr>
            <a:r>
              <a:rPr lang="en-US" sz="2400" dirty="0"/>
              <a:t> Functional specifications of </a:t>
            </a:r>
            <a:r>
              <a:rPr lang="en-US" sz="2400" dirty="0" smtClean="0"/>
              <a:t>IR </a:t>
            </a:r>
            <a:r>
              <a:rPr lang="en-US" sz="2400" dirty="0"/>
              <a:t>BPM</a:t>
            </a:r>
          </a:p>
          <a:p>
            <a:pPr lvl="1">
              <a:buFont typeface="Arial"/>
              <a:buChar char="•"/>
            </a:pPr>
            <a:r>
              <a:rPr lang="en-US" sz="2000" dirty="0"/>
              <a:t> To be completed by end of </a:t>
            </a:r>
            <a:r>
              <a:rPr lang="en-US" sz="2000" dirty="0" smtClean="0"/>
              <a:t>this </a:t>
            </a:r>
            <a:r>
              <a:rPr lang="en-US" sz="2000" dirty="0"/>
              <a:t>year</a:t>
            </a:r>
          </a:p>
          <a:p>
            <a:pPr>
              <a:buFont typeface="Arial"/>
              <a:buChar char="•"/>
            </a:pPr>
            <a:endParaRPr lang="en-US" sz="2400" dirty="0"/>
          </a:p>
          <a:p>
            <a:pPr>
              <a:buFont typeface="Arial"/>
              <a:buChar char="•"/>
            </a:pPr>
            <a:r>
              <a:rPr lang="en-US" sz="2400" dirty="0"/>
              <a:t> High directivity electrode design and validation </a:t>
            </a:r>
          </a:p>
          <a:p>
            <a:pPr lvl="1">
              <a:buFont typeface="Arial"/>
              <a:buChar char="•"/>
            </a:pPr>
            <a:r>
              <a:rPr lang="en-US" sz="2000" dirty="0"/>
              <a:t>Design in </a:t>
            </a:r>
            <a:r>
              <a:rPr lang="en-US" sz="2000" dirty="0" smtClean="0"/>
              <a:t>2017, Manufacturing </a:t>
            </a:r>
            <a:r>
              <a:rPr lang="en-US" sz="2000" dirty="0"/>
              <a:t>and test in 2018</a:t>
            </a:r>
          </a:p>
          <a:p>
            <a:endParaRPr lang="en-US" sz="2400" dirty="0"/>
          </a:p>
          <a:p>
            <a:pPr>
              <a:buFont typeface="Arial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Should </a:t>
            </a:r>
            <a:r>
              <a:rPr lang="en-US" sz="2400" dirty="0"/>
              <a:t>aim for having a </a:t>
            </a:r>
            <a:r>
              <a:rPr lang="en-US" sz="2400" dirty="0" smtClean="0"/>
              <a:t>validated</a:t>
            </a:r>
            <a:r>
              <a:rPr lang="en-US" sz="2400" dirty="0" smtClean="0"/>
              <a:t> </a:t>
            </a:r>
            <a:r>
              <a:rPr lang="en-US" sz="2400" dirty="0"/>
              <a:t>design of BPM by </a:t>
            </a:r>
            <a:r>
              <a:rPr lang="en-US" sz="2400" dirty="0" smtClean="0"/>
              <a:t>mid 20</a:t>
            </a:r>
            <a:r>
              <a:rPr lang="en-US" sz="2400" dirty="0" smtClean="0"/>
              <a:t>19 </a:t>
            </a:r>
            <a:r>
              <a:rPr lang="en-US" sz="2400" dirty="0"/>
              <a:t>in order </a:t>
            </a:r>
            <a:r>
              <a:rPr lang="en-US" sz="2400" dirty="0" smtClean="0"/>
              <a:t>to produce for the IR </a:t>
            </a:r>
            <a:r>
              <a:rPr lang="en-US" sz="2400" dirty="0"/>
              <a:t>magnet string test in 2021 </a:t>
            </a:r>
          </a:p>
          <a:p>
            <a:pPr lvl="1">
              <a:buFont typeface="Arial"/>
              <a:buChar char="•"/>
            </a:pPr>
            <a:r>
              <a:rPr lang="en-US" sz="2000" dirty="0" smtClean="0"/>
              <a:t> Question </a:t>
            </a:r>
            <a:r>
              <a:rPr lang="en-US" sz="2000" dirty="0"/>
              <a:t>of budget for BPM in the string test </a:t>
            </a:r>
            <a:r>
              <a:rPr lang="en-US" sz="2000" dirty="0" smtClean="0"/>
              <a:t>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637679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4413</TotalTime>
  <Words>511</Words>
  <Application>Microsoft Macintosh PowerPoint</Application>
  <PresentationFormat>On-screen Show (4:3)</PresentationFormat>
  <Paragraphs>84</Paragraphs>
  <Slides>11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Thème Office</vt:lpstr>
      <vt:lpstr>Update on HL-LHC IR stripline BPM design</vt:lpstr>
      <vt:lpstr>Outline</vt:lpstr>
      <vt:lpstr>WP13.4 budget profile</vt:lpstr>
      <vt:lpstr>Layout and BPM Specifications</vt:lpstr>
      <vt:lpstr>Update on IR BPM design/spec.</vt:lpstr>
      <vt:lpstr>Update on IR BPM design/spec.</vt:lpstr>
      <vt:lpstr>Update on IR BPM design/spec.</vt:lpstr>
      <vt:lpstr>BPM costing</vt:lpstr>
      <vt:lpstr>Plans for 2017 and Beyond</vt:lpstr>
      <vt:lpstr>Thanks for your attention</vt:lpstr>
      <vt:lpstr>Heat deposition and transfer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Thibaut Lefevre</cp:lastModifiedBy>
  <cp:revision>208</cp:revision>
  <dcterms:created xsi:type="dcterms:W3CDTF">2016-01-11T14:38:10Z</dcterms:created>
  <dcterms:modified xsi:type="dcterms:W3CDTF">2017-07-13T12:53:36Z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