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27"/>
  </p:notesMasterIdLst>
  <p:sldIdLst>
    <p:sldId id="280" r:id="rId2"/>
    <p:sldId id="287" r:id="rId3"/>
    <p:sldId id="270" r:id="rId4"/>
    <p:sldId id="282" r:id="rId5"/>
    <p:sldId id="272" r:id="rId6"/>
    <p:sldId id="281" r:id="rId7"/>
    <p:sldId id="283" r:id="rId8"/>
    <p:sldId id="284" r:id="rId9"/>
    <p:sldId id="286" r:id="rId10"/>
    <p:sldId id="273" r:id="rId11"/>
    <p:sldId id="288" r:id="rId12"/>
    <p:sldId id="289" r:id="rId13"/>
    <p:sldId id="274" r:id="rId14"/>
    <p:sldId id="275" r:id="rId15"/>
    <p:sldId id="276" r:id="rId16"/>
    <p:sldId id="277" r:id="rId17"/>
    <p:sldId id="278" r:id="rId18"/>
    <p:sldId id="279" r:id="rId19"/>
    <p:sldId id="292" r:id="rId20"/>
    <p:sldId id="291" r:id="rId21"/>
    <p:sldId id="293" r:id="rId22"/>
    <p:sldId id="294" r:id="rId23"/>
    <p:sldId id="295" r:id="rId24"/>
    <p:sldId id="296" r:id="rId25"/>
    <p:sldId id="29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100" d="100"/>
          <a:sy n="100" d="100"/>
        </p:scale>
        <p:origin x="2196" y="1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5ADBF-C321-44F8-8A3F-8A2FF2F0467C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FF80B-7CCC-4B93-A098-51F189A9AA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75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201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68294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802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81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For Q2-D1, it</a:t>
            </a:r>
            <a:r>
              <a:rPr lang="en-GB" baseline="0" dirty="0" smtClean="0"/>
              <a:t> takes into account the 2*0.5 mm reduction in the +/- 45 planes (needed to increase the filling factor of absorbers and the strength of the extension)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52E6B-508A-4802-A6E3-9F8D224E61D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628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583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64310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For Q2-D1, it</a:t>
            </a:r>
            <a:r>
              <a:rPr lang="en-GB" baseline="0" dirty="0" smtClean="0"/>
              <a:t> takes into account the 2*0.5 mm reduction in the +/- 45 planes (needed to increase the filling factor of absorbers and the strength of the extension)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52E6B-508A-4802-A6E3-9F8D224E61D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344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6735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9081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3757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200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48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95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549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218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357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832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pPr defTabSz="457200"/>
            <a:r>
              <a:rPr lang="en-US" dirty="0" smtClean="0">
                <a:solidFill>
                  <a:prstClr val="white"/>
                </a:solidFill>
              </a:rPr>
              <a:t>28</a:t>
            </a:r>
            <a:r>
              <a:rPr lang="en-US" baseline="30000" dirty="0" smtClean="0">
                <a:solidFill>
                  <a:prstClr val="white"/>
                </a:solidFill>
              </a:rPr>
              <a:t>th</a:t>
            </a:r>
            <a:r>
              <a:rPr lang="en-US" dirty="0" smtClean="0">
                <a:solidFill>
                  <a:prstClr val="white"/>
                </a:solidFill>
              </a:rPr>
              <a:t> October 2015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C. Garion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96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pPr defTabSz="457200"/>
            <a:r>
              <a:rPr lang="en-US" dirty="0" smtClean="0">
                <a:solidFill>
                  <a:prstClr val="white"/>
                </a:solidFill>
              </a:rPr>
              <a:t>28</a:t>
            </a:r>
            <a:r>
              <a:rPr lang="en-US" baseline="30000" dirty="0" smtClean="0">
                <a:solidFill>
                  <a:prstClr val="white"/>
                </a:solidFill>
              </a:rPr>
              <a:t>th</a:t>
            </a:r>
            <a:r>
              <a:rPr lang="en-US" dirty="0" smtClean="0">
                <a:solidFill>
                  <a:prstClr val="white"/>
                </a:solidFill>
              </a:rPr>
              <a:t> October 2015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C. Garion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54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200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03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8444" y="2303411"/>
            <a:ext cx="7546312" cy="1800000"/>
          </a:xfrm>
        </p:spPr>
        <p:txBody>
          <a:bodyPr/>
          <a:lstStyle/>
          <a:p>
            <a:r>
              <a:rPr lang="en-GB" dirty="0" smtClean="0"/>
              <a:t>Beam </a:t>
            </a:r>
            <a:r>
              <a:rPr lang="en-GB" dirty="0"/>
              <a:t>screen/cold bore tolerances and RF finger design for the triplet magnets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76337" y="3203411"/>
            <a:ext cx="6480000" cy="990600"/>
          </a:xfrm>
        </p:spPr>
        <p:txBody>
          <a:bodyPr>
            <a:normAutofit/>
          </a:bodyPr>
          <a:lstStyle/>
          <a:p>
            <a:pPr algn="ctr"/>
            <a:r>
              <a:rPr lang="en-US" sz="1800" dirty="0"/>
              <a:t>Cedric </a:t>
            </a:r>
            <a:r>
              <a:rPr lang="en-US" sz="1800" dirty="0" smtClean="0"/>
              <a:t>Garion, </a:t>
            </a:r>
            <a:r>
              <a:rPr lang="en-US" sz="1800" dirty="0" smtClean="0"/>
              <a:t>TE-VSC-DLM, WP12</a:t>
            </a:r>
            <a:endParaRPr lang="en-GB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599" y="6454161"/>
            <a:ext cx="6480000" cy="349250"/>
          </a:xfrm>
        </p:spPr>
        <p:txBody>
          <a:bodyPr>
            <a:normAutofit/>
          </a:bodyPr>
          <a:lstStyle/>
          <a:p>
            <a:pPr algn="ctr"/>
            <a:r>
              <a:rPr lang="en-GB" sz="1400" dirty="0" smtClean="0"/>
              <a:t>33</a:t>
            </a:r>
            <a:r>
              <a:rPr lang="en-GB" sz="1400" baseline="30000" dirty="0" smtClean="0"/>
              <a:t>rd</a:t>
            </a:r>
            <a:r>
              <a:rPr lang="en-GB" sz="1400" dirty="0" smtClean="0"/>
              <a:t> </a:t>
            </a:r>
            <a:r>
              <a:rPr lang="en-GB" sz="1400" dirty="0" smtClean="0"/>
              <a:t>HL-LHC TCC– 13 </a:t>
            </a:r>
            <a:r>
              <a:rPr lang="en-GB" sz="1400" dirty="0" smtClean="0"/>
              <a:t>July 2017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371599" y="4053993"/>
            <a:ext cx="6870525" cy="2309568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indent="0" algn="ctr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b="0" baseline="0">
                <a:solidFill>
                  <a:schemeClr val="accent5"/>
                </a:solidFill>
              </a:defRPr>
            </a:lvl1pPr>
            <a:lvl2pPr indent="0" algn="ctr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indent="0" algn="ctr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indent="0" algn="ctr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indent="0" algn="ctr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z="2300" dirty="0" smtClean="0"/>
              <a:t>Outline</a:t>
            </a:r>
          </a:p>
          <a:p>
            <a:pPr algn="l"/>
            <a:r>
              <a:rPr lang="en-GB" sz="2000" dirty="0" smtClean="0"/>
              <a:t>Reminder</a:t>
            </a:r>
            <a:r>
              <a:rPr lang="en-GB" sz="2000" dirty="0"/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Beam screen/cold bore concept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Nominal dimensions and tolerances as presented end 2016</a:t>
            </a:r>
          </a:p>
          <a:p>
            <a:pPr algn="l"/>
            <a:r>
              <a:rPr lang="en-GB" sz="2000" dirty="0" smtClean="0"/>
              <a:t>Update: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000" dirty="0" smtClean="0"/>
              <a:t>Cold </a:t>
            </a:r>
            <a:r>
              <a:rPr lang="en-GB" sz="2000" dirty="0"/>
              <a:t>bore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000" dirty="0" smtClean="0"/>
              <a:t>Beam </a:t>
            </a:r>
            <a:r>
              <a:rPr lang="en-GB" sz="2000" dirty="0"/>
              <a:t>screen tolerances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000" dirty="0" smtClean="0"/>
              <a:t>RF bridge</a:t>
            </a:r>
          </a:p>
          <a:p>
            <a:pPr algn="l"/>
            <a:r>
              <a:rPr lang="en-GB" sz="2000" dirty="0" smtClean="0"/>
              <a:t>Conclusions</a:t>
            </a:r>
            <a:endParaRPr lang="en-GB" sz="2000" dirty="0"/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70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64BCD9"/>
                </a:solidFill>
              </a:rPr>
              <a:t>C. Garion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10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93BE"/>
                </a:solidFill>
              </a:rPr>
              <a:t>Beam screen shape tolerance</a:t>
            </a:r>
            <a:endParaRPr lang="en-GB" dirty="0">
              <a:solidFill>
                <a:srgbClr val="0093BE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" y="960952"/>
            <a:ext cx="2901129" cy="148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380" y="1283281"/>
            <a:ext cx="3092361" cy="194632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" y="3739215"/>
            <a:ext cx="2810640" cy="128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2705" y="4379470"/>
            <a:ext cx="2895804" cy="173680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8509" y="4327136"/>
            <a:ext cx="3268589" cy="19628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8509" y="1332514"/>
            <a:ext cx="3440922" cy="206638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859900" y="1092688"/>
            <a:ext cx="1731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/>
              <a:t>Nominal 8.5 mm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34118" y="1092687"/>
            <a:ext cx="1731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/>
              <a:t>Nominal 11 mm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06152" y="4087484"/>
            <a:ext cx="1731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/>
              <a:t>Nominal 7 mm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55104" y="4050137"/>
            <a:ext cx="1731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/>
              <a:t>Nominal 7.6 mm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0785" y="633987"/>
            <a:ext cx="255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Q1 type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2959" y="3386860"/>
            <a:ext cx="255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Q2 type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50219" y="6248185"/>
            <a:ext cx="657073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Scattering on 3D printed springs height is around 0.2 mm (+/- 0.1 mm) but average height changes from one batch to the other. 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59900" y="3229604"/>
            <a:ext cx="1577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/>
              <a:t>Batch #1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51633" y="5992760"/>
            <a:ext cx="1577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/>
            <a:r>
              <a:rPr lang="en-GB" dirty="0"/>
              <a:t>Batch #1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949598" y="3211157"/>
            <a:ext cx="1577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/>
              <a:t>Batch #2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19996" y="6079351"/>
            <a:ext cx="1577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/>
              <a:t>Batch #2</a:t>
            </a:r>
          </a:p>
        </p:txBody>
      </p:sp>
    </p:spTree>
    <p:extLst>
      <p:ext uri="{BB962C8B-B14F-4D97-AF65-F5344CB8AC3E}">
        <p14:creationId xmlns:p14="http://schemas.microsoft.com/office/powerpoint/2010/main" val="104868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3741922" y="1996860"/>
            <a:ext cx="3386138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3741922" y="1746829"/>
            <a:ext cx="3386138" cy="0"/>
          </a:xfrm>
          <a:prstGeom prst="line">
            <a:avLst/>
          </a:prstGeom>
          <a:ln>
            <a:solidFill>
              <a:srgbClr val="0070C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3741922" y="1770041"/>
            <a:ext cx="228600" cy="125021"/>
            <a:chOff x="628650" y="1843081"/>
            <a:chExt cx="304800" cy="16669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229798" y="1770041"/>
            <a:ext cx="228600" cy="125021"/>
            <a:chOff x="628650" y="1843081"/>
            <a:chExt cx="304800" cy="166695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205550" y="1770041"/>
            <a:ext cx="228600" cy="125021"/>
            <a:chOff x="628650" y="1843081"/>
            <a:chExt cx="304800" cy="16669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4717674" y="1770041"/>
            <a:ext cx="228600" cy="125021"/>
            <a:chOff x="628650" y="1843081"/>
            <a:chExt cx="304800" cy="166695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693425" y="1770041"/>
            <a:ext cx="228600" cy="125021"/>
            <a:chOff x="628650" y="1843081"/>
            <a:chExt cx="304800" cy="166695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6181303" y="1770041"/>
            <a:ext cx="228600" cy="125021"/>
            <a:chOff x="628650" y="1843081"/>
            <a:chExt cx="304800" cy="166695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7436344" y="1078254"/>
            <a:ext cx="1610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Spring: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Equivalent 31.5</a:t>
            </a:r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N/mm;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every 10 cm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Free length </a:t>
            </a:r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5.5 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mm</a:t>
            </a:r>
          </a:p>
        </p:txBody>
      </p:sp>
      <p:cxnSp>
        <p:nvCxnSpPr>
          <p:cNvPr id="53" name="Straight Arrow Connector 52"/>
          <p:cNvCxnSpPr>
            <a:stCxn id="52" idx="1"/>
          </p:cNvCxnSpPr>
          <p:nvPr/>
        </p:nvCxnSpPr>
        <p:spPr>
          <a:xfrm flipH="1">
            <a:off x="6409904" y="1401420"/>
            <a:ext cx="1026440" cy="50435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61842" y="1868938"/>
            <a:ext cx="47844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Cold bore;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OD </a:t>
            </a:r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144.7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; 4 mm thick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Clamped at the extremities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FF0000"/>
                </a:solidFill>
              </a:rPr>
              <a:t>Additional </a:t>
            </a:r>
            <a:r>
              <a:rPr lang="en-GB" sz="1100" dirty="0" smtClean="0">
                <a:solidFill>
                  <a:srgbClr val="FF0000"/>
                </a:solidFill>
              </a:rPr>
              <a:t>supports </a:t>
            </a:r>
            <a:r>
              <a:rPr lang="en-GB" sz="1100" dirty="0">
                <a:solidFill>
                  <a:srgbClr val="FF0000"/>
                </a:solidFill>
              </a:rPr>
              <a:t>along the cold bore, </a:t>
            </a:r>
            <a:r>
              <a:rPr lang="en-GB" sz="1100" b="1" u="sng" dirty="0" smtClean="0">
                <a:solidFill>
                  <a:srgbClr val="FF0000"/>
                </a:solidFill>
              </a:rPr>
              <a:t>every 800 mm</a:t>
            </a:r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, nominal 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radial gap 0.25 </a:t>
            </a:r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mm [H. </a:t>
            </a:r>
            <a:r>
              <a:rPr lang="en-GB" sz="1100" dirty="0" err="1" smtClean="0">
                <a:solidFill>
                  <a:schemeClr val="bg1">
                    <a:lumMod val="50000"/>
                  </a:schemeClr>
                </a:solidFill>
              </a:rPr>
              <a:t>Prin</a:t>
            </a:r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Straightness: 0.3 mm/m </a:t>
            </a:r>
          </a:p>
        </p:txBody>
      </p:sp>
      <p:cxnSp>
        <p:nvCxnSpPr>
          <p:cNvPr id="55" name="Straight Arrow Connector 54"/>
          <p:cNvCxnSpPr>
            <a:stCxn id="54" idx="3"/>
          </p:cNvCxnSpPr>
          <p:nvPr/>
        </p:nvCxnSpPr>
        <p:spPr>
          <a:xfrm flipV="1">
            <a:off x="4946272" y="1991641"/>
            <a:ext cx="826227" cy="4312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437468" y="867223"/>
            <a:ext cx="2059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Beam screen;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1 mm thick, I  ~ 4.5.10</a:t>
            </a:r>
            <a:r>
              <a:rPr lang="en-GB" sz="900" baseline="30000" dirty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 mm</a:t>
            </a:r>
            <a:r>
              <a:rPr lang="en-GB" sz="900" baseline="30000" dirty="0">
                <a:solidFill>
                  <a:schemeClr val="bg1">
                    <a:lumMod val="50000"/>
                  </a:schemeClr>
                </a:solidFill>
              </a:rPr>
              <a:t>4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17.5 kg/m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Straightness +/-1 mm</a:t>
            </a:r>
          </a:p>
        </p:txBody>
      </p:sp>
      <p:cxnSp>
        <p:nvCxnSpPr>
          <p:cNvPr id="57" name="Straight Arrow Connector 56"/>
          <p:cNvCxnSpPr>
            <a:stCxn id="56" idx="3"/>
          </p:cNvCxnSpPr>
          <p:nvPr/>
        </p:nvCxnSpPr>
        <p:spPr>
          <a:xfrm>
            <a:off x="4497347" y="1190389"/>
            <a:ext cx="637749" cy="54359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1725" y="5331266"/>
            <a:ext cx="2944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Position of the BS % nominal </a:t>
            </a:r>
            <a:r>
              <a:rPr lang="en-GB" sz="900" dirty="0" err="1">
                <a:latin typeface="Symbol" panose="05050102010706020507" pitchFamily="18" charset="2"/>
              </a:rPr>
              <a:t>D</a:t>
            </a:r>
            <a:r>
              <a:rPr lang="en-GB" sz="900" dirty="0" err="1"/>
              <a:t>y</a:t>
            </a:r>
            <a:r>
              <a:rPr lang="en-GB" sz="900" dirty="0"/>
              <a:t>: </a:t>
            </a:r>
            <a:r>
              <a:rPr lang="en-GB" sz="900" dirty="0" smtClean="0"/>
              <a:t>-1.1/+</a:t>
            </a:r>
            <a:r>
              <a:rPr lang="en-GB" sz="900" dirty="0"/>
              <a:t>0.25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45681" y="5629392"/>
            <a:ext cx="83411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sz="1350" dirty="0" smtClean="0">
                <a:solidFill>
                  <a:srgbClr val="FF0000"/>
                </a:solidFill>
              </a:rPr>
              <a:t>Supporting system of the cold bore is under study. Present proposal may lead to significant reduction of the positioning tolerance.</a:t>
            </a:r>
            <a:endParaRPr lang="en-GB" sz="1350" dirty="0">
              <a:solidFill>
                <a:srgbClr val="FF0000"/>
              </a:solidFill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4" y="3242080"/>
            <a:ext cx="2706147" cy="2089187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61724" y="2966626"/>
            <a:ext cx="27061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 smtClean="0">
                <a:solidFill>
                  <a:schemeClr val="bg1">
                    <a:lumMod val="50000"/>
                  </a:schemeClr>
                </a:solidFill>
              </a:rPr>
              <a:t>Previous analysis</a:t>
            </a:r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" name="Title 6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p</a:t>
            </a:r>
            <a:r>
              <a:rPr lang="en-GB" dirty="0" smtClean="0"/>
              <a:t>ositioning </a:t>
            </a:r>
            <a:r>
              <a:rPr lang="en-GB" dirty="0"/>
              <a:t>tolerance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08950" y="1010235"/>
            <a:ext cx="2200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Q2-D1</a:t>
            </a:r>
            <a:endParaRPr lang="en-GB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Footer Placeholder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C. Garion</a:t>
            </a:r>
            <a:endParaRPr lang="en-GB" noProof="0" dirty="0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176" y="3221882"/>
            <a:ext cx="2726427" cy="2104845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4368" y="3221882"/>
            <a:ext cx="2729632" cy="2109383"/>
          </a:xfrm>
          <a:prstGeom prst="rect">
            <a:avLst/>
          </a:prstGeom>
        </p:spPr>
      </p:pic>
      <p:sp>
        <p:nvSpPr>
          <p:cNvPr id="76" name="Rectangle 75"/>
          <p:cNvSpPr/>
          <p:nvPr/>
        </p:nvSpPr>
        <p:spPr>
          <a:xfrm>
            <a:off x="6729992" y="4607598"/>
            <a:ext cx="135325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</a:t>
            </a:r>
            <a:r>
              <a:rPr lang="en-GB" sz="1350" dirty="0" smtClean="0"/>
              <a:t>0.51/+0.26</a:t>
            </a:r>
            <a:endParaRPr lang="en-GB" sz="1350" dirty="0"/>
          </a:p>
        </p:txBody>
      </p:sp>
      <p:sp>
        <p:nvSpPr>
          <p:cNvPr id="77" name="Rectangle 76"/>
          <p:cNvSpPr/>
          <p:nvPr/>
        </p:nvSpPr>
        <p:spPr>
          <a:xfrm>
            <a:off x="3789504" y="4558141"/>
            <a:ext cx="116089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</a:t>
            </a:r>
            <a:r>
              <a:rPr lang="en-GB" sz="1350" dirty="0" smtClean="0"/>
              <a:t>-0.2/+0.1</a:t>
            </a:r>
            <a:endParaRPr lang="en-GB" sz="1350" dirty="0"/>
          </a:p>
        </p:txBody>
      </p:sp>
      <p:sp>
        <p:nvSpPr>
          <p:cNvPr id="81" name="TextBox 80"/>
          <p:cNvSpPr txBox="1"/>
          <p:nvPr/>
        </p:nvSpPr>
        <p:spPr>
          <a:xfrm>
            <a:off x="4458398" y="2925836"/>
            <a:ext cx="36248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 smtClean="0">
                <a:solidFill>
                  <a:schemeClr val="bg1">
                    <a:lumMod val="50000"/>
                  </a:schemeClr>
                </a:solidFill>
              </a:rPr>
              <a:t>Ongoing analysis (preliminary results)</a:t>
            </a:r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27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661771"/>
              </p:ext>
            </p:extLst>
          </p:nvPr>
        </p:nvGraphicFramePr>
        <p:xfrm>
          <a:off x="107504" y="1486145"/>
          <a:ext cx="8843614" cy="3250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864096"/>
                <a:gridCol w="809774"/>
                <a:gridCol w="1007269"/>
                <a:gridCol w="775245"/>
                <a:gridCol w="1024980"/>
                <a:gridCol w="721519"/>
                <a:gridCol w="964406"/>
                <a:gridCol w="1327376"/>
                <a:gridCol w="772885"/>
              </a:tblGrid>
              <a:tr h="229912"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Cold bore</a:t>
                      </a:r>
                      <a:endParaRPr lang="en-GB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Beam screen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18891">
                <a:tc rowSpan="2">
                  <a:txBody>
                    <a:bodyPr/>
                    <a:lstStyle/>
                    <a:p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Inner diameter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Thickness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Nominal aperture*</a:t>
                      </a:r>
                    </a:p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H(V);+/-45 °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Vertical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tolerance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Horizontal tolerance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Cooling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tube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GB" sz="11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Nb</a:t>
                      </a: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* OD * thickness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Shielding maximum height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44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Shape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Positioning**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Shape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Positioning**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4358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 H8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</a:t>
                      </a: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0.35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99.7; 99.7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-1.23/0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16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Q2a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</a:t>
                      </a: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0.35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endParaRPr lang="en-GB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Q2b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</a:t>
                      </a: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0.35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endParaRPr lang="en-GB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Q3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</a:t>
                      </a: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0.35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CP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</a:t>
                      </a: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0.35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</a:t>
                      </a: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0.35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1553" y="5726516"/>
            <a:ext cx="77866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solidFill>
                  <a:schemeClr val="bg1">
                    <a:lumMod val="50000"/>
                  </a:schemeClr>
                </a:solidFill>
              </a:rPr>
              <a:t>* Cu 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layer thickness, thermal contraction, self weight deformation not accounted </a:t>
            </a:r>
            <a:endParaRPr lang="en-GB" sz="135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350" dirty="0" smtClean="0">
                <a:solidFill>
                  <a:schemeClr val="bg1">
                    <a:lumMod val="50000"/>
                  </a:schemeClr>
                </a:solidFill>
              </a:rPr>
              <a:t>** 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1 additional support, 0.25 mm radial clearance between the support and the cold bore.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r>
              <a:rPr lang="en-GB" dirty="0" smtClean="0"/>
              <a:t>table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C. Garion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1731696" y="1987279"/>
            <a:ext cx="590718" cy="2929317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835625" y="5038599"/>
            <a:ext cx="400555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Improvement expected with the proposed supporting </a:t>
            </a:r>
            <a:r>
              <a:rPr lang="en-GB" dirty="0" smtClean="0"/>
              <a:t>system of </a:t>
            </a:r>
            <a:r>
              <a:rPr lang="en-GB" dirty="0"/>
              <a:t>the cold bore in the magnet</a:t>
            </a:r>
          </a:p>
        </p:txBody>
      </p:sp>
      <p:sp>
        <p:nvSpPr>
          <p:cNvPr id="10" name="Down Arrow 9"/>
          <p:cNvSpPr/>
          <p:nvPr/>
        </p:nvSpPr>
        <p:spPr>
          <a:xfrm rot="10800000">
            <a:off x="4572000" y="4736511"/>
            <a:ext cx="242762" cy="3311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 rot="10800000">
            <a:off x="6326623" y="4734818"/>
            <a:ext cx="242762" cy="3311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12000" y="5038599"/>
            <a:ext cx="11196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Unchanged</a:t>
            </a:r>
            <a:endParaRPr lang="en-GB" dirty="0"/>
          </a:p>
        </p:txBody>
      </p:sp>
      <p:sp>
        <p:nvSpPr>
          <p:cNvPr id="13" name="Down Arrow 12"/>
          <p:cNvSpPr/>
          <p:nvPr/>
        </p:nvSpPr>
        <p:spPr>
          <a:xfrm rot="10800000">
            <a:off x="934630" y="4736511"/>
            <a:ext cx="242762" cy="3311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54350" y="5038599"/>
            <a:ext cx="11196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Unchanged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>
          <a:xfrm rot="10800000">
            <a:off x="2776980" y="4736511"/>
            <a:ext cx="242762" cy="33113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95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47" b="20501"/>
          <a:stretch/>
        </p:blipFill>
        <p:spPr>
          <a:xfrm flipH="1">
            <a:off x="97200" y="1533063"/>
            <a:ext cx="9046800" cy="275938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64BCD9"/>
                </a:solidFill>
              </a:rPr>
              <a:t>C. Garion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13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93BE"/>
                </a:solidFill>
              </a:rPr>
              <a:t>Beam vacuum interconnections</a:t>
            </a:r>
            <a:endParaRPr lang="en-GB" dirty="0">
              <a:solidFill>
                <a:srgbClr val="0093B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552" y="5121040"/>
            <a:ext cx="2769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>
                <a:solidFill>
                  <a:schemeClr val="accent5"/>
                </a:solidFill>
              </a:defRPr>
            </a:lvl1pPr>
          </a:lstStyle>
          <a:p>
            <a:pPr algn="l" defTabSz="457200"/>
            <a:r>
              <a:rPr lang="en-GB" sz="1600" dirty="0" smtClean="0">
                <a:solidFill>
                  <a:srgbClr val="5A5A5A"/>
                </a:solidFill>
              </a:rPr>
              <a:t>Tungsten </a:t>
            </a:r>
            <a:r>
              <a:rPr lang="en-GB" sz="1600" dirty="0">
                <a:solidFill>
                  <a:srgbClr val="5A5A5A"/>
                </a:solidFill>
              </a:rPr>
              <a:t>absorber integrated on the IP side</a:t>
            </a: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H="1" flipV="1">
            <a:off x="1300792" y="3269182"/>
            <a:ext cx="110268" cy="18518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29474" r="35000" b="28245"/>
          <a:stretch/>
        </p:blipFill>
        <p:spPr>
          <a:xfrm>
            <a:off x="2795568" y="4623259"/>
            <a:ext cx="1986266" cy="16117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4" t="28422" r="20395" b="15964"/>
          <a:stretch/>
        </p:blipFill>
        <p:spPr>
          <a:xfrm>
            <a:off x="4822275" y="4623259"/>
            <a:ext cx="2420172" cy="16117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58965" y="6438906"/>
            <a:ext cx="49200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600">
                <a:solidFill>
                  <a:schemeClr val="accent5"/>
                </a:solidFill>
              </a:defRPr>
            </a:lvl1pPr>
          </a:lstStyle>
          <a:p>
            <a:pPr algn="ctr" defTabSz="457200"/>
            <a:r>
              <a:rPr lang="en-GB" sz="1400" dirty="0">
                <a:solidFill>
                  <a:srgbClr val="5A5A5A"/>
                </a:solidFill>
              </a:rPr>
              <a:t>Deformable RF </a:t>
            </a:r>
            <a:r>
              <a:rPr lang="en-GB" sz="1400" dirty="0" smtClean="0">
                <a:solidFill>
                  <a:srgbClr val="5A5A5A"/>
                </a:solidFill>
              </a:rPr>
              <a:t>fingers</a:t>
            </a:r>
            <a:endParaRPr lang="en-GB" sz="1400" dirty="0">
              <a:solidFill>
                <a:srgbClr val="5A5A5A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4314" y="998799"/>
            <a:ext cx="2702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>
                <a:solidFill>
                  <a:schemeClr val="accent5"/>
                </a:solidFill>
              </a:defRPr>
            </a:lvl1pPr>
          </a:lstStyle>
          <a:p>
            <a:pPr algn="l" defTabSz="457200"/>
            <a:r>
              <a:rPr lang="en-GB" dirty="0">
                <a:solidFill>
                  <a:srgbClr val="5A5A5A"/>
                </a:solidFill>
              </a:rPr>
              <a:t>Beam screen fixed point on the IP </a:t>
            </a:r>
            <a:r>
              <a:rPr lang="en-GB" dirty="0" smtClean="0">
                <a:solidFill>
                  <a:srgbClr val="5A5A5A"/>
                </a:solidFill>
              </a:rPr>
              <a:t>side of the magnet</a:t>
            </a:r>
            <a:endParaRPr lang="en-GB" dirty="0">
              <a:solidFill>
                <a:srgbClr val="5A5A5A"/>
              </a:solidFill>
            </a:endParaRPr>
          </a:p>
        </p:txBody>
      </p:sp>
      <p:cxnSp>
        <p:nvCxnSpPr>
          <p:cNvPr id="16" name="Straight Arrow Connector 15"/>
          <p:cNvCxnSpPr>
            <a:stCxn id="21" idx="1"/>
            <a:endCxn id="19" idx="4"/>
          </p:cNvCxnSpPr>
          <p:nvPr/>
        </p:nvCxnSpPr>
        <p:spPr>
          <a:xfrm flipV="1">
            <a:off x="5019009" y="4044244"/>
            <a:ext cx="548157" cy="3986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490771" y="1417539"/>
            <a:ext cx="2152789" cy="2626705"/>
          </a:xfrm>
          <a:prstGeom prst="ellips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21" name="Right Brace 20"/>
          <p:cNvSpPr/>
          <p:nvPr/>
        </p:nvSpPr>
        <p:spPr>
          <a:xfrm rot="16200000">
            <a:off x="4911510" y="2326938"/>
            <a:ext cx="214997" cy="4446878"/>
          </a:xfrm>
          <a:prstGeom prst="rightBrace">
            <a:avLst/>
          </a:prstGeom>
          <a:ln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77688" y="4081614"/>
            <a:ext cx="2614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Courtesy N. Chritin, R. Fernandez Gomez</a:t>
            </a:r>
            <a:endParaRPr lang="en-GB" sz="1000" dirty="0"/>
          </a:p>
        </p:txBody>
      </p:sp>
      <p:sp>
        <p:nvSpPr>
          <p:cNvPr id="29" name="Rectangle 28"/>
          <p:cNvSpPr/>
          <p:nvPr/>
        </p:nvSpPr>
        <p:spPr>
          <a:xfrm>
            <a:off x="3313250" y="6182462"/>
            <a:ext cx="9509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A5A5A"/>
                </a:solidFill>
              </a:rPr>
              <a:t>as installed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5658995" y="6182036"/>
            <a:ext cx="9845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5A5A5A"/>
                </a:solidFill>
              </a:rPr>
              <a:t>in operation</a:t>
            </a:r>
          </a:p>
        </p:txBody>
      </p:sp>
    </p:spTree>
    <p:extLst>
      <p:ext uri="{BB962C8B-B14F-4D97-AF65-F5344CB8AC3E}">
        <p14:creationId xmlns:p14="http://schemas.microsoft.com/office/powerpoint/2010/main" val="169629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457200">
              <a:spcBef>
                <a:spcPct val="0"/>
              </a:spcBef>
              <a:buNone/>
              <a:defRPr sz="2800" b="1">
                <a:solidFill>
                  <a:srgbClr val="0093B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Compensation system requirements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4240" y="1005841"/>
            <a:ext cx="8731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thermal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expansion coefficients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the cold masses and the beam screen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tube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have been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assumed equal to those measured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during the string II operation. [B. Calcagno, EDMS 434135].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868753"/>
              </p:ext>
            </p:extLst>
          </p:nvPr>
        </p:nvGraphicFramePr>
        <p:xfrm>
          <a:off x="383933" y="2221395"/>
          <a:ext cx="7370175" cy="2971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8357"/>
                <a:gridCol w="822698"/>
                <a:gridCol w="821520"/>
                <a:gridCol w="821520"/>
                <a:gridCol w="821520"/>
                <a:gridCol w="821520"/>
                <a:gridCol w="821520"/>
                <a:gridCol w="821520"/>
              </a:tblGrid>
              <a:tr h="429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RF fingers / PIM </a:t>
                      </a:r>
                      <a:r>
                        <a:rPr lang="en-GB" sz="1100" dirty="0">
                          <a:effectLst/>
                        </a:rPr>
                        <a:t>bellows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9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100" kern="1200" dirty="0" smtClean="0">
                          <a:effectLst/>
                        </a:rPr>
                        <a:t>C/W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kumimoji="0" lang="en-GB" sz="1100" kern="1200" dirty="0" smtClean="0">
                          <a:effectLst/>
                        </a:rPr>
                        <a:t>transition Q1 </a:t>
                      </a:r>
                      <a:endParaRPr kumimoji="0"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Q1-Q2a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Q2a-Q2b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Q2b-Q3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Q3-CP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CP-D1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C/W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Transition D1 (1)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Nominal conditions</a:t>
                      </a:r>
                      <a:endParaRPr lang="en-GB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100" kern="1200" dirty="0" smtClean="0">
                          <a:effectLst/>
                        </a:rPr>
                        <a:t>~ 18</a:t>
                      </a:r>
                      <a:endParaRPr kumimoji="0"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27.5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27.3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27.7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18.5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18.4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15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Cool down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</a:t>
                      </a:r>
                      <a:r>
                        <a:rPr lang="en-GB" sz="1100" dirty="0" smtClean="0">
                          <a:effectLst/>
                        </a:rPr>
                        <a:t>11.2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-10.9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-10.9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</a:t>
                      </a:r>
                      <a:r>
                        <a:rPr lang="en-GB" sz="1100" dirty="0" smtClean="0">
                          <a:effectLst/>
                        </a:rPr>
                        <a:t>11.2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-3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-3.5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Warm-up</a:t>
                      </a:r>
                      <a:endParaRPr lang="en-GB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32.6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32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32.3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26.3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17.1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15.5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Exceptional 1</a:t>
                      </a:r>
                      <a:endParaRPr lang="en-GB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</a:t>
                      </a:r>
                      <a:r>
                        <a:rPr lang="en-GB" sz="1100" dirty="0" smtClean="0">
                          <a:effectLst/>
                        </a:rPr>
                        <a:t>0.4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0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0.5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-9.4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0.8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-5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Exceptional 2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21.6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21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21.1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21.6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13.6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15.5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</a:tr>
              <a:tr h="403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Design </a:t>
                      </a:r>
                      <a:r>
                        <a:rPr lang="en-GB" sz="1100" dirty="0" smtClean="0">
                          <a:effectLst/>
                        </a:rPr>
                        <a:t>value for the bellows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</a:t>
                      </a:r>
                      <a:r>
                        <a:rPr lang="en-GB" sz="1100" dirty="0" smtClean="0">
                          <a:effectLst/>
                        </a:rPr>
                        <a:t>11.2/32.6</a:t>
                      </a: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3141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100" kern="1200" dirty="0" smtClean="0">
                          <a:effectLst/>
                        </a:rPr>
                        <a:t>Nominal design value for RF fingers</a:t>
                      </a:r>
                      <a:endParaRPr kumimoji="0" lang="en-GB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100" kern="1200" dirty="0" smtClean="0">
                          <a:effectLst/>
                        </a:rPr>
                        <a:t>18.5</a:t>
                      </a:r>
                      <a:endParaRPr kumimoji="0"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mpd="sng">
                      <a:noFill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27.7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100" kern="1200" dirty="0" smtClean="0">
                          <a:effectLst/>
                        </a:rPr>
                        <a:t>18.5</a:t>
                      </a:r>
                      <a:endParaRPr kumimoji="0" lang="en-GB" sz="1100" kern="12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4241" y="1613618"/>
            <a:ext cx="8731622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/>
              <a:t>The stroke, in mm, of the compensation system has been evaluated for different cooling/warm-up </a:t>
            </a:r>
            <a:r>
              <a:rPr lang="en-GB" dirty="0" err="1"/>
              <a:t>scenarii</a:t>
            </a:r>
            <a:r>
              <a:rPr lang="en-GB" dirty="0"/>
              <a:t>, validated on string II: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48791" y="5596301"/>
            <a:ext cx="8697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Update of the cold mass length and change of the beam screen temperature from 50 to 70K.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Minor change for the compensation system requirements.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3933" y="5186508"/>
            <a:ext cx="23038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(1) Preliminary estimations</a:t>
            </a:r>
          </a:p>
        </p:txBody>
      </p:sp>
    </p:spTree>
    <p:extLst>
      <p:ext uri="{BB962C8B-B14F-4D97-AF65-F5344CB8AC3E}">
        <p14:creationId xmlns:p14="http://schemas.microsoft.com/office/powerpoint/2010/main" val="27624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74" b="4934"/>
          <a:stretch/>
        </p:blipFill>
        <p:spPr>
          <a:xfrm>
            <a:off x="0" y="2427610"/>
            <a:ext cx="9144000" cy="30543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8740" y="810377"/>
            <a:ext cx="5220563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Copper Beryllium deformable RF fingers: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Circular aperture</a:t>
            </a: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C17410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0.1 mm thick, 3 mm width, gap: 1.4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 convolutions</a:t>
            </a: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457200">
              <a:spcBef>
                <a:spcPct val="0"/>
              </a:spcBef>
              <a:buNone/>
              <a:defRPr sz="2800" b="1">
                <a:solidFill>
                  <a:srgbClr val="0093B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RF finger design in triplet area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29474" r="35000" b="28245"/>
          <a:stretch/>
        </p:blipFill>
        <p:spPr>
          <a:xfrm>
            <a:off x="6884664" y="907642"/>
            <a:ext cx="1888479" cy="153240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958273" y="5480561"/>
            <a:ext cx="5784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Plug-In module in operation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8" t="3333" r="21710" b="27720"/>
          <a:stretch/>
        </p:blipFill>
        <p:spPr>
          <a:xfrm>
            <a:off x="6713355" y="4745961"/>
            <a:ext cx="2059788" cy="1722334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stCxn id="12" idx="0"/>
          </p:cNvCxnSpPr>
          <p:nvPr/>
        </p:nvCxnSpPr>
        <p:spPr>
          <a:xfrm flipV="1">
            <a:off x="7743249" y="3301550"/>
            <a:ext cx="65565" cy="14444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10081" y="6517896"/>
            <a:ext cx="2963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Titanium spring (total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prestress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~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360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N)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158" y="2138124"/>
            <a:ext cx="1503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Static </a:t>
            </a:r>
            <a:r>
              <a:rPr lang="en-GB" sz="1400" dirty="0" smtClean="0">
                <a:solidFill>
                  <a:srgbClr val="FF0000"/>
                </a:solidFill>
              </a:rPr>
              <a:t>RF fingers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>
            <a:stCxn id="21" idx="2"/>
          </p:cNvCxnSpPr>
          <p:nvPr/>
        </p:nvCxnSpPr>
        <p:spPr>
          <a:xfrm>
            <a:off x="785823" y="2445901"/>
            <a:ext cx="169038" cy="9875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2241494" y="3152955"/>
            <a:ext cx="4725748" cy="649896"/>
          </a:xfrm>
          <a:prstGeom prst="ellipse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stCxn id="13" idx="1"/>
            <a:endCxn id="27" idx="0"/>
          </p:cNvCxnSpPr>
          <p:nvPr/>
        </p:nvCxnSpPr>
        <p:spPr>
          <a:xfrm flipH="1">
            <a:off x="4604368" y="1673844"/>
            <a:ext cx="2280296" cy="14791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86118" y="4873728"/>
            <a:ext cx="78582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Copper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insert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4" name="Straight Arrow Connector 33"/>
          <p:cNvCxnSpPr>
            <a:stCxn id="32" idx="0"/>
          </p:cNvCxnSpPr>
          <p:nvPr/>
        </p:nvCxnSpPr>
        <p:spPr>
          <a:xfrm flipV="1">
            <a:off x="579030" y="4547724"/>
            <a:ext cx="89710" cy="3260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25538" y="5707518"/>
            <a:ext cx="63878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Longitudinal constraint, due to the finger extension limitation, is reduced thanks to the static RF fingers and the springs.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8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9973" y="1008412"/>
            <a:ext cx="82755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operation conditions are defined by an extension (w.r.t. to installation position) of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27.7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mm, corresponding to an angle of 15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°.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40" y="2787338"/>
            <a:ext cx="5891416" cy="3273505"/>
          </a:xfrm>
          <a:prstGeom prst="rect">
            <a:avLst/>
          </a:prstGeom>
          <a:effectLst/>
        </p:spPr>
      </p:pic>
      <p:sp>
        <p:nvSpPr>
          <p:cNvPr id="13" name="Oval 12"/>
          <p:cNvSpPr/>
          <p:nvPr/>
        </p:nvSpPr>
        <p:spPr>
          <a:xfrm>
            <a:off x="3279766" y="4010907"/>
            <a:ext cx="180000" cy="180000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146166" y="5088591"/>
            <a:ext cx="180000" cy="180000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668431" y="4183617"/>
            <a:ext cx="180000" cy="180000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569" y="1682842"/>
            <a:ext cx="2908383" cy="1075015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457200">
              <a:spcBef>
                <a:spcPct val="0"/>
              </a:spcBef>
              <a:buNone/>
              <a:defRPr sz="2800" b="1">
                <a:solidFill>
                  <a:srgbClr val="0093B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RF finger configurations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17" idx="2"/>
            <a:endCxn id="13" idx="1"/>
          </p:cNvCxnSpPr>
          <p:nvPr/>
        </p:nvCxnSpPr>
        <p:spPr>
          <a:xfrm>
            <a:off x="2364761" y="2757857"/>
            <a:ext cx="941365" cy="12794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57064" y="2724401"/>
            <a:ext cx="16297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built (free)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6" name="Straight Arrow Connector 25"/>
          <p:cNvCxnSpPr>
            <a:stCxn id="3" idx="1"/>
            <a:endCxn id="15" idx="7"/>
          </p:cNvCxnSpPr>
          <p:nvPr/>
        </p:nvCxnSpPr>
        <p:spPr>
          <a:xfrm flipH="1">
            <a:off x="5299806" y="4363617"/>
            <a:ext cx="1151890" cy="7513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60705" y="5168062"/>
            <a:ext cx="287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operation: RF fingers elongated by 35.2 mm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9" name="Straight Arrow Connector 28"/>
          <p:cNvCxnSpPr>
            <a:stCxn id="2" idx="2"/>
            <a:endCxn id="18" idx="7"/>
          </p:cNvCxnSpPr>
          <p:nvPr/>
        </p:nvCxnSpPr>
        <p:spPr>
          <a:xfrm flipH="1">
            <a:off x="3822071" y="3067024"/>
            <a:ext cx="1559827" cy="11429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424499" y="2680053"/>
            <a:ext cx="2614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installed: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RF fingers elongated by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7.5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mm</a:t>
            </a:r>
          </a:p>
        </p:txBody>
      </p:sp>
      <p:cxnSp>
        <p:nvCxnSpPr>
          <p:cNvPr id="3072" name="Straight Connector 3071"/>
          <p:cNvCxnSpPr/>
          <p:nvPr/>
        </p:nvCxnSpPr>
        <p:spPr>
          <a:xfrm>
            <a:off x="3357923" y="5168062"/>
            <a:ext cx="1882588" cy="0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5" name="Straight Arrow Connector 3074"/>
          <p:cNvCxnSpPr/>
          <p:nvPr/>
        </p:nvCxnSpPr>
        <p:spPr>
          <a:xfrm>
            <a:off x="5240511" y="5168062"/>
            <a:ext cx="0" cy="3664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7" name="Straight Connector 3076"/>
          <p:cNvCxnSpPr/>
          <p:nvPr/>
        </p:nvCxnSpPr>
        <p:spPr>
          <a:xfrm flipV="1">
            <a:off x="5240511" y="3901440"/>
            <a:ext cx="0" cy="1266622"/>
          </a:xfrm>
          <a:prstGeom prst="line">
            <a:avLst/>
          </a:prstGeom>
          <a:ln>
            <a:solidFill>
              <a:srgbClr val="FF0000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9" name="Straight Arrow Connector 3078"/>
          <p:cNvCxnSpPr/>
          <p:nvPr/>
        </p:nvCxnSpPr>
        <p:spPr>
          <a:xfrm flipH="1">
            <a:off x="3753394" y="4270940"/>
            <a:ext cx="14871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80" name="TextBox 3079"/>
          <p:cNvSpPr txBox="1"/>
          <p:nvPr/>
        </p:nvSpPr>
        <p:spPr>
          <a:xfrm>
            <a:off x="2975469" y="4993463"/>
            <a:ext cx="574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15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°</a:t>
            </a:r>
            <a:endParaRPr lang="en-GB" sz="1600" dirty="0"/>
          </a:p>
        </p:txBody>
      </p:sp>
      <p:sp>
        <p:nvSpPr>
          <p:cNvPr id="3081" name="TextBox 3080"/>
          <p:cNvSpPr txBox="1"/>
          <p:nvPr/>
        </p:nvSpPr>
        <p:spPr>
          <a:xfrm>
            <a:off x="4363770" y="3983748"/>
            <a:ext cx="739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27.7 </a:t>
            </a: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5" t="25030" r="33751" b="26842"/>
          <a:stretch/>
        </p:blipFill>
        <p:spPr>
          <a:xfrm>
            <a:off x="4424635" y="1340338"/>
            <a:ext cx="1914526" cy="17266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48" t="27920" r="34970" b="23146"/>
          <a:stretch/>
        </p:blipFill>
        <p:spPr>
          <a:xfrm>
            <a:off x="6451696" y="3526320"/>
            <a:ext cx="2012268" cy="167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89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5" grpId="0" animBg="1"/>
      <p:bldP spid="18" grpId="0" animBg="1"/>
      <p:bldP spid="24" grpId="0"/>
      <p:bldP spid="27" grpId="0"/>
      <p:bldP spid="30" grpId="0"/>
      <p:bldP spid="3080" grpId="0"/>
      <p:bldP spid="30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0326" y="854777"/>
            <a:ext cx="353174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>
                    <a:lumMod val="65000"/>
                    <a:lumOff val="35000"/>
                  </a:prstClr>
                </a:solidFill>
              </a:rPr>
              <a:t>Fatigue tests </a:t>
            </a:r>
            <a:r>
              <a:rPr lang="en-GB" sz="135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done for </a:t>
            </a:r>
            <a:r>
              <a:rPr lang="en-GB" sz="1350" dirty="0">
                <a:solidFill>
                  <a:prstClr val="black">
                    <a:lumMod val="65000"/>
                    <a:lumOff val="35000"/>
                  </a:prstClr>
                </a:solidFill>
              </a:rPr>
              <a:t>different grades and heat </a:t>
            </a:r>
            <a:r>
              <a:rPr lang="en-GB" sz="135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treatments (C17200). In preparation for selected grade (C17410).</a:t>
            </a:r>
            <a:endParaRPr lang="en-GB" sz="135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2028" y="3402755"/>
            <a:ext cx="1540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50"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 algn="ctr"/>
            <a:r>
              <a:rPr lang="en-GB" sz="1200" dirty="0"/>
              <a:t>Fatigue tests</a:t>
            </a:r>
            <a:endParaRPr lang="en-GB" sz="12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457200">
              <a:spcBef>
                <a:spcPct val="0"/>
              </a:spcBef>
              <a:buNone/>
              <a:defRPr sz="2800" b="1">
                <a:solidFill>
                  <a:srgbClr val="0093B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RF finger mechanical tests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9881" y="1859493"/>
            <a:ext cx="1810964" cy="135822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4" b="27150"/>
          <a:stretch/>
        </p:blipFill>
        <p:spPr>
          <a:xfrm>
            <a:off x="3941549" y="1332072"/>
            <a:ext cx="1723796" cy="182703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9493" y="1591212"/>
            <a:ext cx="2909405" cy="183207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0637" y="1271503"/>
            <a:ext cx="2494439" cy="123117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475748" y="854777"/>
            <a:ext cx="392015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>
                    <a:lumMod val="65000"/>
                    <a:lumOff val="35000"/>
                  </a:prstClr>
                </a:solidFill>
              </a:rPr>
              <a:t>Tensile test up to rupture</a:t>
            </a:r>
            <a:endParaRPr lang="en-GB" sz="135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0627" y="3441345"/>
            <a:ext cx="451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350"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r>
              <a:rPr lang="en-GB" sz="1200" dirty="0"/>
              <a:t>Test on a two convolutions module with 57 fingers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84009" y="6236178"/>
            <a:ext cx="3611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</a:rPr>
              <a:t>Extrapolation to </a:t>
            </a: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</a:rPr>
              <a:t>a </a:t>
            </a: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</a:rPr>
              <a:t>three </a:t>
            </a:r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</a:rPr>
              <a:t>convolutions module with </a:t>
            </a:r>
            <a:r>
              <a:rPr lang="en-GB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94 fingers (ID 131)</a:t>
            </a:r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46456" y="814509"/>
            <a:ext cx="1013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Failure of the weld</a:t>
            </a:r>
            <a:endParaRPr lang="en-GB" sz="1200" dirty="0"/>
          </a:p>
        </p:txBody>
      </p:sp>
      <p:cxnSp>
        <p:nvCxnSpPr>
          <p:cNvPr id="39" name="Straight Arrow Connector 38"/>
          <p:cNvCxnSpPr>
            <a:stCxn id="37" idx="2"/>
          </p:cNvCxnSpPr>
          <p:nvPr/>
        </p:nvCxnSpPr>
        <p:spPr>
          <a:xfrm>
            <a:off x="8753446" y="1276174"/>
            <a:ext cx="0" cy="3856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7856" y="4097742"/>
            <a:ext cx="4387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50"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r>
              <a:rPr lang="en-GB" sz="1600" dirty="0"/>
              <a:t>For the configuration of 3 convolutions </a:t>
            </a:r>
            <a:r>
              <a:rPr lang="en-GB" sz="1600" dirty="0" smtClean="0"/>
              <a:t>with an </a:t>
            </a:r>
            <a:r>
              <a:rPr lang="en-GB" sz="1600" dirty="0"/>
              <a:t>operating angle of </a:t>
            </a:r>
            <a:r>
              <a:rPr lang="en-GB" sz="1600" dirty="0" smtClean="0"/>
              <a:t>15</a:t>
            </a:r>
            <a:r>
              <a:rPr lang="en-GB" sz="1600" dirty="0" smtClean="0"/>
              <a:t>°</a:t>
            </a:r>
            <a:r>
              <a:rPr lang="en-GB" sz="1600" dirty="0" smtClean="0"/>
              <a:t>, </a:t>
            </a:r>
            <a:r>
              <a:rPr lang="en-GB" sz="1600" dirty="0"/>
              <a:t>allowable transverse offset </a:t>
            </a:r>
            <a:r>
              <a:rPr lang="en-GB" sz="1600" dirty="0" smtClean="0"/>
              <a:t>higher than </a:t>
            </a:r>
            <a:r>
              <a:rPr lang="en-GB" sz="1600" b="1" dirty="0">
                <a:solidFill>
                  <a:srgbClr val="FF0000"/>
                </a:solidFill>
              </a:rPr>
              <a:t>4 mm </a:t>
            </a:r>
            <a:r>
              <a:rPr lang="en-GB" sz="1600" dirty="0"/>
              <a:t>is expected.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4010" y="3705524"/>
            <a:ext cx="3611066" cy="25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2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4709" y="658201"/>
            <a:ext cx="82755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operation conditions are defined by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 operation angle of 15°, corresponding to an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extension (w.r.t. to installation position) of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27.7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mm and a stroke of the fingers of 35.2 mm.</a:t>
            </a: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457200">
              <a:spcBef>
                <a:spcPct val="0"/>
              </a:spcBef>
              <a:buNone/>
              <a:defRPr sz="2800" b="1">
                <a:solidFill>
                  <a:srgbClr val="0093B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Plug-In module </a:t>
            </a:r>
            <a:r>
              <a:rPr lang="en-GB" dirty="0" smtClean="0"/>
              <a:t>behaviour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30396"/>
            <a:ext cx="4611433" cy="2928883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H="1" flipV="1">
            <a:off x="3120390" y="2976290"/>
            <a:ext cx="2575" cy="720000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3398574" y="2656845"/>
            <a:ext cx="2575" cy="1032886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08688" y="4777112"/>
            <a:ext cx="46354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Prototypes, under production, will be tested also with lower operation angle (~10 &amp; 6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°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). </a:t>
            </a:r>
          </a:p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Impact on RF performance and allowable transverse offset will be assessed.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4130" y="3689731"/>
            <a:ext cx="4162554" cy="2643784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 flipH="1" flipV="1">
            <a:off x="7469075" y="4857106"/>
            <a:ext cx="2575" cy="1032886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7769954" y="4857106"/>
            <a:ext cx="2575" cy="1032886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344242" y="2259072"/>
            <a:ext cx="37997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11 mm margin for the cryostat/cold mass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/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beam vacuum component tolerances (and operation angle optimization)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353191" y="2208719"/>
            <a:ext cx="1534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Operation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2584618" y="2002630"/>
            <a:ext cx="1534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Warm up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5323438" y="6333515"/>
            <a:ext cx="3360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Extreme </a:t>
            </a:r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onfiguration to be tested:  RF </a:t>
            </a:r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fingers elongated by </a:t>
            </a:r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39.4 mm with an angle of 6 °. 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Right Brace 51"/>
          <p:cNvSpPr/>
          <p:nvPr/>
        </p:nvSpPr>
        <p:spPr>
          <a:xfrm rot="5400000">
            <a:off x="3615374" y="2829300"/>
            <a:ext cx="135456" cy="662570"/>
          </a:xfrm>
          <a:prstGeom prst="righ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3520942" y="3278297"/>
            <a:ext cx="1547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Spring compression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50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0" grpId="0"/>
      <p:bldP spid="51" grpId="0"/>
      <p:bldP spid="60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64BCD9"/>
                </a:solidFill>
              </a:rPr>
              <a:t>C. Garion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19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93BE"/>
                </a:solidFill>
              </a:rPr>
              <a:t>Conclusion</a:t>
            </a:r>
            <a:endParaRPr lang="en-GB" dirty="0">
              <a:solidFill>
                <a:srgbClr val="0093B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437" y="1686295"/>
            <a:ext cx="861536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First cold bore prototypes have been manufactured. Good precision has been achieved. It allows a reduction of the </a:t>
            </a:r>
            <a:r>
              <a:rPr lang="en-GB" sz="1600" dirty="0" smtClean="0">
                <a:solidFill>
                  <a:srgbClr val="FF0000"/>
                </a:solidFill>
              </a:rPr>
              <a:t>tolerance on the thickness from 0/+0.5 to 0/+0.35 mm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compensates the coil aperture reduction.</a:t>
            </a:r>
          </a:p>
          <a:p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cold bore inner diameter remains unchanged: 136.7 H8</a:t>
            </a:r>
          </a:p>
          <a:p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Study on the beam screen tolerances is ongoing. Significant improvement of the positioning tolerance is expected from the supports of cold bore in the cold mass.</a:t>
            </a:r>
          </a:p>
          <a:p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design of the </a:t>
            </a:r>
            <a:r>
              <a:rPr lang="en-GB" sz="1600" dirty="0" smtClean="0">
                <a:solidFill>
                  <a:srgbClr val="FF0000"/>
                </a:solidFill>
              </a:rPr>
              <a:t>plug-in module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has been improved with the implementation of static contacts. This gives </a:t>
            </a:r>
            <a:r>
              <a:rPr lang="en-GB" sz="1600" dirty="0" smtClean="0">
                <a:solidFill>
                  <a:srgbClr val="FF0000"/>
                </a:solidFill>
              </a:rPr>
              <a:t>more margin for the longitudinal extension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Nominal operation configuration has to be defined with respect to mechanical and RF performance (test on prototypes by end 2017) and longitudinal cryostat/cold mass/ beam vacuum component tolerances.</a:t>
            </a:r>
          </a:p>
          <a:p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1838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78" b="3033"/>
          <a:stretch/>
        </p:blipFill>
        <p:spPr>
          <a:xfrm>
            <a:off x="3395747" y="1662542"/>
            <a:ext cx="5544616" cy="39469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79388"/>
            <a:ext cx="7918450" cy="72072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0" dirty="0" smtClean="0"/>
              <a:t>Concept</a:t>
            </a:r>
            <a:endParaRPr lang="en-GB" sz="24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7020272" y="980728"/>
            <a:ext cx="2116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Cold</a:t>
            </a:r>
            <a:r>
              <a:rPr lang="en-GB" sz="1200" dirty="0" smtClean="0"/>
              <a:t> </a:t>
            </a:r>
            <a:r>
              <a:rPr lang="en-GB" sz="1200" dirty="0" smtClean="0">
                <a:solidFill>
                  <a:schemeClr val="accent5"/>
                </a:solidFill>
              </a:rPr>
              <a:t>bore (CB) at 1.9 K:</a:t>
            </a:r>
          </a:p>
          <a:p>
            <a:r>
              <a:rPr lang="en-GB" sz="1200" dirty="0" smtClean="0">
                <a:solidFill>
                  <a:schemeClr val="accent5"/>
                </a:solidFill>
              </a:rPr>
              <a:t> 4 mm thick tube in 316LN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2701369"/>
            <a:ext cx="3232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Tungsten alloy blocks: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Chemical composition: 95% W, ~3.5% Ni, ~ 1.5% </a:t>
            </a:r>
            <a:r>
              <a:rPr lang="en-GB" dirty="0" smtClean="0"/>
              <a:t>Cu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Mechanically </a:t>
            </a:r>
            <a:r>
              <a:rPr lang="en-GB" dirty="0"/>
              <a:t>connected to the beam screen tube: positioned with pins and titanium elastic rings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Heat load: 15-25 </a:t>
            </a:r>
            <a:r>
              <a:rPr lang="en-GB" dirty="0" smtClean="0"/>
              <a:t>W/m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40 cm long</a:t>
            </a:r>
            <a:endParaRPr lang="en-GB" dirty="0"/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>
            <a:off x="3268350" y="3486199"/>
            <a:ext cx="2311762" cy="7348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919" y="5566604"/>
            <a:ext cx="2987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r>
              <a:rPr lang="en-GB" dirty="0"/>
              <a:t>Cooling tubes: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Outer Diameter: </a:t>
            </a:r>
            <a:r>
              <a:rPr lang="en-GB" dirty="0" smtClean="0"/>
              <a:t>10 </a:t>
            </a:r>
            <a:r>
              <a:rPr lang="en-GB" dirty="0"/>
              <a:t>or </a:t>
            </a:r>
            <a:r>
              <a:rPr lang="en-GB" dirty="0" smtClean="0"/>
              <a:t>16 </a:t>
            </a:r>
            <a:r>
              <a:rPr lang="en-GB" dirty="0"/>
              <a:t>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Laser welded on the beam screen tube</a:t>
            </a:r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1518831" y="3698541"/>
            <a:ext cx="3559927" cy="18680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0"/>
          </p:cNvCxnSpPr>
          <p:nvPr/>
        </p:nvCxnSpPr>
        <p:spPr>
          <a:xfrm flipV="1">
            <a:off x="1518831" y="5085154"/>
            <a:ext cx="3657945" cy="4814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0"/>
          </p:cNvCxnSpPr>
          <p:nvPr/>
        </p:nvCxnSpPr>
        <p:spPr>
          <a:xfrm flipV="1">
            <a:off x="1518831" y="4983517"/>
            <a:ext cx="2204414" cy="5830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0"/>
          </p:cNvCxnSpPr>
          <p:nvPr/>
        </p:nvCxnSpPr>
        <p:spPr>
          <a:xfrm flipV="1">
            <a:off x="1518831" y="3515494"/>
            <a:ext cx="2275017" cy="20511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6367" y="696335"/>
            <a:ext cx="3256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r>
              <a:rPr lang="en-GB" dirty="0"/>
              <a:t>Beam screen </a:t>
            </a:r>
            <a:r>
              <a:rPr lang="en-GB" dirty="0" smtClean="0"/>
              <a:t>tube (BS) at ~ 50 K: 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Perforated tube (~2%) in  High </a:t>
            </a:r>
            <a:r>
              <a:rPr lang="en-GB" dirty="0" err="1" smtClean="0"/>
              <a:t>Mn</a:t>
            </a:r>
            <a:r>
              <a:rPr lang="en-GB" dirty="0" smtClean="0"/>
              <a:t> </a:t>
            </a:r>
            <a:r>
              <a:rPr lang="en-GB" dirty="0"/>
              <a:t>High </a:t>
            </a:r>
            <a:r>
              <a:rPr lang="en-GB" dirty="0" smtClean="0"/>
              <a:t>N </a:t>
            </a:r>
            <a:r>
              <a:rPr lang="en-GB" dirty="0"/>
              <a:t>stainless steel (1740 l/s/m (H2 at 50K))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Internal copper layer </a:t>
            </a:r>
            <a:r>
              <a:rPr lang="en-GB" dirty="0" smtClean="0"/>
              <a:t>(75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m) for impedance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a-C coating (as a baseline) for e- cloud </a:t>
            </a:r>
            <a:r>
              <a:rPr lang="en-GB" dirty="0" smtClean="0"/>
              <a:t>mitigation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Laser treatments under investigation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>
            <a:off x="1754426" y="2265995"/>
            <a:ext cx="2536694" cy="13771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0" idx="2"/>
          </p:cNvCxnSpPr>
          <p:nvPr/>
        </p:nvCxnSpPr>
        <p:spPr>
          <a:xfrm>
            <a:off x="5341012" y="1713662"/>
            <a:ext cx="527132" cy="12541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02417" y="5829631"/>
            <a:ext cx="3134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500">
                <a:solidFill>
                  <a:schemeClr val="accent5"/>
                </a:solidFill>
              </a:defRPr>
            </a:lvl1pPr>
          </a:lstStyle>
          <a:p>
            <a:r>
              <a:rPr lang="en-GB" sz="1200" dirty="0"/>
              <a:t>Elastic supporting system:</a:t>
            </a:r>
          </a:p>
          <a:p>
            <a:r>
              <a:rPr lang="en-GB" sz="1200" dirty="0"/>
              <a:t>Low heat leak to the cold bore tube at 1.9K</a:t>
            </a:r>
          </a:p>
          <a:p>
            <a:r>
              <a:rPr lang="en-GB" sz="1200" dirty="0"/>
              <a:t>Ceramic ball with titanium spring</a:t>
            </a:r>
          </a:p>
        </p:txBody>
      </p:sp>
      <p:cxnSp>
        <p:nvCxnSpPr>
          <p:cNvPr id="18" name="Straight Arrow Connector 17"/>
          <p:cNvCxnSpPr>
            <a:stCxn id="6" idx="2"/>
          </p:cNvCxnSpPr>
          <p:nvPr/>
        </p:nvCxnSpPr>
        <p:spPr>
          <a:xfrm flipH="1">
            <a:off x="7426465" y="1442393"/>
            <a:ext cx="652242" cy="4597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7" idx="0"/>
          </p:cNvCxnSpPr>
          <p:nvPr/>
        </p:nvCxnSpPr>
        <p:spPr>
          <a:xfrm flipV="1">
            <a:off x="5369849" y="4653136"/>
            <a:ext cx="642311" cy="11764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23245" y="882665"/>
            <a:ext cx="3235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r>
              <a:rPr lang="en-GB" dirty="0"/>
              <a:t>Thermal links: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In copper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Connected to the absorbers and the cooling </a:t>
            </a:r>
            <a:r>
              <a:rPr lang="en-GB" dirty="0" smtClean="0"/>
              <a:t>tubes or beam screen tube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"/>
          <a:stretch/>
        </p:blipFill>
        <p:spPr>
          <a:xfrm>
            <a:off x="6793265" y="5438330"/>
            <a:ext cx="2060462" cy="1089172"/>
          </a:xfrm>
          <a:prstGeom prst="rect">
            <a:avLst/>
          </a:prstGeom>
        </p:spPr>
      </p:pic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</a:rPr>
              <a:t>C. Garion</a:t>
            </a:r>
            <a:endParaRPr lang="en-GB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74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20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67" name="Group 84"/>
          <p:cNvGrpSpPr>
            <a:grpSpLocks noChangeAspect="1"/>
          </p:cNvGrpSpPr>
          <p:nvPr/>
        </p:nvGrpSpPr>
        <p:grpSpPr bwMode="auto">
          <a:xfrm>
            <a:off x="-76185" y="3149921"/>
            <a:ext cx="4881326" cy="1589301"/>
            <a:chOff x="-6" y="-2"/>
            <a:chExt cx="9038" cy="2942"/>
          </a:xfrm>
        </p:grpSpPr>
        <p:sp>
          <p:nvSpPr>
            <p:cNvPr id="68" name="AutoShape 170"/>
            <p:cNvSpPr>
              <a:spLocks noChangeAspect="1" noChangeArrowheads="1" noTextEdit="1"/>
            </p:cNvSpPr>
            <p:nvPr/>
          </p:nvSpPr>
          <p:spPr bwMode="auto">
            <a:xfrm>
              <a:off x="-6" y="-2"/>
              <a:ext cx="9038" cy="2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Rectangle 169"/>
            <p:cNvSpPr>
              <a:spLocks noChangeArrowheads="1"/>
            </p:cNvSpPr>
            <p:nvPr/>
          </p:nvSpPr>
          <p:spPr bwMode="auto">
            <a:xfrm>
              <a:off x="-6" y="-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168"/>
            <p:cNvSpPr>
              <a:spLocks noChangeArrowheads="1"/>
            </p:cNvSpPr>
            <p:nvPr/>
          </p:nvSpPr>
          <p:spPr bwMode="auto">
            <a:xfrm>
              <a:off x="1159" y="1218"/>
              <a:ext cx="6539" cy="604"/>
            </a:xfrm>
            <a:prstGeom prst="rect">
              <a:avLst/>
            </a:prstGeom>
            <a:solidFill>
              <a:srgbClr val="C0C0C0"/>
            </a:solidFill>
            <a:ln w="6985">
              <a:solidFill>
                <a:srgbClr val="33333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Line 167"/>
            <p:cNvSpPr>
              <a:spLocks noChangeShapeType="1"/>
            </p:cNvSpPr>
            <p:nvPr/>
          </p:nvSpPr>
          <p:spPr bwMode="auto">
            <a:xfrm>
              <a:off x="4440" y="417"/>
              <a:ext cx="1" cy="2514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Rectangle 166"/>
            <p:cNvSpPr>
              <a:spLocks noChangeArrowheads="1"/>
            </p:cNvSpPr>
            <p:nvPr/>
          </p:nvSpPr>
          <p:spPr bwMode="auto">
            <a:xfrm>
              <a:off x="996" y="893"/>
              <a:ext cx="6749" cy="1241"/>
            </a:xfrm>
            <a:prstGeom prst="rect">
              <a:avLst/>
            </a:prstGeom>
            <a:noFill/>
            <a:ln w="2476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Rectangle 165"/>
            <p:cNvSpPr>
              <a:spLocks noChangeArrowheads="1"/>
            </p:cNvSpPr>
            <p:nvPr/>
          </p:nvSpPr>
          <p:spPr bwMode="auto">
            <a:xfrm>
              <a:off x="4351" y="2143"/>
              <a:ext cx="39" cy="5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74" name="Group 161"/>
            <p:cNvGrpSpPr>
              <a:grpSpLocks/>
            </p:cNvGrpSpPr>
            <p:nvPr/>
          </p:nvGrpSpPr>
          <p:grpSpPr bwMode="auto">
            <a:xfrm>
              <a:off x="4126" y="2397"/>
              <a:ext cx="486" cy="120"/>
              <a:chOff x="4126" y="2397"/>
              <a:chExt cx="486" cy="120"/>
            </a:xfrm>
          </p:grpSpPr>
          <p:sp>
            <p:nvSpPr>
              <p:cNvPr id="151" name="Line 164"/>
              <p:cNvSpPr>
                <a:spLocks noChangeShapeType="1"/>
              </p:cNvSpPr>
              <p:nvPr/>
            </p:nvSpPr>
            <p:spPr bwMode="auto">
              <a:xfrm>
                <a:off x="4243" y="2456"/>
                <a:ext cx="253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63"/>
              <p:cNvSpPr>
                <a:spLocks/>
              </p:cNvSpPr>
              <p:nvPr/>
            </p:nvSpPr>
            <p:spPr bwMode="auto">
              <a:xfrm>
                <a:off x="4126" y="2397"/>
                <a:ext cx="123" cy="120"/>
              </a:xfrm>
              <a:custGeom>
                <a:avLst/>
                <a:gdLst>
                  <a:gd name="T0" fmla="*/ 123 w 123"/>
                  <a:gd name="T1" fmla="*/ 0 h 120"/>
                  <a:gd name="T2" fmla="*/ 0 w 123"/>
                  <a:gd name="T3" fmla="*/ 59 h 120"/>
                  <a:gd name="T4" fmla="*/ 123 w 123"/>
                  <a:gd name="T5" fmla="*/ 120 h 120"/>
                  <a:gd name="T6" fmla="*/ 123 w 123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120">
                    <a:moveTo>
                      <a:pt x="123" y="0"/>
                    </a:moveTo>
                    <a:lnTo>
                      <a:pt x="0" y="59"/>
                    </a:lnTo>
                    <a:lnTo>
                      <a:pt x="123" y="12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162"/>
              <p:cNvSpPr>
                <a:spLocks/>
              </p:cNvSpPr>
              <p:nvPr/>
            </p:nvSpPr>
            <p:spPr bwMode="auto">
              <a:xfrm>
                <a:off x="4492" y="2397"/>
                <a:ext cx="120" cy="120"/>
              </a:xfrm>
              <a:custGeom>
                <a:avLst/>
                <a:gdLst>
                  <a:gd name="T0" fmla="*/ 0 w 120"/>
                  <a:gd name="T1" fmla="*/ 120 h 120"/>
                  <a:gd name="T2" fmla="*/ 120 w 120"/>
                  <a:gd name="T3" fmla="*/ 59 h 120"/>
                  <a:gd name="T4" fmla="*/ 0 w 120"/>
                  <a:gd name="T5" fmla="*/ 0 h 120"/>
                  <a:gd name="T6" fmla="*/ 0 w 120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120">
                    <a:moveTo>
                      <a:pt x="0" y="120"/>
                    </a:moveTo>
                    <a:lnTo>
                      <a:pt x="120" y="59"/>
                    </a:lnTo>
                    <a:lnTo>
                      <a:pt x="0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75" name="Rectangle 160"/>
            <p:cNvSpPr>
              <a:spLocks noChangeArrowheads="1"/>
            </p:cNvSpPr>
            <p:nvPr/>
          </p:nvSpPr>
          <p:spPr bwMode="auto">
            <a:xfrm>
              <a:off x="3221" y="2271"/>
              <a:ext cx="896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Rectangle 159"/>
            <p:cNvSpPr>
              <a:spLocks noChangeArrowheads="1"/>
            </p:cNvSpPr>
            <p:nvPr/>
          </p:nvSpPr>
          <p:spPr bwMode="auto">
            <a:xfrm>
              <a:off x="3335" y="2332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158"/>
            <p:cNvSpPr>
              <a:spLocks noChangeArrowheads="1"/>
            </p:cNvSpPr>
            <p:nvPr/>
          </p:nvSpPr>
          <p:spPr bwMode="auto">
            <a:xfrm>
              <a:off x="3492" y="2332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157"/>
            <p:cNvSpPr>
              <a:spLocks noChangeArrowheads="1"/>
            </p:cNvSpPr>
            <p:nvPr/>
          </p:nvSpPr>
          <p:spPr bwMode="auto">
            <a:xfrm>
              <a:off x="3553" y="2332"/>
              <a:ext cx="30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0.5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156"/>
            <p:cNvSpPr>
              <a:spLocks noChangeArrowheads="1"/>
            </p:cNvSpPr>
            <p:nvPr/>
          </p:nvSpPr>
          <p:spPr bwMode="auto">
            <a:xfrm>
              <a:off x="3832" y="233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80" name="Group 152"/>
            <p:cNvGrpSpPr>
              <a:grpSpLocks/>
            </p:cNvGrpSpPr>
            <p:nvPr/>
          </p:nvGrpSpPr>
          <p:grpSpPr bwMode="auto">
            <a:xfrm>
              <a:off x="4197" y="521"/>
              <a:ext cx="486" cy="120"/>
              <a:chOff x="4197" y="521"/>
              <a:chExt cx="486" cy="120"/>
            </a:xfrm>
          </p:grpSpPr>
          <p:sp>
            <p:nvSpPr>
              <p:cNvPr id="148" name="Line 155"/>
              <p:cNvSpPr>
                <a:spLocks noChangeShapeType="1"/>
              </p:cNvSpPr>
              <p:nvPr/>
            </p:nvSpPr>
            <p:spPr bwMode="auto">
              <a:xfrm>
                <a:off x="4312" y="580"/>
                <a:ext cx="254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4"/>
              <p:cNvSpPr>
                <a:spLocks/>
              </p:cNvSpPr>
              <p:nvPr/>
            </p:nvSpPr>
            <p:spPr bwMode="auto">
              <a:xfrm>
                <a:off x="4197" y="521"/>
                <a:ext cx="120" cy="120"/>
              </a:xfrm>
              <a:custGeom>
                <a:avLst/>
                <a:gdLst>
                  <a:gd name="T0" fmla="*/ 120 w 120"/>
                  <a:gd name="T1" fmla="*/ 0 h 120"/>
                  <a:gd name="T2" fmla="*/ 0 w 120"/>
                  <a:gd name="T3" fmla="*/ 59 h 120"/>
                  <a:gd name="T4" fmla="*/ 120 w 120"/>
                  <a:gd name="T5" fmla="*/ 120 h 120"/>
                  <a:gd name="T6" fmla="*/ 120 w 120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120">
                    <a:moveTo>
                      <a:pt x="120" y="0"/>
                    </a:moveTo>
                    <a:lnTo>
                      <a:pt x="0" y="59"/>
                    </a:lnTo>
                    <a:lnTo>
                      <a:pt x="120" y="120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3"/>
              <p:cNvSpPr>
                <a:spLocks/>
              </p:cNvSpPr>
              <p:nvPr/>
            </p:nvSpPr>
            <p:spPr bwMode="auto">
              <a:xfrm>
                <a:off x="4562" y="521"/>
                <a:ext cx="121" cy="120"/>
              </a:xfrm>
              <a:custGeom>
                <a:avLst/>
                <a:gdLst>
                  <a:gd name="T0" fmla="*/ 0 w 121"/>
                  <a:gd name="T1" fmla="*/ 120 h 120"/>
                  <a:gd name="T2" fmla="*/ 121 w 121"/>
                  <a:gd name="T3" fmla="*/ 59 h 120"/>
                  <a:gd name="T4" fmla="*/ 0 w 121"/>
                  <a:gd name="T5" fmla="*/ 0 h 120"/>
                  <a:gd name="T6" fmla="*/ 0 w 121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0">
                    <a:moveTo>
                      <a:pt x="0" y="120"/>
                    </a:moveTo>
                    <a:lnTo>
                      <a:pt x="121" y="59"/>
                    </a:lnTo>
                    <a:lnTo>
                      <a:pt x="0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4533" y="70"/>
              <a:ext cx="894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Rectangle 150"/>
            <p:cNvSpPr>
              <a:spLocks noChangeArrowheads="1"/>
            </p:cNvSpPr>
            <p:nvPr/>
          </p:nvSpPr>
          <p:spPr bwMode="auto">
            <a:xfrm>
              <a:off x="4644" y="132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149"/>
            <p:cNvSpPr>
              <a:spLocks noChangeArrowheads="1"/>
            </p:cNvSpPr>
            <p:nvPr/>
          </p:nvSpPr>
          <p:spPr bwMode="auto">
            <a:xfrm>
              <a:off x="4802" y="132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148"/>
            <p:cNvSpPr>
              <a:spLocks noChangeArrowheads="1"/>
            </p:cNvSpPr>
            <p:nvPr/>
          </p:nvSpPr>
          <p:spPr bwMode="auto">
            <a:xfrm>
              <a:off x="4863" y="132"/>
              <a:ext cx="30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1.4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147"/>
            <p:cNvSpPr>
              <a:spLocks noChangeArrowheads="1"/>
            </p:cNvSpPr>
            <p:nvPr/>
          </p:nvSpPr>
          <p:spPr bwMode="auto">
            <a:xfrm>
              <a:off x="5141" y="13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Line 146"/>
            <p:cNvSpPr>
              <a:spLocks noChangeShapeType="1"/>
            </p:cNvSpPr>
            <p:nvPr/>
          </p:nvSpPr>
          <p:spPr bwMode="auto">
            <a:xfrm>
              <a:off x="1159" y="406"/>
              <a:ext cx="1" cy="2514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87" name="Group 142"/>
            <p:cNvGrpSpPr>
              <a:grpSpLocks/>
            </p:cNvGrpSpPr>
            <p:nvPr/>
          </p:nvGrpSpPr>
          <p:grpSpPr bwMode="auto">
            <a:xfrm>
              <a:off x="929" y="497"/>
              <a:ext cx="486" cy="120"/>
              <a:chOff x="929" y="497"/>
              <a:chExt cx="486" cy="120"/>
            </a:xfrm>
          </p:grpSpPr>
          <p:sp>
            <p:nvSpPr>
              <p:cNvPr id="145" name="Line 145"/>
              <p:cNvSpPr>
                <a:spLocks noChangeShapeType="1"/>
              </p:cNvSpPr>
              <p:nvPr/>
            </p:nvSpPr>
            <p:spPr bwMode="auto">
              <a:xfrm>
                <a:off x="1044" y="556"/>
                <a:ext cx="252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44"/>
              <p:cNvSpPr>
                <a:spLocks/>
              </p:cNvSpPr>
              <p:nvPr/>
            </p:nvSpPr>
            <p:spPr bwMode="auto">
              <a:xfrm>
                <a:off x="929" y="497"/>
                <a:ext cx="121" cy="120"/>
              </a:xfrm>
              <a:custGeom>
                <a:avLst/>
                <a:gdLst>
                  <a:gd name="T0" fmla="*/ 121 w 121"/>
                  <a:gd name="T1" fmla="*/ 0 h 120"/>
                  <a:gd name="T2" fmla="*/ 0 w 121"/>
                  <a:gd name="T3" fmla="*/ 61 h 120"/>
                  <a:gd name="T4" fmla="*/ 121 w 121"/>
                  <a:gd name="T5" fmla="*/ 120 h 120"/>
                  <a:gd name="T6" fmla="*/ 121 w 121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0">
                    <a:moveTo>
                      <a:pt x="121" y="0"/>
                    </a:moveTo>
                    <a:lnTo>
                      <a:pt x="0" y="61"/>
                    </a:lnTo>
                    <a:lnTo>
                      <a:pt x="121" y="120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43"/>
              <p:cNvSpPr>
                <a:spLocks/>
              </p:cNvSpPr>
              <p:nvPr/>
            </p:nvSpPr>
            <p:spPr bwMode="auto">
              <a:xfrm>
                <a:off x="1293" y="497"/>
                <a:ext cx="122" cy="120"/>
              </a:xfrm>
              <a:custGeom>
                <a:avLst/>
                <a:gdLst>
                  <a:gd name="T0" fmla="*/ 0 w 122"/>
                  <a:gd name="T1" fmla="*/ 120 h 120"/>
                  <a:gd name="T2" fmla="*/ 122 w 122"/>
                  <a:gd name="T3" fmla="*/ 61 h 120"/>
                  <a:gd name="T4" fmla="*/ 0 w 122"/>
                  <a:gd name="T5" fmla="*/ 0 h 120"/>
                  <a:gd name="T6" fmla="*/ 0 w 122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" h="120">
                    <a:moveTo>
                      <a:pt x="0" y="120"/>
                    </a:moveTo>
                    <a:lnTo>
                      <a:pt x="122" y="61"/>
                    </a:lnTo>
                    <a:lnTo>
                      <a:pt x="0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88" name="Rectangle 141"/>
            <p:cNvSpPr>
              <a:spLocks noChangeArrowheads="1"/>
            </p:cNvSpPr>
            <p:nvPr/>
          </p:nvSpPr>
          <p:spPr bwMode="auto">
            <a:xfrm>
              <a:off x="1217" y="0"/>
              <a:ext cx="894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Rectangle 140"/>
            <p:cNvSpPr>
              <a:spLocks noChangeArrowheads="1"/>
            </p:cNvSpPr>
            <p:nvPr/>
          </p:nvSpPr>
          <p:spPr bwMode="auto">
            <a:xfrm>
              <a:off x="1330" y="61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139"/>
            <p:cNvSpPr>
              <a:spLocks noChangeArrowheads="1"/>
            </p:cNvSpPr>
            <p:nvPr/>
          </p:nvSpPr>
          <p:spPr bwMode="auto">
            <a:xfrm>
              <a:off x="1487" y="61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" name="Rectangle 138"/>
            <p:cNvSpPr>
              <a:spLocks noChangeArrowheads="1"/>
            </p:cNvSpPr>
            <p:nvPr/>
          </p:nvSpPr>
          <p:spPr bwMode="auto">
            <a:xfrm>
              <a:off x="1549" y="61"/>
              <a:ext cx="30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1.1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137"/>
            <p:cNvSpPr>
              <a:spLocks noChangeArrowheads="1"/>
            </p:cNvSpPr>
            <p:nvPr/>
          </p:nvSpPr>
          <p:spPr bwMode="auto">
            <a:xfrm>
              <a:off x="1827" y="61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93" name="Group 134"/>
            <p:cNvGrpSpPr>
              <a:grpSpLocks/>
            </p:cNvGrpSpPr>
            <p:nvPr/>
          </p:nvGrpSpPr>
          <p:grpSpPr bwMode="auto">
            <a:xfrm>
              <a:off x="3592" y="2666"/>
              <a:ext cx="1545" cy="244"/>
              <a:chOff x="3592" y="2666"/>
              <a:chExt cx="1545" cy="244"/>
            </a:xfrm>
          </p:grpSpPr>
          <p:sp>
            <p:nvSpPr>
              <p:cNvPr id="143" name="Rectangle 136"/>
              <p:cNvSpPr>
                <a:spLocks noChangeArrowheads="1"/>
              </p:cNvSpPr>
              <p:nvPr/>
            </p:nvSpPr>
            <p:spPr bwMode="auto">
              <a:xfrm>
                <a:off x="3592" y="2666"/>
                <a:ext cx="1543" cy="24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Rectangle 135"/>
              <p:cNvSpPr>
                <a:spLocks noChangeArrowheads="1"/>
              </p:cNvSpPr>
              <p:nvPr/>
            </p:nvSpPr>
            <p:spPr bwMode="auto">
              <a:xfrm>
                <a:off x="3592" y="2666"/>
                <a:ext cx="1545" cy="244"/>
              </a:xfrm>
              <a:prstGeom prst="rect">
                <a:avLst/>
              </a:prstGeom>
              <a:noFill/>
              <a:ln w="698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94" name="Rectangle 133"/>
            <p:cNvSpPr>
              <a:spLocks noChangeArrowheads="1"/>
            </p:cNvSpPr>
            <p:nvPr/>
          </p:nvSpPr>
          <p:spPr bwMode="auto">
            <a:xfrm>
              <a:off x="7685" y="1275"/>
              <a:ext cx="117" cy="112"/>
            </a:xfrm>
            <a:prstGeom prst="rect">
              <a:avLst/>
            </a:prstGeom>
            <a:solidFill>
              <a:srgbClr val="969696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Rectangle 132"/>
            <p:cNvSpPr>
              <a:spLocks noChangeArrowheads="1"/>
            </p:cNvSpPr>
            <p:nvPr/>
          </p:nvSpPr>
          <p:spPr bwMode="auto">
            <a:xfrm>
              <a:off x="892" y="1496"/>
              <a:ext cx="7060" cy="56"/>
            </a:xfrm>
            <a:prstGeom prst="rect">
              <a:avLst/>
            </a:prstGeom>
            <a:solidFill>
              <a:srgbClr val="808080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Rectangle 131"/>
            <p:cNvSpPr>
              <a:spLocks noChangeArrowheads="1"/>
            </p:cNvSpPr>
            <p:nvPr/>
          </p:nvSpPr>
          <p:spPr bwMode="auto">
            <a:xfrm>
              <a:off x="7928" y="1426"/>
              <a:ext cx="47" cy="1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Line 130"/>
            <p:cNvSpPr>
              <a:spLocks noChangeShapeType="1"/>
            </p:cNvSpPr>
            <p:nvPr/>
          </p:nvSpPr>
          <p:spPr bwMode="auto">
            <a:xfrm>
              <a:off x="7800" y="673"/>
              <a:ext cx="1" cy="81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98" name="Group 126"/>
            <p:cNvGrpSpPr>
              <a:grpSpLocks/>
            </p:cNvGrpSpPr>
            <p:nvPr/>
          </p:nvGrpSpPr>
          <p:grpSpPr bwMode="auto">
            <a:xfrm>
              <a:off x="7628" y="717"/>
              <a:ext cx="349" cy="121"/>
              <a:chOff x="7628" y="717"/>
              <a:chExt cx="349" cy="121"/>
            </a:xfrm>
          </p:grpSpPr>
          <p:sp>
            <p:nvSpPr>
              <p:cNvPr id="140" name="Line 129"/>
              <p:cNvSpPr>
                <a:spLocks noChangeShapeType="1"/>
              </p:cNvSpPr>
              <p:nvPr/>
            </p:nvSpPr>
            <p:spPr bwMode="auto">
              <a:xfrm>
                <a:off x="7743" y="777"/>
                <a:ext cx="115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28"/>
              <p:cNvSpPr>
                <a:spLocks/>
              </p:cNvSpPr>
              <p:nvPr/>
            </p:nvSpPr>
            <p:spPr bwMode="auto">
              <a:xfrm>
                <a:off x="7628" y="717"/>
                <a:ext cx="120" cy="121"/>
              </a:xfrm>
              <a:custGeom>
                <a:avLst/>
                <a:gdLst>
                  <a:gd name="T0" fmla="*/ 120 w 120"/>
                  <a:gd name="T1" fmla="*/ 0 h 121"/>
                  <a:gd name="T2" fmla="*/ 0 w 120"/>
                  <a:gd name="T3" fmla="*/ 60 h 121"/>
                  <a:gd name="T4" fmla="*/ 120 w 120"/>
                  <a:gd name="T5" fmla="*/ 121 h 121"/>
                  <a:gd name="T6" fmla="*/ 120 w 120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121">
                    <a:moveTo>
                      <a:pt x="120" y="0"/>
                    </a:moveTo>
                    <a:lnTo>
                      <a:pt x="0" y="60"/>
                    </a:lnTo>
                    <a:lnTo>
                      <a:pt x="120" y="121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27"/>
              <p:cNvSpPr>
                <a:spLocks/>
              </p:cNvSpPr>
              <p:nvPr/>
            </p:nvSpPr>
            <p:spPr bwMode="auto">
              <a:xfrm>
                <a:off x="7854" y="717"/>
                <a:ext cx="123" cy="121"/>
              </a:xfrm>
              <a:custGeom>
                <a:avLst/>
                <a:gdLst>
                  <a:gd name="T0" fmla="*/ 0 w 123"/>
                  <a:gd name="T1" fmla="*/ 121 h 121"/>
                  <a:gd name="T2" fmla="*/ 123 w 123"/>
                  <a:gd name="T3" fmla="*/ 60 h 121"/>
                  <a:gd name="T4" fmla="*/ 0 w 123"/>
                  <a:gd name="T5" fmla="*/ 0 h 121"/>
                  <a:gd name="T6" fmla="*/ 0 w 123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121">
                    <a:moveTo>
                      <a:pt x="0" y="121"/>
                    </a:moveTo>
                    <a:lnTo>
                      <a:pt x="123" y="60"/>
                    </a:lnTo>
                    <a:lnTo>
                      <a:pt x="0" y="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99" name="Rectangle 125"/>
            <p:cNvSpPr>
              <a:spLocks noChangeArrowheads="1"/>
            </p:cNvSpPr>
            <p:nvPr/>
          </p:nvSpPr>
          <p:spPr bwMode="auto">
            <a:xfrm>
              <a:off x="8021" y="499"/>
              <a:ext cx="83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Rectangle 121"/>
            <p:cNvSpPr>
              <a:spLocks noChangeArrowheads="1"/>
            </p:cNvSpPr>
            <p:nvPr/>
          </p:nvSpPr>
          <p:spPr bwMode="auto">
            <a:xfrm>
              <a:off x="8676" y="560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Line 120"/>
            <p:cNvSpPr>
              <a:spLocks noChangeShapeType="1"/>
            </p:cNvSpPr>
            <p:nvPr/>
          </p:nvSpPr>
          <p:spPr bwMode="auto">
            <a:xfrm>
              <a:off x="7964" y="1077"/>
              <a:ext cx="1" cy="812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05" name="Group 116"/>
            <p:cNvGrpSpPr>
              <a:grpSpLocks/>
            </p:cNvGrpSpPr>
            <p:nvPr/>
          </p:nvGrpSpPr>
          <p:grpSpPr bwMode="auto">
            <a:xfrm>
              <a:off x="7813" y="1157"/>
              <a:ext cx="349" cy="120"/>
              <a:chOff x="7813" y="1157"/>
              <a:chExt cx="349" cy="120"/>
            </a:xfrm>
          </p:grpSpPr>
          <p:sp>
            <p:nvSpPr>
              <p:cNvPr id="137" name="Line 119"/>
              <p:cNvSpPr>
                <a:spLocks noChangeShapeType="1"/>
              </p:cNvSpPr>
              <p:nvPr/>
            </p:nvSpPr>
            <p:spPr bwMode="auto">
              <a:xfrm>
                <a:off x="7928" y="1216"/>
                <a:ext cx="115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18"/>
              <p:cNvSpPr>
                <a:spLocks/>
              </p:cNvSpPr>
              <p:nvPr/>
            </p:nvSpPr>
            <p:spPr bwMode="auto">
              <a:xfrm>
                <a:off x="7813" y="1157"/>
                <a:ext cx="121" cy="120"/>
              </a:xfrm>
              <a:custGeom>
                <a:avLst/>
                <a:gdLst>
                  <a:gd name="T0" fmla="*/ 121 w 121"/>
                  <a:gd name="T1" fmla="*/ 0 h 120"/>
                  <a:gd name="T2" fmla="*/ 0 w 121"/>
                  <a:gd name="T3" fmla="*/ 61 h 120"/>
                  <a:gd name="T4" fmla="*/ 121 w 121"/>
                  <a:gd name="T5" fmla="*/ 120 h 120"/>
                  <a:gd name="T6" fmla="*/ 121 w 121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0">
                    <a:moveTo>
                      <a:pt x="121" y="0"/>
                    </a:moveTo>
                    <a:lnTo>
                      <a:pt x="0" y="61"/>
                    </a:lnTo>
                    <a:lnTo>
                      <a:pt x="121" y="120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17"/>
              <p:cNvSpPr>
                <a:spLocks/>
              </p:cNvSpPr>
              <p:nvPr/>
            </p:nvSpPr>
            <p:spPr bwMode="auto">
              <a:xfrm>
                <a:off x="8040" y="1157"/>
                <a:ext cx="122" cy="120"/>
              </a:xfrm>
              <a:custGeom>
                <a:avLst/>
                <a:gdLst>
                  <a:gd name="T0" fmla="*/ 0 w 122"/>
                  <a:gd name="T1" fmla="*/ 120 h 120"/>
                  <a:gd name="T2" fmla="*/ 122 w 122"/>
                  <a:gd name="T3" fmla="*/ 61 h 120"/>
                  <a:gd name="T4" fmla="*/ 0 w 122"/>
                  <a:gd name="T5" fmla="*/ 0 h 120"/>
                  <a:gd name="T6" fmla="*/ 0 w 122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" h="120">
                    <a:moveTo>
                      <a:pt x="0" y="120"/>
                    </a:moveTo>
                    <a:lnTo>
                      <a:pt x="122" y="61"/>
                    </a:lnTo>
                    <a:lnTo>
                      <a:pt x="0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6" name="Rectangle 115"/>
            <p:cNvSpPr>
              <a:spLocks noChangeArrowheads="1"/>
            </p:cNvSpPr>
            <p:nvPr/>
          </p:nvSpPr>
          <p:spPr bwMode="auto">
            <a:xfrm>
              <a:off x="8195" y="1020"/>
              <a:ext cx="83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Rectangle 114"/>
            <p:cNvSpPr>
              <a:spLocks noChangeArrowheads="1"/>
            </p:cNvSpPr>
            <p:nvPr/>
          </p:nvSpPr>
          <p:spPr bwMode="auto">
            <a:xfrm>
              <a:off x="8307" y="1075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Rectangle 113"/>
            <p:cNvSpPr>
              <a:spLocks noChangeArrowheads="1"/>
            </p:cNvSpPr>
            <p:nvPr/>
          </p:nvSpPr>
          <p:spPr bwMode="auto">
            <a:xfrm>
              <a:off x="8464" y="1075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112"/>
            <p:cNvSpPr>
              <a:spLocks noChangeArrowheads="1"/>
            </p:cNvSpPr>
            <p:nvPr/>
          </p:nvSpPr>
          <p:spPr bwMode="auto">
            <a:xfrm>
              <a:off x="8526" y="1075"/>
              <a:ext cx="25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1.0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111"/>
            <p:cNvSpPr>
              <a:spLocks noChangeArrowheads="1"/>
            </p:cNvSpPr>
            <p:nvPr/>
          </p:nvSpPr>
          <p:spPr bwMode="auto">
            <a:xfrm>
              <a:off x="8757" y="1075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>
              <a:off x="8307" y="1288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109"/>
            <p:cNvSpPr>
              <a:spLocks noChangeArrowheads="1"/>
            </p:cNvSpPr>
            <p:nvPr/>
          </p:nvSpPr>
          <p:spPr bwMode="auto">
            <a:xfrm>
              <a:off x="8307" y="150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Rectangle 108"/>
            <p:cNvSpPr>
              <a:spLocks noChangeArrowheads="1"/>
            </p:cNvSpPr>
            <p:nvPr/>
          </p:nvSpPr>
          <p:spPr bwMode="auto">
            <a:xfrm>
              <a:off x="859" y="1426"/>
              <a:ext cx="46" cy="1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Rectangle 107"/>
            <p:cNvSpPr>
              <a:spLocks noChangeArrowheads="1"/>
            </p:cNvSpPr>
            <p:nvPr/>
          </p:nvSpPr>
          <p:spPr bwMode="auto">
            <a:xfrm>
              <a:off x="1042" y="1275"/>
              <a:ext cx="119" cy="112"/>
            </a:xfrm>
            <a:prstGeom prst="rect">
              <a:avLst/>
            </a:prstGeom>
            <a:solidFill>
              <a:srgbClr val="969696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Line 106"/>
            <p:cNvSpPr>
              <a:spLocks noChangeShapeType="1"/>
            </p:cNvSpPr>
            <p:nvPr/>
          </p:nvSpPr>
          <p:spPr bwMode="auto">
            <a:xfrm>
              <a:off x="1055" y="799"/>
              <a:ext cx="1" cy="812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16" name="Group 102"/>
            <p:cNvGrpSpPr>
              <a:grpSpLocks/>
            </p:cNvGrpSpPr>
            <p:nvPr/>
          </p:nvGrpSpPr>
          <p:grpSpPr bwMode="auto">
            <a:xfrm>
              <a:off x="892" y="949"/>
              <a:ext cx="349" cy="121"/>
              <a:chOff x="892" y="949"/>
              <a:chExt cx="349" cy="121"/>
            </a:xfrm>
          </p:grpSpPr>
          <p:sp>
            <p:nvSpPr>
              <p:cNvPr id="134" name="Line 105"/>
              <p:cNvSpPr>
                <a:spLocks noChangeShapeType="1"/>
              </p:cNvSpPr>
              <p:nvPr/>
            </p:nvSpPr>
            <p:spPr bwMode="auto">
              <a:xfrm>
                <a:off x="1009" y="1008"/>
                <a:ext cx="115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04"/>
              <p:cNvSpPr>
                <a:spLocks/>
              </p:cNvSpPr>
              <p:nvPr/>
            </p:nvSpPr>
            <p:spPr bwMode="auto">
              <a:xfrm>
                <a:off x="892" y="949"/>
                <a:ext cx="122" cy="121"/>
              </a:xfrm>
              <a:custGeom>
                <a:avLst/>
                <a:gdLst>
                  <a:gd name="T0" fmla="*/ 122 w 122"/>
                  <a:gd name="T1" fmla="*/ 0 h 121"/>
                  <a:gd name="T2" fmla="*/ 0 w 122"/>
                  <a:gd name="T3" fmla="*/ 61 h 121"/>
                  <a:gd name="T4" fmla="*/ 122 w 122"/>
                  <a:gd name="T5" fmla="*/ 121 h 121"/>
                  <a:gd name="T6" fmla="*/ 122 w 122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" h="121">
                    <a:moveTo>
                      <a:pt x="122" y="0"/>
                    </a:moveTo>
                    <a:lnTo>
                      <a:pt x="0" y="61"/>
                    </a:lnTo>
                    <a:lnTo>
                      <a:pt x="122" y="121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03"/>
              <p:cNvSpPr>
                <a:spLocks/>
              </p:cNvSpPr>
              <p:nvPr/>
            </p:nvSpPr>
            <p:spPr bwMode="auto">
              <a:xfrm>
                <a:off x="1120" y="949"/>
                <a:ext cx="121" cy="121"/>
              </a:xfrm>
              <a:custGeom>
                <a:avLst/>
                <a:gdLst>
                  <a:gd name="T0" fmla="*/ 0 w 121"/>
                  <a:gd name="T1" fmla="*/ 121 h 121"/>
                  <a:gd name="T2" fmla="*/ 121 w 121"/>
                  <a:gd name="T3" fmla="*/ 61 h 121"/>
                  <a:gd name="T4" fmla="*/ 0 w 121"/>
                  <a:gd name="T5" fmla="*/ 0 h 121"/>
                  <a:gd name="T6" fmla="*/ 0 w 121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1">
                    <a:moveTo>
                      <a:pt x="0" y="121"/>
                    </a:moveTo>
                    <a:lnTo>
                      <a:pt x="121" y="61"/>
                    </a:lnTo>
                    <a:lnTo>
                      <a:pt x="0" y="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17" name="Rectangle 101"/>
            <p:cNvSpPr>
              <a:spLocks noChangeArrowheads="1"/>
            </p:cNvSpPr>
            <p:nvPr/>
          </p:nvSpPr>
          <p:spPr bwMode="auto">
            <a:xfrm>
              <a:off x="104" y="627"/>
              <a:ext cx="836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Rectangle 100"/>
            <p:cNvSpPr>
              <a:spLocks noChangeArrowheads="1"/>
            </p:cNvSpPr>
            <p:nvPr/>
          </p:nvSpPr>
          <p:spPr bwMode="auto">
            <a:xfrm>
              <a:off x="217" y="688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99"/>
            <p:cNvSpPr>
              <a:spLocks noChangeArrowheads="1"/>
            </p:cNvSpPr>
            <p:nvPr/>
          </p:nvSpPr>
          <p:spPr bwMode="auto">
            <a:xfrm>
              <a:off x="375" y="688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98"/>
            <p:cNvSpPr>
              <a:spLocks noChangeArrowheads="1"/>
            </p:cNvSpPr>
            <p:nvPr/>
          </p:nvSpPr>
          <p:spPr bwMode="auto">
            <a:xfrm>
              <a:off x="436" y="688"/>
              <a:ext cx="3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0.25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97"/>
            <p:cNvSpPr>
              <a:spLocks noChangeArrowheads="1"/>
            </p:cNvSpPr>
            <p:nvPr/>
          </p:nvSpPr>
          <p:spPr bwMode="auto">
            <a:xfrm>
              <a:off x="760" y="688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Line 96"/>
            <p:cNvSpPr>
              <a:spLocks noChangeShapeType="1"/>
            </p:cNvSpPr>
            <p:nvPr/>
          </p:nvSpPr>
          <p:spPr bwMode="auto">
            <a:xfrm>
              <a:off x="892" y="1183"/>
              <a:ext cx="1" cy="81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23" name="Group 92"/>
            <p:cNvGrpSpPr>
              <a:grpSpLocks/>
            </p:cNvGrpSpPr>
            <p:nvPr/>
          </p:nvGrpSpPr>
          <p:grpSpPr bwMode="auto">
            <a:xfrm>
              <a:off x="695" y="1783"/>
              <a:ext cx="349" cy="121"/>
              <a:chOff x="695" y="1783"/>
              <a:chExt cx="349" cy="121"/>
            </a:xfrm>
          </p:grpSpPr>
          <p:sp>
            <p:nvSpPr>
              <p:cNvPr id="131" name="Line 95"/>
              <p:cNvSpPr>
                <a:spLocks noChangeShapeType="1"/>
              </p:cNvSpPr>
              <p:nvPr/>
            </p:nvSpPr>
            <p:spPr bwMode="auto">
              <a:xfrm>
                <a:off x="812" y="1843"/>
                <a:ext cx="113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95" y="1783"/>
                <a:ext cx="123" cy="121"/>
              </a:xfrm>
              <a:custGeom>
                <a:avLst/>
                <a:gdLst>
                  <a:gd name="T0" fmla="*/ 123 w 123"/>
                  <a:gd name="T1" fmla="*/ 0 h 121"/>
                  <a:gd name="T2" fmla="*/ 0 w 123"/>
                  <a:gd name="T3" fmla="*/ 61 h 121"/>
                  <a:gd name="T4" fmla="*/ 123 w 123"/>
                  <a:gd name="T5" fmla="*/ 121 h 121"/>
                  <a:gd name="T6" fmla="*/ 123 w 123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121">
                    <a:moveTo>
                      <a:pt x="123" y="0"/>
                    </a:moveTo>
                    <a:lnTo>
                      <a:pt x="0" y="61"/>
                    </a:lnTo>
                    <a:lnTo>
                      <a:pt x="123" y="121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93"/>
              <p:cNvSpPr>
                <a:spLocks/>
              </p:cNvSpPr>
              <p:nvPr/>
            </p:nvSpPr>
            <p:spPr bwMode="auto">
              <a:xfrm>
                <a:off x="922" y="1783"/>
                <a:ext cx="122" cy="121"/>
              </a:xfrm>
              <a:custGeom>
                <a:avLst/>
                <a:gdLst>
                  <a:gd name="T0" fmla="*/ 0 w 122"/>
                  <a:gd name="T1" fmla="*/ 121 h 121"/>
                  <a:gd name="T2" fmla="*/ 122 w 122"/>
                  <a:gd name="T3" fmla="*/ 61 h 121"/>
                  <a:gd name="T4" fmla="*/ 0 w 122"/>
                  <a:gd name="T5" fmla="*/ 0 h 121"/>
                  <a:gd name="T6" fmla="*/ 0 w 122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" h="121">
                    <a:moveTo>
                      <a:pt x="0" y="121"/>
                    </a:moveTo>
                    <a:lnTo>
                      <a:pt x="122" y="61"/>
                    </a:lnTo>
                    <a:lnTo>
                      <a:pt x="0" y="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24" name="Rectangle 91"/>
            <p:cNvSpPr>
              <a:spLocks noChangeArrowheads="1"/>
            </p:cNvSpPr>
            <p:nvPr/>
          </p:nvSpPr>
          <p:spPr bwMode="auto">
            <a:xfrm>
              <a:off x="0" y="1946"/>
              <a:ext cx="836" cy="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Rectangle 90"/>
            <p:cNvSpPr>
              <a:spLocks noChangeArrowheads="1"/>
            </p:cNvSpPr>
            <p:nvPr/>
          </p:nvSpPr>
          <p:spPr bwMode="auto">
            <a:xfrm>
              <a:off x="111" y="2002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Rectangle 89"/>
            <p:cNvSpPr>
              <a:spLocks noChangeArrowheads="1"/>
            </p:cNvSpPr>
            <p:nvPr/>
          </p:nvSpPr>
          <p:spPr bwMode="auto">
            <a:xfrm>
              <a:off x="269" y="2002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88"/>
            <p:cNvSpPr>
              <a:spLocks noChangeArrowheads="1"/>
            </p:cNvSpPr>
            <p:nvPr/>
          </p:nvSpPr>
          <p:spPr bwMode="auto">
            <a:xfrm>
              <a:off x="330" y="2002"/>
              <a:ext cx="25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0.5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87"/>
            <p:cNvSpPr>
              <a:spLocks noChangeArrowheads="1"/>
            </p:cNvSpPr>
            <p:nvPr/>
          </p:nvSpPr>
          <p:spPr bwMode="auto">
            <a:xfrm>
              <a:off x="562" y="200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86"/>
            <p:cNvSpPr>
              <a:spLocks noChangeArrowheads="1"/>
            </p:cNvSpPr>
            <p:nvPr/>
          </p:nvSpPr>
          <p:spPr bwMode="auto">
            <a:xfrm>
              <a:off x="111" y="2215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85"/>
            <p:cNvSpPr>
              <a:spLocks noChangeArrowheads="1"/>
            </p:cNvSpPr>
            <p:nvPr/>
          </p:nvSpPr>
          <p:spPr bwMode="auto">
            <a:xfrm>
              <a:off x="111" y="2428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54" name="Rectangle 153"/>
          <p:cNvSpPr/>
          <p:nvPr/>
        </p:nvSpPr>
        <p:spPr>
          <a:xfrm>
            <a:off x="185449" y="1456280"/>
            <a:ext cx="699380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position of the </a:t>
            </a:r>
            <a:r>
              <a:rPr lang="en-GB" sz="12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cryodipole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the jacks with respect to the theoretical position (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0.5 mm)</a:t>
            </a:r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position of the cold mass in the vacuum vessel (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1.4 mm)</a:t>
            </a:r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length of the cold mass (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2.2 mm) (reference plane C to L)</a:t>
            </a:r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position of the cold bore extremity ( 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0.5 mm) (w.r.t. the reference plane)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position of the fixed beam screen extremity ( 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0.5 mm) (w.r.t. cold bore extremity)</a:t>
            </a:r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length of the beam screen (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mm)</a:t>
            </a:r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position of the cryogenic line extremity ( 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GB" sz="12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0.25 mm) (w.r.t. the reference plane)</a:t>
            </a:r>
            <a:endParaRPr lang="en-GB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5" name="Group 84"/>
          <p:cNvGrpSpPr>
            <a:grpSpLocks noChangeAspect="1"/>
          </p:cNvGrpSpPr>
          <p:nvPr/>
        </p:nvGrpSpPr>
        <p:grpSpPr bwMode="auto">
          <a:xfrm>
            <a:off x="4700488" y="3149051"/>
            <a:ext cx="4881326" cy="1589301"/>
            <a:chOff x="-6" y="-2"/>
            <a:chExt cx="9038" cy="2942"/>
          </a:xfrm>
        </p:grpSpPr>
        <p:sp>
          <p:nvSpPr>
            <p:cNvPr id="156" name="AutoShape 170"/>
            <p:cNvSpPr>
              <a:spLocks noChangeAspect="1" noChangeArrowheads="1" noTextEdit="1"/>
            </p:cNvSpPr>
            <p:nvPr/>
          </p:nvSpPr>
          <p:spPr bwMode="auto">
            <a:xfrm>
              <a:off x="-6" y="-2"/>
              <a:ext cx="9038" cy="2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Rectangle 169"/>
            <p:cNvSpPr>
              <a:spLocks noChangeArrowheads="1"/>
            </p:cNvSpPr>
            <p:nvPr/>
          </p:nvSpPr>
          <p:spPr bwMode="auto">
            <a:xfrm>
              <a:off x="-6" y="-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Rectangle 168"/>
            <p:cNvSpPr>
              <a:spLocks noChangeArrowheads="1"/>
            </p:cNvSpPr>
            <p:nvPr/>
          </p:nvSpPr>
          <p:spPr bwMode="auto">
            <a:xfrm>
              <a:off x="1159" y="1218"/>
              <a:ext cx="6539" cy="604"/>
            </a:xfrm>
            <a:prstGeom prst="rect">
              <a:avLst/>
            </a:prstGeom>
            <a:solidFill>
              <a:srgbClr val="C0C0C0"/>
            </a:solidFill>
            <a:ln w="6985">
              <a:solidFill>
                <a:srgbClr val="33333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Line 167"/>
            <p:cNvSpPr>
              <a:spLocks noChangeShapeType="1"/>
            </p:cNvSpPr>
            <p:nvPr/>
          </p:nvSpPr>
          <p:spPr bwMode="auto">
            <a:xfrm>
              <a:off x="4440" y="417"/>
              <a:ext cx="1" cy="2514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Rectangle 166"/>
            <p:cNvSpPr>
              <a:spLocks noChangeArrowheads="1"/>
            </p:cNvSpPr>
            <p:nvPr/>
          </p:nvSpPr>
          <p:spPr bwMode="auto">
            <a:xfrm>
              <a:off x="996" y="893"/>
              <a:ext cx="6749" cy="1241"/>
            </a:xfrm>
            <a:prstGeom prst="rect">
              <a:avLst/>
            </a:prstGeom>
            <a:noFill/>
            <a:ln w="2476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Rectangle 165"/>
            <p:cNvSpPr>
              <a:spLocks noChangeArrowheads="1"/>
            </p:cNvSpPr>
            <p:nvPr/>
          </p:nvSpPr>
          <p:spPr bwMode="auto">
            <a:xfrm>
              <a:off x="4351" y="2143"/>
              <a:ext cx="39" cy="5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62" name="Group 161"/>
            <p:cNvGrpSpPr>
              <a:grpSpLocks/>
            </p:cNvGrpSpPr>
            <p:nvPr/>
          </p:nvGrpSpPr>
          <p:grpSpPr bwMode="auto">
            <a:xfrm>
              <a:off x="4126" y="2397"/>
              <a:ext cx="486" cy="120"/>
              <a:chOff x="4126" y="2397"/>
              <a:chExt cx="486" cy="120"/>
            </a:xfrm>
          </p:grpSpPr>
          <p:sp>
            <p:nvSpPr>
              <p:cNvPr id="239" name="Line 164"/>
              <p:cNvSpPr>
                <a:spLocks noChangeShapeType="1"/>
              </p:cNvSpPr>
              <p:nvPr/>
            </p:nvSpPr>
            <p:spPr bwMode="auto">
              <a:xfrm>
                <a:off x="4243" y="2456"/>
                <a:ext cx="253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163"/>
              <p:cNvSpPr>
                <a:spLocks/>
              </p:cNvSpPr>
              <p:nvPr/>
            </p:nvSpPr>
            <p:spPr bwMode="auto">
              <a:xfrm>
                <a:off x="4126" y="2397"/>
                <a:ext cx="123" cy="120"/>
              </a:xfrm>
              <a:custGeom>
                <a:avLst/>
                <a:gdLst>
                  <a:gd name="T0" fmla="*/ 123 w 123"/>
                  <a:gd name="T1" fmla="*/ 0 h 120"/>
                  <a:gd name="T2" fmla="*/ 0 w 123"/>
                  <a:gd name="T3" fmla="*/ 59 h 120"/>
                  <a:gd name="T4" fmla="*/ 123 w 123"/>
                  <a:gd name="T5" fmla="*/ 120 h 120"/>
                  <a:gd name="T6" fmla="*/ 123 w 123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120">
                    <a:moveTo>
                      <a:pt x="123" y="0"/>
                    </a:moveTo>
                    <a:lnTo>
                      <a:pt x="0" y="59"/>
                    </a:lnTo>
                    <a:lnTo>
                      <a:pt x="123" y="12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162"/>
              <p:cNvSpPr>
                <a:spLocks/>
              </p:cNvSpPr>
              <p:nvPr/>
            </p:nvSpPr>
            <p:spPr bwMode="auto">
              <a:xfrm>
                <a:off x="4492" y="2397"/>
                <a:ext cx="120" cy="120"/>
              </a:xfrm>
              <a:custGeom>
                <a:avLst/>
                <a:gdLst>
                  <a:gd name="T0" fmla="*/ 0 w 120"/>
                  <a:gd name="T1" fmla="*/ 120 h 120"/>
                  <a:gd name="T2" fmla="*/ 120 w 120"/>
                  <a:gd name="T3" fmla="*/ 59 h 120"/>
                  <a:gd name="T4" fmla="*/ 0 w 120"/>
                  <a:gd name="T5" fmla="*/ 0 h 120"/>
                  <a:gd name="T6" fmla="*/ 0 w 120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120">
                    <a:moveTo>
                      <a:pt x="0" y="120"/>
                    </a:moveTo>
                    <a:lnTo>
                      <a:pt x="120" y="59"/>
                    </a:lnTo>
                    <a:lnTo>
                      <a:pt x="0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63" name="Rectangle 160"/>
            <p:cNvSpPr>
              <a:spLocks noChangeArrowheads="1"/>
            </p:cNvSpPr>
            <p:nvPr/>
          </p:nvSpPr>
          <p:spPr bwMode="auto">
            <a:xfrm>
              <a:off x="3221" y="2271"/>
              <a:ext cx="896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Rectangle 159"/>
            <p:cNvSpPr>
              <a:spLocks noChangeArrowheads="1"/>
            </p:cNvSpPr>
            <p:nvPr/>
          </p:nvSpPr>
          <p:spPr bwMode="auto">
            <a:xfrm>
              <a:off x="3335" y="2332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Rectangle 158"/>
            <p:cNvSpPr>
              <a:spLocks noChangeArrowheads="1"/>
            </p:cNvSpPr>
            <p:nvPr/>
          </p:nvSpPr>
          <p:spPr bwMode="auto">
            <a:xfrm>
              <a:off x="3492" y="2332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" name="Rectangle 157"/>
            <p:cNvSpPr>
              <a:spLocks noChangeArrowheads="1"/>
            </p:cNvSpPr>
            <p:nvPr/>
          </p:nvSpPr>
          <p:spPr bwMode="auto">
            <a:xfrm>
              <a:off x="3553" y="2332"/>
              <a:ext cx="30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0.5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Rectangle 156"/>
            <p:cNvSpPr>
              <a:spLocks noChangeArrowheads="1"/>
            </p:cNvSpPr>
            <p:nvPr/>
          </p:nvSpPr>
          <p:spPr bwMode="auto">
            <a:xfrm>
              <a:off x="3832" y="233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68" name="Group 152"/>
            <p:cNvGrpSpPr>
              <a:grpSpLocks/>
            </p:cNvGrpSpPr>
            <p:nvPr/>
          </p:nvGrpSpPr>
          <p:grpSpPr bwMode="auto">
            <a:xfrm>
              <a:off x="4197" y="521"/>
              <a:ext cx="486" cy="120"/>
              <a:chOff x="4197" y="521"/>
              <a:chExt cx="486" cy="120"/>
            </a:xfrm>
          </p:grpSpPr>
          <p:sp>
            <p:nvSpPr>
              <p:cNvPr id="236" name="Line 155"/>
              <p:cNvSpPr>
                <a:spLocks noChangeShapeType="1"/>
              </p:cNvSpPr>
              <p:nvPr/>
            </p:nvSpPr>
            <p:spPr bwMode="auto">
              <a:xfrm>
                <a:off x="4312" y="580"/>
                <a:ext cx="254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154"/>
              <p:cNvSpPr>
                <a:spLocks/>
              </p:cNvSpPr>
              <p:nvPr/>
            </p:nvSpPr>
            <p:spPr bwMode="auto">
              <a:xfrm>
                <a:off x="4197" y="521"/>
                <a:ext cx="120" cy="120"/>
              </a:xfrm>
              <a:custGeom>
                <a:avLst/>
                <a:gdLst>
                  <a:gd name="T0" fmla="*/ 120 w 120"/>
                  <a:gd name="T1" fmla="*/ 0 h 120"/>
                  <a:gd name="T2" fmla="*/ 0 w 120"/>
                  <a:gd name="T3" fmla="*/ 59 h 120"/>
                  <a:gd name="T4" fmla="*/ 120 w 120"/>
                  <a:gd name="T5" fmla="*/ 120 h 120"/>
                  <a:gd name="T6" fmla="*/ 120 w 120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120">
                    <a:moveTo>
                      <a:pt x="120" y="0"/>
                    </a:moveTo>
                    <a:lnTo>
                      <a:pt x="0" y="59"/>
                    </a:lnTo>
                    <a:lnTo>
                      <a:pt x="120" y="120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153"/>
              <p:cNvSpPr>
                <a:spLocks/>
              </p:cNvSpPr>
              <p:nvPr/>
            </p:nvSpPr>
            <p:spPr bwMode="auto">
              <a:xfrm>
                <a:off x="4562" y="521"/>
                <a:ext cx="121" cy="120"/>
              </a:xfrm>
              <a:custGeom>
                <a:avLst/>
                <a:gdLst>
                  <a:gd name="T0" fmla="*/ 0 w 121"/>
                  <a:gd name="T1" fmla="*/ 120 h 120"/>
                  <a:gd name="T2" fmla="*/ 121 w 121"/>
                  <a:gd name="T3" fmla="*/ 59 h 120"/>
                  <a:gd name="T4" fmla="*/ 0 w 121"/>
                  <a:gd name="T5" fmla="*/ 0 h 120"/>
                  <a:gd name="T6" fmla="*/ 0 w 121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0">
                    <a:moveTo>
                      <a:pt x="0" y="120"/>
                    </a:moveTo>
                    <a:lnTo>
                      <a:pt x="121" y="59"/>
                    </a:lnTo>
                    <a:lnTo>
                      <a:pt x="0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69" name="Rectangle 151"/>
            <p:cNvSpPr>
              <a:spLocks noChangeArrowheads="1"/>
            </p:cNvSpPr>
            <p:nvPr/>
          </p:nvSpPr>
          <p:spPr bwMode="auto">
            <a:xfrm>
              <a:off x="4533" y="70"/>
              <a:ext cx="894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Rectangle 150"/>
            <p:cNvSpPr>
              <a:spLocks noChangeArrowheads="1"/>
            </p:cNvSpPr>
            <p:nvPr/>
          </p:nvSpPr>
          <p:spPr bwMode="auto">
            <a:xfrm>
              <a:off x="4644" y="132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" name="Rectangle 149"/>
            <p:cNvSpPr>
              <a:spLocks noChangeArrowheads="1"/>
            </p:cNvSpPr>
            <p:nvPr/>
          </p:nvSpPr>
          <p:spPr bwMode="auto">
            <a:xfrm>
              <a:off x="4802" y="132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" name="Rectangle 148"/>
            <p:cNvSpPr>
              <a:spLocks noChangeArrowheads="1"/>
            </p:cNvSpPr>
            <p:nvPr/>
          </p:nvSpPr>
          <p:spPr bwMode="auto">
            <a:xfrm>
              <a:off x="4863" y="132"/>
              <a:ext cx="30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1.4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Rectangle 147"/>
            <p:cNvSpPr>
              <a:spLocks noChangeArrowheads="1"/>
            </p:cNvSpPr>
            <p:nvPr/>
          </p:nvSpPr>
          <p:spPr bwMode="auto">
            <a:xfrm>
              <a:off x="5141" y="13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Line 146"/>
            <p:cNvSpPr>
              <a:spLocks noChangeShapeType="1"/>
            </p:cNvSpPr>
            <p:nvPr/>
          </p:nvSpPr>
          <p:spPr bwMode="auto">
            <a:xfrm>
              <a:off x="1159" y="406"/>
              <a:ext cx="1" cy="2514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75" name="Group 142"/>
            <p:cNvGrpSpPr>
              <a:grpSpLocks/>
            </p:cNvGrpSpPr>
            <p:nvPr/>
          </p:nvGrpSpPr>
          <p:grpSpPr bwMode="auto">
            <a:xfrm>
              <a:off x="929" y="497"/>
              <a:ext cx="486" cy="120"/>
              <a:chOff x="929" y="497"/>
              <a:chExt cx="486" cy="120"/>
            </a:xfrm>
          </p:grpSpPr>
          <p:sp>
            <p:nvSpPr>
              <p:cNvPr id="233" name="Line 145"/>
              <p:cNvSpPr>
                <a:spLocks noChangeShapeType="1"/>
              </p:cNvSpPr>
              <p:nvPr/>
            </p:nvSpPr>
            <p:spPr bwMode="auto">
              <a:xfrm>
                <a:off x="1044" y="556"/>
                <a:ext cx="252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144"/>
              <p:cNvSpPr>
                <a:spLocks/>
              </p:cNvSpPr>
              <p:nvPr/>
            </p:nvSpPr>
            <p:spPr bwMode="auto">
              <a:xfrm>
                <a:off x="929" y="497"/>
                <a:ext cx="121" cy="120"/>
              </a:xfrm>
              <a:custGeom>
                <a:avLst/>
                <a:gdLst>
                  <a:gd name="T0" fmla="*/ 121 w 121"/>
                  <a:gd name="T1" fmla="*/ 0 h 120"/>
                  <a:gd name="T2" fmla="*/ 0 w 121"/>
                  <a:gd name="T3" fmla="*/ 61 h 120"/>
                  <a:gd name="T4" fmla="*/ 121 w 121"/>
                  <a:gd name="T5" fmla="*/ 120 h 120"/>
                  <a:gd name="T6" fmla="*/ 121 w 121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0">
                    <a:moveTo>
                      <a:pt x="121" y="0"/>
                    </a:moveTo>
                    <a:lnTo>
                      <a:pt x="0" y="61"/>
                    </a:lnTo>
                    <a:lnTo>
                      <a:pt x="121" y="120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143"/>
              <p:cNvSpPr>
                <a:spLocks/>
              </p:cNvSpPr>
              <p:nvPr/>
            </p:nvSpPr>
            <p:spPr bwMode="auto">
              <a:xfrm>
                <a:off x="1293" y="497"/>
                <a:ext cx="122" cy="120"/>
              </a:xfrm>
              <a:custGeom>
                <a:avLst/>
                <a:gdLst>
                  <a:gd name="T0" fmla="*/ 0 w 122"/>
                  <a:gd name="T1" fmla="*/ 120 h 120"/>
                  <a:gd name="T2" fmla="*/ 122 w 122"/>
                  <a:gd name="T3" fmla="*/ 61 h 120"/>
                  <a:gd name="T4" fmla="*/ 0 w 122"/>
                  <a:gd name="T5" fmla="*/ 0 h 120"/>
                  <a:gd name="T6" fmla="*/ 0 w 122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" h="120">
                    <a:moveTo>
                      <a:pt x="0" y="120"/>
                    </a:moveTo>
                    <a:lnTo>
                      <a:pt x="122" y="61"/>
                    </a:lnTo>
                    <a:lnTo>
                      <a:pt x="0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76" name="Rectangle 141"/>
            <p:cNvSpPr>
              <a:spLocks noChangeArrowheads="1"/>
            </p:cNvSpPr>
            <p:nvPr/>
          </p:nvSpPr>
          <p:spPr bwMode="auto">
            <a:xfrm>
              <a:off x="1217" y="0"/>
              <a:ext cx="894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7" name="Rectangle 140"/>
            <p:cNvSpPr>
              <a:spLocks noChangeArrowheads="1"/>
            </p:cNvSpPr>
            <p:nvPr/>
          </p:nvSpPr>
          <p:spPr bwMode="auto">
            <a:xfrm>
              <a:off x="1330" y="61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8" name="Rectangle 139"/>
            <p:cNvSpPr>
              <a:spLocks noChangeArrowheads="1"/>
            </p:cNvSpPr>
            <p:nvPr/>
          </p:nvSpPr>
          <p:spPr bwMode="auto">
            <a:xfrm>
              <a:off x="1487" y="61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Rectangle 138"/>
            <p:cNvSpPr>
              <a:spLocks noChangeArrowheads="1"/>
            </p:cNvSpPr>
            <p:nvPr/>
          </p:nvSpPr>
          <p:spPr bwMode="auto">
            <a:xfrm>
              <a:off x="1549" y="61"/>
              <a:ext cx="30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1.1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Rectangle 137"/>
            <p:cNvSpPr>
              <a:spLocks noChangeArrowheads="1"/>
            </p:cNvSpPr>
            <p:nvPr/>
          </p:nvSpPr>
          <p:spPr bwMode="auto">
            <a:xfrm>
              <a:off x="1827" y="61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81" name="Group 134"/>
            <p:cNvGrpSpPr>
              <a:grpSpLocks/>
            </p:cNvGrpSpPr>
            <p:nvPr/>
          </p:nvGrpSpPr>
          <p:grpSpPr bwMode="auto">
            <a:xfrm>
              <a:off x="3592" y="2666"/>
              <a:ext cx="1545" cy="244"/>
              <a:chOff x="3592" y="2666"/>
              <a:chExt cx="1545" cy="244"/>
            </a:xfrm>
          </p:grpSpPr>
          <p:sp>
            <p:nvSpPr>
              <p:cNvPr id="231" name="Rectangle 136"/>
              <p:cNvSpPr>
                <a:spLocks noChangeArrowheads="1"/>
              </p:cNvSpPr>
              <p:nvPr/>
            </p:nvSpPr>
            <p:spPr bwMode="auto">
              <a:xfrm>
                <a:off x="3592" y="2666"/>
                <a:ext cx="1543" cy="24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Rectangle 135"/>
              <p:cNvSpPr>
                <a:spLocks noChangeArrowheads="1"/>
              </p:cNvSpPr>
              <p:nvPr/>
            </p:nvSpPr>
            <p:spPr bwMode="auto">
              <a:xfrm>
                <a:off x="3592" y="2666"/>
                <a:ext cx="1545" cy="244"/>
              </a:xfrm>
              <a:prstGeom prst="rect">
                <a:avLst/>
              </a:prstGeom>
              <a:noFill/>
              <a:ln w="698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82" name="Rectangle 133"/>
            <p:cNvSpPr>
              <a:spLocks noChangeArrowheads="1"/>
            </p:cNvSpPr>
            <p:nvPr/>
          </p:nvSpPr>
          <p:spPr bwMode="auto">
            <a:xfrm>
              <a:off x="7685" y="1275"/>
              <a:ext cx="117" cy="112"/>
            </a:xfrm>
            <a:prstGeom prst="rect">
              <a:avLst/>
            </a:prstGeom>
            <a:solidFill>
              <a:srgbClr val="969696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3" name="Rectangle 132"/>
            <p:cNvSpPr>
              <a:spLocks noChangeArrowheads="1"/>
            </p:cNvSpPr>
            <p:nvPr/>
          </p:nvSpPr>
          <p:spPr bwMode="auto">
            <a:xfrm>
              <a:off x="892" y="1496"/>
              <a:ext cx="7060" cy="56"/>
            </a:xfrm>
            <a:prstGeom prst="rect">
              <a:avLst/>
            </a:prstGeom>
            <a:solidFill>
              <a:srgbClr val="808080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Rectangle 131"/>
            <p:cNvSpPr>
              <a:spLocks noChangeArrowheads="1"/>
            </p:cNvSpPr>
            <p:nvPr/>
          </p:nvSpPr>
          <p:spPr bwMode="auto">
            <a:xfrm>
              <a:off x="7928" y="1426"/>
              <a:ext cx="47" cy="1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5" name="Line 130"/>
            <p:cNvSpPr>
              <a:spLocks noChangeShapeType="1"/>
            </p:cNvSpPr>
            <p:nvPr/>
          </p:nvSpPr>
          <p:spPr bwMode="auto">
            <a:xfrm>
              <a:off x="7800" y="673"/>
              <a:ext cx="1" cy="81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86" name="Group 126"/>
            <p:cNvGrpSpPr>
              <a:grpSpLocks/>
            </p:cNvGrpSpPr>
            <p:nvPr/>
          </p:nvGrpSpPr>
          <p:grpSpPr bwMode="auto">
            <a:xfrm>
              <a:off x="7628" y="717"/>
              <a:ext cx="349" cy="121"/>
              <a:chOff x="7628" y="717"/>
              <a:chExt cx="349" cy="121"/>
            </a:xfrm>
          </p:grpSpPr>
          <p:sp>
            <p:nvSpPr>
              <p:cNvPr id="228" name="Line 129"/>
              <p:cNvSpPr>
                <a:spLocks noChangeShapeType="1"/>
              </p:cNvSpPr>
              <p:nvPr/>
            </p:nvSpPr>
            <p:spPr bwMode="auto">
              <a:xfrm>
                <a:off x="7743" y="777"/>
                <a:ext cx="115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128"/>
              <p:cNvSpPr>
                <a:spLocks/>
              </p:cNvSpPr>
              <p:nvPr/>
            </p:nvSpPr>
            <p:spPr bwMode="auto">
              <a:xfrm>
                <a:off x="7628" y="717"/>
                <a:ext cx="120" cy="121"/>
              </a:xfrm>
              <a:custGeom>
                <a:avLst/>
                <a:gdLst>
                  <a:gd name="T0" fmla="*/ 120 w 120"/>
                  <a:gd name="T1" fmla="*/ 0 h 121"/>
                  <a:gd name="T2" fmla="*/ 0 w 120"/>
                  <a:gd name="T3" fmla="*/ 60 h 121"/>
                  <a:gd name="T4" fmla="*/ 120 w 120"/>
                  <a:gd name="T5" fmla="*/ 121 h 121"/>
                  <a:gd name="T6" fmla="*/ 120 w 120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121">
                    <a:moveTo>
                      <a:pt x="120" y="0"/>
                    </a:moveTo>
                    <a:lnTo>
                      <a:pt x="0" y="60"/>
                    </a:lnTo>
                    <a:lnTo>
                      <a:pt x="120" y="121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127"/>
              <p:cNvSpPr>
                <a:spLocks/>
              </p:cNvSpPr>
              <p:nvPr/>
            </p:nvSpPr>
            <p:spPr bwMode="auto">
              <a:xfrm>
                <a:off x="7854" y="717"/>
                <a:ext cx="123" cy="121"/>
              </a:xfrm>
              <a:custGeom>
                <a:avLst/>
                <a:gdLst>
                  <a:gd name="T0" fmla="*/ 0 w 123"/>
                  <a:gd name="T1" fmla="*/ 121 h 121"/>
                  <a:gd name="T2" fmla="*/ 123 w 123"/>
                  <a:gd name="T3" fmla="*/ 60 h 121"/>
                  <a:gd name="T4" fmla="*/ 0 w 123"/>
                  <a:gd name="T5" fmla="*/ 0 h 121"/>
                  <a:gd name="T6" fmla="*/ 0 w 123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121">
                    <a:moveTo>
                      <a:pt x="0" y="121"/>
                    </a:moveTo>
                    <a:lnTo>
                      <a:pt x="123" y="60"/>
                    </a:lnTo>
                    <a:lnTo>
                      <a:pt x="0" y="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87" name="Rectangle 125"/>
            <p:cNvSpPr>
              <a:spLocks noChangeArrowheads="1"/>
            </p:cNvSpPr>
            <p:nvPr/>
          </p:nvSpPr>
          <p:spPr bwMode="auto">
            <a:xfrm>
              <a:off x="8021" y="499"/>
              <a:ext cx="83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Rectangle 124"/>
            <p:cNvSpPr>
              <a:spLocks noChangeArrowheads="1"/>
            </p:cNvSpPr>
            <p:nvPr/>
          </p:nvSpPr>
          <p:spPr bwMode="auto">
            <a:xfrm>
              <a:off x="8132" y="560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" name="Rectangle 123"/>
            <p:cNvSpPr>
              <a:spLocks noChangeArrowheads="1"/>
            </p:cNvSpPr>
            <p:nvPr/>
          </p:nvSpPr>
          <p:spPr bwMode="auto">
            <a:xfrm>
              <a:off x="8290" y="560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0" name="Rectangle 122"/>
            <p:cNvSpPr>
              <a:spLocks noChangeArrowheads="1"/>
            </p:cNvSpPr>
            <p:nvPr/>
          </p:nvSpPr>
          <p:spPr bwMode="auto">
            <a:xfrm>
              <a:off x="8351" y="560"/>
              <a:ext cx="3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0.25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1" name="Rectangle 121"/>
            <p:cNvSpPr>
              <a:spLocks noChangeArrowheads="1"/>
            </p:cNvSpPr>
            <p:nvPr/>
          </p:nvSpPr>
          <p:spPr bwMode="auto">
            <a:xfrm>
              <a:off x="8676" y="560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2" name="Line 120"/>
            <p:cNvSpPr>
              <a:spLocks noChangeShapeType="1"/>
            </p:cNvSpPr>
            <p:nvPr/>
          </p:nvSpPr>
          <p:spPr bwMode="auto">
            <a:xfrm>
              <a:off x="7964" y="1077"/>
              <a:ext cx="1" cy="812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93" name="Group 116"/>
            <p:cNvGrpSpPr>
              <a:grpSpLocks/>
            </p:cNvGrpSpPr>
            <p:nvPr/>
          </p:nvGrpSpPr>
          <p:grpSpPr bwMode="auto">
            <a:xfrm>
              <a:off x="7813" y="1157"/>
              <a:ext cx="349" cy="120"/>
              <a:chOff x="7813" y="1157"/>
              <a:chExt cx="349" cy="120"/>
            </a:xfrm>
          </p:grpSpPr>
          <p:sp>
            <p:nvSpPr>
              <p:cNvPr id="225" name="Line 119"/>
              <p:cNvSpPr>
                <a:spLocks noChangeShapeType="1"/>
              </p:cNvSpPr>
              <p:nvPr/>
            </p:nvSpPr>
            <p:spPr bwMode="auto">
              <a:xfrm>
                <a:off x="7928" y="1216"/>
                <a:ext cx="115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118"/>
              <p:cNvSpPr>
                <a:spLocks/>
              </p:cNvSpPr>
              <p:nvPr/>
            </p:nvSpPr>
            <p:spPr bwMode="auto">
              <a:xfrm>
                <a:off x="7813" y="1157"/>
                <a:ext cx="121" cy="120"/>
              </a:xfrm>
              <a:custGeom>
                <a:avLst/>
                <a:gdLst>
                  <a:gd name="T0" fmla="*/ 121 w 121"/>
                  <a:gd name="T1" fmla="*/ 0 h 120"/>
                  <a:gd name="T2" fmla="*/ 0 w 121"/>
                  <a:gd name="T3" fmla="*/ 61 h 120"/>
                  <a:gd name="T4" fmla="*/ 121 w 121"/>
                  <a:gd name="T5" fmla="*/ 120 h 120"/>
                  <a:gd name="T6" fmla="*/ 121 w 121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0">
                    <a:moveTo>
                      <a:pt x="121" y="0"/>
                    </a:moveTo>
                    <a:lnTo>
                      <a:pt x="0" y="61"/>
                    </a:lnTo>
                    <a:lnTo>
                      <a:pt x="121" y="120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117"/>
              <p:cNvSpPr>
                <a:spLocks/>
              </p:cNvSpPr>
              <p:nvPr/>
            </p:nvSpPr>
            <p:spPr bwMode="auto">
              <a:xfrm>
                <a:off x="8040" y="1157"/>
                <a:ext cx="122" cy="120"/>
              </a:xfrm>
              <a:custGeom>
                <a:avLst/>
                <a:gdLst>
                  <a:gd name="T0" fmla="*/ 0 w 122"/>
                  <a:gd name="T1" fmla="*/ 120 h 120"/>
                  <a:gd name="T2" fmla="*/ 122 w 122"/>
                  <a:gd name="T3" fmla="*/ 61 h 120"/>
                  <a:gd name="T4" fmla="*/ 0 w 122"/>
                  <a:gd name="T5" fmla="*/ 0 h 120"/>
                  <a:gd name="T6" fmla="*/ 0 w 122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" h="120">
                    <a:moveTo>
                      <a:pt x="0" y="120"/>
                    </a:moveTo>
                    <a:lnTo>
                      <a:pt x="122" y="61"/>
                    </a:lnTo>
                    <a:lnTo>
                      <a:pt x="0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94" name="Rectangle 115"/>
            <p:cNvSpPr>
              <a:spLocks noChangeArrowheads="1"/>
            </p:cNvSpPr>
            <p:nvPr/>
          </p:nvSpPr>
          <p:spPr bwMode="auto">
            <a:xfrm>
              <a:off x="8195" y="1020"/>
              <a:ext cx="83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5" name="Rectangle 114"/>
            <p:cNvSpPr>
              <a:spLocks noChangeArrowheads="1"/>
            </p:cNvSpPr>
            <p:nvPr/>
          </p:nvSpPr>
          <p:spPr bwMode="auto">
            <a:xfrm>
              <a:off x="8307" y="1075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6" name="Rectangle 113"/>
            <p:cNvSpPr>
              <a:spLocks noChangeArrowheads="1"/>
            </p:cNvSpPr>
            <p:nvPr/>
          </p:nvSpPr>
          <p:spPr bwMode="auto">
            <a:xfrm>
              <a:off x="8464" y="1075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" name="Rectangle 112"/>
            <p:cNvSpPr>
              <a:spLocks noChangeArrowheads="1"/>
            </p:cNvSpPr>
            <p:nvPr/>
          </p:nvSpPr>
          <p:spPr bwMode="auto">
            <a:xfrm>
              <a:off x="8526" y="1075"/>
              <a:ext cx="25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1.0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" name="Rectangle 111"/>
            <p:cNvSpPr>
              <a:spLocks noChangeArrowheads="1"/>
            </p:cNvSpPr>
            <p:nvPr/>
          </p:nvSpPr>
          <p:spPr bwMode="auto">
            <a:xfrm>
              <a:off x="8757" y="1075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9" name="Rectangle 198"/>
            <p:cNvSpPr>
              <a:spLocks noChangeArrowheads="1"/>
            </p:cNvSpPr>
            <p:nvPr/>
          </p:nvSpPr>
          <p:spPr bwMode="auto">
            <a:xfrm>
              <a:off x="8307" y="1288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0" name="Rectangle 109"/>
            <p:cNvSpPr>
              <a:spLocks noChangeArrowheads="1"/>
            </p:cNvSpPr>
            <p:nvPr/>
          </p:nvSpPr>
          <p:spPr bwMode="auto">
            <a:xfrm>
              <a:off x="8307" y="150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" name="Rectangle 108"/>
            <p:cNvSpPr>
              <a:spLocks noChangeArrowheads="1"/>
            </p:cNvSpPr>
            <p:nvPr/>
          </p:nvSpPr>
          <p:spPr bwMode="auto">
            <a:xfrm>
              <a:off x="859" y="1426"/>
              <a:ext cx="46" cy="1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2" name="Rectangle 107"/>
            <p:cNvSpPr>
              <a:spLocks noChangeArrowheads="1"/>
            </p:cNvSpPr>
            <p:nvPr/>
          </p:nvSpPr>
          <p:spPr bwMode="auto">
            <a:xfrm>
              <a:off x="1042" y="1275"/>
              <a:ext cx="119" cy="112"/>
            </a:xfrm>
            <a:prstGeom prst="rect">
              <a:avLst/>
            </a:prstGeom>
            <a:solidFill>
              <a:srgbClr val="969696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3" name="Line 106"/>
            <p:cNvSpPr>
              <a:spLocks noChangeShapeType="1"/>
            </p:cNvSpPr>
            <p:nvPr/>
          </p:nvSpPr>
          <p:spPr bwMode="auto">
            <a:xfrm>
              <a:off x="1055" y="799"/>
              <a:ext cx="1" cy="812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204" name="Group 102"/>
            <p:cNvGrpSpPr>
              <a:grpSpLocks/>
            </p:cNvGrpSpPr>
            <p:nvPr/>
          </p:nvGrpSpPr>
          <p:grpSpPr bwMode="auto">
            <a:xfrm>
              <a:off x="892" y="949"/>
              <a:ext cx="349" cy="121"/>
              <a:chOff x="892" y="949"/>
              <a:chExt cx="349" cy="121"/>
            </a:xfrm>
          </p:grpSpPr>
          <p:sp>
            <p:nvSpPr>
              <p:cNvPr id="222" name="Line 105"/>
              <p:cNvSpPr>
                <a:spLocks noChangeShapeType="1"/>
              </p:cNvSpPr>
              <p:nvPr/>
            </p:nvSpPr>
            <p:spPr bwMode="auto">
              <a:xfrm>
                <a:off x="1009" y="1008"/>
                <a:ext cx="115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104"/>
              <p:cNvSpPr>
                <a:spLocks/>
              </p:cNvSpPr>
              <p:nvPr/>
            </p:nvSpPr>
            <p:spPr bwMode="auto">
              <a:xfrm>
                <a:off x="892" y="949"/>
                <a:ext cx="122" cy="121"/>
              </a:xfrm>
              <a:custGeom>
                <a:avLst/>
                <a:gdLst>
                  <a:gd name="T0" fmla="*/ 122 w 122"/>
                  <a:gd name="T1" fmla="*/ 0 h 121"/>
                  <a:gd name="T2" fmla="*/ 0 w 122"/>
                  <a:gd name="T3" fmla="*/ 61 h 121"/>
                  <a:gd name="T4" fmla="*/ 122 w 122"/>
                  <a:gd name="T5" fmla="*/ 121 h 121"/>
                  <a:gd name="T6" fmla="*/ 122 w 122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" h="121">
                    <a:moveTo>
                      <a:pt x="122" y="0"/>
                    </a:moveTo>
                    <a:lnTo>
                      <a:pt x="0" y="61"/>
                    </a:lnTo>
                    <a:lnTo>
                      <a:pt x="122" y="121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103"/>
              <p:cNvSpPr>
                <a:spLocks/>
              </p:cNvSpPr>
              <p:nvPr/>
            </p:nvSpPr>
            <p:spPr bwMode="auto">
              <a:xfrm>
                <a:off x="1120" y="949"/>
                <a:ext cx="121" cy="121"/>
              </a:xfrm>
              <a:custGeom>
                <a:avLst/>
                <a:gdLst>
                  <a:gd name="T0" fmla="*/ 0 w 121"/>
                  <a:gd name="T1" fmla="*/ 121 h 121"/>
                  <a:gd name="T2" fmla="*/ 121 w 121"/>
                  <a:gd name="T3" fmla="*/ 61 h 121"/>
                  <a:gd name="T4" fmla="*/ 0 w 121"/>
                  <a:gd name="T5" fmla="*/ 0 h 121"/>
                  <a:gd name="T6" fmla="*/ 0 w 121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1">
                    <a:moveTo>
                      <a:pt x="0" y="121"/>
                    </a:moveTo>
                    <a:lnTo>
                      <a:pt x="121" y="61"/>
                    </a:lnTo>
                    <a:lnTo>
                      <a:pt x="0" y="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05" name="Rectangle 101"/>
            <p:cNvSpPr>
              <a:spLocks noChangeArrowheads="1"/>
            </p:cNvSpPr>
            <p:nvPr/>
          </p:nvSpPr>
          <p:spPr bwMode="auto">
            <a:xfrm>
              <a:off x="104" y="627"/>
              <a:ext cx="836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" name="Rectangle 100"/>
            <p:cNvSpPr>
              <a:spLocks noChangeArrowheads="1"/>
            </p:cNvSpPr>
            <p:nvPr/>
          </p:nvSpPr>
          <p:spPr bwMode="auto">
            <a:xfrm>
              <a:off x="217" y="688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7" name="Rectangle 99"/>
            <p:cNvSpPr>
              <a:spLocks noChangeArrowheads="1"/>
            </p:cNvSpPr>
            <p:nvPr/>
          </p:nvSpPr>
          <p:spPr bwMode="auto">
            <a:xfrm>
              <a:off x="375" y="688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8" name="Rectangle 98"/>
            <p:cNvSpPr>
              <a:spLocks noChangeArrowheads="1"/>
            </p:cNvSpPr>
            <p:nvPr/>
          </p:nvSpPr>
          <p:spPr bwMode="auto">
            <a:xfrm>
              <a:off x="436" y="688"/>
              <a:ext cx="3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0.25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9" name="Rectangle 97"/>
            <p:cNvSpPr>
              <a:spLocks noChangeArrowheads="1"/>
            </p:cNvSpPr>
            <p:nvPr/>
          </p:nvSpPr>
          <p:spPr bwMode="auto">
            <a:xfrm>
              <a:off x="760" y="688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0" name="Line 96"/>
            <p:cNvSpPr>
              <a:spLocks noChangeShapeType="1"/>
            </p:cNvSpPr>
            <p:nvPr/>
          </p:nvSpPr>
          <p:spPr bwMode="auto">
            <a:xfrm>
              <a:off x="892" y="1183"/>
              <a:ext cx="1" cy="81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211" name="Group 92"/>
            <p:cNvGrpSpPr>
              <a:grpSpLocks/>
            </p:cNvGrpSpPr>
            <p:nvPr/>
          </p:nvGrpSpPr>
          <p:grpSpPr bwMode="auto">
            <a:xfrm>
              <a:off x="695" y="1783"/>
              <a:ext cx="349" cy="121"/>
              <a:chOff x="695" y="1783"/>
              <a:chExt cx="349" cy="121"/>
            </a:xfrm>
          </p:grpSpPr>
          <p:sp>
            <p:nvSpPr>
              <p:cNvPr id="219" name="Line 95"/>
              <p:cNvSpPr>
                <a:spLocks noChangeShapeType="1"/>
              </p:cNvSpPr>
              <p:nvPr/>
            </p:nvSpPr>
            <p:spPr bwMode="auto">
              <a:xfrm>
                <a:off x="812" y="1843"/>
                <a:ext cx="113" cy="1"/>
              </a:xfrm>
              <a:prstGeom prst="line">
                <a:avLst/>
              </a:prstGeom>
              <a:noFill/>
              <a:ln w="698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94"/>
              <p:cNvSpPr>
                <a:spLocks/>
              </p:cNvSpPr>
              <p:nvPr/>
            </p:nvSpPr>
            <p:spPr bwMode="auto">
              <a:xfrm>
                <a:off x="695" y="1783"/>
                <a:ext cx="123" cy="121"/>
              </a:xfrm>
              <a:custGeom>
                <a:avLst/>
                <a:gdLst>
                  <a:gd name="T0" fmla="*/ 123 w 123"/>
                  <a:gd name="T1" fmla="*/ 0 h 121"/>
                  <a:gd name="T2" fmla="*/ 0 w 123"/>
                  <a:gd name="T3" fmla="*/ 61 h 121"/>
                  <a:gd name="T4" fmla="*/ 123 w 123"/>
                  <a:gd name="T5" fmla="*/ 121 h 121"/>
                  <a:gd name="T6" fmla="*/ 123 w 123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121">
                    <a:moveTo>
                      <a:pt x="123" y="0"/>
                    </a:moveTo>
                    <a:lnTo>
                      <a:pt x="0" y="61"/>
                    </a:lnTo>
                    <a:lnTo>
                      <a:pt x="123" y="121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93"/>
              <p:cNvSpPr>
                <a:spLocks/>
              </p:cNvSpPr>
              <p:nvPr/>
            </p:nvSpPr>
            <p:spPr bwMode="auto">
              <a:xfrm>
                <a:off x="922" y="1783"/>
                <a:ext cx="122" cy="121"/>
              </a:xfrm>
              <a:custGeom>
                <a:avLst/>
                <a:gdLst>
                  <a:gd name="T0" fmla="*/ 0 w 122"/>
                  <a:gd name="T1" fmla="*/ 121 h 121"/>
                  <a:gd name="T2" fmla="*/ 122 w 122"/>
                  <a:gd name="T3" fmla="*/ 61 h 121"/>
                  <a:gd name="T4" fmla="*/ 0 w 122"/>
                  <a:gd name="T5" fmla="*/ 0 h 121"/>
                  <a:gd name="T6" fmla="*/ 0 w 122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" h="121">
                    <a:moveTo>
                      <a:pt x="0" y="121"/>
                    </a:moveTo>
                    <a:lnTo>
                      <a:pt x="122" y="61"/>
                    </a:lnTo>
                    <a:lnTo>
                      <a:pt x="0" y="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12" name="Rectangle 91"/>
            <p:cNvSpPr>
              <a:spLocks noChangeArrowheads="1"/>
            </p:cNvSpPr>
            <p:nvPr/>
          </p:nvSpPr>
          <p:spPr bwMode="auto">
            <a:xfrm>
              <a:off x="0" y="1946"/>
              <a:ext cx="836" cy="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3" name="Rectangle 90"/>
            <p:cNvSpPr>
              <a:spLocks noChangeArrowheads="1"/>
            </p:cNvSpPr>
            <p:nvPr/>
          </p:nvSpPr>
          <p:spPr bwMode="auto">
            <a:xfrm>
              <a:off x="111" y="2002"/>
              <a:ext cx="15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" name="Rectangle 89"/>
            <p:cNvSpPr>
              <a:spLocks noChangeArrowheads="1"/>
            </p:cNvSpPr>
            <p:nvPr/>
          </p:nvSpPr>
          <p:spPr bwMode="auto">
            <a:xfrm>
              <a:off x="269" y="2002"/>
              <a:ext cx="6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5" name="Rectangle 88"/>
            <p:cNvSpPr>
              <a:spLocks noChangeArrowheads="1"/>
            </p:cNvSpPr>
            <p:nvPr/>
          </p:nvSpPr>
          <p:spPr bwMode="auto">
            <a:xfrm>
              <a:off x="330" y="2002"/>
              <a:ext cx="25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0.5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6" name="Rectangle 87"/>
            <p:cNvSpPr>
              <a:spLocks noChangeArrowheads="1"/>
            </p:cNvSpPr>
            <p:nvPr/>
          </p:nvSpPr>
          <p:spPr bwMode="auto">
            <a:xfrm>
              <a:off x="562" y="2002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7" name="Rectangle 86"/>
            <p:cNvSpPr>
              <a:spLocks noChangeArrowheads="1"/>
            </p:cNvSpPr>
            <p:nvPr/>
          </p:nvSpPr>
          <p:spPr bwMode="auto">
            <a:xfrm>
              <a:off x="111" y="2215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8" name="Rectangle 85"/>
            <p:cNvSpPr>
              <a:spLocks noChangeArrowheads="1"/>
            </p:cNvSpPr>
            <p:nvPr/>
          </p:nvSpPr>
          <p:spPr bwMode="auto">
            <a:xfrm>
              <a:off x="111" y="2428"/>
              <a:ext cx="5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42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93BE"/>
                </a:solidFill>
              </a:rPr>
              <a:t>Longitudinal tolerances for the LHC interconnections</a:t>
            </a:r>
          </a:p>
          <a:p>
            <a:r>
              <a:rPr lang="en-GB" sz="1200" dirty="0" smtClean="0">
                <a:solidFill>
                  <a:srgbClr val="0093BE"/>
                </a:solidFill>
              </a:rPr>
              <a:t>EDMS </a:t>
            </a:r>
            <a:r>
              <a:rPr lang="en-GB" sz="1200" dirty="0"/>
              <a:t>548093</a:t>
            </a:r>
            <a:endParaRPr lang="en-GB" sz="1200" dirty="0">
              <a:solidFill>
                <a:srgbClr val="0093BE"/>
              </a:solidFill>
            </a:endParaRPr>
          </a:p>
        </p:txBody>
      </p:sp>
      <p:graphicFrame>
        <p:nvGraphicFramePr>
          <p:cNvPr id="243" name="Table 2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3227"/>
              </p:ext>
            </p:extLst>
          </p:nvPr>
        </p:nvGraphicFramePr>
        <p:xfrm>
          <a:off x="1498469" y="4961599"/>
          <a:ext cx="5885304" cy="7032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0611"/>
                <a:gridCol w="937897"/>
                <a:gridCol w="937897"/>
                <a:gridCol w="937897"/>
                <a:gridCol w="891002"/>
              </a:tblGrid>
              <a:tr h="175802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GB" sz="1000" dirty="0">
                          <a:effectLst/>
                        </a:rPr>
                        <a:t>Type of bellows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Upstream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Downstream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580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linear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quadratic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linear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quadratic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75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RF Contact bellows (positioning)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000">
                          <a:effectLst/>
                        </a:rPr>
                        <a:t>  4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000" dirty="0">
                          <a:effectLst/>
                        </a:rPr>
                        <a:t> 1.98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000">
                          <a:effectLst/>
                        </a:rPr>
                        <a:t> 5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000">
                          <a:effectLst/>
                        </a:rPr>
                        <a:t>  2.22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75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Beam screen bellows (assembly)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000">
                          <a:effectLst/>
                        </a:rPr>
                        <a:t> 4.7</a:t>
                      </a:r>
                      <a:endPara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000" dirty="0">
                          <a:effectLst/>
                        </a:rPr>
                        <a:t> 2.04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44" name="Rectangle 205"/>
          <p:cNvSpPr>
            <a:spLocks noChangeArrowheads="1"/>
          </p:cNvSpPr>
          <p:nvPr/>
        </p:nvSpPr>
        <p:spPr bwMode="auto">
          <a:xfrm>
            <a:off x="1958615" y="6008994"/>
            <a:ext cx="5772151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 the linear stacking is used, it turns out that the longitudinal tolerance in the assembly of the RF-Contact is equal to </a:t>
            </a: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</a:t>
            </a: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9 mm</a:t>
            </a: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For the quadratic sum, the tolerance of assembly is equal to </a:t>
            </a: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</a:t>
            </a: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2.97</a:t>
            </a: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mm.</a:t>
            </a:r>
            <a:endParaRPr kumimoji="0" lang="en-GB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45" name="Rectangle 244"/>
          <p:cNvSpPr/>
          <p:nvPr/>
        </p:nvSpPr>
        <p:spPr>
          <a:xfrm>
            <a:off x="2247328" y="567160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Tolerances of positioning and of assembly for the beam lines</a:t>
            </a:r>
            <a:endParaRPr kumimoji="0" lang="en-GB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4901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345960" y="2524047"/>
            <a:ext cx="2632500" cy="2328750"/>
            <a:chOff x="138646" y="2937843"/>
            <a:chExt cx="3510000" cy="3105000"/>
          </a:xfrm>
        </p:grpSpPr>
        <p:sp>
          <p:nvSpPr>
            <p:cNvPr id="21" name="Round Same Side Corner Rectangle 20"/>
            <p:cNvSpPr/>
            <p:nvPr/>
          </p:nvSpPr>
          <p:spPr>
            <a:xfrm rot="10800000">
              <a:off x="1231385" y="5475179"/>
              <a:ext cx="929020" cy="3034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" name="Oval 3"/>
            <p:cNvSpPr/>
            <p:nvPr/>
          </p:nvSpPr>
          <p:spPr>
            <a:xfrm>
              <a:off x="138646" y="2937843"/>
              <a:ext cx="3105000" cy="3105000"/>
            </a:xfrm>
            <a:prstGeom prst="ellipse">
              <a:avLst/>
            </a:prstGeom>
            <a:noFill/>
            <a:ln w="190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6" name="Straight Connector 5"/>
            <p:cNvCxnSpPr>
              <a:stCxn id="4" idx="2"/>
              <a:endCxn id="4" idx="6"/>
            </p:cNvCxnSpPr>
            <p:nvPr/>
          </p:nvCxnSpPr>
          <p:spPr>
            <a:xfrm>
              <a:off x="138646" y="4490343"/>
              <a:ext cx="3510000" cy="0"/>
            </a:xfrm>
            <a:prstGeom prst="line">
              <a:avLst/>
            </a:prstGeom>
            <a:ln w="12700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ctagon 7"/>
            <p:cNvSpPr/>
            <p:nvPr/>
          </p:nvSpPr>
          <p:spPr>
            <a:xfrm>
              <a:off x="881146" y="3840426"/>
              <a:ext cx="1620000" cy="1620000"/>
            </a:xfrm>
            <a:prstGeom prst="octagon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611684" y="5724542"/>
              <a:ext cx="179425" cy="529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611684" y="5731379"/>
              <a:ext cx="183412" cy="101009"/>
              <a:chOff x="4880344" y="5787656"/>
              <a:chExt cx="244549" cy="134679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4880344" y="5922335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4880344" y="5858540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4880344" y="5858539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4880344" y="5794744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4880344" y="5787656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Oval 9"/>
            <p:cNvSpPr/>
            <p:nvPr/>
          </p:nvSpPr>
          <p:spPr>
            <a:xfrm>
              <a:off x="1611684" y="5809957"/>
              <a:ext cx="167463" cy="16347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1875610" y="3869343"/>
              <a:ext cx="0" cy="621000"/>
            </a:xfrm>
            <a:prstGeom prst="straightConnector1">
              <a:avLst/>
            </a:prstGeom>
            <a:ln w="60325" cmpd="dbl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1472381" y="4115934"/>
              <a:ext cx="462019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A</a:t>
              </a:r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</a:t>
            </a:r>
            <a:r>
              <a:rPr lang="en-US" dirty="0" smtClean="0"/>
              <a:t>tolerances</a:t>
            </a:r>
            <a:r>
              <a:rPr lang="en-GB" dirty="0" smtClean="0"/>
              <a:t> – vertical </a:t>
            </a:r>
            <a:endParaRPr lang="en-GB" dirty="0"/>
          </a:p>
        </p:txBody>
      </p:sp>
      <p:grpSp>
        <p:nvGrpSpPr>
          <p:cNvPr id="60" name="Group 59"/>
          <p:cNvGrpSpPr>
            <a:grpSpLocks noChangeAspect="1"/>
          </p:cNvGrpSpPr>
          <p:nvPr/>
        </p:nvGrpSpPr>
        <p:grpSpPr>
          <a:xfrm>
            <a:off x="6370296" y="2530625"/>
            <a:ext cx="2632500" cy="2328750"/>
            <a:chOff x="138646" y="2937843"/>
            <a:chExt cx="3510000" cy="3105000"/>
          </a:xfrm>
        </p:grpSpPr>
        <p:sp>
          <p:nvSpPr>
            <p:cNvPr id="61" name="Round Same Side Corner Rectangle 60"/>
            <p:cNvSpPr/>
            <p:nvPr/>
          </p:nvSpPr>
          <p:spPr>
            <a:xfrm rot="10800000">
              <a:off x="1231385" y="5475179"/>
              <a:ext cx="929020" cy="3034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2" name="Oval 61"/>
            <p:cNvSpPr/>
            <p:nvPr/>
          </p:nvSpPr>
          <p:spPr>
            <a:xfrm>
              <a:off x="138646" y="2937843"/>
              <a:ext cx="3105000" cy="3105000"/>
            </a:xfrm>
            <a:prstGeom prst="ellipse">
              <a:avLst/>
            </a:prstGeom>
            <a:noFill/>
            <a:ln w="190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63" name="Straight Connector 62"/>
            <p:cNvCxnSpPr>
              <a:stCxn id="62" idx="2"/>
              <a:endCxn id="62" idx="6"/>
            </p:cNvCxnSpPr>
            <p:nvPr/>
          </p:nvCxnSpPr>
          <p:spPr>
            <a:xfrm>
              <a:off x="138646" y="4490343"/>
              <a:ext cx="3510000" cy="0"/>
            </a:xfrm>
            <a:prstGeom prst="line">
              <a:avLst/>
            </a:prstGeom>
            <a:ln w="12700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ctagon 63"/>
            <p:cNvSpPr/>
            <p:nvPr/>
          </p:nvSpPr>
          <p:spPr>
            <a:xfrm>
              <a:off x="881146" y="3840426"/>
              <a:ext cx="1620000" cy="1620000"/>
            </a:xfrm>
            <a:prstGeom prst="octagon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611684" y="5724542"/>
              <a:ext cx="179425" cy="529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1611684" y="5731379"/>
              <a:ext cx="183412" cy="101009"/>
              <a:chOff x="4880344" y="5787656"/>
              <a:chExt cx="244549" cy="134679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4880344" y="5922335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H="1" flipV="1">
                <a:off x="4880344" y="5858540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4880344" y="5858539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 flipV="1">
                <a:off x="4880344" y="5794744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4880344" y="5787656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Oval 66"/>
            <p:cNvSpPr/>
            <p:nvPr/>
          </p:nvSpPr>
          <p:spPr>
            <a:xfrm>
              <a:off x="1611684" y="5809957"/>
              <a:ext cx="167463" cy="16347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V="1">
              <a:off x="1893646" y="4516043"/>
              <a:ext cx="0" cy="935612"/>
            </a:xfrm>
            <a:prstGeom prst="straightConnector1">
              <a:avLst/>
            </a:prstGeom>
            <a:ln w="60325" cmpd="dbl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1472381" y="4115934"/>
              <a:ext cx="46201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smtClean="0"/>
                <a:t>B</a:t>
              </a:r>
              <a:endParaRPr lang="en-GB" sz="135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722224" y="3490129"/>
            <a:ext cx="83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+</a:t>
            </a:r>
            <a:endParaRPr lang="en-GB" dirty="0"/>
          </a:p>
        </p:txBody>
      </p:sp>
      <p:grpSp>
        <p:nvGrpSpPr>
          <p:cNvPr id="75" name="Group 74"/>
          <p:cNvGrpSpPr>
            <a:grpSpLocks noChangeAspect="1"/>
          </p:cNvGrpSpPr>
          <p:nvPr/>
        </p:nvGrpSpPr>
        <p:grpSpPr>
          <a:xfrm>
            <a:off x="249616" y="2530625"/>
            <a:ext cx="2632500" cy="2328750"/>
            <a:chOff x="138646" y="2937843"/>
            <a:chExt cx="3510000" cy="3105000"/>
          </a:xfrm>
        </p:grpSpPr>
        <p:sp>
          <p:nvSpPr>
            <p:cNvPr id="76" name="Round Same Side Corner Rectangle 75"/>
            <p:cNvSpPr/>
            <p:nvPr/>
          </p:nvSpPr>
          <p:spPr>
            <a:xfrm rot="10800000">
              <a:off x="1231385" y="5475179"/>
              <a:ext cx="929020" cy="3034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7" name="Oval 76"/>
            <p:cNvSpPr/>
            <p:nvPr/>
          </p:nvSpPr>
          <p:spPr>
            <a:xfrm>
              <a:off x="138646" y="2937843"/>
              <a:ext cx="3105000" cy="3105000"/>
            </a:xfrm>
            <a:prstGeom prst="ellipse">
              <a:avLst/>
            </a:prstGeom>
            <a:noFill/>
            <a:ln w="190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78" name="Straight Connector 77"/>
            <p:cNvCxnSpPr>
              <a:stCxn id="77" idx="2"/>
              <a:endCxn id="77" idx="6"/>
            </p:cNvCxnSpPr>
            <p:nvPr/>
          </p:nvCxnSpPr>
          <p:spPr>
            <a:xfrm>
              <a:off x="138646" y="4490343"/>
              <a:ext cx="3510000" cy="0"/>
            </a:xfrm>
            <a:prstGeom prst="line">
              <a:avLst/>
            </a:prstGeom>
            <a:ln w="12700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ctagon 78"/>
            <p:cNvSpPr/>
            <p:nvPr/>
          </p:nvSpPr>
          <p:spPr>
            <a:xfrm>
              <a:off x="881146" y="3840426"/>
              <a:ext cx="1620000" cy="1620000"/>
            </a:xfrm>
            <a:prstGeom prst="octagon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611684" y="5724542"/>
              <a:ext cx="179425" cy="529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1611684" y="5731379"/>
              <a:ext cx="183412" cy="101009"/>
              <a:chOff x="4880344" y="5787656"/>
              <a:chExt cx="244549" cy="134679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>
                <a:off x="4880344" y="5922335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 flipV="1">
                <a:off x="4880344" y="5858540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4880344" y="5858539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H="1" flipV="1">
                <a:off x="4880344" y="5794744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4880344" y="5787656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Oval 81"/>
            <p:cNvSpPr/>
            <p:nvPr/>
          </p:nvSpPr>
          <p:spPr>
            <a:xfrm>
              <a:off x="1611684" y="5809957"/>
              <a:ext cx="167463" cy="16347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83" name="Straight Arrow Connector 82"/>
            <p:cNvCxnSpPr/>
            <p:nvPr/>
          </p:nvCxnSpPr>
          <p:spPr>
            <a:xfrm flipV="1">
              <a:off x="1875610" y="3869343"/>
              <a:ext cx="0" cy="1582312"/>
            </a:xfrm>
            <a:prstGeom prst="straightConnector1">
              <a:avLst/>
            </a:prstGeom>
            <a:ln w="60325" cmpd="dbl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 rot="16200000">
              <a:off x="1017254" y="4468947"/>
              <a:ext cx="112367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smtClean="0"/>
                <a:t>Aperture</a:t>
              </a:r>
              <a:endParaRPr lang="en-GB" sz="1350" dirty="0"/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2642885" y="3510334"/>
            <a:ext cx="83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=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1628800"/>
            <a:ext cx="7892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The aperture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decomposed</a:t>
            </a:r>
            <a:r>
              <a:rPr lang="fr-CH" dirty="0" smtClean="0"/>
              <a:t> </a:t>
            </a:r>
            <a:r>
              <a:rPr lang="fr-CH" dirty="0" err="1" smtClean="0"/>
              <a:t>into</a:t>
            </a:r>
            <a:r>
              <a:rPr lang="fr-CH" dirty="0" smtClean="0"/>
              <a:t> the position of the </a:t>
            </a:r>
            <a:r>
              <a:rPr lang="fr-CH" dirty="0" err="1" smtClean="0"/>
              <a:t>upper</a:t>
            </a:r>
            <a:r>
              <a:rPr lang="fr-CH" dirty="0" smtClean="0"/>
              <a:t> and </a:t>
            </a:r>
            <a:r>
              <a:rPr lang="fr-CH" dirty="0" err="1" smtClean="0"/>
              <a:t>lower</a:t>
            </a:r>
            <a:r>
              <a:rPr lang="fr-CH" dirty="0" smtClean="0"/>
              <a:t> part of the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screen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respect to the cold bore axis.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258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Same Side Corner Rectangle 20"/>
          <p:cNvSpPr/>
          <p:nvPr/>
        </p:nvSpPr>
        <p:spPr>
          <a:xfrm rot="10800000">
            <a:off x="1231385" y="4526176"/>
            <a:ext cx="929020" cy="30343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Oval 3"/>
          <p:cNvSpPr/>
          <p:nvPr/>
        </p:nvSpPr>
        <p:spPr>
          <a:xfrm>
            <a:off x="138646" y="1988840"/>
            <a:ext cx="3105000" cy="3105000"/>
          </a:xfrm>
          <a:prstGeom prst="ellipse">
            <a:avLst/>
          </a:prstGeom>
          <a:noFill/>
          <a:ln w="190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6" name="Straight Connector 5"/>
          <p:cNvCxnSpPr>
            <a:stCxn id="4" idx="2"/>
            <a:endCxn id="4" idx="6"/>
          </p:cNvCxnSpPr>
          <p:nvPr/>
        </p:nvCxnSpPr>
        <p:spPr>
          <a:xfrm>
            <a:off x="138646" y="3541340"/>
            <a:ext cx="3510000" cy="0"/>
          </a:xfrm>
          <a:prstGeom prst="line">
            <a:avLst/>
          </a:prstGeom>
          <a:ln w="1270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ctagon 7"/>
          <p:cNvSpPr/>
          <p:nvPr/>
        </p:nvSpPr>
        <p:spPr>
          <a:xfrm>
            <a:off x="881146" y="2891423"/>
            <a:ext cx="1620000" cy="1620000"/>
          </a:xfrm>
          <a:prstGeom prst="octagon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2" name="Rectangle 21"/>
          <p:cNvSpPr/>
          <p:nvPr/>
        </p:nvSpPr>
        <p:spPr>
          <a:xfrm>
            <a:off x="1611684" y="4775539"/>
            <a:ext cx="179425" cy="52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0" name="Group 19"/>
          <p:cNvGrpSpPr/>
          <p:nvPr/>
        </p:nvGrpSpPr>
        <p:grpSpPr>
          <a:xfrm>
            <a:off x="1611684" y="4782376"/>
            <a:ext cx="183412" cy="101009"/>
            <a:chOff x="4880344" y="5787656"/>
            <a:chExt cx="244549" cy="134679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880344" y="5922335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4880344" y="5858540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880344" y="5858539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4880344" y="5794744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880344" y="5787656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/>
          <p:cNvSpPr/>
          <p:nvPr/>
        </p:nvSpPr>
        <p:spPr>
          <a:xfrm>
            <a:off x="1611684" y="4860954"/>
            <a:ext cx="167463" cy="1634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1875610" y="2920340"/>
            <a:ext cx="0" cy="621000"/>
          </a:xfrm>
          <a:prstGeom prst="straightConnector1">
            <a:avLst/>
          </a:prstGeom>
          <a:ln w="6032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4"/>
          </p:cNvCxnSpPr>
          <p:nvPr/>
        </p:nvCxnSpPr>
        <p:spPr>
          <a:xfrm>
            <a:off x="1695415" y="5024430"/>
            <a:ext cx="29301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791109" y="4774706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376559" y="4526176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611684" y="2876502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918756" y="2909338"/>
            <a:ext cx="16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646311" y="3541339"/>
            <a:ext cx="0" cy="1483091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3784414" y="4780682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915774" y="4532152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4043189" y="2876502"/>
            <a:ext cx="0" cy="1649675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538756" y="2909338"/>
            <a:ext cx="107555" cy="1334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646312" y="3043559"/>
            <a:ext cx="2345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761856" y="2876502"/>
            <a:ext cx="0" cy="16200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Table 47"/>
          <p:cNvGraphicFramePr>
            <a:graphicFrameLocks noGrp="1"/>
          </p:cNvGraphicFramePr>
          <p:nvPr>
            <p:extLst/>
          </p:nvPr>
        </p:nvGraphicFramePr>
        <p:xfrm>
          <a:off x="4667915" y="2470535"/>
          <a:ext cx="4286580" cy="300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887"/>
                <a:gridCol w="1077745"/>
                <a:gridCol w="857316"/>
                <a:gridCol w="857316"/>
                <a:gridCol w="857316"/>
              </a:tblGrid>
              <a:tr h="27813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 max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 min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CB inner</a:t>
                      </a:r>
                      <a:r>
                        <a:rPr lang="en-GB" sz="1400" baseline="0" dirty="0" smtClean="0"/>
                        <a:t> radius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0/+0.05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Spring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Absorber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a4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screen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BS thickness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+0.8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-0.85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19672" y="3166931"/>
            <a:ext cx="4620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70041" y="4082119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33089" y="4773511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11679" y="4532152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92215" y="3565828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704300" y="2822219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a5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</a:t>
            </a:r>
            <a:r>
              <a:rPr lang="en-US" dirty="0" smtClean="0"/>
              <a:t>tolerances</a:t>
            </a:r>
            <a:r>
              <a:rPr lang="en-GB" dirty="0" smtClean="0"/>
              <a:t> – vertical 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01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Same Side Corner Rectangle 20"/>
          <p:cNvSpPr/>
          <p:nvPr/>
        </p:nvSpPr>
        <p:spPr>
          <a:xfrm rot="10800000">
            <a:off x="1371581" y="4421962"/>
            <a:ext cx="929020" cy="30343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Oval 3"/>
          <p:cNvSpPr/>
          <p:nvPr/>
        </p:nvSpPr>
        <p:spPr>
          <a:xfrm>
            <a:off x="278842" y="1884626"/>
            <a:ext cx="3105000" cy="3105000"/>
          </a:xfrm>
          <a:prstGeom prst="ellipse">
            <a:avLst/>
          </a:prstGeom>
          <a:noFill/>
          <a:ln w="190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6" name="Straight Connector 5"/>
          <p:cNvCxnSpPr>
            <a:stCxn id="4" idx="2"/>
            <a:endCxn id="4" idx="6"/>
          </p:cNvCxnSpPr>
          <p:nvPr/>
        </p:nvCxnSpPr>
        <p:spPr>
          <a:xfrm>
            <a:off x="278842" y="3437126"/>
            <a:ext cx="3510000" cy="0"/>
          </a:xfrm>
          <a:prstGeom prst="line">
            <a:avLst/>
          </a:prstGeom>
          <a:ln w="1270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ctagon 7"/>
          <p:cNvSpPr/>
          <p:nvPr/>
        </p:nvSpPr>
        <p:spPr>
          <a:xfrm>
            <a:off x="1021342" y="2787209"/>
            <a:ext cx="1620000" cy="1620000"/>
          </a:xfrm>
          <a:prstGeom prst="octagon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2" name="Rectangle 21"/>
          <p:cNvSpPr/>
          <p:nvPr/>
        </p:nvSpPr>
        <p:spPr>
          <a:xfrm>
            <a:off x="1751880" y="4671325"/>
            <a:ext cx="179425" cy="52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0" name="Group 19"/>
          <p:cNvGrpSpPr/>
          <p:nvPr/>
        </p:nvGrpSpPr>
        <p:grpSpPr>
          <a:xfrm>
            <a:off x="1751880" y="4678162"/>
            <a:ext cx="183412" cy="101009"/>
            <a:chOff x="4880344" y="5787656"/>
            <a:chExt cx="244549" cy="134679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880344" y="5922335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4880344" y="5858540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880344" y="5858539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4880344" y="5794744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880344" y="5787656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/>
          <p:cNvSpPr/>
          <p:nvPr/>
        </p:nvSpPr>
        <p:spPr>
          <a:xfrm>
            <a:off x="1751880" y="4756740"/>
            <a:ext cx="167463" cy="1634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007394" y="3441608"/>
            <a:ext cx="0" cy="941993"/>
          </a:xfrm>
          <a:prstGeom prst="straightConnector1">
            <a:avLst/>
          </a:prstGeom>
          <a:ln w="60325" cmpd="dbl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4"/>
          </p:cNvCxnSpPr>
          <p:nvPr/>
        </p:nvCxnSpPr>
        <p:spPr>
          <a:xfrm>
            <a:off x="1835612" y="4920216"/>
            <a:ext cx="26319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31305" y="4670492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516755" y="4421962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058952" y="4391037"/>
            <a:ext cx="16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786507" y="3437125"/>
            <a:ext cx="0" cy="1483091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3924610" y="4676468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055970" y="4427938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4055970" y="4227812"/>
            <a:ext cx="0" cy="18900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924610" y="4225220"/>
            <a:ext cx="2345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3678952" y="4225528"/>
            <a:ext cx="245658" cy="165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Table 31"/>
          <p:cNvGraphicFramePr>
            <a:graphicFrameLocks noGrp="1"/>
          </p:cNvGraphicFramePr>
          <p:nvPr>
            <p:extLst/>
          </p:nvPr>
        </p:nvGraphicFramePr>
        <p:xfrm>
          <a:off x="4681239" y="2117792"/>
          <a:ext cx="4373550" cy="2506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49"/>
                <a:gridCol w="1066571"/>
                <a:gridCol w="874710"/>
                <a:gridCol w="874710"/>
                <a:gridCol w="874710"/>
              </a:tblGrid>
              <a:tr h="27813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 max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 min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BS thickness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Absorber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Spring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b4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CB inner</a:t>
                      </a:r>
                      <a:r>
                        <a:rPr lang="en-GB" sz="1400" baseline="0" dirty="0" smtClean="0"/>
                        <a:t> radius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0/+0.05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+0.35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-0.3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6466" y="5411083"/>
            <a:ext cx="68815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sym typeface="Wingdings" panose="05000000000000000000" pitchFamily="2" charset="2"/>
              </a:rPr>
              <a:t> </a:t>
            </a:r>
            <a:r>
              <a:rPr lang="en-GB" sz="1350" dirty="0" smtClean="0"/>
              <a:t>Tolerance </a:t>
            </a:r>
            <a:r>
              <a:rPr lang="en-GB" sz="1350" dirty="0"/>
              <a:t>on vertical aperture due to shape tolerances of the components: +/-1.15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91680" y="3841180"/>
            <a:ext cx="4620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41861" y="4183812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031754" y="4419402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84493" y="4676467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91880" y="3848567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tolerances</a:t>
            </a:r>
            <a:r>
              <a:rPr lang="en-GB" dirty="0"/>
              <a:t> – vertical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19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C. Garion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1150303"/>
            <a:ext cx="6840760" cy="4606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Vertical positioning tolerance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08950" y="1010235"/>
            <a:ext cx="2200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Q1</a:t>
            </a:r>
            <a:endParaRPr lang="en-GB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2000" y="5877272"/>
            <a:ext cx="828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No </a:t>
            </a:r>
            <a:r>
              <a:rPr lang="fr-CH" dirty="0" err="1" smtClean="0"/>
              <a:t>significant</a:t>
            </a:r>
            <a:r>
              <a:rPr lang="fr-CH" dirty="0" smtClean="0"/>
              <a:t> impact of the </a:t>
            </a:r>
            <a:r>
              <a:rPr lang="fr-CH" dirty="0" err="1" smtClean="0"/>
              <a:t>spring</a:t>
            </a:r>
            <a:r>
              <a:rPr lang="fr-CH" dirty="0" smtClean="0"/>
              <a:t> </a:t>
            </a:r>
            <a:r>
              <a:rPr lang="fr-CH" dirty="0" err="1" smtClean="0"/>
              <a:t>stiffness</a:t>
            </a:r>
            <a:r>
              <a:rPr lang="fr-CH" dirty="0" smtClean="0"/>
              <a:t> on the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screen</a:t>
            </a:r>
            <a:r>
              <a:rPr lang="fr-CH" dirty="0" smtClean="0"/>
              <a:t> </a:t>
            </a:r>
            <a:r>
              <a:rPr lang="fr-CH" dirty="0" err="1" smtClean="0"/>
              <a:t>deformation</a:t>
            </a:r>
            <a:r>
              <a:rPr lang="fr-CH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51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907" y="1645451"/>
            <a:ext cx="4252185" cy="30707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Deviation of the spring compression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12000" y="1268760"/>
            <a:ext cx="39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 for the Q2-D1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00153" y="479715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Deviation +/- 0.6 mm w.r.t. nominal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3890" y="5140072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Minimum gap required on the bottom: 0.6+0.1+0.2 = 0.9 mm</a:t>
            </a:r>
          </a:p>
          <a:p>
            <a:r>
              <a:rPr lang="en-GB" dirty="0" smtClean="0"/>
              <a:t>Minimum gap required on the top:</a:t>
            </a:r>
          </a:p>
          <a:p>
            <a:r>
              <a:rPr lang="en-GB" dirty="0" smtClean="0"/>
              <a:t>0.6+0.2+0.1+0.5+0.1 = 1.5 mm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35730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0.6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283968" y="3212976"/>
            <a:ext cx="0" cy="9361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283968" y="2276872"/>
            <a:ext cx="0" cy="9361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83968" y="23501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19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700000">
            <a:off x="6432247" y="163676"/>
            <a:ext cx="2178336" cy="42885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119" y="1340768"/>
            <a:ext cx="8717761" cy="322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rgbClr val="5A5A5A"/>
                </a:solidFill>
              </a:rPr>
              <a:t>Nominal values of the beam screen aperture are defined by: </a:t>
            </a:r>
          </a:p>
          <a:p>
            <a:pPr defTabSz="457200"/>
            <a:endParaRPr lang="en-GB" sz="1350" u="sng" dirty="0">
              <a:solidFill>
                <a:prstClr val="black"/>
              </a:solidFill>
            </a:endParaRPr>
          </a:p>
          <a:p>
            <a:pPr defTabSz="457200"/>
            <a:r>
              <a:rPr lang="en-GB" sz="1400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Cold </a:t>
            </a:r>
            <a:r>
              <a:rPr lang="en-GB" sz="1400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Bore:</a:t>
            </a:r>
          </a:p>
          <a:p>
            <a:pPr defTabSz="457200"/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1. The coil inner radius at 1.9 K is 74.350 mm [P. </a:t>
            </a:r>
            <a:r>
              <a:rPr lang="en-GB" sz="12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Ferracin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]</a:t>
            </a:r>
          </a:p>
          <a:p>
            <a:pPr lvl="1" defTabSz="457200"/>
            <a:r>
              <a:rPr lang="en-GB" sz="1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a. The insulated cable inner radius position at room temperature, with no stress, is 75 mm.</a:t>
            </a:r>
          </a:p>
          <a:p>
            <a:pPr lvl="1" defTabSz="457200"/>
            <a:r>
              <a:rPr lang="en-GB" sz="1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b. The deformation due to pre-load and cool-down is 0.400 mm</a:t>
            </a:r>
          </a:p>
          <a:p>
            <a:pPr lvl="1" defTabSz="457200"/>
            <a:r>
              <a:rPr lang="en-GB" sz="1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c. Quench heaters and insulation: 0.1 mm + 0.15 </a:t>
            </a:r>
            <a:r>
              <a:rPr lang="en-GB" sz="1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mm</a:t>
            </a:r>
            <a:endParaRPr lang="en-GB" sz="1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defTabSz="457200"/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2. Gap coil/insulated cold bore at 1.9 K:1.5 mm [R. Van </a:t>
            </a:r>
            <a:r>
              <a:rPr lang="en-GB" sz="12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Weelderen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]</a:t>
            </a:r>
          </a:p>
          <a:p>
            <a:pPr defTabSz="457200"/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3. Cold bore insulation: 0.2 mm [P. </a:t>
            </a:r>
            <a:r>
              <a:rPr lang="en-GB" sz="12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Ferracin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]</a:t>
            </a:r>
          </a:p>
          <a:p>
            <a:pPr defTabSz="457200"/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4. Tolerance on the cold 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bore outer diameter (thickness): 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0/+0.5 mm</a:t>
            </a:r>
          </a:p>
          <a:p>
            <a:pPr defTabSz="457200"/>
            <a:endParaRPr lang="en-GB" sz="105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defTabSz="457200"/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 Nominal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cold bore outer radius at 1.9 K: 72.15 mm</a:t>
            </a:r>
          </a:p>
          <a:p>
            <a:pPr marL="285750" indent="-285750" defTabSz="457200">
              <a:buFont typeface="Wingdings" panose="05000000000000000000" pitchFamily="2" charset="2"/>
              <a:buChar char="à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Nominal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cold bore outer radius at room temperature: 72.35 mm </a:t>
            </a:r>
            <a:endParaRPr lang="en-GB" sz="1400" dirty="0">
              <a:solidFill>
                <a:prstClr val="black">
                  <a:lumMod val="65000"/>
                  <a:lumOff val="35000"/>
                </a:prstClr>
              </a:solidFill>
              <a:sym typeface="Wingdings" panose="05000000000000000000" pitchFamily="2" charset="2"/>
            </a:endParaRPr>
          </a:p>
          <a:p>
            <a:pPr marL="285750" indent="-285750" defTabSz="457200">
              <a:buFont typeface="Wingdings" panose="05000000000000000000" pitchFamily="2" charset="2"/>
              <a:buChar char="à"/>
            </a:pPr>
            <a:endParaRPr lang="en-GB" sz="1400" dirty="0">
              <a:solidFill>
                <a:prstClr val="black">
                  <a:lumMod val="65000"/>
                  <a:lumOff val="35000"/>
                </a:prstClr>
              </a:solidFill>
              <a:sym typeface="Wingdings" panose="05000000000000000000" pitchFamily="2" charset="2"/>
            </a:endParaRPr>
          </a:p>
          <a:p>
            <a:pPr marL="285750" indent="-285750" defTabSz="457200">
              <a:buFont typeface="Wingdings" panose="05000000000000000000" pitchFamily="2" charset="2"/>
              <a:buChar char="à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Nominal cold bore inner radius (</a:t>
            </a:r>
            <a:r>
              <a:rPr lang="en-GB" sz="1400" b="1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thickness 4 mm for Q1 to D1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) at room temperature: 68.35 mm</a:t>
            </a:r>
          </a:p>
          <a:p>
            <a:pPr defTabSz="457200"/>
            <a:endParaRPr lang="en-GB" sz="1350" u="sng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Nominal </a:t>
            </a:r>
            <a:r>
              <a:rPr lang="en-GB" dirty="0"/>
              <a:t>dimensions as presented 10/2016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3118" y="4511442"/>
            <a:ext cx="871776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400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Beam </a:t>
            </a:r>
            <a:r>
              <a:rPr lang="en-GB" sz="1400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screen:</a:t>
            </a:r>
          </a:p>
          <a:p>
            <a:pPr marL="257175" indent="-257175" defTabSz="457200">
              <a:buFontTx/>
              <a:buAutoNum type="arabicPeriod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Gap w.r.t cold bore: 1.5 mm</a:t>
            </a:r>
          </a:p>
          <a:p>
            <a:pPr marL="257175" indent="-257175" defTabSz="457200">
              <a:buFontTx/>
              <a:buAutoNum type="arabicPeriod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Shielding thickness Q1: 16mm , Q2-D1: 6 mm</a:t>
            </a:r>
          </a:p>
          <a:p>
            <a:pPr marL="257175" indent="-257175" defTabSz="457200">
              <a:buFontTx/>
              <a:buAutoNum type="arabicPeriod"/>
            </a:pP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Beam screen wall thickness: 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1 mm</a:t>
            </a:r>
            <a:endParaRPr lang="en-GB" sz="1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9866670">
            <a:off x="6508857" y="2916843"/>
            <a:ext cx="1552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rgbClr val="00B050"/>
                </a:solidFill>
              </a:rPr>
              <a:t>Magnet coil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7549750">
            <a:off x="7510856" y="38166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rgbClr val="0000FF"/>
                </a:solidFill>
              </a:rPr>
              <a:t>Cold bore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566124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 </a:t>
            </a:r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2123728" y="5437438"/>
          <a:ext cx="2823860" cy="1015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406"/>
                <a:gridCol w="1866454"/>
              </a:tblGrid>
              <a:tr h="511842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Nominal aperture</a:t>
                      </a:r>
                    </a:p>
                    <a:p>
                      <a:pPr algn="ctr"/>
                      <a:r>
                        <a:rPr lang="en-GB" sz="1100" dirty="0" smtClean="0"/>
                        <a:t>H(V);+/-45 °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264358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99.7; 99.7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239698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Q2-D1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119.7; 110.7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3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0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07504" y="1486145"/>
          <a:ext cx="8843614" cy="3250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864096"/>
                <a:gridCol w="809774"/>
                <a:gridCol w="1007269"/>
                <a:gridCol w="775245"/>
                <a:gridCol w="1024980"/>
                <a:gridCol w="721519"/>
                <a:gridCol w="964406"/>
                <a:gridCol w="1327376"/>
                <a:gridCol w="772885"/>
              </a:tblGrid>
              <a:tr h="229912"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Cold bore</a:t>
                      </a:r>
                      <a:endParaRPr lang="en-GB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Beam screen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18891">
                <a:tc rowSpan="2">
                  <a:txBody>
                    <a:bodyPr/>
                    <a:lstStyle/>
                    <a:p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Inner diameter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Thickness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Nominal aperture*</a:t>
                      </a:r>
                    </a:p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H(V);+/-45 °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Vertical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tolerance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Horizontal tolerance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Cooling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tube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GB" sz="11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Nb</a:t>
                      </a: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* OD * thickness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Shielding maximum height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44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Shape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Positioning**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Shape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Positioning**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4358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 H8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0/+0.5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99.7; 99.7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-1.23/0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16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Q2a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endParaRPr lang="en-GB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Q2b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endParaRPr lang="en-GB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Q3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CP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algn="ctr"/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136.7</a:t>
                      </a:r>
                      <a:r>
                        <a:rPr lang="en-GB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H8</a:t>
                      </a: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119.7; 110.7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+/-1.1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+/- 0.65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* 10 * 1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1553" y="5726516"/>
            <a:ext cx="77866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solidFill>
                  <a:schemeClr val="bg1">
                    <a:lumMod val="50000"/>
                  </a:schemeClr>
                </a:solidFill>
              </a:rPr>
              <a:t>* Cu 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layer thickness, thermal contraction, self weight deformation not accounted </a:t>
            </a:r>
            <a:endParaRPr lang="en-GB" sz="135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350" dirty="0" smtClean="0">
                <a:solidFill>
                  <a:schemeClr val="bg1">
                    <a:lumMod val="50000"/>
                  </a:schemeClr>
                </a:solidFill>
              </a:rPr>
              <a:t>** 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1 additional support, 0.25 mm radial clearance between the support and the cold bore.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r>
              <a:rPr lang="en-GB" dirty="0" smtClean="0"/>
              <a:t>table as presented 10/2016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C. Garion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609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5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93BE"/>
                </a:solidFill>
              </a:rPr>
              <a:t>Cold bore prototypes</a:t>
            </a:r>
            <a:endParaRPr lang="en-GB" dirty="0">
              <a:solidFill>
                <a:srgbClr val="0093B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3908" y="1001453"/>
            <a:ext cx="577587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Tolerance </a:t>
            </a:r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on the cold </a:t>
            </a:r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bore, manufacturer #1: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Present baseline: 4 0/+0.5 </a:t>
            </a:r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mm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Specification for the prototypes, 1*10.5m, 2*2.5 m: 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4 0/+0.25 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</a:rPr>
              <a:t>mm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</a:rPr>
              <a:t>Straightness: 0.3 mm/m</a:t>
            </a:r>
            <a:endParaRPr lang="en-GB" sz="1400" dirty="0">
              <a:solidFill>
                <a:prstClr val="white">
                  <a:lumMod val="50000"/>
                </a:prstClr>
              </a:solidFill>
            </a:endParaRPr>
          </a:p>
          <a:p>
            <a:pPr defTabSz="457200"/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3" t="20458" r="9083" b="16132"/>
          <a:stretch/>
        </p:blipFill>
        <p:spPr>
          <a:xfrm>
            <a:off x="5544686" y="900000"/>
            <a:ext cx="3425240" cy="19409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04" y="2179274"/>
            <a:ext cx="4241296" cy="314621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605" y="4055585"/>
            <a:ext cx="6208355" cy="230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7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81" y="1694149"/>
            <a:ext cx="3591894" cy="215992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11076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6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18" y="3812868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457200"/>
            <a:r>
              <a:rPr lang="en-GB" sz="1400" dirty="0" smtClean="0">
                <a:solidFill>
                  <a:srgbClr val="FF0000"/>
                </a:solidFill>
              </a:rPr>
              <a:t>Deviation</a:t>
            </a:r>
            <a:r>
              <a:rPr lang="en-GB" sz="1400" dirty="0">
                <a:solidFill>
                  <a:srgbClr val="FF0000"/>
                </a:solidFill>
              </a:rPr>
              <a:t>: </a:t>
            </a:r>
            <a:r>
              <a:rPr lang="en-GB" sz="1400" dirty="0" smtClean="0">
                <a:solidFill>
                  <a:srgbClr val="FF0000"/>
                </a:solidFill>
              </a:rPr>
              <a:t>0.059 mm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743" y="1769537"/>
            <a:ext cx="3524789" cy="21167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71921" y="3797021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457200"/>
            <a:r>
              <a:rPr lang="en-GB" sz="1400" dirty="0" smtClean="0">
                <a:solidFill>
                  <a:srgbClr val="FF0000"/>
                </a:solidFill>
              </a:rPr>
              <a:t>Deviation</a:t>
            </a:r>
            <a:r>
              <a:rPr lang="en-GB" sz="1400" dirty="0">
                <a:solidFill>
                  <a:srgbClr val="FF0000"/>
                </a:solidFill>
              </a:rPr>
              <a:t>: </a:t>
            </a:r>
            <a:r>
              <a:rPr lang="en-GB" sz="1400" dirty="0" smtClean="0">
                <a:solidFill>
                  <a:srgbClr val="FF0000"/>
                </a:solidFill>
              </a:rPr>
              <a:t>0.028 mm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272168" y="3766244"/>
            <a:ext cx="269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rgbClr val="0070C0"/>
                </a:solidFill>
              </a:rPr>
              <a:t>Average: </a:t>
            </a:r>
            <a:r>
              <a:rPr lang="en-GB" dirty="0" smtClean="0">
                <a:solidFill>
                  <a:srgbClr val="0070C0"/>
                </a:solidFill>
              </a:rPr>
              <a:t>4.162 </a:t>
            </a:r>
            <a:r>
              <a:rPr lang="en-GB" dirty="0">
                <a:solidFill>
                  <a:srgbClr val="0070C0"/>
                </a:solidFill>
              </a:rPr>
              <a:t>mm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577" y="4442146"/>
            <a:ext cx="3578697" cy="21519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8910" y="4442146"/>
            <a:ext cx="3602624" cy="2163493"/>
          </a:xfrm>
          <a:prstGeom prst="rect">
            <a:avLst/>
          </a:prstGeom>
        </p:spPr>
      </p:pic>
      <p:sp>
        <p:nvSpPr>
          <p:cNvPr id="19" name="Title 4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93BE"/>
                </a:solidFill>
              </a:rPr>
              <a:t>Cold bore prototypes</a:t>
            </a:r>
            <a:endParaRPr lang="en-GB" dirty="0">
              <a:solidFill>
                <a:srgbClr val="0093B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8577" y="653734"/>
            <a:ext cx="661340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Tolerance </a:t>
            </a:r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on the cold bore </a:t>
            </a:r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thickness, </a:t>
            </a:r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manufacturer #1 </a:t>
            </a:r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: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Present baseline: 4 0/+0.5 </a:t>
            </a:r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mm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Specification for the prototypes, 1*10.5m, 2*2.5 m: 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</a:rPr>
              <a:t>4 </a:t>
            </a:r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0/+0.25 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</a:rPr>
              <a:t>mm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6823" y="1489337"/>
            <a:ext cx="4222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457200"/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</a:rPr>
              <a:t>Measurements by the manufacturer</a:t>
            </a:r>
            <a:endParaRPr lang="en-GB" sz="14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4142" y="4167325"/>
            <a:ext cx="4222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457200"/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</a:rPr>
              <a:t>Measurements at CERN</a:t>
            </a:r>
            <a:endParaRPr lang="en-GB" sz="14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38540" y="6504806"/>
            <a:ext cx="2083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457200">
              <a:defRPr sz="1400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Deviation: 0.074 mm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259229" y="6356350"/>
            <a:ext cx="2380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rgbClr val="0070C0"/>
                </a:solidFill>
              </a:rPr>
              <a:t>Average: </a:t>
            </a:r>
            <a:r>
              <a:rPr lang="en-GB" dirty="0">
                <a:solidFill>
                  <a:srgbClr val="0070C0"/>
                </a:solidFill>
              </a:rPr>
              <a:t>4.197 </a:t>
            </a:r>
            <a:r>
              <a:rPr lang="en-GB" dirty="0">
                <a:solidFill>
                  <a:srgbClr val="0070C0"/>
                </a:solidFill>
              </a:rPr>
              <a:t>mm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45022" y="6519758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457200"/>
            <a:r>
              <a:rPr lang="en-GB" sz="1400" dirty="0" smtClean="0">
                <a:solidFill>
                  <a:srgbClr val="FF0000"/>
                </a:solidFill>
              </a:rPr>
              <a:t>Deviation</a:t>
            </a:r>
            <a:r>
              <a:rPr lang="en-GB" sz="1400" dirty="0">
                <a:solidFill>
                  <a:srgbClr val="FF0000"/>
                </a:solidFill>
              </a:rPr>
              <a:t>: </a:t>
            </a:r>
            <a:r>
              <a:rPr lang="en-GB" sz="1400" dirty="0" smtClean="0">
                <a:solidFill>
                  <a:srgbClr val="FF0000"/>
                </a:solidFill>
              </a:rPr>
              <a:t>0.05 </a:t>
            </a:r>
            <a:r>
              <a:rPr lang="en-GB" sz="1400" dirty="0" smtClean="0">
                <a:solidFill>
                  <a:srgbClr val="FF0000"/>
                </a:solidFill>
              </a:rPr>
              <a:t>mm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3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11076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7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19" name="Title 4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93BE"/>
                </a:solidFill>
              </a:rPr>
              <a:t>Cold bore prototypes</a:t>
            </a:r>
            <a:endParaRPr lang="en-GB" dirty="0">
              <a:solidFill>
                <a:srgbClr val="0093B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5586" y="1867539"/>
            <a:ext cx="85554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Based on the cold bore prototype metrology, a tolerance of </a:t>
            </a:r>
            <a:r>
              <a:rPr lang="en-GB" dirty="0" smtClean="0">
                <a:solidFill>
                  <a:srgbClr val="FF0000"/>
                </a:solidFill>
              </a:rPr>
              <a:t>0/+0.35 mm </a:t>
            </a:r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is proposed on the cold bore thickness for the definition of the aperture.</a:t>
            </a:r>
            <a:endParaRPr lang="en-GB" sz="1400" dirty="0" smtClean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5586" y="3158243"/>
            <a:ext cx="85554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Discussions are ongoing with two other potential suppliers for the production of two cold bore prototypes.</a:t>
            </a:r>
            <a:endParaRPr lang="en-GB" sz="1400" dirty="0" smtClean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9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700000">
            <a:off x="6432247" y="163676"/>
            <a:ext cx="2178336" cy="42885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119" y="1340768"/>
            <a:ext cx="8717761" cy="322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rgbClr val="5A5A5A"/>
                </a:solidFill>
              </a:rPr>
              <a:t>Nominal values of the beam screen aperture are defined by: </a:t>
            </a:r>
          </a:p>
          <a:p>
            <a:pPr defTabSz="457200"/>
            <a:endParaRPr lang="en-GB" sz="1350" u="sng" dirty="0">
              <a:solidFill>
                <a:prstClr val="black"/>
              </a:solidFill>
            </a:endParaRPr>
          </a:p>
          <a:p>
            <a:pPr defTabSz="457200"/>
            <a:r>
              <a:rPr lang="en-GB" sz="1400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Cold </a:t>
            </a:r>
            <a:r>
              <a:rPr lang="en-GB" sz="1400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Bore:</a:t>
            </a:r>
          </a:p>
          <a:p>
            <a:pPr defTabSz="457200"/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1. The coil inner radius at 1.9 K is 74.350 mm [P. </a:t>
            </a:r>
            <a:r>
              <a:rPr lang="en-GB" sz="12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Ferracin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]</a:t>
            </a:r>
          </a:p>
          <a:p>
            <a:pPr lvl="1" defTabSz="457200"/>
            <a:r>
              <a:rPr lang="en-GB" sz="1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a. The insulated cable inner radius position at room temperature, with no stress, is 75 mm.</a:t>
            </a:r>
          </a:p>
          <a:p>
            <a:pPr lvl="1" defTabSz="457200"/>
            <a:r>
              <a:rPr lang="en-GB" sz="1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b. The deformation due to pre-load and cool-down is 0.400 mm</a:t>
            </a:r>
          </a:p>
          <a:p>
            <a:pPr lvl="1" defTabSz="457200"/>
            <a:r>
              <a:rPr lang="en-GB" sz="1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c. Quench heaters and insulation: 0.1 mm + 0.15 </a:t>
            </a:r>
            <a:r>
              <a:rPr lang="en-GB" sz="1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mm</a:t>
            </a:r>
            <a:endParaRPr lang="en-GB" sz="1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defTabSz="457200"/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2. Gap coil/insulated cold bore at 1.9 K:1.5 mm [R. Van </a:t>
            </a:r>
            <a:r>
              <a:rPr lang="en-GB" sz="12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Weelderen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]</a:t>
            </a:r>
          </a:p>
          <a:p>
            <a:pPr defTabSz="457200"/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3. Cold bore insulation: 0.2 mm [P. </a:t>
            </a:r>
            <a:r>
              <a:rPr lang="en-GB" sz="12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Ferracin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]</a:t>
            </a:r>
          </a:p>
          <a:p>
            <a:pPr defTabSz="457200"/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4. Tolerance on the cold 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bore outer diameter (thickness): </a:t>
            </a:r>
            <a:r>
              <a:rPr lang="en-G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0/+0.5 mm</a:t>
            </a:r>
          </a:p>
          <a:p>
            <a:pPr defTabSz="457200"/>
            <a:endParaRPr lang="en-GB" sz="105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defTabSz="457200"/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 Nominal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cold bore outer radius at 1.9 K: 72.15 mm</a:t>
            </a:r>
          </a:p>
          <a:p>
            <a:pPr marL="285750" indent="-285750" defTabSz="457200">
              <a:buFont typeface="Wingdings" panose="05000000000000000000" pitchFamily="2" charset="2"/>
              <a:buChar char="à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Nominal 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cold bore outer radius at room temperature: 72.35 mm </a:t>
            </a:r>
            <a:endParaRPr lang="en-GB" sz="1400" dirty="0">
              <a:solidFill>
                <a:prstClr val="black">
                  <a:lumMod val="65000"/>
                  <a:lumOff val="35000"/>
                </a:prstClr>
              </a:solidFill>
              <a:sym typeface="Wingdings" panose="05000000000000000000" pitchFamily="2" charset="2"/>
            </a:endParaRPr>
          </a:p>
          <a:p>
            <a:pPr marL="285750" indent="-285750" defTabSz="457200">
              <a:buFont typeface="Wingdings" panose="05000000000000000000" pitchFamily="2" charset="2"/>
              <a:buChar char="à"/>
            </a:pPr>
            <a:endParaRPr lang="en-GB" sz="1400" dirty="0">
              <a:solidFill>
                <a:prstClr val="black">
                  <a:lumMod val="65000"/>
                  <a:lumOff val="35000"/>
                </a:prstClr>
              </a:solidFill>
              <a:sym typeface="Wingdings" panose="05000000000000000000" pitchFamily="2" charset="2"/>
            </a:endParaRPr>
          </a:p>
          <a:p>
            <a:pPr marL="285750" indent="-285750" defTabSz="457200">
              <a:buFont typeface="Wingdings" panose="05000000000000000000" pitchFamily="2" charset="2"/>
              <a:buChar char="à"/>
            </a:pP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Nominal cold bore inner radius (</a:t>
            </a:r>
            <a:r>
              <a:rPr lang="en-GB" sz="1400" b="1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thickness 4 mm for Q1 to D1</a:t>
            </a:r>
            <a:r>
              <a:rPr lang="en-GB" sz="1400" dirty="0">
                <a:solidFill>
                  <a:prstClr val="black">
                    <a:lumMod val="65000"/>
                    <a:lumOff val="35000"/>
                  </a:prstClr>
                </a:solidFill>
                <a:sym typeface="Wingdings" panose="05000000000000000000" pitchFamily="2" charset="2"/>
              </a:rPr>
              <a:t>) at room temperature: 68.35 mm</a:t>
            </a:r>
          </a:p>
          <a:p>
            <a:pPr defTabSz="457200"/>
            <a:endParaRPr lang="en-GB" sz="1350" u="sng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Nominal </a:t>
            </a:r>
            <a:r>
              <a:rPr lang="en-GB" dirty="0" smtClean="0"/>
              <a:t>dimensions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19866670">
            <a:off x="6508857" y="2916843"/>
            <a:ext cx="1552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rgbClr val="00B050"/>
                </a:solidFill>
              </a:rPr>
              <a:t>Magnet coil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7549750">
            <a:off x="7510856" y="38166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rgbClr val="0000FF"/>
                </a:solidFill>
              </a:rPr>
              <a:t>Cold bore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8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916545" y="2977869"/>
            <a:ext cx="1140977" cy="3884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556647" y="2307933"/>
            <a:ext cx="801111" cy="3155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2522964" y="1992343"/>
            <a:ext cx="875691" cy="3155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15750" y="2005430"/>
            <a:ext cx="1064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74.20 mm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30836" y="2309301"/>
            <a:ext cx="1064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0.550 mm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0274" y="3022095"/>
            <a:ext cx="1172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0/+0.35 mm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stCxn id="14" idx="6"/>
            <a:endCxn id="15" idx="1"/>
          </p:cNvCxnSpPr>
          <p:nvPr/>
        </p:nvCxnSpPr>
        <p:spPr>
          <a:xfrm>
            <a:off x="3398655" y="2150138"/>
            <a:ext cx="1117095" cy="9181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6"/>
            <a:endCxn id="16" idx="1"/>
          </p:cNvCxnSpPr>
          <p:nvPr/>
        </p:nvCxnSpPr>
        <p:spPr>
          <a:xfrm flipV="1">
            <a:off x="4357758" y="2463190"/>
            <a:ext cx="473078" cy="2538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6"/>
            <a:endCxn id="17" idx="1"/>
          </p:cNvCxnSpPr>
          <p:nvPr/>
        </p:nvCxnSpPr>
        <p:spPr>
          <a:xfrm>
            <a:off x="5057522" y="3172078"/>
            <a:ext cx="272752" cy="3906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5902" y="4669751"/>
            <a:ext cx="6365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FF0000"/>
                </a:solidFill>
              </a:defRPr>
            </a:lvl1pPr>
          </a:lstStyle>
          <a:p>
            <a:r>
              <a:rPr lang="en-GB" sz="1600" b="1" dirty="0" smtClean="0">
                <a:sym typeface="Wingdings" panose="05000000000000000000" pitchFamily="2" charset="2"/>
              </a:rPr>
              <a:t> </a:t>
            </a:r>
            <a:r>
              <a:rPr lang="en-GB" sz="1600" b="1" dirty="0" smtClean="0"/>
              <a:t>Nominal </a:t>
            </a:r>
            <a:r>
              <a:rPr lang="en-GB" sz="1600" b="1" dirty="0"/>
              <a:t>cold bore dimensions remain unchanged.</a:t>
            </a:r>
          </a:p>
        </p:txBody>
      </p:sp>
    </p:spTree>
    <p:extLst>
      <p:ext uri="{BB962C8B-B14F-4D97-AF65-F5344CB8AC3E}">
        <p14:creationId xmlns:p14="http://schemas.microsoft.com/office/powerpoint/2010/main" val="268912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12000" y="1025715"/>
            <a:ext cx="5557838" cy="700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chemeClr val="bg1">
                    <a:lumMod val="50000"/>
                  </a:schemeClr>
                </a:solidFill>
              </a:rPr>
              <a:t>Cold </a:t>
            </a:r>
            <a:r>
              <a:rPr lang="en-GB" sz="1400" u="sng" dirty="0" smtClean="0">
                <a:solidFill>
                  <a:schemeClr val="bg1">
                    <a:lumMod val="50000"/>
                  </a:schemeClr>
                </a:solidFill>
              </a:rPr>
              <a:t>Bore (machined):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Inner diameter 0/+0.1 (specified H8)</a:t>
            </a:r>
          </a:p>
          <a:p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screen shape tolerance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2000" y="1745779"/>
            <a:ext cx="5557838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u="sng" dirty="0">
                <a:solidFill>
                  <a:schemeClr val="bg1">
                    <a:lumMod val="50000"/>
                  </a:schemeClr>
                </a:solidFill>
              </a:rPr>
              <a:t>Beam </a:t>
            </a:r>
            <a:r>
              <a:rPr lang="en-GB" sz="1350" u="sng" dirty="0" smtClean="0">
                <a:solidFill>
                  <a:schemeClr val="bg1">
                    <a:lumMod val="50000"/>
                  </a:schemeClr>
                </a:solidFill>
              </a:rPr>
              <a:t>screen (sheet metal work):</a:t>
            </a:r>
            <a:endParaRPr lang="en-GB" sz="1350" u="sng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Shape tolerance: +/- 1 mm (values from manufacturer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Tolerance on the thickness neglected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4148" y="3377676"/>
            <a:ext cx="61027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Measurement of the external dimension (nominal 104 mm) obtained on 2 short prototypes (1.2 m, 5 sections of measurements, 20 measures in total per screens):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8766"/>
              </p:ext>
            </p:extLst>
          </p:nvPr>
        </p:nvGraphicFramePr>
        <p:xfrm>
          <a:off x="424149" y="2230065"/>
          <a:ext cx="6033703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210"/>
                <a:gridCol w="2243789"/>
                <a:gridCol w="2142704"/>
              </a:tblGrid>
              <a:tr h="27813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Beam screen 1</a:t>
                      </a:r>
                      <a:endParaRPr lang="en-GB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Beam screen 2</a:t>
                      </a:r>
                      <a:endParaRPr lang="en-GB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Minimal value</a:t>
                      </a:r>
                      <a:endParaRPr lang="en-GB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103.62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103.92</a:t>
                      </a:r>
                    </a:p>
                  </a:txBody>
                  <a:tcPr marL="7144" marR="7144" marT="7144" marB="0" anchor="ctr"/>
                </a:tc>
              </a:tr>
              <a:tr h="27813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Maximal value</a:t>
                      </a:r>
                      <a:endParaRPr lang="en-GB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104.29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104.4</a:t>
                      </a:r>
                    </a:p>
                  </a:txBody>
                  <a:tcPr marL="7144" marR="7144" marT="7144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Standard deviation</a:t>
                      </a:r>
                      <a:endParaRPr lang="en-GB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0.22</a:t>
                      </a:r>
                      <a:endParaRPr lang="en-GB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en-GB" sz="140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68981" y="3641086"/>
            <a:ext cx="432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 +/- 0.5 mm retained for the analysis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6973331" y="1077728"/>
            <a:ext cx="2073469" cy="1834223"/>
            <a:chOff x="138646" y="2937843"/>
            <a:chExt cx="3510000" cy="3105000"/>
          </a:xfrm>
        </p:grpSpPr>
        <p:sp>
          <p:nvSpPr>
            <p:cNvPr id="14" name="Round Same Side Corner Rectangle 13"/>
            <p:cNvSpPr/>
            <p:nvPr/>
          </p:nvSpPr>
          <p:spPr>
            <a:xfrm rot="10800000">
              <a:off x="1231385" y="5475179"/>
              <a:ext cx="929020" cy="3034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" name="Oval 14"/>
            <p:cNvSpPr/>
            <p:nvPr/>
          </p:nvSpPr>
          <p:spPr>
            <a:xfrm>
              <a:off x="138646" y="2937843"/>
              <a:ext cx="3105000" cy="3105000"/>
            </a:xfrm>
            <a:prstGeom prst="ellipse">
              <a:avLst/>
            </a:prstGeom>
            <a:noFill/>
            <a:ln w="190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6" name="Straight Connector 15"/>
            <p:cNvCxnSpPr>
              <a:stCxn id="15" idx="2"/>
              <a:endCxn id="15" idx="6"/>
            </p:cNvCxnSpPr>
            <p:nvPr/>
          </p:nvCxnSpPr>
          <p:spPr>
            <a:xfrm>
              <a:off x="138646" y="4490343"/>
              <a:ext cx="3510000" cy="0"/>
            </a:xfrm>
            <a:prstGeom prst="line">
              <a:avLst/>
            </a:prstGeom>
            <a:ln w="12700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ctagon 16"/>
            <p:cNvSpPr/>
            <p:nvPr/>
          </p:nvSpPr>
          <p:spPr>
            <a:xfrm>
              <a:off x="881146" y="3840426"/>
              <a:ext cx="1620000" cy="1620000"/>
            </a:xfrm>
            <a:prstGeom prst="octagon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611684" y="5724542"/>
              <a:ext cx="179425" cy="529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611684" y="5731379"/>
              <a:ext cx="183412" cy="101009"/>
              <a:chOff x="4880344" y="5787656"/>
              <a:chExt cx="244549" cy="134679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4880344" y="5922335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4880344" y="5858540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4880344" y="5858539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4880344" y="5794744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880344" y="5787656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Oval 19"/>
            <p:cNvSpPr/>
            <p:nvPr/>
          </p:nvSpPr>
          <p:spPr>
            <a:xfrm>
              <a:off x="1611684" y="5809957"/>
              <a:ext cx="167463" cy="16347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1875610" y="3869343"/>
              <a:ext cx="0" cy="1582312"/>
            </a:xfrm>
            <a:prstGeom prst="straightConnector1">
              <a:avLst/>
            </a:prstGeom>
            <a:ln w="60325" cmpd="dbl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 rot="16200000">
              <a:off x="1017255" y="4473624"/>
              <a:ext cx="1123679" cy="390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/>
                <a:t>Aperture</a:t>
              </a:r>
              <a:endParaRPr lang="en-GB" sz="9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612000" y="4439580"/>
            <a:ext cx="64723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u="sng" dirty="0" smtClean="0">
                <a:solidFill>
                  <a:schemeClr val="bg1">
                    <a:lumMod val="50000"/>
                  </a:schemeClr>
                </a:solidFill>
              </a:rPr>
              <a:t>Tungsten blocks (machined):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Shape +/- 0.1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u="sng" dirty="0" smtClean="0">
                <a:solidFill>
                  <a:schemeClr val="bg1">
                    <a:lumMod val="50000"/>
                  </a:schemeClr>
                </a:solidFill>
              </a:rPr>
              <a:t>Ceramic balls :</a:t>
            </a:r>
          </a:p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diameter: +/- 0.0002  (neglected)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u="sng" dirty="0" smtClean="0">
                <a:solidFill>
                  <a:schemeClr val="bg1">
                    <a:lumMod val="50000"/>
                  </a:schemeClr>
                </a:solidFill>
              </a:rPr>
              <a:t>Titanium spring (3D printed):</a:t>
            </a:r>
          </a:p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Length: +/- 0.2 mm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257678" y="1778601"/>
            <a:ext cx="971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06972" y="1024205"/>
            <a:ext cx="2901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Feasibility confirmed: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47166" y="1701187"/>
            <a:ext cx="3546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No long prototype available: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32106" y="5049074"/>
            <a:ext cx="436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349970" y="5676750"/>
            <a:ext cx="3740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First prototype manufactured: 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390919" y="4421398"/>
            <a:ext cx="3740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First prototype manufactured: </a:t>
            </a:r>
            <a:endParaRPr lang="en-GB" b="1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6440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/>
      <p:bldP spid="30" grpId="0"/>
      <p:bldP spid="31" grpId="0"/>
      <p:bldP spid="33" grpId="0"/>
    </p:bldLst>
  </p:timing>
</p:sld>
</file>

<file path=ppt/theme/theme1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29267</TotalTime>
  <Words>2746</Words>
  <Application>Microsoft Office PowerPoint</Application>
  <PresentationFormat>On-screen Show (4:3)</PresentationFormat>
  <Paragraphs>680</Paragraphs>
  <Slides>25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Symbol</vt:lpstr>
      <vt:lpstr>Times New Roman</vt:lpstr>
      <vt:lpstr>Wingdings</vt:lpstr>
      <vt:lpstr>1_Thème Office</vt:lpstr>
      <vt:lpstr>Beam screen/cold bore tolerances and RF finger design for the triplet magnets </vt:lpstr>
      <vt:lpstr>PowerPoint Presentation</vt:lpstr>
      <vt:lpstr>Nominal dimensions as presented 10/2016</vt:lpstr>
      <vt:lpstr>Summary table as presented 10/2016</vt:lpstr>
      <vt:lpstr>PowerPoint Presentation</vt:lpstr>
      <vt:lpstr>PowerPoint Presentation</vt:lpstr>
      <vt:lpstr>PowerPoint Presentation</vt:lpstr>
      <vt:lpstr>Nominal dimensions</vt:lpstr>
      <vt:lpstr>Beam screen shape tolerance</vt:lpstr>
      <vt:lpstr>PowerPoint Presentation</vt:lpstr>
      <vt:lpstr>Vertical positioning tolerance</vt:lpstr>
      <vt:lpstr>Summary 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Shape tolerances – vertical </vt:lpstr>
      <vt:lpstr>Shape tolerances – vertical </vt:lpstr>
      <vt:lpstr>Shape tolerances – vertical </vt:lpstr>
      <vt:lpstr>PowerPoint Presentation</vt:lpstr>
      <vt:lpstr>Deviation of the spring compression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</dc:title>
  <dc:creator>Cedric Garion</dc:creator>
  <cp:lastModifiedBy>Cedric Garion</cp:lastModifiedBy>
  <cp:revision>93</cp:revision>
  <dcterms:created xsi:type="dcterms:W3CDTF">2017-06-23T05:09:21Z</dcterms:created>
  <dcterms:modified xsi:type="dcterms:W3CDTF">2017-07-13T12:56:54Z</dcterms:modified>
</cp:coreProperties>
</file>