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  <p:sldMasterId id="2147483693" r:id="rId2"/>
    <p:sldMasterId id="2147483700" r:id="rId3"/>
  </p:sldMasterIdLst>
  <p:notesMasterIdLst>
    <p:notesMasterId r:id="rId85"/>
  </p:notesMasterIdLst>
  <p:handoutMasterIdLst>
    <p:handoutMasterId r:id="rId86"/>
  </p:handoutMasterIdLst>
  <p:sldIdLst>
    <p:sldId id="275" r:id="rId4"/>
    <p:sldId id="516" r:id="rId5"/>
    <p:sldId id="456" r:id="rId6"/>
    <p:sldId id="563" r:id="rId7"/>
    <p:sldId id="524" r:id="rId8"/>
    <p:sldId id="525" r:id="rId9"/>
    <p:sldId id="526" r:id="rId10"/>
    <p:sldId id="497" r:id="rId11"/>
    <p:sldId id="564" r:id="rId12"/>
    <p:sldId id="522" r:id="rId13"/>
    <p:sldId id="500" r:id="rId14"/>
    <p:sldId id="495" r:id="rId15"/>
    <p:sldId id="496" r:id="rId16"/>
    <p:sldId id="565" r:id="rId17"/>
    <p:sldId id="509" r:id="rId18"/>
    <p:sldId id="547" r:id="rId19"/>
    <p:sldId id="536" r:id="rId20"/>
    <p:sldId id="537" r:id="rId21"/>
    <p:sldId id="538" r:id="rId22"/>
    <p:sldId id="513" r:id="rId23"/>
    <p:sldId id="556" r:id="rId24"/>
    <p:sldId id="558" r:id="rId25"/>
    <p:sldId id="559" r:id="rId26"/>
    <p:sldId id="539" r:id="rId27"/>
    <p:sldId id="557" r:id="rId28"/>
    <p:sldId id="541" r:id="rId29"/>
    <p:sldId id="515" r:id="rId30"/>
    <p:sldId id="543" r:id="rId31"/>
    <p:sldId id="544" r:id="rId32"/>
    <p:sldId id="545" r:id="rId33"/>
    <p:sldId id="512" r:id="rId34"/>
    <p:sldId id="546" r:id="rId35"/>
    <p:sldId id="549" r:id="rId36"/>
    <p:sldId id="550" r:id="rId37"/>
    <p:sldId id="548" r:id="rId38"/>
    <p:sldId id="566" r:id="rId39"/>
    <p:sldId id="523" r:id="rId40"/>
    <p:sldId id="280" r:id="rId41"/>
    <p:sldId id="567" r:id="rId42"/>
    <p:sldId id="568" r:id="rId43"/>
    <p:sldId id="569" r:id="rId44"/>
    <p:sldId id="462" r:id="rId45"/>
    <p:sldId id="463" r:id="rId46"/>
    <p:sldId id="464" r:id="rId47"/>
    <p:sldId id="465" r:id="rId48"/>
    <p:sldId id="466" r:id="rId49"/>
    <p:sldId id="467" r:id="rId50"/>
    <p:sldId id="468" r:id="rId51"/>
    <p:sldId id="469" r:id="rId52"/>
    <p:sldId id="470" r:id="rId53"/>
    <p:sldId id="471" r:id="rId54"/>
    <p:sldId id="472" r:id="rId55"/>
    <p:sldId id="473" r:id="rId56"/>
    <p:sldId id="474" r:id="rId57"/>
    <p:sldId id="475" r:id="rId58"/>
    <p:sldId id="476" r:id="rId59"/>
    <p:sldId id="477" r:id="rId60"/>
    <p:sldId id="478" r:id="rId61"/>
    <p:sldId id="479" r:id="rId62"/>
    <p:sldId id="480" r:id="rId63"/>
    <p:sldId id="481" r:id="rId64"/>
    <p:sldId id="482" r:id="rId65"/>
    <p:sldId id="483" r:id="rId66"/>
    <p:sldId id="489" r:id="rId67"/>
    <p:sldId id="490" r:id="rId68"/>
    <p:sldId id="552" r:id="rId69"/>
    <p:sldId id="553" r:id="rId70"/>
    <p:sldId id="519" r:id="rId71"/>
    <p:sldId id="520" r:id="rId72"/>
    <p:sldId id="521" r:id="rId73"/>
    <p:sldId id="505" r:id="rId74"/>
    <p:sldId id="554" r:id="rId75"/>
    <p:sldId id="555" r:id="rId76"/>
    <p:sldId id="527" r:id="rId77"/>
    <p:sldId id="528" r:id="rId78"/>
    <p:sldId id="529" r:id="rId79"/>
    <p:sldId id="560" r:id="rId80"/>
    <p:sldId id="561" r:id="rId81"/>
    <p:sldId id="562" r:id="rId82"/>
    <p:sldId id="508" r:id="rId83"/>
    <p:sldId id="506" r:id="rId8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848584"/>
    <a:srgbClr val="22B6FF"/>
    <a:srgbClr val="E23FDD"/>
    <a:srgbClr val="DE33E6"/>
    <a:srgbClr val="0055A0"/>
    <a:srgbClr val="0E5396"/>
    <a:srgbClr val="6E0A49"/>
    <a:srgbClr val="3F062A"/>
    <a:srgbClr val="FFB2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1" autoAdjust="0"/>
    <p:restoredTop sz="94714" autoAdjust="0"/>
  </p:normalViewPr>
  <p:slideViewPr>
    <p:cSldViewPr snapToGrid="0" snapToObjects="1">
      <p:cViewPr varScale="1">
        <p:scale>
          <a:sx n="109" d="100"/>
          <a:sy n="109" d="100"/>
        </p:scale>
        <p:origin x="-11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70" Type="http://schemas.openxmlformats.org/officeDocument/2006/relationships/slide" Target="slides/slide67.xml"/><Relationship Id="rId71" Type="http://schemas.openxmlformats.org/officeDocument/2006/relationships/slide" Target="slides/slide68.xml"/><Relationship Id="rId72" Type="http://schemas.openxmlformats.org/officeDocument/2006/relationships/slide" Target="slides/slide69.xml"/><Relationship Id="rId73" Type="http://schemas.openxmlformats.org/officeDocument/2006/relationships/slide" Target="slides/slide70.xml"/><Relationship Id="rId74" Type="http://schemas.openxmlformats.org/officeDocument/2006/relationships/slide" Target="slides/slide71.xml"/><Relationship Id="rId75" Type="http://schemas.openxmlformats.org/officeDocument/2006/relationships/slide" Target="slides/slide72.xml"/><Relationship Id="rId76" Type="http://schemas.openxmlformats.org/officeDocument/2006/relationships/slide" Target="slides/slide73.xml"/><Relationship Id="rId77" Type="http://schemas.openxmlformats.org/officeDocument/2006/relationships/slide" Target="slides/slide74.xml"/><Relationship Id="rId78" Type="http://schemas.openxmlformats.org/officeDocument/2006/relationships/slide" Target="slides/slide75.xml"/><Relationship Id="rId79" Type="http://schemas.openxmlformats.org/officeDocument/2006/relationships/slide" Target="slides/slide76.xml"/><Relationship Id="rId90" Type="http://schemas.openxmlformats.org/officeDocument/2006/relationships/theme" Target="theme/theme1.xml"/><Relationship Id="rId91" Type="http://schemas.openxmlformats.org/officeDocument/2006/relationships/tableStyles" Target="tableStyles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<Relationship Id="rId69" Type="http://schemas.openxmlformats.org/officeDocument/2006/relationships/slide" Target="slides/slide66.xml"/><Relationship Id="rId80" Type="http://schemas.openxmlformats.org/officeDocument/2006/relationships/slide" Target="slides/slide77.xml"/><Relationship Id="rId81" Type="http://schemas.openxmlformats.org/officeDocument/2006/relationships/slide" Target="slides/slide78.xml"/><Relationship Id="rId82" Type="http://schemas.openxmlformats.org/officeDocument/2006/relationships/slide" Target="slides/slide79.xml"/><Relationship Id="rId83" Type="http://schemas.openxmlformats.org/officeDocument/2006/relationships/slide" Target="slides/slide80.xml"/><Relationship Id="rId84" Type="http://schemas.openxmlformats.org/officeDocument/2006/relationships/slide" Target="slides/slide81.xml"/><Relationship Id="rId85" Type="http://schemas.openxmlformats.org/officeDocument/2006/relationships/notesMaster" Target="notesMasters/notesMaster1.xml"/><Relationship Id="rId86" Type="http://schemas.openxmlformats.org/officeDocument/2006/relationships/handoutMaster" Target="handoutMasters/handoutMaster1.xml"/><Relationship Id="rId87" Type="http://schemas.openxmlformats.org/officeDocument/2006/relationships/printerSettings" Target="printerSettings/printerSettings1.bin"/><Relationship Id="rId88" Type="http://schemas.openxmlformats.org/officeDocument/2006/relationships/presProps" Target="presProps.xml"/><Relationship Id="rId8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30/08/17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30/08/17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 to increase intensity limit</a:t>
            </a:r>
          </a:p>
          <a:p>
            <a:r>
              <a:rPr lang="en-US" dirty="0" smtClean="0"/>
              <a:t>No</a:t>
            </a:r>
            <a:r>
              <a:rPr lang="en-US" baseline="0" dirty="0" smtClean="0"/>
              <a:t> margin for brightness neither in PSB nor in 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4406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49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52764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50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86766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51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56430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52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66929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53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72544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54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5255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55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09119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56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4702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57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76393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58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8122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 to increase intensity limit</a:t>
            </a:r>
          </a:p>
          <a:p>
            <a:r>
              <a:rPr lang="en-US" dirty="0" smtClean="0"/>
              <a:t>No</a:t>
            </a:r>
            <a:r>
              <a:rPr lang="en-US" baseline="0" dirty="0" smtClean="0"/>
              <a:t> margin for brightness neither in PSB nor in 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4406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59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77743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60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85125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61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47313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8774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2188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1140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6566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12" y="685728"/>
            <a:ext cx="5422977" cy="3428634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9898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12" y="685728"/>
            <a:ext cx="5422977" cy="3428634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1479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12" y="685728"/>
            <a:ext cx="5422977" cy="3428634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129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42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2950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960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43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6489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44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0774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45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2930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46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1048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47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08491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48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7563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1.jpeg"/><Relationship Id="rId3" Type="http://schemas.openxmlformats.org/officeDocument/2006/relationships/image" Target="../media/image1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4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5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673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217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188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418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2800" b="1" dirty="0" smtClean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12695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05A6AF-AC84-4E5E-A8D3-B7BFD1B8FBB2}" type="datetimeFigureOut">
              <a:rPr lang="en-US" smtClean="0"/>
              <a:t>31/08/17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16C7684-D874-42AF-B4BC-10EBC0AAB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404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F06D92F-A6BC-CE4B-8618-25E20F83C69E}" type="datetimeFigureOut">
              <a:rPr lang="en-US" smtClean="0"/>
              <a:t>31/08/17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4200829-7A9F-C942-9A80-67BAFD620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3527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029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5145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8466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016000"/>
            <a:ext cx="8446938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noProof="0" dirty="0" smtClean="0"/>
              <a:t>Work progress report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 eaLnBrk="1" latinLnBrk="0" hangingPunct="1">
              <a:buNone/>
              <a:defRPr sz="14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Vincenzo Forte (TE-ABT/BTP)</a:t>
            </a:r>
          </a:p>
        </p:txBody>
      </p:sp>
      <p:pic>
        <p:nvPicPr>
          <p:cNvPr id="12" name="Picture 11" descr="liu_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6" y="40201"/>
            <a:ext cx="1414721" cy="799200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16269" y="6356350"/>
            <a:ext cx="7300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 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6527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2467507" y="3906982"/>
            <a:ext cx="420624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14400"/>
            <a:r>
              <a:rPr lang="en-US" b="1" u="sng" dirty="0" smtClean="0">
                <a:solidFill>
                  <a:srgbClr val="0055A0"/>
                </a:solidFill>
                <a:latin typeface="Arial"/>
              </a:rPr>
              <a:t>Table of Contents</a:t>
            </a:r>
            <a:r>
              <a:rPr lang="en-US" dirty="0" smtClean="0">
                <a:solidFill>
                  <a:srgbClr val="0055A0"/>
                </a:solidFill>
                <a:latin typeface="Arial"/>
              </a:rPr>
              <a:t>:</a:t>
            </a:r>
          </a:p>
          <a:p>
            <a:pPr defTabSz="914400"/>
            <a:endParaRPr lang="en-US" dirty="0" smtClean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15" name="Picture 14" descr="liu_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6" y="40201"/>
            <a:ext cx="1414721" cy="799200"/>
          </a:xfrm>
          <a:prstGeom prst="rect">
            <a:avLst/>
          </a:prstGeom>
        </p:spPr>
      </p:pic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16269" y="6356350"/>
            <a:ext cx="7300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 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5759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>
            <a:normAutofit/>
          </a:bodyPr>
          <a:lstStyle>
            <a:lvl1pPr algn="l">
              <a:defRPr sz="4100"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pic>
        <p:nvPicPr>
          <p:cNvPr id="17" name="Picture 16" descr="liu_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6" y="40201"/>
            <a:ext cx="1414721" cy="799200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16269" y="6356350"/>
            <a:ext cx="7300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 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2029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slideLayout" Target="../slideLayouts/slideLayout9.xml"/><Relationship Id="rId6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8" Type="http://schemas.openxmlformats.org/officeDocument/2006/relationships/image" Target="../media/image7.emf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theme" Target="../theme/theme3.xml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 smtClean="0"/>
              <a:t>Title</a:t>
            </a:r>
            <a:endParaRPr kumimoji="0" lang="en-US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55367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16269" y="6356350"/>
            <a:ext cx="7300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720147" y="6178375"/>
            <a:ext cx="1925082" cy="684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LIU Beam Parameter WG meeting #22</a:t>
            </a:r>
          </a:p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 September 2017</a:t>
            </a:r>
          </a:p>
        </p:txBody>
      </p:sp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2639407" y="6152847"/>
            <a:ext cx="4473369" cy="684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Mid-year status and outlook of LIU MDs for PSB</a:t>
            </a:r>
          </a:p>
        </p:txBody>
      </p:sp>
      <p:sp>
        <p:nvSpPr>
          <p:cNvPr id="11" name="Slide Number Placeholder 3"/>
          <p:cNvSpPr txBox="1">
            <a:spLocks/>
          </p:cNvSpPr>
          <p:nvPr userDrawn="1"/>
        </p:nvSpPr>
        <p:spPr>
          <a:xfrm>
            <a:off x="8363289" y="6356350"/>
            <a:ext cx="7300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/22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208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56649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tiff"/><Relationship Id="rId3" Type="http://schemas.openxmlformats.org/officeDocument/2006/relationships/image" Target="../media/image24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50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7" Type="http://schemas.openxmlformats.org/officeDocument/2006/relationships/image" Target="../media/image55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5" Type="http://schemas.openxmlformats.org/officeDocument/2006/relationships/image" Target="../media/image90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3.tiff"/><Relationship Id="rId3" Type="http://schemas.openxmlformats.org/officeDocument/2006/relationships/image" Target="../media/image24.tif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1.gif"/><Relationship Id="rId3" Type="http://schemas.openxmlformats.org/officeDocument/2006/relationships/image" Target="../media/image92.tif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3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94.png"/><Relationship Id="rId3" Type="http://schemas.openxmlformats.org/officeDocument/2006/relationships/image" Target="../media/image95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96.png"/><Relationship Id="rId3" Type="http://schemas.openxmlformats.org/officeDocument/2006/relationships/image" Target="../media/image97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hyperlink" Target="https://indico.cern.ch/event/603263/" TargetMode="External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3" Type="http://schemas.openxmlformats.org/officeDocument/2006/relationships/image" Target="../media/image18.em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4" Type="http://schemas.openxmlformats.org/officeDocument/2006/relationships/image" Target="../media/image28.png"/><Relationship Id="rId5" Type="http://schemas.openxmlformats.org/officeDocument/2006/relationships/image" Target="../media/image106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7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109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07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4" Type="http://schemas.openxmlformats.org/officeDocument/2006/relationships/image" Target="../media/image7.png"/><Relationship Id="rId5" Type="http://schemas.openxmlformats.org/officeDocument/2006/relationships/image" Target="../media/image112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10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4" Type="http://schemas.openxmlformats.org/officeDocument/2006/relationships/image" Target="../media/image11.png"/><Relationship Id="rId5" Type="http://schemas.openxmlformats.org/officeDocument/2006/relationships/image" Target="../media/image115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13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8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tiff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956859"/>
            <a:ext cx="8701471" cy="1344706"/>
          </a:xfrm>
        </p:spPr>
        <p:txBody>
          <a:bodyPr>
            <a:normAutofit/>
          </a:bodyPr>
          <a:lstStyle/>
          <a:p>
            <a:r>
              <a:rPr lang="en-US" sz="3000" dirty="0" smtClean="0"/>
              <a:t>Status of </a:t>
            </a:r>
            <a:r>
              <a:rPr lang="en-US" sz="3000" dirty="0" smtClean="0"/>
              <a:t>LIU </a:t>
            </a:r>
            <a:r>
              <a:rPr lang="en-US" sz="3000" dirty="0" smtClean="0"/>
              <a:t>MDs 2017 (protons)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924300"/>
            <a:ext cx="8701471" cy="1943100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sz="1800" dirty="0" smtClean="0">
                <a:solidFill>
                  <a:srgbClr val="FFFFFF"/>
                </a:solidFill>
              </a:rPr>
              <a:t>H. Bartosik, </a:t>
            </a:r>
            <a:r>
              <a:rPr lang="en-US" sz="1800" dirty="0" smtClean="0">
                <a:solidFill>
                  <a:srgbClr val="FFFFFF"/>
                </a:solidFill>
              </a:rPr>
              <a:t>G. Rumolo</a:t>
            </a:r>
            <a:endParaRPr lang="en-US" sz="1800" dirty="0" smtClean="0">
              <a:solidFill>
                <a:srgbClr val="FFFFFF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1800" dirty="0" smtClean="0">
                <a:solidFill>
                  <a:srgbClr val="FFFFFF"/>
                </a:solidFill>
              </a:rPr>
              <a:t>with help from </a:t>
            </a:r>
          </a:p>
          <a:p>
            <a:pPr>
              <a:spcBef>
                <a:spcPts val="400"/>
              </a:spcBef>
            </a:pPr>
            <a:r>
              <a:rPr lang="en-US" sz="1800" dirty="0" smtClean="0">
                <a:solidFill>
                  <a:srgbClr val="FFFFFF"/>
                </a:solidFill>
              </a:rPr>
              <a:t>H. </a:t>
            </a:r>
            <a:r>
              <a:rPr lang="en-US" sz="1800" dirty="0" err="1" smtClean="0">
                <a:solidFill>
                  <a:srgbClr val="FFFFFF"/>
                </a:solidFill>
              </a:rPr>
              <a:t>Damerau</a:t>
            </a:r>
            <a:r>
              <a:rPr lang="en-US" sz="1800" dirty="0" smtClean="0">
                <a:solidFill>
                  <a:srgbClr val="FFFFFF"/>
                </a:solidFill>
              </a:rPr>
              <a:t>, V. Forte, G. P. di Giovanni, A. Huschauer, V. Kain, E. Shaposhnikova</a:t>
            </a:r>
          </a:p>
          <a:p>
            <a:pPr>
              <a:spcBef>
                <a:spcPts val="400"/>
              </a:spcBef>
            </a:pPr>
            <a:endParaRPr lang="en-US" sz="1800" dirty="0" smtClean="0">
              <a:solidFill>
                <a:srgbClr val="FFFFFF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1800" dirty="0" smtClean="0">
                <a:solidFill>
                  <a:srgbClr val="FFFFFF"/>
                </a:solidFill>
              </a:rPr>
              <a:t>Many thanks to all MD users (acknowledgements on next slide)</a:t>
            </a:r>
            <a:endParaRPr lang="en-US" sz="18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MDs for LIU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945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Commissioning of LIU beam instrumentation</a:t>
            </a:r>
          </a:p>
          <a:p>
            <a:pPr lvl="1"/>
            <a:r>
              <a:rPr lang="en-US" dirty="0"/>
              <a:t>Wire </a:t>
            </a:r>
            <a:r>
              <a:rPr lang="en-US" dirty="0" smtClean="0"/>
              <a:t>scanners, BGI, BSRT</a:t>
            </a:r>
            <a:endParaRPr lang="en-US" dirty="0"/>
          </a:p>
          <a:p>
            <a:pPr lvl="1"/>
            <a:r>
              <a:rPr lang="en-US" dirty="0" smtClean="0"/>
              <a:t>FBCT</a:t>
            </a:r>
          </a:p>
          <a:p>
            <a:pPr lvl="1"/>
            <a:r>
              <a:rPr lang="en-US" dirty="0" smtClean="0"/>
              <a:t>BLMs, diamond BLMs</a:t>
            </a:r>
          </a:p>
          <a:p>
            <a:pPr lvl="1"/>
            <a:r>
              <a:rPr lang="en-US" dirty="0" smtClean="0"/>
              <a:t>PSB Turn-by-turn BPM electronics </a:t>
            </a:r>
            <a:endParaRPr lang="en-US" dirty="0"/>
          </a:p>
          <a:p>
            <a:r>
              <a:rPr lang="en-US" dirty="0" smtClean="0"/>
              <a:t>Hardware </a:t>
            </a:r>
            <a:r>
              <a:rPr lang="en-US" dirty="0"/>
              <a:t>tests &amp; commissioning </a:t>
            </a:r>
            <a:endParaRPr lang="en-US" dirty="0" smtClean="0"/>
          </a:p>
          <a:p>
            <a:pPr lvl="1"/>
            <a:r>
              <a:rPr lang="en-US" dirty="0" smtClean="0"/>
              <a:t>PSB / PS Kickers waveform qualification, PS </a:t>
            </a:r>
            <a:r>
              <a:rPr lang="en-US" dirty="0"/>
              <a:t>injection bumpers</a:t>
            </a:r>
            <a:endParaRPr lang="en-US" dirty="0" smtClean="0"/>
          </a:p>
          <a:p>
            <a:pPr lvl="1"/>
            <a:r>
              <a:rPr lang="en-US" dirty="0" smtClean="0"/>
              <a:t>PSB &amp; PS RF (</a:t>
            </a:r>
            <a:r>
              <a:rPr lang="en-US" dirty="0" err="1" smtClean="0"/>
              <a:t>Finemet</a:t>
            </a:r>
            <a:r>
              <a:rPr lang="en-US" dirty="0" smtClean="0"/>
              <a:t>® reliability, </a:t>
            </a:r>
            <a:r>
              <a:rPr lang="en-US" dirty="0"/>
              <a:t>1-turn delay </a:t>
            </a:r>
            <a:r>
              <a:rPr lang="en-US" dirty="0" smtClean="0"/>
              <a:t>feedbacks, </a:t>
            </a:r>
            <a:r>
              <a:rPr lang="is-IS" dirty="0" smtClean="0"/>
              <a:t>…)</a:t>
            </a:r>
            <a:endParaRPr lang="en-US" dirty="0" smtClean="0"/>
          </a:p>
          <a:p>
            <a:pPr lvl="1"/>
            <a:r>
              <a:rPr lang="en-US" dirty="0" smtClean="0"/>
              <a:t>White</a:t>
            </a:r>
            <a:r>
              <a:rPr lang="en-US" dirty="0"/>
              <a:t>-Rabbit B-train tests and POPS regulation </a:t>
            </a:r>
          </a:p>
          <a:p>
            <a:r>
              <a:rPr lang="en-US" dirty="0" smtClean="0"/>
              <a:t>Beam </a:t>
            </a:r>
            <a:r>
              <a:rPr lang="en-US" dirty="0"/>
              <a:t>parameters &amp; validation of assumptions</a:t>
            </a:r>
          </a:p>
          <a:p>
            <a:pPr lvl="1"/>
            <a:r>
              <a:rPr lang="en-US" dirty="0" smtClean="0"/>
              <a:t>PSB brightness</a:t>
            </a:r>
            <a:endParaRPr lang="en-US" dirty="0"/>
          </a:p>
          <a:p>
            <a:pPr lvl="1"/>
            <a:r>
              <a:rPr lang="en-US" dirty="0" smtClean="0"/>
              <a:t>Production of large </a:t>
            </a:r>
            <a:r>
              <a:rPr lang="en-US" dirty="0"/>
              <a:t>longitudinal emittance in PSB</a:t>
            </a:r>
          </a:p>
          <a:p>
            <a:pPr lvl="1"/>
            <a:r>
              <a:rPr lang="en-US" dirty="0" smtClean="0"/>
              <a:t>PSB</a:t>
            </a:r>
            <a:r>
              <a:rPr lang="en-US" dirty="0"/>
              <a:t>-PS transfer with large </a:t>
            </a:r>
            <a:r>
              <a:rPr lang="en-US" dirty="0" err="1"/>
              <a:t>dp</a:t>
            </a:r>
            <a:r>
              <a:rPr lang="en-US" dirty="0"/>
              <a:t>/</a:t>
            </a:r>
            <a:r>
              <a:rPr lang="en-US" dirty="0" smtClean="0"/>
              <a:t>p to mitigate space charge</a:t>
            </a:r>
            <a:endParaRPr lang="en-US" dirty="0"/>
          </a:p>
          <a:p>
            <a:pPr lvl="1"/>
            <a:r>
              <a:rPr lang="en-US" dirty="0"/>
              <a:t>Emittance growth in </a:t>
            </a:r>
            <a:r>
              <a:rPr lang="en-US" dirty="0" smtClean="0"/>
              <a:t>PS</a:t>
            </a:r>
          </a:p>
          <a:p>
            <a:pPr lvl="1"/>
            <a:r>
              <a:rPr lang="en-US" dirty="0" smtClean="0"/>
              <a:t>PS intensity reach</a:t>
            </a:r>
          </a:p>
          <a:p>
            <a:pPr lvl="1"/>
            <a:r>
              <a:rPr lang="en-US" dirty="0" smtClean="0"/>
              <a:t>PS-SPS transfer</a:t>
            </a:r>
            <a:endParaRPr lang="en-US" dirty="0"/>
          </a:p>
          <a:p>
            <a:pPr lvl="1"/>
            <a:r>
              <a:rPr lang="en-US" dirty="0" smtClean="0"/>
              <a:t>SPS intensity reach and beam loading limitations</a:t>
            </a:r>
          </a:p>
          <a:p>
            <a:pPr lvl="1"/>
            <a:r>
              <a:rPr lang="en-US" dirty="0" smtClean="0"/>
              <a:t>Emittance </a:t>
            </a:r>
            <a:r>
              <a:rPr lang="en-US" dirty="0"/>
              <a:t>growth in SPS</a:t>
            </a:r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-129348" y="3410857"/>
            <a:ext cx="5985271" cy="358530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05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LIU PSB MD </a:t>
            </a:r>
            <a:r>
              <a:rPr lang="en-US" dirty="0" smtClean="0"/>
              <a:t>overview (for beam parameters)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483390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PSB </a:t>
            </a:r>
            <a:r>
              <a:rPr lang="en-US" dirty="0" smtClean="0"/>
              <a:t>RF</a:t>
            </a:r>
            <a:endParaRPr lang="en-US" dirty="0"/>
          </a:p>
          <a:p>
            <a:pPr lvl="1"/>
            <a:r>
              <a:rPr lang="en-US" dirty="0" err="1" smtClean="0"/>
              <a:t>Finemet</a:t>
            </a:r>
            <a:r>
              <a:rPr lang="en-US" dirty="0"/>
              <a:t>® reliability </a:t>
            </a:r>
            <a:r>
              <a:rPr lang="en-US" dirty="0" smtClean="0"/>
              <a:t>run</a:t>
            </a:r>
          </a:p>
          <a:p>
            <a:pPr lvl="1"/>
            <a:r>
              <a:rPr lang="en-US" dirty="0" smtClean="0"/>
              <a:t>Triple </a:t>
            </a:r>
            <a:r>
              <a:rPr lang="en-US" dirty="0"/>
              <a:t>harmonic capture for bunch flattening at </a:t>
            </a:r>
            <a:r>
              <a:rPr lang="en-US" dirty="0" smtClean="0"/>
              <a:t>injection</a:t>
            </a:r>
            <a:endParaRPr lang="en-US" dirty="0"/>
          </a:p>
          <a:p>
            <a:pPr lvl="1"/>
            <a:r>
              <a:rPr lang="en-US" dirty="0" smtClean="0"/>
              <a:t>Phase </a:t>
            </a:r>
            <a:r>
              <a:rPr lang="en-US" dirty="0"/>
              <a:t>Noise blow-</a:t>
            </a:r>
            <a:r>
              <a:rPr lang="en-US" dirty="0" smtClean="0"/>
              <a:t>up</a:t>
            </a:r>
            <a:endParaRPr lang="en-US" dirty="0"/>
          </a:p>
          <a:p>
            <a:pPr lvl="1"/>
            <a:r>
              <a:rPr lang="en-US" dirty="0" smtClean="0"/>
              <a:t>BCMS </a:t>
            </a:r>
            <a:r>
              <a:rPr lang="en-US" dirty="0"/>
              <a:t>1.5 </a:t>
            </a:r>
            <a:r>
              <a:rPr lang="en-US" dirty="0" err="1" smtClean="0"/>
              <a:t>eVs</a:t>
            </a:r>
            <a:endParaRPr lang="en-US" dirty="0"/>
          </a:p>
          <a:p>
            <a:r>
              <a:rPr lang="en-US" dirty="0" smtClean="0"/>
              <a:t>PSB </a:t>
            </a:r>
            <a:r>
              <a:rPr lang="en-US" dirty="0"/>
              <a:t>Transverse </a:t>
            </a:r>
            <a:r>
              <a:rPr lang="en-US" dirty="0" smtClean="0"/>
              <a:t>Dynamics</a:t>
            </a:r>
            <a:endParaRPr lang="en-US" dirty="0"/>
          </a:p>
          <a:p>
            <a:pPr lvl="1"/>
            <a:r>
              <a:rPr lang="en-US" dirty="0"/>
              <a:t>Emittance preservation along the </a:t>
            </a:r>
            <a:r>
              <a:rPr lang="en-US" dirty="0" smtClean="0"/>
              <a:t>cycle</a:t>
            </a:r>
            <a:endParaRPr lang="en-US" dirty="0"/>
          </a:p>
          <a:p>
            <a:pPr lvl="1"/>
            <a:r>
              <a:rPr lang="en-US" dirty="0" smtClean="0"/>
              <a:t>Dispersion </a:t>
            </a:r>
            <a:r>
              <a:rPr lang="en-US" dirty="0"/>
              <a:t>measurements for emittance measurement (WS) </a:t>
            </a:r>
            <a:r>
              <a:rPr lang="en-US" dirty="0" smtClean="0"/>
              <a:t>Emittance evaluation using de-convolution method (momentum contribution)</a:t>
            </a:r>
            <a:endParaRPr lang="en-US" dirty="0"/>
          </a:p>
          <a:p>
            <a:pPr lvl="1"/>
            <a:r>
              <a:rPr lang="en-US" dirty="0" smtClean="0"/>
              <a:t>Impedance measurements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</a:rPr>
              <a:t>Resonance compensation based on turn-by-turn measurements</a:t>
            </a:r>
          </a:p>
          <a:p>
            <a:pPr lvl="1"/>
            <a:r>
              <a:rPr lang="en-US" dirty="0"/>
              <a:t>Testing the SEM GRID performance in view of LIU </a:t>
            </a:r>
            <a:r>
              <a:rPr lang="en-US" dirty="0" smtClean="0"/>
              <a:t>beam (systematic bunch profile de</a:t>
            </a:r>
            <a:r>
              <a:rPr lang="en-US" dirty="0"/>
              <a:t>-</a:t>
            </a:r>
            <a:r>
              <a:rPr lang="en-US" dirty="0" smtClean="0"/>
              <a:t>convolution)</a:t>
            </a:r>
          </a:p>
          <a:p>
            <a:r>
              <a:rPr lang="en-US" dirty="0" smtClean="0"/>
              <a:t>PSB-to-PS</a:t>
            </a:r>
            <a:endParaRPr lang="en-US" dirty="0"/>
          </a:p>
          <a:p>
            <a:pPr lvl="1"/>
            <a:r>
              <a:rPr lang="en-US" dirty="0"/>
              <a:t>Analysis and re-matching of R3 PSB-PS </a:t>
            </a:r>
            <a:r>
              <a:rPr lang="en-US" dirty="0" smtClean="0"/>
              <a:t>TL</a:t>
            </a:r>
          </a:p>
          <a:p>
            <a:pPr lvl="1"/>
            <a:r>
              <a:rPr lang="en-US" dirty="0" smtClean="0"/>
              <a:t>Emittance </a:t>
            </a:r>
            <a:r>
              <a:rPr lang="en-US" dirty="0"/>
              <a:t>blow-up estimation due to recombination </a:t>
            </a:r>
            <a:r>
              <a:rPr lang="en-US" dirty="0" smtClean="0"/>
              <a:t>kickers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63148" y="1100591"/>
            <a:ext cx="1903085" cy="52322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76200" dir="33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FF6600"/>
                </a:solidFill>
              </a:rPr>
              <a:t>t</a:t>
            </a:r>
            <a:r>
              <a:rPr lang="en-US" sz="1400" dirty="0" smtClean="0">
                <a:solidFill>
                  <a:srgbClr val="FF6600"/>
                </a:solidFill>
              </a:rPr>
              <a:t>o be started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ongoing/completed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70435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LIU PS MD overview (for beam parameters)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714999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Emittance preservation and space charge</a:t>
            </a:r>
          </a:p>
          <a:p>
            <a:pPr lvl="1"/>
            <a:r>
              <a:rPr lang="en-US" dirty="0" smtClean="0"/>
              <a:t>Horizontal blow-up at injection &amp; impact of injection bump and steering errors</a:t>
            </a:r>
          </a:p>
          <a:p>
            <a:pPr lvl="1"/>
            <a:r>
              <a:rPr lang="en-US" dirty="0" smtClean="0"/>
              <a:t>Optics measurements to improve emittance measurements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</a:rPr>
              <a:t>Space charge mitigation with large momentum spread</a:t>
            </a:r>
            <a:endParaRPr lang="en-US" dirty="0">
              <a:solidFill>
                <a:srgbClr val="FF6600"/>
              </a:solidFill>
            </a:endParaRPr>
          </a:p>
          <a:p>
            <a:pPr lvl="1"/>
            <a:r>
              <a:rPr lang="en-US" dirty="0" smtClean="0"/>
              <a:t>Identification and compensation of resonances</a:t>
            </a:r>
          </a:p>
          <a:p>
            <a:pPr lvl="1"/>
            <a:r>
              <a:rPr lang="en-US" dirty="0"/>
              <a:t>RF voltage program to avoid bunch shortening at start of </a:t>
            </a:r>
            <a:r>
              <a:rPr lang="en-US" dirty="0" smtClean="0"/>
              <a:t>acceleration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</a:rPr>
              <a:t>Deployment of transverse damper along the cycle and low chromaticity</a:t>
            </a:r>
            <a:endParaRPr lang="en-US" dirty="0">
              <a:solidFill>
                <a:srgbClr val="FF6600"/>
              </a:solidFill>
            </a:endParaRPr>
          </a:p>
          <a:p>
            <a:pPr lvl="1"/>
            <a:r>
              <a:rPr lang="en-US" dirty="0" smtClean="0"/>
              <a:t>Double</a:t>
            </a:r>
            <a:r>
              <a:rPr lang="en-US" dirty="0"/>
              <a:t>-harmonic operation at flat-bottom and constant bucket area at beginning of </a:t>
            </a:r>
            <a:r>
              <a:rPr lang="en-US" dirty="0" smtClean="0"/>
              <a:t>acceleration</a:t>
            </a:r>
          </a:p>
          <a:p>
            <a:r>
              <a:rPr lang="en-US" dirty="0" smtClean="0"/>
              <a:t>Longitudinal instabilities </a:t>
            </a:r>
          </a:p>
          <a:p>
            <a:pPr lvl="1"/>
            <a:r>
              <a:rPr lang="en-US" dirty="0" smtClean="0"/>
              <a:t>Quadrupole </a:t>
            </a:r>
            <a:r>
              <a:rPr lang="en-US" dirty="0"/>
              <a:t>coupled-bunch instability and </a:t>
            </a:r>
            <a:r>
              <a:rPr lang="en-US" dirty="0" smtClean="0"/>
              <a:t>impact of high</a:t>
            </a:r>
            <a:r>
              <a:rPr lang="en-US" dirty="0"/>
              <a:t>-frequency cavity </a:t>
            </a:r>
            <a:r>
              <a:rPr lang="en-US" dirty="0" smtClean="0"/>
              <a:t>impedance</a:t>
            </a:r>
            <a:endParaRPr lang="en-US" dirty="0"/>
          </a:p>
          <a:p>
            <a:pPr lvl="1"/>
            <a:r>
              <a:rPr lang="en-US" dirty="0"/>
              <a:t>Intensity limit with </a:t>
            </a:r>
            <a:r>
              <a:rPr lang="en-US" dirty="0" smtClean="0"/>
              <a:t>new coupled</a:t>
            </a:r>
            <a:r>
              <a:rPr lang="en-US" dirty="0"/>
              <a:t>-bunch feedback</a:t>
            </a:r>
          </a:p>
          <a:p>
            <a:pPr lvl="1"/>
            <a:r>
              <a:rPr lang="en-US" dirty="0" smtClean="0"/>
              <a:t>20 </a:t>
            </a:r>
            <a:r>
              <a:rPr lang="en-US" dirty="0"/>
              <a:t>MHz, 40 MHz or 80 MHz as Landau cavities at flat-top</a:t>
            </a:r>
          </a:p>
          <a:p>
            <a:r>
              <a:rPr lang="en-US" dirty="0" smtClean="0"/>
              <a:t>Longitudinal impedance</a:t>
            </a:r>
          </a:p>
          <a:p>
            <a:pPr lvl="1"/>
            <a:r>
              <a:rPr lang="en-US" dirty="0" smtClean="0"/>
              <a:t>Impedance </a:t>
            </a:r>
            <a:r>
              <a:rPr lang="en-US" dirty="0"/>
              <a:t>measurements of 10 </a:t>
            </a:r>
            <a:r>
              <a:rPr lang="en-US" dirty="0" smtClean="0"/>
              <a:t>MHz, 20 </a:t>
            </a:r>
            <a:r>
              <a:rPr lang="en-US" dirty="0"/>
              <a:t>MHz, 40 MHz and 80 MHz RF cavities</a:t>
            </a:r>
          </a:p>
          <a:p>
            <a:pPr lvl="1"/>
            <a:r>
              <a:rPr lang="en-US" dirty="0" smtClean="0"/>
              <a:t>High</a:t>
            </a:r>
            <a:r>
              <a:rPr lang="en-US" dirty="0"/>
              <a:t>-frequency structure of beam during, e.g., de-bunching</a:t>
            </a:r>
          </a:p>
          <a:p>
            <a:r>
              <a:rPr lang="en-US" dirty="0" smtClean="0"/>
              <a:t>PS-to-SPS transfer</a:t>
            </a:r>
          </a:p>
          <a:p>
            <a:pPr lvl="1"/>
            <a:r>
              <a:rPr lang="en-US" dirty="0" smtClean="0"/>
              <a:t>Optimization of bunch rotation, test of adiabatic </a:t>
            </a:r>
            <a:r>
              <a:rPr lang="en-US" dirty="0"/>
              <a:t>bunch shortening using 40 MHz and 80 MHz </a:t>
            </a:r>
            <a:r>
              <a:rPr lang="en-US" dirty="0" smtClean="0"/>
              <a:t>RF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6600"/>
                </a:solidFill>
              </a:rPr>
              <a:t>Uncaptured </a:t>
            </a:r>
            <a:r>
              <a:rPr lang="en-US" dirty="0">
                <a:solidFill>
                  <a:srgbClr val="FF6600"/>
                </a:solidFill>
              </a:rPr>
              <a:t>particles at PS-SPS transfer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63148" y="1100591"/>
            <a:ext cx="1903085" cy="52322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76200" dir="33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FF6600"/>
                </a:solidFill>
              </a:rPr>
              <a:t>t</a:t>
            </a:r>
            <a:r>
              <a:rPr lang="en-US" sz="1400" dirty="0" smtClean="0">
                <a:solidFill>
                  <a:srgbClr val="FF6600"/>
                </a:solidFill>
              </a:rPr>
              <a:t>o be started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ongoing/completed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96881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LIU SPS MD overview (for beam parameters)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82422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Losses</a:t>
            </a:r>
          </a:p>
          <a:p>
            <a:pPr lvl="1"/>
            <a:r>
              <a:rPr lang="en-US" dirty="0" smtClean="0"/>
              <a:t>Studies </a:t>
            </a:r>
            <a:r>
              <a:rPr lang="en-US" dirty="0"/>
              <a:t>of loss mechanisms and </a:t>
            </a:r>
            <a:r>
              <a:rPr lang="en-US" dirty="0" smtClean="0"/>
              <a:t>scaling of losses with 25 ns beams</a:t>
            </a:r>
          </a:p>
          <a:p>
            <a:pPr lvl="1"/>
            <a:r>
              <a:rPr lang="en-US" dirty="0" smtClean="0"/>
              <a:t>Characterization </a:t>
            </a:r>
            <a:r>
              <a:rPr lang="en-US" dirty="0"/>
              <a:t>and optimization of low level RF </a:t>
            </a:r>
            <a:r>
              <a:rPr lang="en-US" dirty="0" smtClean="0"/>
              <a:t>system</a:t>
            </a:r>
          </a:p>
          <a:p>
            <a:pPr lvl="1"/>
            <a:r>
              <a:rPr lang="en-US" dirty="0"/>
              <a:t>SPS nonlinear optics model </a:t>
            </a:r>
            <a:r>
              <a:rPr lang="en-US" dirty="0" smtClean="0"/>
              <a:t>(for non-linear chromaticity)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</a:rPr>
              <a:t>High intensity 25 ns “mini scrubbing run” in October (40 hours dedicated MD)</a:t>
            </a:r>
            <a:endParaRPr lang="en-US" dirty="0">
              <a:solidFill>
                <a:srgbClr val="FF6600"/>
              </a:solidFill>
            </a:endParaRPr>
          </a:p>
          <a:p>
            <a:r>
              <a:rPr lang="en-US" dirty="0" smtClean="0"/>
              <a:t>Longitudinal intensity limitations</a:t>
            </a:r>
            <a:endParaRPr lang="en-US" dirty="0"/>
          </a:p>
          <a:p>
            <a:pPr lvl="1"/>
            <a:r>
              <a:rPr lang="en-US" dirty="0"/>
              <a:t>Intensity threshold along the cycle for different bunch </a:t>
            </a:r>
            <a:r>
              <a:rPr lang="en-US" dirty="0" smtClean="0"/>
              <a:t>trains and different optics</a:t>
            </a:r>
          </a:p>
          <a:p>
            <a:pPr lvl="1"/>
            <a:r>
              <a:rPr lang="en-US" dirty="0">
                <a:solidFill>
                  <a:srgbClr val="FF6600"/>
                </a:solidFill>
              </a:rPr>
              <a:t>Extraction of longer bunches to LHC (for LIU beam parameter reach)</a:t>
            </a:r>
          </a:p>
          <a:p>
            <a:pPr lvl="1"/>
            <a:r>
              <a:rPr lang="en-US" dirty="0">
                <a:solidFill>
                  <a:srgbClr val="FF6600"/>
                </a:solidFill>
              </a:rPr>
              <a:t>Bunch rotation at 450 GeV for high intensity 25 ns </a:t>
            </a:r>
            <a:r>
              <a:rPr lang="en-US" dirty="0" smtClean="0">
                <a:solidFill>
                  <a:srgbClr val="FF6600"/>
                </a:solidFill>
              </a:rPr>
              <a:t>beams</a:t>
            </a:r>
          </a:p>
          <a:p>
            <a:r>
              <a:rPr lang="en-US" dirty="0" smtClean="0"/>
              <a:t>Transverse impedance, instability and emittance preservation</a:t>
            </a:r>
            <a:endParaRPr lang="en-US" dirty="0"/>
          </a:p>
          <a:p>
            <a:pPr lvl="1"/>
            <a:r>
              <a:rPr lang="en-US" dirty="0" smtClean="0"/>
              <a:t>Transverse emittance growth on flat bottom</a:t>
            </a:r>
            <a:endParaRPr lang="en-US" dirty="0"/>
          </a:p>
          <a:p>
            <a:pPr lvl="1"/>
            <a:r>
              <a:rPr lang="en-US" dirty="0" smtClean="0"/>
              <a:t>Detuning </a:t>
            </a:r>
            <a:r>
              <a:rPr lang="en-US" dirty="0"/>
              <a:t>with multi-bunch beams for </a:t>
            </a:r>
            <a:r>
              <a:rPr lang="en-US" dirty="0" smtClean="0"/>
              <a:t>automatic </a:t>
            </a:r>
            <a:r>
              <a:rPr lang="en-US" dirty="0"/>
              <a:t>Q </a:t>
            </a:r>
            <a:r>
              <a:rPr lang="en-US" dirty="0" smtClean="0"/>
              <a:t>correction and possible impact on emittances</a:t>
            </a:r>
            <a:endParaRPr lang="en-US" dirty="0"/>
          </a:p>
          <a:p>
            <a:pPr lvl="1"/>
            <a:r>
              <a:rPr lang="en-US" dirty="0"/>
              <a:t>Benchmarking of horizontal single bunch impedance </a:t>
            </a:r>
            <a:r>
              <a:rPr lang="en-US" dirty="0" smtClean="0"/>
              <a:t>model</a:t>
            </a:r>
          </a:p>
          <a:p>
            <a:r>
              <a:rPr lang="en-US" dirty="0" smtClean="0"/>
              <a:t>Q22 </a:t>
            </a:r>
            <a:endParaRPr lang="en-US" dirty="0"/>
          </a:p>
          <a:p>
            <a:pPr lvl="1"/>
            <a:r>
              <a:rPr lang="en-US" dirty="0" smtClean="0"/>
              <a:t>Losses </a:t>
            </a:r>
            <a:r>
              <a:rPr lang="en-US" dirty="0"/>
              <a:t>and longitudinal instability threshold in comparison to </a:t>
            </a:r>
            <a:r>
              <a:rPr lang="en-US" dirty="0" smtClean="0"/>
              <a:t>Q20</a:t>
            </a:r>
          </a:p>
          <a:p>
            <a:pPr lvl="1"/>
            <a:r>
              <a:rPr lang="en-US" dirty="0">
                <a:solidFill>
                  <a:srgbClr val="FF6600"/>
                </a:solidFill>
              </a:rPr>
              <a:t>Losses at start of acceleration (more efficient use of available RF voltage / power?)</a:t>
            </a:r>
          </a:p>
          <a:p>
            <a:pPr lvl="1"/>
            <a:r>
              <a:rPr lang="en-US" dirty="0" smtClean="0"/>
              <a:t>Optics </a:t>
            </a:r>
            <a:r>
              <a:rPr lang="en-US" dirty="0"/>
              <a:t>characterization </a:t>
            </a:r>
            <a:r>
              <a:rPr lang="en-US" dirty="0" smtClean="0"/>
              <a:t>(non-linear chromaticity, incoherent effects)</a:t>
            </a:r>
            <a:endParaRPr lang="en-US" dirty="0"/>
          </a:p>
          <a:p>
            <a:pPr lvl="1"/>
            <a:r>
              <a:rPr lang="en-US" dirty="0"/>
              <a:t>Instabilities (TMCI threshold, longitudinal instabilities in comparison to Q20, …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High-bandwidth feedback studies (attempt </a:t>
            </a:r>
            <a:r>
              <a:rPr lang="en-US" dirty="0"/>
              <a:t>to stabilize </a:t>
            </a:r>
            <a:r>
              <a:rPr lang="en-US" dirty="0" smtClean="0"/>
              <a:t>TMCI)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63148" y="1100591"/>
            <a:ext cx="1903085" cy="52322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76200" dir="33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FF6600"/>
                </a:solidFill>
              </a:rPr>
              <a:t>t</a:t>
            </a:r>
            <a:r>
              <a:rPr lang="en-US" sz="1400" dirty="0" smtClean="0">
                <a:solidFill>
                  <a:srgbClr val="FF6600"/>
                </a:solidFill>
              </a:rPr>
              <a:t>o be started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ongoing/completed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63139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buClrTx/>
            </a:pPr>
            <a:endParaRPr lang="en-US" dirty="0" smtClean="0"/>
          </a:p>
          <a:p>
            <a:pPr>
              <a:buClrTx/>
            </a:pPr>
            <a:r>
              <a:rPr lang="en-US" dirty="0" smtClean="0">
                <a:solidFill>
                  <a:srgbClr val="BFBFBF"/>
                </a:solidFill>
              </a:rPr>
              <a:t>Introduction</a:t>
            </a:r>
          </a:p>
          <a:p>
            <a:pPr>
              <a:buClrTx/>
            </a:pPr>
            <a:r>
              <a:rPr lang="en-US" dirty="0" smtClean="0">
                <a:solidFill>
                  <a:srgbClr val="BFBFBF"/>
                </a:solidFill>
              </a:rPr>
              <a:t>Overview of ongoing LIU MDs</a:t>
            </a:r>
          </a:p>
          <a:p>
            <a:pPr>
              <a:buClrTx/>
            </a:pPr>
            <a:r>
              <a:rPr lang="en-US" dirty="0" smtClean="0"/>
              <a:t>Critical points for reaching LIU performance</a:t>
            </a:r>
          </a:p>
          <a:p>
            <a:pPr>
              <a:buClrTx/>
            </a:pPr>
            <a:r>
              <a:rPr lang="en-US" dirty="0" smtClean="0">
                <a:solidFill>
                  <a:srgbClr val="BFBFBF"/>
                </a:solidFill>
              </a:rPr>
              <a:t>Summary &amp; MD priorities</a:t>
            </a:r>
          </a:p>
          <a:p>
            <a:pPr>
              <a:buClrTx/>
            </a:pPr>
            <a:endParaRPr lang="en-US" dirty="0" smtClean="0"/>
          </a:p>
          <a:p>
            <a:pPr>
              <a:buClrTx/>
            </a:pPr>
            <a:endParaRPr lang="en-US" dirty="0" smtClean="0"/>
          </a:p>
          <a:p>
            <a:pPr>
              <a:buClrTx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3081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PSB brightness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PSB brightness essential for LHC beam parameters – expect factor 2 higher brightness with Linac4 and 160 MeV injection</a:t>
            </a:r>
          </a:p>
          <a:p>
            <a:r>
              <a:rPr lang="en-US" dirty="0" smtClean="0"/>
              <a:t>Present status and ongoing studies</a:t>
            </a:r>
          </a:p>
          <a:p>
            <a:pPr lvl="1"/>
            <a:r>
              <a:rPr lang="en-US" dirty="0" smtClean="0"/>
              <a:t>PSB operated at expected brightness</a:t>
            </a:r>
          </a:p>
          <a:p>
            <a:pPr lvl="1"/>
            <a:r>
              <a:rPr lang="en-US" dirty="0"/>
              <a:t>BCMS </a:t>
            </a:r>
            <a:r>
              <a:rPr lang="en-US" dirty="0" smtClean="0"/>
              <a:t>now setup with of capture of LHC25ns beam gave expected brightness improvement due to larger longitudinal emittance – confirms brightness limitation due to space charge</a:t>
            </a:r>
          </a:p>
          <a:p>
            <a:pPr lvl="1"/>
            <a:r>
              <a:rPr lang="en-US" dirty="0"/>
              <a:t>Improved brightness demonstrated with triple harmonic capture</a:t>
            </a:r>
          </a:p>
          <a:p>
            <a:pPr lvl="1"/>
            <a:endParaRPr lang="en-US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481171" y="3716629"/>
            <a:ext cx="8350953" cy="2885934"/>
            <a:chOff x="481171" y="3716629"/>
            <a:chExt cx="8350953" cy="2885934"/>
          </a:xfrm>
        </p:grpSpPr>
        <p:sp>
          <p:nvSpPr>
            <p:cNvPr id="4" name="Rectangle 3"/>
            <p:cNvSpPr/>
            <p:nvPr/>
          </p:nvSpPr>
          <p:spPr>
            <a:xfrm>
              <a:off x="481171" y="3716629"/>
              <a:ext cx="8350953" cy="288593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>
              <a:outerShdw blurRad="40000" dist="76200" dir="33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/>
          </p:blipFill>
          <p:spPr>
            <a:xfrm>
              <a:off x="562736" y="3902895"/>
              <a:ext cx="3736897" cy="259322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" name="Picture 10"/>
            <p:cNvPicPr/>
            <p:nvPr/>
          </p:nvPicPr>
          <p:blipFill>
            <a:blip r:embed="rId3"/>
            <a:stretch/>
          </p:blipFill>
          <p:spPr>
            <a:xfrm>
              <a:off x="4695804" y="3900758"/>
              <a:ext cx="3930393" cy="2547817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989824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PSB brightness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PSB brightness essential for LHC beam parameters – expect factor 2 higher brightness with Linac4 and 160 MeV injection</a:t>
            </a:r>
          </a:p>
          <a:p>
            <a:r>
              <a:rPr lang="en-US" dirty="0" smtClean="0"/>
              <a:t>Present status and ongoing studies</a:t>
            </a:r>
          </a:p>
          <a:p>
            <a:pPr lvl="1"/>
            <a:r>
              <a:rPr lang="en-US" dirty="0" smtClean="0"/>
              <a:t>PSB operated at expected brightness</a:t>
            </a:r>
          </a:p>
          <a:p>
            <a:pPr lvl="1"/>
            <a:r>
              <a:rPr lang="en-US" dirty="0"/>
              <a:t>BCMS </a:t>
            </a:r>
            <a:r>
              <a:rPr lang="en-US" dirty="0" smtClean="0"/>
              <a:t>now setup with of capture of LHC25ns beam gave expected brightness improvement due to larger longitudinal emittance – confirms brightness limitation due to space charge</a:t>
            </a:r>
          </a:p>
          <a:p>
            <a:pPr lvl="1"/>
            <a:r>
              <a:rPr lang="en-US" dirty="0" smtClean="0"/>
              <a:t>Improved brightness demonstrated with triple harmonic capture</a:t>
            </a:r>
          </a:p>
          <a:p>
            <a:pPr lvl="1"/>
            <a:r>
              <a:rPr lang="en-US" dirty="0" smtClean="0"/>
              <a:t>Emittance preservation along the cycle verified</a:t>
            </a:r>
          </a:p>
          <a:p>
            <a:pPr lvl="1"/>
            <a:r>
              <a:rPr lang="en-US" dirty="0" smtClean="0"/>
              <a:t>Evaluation of horizontal emittance by “de-convolution” of momentum contribution and comparison with SEM grid measurements</a:t>
            </a:r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Resonance compensation based on turn-by-turn data (with new BPM electronics) and impact on brightness reach</a:t>
            </a:r>
          </a:p>
          <a:p>
            <a:pPr lvl="1"/>
            <a:r>
              <a:rPr lang="en-US" dirty="0" smtClean="0"/>
              <a:t>Further benchmarking of brightness curve with space charge simulations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871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01037" y="3604723"/>
            <a:ext cx="8307783" cy="31726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>
            <a:outerShdw blurRad="40000" dist="76200" dir="33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Large </a:t>
            </a:r>
            <a:r>
              <a:rPr lang="en-US" dirty="0"/>
              <a:t>longitudinal emittance </a:t>
            </a:r>
            <a:r>
              <a:rPr lang="en-US" dirty="0" smtClean="0"/>
              <a:t>at PS injection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714999"/>
          </a:xfrm>
        </p:spPr>
        <p:txBody>
          <a:bodyPr>
            <a:normAutofit/>
          </a:bodyPr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LIU parameters critically rely on space charge reduction from 2 GeV and from maximizing bunch length and momentum spread</a:t>
            </a:r>
          </a:p>
          <a:p>
            <a:r>
              <a:rPr lang="en-US" dirty="0" smtClean="0"/>
              <a:t>Present status and observations</a:t>
            </a:r>
          </a:p>
          <a:p>
            <a:pPr lvl="1"/>
            <a:r>
              <a:rPr lang="en-US" dirty="0" smtClean="0"/>
              <a:t>Horizontal emittance measured right after injection into the PS is significantly larger than in PSB, even for operational beam conditions (up to 40%)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b="1" dirty="0" smtClean="0"/>
              <a:t>Blow</a:t>
            </a:r>
            <a:r>
              <a:rPr lang="en-US" b="1" dirty="0"/>
              <a:t>-up enhanced with large </a:t>
            </a:r>
            <a:r>
              <a:rPr lang="en-US" b="1" dirty="0" err="1"/>
              <a:t>dp</a:t>
            </a:r>
            <a:r>
              <a:rPr lang="en-US" b="1" dirty="0"/>
              <a:t>/p bunches (up to 100%)</a:t>
            </a:r>
          </a:p>
          <a:p>
            <a:pPr lvl="1"/>
            <a:r>
              <a:rPr lang="en-US" dirty="0" smtClean="0"/>
              <a:t>Optics </a:t>
            </a:r>
            <a:r>
              <a:rPr lang="en-US" dirty="0"/>
              <a:t>mismatch between PSB &amp; PS (mostly horizontal dispersion) – matching </a:t>
            </a:r>
            <a:r>
              <a:rPr lang="en-US" dirty="0" smtClean="0"/>
              <a:t>studies ongoing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478765"/>
              </p:ext>
            </p:extLst>
          </p:nvPr>
        </p:nvGraphicFramePr>
        <p:xfrm>
          <a:off x="613755" y="5927255"/>
          <a:ext cx="8055791" cy="7801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36579"/>
                <a:gridCol w="735482"/>
                <a:gridCol w="626521"/>
                <a:gridCol w="552065"/>
                <a:gridCol w="348672"/>
                <a:gridCol w="682817"/>
                <a:gridCol w="631970"/>
                <a:gridCol w="800857"/>
                <a:gridCol w="624705"/>
                <a:gridCol w="784514"/>
                <a:gridCol w="931609"/>
              </a:tblGrid>
              <a:tr h="1272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@ PR.MARK42</a:t>
                      </a:r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 smtClean="0">
                          <a:effectLst/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800" b="1" u="none" strike="noStrike" baseline="-25000" dirty="0" err="1" smtClean="0">
                          <a:effectLst/>
                        </a:rPr>
                        <a:t>x</a:t>
                      </a:r>
                      <a:r>
                        <a:rPr lang="en-GB" sz="800" b="1" u="none" strike="noStrike" dirty="0" smtClean="0">
                          <a:effectLst/>
                        </a:rPr>
                        <a:t> [m]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 smtClean="0">
                          <a:effectLst/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en-GB" sz="800" b="1" u="none" strike="noStrike" baseline="-25000" dirty="0" err="1" smtClean="0">
                          <a:effectLst/>
                        </a:rPr>
                        <a:t>x</a:t>
                      </a:r>
                      <a:endParaRPr lang="en-GB" sz="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800" b="1" u="none" strike="noStrike" baseline="-25000" dirty="0" smtClean="0">
                          <a:effectLst/>
                          <a:latin typeface="+mn-lt"/>
                        </a:rPr>
                        <a:t>y</a:t>
                      </a:r>
                      <a:r>
                        <a:rPr lang="en-GB" sz="800" b="1" u="none" strike="noStrike" dirty="0" smtClean="0">
                          <a:effectLst/>
                        </a:rPr>
                        <a:t> [m]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en-GB" sz="800" b="1" u="none" strike="noStrike" baseline="-25000" dirty="0" smtClean="0">
                          <a:effectLst/>
                          <a:latin typeface="+mj-lt"/>
                        </a:rPr>
                        <a:t>y</a:t>
                      </a:r>
                      <a:endParaRPr lang="en-GB" sz="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 smtClean="0">
                          <a:effectLst/>
                        </a:rPr>
                        <a:t>D</a:t>
                      </a:r>
                      <a:r>
                        <a:rPr lang="en-GB" sz="800" b="1" u="none" strike="noStrike" baseline="-25000" dirty="0" err="1" smtClean="0">
                          <a:effectLst/>
                        </a:rPr>
                        <a:t>x</a:t>
                      </a:r>
                      <a:r>
                        <a:rPr lang="en-GB" sz="800" b="1" u="none" strike="noStrike" dirty="0" smtClean="0">
                          <a:effectLst/>
                        </a:rPr>
                        <a:t> [m] 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>
                          <a:effectLst/>
                        </a:rPr>
                        <a:t>D'</a:t>
                      </a:r>
                      <a:r>
                        <a:rPr lang="en-GB" sz="800" b="1" u="none" strike="noStrike" baseline="-25000" dirty="0" err="1">
                          <a:effectLst/>
                        </a:rPr>
                        <a:t>x</a:t>
                      </a:r>
                      <a:endParaRPr lang="en-GB" sz="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 smtClean="0">
                          <a:effectLst/>
                        </a:rPr>
                        <a:t>D</a:t>
                      </a:r>
                      <a:r>
                        <a:rPr lang="en-GB" sz="800" b="1" u="none" strike="noStrike" baseline="-25000" dirty="0" err="1" smtClean="0">
                          <a:effectLst/>
                        </a:rPr>
                        <a:t>y</a:t>
                      </a:r>
                      <a:r>
                        <a:rPr lang="en-GB" sz="800" b="1" u="none" strike="noStrike" dirty="0" smtClean="0">
                          <a:effectLst/>
                        </a:rPr>
                        <a:t> [m]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>
                          <a:effectLst/>
                        </a:rPr>
                        <a:t>D'</a:t>
                      </a:r>
                      <a:r>
                        <a:rPr lang="en-GB" sz="800" b="1" u="none" strike="noStrike" baseline="-25000" dirty="0" err="1">
                          <a:effectLst/>
                        </a:rPr>
                        <a:t>y</a:t>
                      </a:r>
                      <a:endParaRPr lang="en-GB" sz="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 smtClean="0">
                          <a:effectLst/>
                        </a:rPr>
                        <a:t>Betatron</a:t>
                      </a:r>
                      <a:r>
                        <a:rPr lang="en-GB" sz="800" b="1" u="none" strike="noStrike" dirty="0" smtClean="0">
                          <a:effectLst/>
                        </a:rPr>
                        <a:t> </a:t>
                      </a:r>
                      <a:r>
                        <a:rPr lang="en-GB" sz="800" b="1" u="none" strike="noStrike" dirty="0" err="1" smtClean="0">
                          <a:effectLst/>
                        </a:rPr>
                        <a:t>Mrms</a:t>
                      </a:r>
                      <a:r>
                        <a:rPr lang="en-GB" sz="800" b="1" u="none" strike="noStrike" baseline="-25000" dirty="0" err="1" smtClean="0">
                          <a:effectLst/>
                        </a:rPr>
                        <a:t>x</a:t>
                      </a:r>
                      <a:r>
                        <a:rPr lang="en-GB" sz="800" b="1" u="none" strike="noStrike" baseline="0" dirty="0" smtClean="0">
                          <a:effectLst/>
                        </a:rPr>
                        <a:t> [%] *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 smtClean="0">
                          <a:effectLst/>
                        </a:rPr>
                        <a:t>Betatron</a:t>
                      </a:r>
                      <a:r>
                        <a:rPr lang="en-GB" sz="800" b="1" u="none" strike="noStrike" dirty="0" smtClean="0">
                          <a:effectLst/>
                        </a:rPr>
                        <a:t> </a:t>
                      </a:r>
                      <a:r>
                        <a:rPr lang="en-GB" sz="800" b="1" u="none" strike="noStrike" dirty="0" err="1" smtClean="0">
                          <a:effectLst/>
                        </a:rPr>
                        <a:t>Mrms</a:t>
                      </a:r>
                      <a:r>
                        <a:rPr lang="en-GB" sz="800" b="1" u="none" strike="noStrike" baseline="-25000" dirty="0" err="1" smtClean="0">
                          <a:effectLst/>
                        </a:rPr>
                        <a:t>y</a:t>
                      </a:r>
                      <a:r>
                        <a:rPr lang="en-GB" sz="800" b="1" u="none" strike="noStrike" dirty="0" smtClean="0"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</a:rPr>
                        <a:t>[%] *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</a:tr>
              <a:tr h="1136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</a:rPr>
                        <a:t>PS periodic solution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</a:rPr>
                        <a:t>12.17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</a:rPr>
                        <a:t>0.13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</a:rPr>
                        <a:t>22.17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</a:rPr>
                        <a:t>-0.02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2.22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</a:rPr>
                        <a:t>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</a:tr>
              <a:tr h="113682"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</a:tr>
              <a:tr h="1136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Operational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</a:rPr>
                        <a:t>11.07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</a:rPr>
                        <a:t>-0.003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20.87</a:t>
                      </a:r>
                      <a:endParaRPr lang="en-GB" sz="8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0.18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0.93</a:t>
                      </a:r>
                      <a:endParaRPr lang="en-GB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</a:rPr>
                        <a:t>0.09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0.03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0.0018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</a:rPr>
                        <a:t>2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</a:tr>
              <a:tr h="1136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 dirty="0" err="1" smtClean="0">
                          <a:effectLst/>
                        </a:rPr>
                        <a:t>Dx</a:t>
                      </a:r>
                      <a:r>
                        <a:rPr lang="en-GB" sz="800" b="0" u="none" strike="noStrike" baseline="0" dirty="0" smtClean="0">
                          <a:effectLst/>
                        </a:rPr>
                        <a:t> m</a:t>
                      </a:r>
                      <a:r>
                        <a:rPr lang="en-GB" sz="800" b="0" u="none" strike="noStrike" dirty="0" smtClean="0">
                          <a:effectLst/>
                        </a:rPr>
                        <a:t>atched 2016 (trade</a:t>
                      </a:r>
                      <a:r>
                        <a:rPr lang="en-GB" sz="800" b="0" u="none" strike="noStrike" baseline="0" dirty="0" smtClean="0">
                          <a:effectLst/>
                        </a:rPr>
                        <a:t> – off)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>
                          <a:effectLst/>
                        </a:rPr>
                        <a:t>13.57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>
                          <a:effectLst/>
                        </a:rPr>
                        <a:t>-0.04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20.91</a:t>
                      </a:r>
                      <a:endParaRPr lang="en-GB" sz="8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>
                          <a:effectLst/>
                        </a:rPr>
                        <a:t>0.11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 dirty="0">
                          <a:solidFill>
                            <a:srgbClr val="FFC000"/>
                          </a:solidFill>
                          <a:effectLst/>
                        </a:rPr>
                        <a:t>1.41</a:t>
                      </a:r>
                      <a:endParaRPr lang="en-GB" sz="800" b="0" i="0" u="none" strike="noStrike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>
                          <a:effectLst/>
                        </a:rPr>
                        <a:t>0.013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 dirty="0" smtClean="0">
                          <a:effectLst/>
                        </a:rPr>
                        <a:t>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 dirty="0" smtClean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</a:tr>
              <a:tr h="1136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</a:rPr>
                        <a:t>Preliminary</a:t>
                      </a:r>
                      <a:r>
                        <a:rPr lang="en-GB" sz="800" b="1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800" b="1" u="none" strike="noStrike" dirty="0" smtClean="0">
                          <a:effectLst/>
                        </a:rPr>
                        <a:t>Matched </a:t>
                      </a:r>
                      <a:r>
                        <a:rPr lang="en-GB" sz="800" b="1" u="none" strike="noStrike" dirty="0" err="1" smtClean="0">
                          <a:effectLst/>
                        </a:rPr>
                        <a:t>Dx</a:t>
                      </a:r>
                      <a:r>
                        <a:rPr lang="en-GB" sz="800" b="1" u="none" strike="noStrike" dirty="0" smtClean="0">
                          <a:effectLst/>
                        </a:rPr>
                        <a:t> 2017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30.37</a:t>
                      </a:r>
                      <a:endParaRPr lang="en-GB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-0.5</a:t>
                      </a:r>
                      <a:endParaRPr lang="en-GB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28.322</a:t>
                      </a:r>
                      <a:endParaRPr lang="en-GB" sz="8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-0.08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2.022</a:t>
                      </a:r>
                      <a:endParaRPr lang="en-GB" sz="8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-0.008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0.03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0.0019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58</a:t>
                      </a:r>
                      <a:endParaRPr lang="en-GB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</a:rPr>
                        <a:t>3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637058" y="3645024"/>
            <a:ext cx="7908093" cy="2305533"/>
            <a:chOff x="637058" y="3645024"/>
            <a:chExt cx="7908093" cy="230553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2624" b="2272"/>
            <a:stretch/>
          </p:blipFill>
          <p:spPr>
            <a:xfrm>
              <a:off x="637058" y="3645024"/>
              <a:ext cx="7908093" cy="2305533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032471" y="4860772"/>
              <a:ext cx="1576584" cy="3304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dirty="0" smtClean="0">
                  <a:solidFill>
                    <a:srgbClr val="FF0000"/>
                  </a:solidFill>
                  <a:latin typeface="Arial"/>
                </a:rPr>
                <a:t>Closed solution</a:t>
              </a:r>
              <a:endParaRPr lang="en-GB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4107889" y="4617122"/>
              <a:ext cx="924583" cy="393670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6390672" y="4617122"/>
              <a:ext cx="651930" cy="339159"/>
            </a:xfrm>
            <a:prstGeom prst="straightConnector1">
              <a:avLst/>
            </a:prstGeom>
            <a:solidFill>
              <a:srgbClr val="FFFFFF"/>
            </a:solidFill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5170087" y="4020029"/>
              <a:ext cx="3231090" cy="29238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 marL="0" lvl="2" defTabSz="914400"/>
              <a:r>
                <a:rPr lang="en-US" sz="1300" dirty="0">
                  <a:solidFill>
                    <a:srgbClr val="0055A0"/>
                  </a:solidFill>
                  <a:latin typeface="Arial"/>
                </a:rPr>
                <a:t>2017 </a:t>
              </a:r>
              <a:r>
                <a:rPr lang="en-US" sz="1300" dirty="0" err="1" smtClean="0">
                  <a:solidFill>
                    <a:srgbClr val="0055A0"/>
                  </a:solidFill>
                  <a:latin typeface="Arial"/>
                </a:rPr>
                <a:t>Dx</a:t>
              </a:r>
              <a:r>
                <a:rPr lang="en-US" sz="1300" dirty="0" smtClean="0">
                  <a:solidFill>
                    <a:srgbClr val="0055A0"/>
                  </a:solidFill>
                  <a:latin typeface="Arial"/>
                </a:rPr>
                <a:t> </a:t>
              </a:r>
              <a:r>
                <a:rPr lang="en-US" sz="1300" dirty="0">
                  <a:solidFill>
                    <a:srgbClr val="0055A0"/>
                  </a:solidFill>
                  <a:latin typeface="Arial"/>
                </a:rPr>
                <a:t>- </a:t>
              </a:r>
              <a:r>
                <a:rPr lang="en-US" sz="1300" dirty="0" err="1">
                  <a:solidFill>
                    <a:srgbClr val="0055A0"/>
                  </a:solidFill>
                  <a:latin typeface="Arial"/>
                </a:rPr>
                <a:t>rematched</a:t>
              </a:r>
              <a:r>
                <a:rPr lang="en-US" sz="1300" dirty="0">
                  <a:solidFill>
                    <a:srgbClr val="0055A0"/>
                  </a:solidFill>
                  <a:latin typeface="Arial"/>
                </a:rPr>
                <a:t> optics </a:t>
              </a:r>
              <a:r>
                <a:rPr lang="en-US" sz="1300" dirty="0" smtClean="0">
                  <a:solidFill>
                    <a:srgbClr val="0055A0"/>
                  </a:solidFill>
                  <a:latin typeface="Arial"/>
                </a:rPr>
                <a:t>(preliminary)</a:t>
              </a:r>
              <a:endParaRPr lang="en-US" sz="1300" dirty="0">
                <a:solidFill>
                  <a:srgbClr val="0055A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25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Large </a:t>
            </a:r>
            <a:r>
              <a:rPr lang="en-US" dirty="0"/>
              <a:t>longitudinal emittance </a:t>
            </a:r>
            <a:r>
              <a:rPr lang="en-US" dirty="0" smtClean="0"/>
              <a:t>at PS injection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714999"/>
          </a:xfrm>
        </p:spPr>
        <p:txBody>
          <a:bodyPr>
            <a:normAutofit/>
          </a:bodyPr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LIU parameters critically rely on space charge reduction from 2 GeV and from maximizing bunch length and momentum spread</a:t>
            </a:r>
          </a:p>
          <a:p>
            <a:r>
              <a:rPr lang="en-US" dirty="0" smtClean="0"/>
              <a:t>Present status and observations</a:t>
            </a:r>
          </a:p>
          <a:p>
            <a:pPr lvl="1"/>
            <a:r>
              <a:rPr lang="en-US" dirty="0" smtClean="0"/>
              <a:t>Horizontal emittance measured right after injection into the PS is significantly larger than in PSB, even for operational beam conditions (up to 40%)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b="1" dirty="0" smtClean="0"/>
              <a:t>Blow</a:t>
            </a:r>
            <a:r>
              <a:rPr lang="en-US" b="1" dirty="0"/>
              <a:t>-up enhanced with large </a:t>
            </a:r>
            <a:r>
              <a:rPr lang="en-US" b="1" dirty="0" err="1"/>
              <a:t>dp</a:t>
            </a:r>
            <a:r>
              <a:rPr lang="en-US" b="1" dirty="0"/>
              <a:t>/p bunches (up to 100%)</a:t>
            </a:r>
          </a:p>
          <a:p>
            <a:pPr lvl="1"/>
            <a:r>
              <a:rPr lang="en-US" dirty="0" smtClean="0"/>
              <a:t>Optics </a:t>
            </a:r>
            <a:r>
              <a:rPr lang="en-US" dirty="0"/>
              <a:t>mismatch between PSB &amp; PS (mostly horizontal dispersion) – matching </a:t>
            </a:r>
            <a:r>
              <a:rPr lang="en-US" dirty="0" smtClean="0"/>
              <a:t>studies ongoing</a:t>
            </a:r>
            <a:endParaRPr lang="en-US" dirty="0"/>
          </a:p>
          <a:p>
            <a:pPr lvl="1"/>
            <a:r>
              <a:rPr lang="en-US" dirty="0" smtClean="0"/>
              <a:t>Also: considerable tune modulation during injection bump (towards horizontal integer resonance) </a:t>
            </a:r>
            <a:r>
              <a:rPr lang="is-IS" dirty="0" smtClean="0"/>
              <a:t>… possible contribution from space charge </a:t>
            </a:r>
            <a:r>
              <a:rPr lang="en-US" dirty="0"/>
              <a:t>(direct and indirect)?</a:t>
            </a:r>
          </a:p>
          <a:p>
            <a:pPr lvl="1"/>
            <a:endParaRPr lang="en-US" dirty="0" smtClean="0"/>
          </a:p>
        </p:txBody>
      </p:sp>
      <p:grpSp>
        <p:nvGrpSpPr>
          <p:cNvPr id="10" name="Group 9"/>
          <p:cNvGrpSpPr/>
          <p:nvPr/>
        </p:nvGrpSpPr>
        <p:grpSpPr>
          <a:xfrm>
            <a:off x="1001059" y="4136050"/>
            <a:ext cx="6538909" cy="2633112"/>
            <a:chOff x="1001059" y="4136050"/>
            <a:chExt cx="6538909" cy="2633112"/>
          </a:xfrm>
        </p:grpSpPr>
        <p:sp>
          <p:nvSpPr>
            <p:cNvPr id="9" name="Rectangle 8"/>
            <p:cNvSpPr/>
            <p:nvPr/>
          </p:nvSpPr>
          <p:spPr>
            <a:xfrm>
              <a:off x="1083647" y="4147282"/>
              <a:ext cx="6456321" cy="262188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>
              <a:outerShdw blurRad="40000" dist="76200" dir="33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001059" y="4136050"/>
              <a:ext cx="6538909" cy="2545452"/>
              <a:chOff x="1463040" y="3506860"/>
              <a:chExt cx="6195715" cy="2362197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7334"/>
              <a:stretch/>
            </p:blipFill>
            <p:spPr>
              <a:xfrm>
                <a:off x="1667257" y="3662941"/>
                <a:ext cx="2880000" cy="2206116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486"/>
              <a:stretch/>
            </p:blipFill>
            <p:spPr>
              <a:xfrm>
                <a:off x="4428076" y="3719424"/>
                <a:ext cx="3141362" cy="2149632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1463040" y="3506860"/>
                <a:ext cx="32884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u="sng" dirty="0"/>
                  <a:t>p</a:t>
                </a:r>
                <a:r>
                  <a:rPr lang="en-US" u="sng" dirty="0" smtClean="0"/>
                  <a:t>osition at BPM43</a:t>
                </a:r>
                <a:endParaRPr lang="en-US" u="sng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370318" y="3517284"/>
                <a:ext cx="32884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u="sng" dirty="0"/>
                  <a:t>h</a:t>
                </a:r>
                <a:r>
                  <a:rPr lang="en-US" u="sng" dirty="0" smtClean="0"/>
                  <a:t>orizontal tune</a:t>
                </a:r>
                <a:endParaRPr lang="en-US" u="sng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8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Large </a:t>
            </a:r>
            <a:r>
              <a:rPr lang="en-US" dirty="0"/>
              <a:t>longitudinal emittance </a:t>
            </a:r>
            <a:r>
              <a:rPr lang="en-US" dirty="0" smtClean="0"/>
              <a:t>at PS injection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714999"/>
          </a:xfrm>
        </p:spPr>
        <p:txBody>
          <a:bodyPr>
            <a:normAutofit/>
          </a:bodyPr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LIU parameters critically rely on space charge reduction from 2 GeV and from maximizing bunch length and momentum spread</a:t>
            </a:r>
          </a:p>
          <a:p>
            <a:r>
              <a:rPr lang="en-US" dirty="0" smtClean="0"/>
              <a:t>Present status and observations</a:t>
            </a:r>
          </a:p>
          <a:p>
            <a:pPr lvl="1"/>
            <a:r>
              <a:rPr lang="en-US" dirty="0" smtClean="0"/>
              <a:t>Horizontal emittance measured right after injection into the PS is significantly larger than in PSB, even for operational beam conditions (up to 40%)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b="1" dirty="0" smtClean="0"/>
              <a:t>Blow</a:t>
            </a:r>
            <a:r>
              <a:rPr lang="en-US" b="1" dirty="0"/>
              <a:t>-up enhanced with large </a:t>
            </a:r>
            <a:r>
              <a:rPr lang="en-US" b="1" dirty="0" err="1"/>
              <a:t>dp</a:t>
            </a:r>
            <a:r>
              <a:rPr lang="en-US" b="1" dirty="0"/>
              <a:t>/p bunches (up to 100%)</a:t>
            </a:r>
          </a:p>
          <a:p>
            <a:pPr lvl="1"/>
            <a:r>
              <a:rPr lang="en-US" dirty="0" smtClean="0"/>
              <a:t>Optics </a:t>
            </a:r>
            <a:r>
              <a:rPr lang="en-US" dirty="0"/>
              <a:t>mismatch between PSB &amp; PS (mostly horizontal dispersion) – matching </a:t>
            </a:r>
            <a:r>
              <a:rPr lang="en-US" dirty="0" smtClean="0"/>
              <a:t>studies ongoing</a:t>
            </a:r>
            <a:endParaRPr lang="en-US" dirty="0"/>
          </a:p>
          <a:p>
            <a:pPr lvl="1"/>
            <a:r>
              <a:rPr lang="en-US" dirty="0" smtClean="0"/>
              <a:t>Also: considerable tune modulation during injection bump (towards horizontal integer resonance) </a:t>
            </a:r>
            <a:r>
              <a:rPr lang="is-IS" dirty="0" smtClean="0"/>
              <a:t>… </a:t>
            </a:r>
            <a:r>
              <a:rPr lang="en-US" dirty="0" smtClean="0"/>
              <a:t>possible contribution from space charge (direct and indirect)?</a:t>
            </a:r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Evaluate emittances using </a:t>
            </a:r>
            <a:r>
              <a:rPr lang="en-US" dirty="0" smtClean="0">
                <a:sym typeface="Wingdings"/>
              </a:rPr>
              <a:t>de</a:t>
            </a:r>
            <a:r>
              <a:rPr lang="en-US" dirty="0">
                <a:sym typeface="Wingdings"/>
              </a:rPr>
              <a:t>-convolution (also online</a:t>
            </a:r>
            <a:r>
              <a:rPr lang="en-US" dirty="0" smtClean="0">
                <a:sym typeface="Wingdings"/>
              </a:rPr>
              <a:t>)</a:t>
            </a:r>
            <a:endParaRPr lang="en-US" dirty="0"/>
          </a:p>
          <a:p>
            <a:pPr lvl="1"/>
            <a:r>
              <a:rPr lang="en-US" dirty="0" smtClean="0"/>
              <a:t>Disentangle </a:t>
            </a:r>
            <a:r>
              <a:rPr lang="en-US" dirty="0"/>
              <a:t>from space charge effects by using very low brightness beam (i.e. pure optics study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Detailed studies of re-matching transfer line (may require dedicated MD)</a:t>
            </a:r>
            <a:endParaRPr lang="en-US" dirty="0"/>
          </a:p>
          <a:p>
            <a:pPr lvl="1"/>
            <a:r>
              <a:rPr lang="en-US" dirty="0" smtClean="0"/>
              <a:t>Modelling of PS optics distortion from injection bump using magnetic </a:t>
            </a:r>
            <a:r>
              <a:rPr lang="en-US" dirty="0"/>
              <a:t>field </a:t>
            </a:r>
            <a:r>
              <a:rPr lang="en-US" dirty="0" smtClean="0"/>
              <a:t>measurement data of injection bumpers and space charge simulations</a:t>
            </a:r>
          </a:p>
          <a:p>
            <a:pPr lvl="1"/>
            <a:r>
              <a:rPr lang="en-US" dirty="0" smtClean="0"/>
              <a:t>Test beneficial effect of longer bunches with same </a:t>
            </a:r>
            <a:r>
              <a:rPr lang="en-US" dirty="0" err="1" smtClean="0"/>
              <a:t>dp</a:t>
            </a:r>
            <a:r>
              <a:rPr lang="en-US" dirty="0" smtClean="0"/>
              <a:t>/p (e.g. with standard 25 ns beam)</a:t>
            </a:r>
            <a:endParaRPr lang="en-US" dirty="0"/>
          </a:p>
          <a:p>
            <a:pPr lvl="1"/>
            <a:r>
              <a:rPr lang="en-US" dirty="0" smtClean="0"/>
              <a:t>Evaluate beam parameter reach with standard </a:t>
            </a:r>
            <a:r>
              <a:rPr lang="en-US" dirty="0" err="1" smtClean="0"/>
              <a:t>dp</a:t>
            </a:r>
            <a:r>
              <a:rPr lang="en-US" dirty="0" smtClean="0"/>
              <a:t>/p in case blow-up cannot be overcome</a:t>
            </a:r>
          </a:p>
        </p:txBody>
      </p:sp>
    </p:spTree>
    <p:extLst>
      <p:ext uri="{BB962C8B-B14F-4D97-AF65-F5344CB8AC3E}">
        <p14:creationId xmlns:p14="http://schemas.microsoft.com/office/powerpoint/2010/main" val="3151722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thanks to MD users for their hard work!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</a:t>
            </a:r>
            <a:r>
              <a:rPr lang="en-US" dirty="0"/>
              <a:t>. Albright, F. </a:t>
            </a:r>
            <a:r>
              <a:rPr lang="en-US" dirty="0" err="1"/>
              <a:t>Asvesta</a:t>
            </a:r>
            <a:r>
              <a:rPr lang="en-US" dirty="0"/>
              <a:t>, </a:t>
            </a:r>
            <a:r>
              <a:rPr lang="en-US" dirty="0" smtClean="0"/>
              <a:t>M</a:t>
            </a:r>
            <a:r>
              <a:rPr lang="en-US" dirty="0"/>
              <a:t>. E. </a:t>
            </a:r>
            <a:r>
              <a:rPr lang="en-US" dirty="0" err="1"/>
              <a:t>Angoletta</a:t>
            </a:r>
            <a:r>
              <a:rPr lang="en-US" dirty="0"/>
              <a:t>, </a:t>
            </a:r>
            <a:r>
              <a:rPr lang="en-US" dirty="0" smtClean="0"/>
              <a:t>W. </a:t>
            </a:r>
            <a:r>
              <a:rPr lang="en-US" dirty="0" err="1" smtClean="0"/>
              <a:t>Bartmann</a:t>
            </a:r>
            <a:r>
              <a:rPr lang="en-US" dirty="0" smtClean="0"/>
              <a:t>, H</a:t>
            </a:r>
            <a:r>
              <a:rPr lang="en-US" dirty="0"/>
              <a:t>. Bartosik, P. </a:t>
            </a:r>
            <a:r>
              <a:rPr lang="en-US" dirty="0" err="1" smtClean="0"/>
              <a:t>Baudrenghien</a:t>
            </a:r>
            <a:r>
              <a:rPr lang="en-US" dirty="0" smtClean="0"/>
              <a:t>, </a:t>
            </a:r>
            <a:r>
              <a:rPr lang="en-US" dirty="0"/>
              <a:t>M. Beck, </a:t>
            </a:r>
            <a:r>
              <a:rPr lang="en-US" dirty="0" smtClean="0"/>
              <a:t>N</a:t>
            </a:r>
            <a:r>
              <a:rPr lang="en-US" dirty="0"/>
              <a:t>. </a:t>
            </a:r>
            <a:r>
              <a:rPr lang="en-US" dirty="0" err="1"/>
              <a:t>Biancacci</a:t>
            </a:r>
            <a:r>
              <a:rPr lang="en-US" dirty="0"/>
              <a:t>, </a:t>
            </a:r>
            <a:r>
              <a:rPr lang="en-US" dirty="0" smtClean="0"/>
              <a:t>T</a:t>
            </a:r>
            <a:r>
              <a:rPr lang="en-US" dirty="0"/>
              <a:t>. </a:t>
            </a:r>
            <a:r>
              <a:rPr lang="en-US" dirty="0" err="1"/>
              <a:t>Bohl</a:t>
            </a:r>
            <a:r>
              <a:rPr lang="en-US" dirty="0"/>
              <a:t>, </a:t>
            </a:r>
            <a:r>
              <a:rPr lang="en-US" dirty="0" smtClean="0"/>
              <a:t>M</a:t>
            </a:r>
            <a:r>
              <a:rPr lang="en-US" dirty="0"/>
              <a:t>. Carla, </a:t>
            </a:r>
            <a:r>
              <a:rPr lang="en-US" dirty="0" smtClean="0"/>
              <a:t>H</a:t>
            </a:r>
            <a:r>
              <a:rPr lang="en-US" dirty="0"/>
              <a:t>. </a:t>
            </a:r>
            <a:r>
              <a:rPr lang="en-US" dirty="0" err="1"/>
              <a:t>Damerau</a:t>
            </a:r>
            <a:r>
              <a:rPr lang="en-US" dirty="0"/>
              <a:t>, G. </a:t>
            </a:r>
            <a:r>
              <a:rPr lang="en-US" dirty="0" err="1"/>
              <a:t>Favia</a:t>
            </a:r>
            <a:r>
              <a:rPr lang="en-US" dirty="0"/>
              <a:t>, </a:t>
            </a:r>
            <a:r>
              <a:rPr lang="en-US" dirty="0" smtClean="0"/>
              <a:t>M. Fraser, G</a:t>
            </a:r>
            <a:r>
              <a:rPr lang="en-US" dirty="0"/>
              <a:t>. P. Di Giovanni, </a:t>
            </a:r>
            <a:r>
              <a:rPr lang="en-US" dirty="0" smtClean="0"/>
              <a:t>B. Goddard, G</a:t>
            </a:r>
            <a:r>
              <a:rPr lang="en-US" dirty="0"/>
              <a:t>. </a:t>
            </a:r>
            <a:r>
              <a:rPr lang="en-US" dirty="0" err="1"/>
              <a:t>Hagman</a:t>
            </a:r>
            <a:r>
              <a:rPr lang="en-US" dirty="0"/>
              <a:t>, </a:t>
            </a:r>
            <a:r>
              <a:rPr lang="en-US" dirty="0" smtClean="0"/>
              <a:t>K</a:t>
            </a:r>
            <a:r>
              <a:rPr lang="en-US" dirty="0"/>
              <a:t>. </a:t>
            </a:r>
            <a:r>
              <a:rPr lang="en-US" dirty="0" err="1"/>
              <a:t>Hanke</a:t>
            </a:r>
            <a:r>
              <a:rPr lang="en-US" dirty="0"/>
              <a:t>, </a:t>
            </a:r>
            <a:r>
              <a:rPr lang="en-US" dirty="0" smtClean="0"/>
              <a:t>A</a:t>
            </a:r>
            <a:r>
              <a:rPr lang="en-US" dirty="0"/>
              <a:t>. Huschauer, M. Schenk, </a:t>
            </a:r>
            <a:r>
              <a:rPr lang="en-US" dirty="0" smtClean="0"/>
              <a:t>J</a:t>
            </a:r>
            <a:r>
              <a:rPr lang="en-US" dirty="0"/>
              <a:t>. </a:t>
            </a:r>
            <a:r>
              <a:rPr lang="en-US" dirty="0" err="1"/>
              <a:t>Sirvent</a:t>
            </a:r>
            <a:r>
              <a:rPr lang="en-US" dirty="0"/>
              <a:t> </a:t>
            </a:r>
            <a:r>
              <a:rPr lang="en-US" dirty="0" err="1"/>
              <a:t>Blasco</a:t>
            </a:r>
            <a:r>
              <a:rPr lang="en-US" dirty="0"/>
              <a:t>, A. Findlay, V. Forte, </a:t>
            </a:r>
            <a:r>
              <a:rPr lang="en-US" dirty="0" smtClean="0"/>
              <a:t>G</a:t>
            </a:r>
            <a:r>
              <a:rPr lang="en-US" dirty="0"/>
              <a:t>. </a:t>
            </a:r>
            <a:r>
              <a:rPr lang="en-US" dirty="0" err="1"/>
              <a:t>Guidoboni</a:t>
            </a:r>
            <a:r>
              <a:rPr lang="en-US" dirty="0"/>
              <a:t>, S. Hancock, </a:t>
            </a:r>
            <a:r>
              <a:rPr lang="en-US" dirty="0" smtClean="0"/>
              <a:t>W</a:t>
            </a:r>
            <a:r>
              <a:rPr lang="en-US" dirty="0"/>
              <a:t>. </a:t>
            </a:r>
            <a:r>
              <a:rPr lang="en-US" dirty="0" err="1"/>
              <a:t>Hofle</a:t>
            </a:r>
            <a:r>
              <a:rPr lang="en-US" dirty="0"/>
              <a:t>, </a:t>
            </a:r>
            <a:r>
              <a:rPr lang="en-US" dirty="0" smtClean="0"/>
              <a:t>V</a:t>
            </a:r>
            <a:r>
              <a:rPr lang="en-US" dirty="0"/>
              <a:t>. Kain, </a:t>
            </a:r>
            <a:r>
              <a:rPr lang="en-US" dirty="0" smtClean="0"/>
              <a:t>A</a:t>
            </a:r>
            <a:r>
              <a:rPr lang="en-US" dirty="0"/>
              <a:t>. </a:t>
            </a:r>
            <a:r>
              <a:rPr lang="en-US" dirty="0" err="1"/>
              <a:t>Lasheen</a:t>
            </a:r>
            <a:r>
              <a:rPr lang="en-US" dirty="0"/>
              <a:t>, K. Li, B. </a:t>
            </a:r>
            <a:r>
              <a:rPr lang="en-US" dirty="0" err="1"/>
              <a:t>Mikulec</a:t>
            </a:r>
            <a:r>
              <a:rPr lang="en-US" dirty="0"/>
              <a:t>, G. </a:t>
            </a:r>
            <a:r>
              <a:rPr lang="en-US" dirty="0" err="1"/>
              <a:t>Papotti</a:t>
            </a:r>
            <a:r>
              <a:rPr lang="en-US" dirty="0"/>
              <a:t>, </a:t>
            </a:r>
            <a:r>
              <a:rPr lang="en-US" dirty="0" smtClean="0"/>
              <a:t>J</a:t>
            </a:r>
            <a:r>
              <a:rPr lang="en-US" dirty="0"/>
              <a:t>. </a:t>
            </a:r>
            <a:r>
              <a:rPr lang="en-US" dirty="0" err="1"/>
              <a:t>Repond</a:t>
            </a:r>
            <a:r>
              <a:rPr lang="en-US" dirty="0"/>
              <a:t>, G. Rumolo, </a:t>
            </a:r>
            <a:r>
              <a:rPr lang="en-US" dirty="0" smtClean="0"/>
              <a:t>D</a:t>
            </a:r>
            <a:r>
              <a:rPr lang="en-US" dirty="0"/>
              <a:t>. </a:t>
            </a:r>
            <a:r>
              <a:rPr lang="en-US" dirty="0" err="1"/>
              <a:t>Quartullo</a:t>
            </a:r>
            <a:r>
              <a:rPr lang="en-US" dirty="0"/>
              <a:t>, A. </a:t>
            </a:r>
            <a:r>
              <a:rPr lang="en-US" dirty="0" err="1"/>
              <a:t>Saa</a:t>
            </a:r>
            <a:r>
              <a:rPr lang="en-US" dirty="0"/>
              <a:t> Hernandez, </a:t>
            </a:r>
            <a:r>
              <a:rPr lang="en-US" dirty="0" smtClean="0"/>
              <a:t>A</a:t>
            </a:r>
            <a:r>
              <a:rPr lang="en-US" dirty="0"/>
              <a:t>. </a:t>
            </a:r>
            <a:r>
              <a:rPr lang="en-US" dirty="0" err="1"/>
              <a:t>Santamaria</a:t>
            </a:r>
            <a:r>
              <a:rPr lang="en-US" dirty="0"/>
              <a:t> Garcia, E. </a:t>
            </a:r>
            <a:r>
              <a:rPr lang="en-US" dirty="0" err="1"/>
              <a:t>Senes</a:t>
            </a:r>
            <a:r>
              <a:rPr lang="en-US" dirty="0"/>
              <a:t>, G. Sterbini, </a:t>
            </a:r>
            <a:r>
              <a:rPr lang="en-US" dirty="0" smtClean="0"/>
              <a:t>T</a:t>
            </a:r>
            <a:r>
              <a:rPr lang="en-US" dirty="0"/>
              <a:t>. </a:t>
            </a:r>
            <a:r>
              <a:rPr lang="en-US" dirty="0" err="1"/>
              <a:t>Rijoff</a:t>
            </a:r>
            <a:r>
              <a:rPr lang="en-US" dirty="0"/>
              <a:t>, M. Schwarz, E. Shaposhnikova, </a:t>
            </a:r>
            <a:r>
              <a:rPr lang="en-US" dirty="0" smtClean="0"/>
              <a:t>A</a:t>
            </a:r>
            <a:r>
              <a:rPr lang="en-US" dirty="0"/>
              <a:t>. Garcia-</a:t>
            </a:r>
            <a:r>
              <a:rPr lang="en-US" dirty="0" err="1"/>
              <a:t>Tabares</a:t>
            </a:r>
            <a:r>
              <a:rPr lang="en-US" dirty="0"/>
              <a:t> </a:t>
            </a:r>
            <a:r>
              <a:rPr lang="en-US" dirty="0" err="1"/>
              <a:t>Valdivieso</a:t>
            </a:r>
            <a:r>
              <a:rPr lang="en-US" dirty="0"/>
              <a:t>, </a:t>
            </a:r>
            <a:r>
              <a:rPr lang="en-US" dirty="0" smtClean="0"/>
              <a:t>F. </a:t>
            </a:r>
            <a:r>
              <a:rPr lang="en-US" dirty="0" err="1" smtClean="0"/>
              <a:t>Velotti</a:t>
            </a:r>
            <a:r>
              <a:rPr lang="en-US" dirty="0" smtClean="0"/>
              <a:t>, P</a:t>
            </a:r>
            <a:r>
              <a:rPr lang="en-US" dirty="0"/>
              <a:t>. </a:t>
            </a:r>
            <a:r>
              <a:rPr lang="en-US" dirty="0" err="1" smtClean="0"/>
              <a:t>Zisopoulos</a:t>
            </a:r>
            <a:endParaRPr lang="en-US" dirty="0" smtClean="0"/>
          </a:p>
          <a:p>
            <a:pPr marL="0" lvl="0" indent="0" algn="ctr">
              <a:buNone/>
            </a:pPr>
            <a:endParaRPr lang="en-US" dirty="0" smtClean="0"/>
          </a:p>
          <a:p>
            <a:pPr marL="0" lvl="0" indent="0" algn="ctr">
              <a:buNone/>
            </a:pPr>
            <a:r>
              <a:rPr lang="is-IS" dirty="0" smtClean="0"/>
              <a:t>… and all the ones not in the list ...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650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brightness and emittance preservation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LIU is based on a 5% budget on emittance blow-up in the PS</a:t>
            </a:r>
          </a:p>
          <a:p>
            <a:pPr lvl="1"/>
            <a:r>
              <a:rPr lang="en-US" dirty="0" smtClean="0"/>
              <a:t>Aim to achieve this while operating at PS space charge limit</a:t>
            </a:r>
          </a:p>
          <a:p>
            <a:r>
              <a:rPr lang="en-US" dirty="0" smtClean="0"/>
              <a:t>Present status </a:t>
            </a:r>
          </a:p>
          <a:p>
            <a:pPr lvl="1"/>
            <a:r>
              <a:rPr lang="en-US" dirty="0" smtClean="0"/>
              <a:t>PS working point choice is constrained by 8</a:t>
            </a:r>
            <a:r>
              <a:rPr lang="en-US" baseline="30000" dirty="0" smtClean="0"/>
              <a:t>th</a:t>
            </a:r>
            <a:r>
              <a:rPr lang="en-US" dirty="0" smtClean="0"/>
              <a:t> order structure resonance (losses for </a:t>
            </a:r>
            <a:r>
              <a:rPr lang="en-US" dirty="0" err="1" smtClean="0"/>
              <a:t>Qy</a:t>
            </a:r>
            <a:r>
              <a:rPr lang="en-US" dirty="0" smtClean="0"/>
              <a:t>&gt;6.25)</a:t>
            </a:r>
          </a:p>
          <a:p>
            <a:pPr lvl="1"/>
            <a:r>
              <a:rPr lang="en-US" dirty="0" smtClean="0"/>
              <a:t>Vertical blow-up along cycle if working point too close to integer resonance and when </a:t>
            </a:r>
            <a:r>
              <a:rPr lang="en-US" dirty="0"/>
              <a:t>RF voltage </a:t>
            </a:r>
            <a:r>
              <a:rPr lang="en-US" dirty="0" smtClean="0"/>
              <a:t> increased before / during acceleration – cured by constant bucket area now operational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203201" y="3646729"/>
            <a:ext cx="8763032" cy="3047792"/>
            <a:chOff x="203201" y="3646729"/>
            <a:chExt cx="8763032" cy="3047792"/>
          </a:xfrm>
        </p:grpSpPr>
        <p:sp>
          <p:nvSpPr>
            <p:cNvPr id="5" name="Rectangle 4"/>
            <p:cNvSpPr/>
            <p:nvPr/>
          </p:nvSpPr>
          <p:spPr>
            <a:xfrm>
              <a:off x="203201" y="3646729"/>
              <a:ext cx="8763032" cy="3047792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  <a:effectLst>
              <a:outerShdw blurRad="40000" dist="76200" dir="33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41852" y="3732963"/>
              <a:ext cx="8405030" cy="2880000"/>
              <a:chOff x="0" y="1136254"/>
              <a:chExt cx="8405030" cy="2880000"/>
            </a:xfrm>
          </p:grpSpPr>
          <p:pic>
            <p:nvPicPr>
              <p:cNvPr id="7" name="Picture 6" descr="2016_10_12_emittance_along_cycle_Qv6.24.pdf"/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1942"/>
              <a:stretch/>
            </p:blipFill>
            <p:spPr>
              <a:xfrm>
                <a:off x="0" y="1136254"/>
                <a:ext cx="4405538" cy="2880000"/>
              </a:xfrm>
              <a:prstGeom prst="rect">
                <a:avLst/>
              </a:prstGeom>
            </p:spPr>
          </p:pic>
          <p:pic>
            <p:nvPicPr>
              <p:cNvPr id="8" name="Picture 7" descr="2016_10_10_emittance_along_cycle_Qv6.25.pdf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1919"/>
              <a:stretch/>
            </p:blipFill>
            <p:spPr>
              <a:xfrm>
                <a:off x="4000500" y="1136254"/>
                <a:ext cx="4404530" cy="2880000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>
              <a:xfrm flipV="1">
                <a:off x="838175" y="2189940"/>
                <a:ext cx="1181125" cy="210360"/>
              </a:xfrm>
              <a:prstGeom prst="straightConnector1">
                <a:avLst/>
              </a:prstGeom>
              <a:ln>
                <a:solidFill>
                  <a:srgbClr val="D19D02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>
                <a:off x="4802935" y="2390468"/>
                <a:ext cx="1228336" cy="0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987028" y="1725454"/>
                <a:ext cx="11336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D19D02"/>
                    </a:solidFill>
                    <a:latin typeface="Calibri"/>
                  </a:rPr>
                  <a:t>BEFORE</a:t>
                </a:r>
                <a:endParaRPr lang="en-US" dirty="0">
                  <a:solidFill>
                    <a:srgbClr val="D19D02"/>
                  </a:solidFill>
                  <a:latin typeface="Calibri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987528" y="1733718"/>
                <a:ext cx="9412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B050"/>
                    </a:solidFill>
                    <a:latin typeface="Calibri"/>
                  </a:rPr>
                  <a:t>AFTER</a:t>
                </a:r>
                <a:endParaRPr lang="en-US" dirty="0">
                  <a:solidFill>
                    <a:srgbClr val="00B050"/>
                  </a:solidFill>
                  <a:latin typeface="Calibri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3800290" y="4091107"/>
              <a:ext cx="1395461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black"/>
                  </a:solidFill>
                  <a:latin typeface="Calibri"/>
                </a:rPr>
                <a:t>BCMS, </a:t>
              </a:r>
              <a:r>
                <a:rPr lang="en-US" sz="1600" dirty="0" smtClean="0">
                  <a:solidFill>
                    <a:prstClr val="black"/>
                  </a:solidFill>
                  <a:latin typeface="Symbol" charset="2"/>
                  <a:ea typeface="Symbol" charset="2"/>
                  <a:cs typeface="Symbol" charset="2"/>
                </a:rPr>
                <a:t>e</a:t>
              </a:r>
              <a:r>
                <a:rPr lang="en-US" sz="1600" baseline="-25000" dirty="0" smtClean="0">
                  <a:solidFill>
                    <a:prstClr val="black"/>
                  </a:solidFill>
                  <a:latin typeface="Calibri"/>
                </a:rPr>
                <a:t>V</a:t>
              </a:r>
              <a:endParaRPr lang="en-US" sz="1600" baseline="-2500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2456516" y="4709425"/>
              <a:ext cx="167306" cy="63034"/>
            </a:xfrm>
            <a:prstGeom prst="straightConnector1">
              <a:avLst/>
            </a:prstGeom>
            <a:ln>
              <a:solidFill>
                <a:srgbClr val="D19D0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6422493" y="4991588"/>
              <a:ext cx="216000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653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brightness and emittance preservation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LIU is based on a 5% budget on emittance blow-up in the PS</a:t>
            </a:r>
          </a:p>
          <a:p>
            <a:pPr lvl="1"/>
            <a:r>
              <a:rPr lang="en-US" dirty="0" smtClean="0"/>
              <a:t>Aim to achieve this while operating at PS space charge limit</a:t>
            </a:r>
          </a:p>
          <a:p>
            <a:r>
              <a:rPr lang="en-US" dirty="0" smtClean="0"/>
              <a:t>Present status </a:t>
            </a:r>
          </a:p>
          <a:p>
            <a:pPr lvl="1"/>
            <a:r>
              <a:rPr lang="en-US" dirty="0" smtClean="0"/>
              <a:t>PS working point choice is constrained by 8</a:t>
            </a:r>
            <a:r>
              <a:rPr lang="en-US" baseline="30000" dirty="0" smtClean="0"/>
              <a:t>th</a:t>
            </a:r>
            <a:r>
              <a:rPr lang="en-US" dirty="0" smtClean="0"/>
              <a:t> order structure resonance (losses for </a:t>
            </a:r>
            <a:r>
              <a:rPr lang="en-US" dirty="0" err="1" smtClean="0"/>
              <a:t>Qy</a:t>
            </a:r>
            <a:r>
              <a:rPr lang="en-US" dirty="0" smtClean="0"/>
              <a:t>&gt;6.25)</a:t>
            </a:r>
          </a:p>
          <a:p>
            <a:pPr lvl="1"/>
            <a:r>
              <a:rPr lang="en-US" dirty="0" smtClean="0"/>
              <a:t>Vertical blow-up along cycle if working point too close to integer resonance and when </a:t>
            </a:r>
            <a:r>
              <a:rPr lang="en-US" dirty="0"/>
              <a:t>RF voltage </a:t>
            </a:r>
            <a:r>
              <a:rPr lang="en-US" dirty="0" smtClean="0"/>
              <a:t> increased before / during acceleration – cured by constant bucket area now operational</a:t>
            </a:r>
          </a:p>
          <a:p>
            <a:pPr lvl="1"/>
            <a:r>
              <a:rPr lang="en-US" dirty="0" smtClean="0"/>
              <a:t>Detailed tune scans to characterize structure resonances and explore tune diagram for alternative working points including resonance compensation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908864" y="2586496"/>
            <a:ext cx="6898055" cy="3533333"/>
            <a:chOff x="908864" y="2586496"/>
            <a:chExt cx="6898055" cy="3533333"/>
          </a:xfrm>
        </p:grpSpPr>
        <p:sp>
          <p:nvSpPr>
            <p:cNvPr id="5" name="Rectangle 4"/>
            <p:cNvSpPr/>
            <p:nvPr/>
          </p:nvSpPr>
          <p:spPr>
            <a:xfrm>
              <a:off x="908864" y="2586496"/>
              <a:ext cx="6898055" cy="3530216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  <a:effectLst>
              <a:outerShdw blurRad="40000" dist="76200" dir="33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5137" y="3193749"/>
              <a:ext cx="2926080" cy="292608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002"/>
            <a:stretch/>
          </p:blipFill>
          <p:spPr>
            <a:xfrm>
              <a:off x="1105341" y="3220486"/>
              <a:ext cx="3299160" cy="2780265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305140" y="2824417"/>
              <a:ext cx="62760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Successful compensation of </a:t>
              </a:r>
              <a:r>
                <a:rPr lang="en-US" dirty="0" err="1" smtClean="0"/>
                <a:t>Qy</a:t>
              </a:r>
              <a:r>
                <a:rPr lang="en-US" dirty="0" smtClean="0"/>
                <a:t>=6.33  skew sextupole resonances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33839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brightness and emittance preservation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LIU is based on a 5% budget on emittance blow-up in the PS</a:t>
            </a:r>
          </a:p>
          <a:p>
            <a:pPr lvl="1"/>
            <a:r>
              <a:rPr lang="en-US" dirty="0" smtClean="0"/>
              <a:t>Aim to achieve this while operating at PS space charge limit</a:t>
            </a:r>
          </a:p>
          <a:p>
            <a:r>
              <a:rPr lang="en-US" dirty="0" smtClean="0"/>
              <a:t>Present status </a:t>
            </a:r>
          </a:p>
          <a:p>
            <a:pPr lvl="1"/>
            <a:r>
              <a:rPr lang="en-US" dirty="0" smtClean="0"/>
              <a:t>PS working point choice is constrained by 8</a:t>
            </a:r>
            <a:r>
              <a:rPr lang="en-US" baseline="30000" dirty="0" smtClean="0"/>
              <a:t>th</a:t>
            </a:r>
            <a:r>
              <a:rPr lang="en-US" dirty="0" smtClean="0"/>
              <a:t> order structure resonance (losses for </a:t>
            </a:r>
            <a:r>
              <a:rPr lang="en-US" dirty="0" err="1" smtClean="0"/>
              <a:t>Qy</a:t>
            </a:r>
            <a:r>
              <a:rPr lang="en-US" dirty="0" smtClean="0"/>
              <a:t>&gt;6.25)</a:t>
            </a:r>
          </a:p>
          <a:p>
            <a:pPr lvl="1"/>
            <a:r>
              <a:rPr lang="en-US" dirty="0" smtClean="0"/>
              <a:t>Vertical blow-up along cycle if working point too close to integer resonance and when </a:t>
            </a:r>
            <a:r>
              <a:rPr lang="en-US" dirty="0"/>
              <a:t>RF voltage </a:t>
            </a:r>
            <a:r>
              <a:rPr lang="en-US" dirty="0" smtClean="0"/>
              <a:t> increased before / during acceleration – cured by constant bucket area now operational</a:t>
            </a:r>
          </a:p>
          <a:p>
            <a:pPr lvl="1"/>
            <a:r>
              <a:rPr lang="en-US" dirty="0" smtClean="0"/>
              <a:t>Detailed tune scans to characterize structure resonances and explore tune diagram for alternative working points including resonance compensation</a:t>
            </a:r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Further studies of PS resonances (including resonance compensation) and working points</a:t>
            </a:r>
          </a:p>
          <a:p>
            <a:pPr lvl="1"/>
            <a:r>
              <a:rPr lang="en-US" dirty="0" smtClean="0"/>
              <a:t>Chromaticity correction</a:t>
            </a:r>
          </a:p>
          <a:p>
            <a:pPr lvl="1"/>
            <a:r>
              <a:rPr lang="en-US" dirty="0" smtClean="0"/>
              <a:t>Deployment of transverse damper and coupling correction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07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PS intensity </a:t>
            </a:r>
            <a:r>
              <a:rPr lang="en-US" dirty="0" smtClean="0"/>
              <a:t>reach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Intensity limited by dipolar and </a:t>
            </a:r>
            <a:r>
              <a:rPr lang="en-US" dirty="0" err="1" smtClean="0"/>
              <a:t>quadrupolar</a:t>
            </a:r>
            <a:r>
              <a:rPr lang="en-US" dirty="0" smtClean="0"/>
              <a:t> </a:t>
            </a:r>
            <a:r>
              <a:rPr lang="en-US" dirty="0"/>
              <a:t>coupled-bunch oscillations after transition and </a:t>
            </a:r>
            <a:r>
              <a:rPr lang="en-US" dirty="0" smtClean="0"/>
              <a:t>flat</a:t>
            </a:r>
            <a:r>
              <a:rPr lang="en-US" dirty="0"/>
              <a:t>-</a:t>
            </a:r>
            <a:r>
              <a:rPr lang="en-US" dirty="0" smtClean="0"/>
              <a:t>top</a:t>
            </a:r>
          </a:p>
          <a:p>
            <a:r>
              <a:rPr lang="en-US" dirty="0" smtClean="0"/>
              <a:t>Present status and observations</a:t>
            </a:r>
          </a:p>
          <a:p>
            <a:pPr lvl="1"/>
            <a:r>
              <a:rPr lang="en-US" dirty="0"/>
              <a:t>LIU intensity with nominal longitudinal </a:t>
            </a:r>
            <a:r>
              <a:rPr lang="en-US" dirty="0" err="1" smtClean="0"/>
              <a:t>emittace</a:t>
            </a:r>
            <a:r>
              <a:rPr lang="en-US" dirty="0" smtClean="0"/>
              <a:t> </a:t>
            </a:r>
            <a:r>
              <a:rPr lang="en-US" dirty="0"/>
              <a:t>at PS extraction not yet reached despite most HW upgrades </a:t>
            </a:r>
            <a:r>
              <a:rPr lang="en-US" dirty="0" smtClean="0"/>
              <a:t>installed – so far “only” 2e11 p/b with nominal longitudinal emittance and 72 b</a:t>
            </a:r>
          </a:p>
          <a:p>
            <a:pPr lvl="1"/>
            <a:r>
              <a:rPr lang="en-US" b="1" dirty="0" smtClean="0"/>
              <a:t>LIU intensity of 2.6e11 p/b for the moment only within reach for large longitudinal emittance, but this is incompatible with transfer losses and acceleration in SPS</a:t>
            </a:r>
          </a:p>
          <a:p>
            <a:pPr lvl="1"/>
            <a:r>
              <a:rPr lang="en-US" dirty="0"/>
              <a:t>Emittance blow-up due to impedance of 40/80 MHz cavities</a:t>
            </a:r>
          </a:p>
          <a:p>
            <a:pPr lvl="1"/>
            <a:endParaRPr lang="en-US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578307" y="3656633"/>
            <a:ext cx="7657456" cy="3201366"/>
            <a:chOff x="578307" y="3656633"/>
            <a:chExt cx="7657456" cy="320136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45507" y="4179752"/>
              <a:ext cx="3180002" cy="267753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307" y="4179853"/>
              <a:ext cx="3180730" cy="267814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904987" y="6001406"/>
              <a:ext cx="173047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 err="1" smtClean="0">
                  <a:latin typeface="Constantia" panose="02030602050306030303" pitchFamily="18" charset="0"/>
                </a:rPr>
                <a:t>N</a:t>
              </a:r>
              <a:r>
                <a:rPr lang="en-US" sz="1500" baseline="-25000" dirty="0" err="1" smtClean="0">
                  <a:latin typeface="Constantia" panose="02030602050306030303" pitchFamily="18" charset="0"/>
                </a:rPr>
                <a:t>b,ej</a:t>
              </a:r>
              <a:r>
                <a:rPr lang="en-US" sz="1500" dirty="0" smtClean="0">
                  <a:latin typeface="Constantia" panose="02030602050306030303" pitchFamily="18" charset="0"/>
                </a:rPr>
                <a:t> </a:t>
              </a:r>
              <a:r>
                <a:rPr lang="en-US" sz="1500" dirty="0" smtClean="0">
                  <a:latin typeface="Constantia" panose="02030602050306030303" pitchFamily="18" charset="0"/>
                  <a:sym typeface="Symbol" panose="05050102010706020507" pitchFamily="18" charset="2"/>
                </a:rPr>
                <a:t> </a:t>
              </a:r>
              <a:r>
                <a:rPr lang="en-US" sz="1500" dirty="0" smtClean="0">
                  <a:latin typeface="Constantia" panose="02030602050306030303" pitchFamily="18" charset="0"/>
                </a:rPr>
                <a:t>1.9·10</a:t>
              </a:r>
              <a:r>
                <a:rPr lang="en-US" sz="1500" baseline="30000" dirty="0" smtClean="0">
                  <a:latin typeface="Constantia" panose="02030602050306030303" pitchFamily="18" charset="0"/>
                </a:rPr>
                <a:t>11</a:t>
              </a:r>
              <a:r>
                <a:rPr lang="en-US" sz="1500" dirty="0" smtClean="0">
                  <a:latin typeface="Constantia" panose="02030602050306030303" pitchFamily="18" charset="0"/>
                </a:rPr>
                <a:t> ppb, </a:t>
              </a:r>
              <a:r>
                <a:rPr lang="en-US" sz="1500" b="1" dirty="0" smtClean="0">
                  <a:latin typeface="Symbol" panose="05050102010706020507" pitchFamily="18" charset="2"/>
                </a:rPr>
                <a:t>e</a:t>
              </a:r>
              <a:r>
                <a:rPr lang="en-US" sz="1500" b="1" baseline="-25000" dirty="0" smtClean="0">
                  <a:latin typeface="Constantia" panose="02030602050306030303" pitchFamily="18" charset="0"/>
                </a:rPr>
                <a:t>l</a:t>
              </a:r>
              <a:r>
                <a:rPr lang="en-US" sz="1500" b="1" dirty="0" smtClean="0">
                  <a:latin typeface="Constantia" panose="02030602050306030303" pitchFamily="18" charset="0"/>
                </a:rPr>
                <a:t> </a:t>
              </a:r>
              <a:r>
                <a:rPr lang="en-US" sz="1500" b="1" dirty="0" smtClean="0">
                  <a:latin typeface="Constantia" panose="02030602050306030303" pitchFamily="18" charset="0"/>
                  <a:sym typeface="Symbol" panose="05050102010706020507" pitchFamily="18" charset="2"/>
                </a:rPr>
                <a:t> 1.25 eVs</a:t>
              </a:r>
              <a:r>
                <a:rPr lang="en-US" sz="1500" b="1" dirty="0" smtClean="0"/>
                <a:t> </a:t>
              </a:r>
              <a:endParaRPr lang="en-US" sz="15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12492" y="6001405"/>
              <a:ext cx="176163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 err="1" smtClean="0">
                  <a:latin typeface="Constantia" panose="02030602050306030303" pitchFamily="18" charset="0"/>
                </a:rPr>
                <a:t>N</a:t>
              </a:r>
              <a:r>
                <a:rPr lang="en-US" sz="1500" baseline="-25000" dirty="0" err="1" smtClean="0">
                  <a:latin typeface="Constantia" panose="02030602050306030303" pitchFamily="18" charset="0"/>
                </a:rPr>
                <a:t>b,ej</a:t>
              </a:r>
              <a:r>
                <a:rPr lang="en-US" sz="1500" dirty="0" smtClean="0">
                  <a:latin typeface="Constantia" panose="02030602050306030303" pitchFamily="18" charset="0"/>
                </a:rPr>
                <a:t> </a:t>
              </a:r>
              <a:r>
                <a:rPr lang="en-US" sz="1500" dirty="0" smtClean="0">
                  <a:latin typeface="Constantia" panose="02030602050306030303" pitchFamily="18" charset="0"/>
                  <a:sym typeface="Symbol" panose="05050102010706020507" pitchFamily="18" charset="2"/>
                </a:rPr>
                <a:t> </a:t>
              </a:r>
              <a:r>
                <a:rPr lang="en-US" sz="1500" dirty="0" smtClean="0">
                  <a:latin typeface="Constantia" panose="02030602050306030303" pitchFamily="18" charset="0"/>
                </a:rPr>
                <a:t>1.9·10</a:t>
              </a:r>
              <a:r>
                <a:rPr lang="en-US" sz="1500" baseline="30000" dirty="0" smtClean="0">
                  <a:latin typeface="Constantia" panose="02030602050306030303" pitchFamily="18" charset="0"/>
                </a:rPr>
                <a:t>11</a:t>
              </a:r>
              <a:r>
                <a:rPr lang="en-US" sz="1500" dirty="0" smtClean="0">
                  <a:latin typeface="Constantia" panose="02030602050306030303" pitchFamily="18" charset="0"/>
                </a:rPr>
                <a:t> ppb, </a:t>
              </a:r>
              <a:r>
                <a:rPr lang="en-US" sz="1500" b="1" dirty="0" smtClean="0">
                  <a:latin typeface="Symbol" panose="05050102010706020507" pitchFamily="18" charset="2"/>
                </a:rPr>
                <a:t>e</a:t>
              </a:r>
              <a:r>
                <a:rPr lang="en-US" sz="1500" b="1" baseline="-25000" dirty="0" smtClean="0">
                  <a:latin typeface="Constantia" panose="02030602050306030303" pitchFamily="18" charset="0"/>
                </a:rPr>
                <a:t>l</a:t>
              </a:r>
              <a:r>
                <a:rPr lang="en-US" sz="1500" b="1" dirty="0" smtClean="0">
                  <a:latin typeface="Constantia" panose="02030602050306030303" pitchFamily="18" charset="0"/>
                </a:rPr>
                <a:t> </a:t>
              </a:r>
              <a:r>
                <a:rPr lang="en-US" sz="1500" b="1" dirty="0" smtClean="0">
                  <a:latin typeface="Constantia" panose="02030602050306030303" pitchFamily="18" charset="0"/>
                  <a:sym typeface="Symbol" panose="05050102010706020507" pitchFamily="18" charset="2"/>
                </a:rPr>
                <a:t> 1.56 eVs</a:t>
              </a:r>
              <a:r>
                <a:rPr lang="en-US" sz="1500" b="1" dirty="0" smtClean="0"/>
                <a:t> </a:t>
              </a:r>
              <a:endParaRPr lang="en-US" sz="15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43553" y="3656633"/>
              <a:ext cx="27806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00"/>
                  </a:solidFill>
                  <a:latin typeface="Constantia" pitchFamily="18" charset="0"/>
                </a:rPr>
                <a:t>Emittance at arrival on flat-top, </a:t>
              </a:r>
              <a:r>
                <a:rPr lang="en-US" sz="1400" b="1" dirty="0" smtClean="0">
                  <a:solidFill>
                    <a:srgbClr val="1F497D"/>
                  </a:solidFill>
                  <a:latin typeface="Constantia" pitchFamily="18" charset="0"/>
                </a:rPr>
                <a:t>ion cavity gap closed</a:t>
              </a:r>
              <a:endParaRPr lang="en-GB" sz="1400" b="1" dirty="0">
                <a:solidFill>
                  <a:srgbClr val="1F497D"/>
                </a:solidFill>
                <a:latin typeface="Constantia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55106" y="3656633"/>
              <a:ext cx="27806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00"/>
                  </a:solidFill>
                  <a:latin typeface="Constantia" pitchFamily="18" charset="0"/>
                </a:rPr>
                <a:t>Emittance at arrival on flat-top, </a:t>
              </a:r>
              <a:r>
                <a:rPr lang="en-US" sz="1400" b="1" dirty="0" smtClean="0">
                  <a:solidFill>
                    <a:srgbClr val="C0504D"/>
                  </a:solidFill>
                  <a:latin typeface="Constantia" pitchFamily="18" charset="0"/>
                </a:rPr>
                <a:t>ion cavity gap open</a:t>
              </a:r>
              <a:endParaRPr lang="en-GB" sz="1400" b="1" dirty="0">
                <a:solidFill>
                  <a:srgbClr val="C0504D"/>
                </a:solidFill>
                <a:latin typeface="Constant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8323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PS intensity </a:t>
            </a:r>
            <a:r>
              <a:rPr lang="en-US" dirty="0" smtClean="0"/>
              <a:t>reach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/>
              <a:t>Intensity limited by dipolar and </a:t>
            </a:r>
            <a:r>
              <a:rPr lang="en-US" dirty="0" err="1"/>
              <a:t>quadrupolar</a:t>
            </a:r>
            <a:r>
              <a:rPr lang="en-US" dirty="0"/>
              <a:t> coupled-bunch oscillations after transition and flat-top</a:t>
            </a:r>
          </a:p>
          <a:p>
            <a:r>
              <a:rPr lang="en-US" dirty="0" smtClean="0"/>
              <a:t>Present status and observations</a:t>
            </a:r>
          </a:p>
          <a:p>
            <a:pPr lvl="1"/>
            <a:r>
              <a:rPr lang="en-US" dirty="0"/>
              <a:t>LIU intensity with nominal longitudinal </a:t>
            </a:r>
            <a:r>
              <a:rPr lang="en-US" dirty="0" err="1"/>
              <a:t>emittace</a:t>
            </a:r>
            <a:r>
              <a:rPr lang="en-US" dirty="0"/>
              <a:t> at PS extraction not yet reached despite most HW upgrades installed – so far “only” 2e11 p/b with nominal longitudinal emittance and 72 b</a:t>
            </a:r>
          </a:p>
          <a:p>
            <a:pPr lvl="1"/>
            <a:r>
              <a:rPr lang="en-US" b="1" dirty="0" smtClean="0"/>
              <a:t>LIU intensity of 2.6e11 p/b for the moment only within reach for large longitudinal emittance, but this is incompatible with transfer losses and acceleration in SPS</a:t>
            </a:r>
          </a:p>
          <a:p>
            <a:pPr lvl="1"/>
            <a:r>
              <a:rPr lang="en-US" dirty="0"/>
              <a:t>Emittance blow-up due to impedance of 40/80 MHz </a:t>
            </a:r>
            <a:r>
              <a:rPr lang="en-US" dirty="0" smtClean="0"/>
              <a:t>cavities</a:t>
            </a:r>
            <a:endParaRPr lang="en-US" b="1" dirty="0"/>
          </a:p>
          <a:p>
            <a:r>
              <a:rPr lang="en-US" dirty="0" smtClean="0"/>
              <a:t>What </a:t>
            </a:r>
            <a:r>
              <a:rPr lang="en-US" dirty="0"/>
              <a:t>more can and needs to be done?</a:t>
            </a:r>
          </a:p>
          <a:p>
            <a:pPr lvl="1"/>
            <a:r>
              <a:rPr lang="en-US" dirty="0" smtClean="0"/>
              <a:t>Further probe intensity reach with coupled bunch feedback and clearly identify limitations</a:t>
            </a:r>
          </a:p>
          <a:p>
            <a:pPr lvl="1"/>
            <a:r>
              <a:rPr lang="en-US" dirty="0" smtClean="0"/>
              <a:t>Improve </a:t>
            </a:r>
            <a:r>
              <a:rPr lang="en-US" dirty="0"/>
              <a:t>understanding of longitudinal </a:t>
            </a:r>
            <a:r>
              <a:rPr lang="en-US" dirty="0" smtClean="0"/>
              <a:t>impedance and instabilities </a:t>
            </a:r>
            <a:r>
              <a:rPr lang="en-US" dirty="0" smtClean="0">
                <a:sym typeface="Wingdings"/>
              </a:rPr>
              <a:t> beam based impedance measurements</a:t>
            </a:r>
            <a:endParaRPr lang="en-US" dirty="0"/>
          </a:p>
          <a:p>
            <a:pPr lvl="1"/>
            <a:r>
              <a:rPr lang="en-US" b="1" dirty="0" smtClean="0"/>
              <a:t>Add </a:t>
            </a:r>
            <a:r>
              <a:rPr lang="en-US" b="1" dirty="0"/>
              <a:t>higher-harmonic cavity for passive damping</a:t>
            </a:r>
            <a:r>
              <a:rPr lang="en-US" b="1" dirty="0" smtClean="0"/>
              <a:t>? First experimental studies at flat top very promising (tests </a:t>
            </a:r>
            <a:r>
              <a:rPr lang="en-US" b="1" dirty="0"/>
              <a:t>with beam only at flat top due to limited frequency range of 40 MHz </a:t>
            </a:r>
            <a:r>
              <a:rPr lang="en-US" b="1" dirty="0" smtClean="0"/>
              <a:t>cavities)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75005" y="1520918"/>
            <a:ext cx="8331265" cy="4811814"/>
            <a:chOff x="419475" y="4683654"/>
            <a:chExt cx="8331265" cy="4811814"/>
          </a:xfrm>
        </p:grpSpPr>
        <p:sp>
          <p:nvSpPr>
            <p:cNvPr id="13" name="Rectangle 12"/>
            <p:cNvSpPr/>
            <p:nvPr/>
          </p:nvSpPr>
          <p:spPr>
            <a:xfrm>
              <a:off x="419475" y="4683654"/>
              <a:ext cx="8331265" cy="481181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  <a:effectLst>
              <a:outerShdw blurRad="40000" dist="76200" dir="33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4168" y="5832911"/>
              <a:ext cx="3551396" cy="355731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8601" y="5832911"/>
              <a:ext cx="3499367" cy="35052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392210" y="5722957"/>
              <a:ext cx="32812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0000"/>
                  </a:solidFill>
                  <a:latin typeface="Constantia" pitchFamily="18" charset="0"/>
                </a:rPr>
                <a:t>Single harmonic, </a:t>
              </a:r>
              <a:r>
                <a:rPr lang="en-US" sz="1600" b="1" i="1" dirty="0" smtClean="0">
                  <a:solidFill>
                    <a:srgbClr val="000000"/>
                  </a:solidFill>
                  <a:latin typeface="Constantia" pitchFamily="18" charset="0"/>
                </a:rPr>
                <a:t>h </a:t>
              </a:r>
              <a:r>
                <a:rPr lang="en-US" sz="1600" b="1" dirty="0" smtClean="0">
                  <a:solidFill>
                    <a:srgbClr val="000000"/>
                  </a:solidFill>
                  <a:latin typeface="Constantia" pitchFamily="18" charset="0"/>
                </a:rPr>
                <a:t>= 21</a:t>
              </a:r>
              <a:endParaRPr lang="en-GB" sz="1600" b="1" dirty="0">
                <a:solidFill>
                  <a:srgbClr val="1F497D"/>
                </a:solidFill>
                <a:latin typeface="Constantia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14110" y="5722222"/>
              <a:ext cx="32812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0000"/>
                  </a:solidFill>
                  <a:latin typeface="Constantia" pitchFamily="18" charset="0"/>
                </a:rPr>
                <a:t>Bunch shortening, h=21 + 84</a:t>
              </a:r>
              <a:endParaRPr lang="en-GB" sz="1600" b="1" dirty="0">
                <a:solidFill>
                  <a:srgbClr val="1F497D"/>
                </a:solidFill>
                <a:latin typeface="Constantia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3109451" y="7365772"/>
              <a:ext cx="2819400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dirty="0" smtClean="0">
                  <a:latin typeface="Constantia" panose="02030602050306030303" pitchFamily="18" charset="0"/>
                </a:rPr>
                <a:t>Flat-top, </a:t>
              </a:r>
              <a:r>
                <a:rPr lang="en-US" sz="1700" i="1" dirty="0" err="1" smtClean="0">
                  <a:latin typeface="Constantia" panose="02030602050306030303" pitchFamily="18" charset="0"/>
                </a:rPr>
                <a:t>N</a:t>
              </a:r>
              <a:r>
                <a:rPr lang="en-US" sz="1700" baseline="-25000" dirty="0" err="1" smtClean="0">
                  <a:latin typeface="Constantia" panose="02030602050306030303" pitchFamily="18" charset="0"/>
                </a:rPr>
                <a:t>b,ej</a:t>
              </a:r>
              <a:r>
                <a:rPr lang="en-US" sz="1700" dirty="0" smtClean="0">
                  <a:latin typeface="Constantia" panose="02030602050306030303" pitchFamily="18" charset="0"/>
                </a:rPr>
                <a:t> </a:t>
              </a:r>
              <a:r>
                <a:rPr lang="en-US" sz="1700" dirty="0" smtClean="0">
                  <a:latin typeface="Constantia" panose="02030602050306030303" pitchFamily="18" charset="0"/>
                  <a:sym typeface="Symbol" panose="05050102010706020507" pitchFamily="18" charset="2"/>
                </a:rPr>
                <a:t> </a:t>
              </a:r>
              <a:r>
                <a:rPr lang="en-US" sz="1700" dirty="0" smtClean="0">
                  <a:latin typeface="Constantia" panose="02030602050306030303" pitchFamily="18" charset="0"/>
                </a:rPr>
                <a:t>1.7·10</a:t>
              </a:r>
              <a:r>
                <a:rPr lang="en-US" sz="1700" baseline="30000" dirty="0" smtClean="0">
                  <a:latin typeface="Constantia" panose="02030602050306030303" pitchFamily="18" charset="0"/>
                </a:rPr>
                <a:t>11</a:t>
              </a:r>
              <a:r>
                <a:rPr lang="en-US" sz="1700" dirty="0" smtClean="0">
                  <a:latin typeface="Constantia" panose="02030602050306030303" pitchFamily="18" charset="0"/>
                </a:rPr>
                <a:t> ppb</a:t>
              </a:r>
              <a:endParaRPr lang="en-US" sz="1700" b="1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419475" y="4714125"/>
              <a:ext cx="8331265" cy="929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lvl="1" indent="-342900">
                <a:spcBef>
                  <a:spcPct val="20000"/>
                </a:spcBef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rgbClr val="000000"/>
                  </a:solidFill>
                  <a:latin typeface="Arial"/>
                  <a:cs typeface="Arial"/>
                  <a:sym typeface="Wingdings" pitchFamily="2" charset="2"/>
                </a:rPr>
                <a:t>Initial 2016 measurements </a:t>
              </a:r>
              <a:r>
                <a:rPr lang="en-GB" sz="1600" dirty="0">
                  <a:solidFill>
                    <a:srgbClr val="C0504D"/>
                  </a:solidFill>
                  <a:latin typeface="Arial"/>
                  <a:cs typeface="Arial"/>
                  <a:sym typeface="Wingdings" pitchFamily="2" charset="2"/>
                </a:rPr>
                <a:t>at flat-top </a:t>
              </a:r>
              <a:r>
                <a:rPr lang="en-GB" sz="1600" dirty="0">
                  <a:solidFill>
                    <a:srgbClr val="1F497D"/>
                  </a:solidFill>
                  <a:latin typeface="Arial"/>
                  <a:cs typeface="Arial"/>
                  <a:sym typeface="Wingdings" pitchFamily="2" charset="2"/>
                </a:rPr>
                <a:t>10/40 MHz </a:t>
              </a:r>
              <a:r>
                <a:rPr lang="en-GB" sz="1600" dirty="0">
                  <a:solidFill>
                    <a:srgbClr val="000000"/>
                  </a:solidFill>
                  <a:latin typeface="Arial"/>
                  <a:cs typeface="Arial"/>
                  <a:sym typeface="Wingdings" pitchFamily="2" charset="2"/>
                </a:rPr>
                <a:t>confirmed</a:t>
              </a:r>
            </a:p>
            <a:p>
              <a:pPr marL="800100" lvl="2" indent="-342900">
                <a:spcBef>
                  <a:spcPct val="20000"/>
                </a:spcBef>
                <a:buFont typeface="Symbol" panose="05050102010706020507" pitchFamily="18" charset="2"/>
                <a:buChar char="®"/>
              </a:pPr>
              <a:r>
                <a:rPr lang="en-GB" sz="1600" dirty="0">
                  <a:solidFill>
                    <a:srgbClr val="000000"/>
                  </a:solidFill>
                  <a:latin typeface="Arial"/>
                  <a:cs typeface="Arial"/>
                  <a:sym typeface="Wingdings" pitchFamily="2" charset="2"/>
                </a:rPr>
                <a:t>Improved stability with 40 MHz cavity in bunch-shortening mode</a:t>
              </a:r>
            </a:p>
            <a:p>
              <a:pPr marL="800100" lvl="2" indent="-342900">
                <a:spcBef>
                  <a:spcPct val="20000"/>
                </a:spcBef>
                <a:buFont typeface="Symbol" panose="05050102010706020507" pitchFamily="18" charset="2"/>
                <a:buChar char="®"/>
              </a:pPr>
              <a:r>
                <a:rPr lang="en-GB" sz="1600" dirty="0">
                  <a:solidFill>
                    <a:srgbClr val="000000"/>
                  </a:solidFill>
                  <a:latin typeface="Arial"/>
                  <a:cs typeface="Arial"/>
                  <a:sym typeface="Wingdings" pitchFamily="2" charset="2"/>
                </a:rPr>
                <a:t>Promising, but </a:t>
              </a:r>
              <a:r>
                <a:rPr lang="en-GB" sz="1600" dirty="0">
                  <a:solidFill>
                    <a:srgbClr val="C0504D"/>
                  </a:solidFill>
                  <a:latin typeface="Arial"/>
                  <a:cs typeface="Arial"/>
                  <a:sym typeface="Wingdings" pitchFamily="2" charset="2"/>
                </a:rPr>
                <a:t>would require additional RF system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6099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PS intensity </a:t>
            </a:r>
            <a:r>
              <a:rPr lang="en-US" dirty="0" smtClean="0"/>
              <a:t>reach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5556256"/>
          </a:xfrm>
        </p:spPr>
        <p:txBody>
          <a:bodyPr>
            <a:normAutofit/>
          </a:bodyPr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/>
              <a:t>Intensity limited by dipolar and </a:t>
            </a:r>
            <a:r>
              <a:rPr lang="en-US" dirty="0" err="1"/>
              <a:t>quadrupolar</a:t>
            </a:r>
            <a:r>
              <a:rPr lang="en-US" dirty="0"/>
              <a:t> coupled-bunch oscillations after transition and flat-top</a:t>
            </a:r>
          </a:p>
          <a:p>
            <a:r>
              <a:rPr lang="en-US" dirty="0" smtClean="0"/>
              <a:t>Present status and observations</a:t>
            </a:r>
          </a:p>
          <a:p>
            <a:pPr lvl="1"/>
            <a:r>
              <a:rPr lang="en-US" dirty="0"/>
              <a:t>LIU intensity with nominal longitudinal </a:t>
            </a:r>
            <a:r>
              <a:rPr lang="en-US" dirty="0" err="1" smtClean="0"/>
              <a:t>emittace</a:t>
            </a:r>
            <a:r>
              <a:rPr lang="en-US" dirty="0" smtClean="0"/>
              <a:t> </a:t>
            </a:r>
            <a:r>
              <a:rPr lang="en-US" dirty="0"/>
              <a:t>at PS extraction not yet reached despite most HW upgrades </a:t>
            </a:r>
            <a:r>
              <a:rPr lang="en-US" dirty="0" smtClean="0"/>
              <a:t>installed – so far “only” 2e11 p/b with nominal longitudinal emittance and 72 b</a:t>
            </a:r>
          </a:p>
          <a:p>
            <a:pPr lvl="1"/>
            <a:r>
              <a:rPr lang="en-US" b="1" dirty="0" smtClean="0"/>
              <a:t>LIU intensity of 2.6e11 p/b for the moment only within reach for large longitudinal emittance, but this is incompatible with transfer losses and acceleration in SPS</a:t>
            </a:r>
          </a:p>
          <a:p>
            <a:pPr lvl="1"/>
            <a:r>
              <a:rPr lang="en-US" dirty="0"/>
              <a:t>Emittance blow-up due to impedance of 40/80 MHz </a:t>
            </a:r>
            <a:r>
              <a:rPr lang="en-US" dirty="0" smtClean="0"/>
              <a:t>cavities</a:t>
            </a:r>
            <a:endParaRPr lang="en-US" b="1" dirty="0"/>
          </a:p>
          <a:p>
            <a:r>
              <a:rPr lang="en-US" dirty="0" smtClean="0"/>
              <a:t>What </a:t>
            </a:r>
            <a:r>
              <a:rPr lang="en-US" dirty="0"/>
              <a:t>more can and needs to be done?</a:t>
            </a:r>
          </a:p>
          <a:p>
            <a:pPr lvl="1"/>
            <a:r>
              <a:rPr lang="en-US" dirty="0" smtClean="0"/>
              <a:t>Further probe intensity reach with coupled bunch feedback and clearly identify limitations</a:t>
            </a:r>
          </a:p>
          <a:p>
            <a:pPr lvl="1"/>
            <a:r>
              <a:rPr lang="en-US" dirty="0" smtClean="0"/>
              <a:t>Improve </a:t>
            </a:r>
            <a:r>
              <a:rPr lang="en-US" dirty="0"/>
              <a:t>understanding of longitudinal </a:t>
            </a:r>
            <a:r>
              <a:rPr lang="en-US" dirty="0" smtClean="0"/>
              <a:t>impedance and instabilities </a:t>
            </a:r>
            <a:r>
              <a:rPr lang="en-US" dirty="0" smtClean="0">
                <a:sym typeface="Wingdings"/>
              </a:rPr>
              <a:t> beam based impedance measurements</a:t>
            </a:r>
            <a:endParaRPr lang="en-US" dirty="0"/>
          </a:p>
          <a:p>
            <a:pPr lvl="1"/>
            <a:r>
              <a:rPr lang="en-US" b="1" dirty="0" smtClean="0"/>
              <a:t>Add </a:t>
            </a:r>
            <a:r>
              <a:rPr lang="en-US" b="1" dirty="0"/>
              <a:t>higher-harmonic cavity for passive damping</a:t>
            </a:r>
            <a:r>
              <a:rPr lang="en-US" b="1" dirty="0" smtClean="0"/>
              <a:t>? First experimental studies at flat top very promising (tests </a:t>
            </a:r>
            <a:r>
              <a:rPr lang="en-US" b="1" dirty="0"/>
              <a:t>with beam only at flat top due to limited frequency range of 40 MHz </a:t>
            </a:r>
            <a:r>
              <a:rPr lang="en-US" b="1" dirty="0" smtClean="0"/>
              <a:t>cavities)</a:t>
            </a:r>
          </a:p>
          <a:p>
            <a:pPr lvl="1"/>
            <a:r>
              <a:rPr lang="en-US" dirty="0" smtClean="0"/>
              <a:t>Develop </a:t>
            </a:r>
            <a:r>
              <a:rPr lang="en-US" dirty="0"/>
              <a:t>impedance model </a:t>
            </a:r>
            <a:r>
              <a:rPr lang="en-US" dirty="0" smtClean="0"/>
              <a:t>including feedbacks that </a:t>
            </a:r>
            <a:r>
              <a:rPr lang="en-US" dirty="0"/>
              <a:t>reproduces flat-top </a:t>
            </a:r>
            <a:r>
              <a:rPr lang="en-US" dirty="0" smtClean="0"/>
              <a:t>instabilities to be able to assess effectiveness of higher-harmonic cavity for beam stabilization</a:t>
            </a:r>
          </a:p>
          <a:p>
            <a:pPr lvl="1"/>
            <a:r>
              <a:rPr lang="en-US" dirty="0" smtClean="0"/>
              <a:t>Study intensity reach with BCMS beams</a:t>
            </a:r>
          </a:p>
        </p:txBody>
      </p:sp>
    </p:spTree>
    <p:extLst>
      <p:ext uri="{BB962C8B-B14F-4D97-AF65-F5344CB8AC3E}">
        <p14:creationId xmlns:p14="http://schemas.microsoft.com/office/powerpoint/2010/main" val="258599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en-US" dirty="0" smtClean="0"/>
              <a:t>PS-to-SPS transfer &amp; SPS low energy losses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465137"/>
          </a:xfrm>
        </p:spPr>
        <p:txBody>
          <a:bodyPr>
            <a:normAutofit/>
          </a:bodyPr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During the 2015 high intensity scrubbing run in the SPS with up to 2e11 p/b injected significant losses were observed in the SPS by far exceeding the 10% loss budget when extrapolated to LIU intensity of 2.6e11 p/b</a:t>
            </a:r>
          </a:p>
          <a:p>
            <a:r>
              <a:rPr lang="en-US" dirty="0" smtClean="0"/>
              <a:t>Present status of studies </a:t>
            </a:r>
          </a:p>
          <a:p>
            <a:pPr lvl="1"/>
            <a:r>
              <a:rPr lang="en-US" dirty="0" smtClean="0"/>
              <a:t>Main sources are losses due to uncaptured beam and continuous losses on SPS flat bottom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03201" y="3565171"/>
            <a:ext cx="8763032" cy="3248205"/>
            <a:chOff x="203201" y="3565171"/>
            <a:chExt cx="8763032" cy="3248205"/>
          </a:xfrm>
        </p:grpSpPr>
        <p:sp>
          <p:nvSpPr>
            <p:cNvPr id="9" name="Rectangle 8"/>
            <p:cNvSpPr/>
            <p:nvPr/>
          </p:nvSpPr>
          <p:spPr>
            <a:xfrm>
              <a:off x="203201" y="3565171"/>
              <a:ext cx="8763032" cy="324820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  <a:effectLst>
              <a:outerShdw blurRad="40000" dist="76200" dir="33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1881" y="3725939"/>
              <a:ext cx="4026180" cy="301963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709" y="3708523"/>
              <a:ext cx="4093283" cy="3069961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5068672" y="3609429"/>
              <a:ext cx="792344" cy="233251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4401992" y="4753558"/>
              <a:ext cx="666680" cy="1165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49463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en-US" dirty="0" smtClean="0"/>
              <a:t>PS-to-SPS transfer &amp; SPS low energy losses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465137"/>
          </a:xfrm>
        </p:spPr>
        <p:txBody>
          <a:bodyPr>
            <a:normAutofit/>
          </a:bodyPr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During the 2015 high intensity scrubbing run in the SPS with up to 2e11 p/b injected significant losses were observed in the SPS by far exceeding the 10% loss budget when extrapolated to LIU intensity of 2.6e11 p/b</a:t>
            </a:r>
          </a:p>
          <a:p>
            <a:r>
              <a:rPr lang="en-US" dirty="0" smtClean="0"/>
              <a:t>Present status of studies </a:t>
            </a:r>
          </a:p>
          <a:p>
            <a:pPr lvl="1"/>
            <a:r>
              <a:rPr lang="en-US" dirty="0" smtClean="0"/>
              <a:t>Main </a:t>
            </a:r>
            <a:r>
              <a:rPr lang="en-US" dirty="0"/>
              <a:t>sources are losses due to uncaptured beam and continuous losses on SPS </a:t>
            </a:r>
            <a:r>
              <a:rPr lang="en-US" dirty="0" smtClean="0"/>
              <a:t>flat bottom</a:t>
            </a:r>
            <a:endParaRPr lang="en-US" dirty="0"/>
          </a:p>
          <a:p>
            <a:pPr lvl="1"/>
            <a:r>
              <a:rPr lang="en-US" b="1" dirty="0" smtClean="0"/>
              <a:t>Continuous losses from bunches on SPS flat bottom scale with intensity (or in reality with transverse emittance!?) while capture losses seem independent of intensity – also in Q22</a:t>
            </a:r>
          </a:p>
        </p:txBody>
      </p:sp>
    </p:spTree>
    <p:extLst>
      <p:ext uri="{BB962C8B-B14F-4D97-AF65-F5344CB8AC3E}">
        <p14:creationId xmlns:p14="http://schemas.microsoft.com/office/powerpoint/2010/main" val="108506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en-US" dirty="0" smtClean="0"/>
              <a:t>PS-to-SPS transfer &amp; SPS low energy losses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465137"/>
          </a:xfrm>
        </p:spPr>
        <p:txBody>
          <a:bodyPr>
            <a:normAutofit/>
          </a:bodyPr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During the 2015 high intensity scrubbing run in the SPS with up to 2e11 p/b injected significant losses were observed in the SPS by far exceeding the 10% loss budget when extrapolated to LIU intensity of 2.6e11 p/b</a:t>
            </a:r>
          </a:p>
          <a:p>
            <a:r>
              <a:rPr lang="en-US" dirty="0" smtClean="0"/>
              <a:t>Present status of studies </a:t>
            </a:r>
          </a:p>
          <a:p>
            <a:pPr lvl="1"/>
            <a:r>
              <a:rPr lang="en-US" dirty="0" smtClean="0"/>
              <a:t>Main </a:t>
            </a:r>
            <a:r>
              <a:rPr lang="en-US" dirty="0"/>
              <a:t>sources are losses due to uncaptured beam and continuous losses on SPS </a:t>
            </a:r>
            <a:r>
              <a:rPr lang="en-US" dirty="0" smtClean="0"/>
              <a:t>flat bottom</a:t>
            </a:r>
            <a:endParaRPr lang="en-US" dirty="0"/>
          </a:p>
          <a:p>
            <a:pPr lvl="1"/>
            <a:r>
              <a:rPr lang="en-US" b="1" dirty="0" smtClean="0"/>
              <a:t>Continuous losses from bunches on SPS flat bottom scale with intensity (or in reality with transverse emittance!?) while capture losses seem independent of intensity – also in Q22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22673" y="1119700"/>
            <a:ext cx="7825111" cy="5535041"/>
            <a:chOff x="467544" y="1052736"/>
            <a:chExt cx="7825111" cy="5535041"/>
          </a:xfrm>
        </p:grpSpPr>
        <p:sp>
          <p:nvSpPr>
            <p:cNvPr id="12" name="Rectangle 11"/>
            <p:cNvSpPr/>
            <p:nvPr/>
          </p:nvSpPr>
          <p:spPr>
            <a:xfrm>
              <a:off x="467544" y="1052736"/>
              <a:ext cx="7825111" cy="5535041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  <a:effectLst>
              <a:outerShdw blurRad="40000" dist="76200" dir="33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07735" y="1095947"/>
              <a:ext cx="7680052" cy="5468643"/>
              <a:chOff x="486433" y="1258295"/>
              <a:chExt cx="7680052" cy="5468643"/>
            </a:xfrm>
            <a:solidFill>
              <a:srgbClr val="FFFFFF"/>
            </a:solidFill>
          </p:grpSpPr>
          <p:pic>
            <p:nvPicPr>
              <p:cNvPr id="14" name="Picture 13" descr="decayTime_MD170816_Q20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8625" y="1258295"/>
                <a:ext cx="3503844" cy="2605983"/>
              </a:xfrm>
              <a:prstGeom prst="rect">
                <a:avLst/>
              </a:prstGeom>
              <a:grpFill/>
            </p:spPr>
          </p:pic>
          <p:pic>
            <p:nvPicPr>
              <p:cNvPr id="15" name="Picture 14" descr="decayTime_MD170816_Q22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49197" y="1258991"/>
                <a:ext cx="3502943" cy="2605313"/>
              </a:xfrm>
              <a:prstGeom prst="rect">
                <a:avLst/>
              </a:prstGeom>
              <a:grpFill/>
            </p:spPr>
          </p:pic>
          <p:pic>
            <p:nvPicPr>
              <p:cNvPr id="16" name="Picture 15" descr="rel_lin_loss_MD170816_Q20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6433" y="3971228"/>
                <a:ext cx="3705156" cy="2755710"/>
              </a:xfrm>
              <a:prstGeom prst="rect">
                <a:avLst/>
              </a:prstGeom>
              <a:grpFill/>
            </p:spPr>
          </p:pic>
          <p:pic>
            <p:nvPicPr>
              <p:cNvPr id="17" name="Picture 16" descr="rel_lin_loss_MD170816_Q22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45830" y="3971227"/>
                <a:ext cx="3720655" cy="2720729"/>
              </a:xfrm>
              <a:prstGeom prst="rect">
                <a:avLst/>
              </a:prstGeom>
              <a:grpFill/>
            </p:spPr>
          </p:pic>
        </p:grpSp>
      </p:grpSp>
    </p:spTree>
    <p:extLst>
      <p:ext uri="{BB962C8B-B14F-4D97-AF65-F5344CB8AC3E}">
        <p14:creationId xmlns:p14="http://schemas.microsoft.com/office/powerpoint/2010/main" val="3761415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en-US" dirty="0" smtClean="0"/>
              <a:t>PS-to-SPS transfer &amp; SPS low energy losses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465137"/>
          </a:xfrm>
        </p:spPr>
        <p:txBody>
          <a:bodyPr>
            <a:normAutofit/>
          </a:bodyPr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During the 2015 high intensity scrubbing run in the SPS with up to 2e11 p/b injected significant losses were observed in the SPS by far exceeding the 10% loss budget when extrapolated to LIU intensity of 2.6e11 p/b</a:t>
            </a:r>
          </a:p>
          <a:p>
            <a:r>
              <a:rPr lang="en-US" dirty="0" smtClean="0"/>
              <a:t>Present status of studies </a:t>
            </a:r>
          </a:p>
          <a:p>
            <a:pPr lvl="1"/>
            <a:r>
              <a:rPr lang="en-US" dirty="0" smtClean="0"/>
              <a:t>Main </a:t>
            </a:r>
            <a:r>
              <a:rPr lang="en-US" dirty="0"/>
              <a:t>sources are losses due to uncaptured beam and continuous losses on SPS flat bottom</a:t>
            </a:r>
          </a:p>
          <a:p>
            <a:pPr lvl="1"/>
            <a:r>
              <a:rPr lang="en-US" b="1" dirty="0" smtClean="0"/>
              <a:t>Continuous losses from bunches on SPS flat bottom scale with intensity (or in reality with transverse emittance!?) while capture losses seem independent of intensity – also in Q22</a:t>
            </a:r>
          </a:p>
          <a:p>
            <a:pPr lvl="1"/>
            <a:r>
              <a:rPr lang="en-US" dirty="0"/>
              <a:t>New </a:t>
            </a:r>
            <a:r>
              <a:rPr lang="en-US" dirty="0">
                <a:sym typeface="Wingdings"/>
              </a:rPr>
              <a:t>bunch rotation schemes in PS to optimize longitudinal distribution and minimize </a:t>
            </a:r>
            <a:r>
              <a:rPr lang="en-US" dirty="0" smtClean="0">
                <a:sym typeface="Wingdings"/>
              </a:rPr>
              <a:t>tails</a:t>
            </a:r>
            <a:endParaRPr lang="en-US" dirty="0">
              <a:sym typeface="Wingding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95537" y="1845322"/>
            <a:ext cx="8366112" cy="4463997"/>
            <a:chOff x="303065" y="2101641"/>
            <a:chExt cx="8366112" cy="4463997"/>
          </a:xfrm>
        </p:grpSpPr>
        <p:sp>
          <p:nvSpPr>
            <p:cNvPr id="9" name="Rectangle 8"/>
            <p:cNvSpPr/>
            <p:nvPr/>
          </p:nvSpPr>
          <p:spPr>
            <a:xfrm>
              <a:off x="303065" y="2101641"/>
              <a:ext cx="8366112" cy="446399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>
              <a:outerShdw blurRad="40000" dist="76200" dir="33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3103" y="2543180"/>
              <a:ext cx="3960099" cy="396009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085" y="2543180"/>
              <a:ext cx="3975006" cy="396009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453037" y="2200743"/>
              <a:ext cx="2171236" cy="3693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Without linearization</a:t>
              </a:r>
              <a:endParaRPr lang="en-GB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800247" y="2204967"/>
              <a:ext cx="1850635" cy="3693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With linearization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21486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buClrTx/>
            </a:pPr>
            <a:endParaRPr lang="en-US" dirty="0" smtClean="0"/>
          </a:p>
          <a:p>
            <a:pPr>
              <a:buClrTx/>
            </a:pPr>
            <a:r>
              <a:rPr lang="en-US" dirty="0" smtClean="0"/>
              <a:t>Introduction</a:t>
            </a:r>
          </a:p>
          <a:p>
            <a:pPr>
              <a:buClrTx/>
            </a:pPr>
            <a:r>
              <a:rPr lang="en-US" dirty="0" smtClean="0"/>
              <a:t>Overview of ongoing LIU MDs</a:t>
            </a:r>
          </a:p>
          <a:p>
            <a:pPr>
              <a:buClrTx/>
            </a:pPr>
            <a:r>
              <a:rPr lang="en-US" dirty="0" smtClean="0"/>
              <a:t>Critical points for reaching LIU performance</a:t>
            </a:r>
          </a:p>
          <a:p>
            <a:pPr>
              <a:buClrTx/>
            </a:pPr>
            <a:r>
              <a:rPr lang="en-US" dirty="0" smtClean="0"/>
              <a:t>Summary &amp; MD priorities</a:t>
            </a:r>
          </a:p>
          <a:p>
            <a:pPr>
              <a:buClrTx/>
            </a:pPr>
            <a:endParaRPr lang="en-US" dirty="0" smtClean="0"/>
          </a:p>
          <a:p>
            <a:pPr>
              <a:buClrTx/>
            </a:pPr>
            <a:endParaRPr lang="en-US" dirty="0" smtClean="0"/>
          </a:p>
          <a:p>
            <a:pPr>
              <a:buClrTx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54526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en-US" dirty="0" smtClean="0"/>
              <a:t>PS-to-SPS transfer &amp; SPS low energy losses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465137"/>
          </a:xfrm>
        </p:spPr>
        <p:txBody>
          <a:bodyPr>
            <a:normAutofit/>
          </a:bodyPr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During the 2015 high intensity scrubbing run in the SPS with up to 2e11 p/b injected significant losses were observed in the SPS by far exceeding the 10% loss budget when extrapolated to LIU intensity of 2.6e11 p/b</a:t>
            </a:r>
          </a:p>
          <a:p>
            <a:r>
              <a:rPr lang="en-US" dirty="0" smtClean="0"/>
              <a:t>Present status of studies </a:t>
            </a:r>
          </a:p>
          <a:p>
            <a:pPr lvl="1"/>
            <a:r>
              <a:rPr lang="en-US" dirty="0" smtClean="0"/>
              <a:t>Main </a:t>
            </a:r>
            <a:r>
              <a:rPr lang="en-US" dirty="0"/>
              <a:t>sources are losses due to uncaptured beam and continuous losses on SPS flat bottom</a:t>
            </a:r>
          </a:p>
          <a:p>
            <a:pPr lvl="1"/>
            <a:r>
              <a:rPr lang="en-US" b="1" dirty="0" smtClean="0"/>
              <a:t>Continuous losses from bunches on SPS flat bottom scale with intensity (or in reality with transverse emittance!?) while capture losses seem independent of intensity – also in Q22</a:t>
            </a:r>
          </a:p>
          <a:p>
            <a:pPr lvl="1"/>
            <a:r>
              <a:rPr lang="en-US" dirty="0"/>
              <a:t>New </a:t>
            </a:r>
            <a:r>
              <a:rPr lang="en-US" dirty="0">
                <a:sym typeface="Wingdings"/>
              </a:rPr>
              <a:t>bunch rotation schemes in PS to optimize longitudinal distribution and minimize </a:t>
            </a:r>
            <a:r>
              <a:rPr lang="en-US" dirty="0" smtClean="0">
                <a:sym typeface="Wingdings"/>
              </a:rPr>
              <a:t>tails</a:t>
            </a:r>
          </a:p>
          <a:p>
            <a:pPr lvl="1"/>
            <a:r>
              <a:rPr lang="en-US" dirty="0" smtClean="0">
                <a:sym typeface="Wingdings"/>
              </a:rPr>
              <a:t>Flat bottom losses depend on transverse emittance (effective momentum acceptance reduction?)</a:t>
            </a:r>
            <a:endParaRPr lang="en-US" dirty="0">
              <a:sym typeface="Wingdings"/>
            </a:endParaRPr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Study amount of uncaptured beam from PS</a:t>
            </a:r>
          </a:p>
          <a:p>
            <a:pPr lvl="1"/>
            <a:r>
              <a:rPr lang="en-US" dirty="0" smtClean="0"/>
              <a:t>High intensity beam studies with BCMS type beams to profit from LIU like brightness</a:t>
            </a:r>
          </a:p>
          <a:p>
            <a:pPr lvl="1"/>
            <a:r>
              <a:rPr lang="en-US" dirty="0" smtClean="0"/>
              <a:t>Horizontal aperture scans in SPS &amp; check losses as function of orbit at momentum scraper</a:t>
            </a:r>
          </a:p>
          <a:p>
            <a:pPr lvl="1"/>
            <a:r>
              <a:rPr lang="en-US" dirty="0" smtClean="0"/>
              <a:t>High intensity “scrubbing run” in October to study flat bottom beam degradation (+other aspects)</a:t>
            </a:r>
          </a:p>
          <a:p>
            <a:pPr lvl="1"/>
            <a:r>
              <a:rPr lang="en-US" dirty="0" smtClean="0"/>
              <a:t>Further study possible improvements from new bunch rotation schemes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724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SPS longitudinal </a:t>
            </a:r>
            <a:r>
              <a:rPr lang="en-US" dirty="0"/>
              <a:t>instabilities </a:t>
            </a:r>
            <a:r>
              <a:rPr lang="en-US" dirty="0" smtClean="0"/>
              <a:t>/ beam loading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714999"/>
          </a:xfrm>
        </p:spPr>
        <p:txBody>
          <a:bodyPr>
            <a:normAutofit/>
          </a:bodyPr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Apart from losses at low energy, longitudinal instabilities and beam loading are the main </a:t>
            </a:r>
            <a:r>
              <a:rPr lang="en-US" dirty="0"/>
              <a:t>SPS </a:t>
            </a:r>
            <a:r>
              <a:rPr lang="en-US" dirty="0" smtClean="0"/>
              <a:t>intensity limitations</a:t>
            </a:r>
          </a:p>
          <a:p>
            <a:r>
              <a:rPr lang="en-US" dirty="0" smtClean="0"/>
              <a:t>Present status and ongoing studies</a:t>
            </a:r>
          </a:p>
          <a:p>
            <a:pPr lvl="1"/>
            <a:r>
              <a:rPr lang="en-US" dirty="0" smtClean="0"/>
              <a:t>Series of dedicated MDs on longitudinal instability thresholds as function of intensity for different bunch trains, bunch lengths and different settings of LLRF – clear thresholds identified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297876" y="1211713"/>
            <a:ext cx="6485119" cy="5311586"/>
            <a:chOff x="1094274" y="1890647"/>
            <a:chExt cx="6485119" cy="5311586"/>
          </a:xfrm>
        </p:grpSpPr>
        <p:grpSp>
          <p:nvGrpSpPr>
            <p:cNvPr id="9" name="Group 8"/>
            <p:cNvGrpSpPr/>
            <p:nvPr/>
          </p:nvGrpSpPr>
          <p:grpSpPr>
            <a:xfrm>
              <a:off x="1094274" y="1890647"/>
              <a:ext cx="6485119" cy="5311586"/>
              <a:chOff x="622673" y="1119701"/>
              <a:chExt cx="6485119" cy="5311586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622673" y="1119701"/>
                <a:ext cx="6485119" cy="5311586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tx1"/>
                </a:solidFill>
              </a:ln>
              <a:effectLst>
                <a:outerShdw blurRad="40000" dist="76200" dir="33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72" t="2334" r="6724" b="2922"/>
              <a:stretch/>
            </p:blipFill>
            <p:spPr>
              <a:xfrm>
                <a:off x="1001058" y="1550367"/>
                <a:ext cx="5627518" cy="4379713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 rot="16200000">
                <a:off x="5667876" y="3506241"/>
                <a:ext cx="225995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Average bunch </a:t>
                </a:r>
                <a:r>
                  <a:rPr lang="en-US" sz="1600" dirty="0" smtClean="0"/>
                  <a:t>length [s]</a:t>
                </a:r>
                <a:endParaRPr lang="en-US" sz="1600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001059" y="5999768"/>
                <a:ext cx="5838736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ym typeface="Wingdings" panose="05000000000000000000" pitchFamily="2" charset="2"/>
                  </a:rPr>
                  <a:t>Bunch length for 12 bunches smaller due to effect of </a:t>
                </a:r>
                <a:r>
                  <a:rPr lang="en-US" sz="1600" b="1" dirty="0">
                    <a:sym typeface="Wingdings" panose="05000000000000000000" pitchFamily="2" charset="2"/>
                  </a:rPr>
                  <a:t>phase loop</a:t>
                </a:r>
                <a:endParaRPr lang="en-US" sz="1600" dirty="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2011757" y="2064219"/>
              <a:ext cx="44846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2000" dirty="0" err="1" smtClean="0"/>
                <a:t>Instability</a:t>
              </a:r>
              <a:r>
                <a:rPr lang="fr-CH" sz="2000" dirty="0" smtClean="0"/>
                <a:t> </a:t>
              </a:r>
              <a:r>
                <a:rPr lang="fr-CH" sz="2000" dirty="0" err="1" smtClean="0"/>
                <a:t>threshold</a:t>
              </a:r>
              <a:r>
                <a:rPr lang="fr-CH" sz="2000" dirty="0" smtClean="0"/>
                <a:t> minimal at flat top.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7743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SPS longitudinal </a:t>
            </a:r>
            <a:r>
              <a:rPr lang="en-US" dirty="0"/>
              <a:t>instabilities </a:t>
            </a:r>
            <a:r>
              <a:rPr lang="en-US" dirty="0" smtClean="0"/>
              <a:t>/ beam loading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714999"/>
          </a:xfrm>
        </p:spPr>
        <p:txBody>
          <a:bodyPr>
            <a:normAutofit/>
          </a:bodyPr>
          <a:lstStyle/>
          <a:p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Apart from losses at low energy, longitudinal instabilities and beam loading are the main </a:t>
            </a:r>
            <a:r>
              <a:rPr lang="en-US" dirty="0"/>
              <a:t>SPS </a:t>
            </a:r>
            <a:r>
              <a:rPr lang="en-US" dirty="0" smtClean="0"/>
              <a:t>intensity limitations</a:t>
            </a:r>
          </a:p>
          <a:p>
            <a:r>
              <a:rPr lang="en-US" dirty="0" smtClean="0"/>
              <a:t>Present status and ongoing studies</a:t>
            </a:r>
          </a:p>
          <a:p>
            <a:pPr lvl="1"/>
            <a:r>
              <a:rPr lang="en-US" dirty="0" smtClean="0"/>
              <a:t>Series of dedicated MDs on longitudinal instability thresholds as function of intensity for different bunch trains, bunch lengths and different settings of LLRF – clear thresholds identified</a:t>
            </a:r>
          </a:p>
          <a:p>
            <a:pPr lvl="1"/>
            <a:r>
              <a:rPr lang="en-US" dirty="0" smtClean="0"/>
              <a:t>Benchmarking with SPS longitudinal impedance model to extrapolate to LIU beam parameters and define impedance reduction requirements</a:t>
            </a:r>
          </a:p>
          <a:p>
            <a:pPr lvl="1"/>
            <a:r>
              <a:rPr lang="en-US" dirty="0" smtClean="0"/>
              <a:t>Measurements </a:t>
            </a:r>
            <a:r>
              <a:rPr lang="en-US" dirty="0"/>
              <a:t>of the 200 MHz induced voltage and comparison with </a:t>
            </a:r>
            <a:r>
              <a:rPr lang="en-US" dirty="0" smtClean="0"/>
              <a:t>simulations</a:t>
            </a:r>
          </a:p>
          <a:p>
            <a:pPr lvl="1"/>
            <a:r>
              <a:rPr lang="en-US" dirty="0" smtClean="0"/>
              <a:t>Characterization of LLRF</a:t>
            </a:r>
          </a:p>
          <a:p>
            <a:pPr lvl="1"/>
            <a:r>
              <a:rPr lang="en-US" dirty="0" smtClean="0"/>
              <a:t>Presently operating </a:t>
            </a:r>
            <a:r>
              <a:rPr lang="en-US" dirty="0"/>
              <a:t>without feed-forward </a:t>
            </a:r>
            <a:r>
              <a:rPr lang="en-US" dirty="0" smtClean="0"/>
              <a:t>(more difficult to reach beam stability with feed forward)</a:t>
            </a:r>
          </a:p>
          <a:p>
            <a:pPr lvl="1"/>
            <a:r>
              <a:rPr lang="en-US" dirty="0"/>
              <a:t>Issue with new RF pre-amplifiers when accelerating high intensity 25 ns beams </a:t>
            </a:r>
            <a:r>
              <a:rPr lang="en-US" dirty="0" smtClean="0"/>
              <a:t>(solid state technology</a:t>
            </a:r>
            <a:r>
              <a:rPr lang="en-US" dirty="0"/>
              <a:t>, several pre-amplifiers burnt during operation/MDs, limiters being implemented)</a:t>
            </a:r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Measurements in Q22 to cross-check impedance model</a:t>
            </a:r>
          </a:p>
          <a:p>
            <a:pPr lvl="1"/>
            <a:r>
              <a:rPr lang="en-US" dirty="0" smtClean="0"/>
              <a:t>Study Potential gain of intensity with Q22 (</a:t>
            </a:r>
            <a:r>
              <a:rPr lang="en-US" dirty="0"/>
              <a:t>more efficient use of available RF voltage / power?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Calibration of 800 MHz voltage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862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emittance preservation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Context	</a:t>
            </a:r>
          </a:p>
          <a:p>
            <a:pPr lvl="1"/>
            <a:r>
              <a:rPr lang="en-US" dirty="0" smtClean="0"/>
              <a:t>Emittance preservation along SPS was not a big issue during past operational periods</a:t>
            </a:r>
          </a:p>
          <a:p>
            <a:pPr lvl="1"/>
            <a:r>
              <a:rPr lang="en-US" dirty="0" smtClean="0"/>
              <a:t>Recent measurements indicate blow-up along batch with operational BCMS beam</a:t>
            </a:r>
          </a:p>
          <a:p>
            <a:r>
              <a:rPr lang="en-US" dirty="0" smtClean="0"/>
              <a:t>Present status and ongoing studies</a:t>
            </a:r>
          </a:p>
          <a:p>
            <a:pPr lvl="1"/>
            <a:r>
              <a:rPr lang="en-US" dirty="0" smtClean="0"/>
              <a:t>Significant signal to noise ratio improvement of bunch-by-bunch emittance measurements after BI modified the signal chain on the existing SPS rotational wire scanners</a:t>
            </a:r>
          </a:p>
          <a:p>
            <a:pPr lvl="1"/>
            <a:r>
              <a:rPr lang="en-US" dirty="0" smtClean="0"/>
              <a:t>Emittance measurements still suffer from limited resolution of transverse beam profile, but bunch-by-bunch trends can be clearly observed showing bow-up along the train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875991" y="3646726"/>
            <a:ext cx="4987107" cy="3074637"/>
            <a:chOff x="1875991" y="3646726"/>
            <a:chExt cx="4987107" cy="3074637"/>
          </a:xfrm>
        </p:grpSpPr>
        <p:sp>
          <p:nvSpPr>
            <p:cNvPr id="5" name="Rectangle 4"/>
            <p:cNvSpPr/>
            <p:nvPr/>
          </p:nvSpPr>
          <p:spPr>
            <a:xfrm>
              <a:off x="1875991" y="3646726"/>
              <a:ext cx="4987107" cy="3074637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  <a:effectLst>
              <a:outerShdw blurRad="40000" dist="76200" dir="33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" name="Picture 3" descr="SPS_fom_W32_15_08_17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79" t="47908" b="5373"/>
            <a:stretch/>
          </p:blipFill>
          <p:spPr>
            <a:xfrm>
              <a:off x="1980859" y="3743814"/>
              <a:ext cx="4742414" cy="28738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07613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emittance preservation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Context	</a:t>
            </a:r>
          </a:p>
          <a:p>
            <a:pPr lvl="1"/>
            <a:r>
              <a:rPr lang="en-US" dirty="0" smtClean="0"/>
              <a:t>Emittance preservation along SPS was not a big issue during past operational periods</a:t>
            </a:r>
          </a:p>
          <a:p>
            <a:pPr lvl="1"/>
            <a:r>
              <a:rPr lang="en-US" dirty="0" smtClean="0"/>
              <a:t>Recent measurements indicate blow-up along batch with operational BCMS beam</a:t>
            </a:r>
          </a:p>
          <a:p>
            <a:r>
              <a:rPr lang="en-US" dirty="0" smtClean="0"/>
              <a:t>Present status and ongoing studies</a:t>
            </a:r>
          </a:p>
          <a:p>
            <a:pPr lvl="1"/>
            <a:r>
              <a:rPr lang="en-US" dirty="0" smtClean="0"/>
              <a:t>Significant signal to noise ratio improvement of bunch-by-bunch emittance measurements after BI modified the signal chain on the existing SPS rotational wire scanners</a:t>
            </a:r>
          </a:p>
          <a:p>
            <a:pPr lvl="1"/>
            <a:r>
              <a:rPr lang="en-US" dirty="0" smtClean="0"/>
              <a:t>Emittance measurements still suffer from limited resolution of transverse beam profile, but bunch-by-bunch trends can be clearly observed showing bow-up along the train</a:t>
            </a:r>
          </a:p>
          <a:p>
            <a:pPr lvl="1"/>
            <a:r>
              <a:rPr lang="en-US" dirty="0" smtClean="0"/>
              <a:t>Measurements and characterization of tune shift with bunch trains to optimize tunes and damper settings along SPS flat bottom and start of the ramp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04869" y="2656402"/>
            <a:ext cx="8931627" cy="3052530"/>
            <a:chOff x="104869" y="2656402"/>
            <a:chExt cx="8931627" cy="3052530"/>
          </a:xfrm>
        </p:grpSpPr>
        <p:sp>
          <p:nvSpPr>
            <p:cNvPr id="6" name="Rectangle 5"/>
            <p:cNvSpPr/>
            <p:nvPr/>
          </p:nvSpPr>
          <p:spPr>
            <a:xfrm>
              <a:off x="104869" y="2656402"/>
              <a:ext cx="8931627" cy="3052530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  <a:effectLst>
              <a:outerShdw blurRad="40000" dist="76200" dir="33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" name="Picture 4" descr="index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199" y="2771939"/>
              <a:ext cx="8763033" cy="28394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06945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emittance preservation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Context	</a:t>
            </a:r>
          </a:p>
          <a:p>
            <a:pPr lvl="1"/>
            <a:r>
              <a:rPr lang="en-US" dirty="0" smtClean="0"/>
              <a:t>Emittance preservation along SPS was not a big issue during past operational periods</a:t>
            </a:r>
          </a:p>
          <a:p>
            <a:pPr lvl="1"/>
            <a:r>
              <a:rPr lang="en-US" dirty="0" smtClean="0"/>
              <a:t>Recent measurements indicate blow-up along batch with operational BCMS beam</a:t>
            </a:r>
          </a:p>
          <a:p>
            <a:r>
              <a:rPr lang="en-US" dirty="0" smtClean="0"/>
              <a:t>Present status and ongoing studies</a:t>
            </a:r>
          </a:p>
          <a:p>
            <a:pPr lvl="1"/>
            <a:r>
              <a:rPr lang="en-US" dirty="0" smtClean="0"/>
              <a:t>Significant signal to noise ratio improvement of bunch-by-bunch emittance measurements after BI modified the signal chain on the existing SPS rotational wire scanners</a:t>
            </a:r>
          </a:p>
          <a:p>
            <a:pPr lvl="1"/>
            <a:r>
              <a:rPr lang="en-US" dirty="0" smtClean="0"/>
              <a:t>Emittance measurements still suffer from limited resolution of transverse beam profile, but bunch-by-bunch trends can be clearly observed showing bow-up along the train</a:t>
            </a:r>
          </a:p>
          <a:p>
            <a:pPr lvl="1"/>
            <a:r>
              <a:rPr lang="en-US" dirty="0" smtClean="0"/>
              <a:t>Measurements and characterization of tune shift with bunch trains to optimize tunes and damper settings along SPS flat bottom and start of the ramp</a:t>
            </a:r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Further studies on machine settings to minimize blow-up (tunes, chromaticity, damper, </a:t>
            </a:r>
            <a:r>
              <a:rPr lang="is-IS" dirty="0" smtClean="0"/>
              <a:t>…)</a:t>
            </a:r>
          </a:p>
          <a:p>
            <a:pPr lvl="1"/>
            <a:r>
              <a:rPr lang="is-IS" dirty="0" smtClean="0"/>
              <a:t>Standardized emittance measurements for each LHC filling</a:t>
            </a:r>
          </a:p>
          <a:p>
            <a:pPr lvl="1"/>
            <a:r>
              <a:rPr lang="en-US" dirty="0" smtClean="0"/>
              <a:t>C</a:t>
            </a:r>
            <a:r>
              <a:rPr lang="is-IS" dirty="0" smtClean="0"/>
              <a:t>ommissioning of BSRT and BGI for transverse emittance monitoring</a:t>
            </a:r>
          </a:p>
          <a:p>
            <a:pPr lvl="1"/>
            <a:r>
              <a:rPr lang="is-IS" dirty="0" smtClean="0"/>
              <a:t>Tests with Prototype wire scanner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681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buClrTx/>
            </a:pPr>
            <a:endParaRPr lang="en-US" dirty="0" smtClean="0"/>
          </a:p>
          <a:p>
            <a:pPr>
              <a:buClrTx/>
            </a:pPr>
            <a:r>
              <a:rPr lang="en-US" dirty="0" smtClean="0">
                <a:solidFill>
                  <a:srgbClr val="BFBFBF"/>
                </a:solidFill>
              </a:rPr>
              <a:t>Introduction</a:t>
            </a:r>
          </a:p>
          <a:p>
            <a:pPr>
              <a:buClrTx/>
            </a:pPr>
            <a:r>
              <a:rPr lang="en-US" dirty="0" smtClean="0">
                <a:solidFill>
                  <a:srgbClr val="BFBFBF"/>
                </a:solidFill>
              </a:rPr>
              <a:t>Overview of ongoing LIU MDs</a:t>
            </a:r>
          </a:p>
          <a:p>
            <a:pPr>
              <a:buClrTx/>
            </a:pPr>
            <a:r>
              <a:rPr lang="en-US" dirty="0" smtClean="0">
                <a:solidFill>
                  <a:srgbClr val="BFBFBF"/>
                </a:solidFill>
              </a:rPr>
              <a:t>Critical points for reaching LIU performance</a:t>
            </a:r>
          </a:p>
          <a:p>
            <a:pPr>
              <a:buClrTx/>
            </a:pPr>
            <a:r>
              <a:rPr lang="en-US" dirty="0" smtClean="0"/>
              <a:t>Summary &amp; MD priorities</a:t>
            </a:r>
          </a:p>
          <a:p>
            <a:pPr>
              <a:buClrTx/>
            </a:pPr>
            <a:endParaRPr lang="en-US" dirty="0" smtClean="0"/>
          </a:p>
          <a:p>
            <a:pPr>
              <a:buClrTx/>
            </a:pPr>
            <a:endParaRPr lang="en-US" dirty="0" smtClean="0"/>
          </a:p>
          <a:p>
            <a:pPr>
              <a:buClrTx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3081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MD priorities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LIU MD activities in the injectors in full swing</a:t>
            </a:r>
          </a:p>
          <a:p>
            <a:pPr lvl="1"/>
            <a:r>
              <a:rPr lang="en-US" dirty="0" smtClean="0"/>
              <a:t>Excellent results and good progress on all fronts</a:t>
            </a:r>
          </a:p>
          <a:p>
            <a:r>
              <a:rPr lang="en-US" dirty="0" smtClean="0"/>
              <a:t>Need to focus efforts on remaining critical issues</a:t>
            </a:r>
          </a:p>
          <a:p>
            <a:pPr lvl="1"/>
            <a:r>
              <a:rPr lang="en-US" dirty="0" smtClean="0"/>
              <a:t>Horizontal emittance blow-up at PS injection in particular with large </a:t>
            </a:r>
            <a:r>
              <a:rPr lang="en-US" dirty="0" err="1" smtClean="0"/>
              <a:t>dp</a:t>
            </a:r>
            <a:r>
              <a:rPr lang="en-US" dirty="0" smtClean="0"/>
              <a:t>/p instead of expected gain due to space charge mitigation</a:t>
            </a:r>
            <a:endParaRPr lang="en-US" dirty="0"/>
          </a:p>
          <a:p>
            <a:pPr lvl="1"/>
            <a:r>
              <a:rPr lang="en-US" dirty="0" smtClean="0"/>
              <a:t>PS intensity reach with nominal longitudinal emittance</a:t>
            </a:r>
          </a:p>
          <a:p>
            <a:pPr lvl="1"/>
            <a:r>
              <a:rPr lang="en-US" dirty="0" smtClean="0"/>
              <a:t>PS-to-SPS transfer and losses in SPS</a:t>
            </a:r>
          </a:p>
          <a:p>
            <a:pPr lvl="1"/>
            <a:r>
              <a:rPr lang="en-US" dirty="0" smtClean="0"/>
              <a:t>SPS intensity reach (studies with present RF system to extrapolate to LIU)</a:t>
            </a:r>
            <a:endParaRPr lang="en-US" dirty="0"/>
          </a:p>
          <a:p>
            <a:pPr lvl="1"/>
            <a:r>
              <a:rPr lang="en-US" dirty="0" smtClean="0"/>
              <a:t>Transverse emittance preservation in the PS and SPS, which seems quite challenging already under the present operational conditions</a:t>
            </a:r>
          </a:p>
          <a:p>
            <a:pPr lvl="1"/>
            <a:r>
              <a:rPr lang="en-US" dirty="0" smtClean="0"/>
              <a:t>Full characterization of Q22 potential</a:t>
            </a:r>
          </a:p>
        </p:txBody>
      </p:sp>
    </p:spTree>
    <p:extLst>
      <p:ext uri="{BB962C8B-B14F-4D97-AF65-F5344CB8AC3E}">
        <p14:creationId xmlns:p14="http://schemas.microsoft.com/office/powerpoint/2010/main" val="2472592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203200" y="4889500"/>
            <a:ext cx="8763034" cy="1111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0000" marR="0" lvl="0" indent="-187200" algn="ctr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Thank you for your attention!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LIU PSB MD </a:t>
            </a:r>
            <a:r>
              <a:rPr lang="en-US" dirty="0" smtClean="0"/>
              <a:t>overview (for beam parameters)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16012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PSB </a:t>
            </a:r>
            <a:r>
              <a:rPr lang="en-US" dirty="0" smtClean="0"/>
              <a:t>RF</a:t>
            </a:r>
            <a:endParaRPr lang="en-US" dirty="0"/>
          </a:p>
          <a:p>
            <a:pPr lvl="1"/>
            <a:r>
              <a:rPr lang="en-US" dirty="0" err="1" smtClean="0"/>
              <a:t>Finemet</a:t>
            </a:r>
            <a:r>
              <a:rPr lang="en-US" dirty="0"/>
              <a:t>® reliability </a:t>
            </a:r>
            <a:r>
              <a:rPr lang="en-US" dirty="0" smtClean="0"/>
              <a:t>run</a:t>
            </a:r>
          </a:p>
          <a:p>
            <a:pPr lvl="1"/>
            <a:r>
              <a:rPr lang="en-US" dirty="0" smtClean="0"/>
              <a:t>Triple </a:t>
            </a:r>
            <a:r>
              <a:rPr lang="en-US" dirty="0"/>
              <a:t>harmonic capture for bunch flattening at </a:t>
            </a:r>
            <a:r>
              <a:rPr lang="en-US" dirty="0" smtClean="0"/>
              <a:t>injection</a:t>
            </a:r>
            <a:endParaRPr lang="en-US" dirty="0"/>
          </a:p>
          <a:p>
            <a:pPr lvl="1"/>
            <a:r>
              <a:rPr lang="en-US" dirty="0" smtClean="0"/>
              <a:t>Phase </a:t>
            </a:r>
            <a:r>
              <a:rPr lang="en-US" dirty="0"/>
              <a:t>Noise blow-</a:t>
            </a:r>
            <a:r>
              <a:rPr lang="en-US" dirty="0" smtClean="0"/>
              <a:t>up</a:t>
            </a:r>
            <a:endParaRPr lang="en-US" dirty="0"/>
          </a:p>
          <a:p>
            <a:pPr lvl="1"/>
            <a:r>
              <a:rPr lang="en-US" dirty="0" smtClean="0"/>
              <a:t>BCMS </a:t>
            </a:r>
            <a:r>
              <a:rPr lang="en-US" dirty="0"/>
              <a:t>1.5 </a:t>
            </a:r>
            <a:r>
              <a:rPr lang="en-US" dirty="0" err="1" smtClean="0"/>
              <a:t>eVs</a:t>
            </a:r>
            <a:endParaRPr lang="en-US" dirty="0"/>
          </a:p>
          <a:p>
            <a:pPr lvl="1"/>
            <a:r>
              <a:rPr lang="en-US" dirty="0"/>
              <a:t>Phase alignment of H1 with </a:t>
            </a:r>
            <a:r>
              <a:rPr lang="en-US" dirty="0" err="1"/>
              <a:t>Finemet</a:t>
            </a:r>
            <a:r>
              <a:rPr lang="en-US" dirty="0"/>
              <a:t>® and ferrite </a:t>
            </a:r>
            <a:r>
              <a:rPr lang="en-US" dirty="0" smtClean="0"/>
              <a:t>cavities</a:t>
            </a:r>
            <a:endParaRPr lang="en-US" dirty="0"/>
          </a:p>
          <a:p>
            <a:r>
              <a:rPr lang="en-US" dirty="0"/>
              <a:t>PSB Transverse </a:t>
            </a:r>
            <a:r>
              <a:rPr lang="en-US" dirty="0" smtClean="0"/>
              <a:t>Dynamics</a:t>
            </a:r>
            <a:endParaRPr lang="en-US" dirty="0"/>
          </a:p>
          <a:p>
            <a:pPr lvl="1"/>
            <a:r>
              <a:rPr lang="en-US" dirty="0"/>
              <a:t>Emittance preservation along the </a:t>
            </a:r>
            <a:r>
              <a:rPr lang="en-US" dirty="0" smtClean="0"/>
              <a:t>cycle</a:t>
            </a:r>
            <a:endParaRPr lang="en-US" dirty="0"/>
          </a:p>
          <a:p>
            <a:pPr lvl="1"/>
            <a:r>
              <a:rPr lang="en-US" dirty="0" smtClean="0"/>
              <a:t>Dispersion </a:t>
            </a:r>
            <a:r>
              <a:rPr lang="en-US" dirty="0"/>
              <a:t>measurements for emittance measurement (WS) </a:t>
            </a:r>
            <a:r>
              <a:rPr lang="en-US" dirty="0" smtClean="0"/>
              <a:t>Emittance evaluation using de-convolution method (momentum contribution)</a:t>
            </a:r>
            <a:endParaRPr lang="en-US" dirty="0"/>
          </a:p>
          <a:p>
            <a:pPr lvl="1"/>
            <a:r>
              <a:rPr lang="en-US" dirty="0" smtClean="0"/>
              <a:t>Impedance measurements</a:t>
            </a:r>
          </a:p>
          <a:p>
            <a:pPr lvl="1"/>
            <a:r>
              <a:rPr lang="en-US" dirty="0" smtClean="0"/>
              <a:t>Measurements on new </a:t>
            </a:r>
            <a:r>
              <a:rPr lang="en-US" dirty="0"/>
              <a:t>Wire-scanner (R3V) </a:t>
            </a:r>
            <a:r>
              <a:rPr lang="en-US" dirty="0" smtClean="0"/>
              <a:t>prototype</a:t>
            </a:r>
          </a:p>
          <a:p>
            <a:pPr lvl="1"/>
            <a:r>
              <a:rPr lang="en-US" dirty="0" smtClean="0"/>
              <a:t>Commissioning of new TBT BPM electronics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</a:rPr>
              <a:t>Resonance compensation based on turn-by-turn measurements</a:t>
            </a:r>
          </a:p>
          <a:p>
            <a:pPr lvl="1"/>
            <a:r>
              <a:rPr lang="en-US" dirty="0"/>
              <a:t>Testing the SEM GRID performance in view of LIU </a:t>
            </a:r>
            <a:r>
              <a:rPr lang="en-US" dirty="0" smtClean="0"/>
              <a:t>beam (systematic bunch profile de</a:t>
            </a:r>
            <a:r>
              <a:rPr lang="en-US" dirty="0"/>
              <a:t>-</a:t>
            </a:r>
            <a:r>
              <a:rPr lang="en-US" dirty="0" smtClean="0"/>
              <a:t>convolution)</a:t>
            </a:r>
          </a:p>
          <a:p>
            <a:r>
              <a:rPr lang="en-US" dirty="0" smtClean="0"/>
              <a:t>PSB-to-PS</a:t>
            </a:r>
            <a:endParaRPr lang="en-US" dirty="0"/>
          </a:p>
          <a:p>
            <a:pPr lvl="1"/>
            <a:r>
              <a:rPr lang="en-US" dirty="0"/>
              <a:t>Analysis and re-matching of R3 PSB-PS </a:t>
            </a:r>
            <a:r>
              <a:rPr lang="en-US" dirty="0" smtClean="0"/>
              <a:t>TL</a:t>
            </a:r>
          </a:p>
          <a:p>
            <a:pPr lvl="1"/>
            <a:r>
              <a:rPr lang="en-US" dirty="0" smtClean="0"/>
              <a:t>Emittance </a:t>
            </a:r>
            <a:r>
              <a:rPr lang="en-US" dirty="0"/>
              <a:t>blow-up estimation due to recombination </a:t>
            </a:r>
            <a:r>
              <a:rPr lang="en-US" dirty="0" smtClean="0"/>
              <a:t>kickers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63148" y="1100591"/>
            <a:ext cx="1903085" cy="52322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76200" dir="33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FF6600"/>
                </a:solidFill>
              </a:rPr>
              <a:t>t</a:t>
            </a:r>
            <a:r>
              <a:rPr lang="en-US" sz="1400" dirty="0" smtClean="0">
                <a:solidFill>
                  <a:srgbClr val="FF6600"/>
                </a:solidFill>
              </a:rPr>
              <a:t>o be started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ongoing/completed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04015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buClrTx/>
            </a:pPr>
            <a:endParaRPr lang="en-US" dirty="0" smtClean="0"/>
          </a:p>
          <a:p>
            <a:pPr>
              <a:buClrTx/>
            </a:pPr>
            <a:r>
              <a:rPr lang="en-US" dirty="0" smtClean="0"/>
              <a:t>Introduction</a:t>
            </a:r>
          </a:p>
          <a:p>
            <a:pPr>
              <a:buClrTx/>
            </a:pPr>
            <a:r>
              <a:rPr lang="en-US" dirty="0" smtClean="0">
                <a:solidFill>
                  <a:srgbClr val="BFBFBF"/>
                </a:solidFill>
              </a:rPr>
              <a:t>Overview of ongoing LIU MDs</a:t>
            </a:r>
          </a:p>
          <a:p>
            <a:pPr>
              <a:buClrTx/>
            </a:pPr>
            <a:r>
              <a:rPr lang="en-US" dirty="0" smtClean="0">
                <a:solidFill>
                  <a:srgbClr val="BFBFBF"/>
                </a:solidFill>
              </a:rPr>
              <a:t>Critical points for reaching LIU performance</a:t>
            </a:r>
          </a:p>
          <a:p>
            <a:pPr>
              <a:buClrTx/>
            </a:pPr>
            <a:r>
              <a:rPr lang="en-US" dirty="0" smtClean="0">
                <a:solidFill>
                  <a:srgbClr val="BFBFBF"/>
                </a:solidFill>
              </a:rPr>
              <a:t>Summary &amp; MD priorities</a:t>
            </a:r>
          </a:p>
          <a:p>
            <a:pPr>
              <a:buClrTx/>
            </a:pPr>
            <a:endParaRPr lang="en-US" dirty="0" smtClean="0"/>
          </a:p>
          <a:p>
            <a:pPr>
              <a:buClrTx/>
            </a:pPr>
            <a:endParaRPr lang="en-US" dirty="0" smtClean="0"/>
          </a:p>
          <a:p>
            <a:pPr>
              <a:buClrTx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3081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LIU PS MD overview (for beam parameters)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714999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Emittance preservation and space charge</a:t>
            </a:r>
          </a:p>
          <a:p>
            <a:pPr lvl="1"/>
            <a:r>
              <a:rPr lang="en-US" dirty="0" smtClean="0"/>
              <a:t>Horizontal blow-up at injection &amp; impact of injection bump and steering errors</a:t>
            </a:r>
          </a:p>
          <a:p>
            <a:pPr lvl="1"/>
            <a:r>
              <a:rPr lang="en-US" dirty="0" smtClean="0"/>
              <a:t>Beam based measurements of KFA45</a:t>
            </a:r>
          </a:p>
          <a:p>
            <a:pPr lvl="1"/>
            <a:r>
              <a:rPr lang="en-US" dirty="0" smtClean="0"/>
              <a:t>Optics measurements to improve emittance measurements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</a:rPr>
              <a:t>Space charge mitigation with large momentum spread</a:t>
            </a:r>
            <a:endParaRPr lang="en-US" dirty="0">
              <a:solidFill>
                <a:srgbClr val="FF6600"/>
              </a:solidFill>
            </a:endParaRPr>
          </a:p>
          <a:p>
            <a:pPr lvl="1"/>
            <a:r>
              <a:rPr lang="en-US" dirty="0" smtClean="0"/>
              <a:t>Identification and compensation of resonances</a:t>
            </a:r>
          </a:p>
          <a:p>
            <a:pPr lvl="1"/>
            <a:r>
              <a:rPr lang="en-US" dirty="0"/>
              <a:t>RF voltage program to avoid bunch shortening at start of </a:t>
            </a:r>
            <a:r>
              <a:rPr lang="en-US" dirty="0" smtClean="0"/>
              <a:t>acceleration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</a:rPr>
              <a:t>Deployment of transverse damper along the cycle and low chromaticity</a:t>
            </a:r>
            <a:endParaRPr lang="en-US" dirty="0">
              <a:solidFill>
                <a:srgbClr val="FF6600"/>
              </a:solidFill>
            </a:endParaRPr>
          </a:p>
          <a:p>
            <a:pPr lvl="1"/>
            <a:r>
              <a:rPr lang="en-US" dirty="0" smtClean="0"/>
              <a:t>Double</a:t>
            </a:r>
            <a:r>
              <a:rPr lang="en-US" dirty="0"/>
              <a:t>-harmonic operation at flat-bottom and constant bucket area at beginning of </a:t>
            </a:r>
            <a:r>
              <a:rPr lang="en-US" dirty="0" smtClean="0"/>
              <a:t>acceleration</a:t>
            </a:r>
          </a:p>
          <a:p>
            <a:pPr lvl="1"/>
            <a:r>
              <a:rPr lang="en-US" dirty="0" smtClean="0"/>
              <a:t>Commissioning of BGI (horizontal)</a:t>
            </a:r>
          </a:p>
          <a:p>
            <a:r>
              <a:rPr lang="en-US" dirty="0" smtClean="0"/>
              <a:t>Longitudinal instabilities </a:t>
            </a:r>
          </a:p>
          <a:p>
            <a:pPr lvl="1"/>
            <a:r>
              <a:rPr lang="en-US" dirty="0" smtClean="0"/>
              <a:t>Quadrupole </a:t>
            </a:r>
            <a:r>
              <a:rPr lang="en-US" dirty="0"/>
              <a:t>coupled-bunch instability and </a:t>
            </a:r>
            <a:r>
              <a:rPr lang="en-US" dirty="0" smtClean="0"/>
              <a:t>impact of high</a:t>
            </a:r>
            <a:r>
              <a:rPr lang="en-US" dirty="0"/>
              <a:t>-frequency cavity </a:t>
            </a:r>
            <a:r>
              <a:rPr lang="en-US" dirty="0" smtClean="0"/>
              <a:t>impedance</a:t>
            </a:r>
            <a:endParaRPr lang="en-US" dirty="0"/>
          </a:p>
          <a:p>
            <a:pPr lvl="1"/>
            <a:r>
              <a:rPr lang="en-US" dirty="0"/>
              <a:t>Intensity limit with </a:t>
            </a:r>
            <a:r>
              <a:rPr lang="en-US" dirty="0" smtClean="0"/>
              <a:t>new coupled</a:t>
            </a:r>
            <a:r>
              <a:rPr lang="en-US" dirty="0"/>
              <a:t>-bunch feedback</a:t>
            </a:r>
          </a:p>
          <a:p>
            <a:pPr lvl="1"/>
            <a:r>
              <a:rPr lang="en-US" dirty="0" smtClean="0"/>
              <a:t>20 </a:t>
            </a:r>
            <a:r>
              <a:rPr lang="en-US" dirty="0"/>
              <a:t>MHz, 40 MHz or 80 MHz as Landau cavities at flat-top</a:t>
            </a:r>
          </a:p>
          <a:p>
            <a:r>
              <a:rPr lang="en-US" dirty="0" smtClean="0"/>
              <a:t>Longitudinal impedance</a:t>
            </a:r>
          </a:p>
          <a:p>
            <a:pPr lvl="1"/>
            <a:r>
              <a:rPr lang="en-US" dirty="0" smtClean="0"/>
              <a:t>Impedance </a:t>
            </a:r>
            <a:r>
              <a:rPr lang="en-US" dirty="0"/>
              <a:t>measurements of 10 </a:t>
            </a:r>
            <a:r>
              <a:rPr lang="en-US" dirty="0" smtClean="0"/>
              <a:t>MHz, 20 </a:t>
            </a:r>
            <a:r>
              <a:rPr lang="en-US" dirty="0"/>
              <a:t>MHz, 40 MHz and 80 MHz RF cavities</a:t>
            </a:r>
          </a:p>
          <a:p>
            <a:pPr lvl="1"/>
            <a:r>
              <a:rPr lang="en-US" dirty="0" smtClean="0"/>
              <a:t>Commissioning of </a:t>
            </a:r>
            <a:r>
              <a:rPr lang="en-US" dirty="0"/>
              <a:t>feedbacks for cavities at 20 MHz, 40 MHz and 80 MHz</a:t>
            </a:r>
          </a:p>
          <a:p>
            <a:pPr lvl="1"/>
            <a:r>
              <a:rPr lang="en-US" dirty="0" smtClean="0"/>
              <a:t>High</a:t>
            </a:r>
            <a:r>
              <a:rPr lang="en-US" dirty="0"/>
              <a:t>-frequency structure of beam during, e.g., de-bunching</a:t>
            </a:r>
          </a:p>
          <a:p>
            <a:r>
              <a:rPr lang="en-US" dirty="0" smtClean="0"/>
              <a:t>PS-to-SPS transfer</a:t>
            </a:r>
          </a:p>
          <a:p>
            <a:pPr lvl="1"/>
            <a:r>
              <a:rPr lang="en-US" dirty="0" smtClean="0"/>
              <a:t>Optimization of bunch rotation, test of adiabatic </a:t>
            </a:r>
            <a:r>
              <a:rPr lang="en-US" dirty="0"/>
              <a:t>bunch shortening using 40 MHz and 80 MHz </a:t>
            </a:r>
            <a:r>
              <a:rPr lang="en-US" dirty="0" smtClean="0"/>
              <a:t>RF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6600"/>
                </a:solidFill>
              </a:rPr>
              <a:t>Uncaptured </a:t>
            </a:r>
            <a:r>
              <a:rPr lang="en-US" dirty="0">
                <a:solidFill>
                  <a:srgbClr val="FF6600"/>
                </a:solidFill>
              </a:rPr>
              <a:t>particles at PS-SPS transfer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63148" y="1100591"/>
            <a:ext cx="1903085" cy="52322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76200" dir="33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FF6600"/>
                </a:solidFill>
              </a:rPr>
              <a:t>t</a:t>
            </a:r>
            <a:r>
              <a:rPr lang="en-US" sz="1400" dirty="0" smtClean="0">
                <a:solidFill>
                  <a:srgbClr val="FF6600"/>
                </a:solidFill>
              </a:rPr>
              <a:t>o be started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ongoing/completed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04370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LIU SPS MD overview (for beam parameters)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7149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Losses</a:t>
            </a:r>
          </a:p>
          <a:p>
            <a:pPr lvl="1"/>
            <a:r>
              <a:rPr lang="en-US" dirty="0" smtClean="0"/>
              <a:t>Studies </a:t>
            </a:r>
            <a:r>
              <a:rPr lang="en-US" dirty="0"/>
              <a:t>of loss mechanisms and </a:t>
            </a:r>
            <a:r>
              <a:rPr lang="en-US" dirty="0" smtClean="0"/>
              <a:t>scaling of losses with 25 ns beams</a:t>
            </a:r>
          </a:p>
          <a:p>
            <a:pPr lvl="1"/>
            <a:r>
              <a:rPr lang="en-US" dirty="0"/>
              <a:t>Characterization of longitudinal phase space at SPS injection with </a:t>
            </a:r>
            <a:r>
              <a:rPr lang="en-US" dirty="0" smtClean="0"/>
              <a:t>tomography</a:t>
            </a:r>
            <a:endParaRPr lang="en-US" dirty="0"/>
          </a:p>
          <a:p>
            <a:pPr lvl="1"/>
            <a:r>
              <a:rPr lang="en-US" dirty="0" smtClean="0"/>
              <a:t>Characterization </a:t>
            </a:r>
            <a:r>
              <a:rPr lang="en-US" dirty="0"/>
              <a:t>and optimization of low level RF </a:t>
            </a:r>
            <a:r>
              <a:rPr lang="en-US" dirty="0" smtClean="0"/>
              <a:t>system</a:t>
            </a:r>
          </a:p>
          <a:p>
            <a:pPr lvl="1"/>
            <a:r>
              <a:rPr lang="en-US" dirty="0"/>
              <a:t>SPS nonlinear optics model </a:t>
            </a:r>
            <a:r>
              <a:rPr lang="en-US" dirty="0" smtClean="0"/>
              <a:t>(for non-linear chromaticity)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</a:rPr>
              <a:t>High intensity 25 ns “mini scrubbing run” in October (40 hours dedicated MD)</a:t>
            </a:r>
            <a:endParaRPr lang="en-US" dirty="0">
              <a:solidFill>
                <a:srgbClr val="FF6600"/>
              </a:solidFill>
            </a:endParaRPr>
          </a:p>
          <a:p>
            <a:r>
              <a:rPr lang="en-US" dirty="0" smtClean="0"/>
              <a:t>Longitudinal intensity limitations</a:t>
            </a:r>
            <a:endParaRPr lang="en-US" dirty="0"/>
          </a:p>
          <a:p>
            <a:pPr lvl="1"/>
            <a:r>
              <a:rPr lang="en-US" dirty="0"/>
              <a:t>Intensity threshold along the cycle for different bunch </a:t>
            </a:r>
            <a:r>
              <a:rPr lang="en-US" dirty="0" smtClean="0"/>
              <a:t>trains and different optics</a:t>
            </a:r>
          </a:p>
          <a:p>
            <a:pPr lvl="1"/>
            <a:r>
              <a:rPr lang="en-US" dirty="0">
                <a:solidFill>
                  <a:srgbClr val="FF6600"/>
                </a:solidFill>
              </a:rPr>
              <a:t>Extraction of longer bunches to LHC (for LIU beam parameter reach)</a:t>
            </a:r>
          </a:p>
          <a:p>
            <a:pPr lvl="1"/>
            <a:r>
              <a:rPr lang="en-US" dirty="0">
                <a:solidFill>
                  <a:srgbClr val="FF6600"/>
                </a:solidFill>
              </a:rPr>
              <a:t>Bunch rotation at 450 GeV for high intensity 25 ns </a:t>
            </a:r>
            <a:r>
              <a:rPr lang="en-US" dirty="0" smtClean="0">
                <a:solidFill>
                  <a:srgbClr val="FF6600"/>
                </a:solidFill>
              </a:rPr>
              <a:t>beams</a:t>
            </a:r>
          </a:p>
          <a:p>
            <a:r>
              <a:rPr lang="en-US" dirty="0" smtClean="0"/>
              <a:t>Transverse impedance, instability and emittance preservation</a:t>
            </a:r>
            <a:endParaRPr lang="en-US" dirty="0"/>
          </a:p>
          <a:p>
            <a:pPr lvl="1"/>
            <a:r>
              <a:rPr lang="en-US" dirty="0"/>
              <a:t>Optimization of existing SPS rotational WS to enable </a:t>
            </a:r>
            <a:r>
              <a:rPr lang="en-US" dirty="0" err="1"/>
              <a:t>BbB</a:t>
            </a:r>
            <a:r>
              <a:rPr lang="en-US" dirty="0"/>
              <a:t> and tests of new </a:t>
            </a:r>
            <a:r>
              <a:rPr lang="en-US" dirty="0" smtClean="0"/>
              <a:t>prototype</a:t>
            </a:r>
          </a:p>
          <a:p>
            <a:pPr lvl="1"/>
            <a:r>
              <a:rPr lang="en-US" dirty="0" smtClean="0"/>
              <a:t>Transverse emittance growth on flat bottom</a:t>
            </a:r>
            <a:endParaRPr lang="en-US" dirty="0"/>
          </a:p>
          <a:p>
            <a:pPr lvl="1"/>
            <a:r>
              <a:rPr lang="en-US" dirty="0" smtClean="0"/>
              <a:t>Detuning </a:t>
            </a:r>
            <a:r>
              <a:rPr lang="en-US" dirty="0"/>
              <a:t>with multi-bunch beams for </a:t>
            </a:r>
            <a:r>
              <a:rPr lang="en-US" dirty="0" smtClean="0"/>
              <a:t>automatic </a:t>
            </a:r>
            <a:r>
              <a:rPr lang="en-US" dirty="0"/>
              <a:t>Q </a:t>
            </a:r>
            <a:r>
              <a:rPr lang="en-US" dirty="0" smtClean="0"/>
              <a:t>correction and possible impact on emittances</a:t>
            </a:r>
            <a:endParaRPr lang="en-US" dirty="0"/>
          </a:p>
          <a:p>
            <a:pPr lvl="1"/>
            <a:r>
              <a:rPr lang="en-US" dirty="0"/>
              <a:t>Benchmarking of horizontal single bunch impedance </a:t>
            </a:r>
            <a:r>
              <a:rPr lang="en-US" dirty="0" smtClean="0"/>
              <a:t>model</a:t>
            </a:r>
          </a:p>
          <a:p>
            <a:r>
              <a:rPr lang="en-US" dirty="0" smtClean="0"/>
              <a:t>Q22 </a:t>
            </a:r>
            <a:endParaRPr lang="en-US" dirty="0"/>
          </a:p>
          <a:p>
            <a:pPr lvl="1"/>
            <a:r>
              <a:rPr lang="en-US" dirty="0" smtClean="0"/>
              <a:t>Losses </a:t>
            </a:r>
            <a:r>
              <a:rPr lang="en-US" dirty="0"/>
              <a:t>and longitudinal instability threshold in comparison to </a:t>
            </a:r>
            <a:r>
              <a:rPr lang="en-US" dirty="0" smtClean="0"/>
              <a:t>Q20</a:t>
            </a:r>
          </a:p>
          <a:p>
            <a:pPr lvl="1"/>
            <a:r>
              <a:rPr lang="en-US" dirty="0">
                <a:solidFill>
                  <a:srgbClr val="FF6600"/>
                </a:solidFill>
              </a:rPr>
              <a:t>Losses at start of acceleration (more efficient use of available RF voltage / power?)</a:t>
            </a:r>
          </a:p>
          <a:p>
            <a:pPr lvl="1"/>
            <a:r>
              <a:rPr lang="en-US" dirty="0" smtClean="0"/>
              <a:t>Optics </a:t>
            </a:r>
            <a:r>
              <a:rPr lang="en-US" dirty="0"/>
              <a:t>characterization </a:t>
            </a:r>
            <a:r>
              <a:rPr lang="en-US" dirty="0" smtClean="0"/>
              <a:t>(non-linear chromaticity, incoherent effects)</a:t>
            </a:r>
            <a:endParaRPr lang="en-US" dirty="0"/>
          </a:p>
          <a:p>
            <a:pPr lvl="1"/>
            <a:r>
              <a:rPr lang="en-US" dirty="0"/>
              <a:t>Instabilities (TMCI threshold, longitudinal instabilities in comparison to Q20, …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High-bandwidth feedback studies (attempt </a:t>
            </a:r>
            <a:r>
              <a:rPr lang="en-US" dirty="0"/>
              <a:t>to stabilize </a:t>
            </a:r>
            <a:r>
              <a:rPr lang="en-US" dirty="0" smtClean="0"/>
              <a:t>TMCI)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63148" y="1100591"/>
            <a:ext cx="1903085" cy="52322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76200" dir="33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FF6600"/>
                </a:solidFill>
              </a:rPr>
              <a:t>t</a:t>
            </a:r>
            <a:r>
              <a:rPr lang="en-US" sz="1400" dirty="0" smtClean="0">
                <a:solidFill>
                  <a:srgbClr val="FF6600"/>
                </a:solidFill>
              </a:rPr>
              <a:t>o be started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ongoing/completed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4076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6000"/>
            <a:ext cx="8753912" cy="1369257"/>
          </a:xfrm>
        </p:spPr>
        <p:txBody>
          <a:bodyPr>
            <a:normAutofit fontScale="90000"/>
          </a:bodyPr>
          <a:lstStyle/>
          <a:p>
            <a:r>
              <a:rPr lang="en-GB" dirty="0"/>
              <a:t>Mid-year status and outlook of LIU MDs for PSB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199" y="3391123"/>
            <a:ext cx="8686801" cy="1986219"/>
          </a:xfrm>
        </p:spPr>
        <p:txBody>
          <a:bodyPr anchor="t">
            <a:noAutofit/>
          </a:bodyPr>
          <a:lstStyle/>
          <a:p>
            <a:r>
              <a:rPr lang="en-US" dirty="0"/>
              <a:t>G. P. Di Giovanni, V. </a:t>
            </a:r>
            <a:r>
              <a:rPr lang="en-US" dirty="0" smtClean="0"/>
              <a:t>Forte on behalf of:</a:t>
            </a:r>
          </a:p>
          <a:p>
            <a:endParaRPr lang="en-US" dirty="0"/>
          </a:p>
          <a:p>
            <a:r>
              <a:rPr lang="en-US" dirty="0" smtClean="0"/>
              <a:t>S. Albright, </a:t>
            </a:r>
            <a:r>
              <a:rPr lang="en-US" dirty="0"/>
              <a:t>M. E. </a:t>
            </a:r>
            <a:r>
              <a:rPr lang="en-US" dirty="0" smtClean="0"/>
              <a:t>Angoletta, J. Sirvent Blasco, A. Findlay, G. Guidoboni, D. Quartullo, A. Santamaria Garcia</a:t>
            </a:r>
            <a:r>
              <a:rPr lang="en-US" dirty="0"/>
              <a:t>, </a:t>
            </a:r>
            <a:r>
              <a:rPr lang="en-US" dirty="0" smtClean="0"/>
              <a:t>T. Rijoff, A. </a:t>
            </a:r>
            <a:r>
              <a:rPr lang="en-US" dirty="0"/>
              <a:t>Garcia-Tabares </a:t>
            </a:r>
            <a:r>
              <a:rPr lang="en-US" dirty="0" smtClean="0"/>
              <a:t>Valdivieso, P. Zisopoulos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en-US" dirty="0" smtClean="0"/>
              <a:t>Acknowledgements: the PSB OP team</a:t>
            </a:r>
          </a:p>
          <a:p>
            <a:pPr lvl="0"/>
            <a:endParaRPr lang="en-US" dirty="0"/>
          </a:p>
          <a:p>
            <a:pPr lvl="0"/>
            <a:r>
              <a:rPr lang="en-GB" dirty="0"/>
              <a:t>LIU Beam Parameter WG meeting #22</a:t>
            </a:r>
            <a:r>
              <a:rPr lang="en-US" dirty="0" smtClean="0"/>
              <a:t> 1</a:t>
            </a:r>
            <a:r>
              <a:rPr lang="en-US" baseline="30000" dirty="0" smtClean="0"/>
              <a:t>st</a:t>
            </a:r>
            <a:r>
              <a:rPr lang="en-US" dirty="0" smtClean="0"/>
              <a:t>  September 2017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61545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5850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2424" y="1008010"/>
            <a:ext cx="8791575" cy="4667421"/>
          </a:xfrm>
        </p:spPr>
        <p:txBody>
          <a:bodyPr>
            <a:normAutofit/>
          </a:bodyPr>
          <a:lstStyle/>
          <a:p>
            <a:pPr lvl="1"/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1457" y="547961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526213" y="-50215"/>
            <a:ext cx="8277307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800" dirty="0" smtClean="0">
                <a:solidFill>
                  <a:srgbClr val="0055A0"/>
                </a:solidFill>
                <a:latin typeface="Arial"/>
              </a:rPr>
              <a:t>Outline</a:t>
            </a:r>
            <a:endParaRPr lang="en-GB" sz="28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1963" y="913358"/>
            <a:ext cx="836848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GB" sz="1400" b="1" u="sng" dirty="0">
                <a:solidFill>
                  <a:srgbClr val="0055A0"/>
                </a:solidFill>
                <a:latin typeface="Arial"/>
              </a:rPr>
              <a:t>PSB RF:</a:t>
            </a:r>
            <a:endParaRPr lang="en-GB" sz="1400" dirty="0">
              <a:solidFill>
                <a:srgbClr val="0055A0"/>
              </a:solidFill>
              <a:latin typeface="Arial"/>
            </a:endParaRPr>
          </a:p>
          <a:p>
            <a:pPr marL="174625" indent="-174625" defTabSz="9144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0055A0"/>
              </a:solidFill>
              <a:latin typeface="Arial"/>
            </a:endParaRPr>
          </a:p>
          <a:p>
            <a:pPr marL="633413" lvl="1" indent="-176213" defTabSz="914400"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rgbClr val="0055A0"/>
                </a:solidFill>
                <a:latin typeface="Arial"/>
              </a:rPr>
              <a:t>Finemet</a:t>
            </a:r>
            <a:r>
              <a:rPr lang="en-GB" sz="1400" baseline="30000" dirty="0">
                <a:solidFill>
                  <a:srgbClr val="0055A0"/>
                </a:solidFill>
                <a:latin typeface="Arial"/>
              </a:rPr>
              <a:t>®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reliability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run (Alan/Maria-Elena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)</a:t>
            </a:r>
          </a:p>
          <a:p>
            <a:pPr marL="176213" indent="-176213" defTabSz="914400">
              <a:buFont typeface="Arial" panose="020B0604020202020204" pitchFamily="34" charset="0"/>
              <a:buChar char="•"/>
            </a:pPr>
            <a:endParaRPr lang="en-GB" sz="200" dirty="0">
              <a:solidFill>
                <a:srgbClr val="0055A0"/>
              </a:solidFill>
              <a:latin typeface="Arial"/>
            </a:endParaRPr>
          </a:p>
          <a:p>
            <a:pPr marL="633413" lvl="1" indent="-176213" defTabSz="9144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Triple harmonic capture for bunch flattening at injection (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Simon)</a:t>
            </a:r>
          </a:p>
          <a:p>
            <a:pPr marL="176213" indent="-176213" defTabSz="914400">
              <a:buFont typeface="Arial" panose="020B0604020202020204" pitchFamily="34" charset="0"/>
              <a:buChar char="•"/>
            </a:pPr>
            <a:endParaRPr lang="en-GB" sz="200" dirty="0" smtClean="0">
              <a:solidFill>
                <a:srgbClr val="0055A0"/>
              </a:solidFill>
              <a:latin typeface="Arial"/>
            </a:endParaRPr>
          </a:p>
          <a:p>
            <a:pPr marL="633413" lvl="1" indent="-176213" defTabSz="9144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Phase Noise blow-up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(Simon/Danilo/Maria-Elena)</a:t>
            </a:r>
          </a:p>
          <a:p>
            <a:pPr marL="176213" indent="-176213" defTabSz="914400">
              <a:buFont typeface="Arial" panose="020B0604020202020204" pitchFamily="34" charset="0"/>
              <a:buChar char="•"/>
            </a:pPr>
            <a:endParaRPr lang="en-GB" sz="200" dirty="0" smtClean="0">
              <a:solidFill>
                <a:srgbClr val="0055A0"/>
              </a:solidFill>
              <a:latin typeface="Arial"/>
            </a:endParaRPr>
          </a:p>
          <a:p>
            <a:pPr marL="633413" lvl="1" indent="-176213" defTabSz="9144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BCMS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1.5 eVs (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Simon)</a:t>
            </a:r>
            <a:endParaRPr lang="en-GB" sz="1400" dirty="0">
              <a:solidFill>
                <a:srgbClr val="0055A0"/>
              </a:solidFill>
              <a:latin typeface="Arial"/>
            </a:endParaRPr>
          </a:p>
          <a:p>
            <a:pPr marL="176213" indent="-176213" defTabSz="914400">
              <a:buFont typeface="Arial" panose="020B0604020202020204" pitchFamily="34" charset="0"/>
              <a:buChar char="•"/>
            </a:pPr>
            <a:endParaRPr lang="en-GB" sz="200" dirty="0" smtClean="0">
              <a:solidFill>
                <a:srgbClr val="0055A0"/>
              </a:solidFill>
              <a:latin typeface="Arial"/>
            </a:endParaRPr>
          </a:p>
          <a:p>
            <a:pPr marL="633413" lvl="1" indent="-176213" defTabSz="9144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Phase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alignment of H1 with </a:t>
            </a:r>
            <a:r>
              <a:rPr lang="en-GB" sz="1400" dirty="0" err="1" smtClean="0">
                <a:solidFill>
                  <a:srgbClr val="0055A0"/>
                </a:solidFill>
                <a:latin typeface="Arial"/>
              </a:rPr>
              <a:t>Finemet</a:t>
            </a:r>
            <a:r>
              <a:rPr lang="en-GB" sz="1400" baseline="30000" dirty="0" smtClean="0">
                <a:solidFill>
                  <a:srgbClr val="0055A0"/>
                </a:solidFill>
                <a:latin typeface="Arial"/>
              </a:rPr>
              <a:t>®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and ferrite cavities (Simon)</a:t>
            </a:r>
          </a:p>
          <a:p>
            <a:pPr defTabSz="914400"/>
            <a:endParaRPr lang="en-GB" sz="1400" dirty="0">
              <a:solidFill>
                <a:srgbClr val="0055A0"/>
              </a:solidFill>
              <a:latin typeface="Arial"/>
            </a:endParaRPr>
          </a:p>
          <a:p>
            <a:pPr defTabSz="914400"/>
            <a:r>
              <a:rPr lang="en-GB" sz="1400" b="1" u="sng" dirty="0">
                <a:solidFill>
                  <a:srgbClr val="0055A0"/>
                </a:solidFill>
                <a:latin typeface="Arial"/>
              </a:rPr>
              <a:t>PSB Transverse Dynamics:</a:t>
            </a:r>
          </a:p>
          <a:p>
            <a:pPr defTabSz="914400"/>
            <a:endParaRPr lang="en-GB" sz="800" b="1" u="sng" dirty="0">
              <a:solidFill>
                <a:srgbClr val="0055A0"/>
              </a:solidFill>
              <a:latin typeface="Arial"/>
            </a:endParaRP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  <a:latin typeface="Arial"/>
              </a:rPr>
              <a:t>Emittance preservation along the cycle (Andrea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)</a:t>
            </a: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endParaRPr lang="en-GB" sz="200" dirty="0">
              <a:solidFill>
                <a:srgbClr val="0055A0"/>
              </a:solidFill>
              <a:latin typeface="Arial"/>
            </a:endParaRP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  <a:latin typeface="Arial"/>
              </a:rPr>
              <a:t>Dispersion measurements for emittance measurement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(WS) and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as tool to debug the BTMS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(Greta/Andrea/Vincenzo)</a:t>
            </a: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endParaRPr lang="en-GB" sz="200" dirty="0">
              <a:solidFill>
                <a:srgbClr val="0055A0"/>
              </a:solidFill>
              <a:latin typeface="Arial"/>
            </a:endParaRP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  <a:latin typeface="Arial"/>
              </a:rPr>
              <a:t>Status of the AC dipole MD (Ana/</a:t>
            </a:r>
            <a:r>
              <a:rPr lang="en-GB" sz="1400" dirty="0" err="1">
                <a:solidFill>
                  <a:srgbClr val="0055A0"/>
                </a:solidFill>
                <a:latin typeface="Arial"/>
              </a:rPr>
              <a:t>Panos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)</a:t>
            </a: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endParaRPr lang="en-GB" sz="200" dirty="0">
              <a:solidFill>
                <a:srgbClr val="0055A0"/>
              </a:solidFill>
              <a:latin typeface="Arial"/>
            </a:endParaRP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  <a:latin typeface="Arial"/>
              </a:rPr>
              <a:t>Impedance measurements (Tatiana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)</a:t>
            </a: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endParaRPr lang="en-GB" sz="200" dirty="0">
              <a:solidFill>
                <a:srgbClr val="0055A0"/>
              </a:solidFill>
              <a:latin typeface="Arial"/>
            </a:endParaRP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  <a:latin typeface="Arial"/>
              </a:rPr>
              <a:t>New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Wire-scanner (R3V)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prototype (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Jose)</a:t>
            </a:r>
          </a:p>
          <a:p>
            <a:pPr marL="174625" indent="-174625" defTabSz="91440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55A0"/>
              </a:solidFill>
              <a:latin typeface="Arial"/>
            </a:endParaRPr>
          </a:p>
          <a:p>
            <a:pPr defTabSz="914400"/>
            <a:r>
              <a:rPr lang="en-GB" sz="1400" b="1" u="sng" dirty="0">
                <a:solidFill>
                  <a:srgbClr val="0055A0"/>
                </a:solidFill>
                <a:latin typeface="Arial"/>
              </a:rPr>
              <a:t>PSB-PS:</a:t>
            </a:r>
          </a:p>
          <a:p>
            <a:pPr marL="174625" indent="-174625" defTabSz="9144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0055A0"/>
              </a:solidFill>
              <a:latin typeface="Arial"/>
            </a:endParaRP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  <a:latin typeface="Arial"/>
              </a:rPr>
              <a:t>Analysis and re-matching of R3 PSB-PS TL (Vincenzo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)</a:t>
            </a: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endParaRPr lang="en-GB" sz="200" dirty="0">
              <a:solidFill>
                <a:srgbClr val="0055A0"/>
              </a:solidFill>
              <a:latin typeface="Arial"/>
            </a:endParaRP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  <a:latin typeface="Arial"/>
              </a:rPr>
              <a:t>Emittance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blow-up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estimation due to recombination kickers (Vincenzo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)</a:t>
            </a:r>
            <a:endParaRPr lang="en-GB" sz="1400" dirty="0">
              <a:solidFill>
                <a:srgbClr val="0055A0"/>
              </a:solidFill>
              <a:latin typeface="Arial"/>
            </a:endParaRPr>
          </a:p>
          <a:p>
            <a:pPr marL="1428750" lvl="3" indent="-285750" defTabSz="91440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55A0"/>
              </a:solidFill>
              <a:latin typeface="Arial"/>
            </a:endParaRPr>
          </a:p>
          <a:p>
            <a:pPr defTabSz="914400"/>
            <a:r>
              <a:rPr lang="en-GB" sz="1400" b="1" u="sng" dirty="0" smtClean="0">
                <a:solidFill>
                  <a:srgbClr val="0055A0"/>
                </a:solidFill>
                <a:latin typeface="Arial"/>
              </a:rPr>
              <a:t>Conclusions and Outlook</a:t>
            </a:r>
          </a:p>
        </p:txBody>
      </p:sp>
    </p:spTree>
    <p:extLst>
      <p:ext uri="{BB962C8B-B14F-4D97-AF65-F5344CB8AC3E}">
        <p14:creationId xmlns:p14="http://schemas.microsoft.com/office/powerpoint/2010/main" val="2117110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64303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526213" y="-92160"/>
            <a:ext cx="8277307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800" dirty="0">
                <a:solidFill>
                  <a:srgbClr val="0055A0"/>
                </a:solidFill>
                <a:latin typeface="Arial"/>
              </a:rPr>
              <a:t>PSB RF: </a:t>
            </a:r>
            <a:r>
              <a:rPr lang="en-GB" sz="2800" dirty="0" err="1" smtClean="0">
                <a:solidFill>
                  <a:srgbClr val="0055A0"/>
                </a:solidFill>
                <a:latin typeface="Arial"/>
              </a:rPr>
              <a:t>Finemet</a:t>
            </a:r>
            <a:r>
              <a:rPr lang="en-GB" sz="2800" baseline="30000" dirty="0" smtClean="0">
                <a:solidFill>
                  <a:srgbClr val="0055A0"/>
                </a:solidFill>
                <a:latin typeface="Arial"/>
              </a:rPr>
              <a:t>®</a:t>
            </a:r>
            <a:r>
              <a:rPr lang="en-GB" sz="2800" dirty="0" smtClean="0">
                <a:solidFill>
                  <a:srgbClr val="0055A0"/>
                </a:solidFill>
                <a:latin typeface="Arial"/>
              </a:rPr>
              <a:t> Cavity 2017 Reliability </a:t>
            </a:r>
            <a:r>
              <a:rPr lang="en-GB" sz="2800" dirty="0">
                <a:solidFill>
                  <a:srgbClr val="0055A0"/>
                </a:solidFill>
                <a:latin typeface="Arial"/>
              </a:rPr>
              <a:t>R</a:t>
            </a:r>
            <a:r>
              <a:rPr lang="en-GB" sz="2800" dirty="0" smtClean="0">
                <a:solidFill>
                  <a:srgbClr val="0055A0"/>
                </a:solidFill>
                <a:latin typeface="Arial"/>
              </a:rPr>
              <a:t>un </a:t>
            </a:r>
            <a:endParaRPr lang="en-US" sz="28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-52186" y="1018554"/>
            <a:ext cx="5384953" cy="5825538"/>
          </a:xfrm>
        </p:spPr>
        <p:txBody>
          <a:bodyPr>
            <a:norm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sz="1400" dirty="0" err="1" smtClean="0"/>
              <a:t>Finemet</a:t>
            </a:r>
            <a:r>
              <a:rPr lang="en-GB" sz="1400" baseline="30000" dirty="0"/>
              <a:t> ®</a:t>
            </a:r>
            <a:r>
              <a:rPr lang="en-US" sz="1400" dirty="0" smtClean="0"/>
              <a:t> </a:t>
            </a:r>
            <a:r>
              <a:rPr lang="en-US" sz="1400" dirty="0"/>
              <a:t>cavity was switched on in May for high level checks, tests with low level HW started 2nd June.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sz="1400" dirty="0"/>
              <a:t>Beam tests started 6th June, initially with an LHC25 type </a:t>
            </a:r>
            <a:r>
              <a:rPr lang="en-US" sz="1400" dirty="0" smtClean="0"/>
              <a:t>beam(as </a:t>
            </a:r>
            <a:r>
              <a:rPr lang="en-US" sz="1400" dirty="0"/>
              <a:t>low intensity), using </a:t>
            </a:r>
            <a:r>
              <a:rPr lang="en-US" sz="1400" dirty="0" err="1" smtClean="0"/>
              <a:t>Finemet</a:t>
            </a:r>
            <a:r>
              <a:rPr lang="en-GB" sz="1400" baseline="30000" dirty="0"/>
              <a:t> ®</a:t>
            </a:r>
            <a:r>
              <a:rPr lang="en-US" sz="1400" dirty="0" smtClean="0"/>
              <a:t> </a:t>
            </a:r>
            <a:r>
              <a:rPr lang="en-US" sz="1400" dirty="0"/>
              <a:t>as second harmonic.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sz="1400" dirty="0"/>
              <a:t>Once teething problems ironed out, switched to setting up ISOLDE type beam using </a:t>
            </a:r>
            <a:r>
              <a:rPr lang="en-US" sz="1400" dirty="0" err="1" smtClean="0"/>
              <a:t>Finemet</a:t>
            </a:r>
            <a:r>
              <a:rPr lang="en-GB" sz="1400" baseline="30000" dirty="0"/>
              <a:t> ®</a:t>
            </a:r>
            <a:r>
              <a:rPr lang="en-US" sz="1400" dirty="0" smtClean="0"/>
              <a:t> </a:t>
            </a:r>
            <a:r>
              <a:rPr lang="en-US" sz="1400" dirty="0"/>
              <a:t>as second harmonic.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sz="1400" dirty="0"/>
              <a:t>21st June setup GPS &amp; HRS users to use </a:t>
            </a:r>
            <a:r>
              <a:rPr lang="en-US" sz="1400" dirty="0" err="1" smtClean="0"/>
              <a:t>Finemet</a:t>
            </a:r>
            <a:r>
              <a:rPr lang="en-GB" sz="1400" baseline="30000" dirty="0"/>
              <a:t> ®</a:t>
            </a:r>
            <a:r>
              <a:rPr lang="en-US" sz="1400" dirty="0" smtClean="0"/>
              <a:t> </a:t>
            </a:r>
            <a:r>
              <a:rPr lang="en-US" sz="1400" dirty="0"/>
              <a:t>second harmonic for operational beams, which will continue until the end of the year.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sz="1400" dirty="0"/>
              <a:t>Set up an ISOLDE type beam with </a:t>
            </a:r>
            <a:r>
              <a:rPr lang="en-US" sz="1400" dirty="0" err="1" smtClean="0"/>
              <a:t>Finemet</a:t>
            </a:r>
            <a:r>
              <a:rPr lang="en-GB" sz="1400" baseline="30000" dirty="0"/>
              <a:t> ®</a:t>
            </a:r>
            <a:r>
              <a:rPr lang="en-US" sz="1400" dirty="0" smtClean="0"/>
              <a:t> </a:t>
            </a:r>
            <a:r>
              <a:rPr lang="en-US" sz="1400" dirty="0"/>
              <a:t>as first harmonic 21/6 to 20/7, </a:t>
            </a:r>
            <a:r>
              <a:rPr lang="en-US" sz="1400" b="1" dirty="0"/>
              <a:t>good results with </a:t>
            </a:r>
            <a:r>
              <a:rPr lang="en-US" sz="1400" b="1" dirty="0" smtClean="0"/>
              <a:t>1050E10 </a:t>
            </a:r>
            <a:r>
              <a:rPr lang="en-US" sz="1400" b="1" dirty="0" err="1" smtClean="0"/>
              <a:t>ppr</a:t>
            </a:r>
            <a:r>
              <a:rPr lang="en-US" sz="1400" b="1" dirty="0" smtClean="0"/>
              <a:t> </a:t>
            </a:r>
            <a:r>
              <a:rPr lang="en-US" sz="1400" b="1" dirty="0"/>
              <a:t>accelerated with reasonable bunch shape</a:t>
            </a:r>
            <a:r>
              <a:rPr lang="en-US" sz="1400" dirty="0"/>
              <a:t>.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sz="1400" b="1" dirty="0" err="1" smtClean="0"/>
              <a:t>Finemet</a:t>
            </a:r>
            <a:r>
              <a:rPr lang="en-US" sz="1400" b="1" baseline="30000" dirty="0" smtClean="0"/>
              <a:t>®</a:t>
            </a:r>
            <a:r>
              <a:rPr lang="en-US" sz="1400" b="1" dirty="0" smtClean="0"/>
              <a:t> </a:t>
            </a:r>
            <a:r>
              <a:rPr lang="en-US" sz="1400" b="1" dirty="0"/>
              <a:t>cavity available for MDs since mid-June.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sz="1400" dirty="0"/>
              <a:t>Splitting beams with </a:t>
            </a:r>
            <a:r>
              <a:rPr lang="en-US" sz="1400" dirty="0" err="1" smtClean="0"/>
              <a:t>Finemet</a:t>
            </a:r>
            <a:r>
              <a:rPr lang="en-GB" sz="1400" baseline="30000" dirty="0"/>
              <a:t> ®</a:t>
            </a:r>
            <a:r>
              <a:rPr lang="en-US" sz="1400" dirty="0" smtClean="0"/>
              <a:t> </a:t>
            </a:r>
            <a:r>
              <a:rPr lang="en-US" sz="1400" dirty="0"/>
              <a:t>cavity as h=1 then as h=2 will be done soon. </a:t>
            </a:r>
          </a:p>
          <a:p>
            <a:endParaRPr lang="en-US" sz="20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35"/>
          <a:stretch/>
        </p:blipFill>
        <p:spPr>
          <a:xfrm>
            <a:off x="6278037" y="2165811"/>
            <a:ext cx="2865963" cy="198230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54"/>
          <a:stretch/>
        </p:blipFill>
        <p:spPr>
          <a:xfrm>
            <a:off x="6295974" y="4148118"/>
            <a:ext cx="2848026" cy="19642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26" b="8689"/>
          <a:stretch/>
        </p:blipFill>
        <p:spPr>
          <a:xfrm>
            <a:off x="3084292" y="4551513"/>
            <a:ext cx="3193745" cy="126748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577" y="651523"/>
            <a:ext cx="3895423" cy="148043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26" b="7998"/>
          <a:stretch/>
        </p:blipFill>
        <p:spPr>
          <a:xfrm>
            <a:off x="0" y="4551513"/>
            <a:ext cx="3103842" cy="125843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42950" y="4668552"/>
            <a:ext cx="26837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sz="1400" b="1" u="sng" dirty="0" smtClean="0">
                <a:solidFill>
                  <a:srgbClr val="0055A0"/>
                </a:solidFill>
                <a:latin typeface="Arial"/>
              </a:rPr>
              <a:t>R4 &gt;1000e10 p accelerated !!!</a:t>
            </a:r>
            <a:endParaRPr lang="en-GB" sz="1400" b="1" u="sng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7622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5472" y="1008010"/>
            <a:ext cx="8791575" cy="4667421"/>
          </a:xfrm>
        </p:spPr>
        <p:txBody>
          <a:bodyPr>
            <a:normAutofit/>
          </a:bodyPr>
          <a:lstStyle/>
          <a:p>
            <a:pPr lvl="1"/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457" y="913358"/>
            <a:ext cx="89863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0" lvl="3" indent="-285750" defTabSz="914400">
              <a:buFont typeface="Arial" panose="020B0604020202020204" pitchFamily="34" charset="0"/>
              <a:buChar char="•"/>
            </a:pPr>
            <a:endParaRPr lang="en-GB" sz="1400" b="1" dirty="0">
              <a:solidFill>
                <a:srgbClr val="0055A0"/>
              </a:solidFill>
              <a:latin typeface="Arial"/>
            </a:endParaRPr>
          </a:p>
          <a:p>
            <a:pPr marL="57150" indent="-285750" defTabSz="914400">
              <a:buFont typeface="Arial" panose="020B0604020202020204" pitchFamily="34" charset="0"/>
              <a:buChar char="•"/>
            </a:pPr>
            <a:endParaRPr lang="en-GB" sz="1400" b="1" dirty="0" smtClean="0">
              <a:solidFill>
                <a:srgbClr val="0055A0"/>
              </a:solidFill>
              <a:latin typeface="Arial"/>
            </a:endParaRPr>
          </a:p>
          <a:p>
            <a:pPr marL="514350" lvl="1" indent="-285750" defTabSz="914400">
              <a:buFont typeface="Arial" panose="020B0604020202020204" pitchFamily="34" charset="0"/>
              <a:buChar char="•"/>
            </a:pPr>
            <a:endParaRPr lang="en-GB" sz="1400" b="1" dirty="0">
              <a:solidFill>
                <a:srgbClr val="0055A0"/>
              </a:solidFill>
              <a:latin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664866" y="596456"/>
            <a:ext cx="3721367" cy="2436840"/>
            <a:chOff x="-4468054" y="571289"/>
            <a:chExt cx="3721367" cy="2436840"/>
          </a:xfrm>
        </p:grpSpPr>
        <p:pic>
          <p:nvPicPr>
            <p:cNvPr id="46" name="Picture 45"/>
            <p:cNvPicPr/>
            <p:nvPr/>
          </p:nvPicPr>
          <p:blipFill>
            <a:blip r:embed="rId3"/>
            <a:stretch/>
          </p:blipFill>
          <p:spPr>
            <a:xfrm>
              <a:off x="-4468054" y="571289"/>
              <a:ext cx="3304080" cy="2436840"/>
            </a:xfrm>
            <a:prstGeom prst="rect">
              <a:avLst/>
            </a:prstGeom>
            <a:ln>
              <a:noFill/>
            </a:ln>
          </p:spPr>
        </p:pic>
        <p:sp>
          <p:nvSpPr>
            <p:cNvPr id="61" name="TextShape 2"/>
            <p:cNvSpPr txBox="1"/>
            <p:nvPr/>
          </p:nvSpPr>
          <p:spPr>
            <a:xfrm>
              <a:off x="-3490127" y="1470822"/>
              <a:ext cx="2136240" cy="40104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pPr defTabSz="914400"/>
              <a:r>
                <a:rPr lang="en-US" sz="1200" dirty="0">
                  <a:solidFill>
                    <a:srgbClr val="008000"/>
                  </a:solidFill>
                  <a:latin typeface="Arial"/>
                </a:rPr>
                <a:t>V</a:t>
              </a:r>
              <a:r>
                <a:rPr lang="en-US" sz="1200" baseline="-33000" dirty="0">
                  <a:solidFill>
                    <a:srgbClr val="008000"/>
                  </a:solidFill>
                  <a:latin typeface="Arial"/>
                </a:rPr>
                <a:t>1</a:t>
              </a:r>
              <a:r>
                <a:rPr lang="en-US" sz="1200" dirty="0">
                  <a:solidFill>
                    <a:srgbClr val="008000"/>
                  </a:solidFill>
                  <a:latin typeface="Arial"/>
                </a:rPr>
                <a:t> = 2V</a:t>
              </a:r>
              <a:r>
                <a:rPr lang="en-US" sz="1200" baseline="-33000" dirty="0">
                  <a:solidFill>
                    <a:srgbClr val="008000"/>
                  </a:solidFill>
                  <a:latin typeface="Arial"/>
                </a:rPr>
                <a:t>2</a:t>
              </a:r>
              <a:r>
                <a:rPr lang="en-US" sz="1200" dirty="0">
                  <a:solidFill>
                    <a:srgbClr val="008000"/>
                  </a:solidFill>
                  <a:latin typeface="Arial"/>
                </a:rPr>
                <a:t>, </a:t>
              </a:r>
              <a:r>
                <a:rPr lang="en-US" sz="1200" dirty="0">
                  <a:solidFill>
                    <a:srgbClr val="008000"/>
                  </a:solidFill>
                  <a:latin typeface="Arial"/>
                  <a:ea typeface="Arial"/>
                </a:rPr>
                <a:t>Σ = 16 kV</a:t>
              </a:r>
              <a:endParaRPr sz="1200" dirty="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63" name="TextShape 4"/>
            <p:cNvSpPr txBox="1"/>
            <p:nvPr/>
          </p:nvSpPr>
          <p:spPr>
            <a:xfrm>
              <a:off x="-3490127" y="1954312"/>
              <a:ext cx="2009520" cy="40104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pPr defTabSz="914400"/>
              <a:r>
                <a:rPr lang="en-US" sz="1200" dirty="0">
                  <a:solidFill>
                    <a:srgbClr val="FF6633"/>
                  </a:solidFill>
                  <a:latin typeface="Arial"/>
                </a:rPr>
                <a:t>V</a:t>
              </a:r>
              <a:r>
                <a:rPr lang="en-US" sz="1200" baseline="-33000" dirty="0">
                  <a:solidFill>
                    <a:srgbClr val="FF6633"/>
                  </a:solidFill>
                  <a:latin typeface="Arial"/>
                </a:rPr>
                <a:t>1</a:t>
              </a:r>
              <a:r>
                <a:rPr lang="en-US" sz="1200" dirty="0">
                  <a:solidFill>
                    <a:srgbClr val="FF6633"/>
                  </a:solidFill>
                  <a:latin typeface="Arial"/>
                </a:rPr>
                <a:t> = V</a:t>
              </a:r>
              <a:r>
                <a:rPr lang="en-US" sz="1200" baseline="-33000" dirty="0">
                  <a:solidFill>
                    <a:srgbClr val="FF6633"/>
                  </a:solidFill>
                  <a:latin typeface="Arial"/>
                </a:rPr>
                <a:t>2</a:t>
              </a:r>
              <a:r>
                <a:rPr lang="en-US" sz="1200" dirty="0">
                  <a:solidFill>
                    <a:srgbClr val="FF6633"/>
                  </a:solidFill>
                  <a:latin typeface="Arial"/>
                </a:rPr>
                <a:t>, </a:t>
              </a:r>
              <a:r>
                <a:rPr lang="en-US" sz="1200" dirty="0">
                  <a:solidFill>
                    <a:srgbClr val="FF6633"/>
                  </a:solidFill>
                  <a:latin typeface="Arial"/>
                  <a:ea typeface="Arial"/>
                </a:rPr>
                <a:t>Σ = 16 kV</a:t>
              </a:r>
              <a:endParaRPr sz="1200" dirty="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65" name="TextShape 6"/>
            <p:cNvSpPr txBox="1"/>
            <p:nvPr/>
          </p:nvSpPr>
          <p:spPr>
            <a:xfrm>
              <a:off x="-3490127" y="1674792"/>
              <a:ext cx="2743440" cy="40104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pPr defTabSz="914400"/>
              <a:r>
                <a:rPr lang="en-US" sz="1200" b="1" dirty="0">
                  <a:solidFill>
                    <a:srgbClr val="0000FF"/>
                  </a:solidFill>
                  <a:latin typeface="Arial"/>
                </a:rPr>
                <a:t>V</a:t>
              </a:r>
              <a:r>
                <a:rPr lang="en-US" sz="1200" b="1" baseline="-33000" dirty="0">
                  <a:solidFill>
                    <a:srgbClr val="0000FF"/>
                  </a:solidFill>
                  <a:latin typeface="Arial"/>
                </a:rPr>
                <a:t>1</a:t>
              </a:r>
              <a:r>
                <a:rPr lang="en-US" sz="1200" b="1" dirty="0">
                  <a:solidFill>
                    <a:srgbClr val="0000FF"/>
                  </a:solidFill>
                  <a:latin typeface="Arial"/>
                </a:rPr>
                <a:t> ~ V</a:t>
              </a:r>
              <a:r>
                <a:rPr lang="en-US" sz="1200" b="1" baseline="-33000" dirty="0">
                  <a:solidFill>
                    <a:srgbClr val="0000FF"/>
                  </a:solidFill>
                  <a:latin typeface="Arial"/>
                </a:rPr>
                <a:t>2</a:t>
              </a:r>
              <a:r>
                <a:rPr lang="en-US" sz="1200" b="1" dirty="0">
                  <a:solidFill>
                    <a:srgbClr val="0000FF"/>
                  </a:solidFill>
                  <a:latin typeface="Arial"/>
                </a:rPr>
                <a:t> ~ 2V</a:t>
              </a:r>
              <a:r>
                <a:rPr lang="en-US" sz="1200" b="1" baseline="-33000" dirty="0">
                  <a:solidFill>
                    <a:srgbClr val="0000FF"/>
                  </a:solidFill>
                  <a:latin typeface="Arial"/>
                </a:rPr>
                <a:t>3</a:t>
              </a:r>
              <a:r>
                <a:rPr lang="en-US" sz="1200" b="1" dirty="0">
                  <a:solidFill>
                    <a:srgbClr val="0000FF"/>
                  </a:solidFill>
                  <a:latin typeface="Arial"/>
                </a:rPr>
                <a:t>, </a:t>
              </a:r>
              <a:r>
                <a:rPr lang="en-US" sz="1200" b="1" dirty="0">
                  <a:solidFill>
                    <a:srgbClr val="0000FF"/>
                  </a:solidFill>
                  <a:latin typeface="Arial"/>
                  <a:ea typeface="Arial"/>
                </a:rPr>
                <a:t>Σ = 16 kV</a:t>
              </a:r>
              <a:endParaRPr sz="1200" b="1" dirty="0">
                <a:solidFill>
                  <a:srgbClr val="0055A0"/>
                </a:solidFill>
                <a:latin typeface="Arial"/>
              </a:endParaRPr>
            </a:p>
          </p:txBody>
        </p:sp>
      </p:grpSp>
      <p:sp>
        <p:nvSpPr>
          <p:cNvPr id="71" name="TextShape 11"/>
          <p:cNvSpPr txBox="1"/>
          <p:nvPr/>
        </p:nvSpPr>
        <p:spPr>
          <a:xfrm>
            <a:off x="49187" y="919328"/>
            <a:ext cx="5385651" cy="2668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176213" indent="-176213" defTabSz="914400">
              <a:buSzPct val="10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55A0"/>
                </a:solidFill>
                <a:latin typeface="Arial"/>
              </a:rPr>
              <a:t>At constant emittance 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triple harmonic operation can be used to reduce peak line 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density 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 Reduce Transverse Space-Charge</a:t>
            </a:r>
          </a:p>
          <a:p>
            <a:pPr marL="176213" indent="-176213" defTabSz="914400">
              <a:buSzPct val="100000"/>
              <a:buFont typeface="Arial" panose="020B0604020202020204" pitchFamily="34" charset="0"/>
              <a:buChar char="•"/>
            </a:pPr>
            <a:endParaRPr lang="en-US" sz="800" b="1" dirty="0">
              <a:solidFill>
                <a:srgbClr val="0055A0"/>
              </a:solidFill>
              <a:latin typeface="Arial"/>
              <a:sym typeface="Wingdings" panose="05000000000000000000" pitchFamily="2" charset="2"/>
            </a:endParaRPr>
          </a:p>
          <a:p>
            <a:pPr marL="176213" indent="-176213" defTabSz="914400">
              <a:buSzPct val="100000"/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Preliminary 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comparison with nominal LHC25 type at high intensity </a:t>
            </a:r>
            <a:r>
              <a:rPr lang="en-US" sz="1400" dirty="0">
                <a:solidFill>
                  <a:srgbClr val="0055A0"/>
                </a:solidFill>
                <a:latin typeface="Arial"/>
              </a:rPr>
              <a:t>shows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 reduced transverse emittance 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blow-up </a:t>
            </a:r>
            <a:r>
              <a:rPr lang="en-US" sz="1400" b="1" dirty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 ~10% brightness 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increase</a:t>
            </a:r>
            <a:endParaRPr sz="1400" b="1" dirty="0">
              <a:solidFill>
                <a:srgbClr val="0055A0"/>
              </a:solidFill>
              <a:latin typeface="Arial"/>
            </a:endParaRPr>
          </a:p>
          <a:p>
            <a:pPr marL="176213" indent="-176213" defTabSz="914400">
              <a:buSzPct val="100000"/>
              <a:buFont typeface="Arial" panose="020B0604020202020204" pitchFamily="34" charset="0"/>
              <a:buChar char="•"/>
            </a:pPr>
            <a:endParaRPr lang="en-US" sz="800" dirty="0" smtClean="0">
              <a:solidFill>
                <a:srgbClr val="0055A0"/>
              </a:solidFill>
              <a:latin typeface="Arial"/>
            </a:endParaRPr>
          </a:p>
          <a:p>
            <a:pPr marL="176213" indent="-176213" defTabSz="914400">
              <a:buSzPct val="100000"/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For </a:t>
            </a:r>
            <a:r>
              <a:rPr lang="en-US" sz="1400" dirty="0">
                <a:solidFill>
                  <a:srgbClr val="0055A0"/>
                </a:solidFill>
                <a:latin typeface="Arial"/>
              </a:rPr>
              <a:t>Linac4 injection should allow larger longitudinal emittance for a given energy swing from PIMS</a:t>
            </a:r>
            <a:endParaRPr sz="1400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72" name="Picture 71"/>
          <p:cNvPicPr/>
          <p:nvPr/>
        </p:nvPicPr>
        <p:blipFill>
          <a:blip r:embed="rId4"/>
          <a:stretch/>
        </p:blipFill>
        <p:spPr>
          <a:xfrm>
            <a:off x="3510721" y="2970029"/>
            <a:ext cx="3066479" cy="2127991"/>
          </a:xfrm>
          <a:prstGeom prst="rect">
            <a:avLst/>
          </a:prstGeom>
          <a:ln>
            <a:noFill/>
          </a:ln>
        </p:spPr>
      </p:pic>
      <p:pic>
        <p:nvPicPr>
          <p:cNvPr id="73" name="Picture 72"/>
          <p:cNvPicPr/>
          <p:nvPr/>
        </p:nvPicPr>
        <p:blipFill>
          <a:blip r:embed="rId5"/>
          <a:stretch/>
        </p:blipFill>
        <p:spPr>
          <a:xfrm>
            <a:off x="6061230" y="4003018"/>
            <a:ext cx="3031051" cy="2149522"/>
          </a:xfrm>
          <a:prstGeom prst="rect">
            <a:avLst/>
          </a:prstGeom>
          <a:ln>
            <a:noFill/>
          </a:ln>
        </p:spPr>
      </p:pic>
      <p:sp>
        <p:nvSpPr>
          <p:cNvPr id="74" name="TextShape 12"/>
          <p:cNvSpPr txBox="1"/>
          <p:nvPr/>
        </p:nvSpPr>
        <p:spPr>
          <a:xfrm>
            <a:off x="8201008" y="5610725"/>
            <a:ext cx="1156050" cy="346320"/>
          </a:xfrm>
          <a:prstGeom prst="rect">
            <a:avLst/>
          </a:prstGeom>
          <a:noFill/>
          <a:ln w="36720">
            <a:noFill/>
          </a:ln>
        </p:spPr>
        <p:txBody>
          <a:bodyPr lIns="90000" tIns="45000" rIns="90000" bIns="45000"/>
          <a:lstStyle/>
          <a:p>
            <a:pPr defTabSz="914400"/>
            <a:r>
              <a:rPr lang="en-US" dirty="0">
                <a:solidFill>
                  <a:srgbClr val="0055A0"/>
                </a:solidFill>
                <a:latin typeface="Arial"/>
              </a:rPr>
              <a:t>Vertical</a:t>
            </a:r>
            <a:endParaRPr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75" name="TextShape 13"/>
          <p:cNvSpPr txBox="1"/>
          <p:nvPr/>
        </p:nvSpPr>
        <p:spPr>
          <a:xfrm>
            <a:off x="4726582" y="2967825"/>
            <a:ext cx="1458195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defTabSz="914400"/>
            <a:r>
              <a:rPr lang="en-US" dirty="0">
                <a:solidFill>
                  <a:srgbClr val="0055A0"/>
                </a:solidFill>
                <a:latin typeface="Arial"/>
              </a:rPr>
              <a:t>Horizontal</a:t>
            </a:r>
            <a:endParaRPr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76" name="Line 14"/>
          <p:cNvSpPr/>
          <p:nvPr/>
        </p:nvSpPr>
        <p:spPr>
          <a:xfrm flipH="1">
            <a:off x="6414804" y="3285661"/>
            <a:ext cx="1554480" cy="0"/>
          </a:xfrm>
          <a:prstGeom prst="line">
            <a:avLst/>
          </a:prstGeom>
          <a:ln w="36720">
            <a:solidFill>
              <a:srgbClr val="FF0000"/>
            </a:solidFill>
            <a:round/>
            <a:tailEnd type="triangle" w="med" len="med"/>
          </a:ln>
        </p:spPr>
      </p:sp>
      <p:sp>
        <p:nvSpPr>
          <p:cNvPr id="77" name="Line 15"/>
          <p:cNvSpPr/>
          <p:nvPr/>
        </p:nvSpPr>
        <p:spPr>
          <a:xfrm>
            <a:off x="8359327" y="3463654"/>
            <a:ext cx="0" cy="1022584"/>
          </a:xfrm>
          <a:prstGeom prst="line">
            <a:avLst/>
          </a:prstGeom>
          <a:ln w="36720">
            <a:solidFill>
              <a:srgbClr val="FF0000"/>
            </a:solidFill>
            <a:round/>
            <a:tailEnd type="triangle" w="med" len="med"/>
          </a:ln>
        </p:spPr>
      </p:sp>
      <p:sp>
        <p:nvSpPr>
          <p:cNvPr id="78" name="TextShape 16"/>
          <p:cNvSpPr txBox="1"/>
          <p:nvPr/>
        </p:nvSpPr>
        <p:spPr>
          <a:xfrm>
            <a:off x="8082524" y="3095068"/>
            <a:ext cx="1215861" cy="715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defTabSz="914400"/>
            <a:r>
              <a:rPr lang="en-US" sz="2200" dirty="0" smtClean="0">
                <a:solidFill>
                  <a:srgbClr val="FF0000"/>
                </a:solidFill>
                <a:latin typeface="Arial"/>
              </a:rPr>
              <a:t>8+6 kV</a:t>
            </a:r>
            <a:endParaRPr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79" name="Line 17"/>
          <p:cNvSpPr/>
          <p:nvPr/>
        </p:nvSpPr>
        <p:spPr>
          <a:xfrm flipV="1">
            <a:off x="4227661" y="4762499"/>
            <a:ext cx="0" cy="692505"/>
          </a:xfrm>
          <a:prstGeom prst="line">
            <a:avLst/>
          </a:prstGeom>
          <a:ln w="36720">
            <a:solidFill>
              <a:srgbClr val="000080"/>
            </a:solidFill>
            <a:round/>
            <a:tailEnd type="triangle" w="med" len="med"/>
          </a:ln>
        </p:spPr>
      </p:sp>
      <p:sp>
        <p:nvSpPr>
          <p:cNvPr id="80" name="Line 18"/>
          <p:cNvSpPr/>
          <p:nvPr/>
        </p:nvSpPr>
        <p:spPr>
          <a:xfrm>
            <a:off x="5973120" y="5675431"/>
            <a:ext cx="669673" cy="0"/>
          </a:xfrm>
          <a:prstGeom prst="line">
            <a:avLst/>
          </a:prstGeom>
          <a:ln w="36720">
            <a:solidFill>
              <a:srgbClr val="000080"/>
            </a:solidFill>
            <a:round/>
            <a:tailEnd type="triangle" w="med" len="med"/>
          </a:ln>
        </p:spPr>
      </p:sp>
      <p:sp>
        <p:nvSpPr>
          <p:cNvPr id="81" name="TextShape 19"/>
          <p:cNvSpPr txBox="1"/>
          <p:nvPr/>
        </p:nvSpPr>
        <p:spPr>
          <a:xfrm>
            <a:off x="3859996" y="5455005"/>
            <a:ext cx="2194560" cy="1652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defTabSz="914400"/>
            <a:r>
              <a:rPr lang="en-US" sz="2200" dirty="0">
                <a:solidFill>
                  <a:srgbClr val="000080"/>
                </a:solidFill>
                <a:latin typeface="Arial"/>
              </a:rPr>
              <a:t>Triple Harmonic</a:t>
            </a:r>
            <a:endParaRPr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397" y="3001532"/>
            <a:ext cx="3344793" cy="3025154"/>
          </a:xfrm>
          <a:prstGeom prst="rect">
            <a:avLst/>
          </a:prstGeom>
        </p:spPr>
      </p:pic>
      <p:sp>
        <p:nvSpPr>
          <p:cNvPr id="13" name="Title 2"/>
          <p:cNvSpPr txBox="1">
            <a:spLocks/>
          </p:cNvSpPr>
          <p:nvPr/>
        </p:nvSpPr>
        <p:spPr>
          <a:xfrm>
            <a:off x="1526213" y="-50215"/>
            <a:ext cx="8277307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800" dirty="0">
                <a:solidFill>
                  <a:srgbClr val="0055A0"/>
                </a:solidFill>
                <a:latin typeface="Arial"/>
              </a:rPr>
              <a:t>PSB RF: </a:t>
            </a:r>
            <a:r>
              <a:rPr lang="en-GB" sz="2800" dirty="0">
                <a:solidFill>
                  <a:srgbClr val="0055A0"/>
                </a:solidFill>
                <a:latin typeface="Arial"/>
              </a:rPr>
              <a:t>Triple </a:t>
            </a:r>
            <a:r>
              <a:rPr lang="en-GB" sz="2800" dirty="0" smtClean="0">
                <a:solidFill>
                  <a:srgbClr val="0055A0"/>
                </a:solidFill>
                <a:latin typeface="Arial"/>
              </a:rPr>
              <a:t>Harmonic </a:t>
            </a:r>
            <a:r>
              <a:rPr lang="en-GB" sz="2800" dirty="0">
                <a:solidFill>
                  <a:srgbClr val="0055A0"/>
                </a:solidFill>
                <a:latin typeface="Arial"/>
              </a:rPr>
              <a:t>C</a:t>
            </a:r>
            <a:r>
              <a:rPr lang="en-GB" sz="2800" dirty="0" smtClean="0">
                <a:solidFill>
                  <a:srgbClr val="0055A0"/>
                </a:solidFill>
                <a:latin typeface="Arial"/>
              </a:rPr>
              <a:t>apture</a:t>
            </a:r>
            <a:endParaRPr lang="en-US" sz="2800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3134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5472" y="1008010"/>
            <a:ext cx="8791575" cy="4667421"/>
          </a:xfrm>
        </p:spPr>
        <p:txBody>
          <a:bodyPr>
            <a:normAutofit/>
          </a:bodyPr>
          <a:lstStyle/>
          <a:p>
            <a:pPr lvl="1"/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7859" y="5311281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526213" y="-50215"/>
            <a:ext cx="8277307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800" dirty="0" smtClean="0">
                <a:solidFill>
                  <a:srgbClr val="0055A0"/>
                </a:solidFill>
                <a:latin typeface="Arial"/>
              </a:rPr>
              <a:t>PSB RF: </a:t>
            </a:r>
            <a:r>
              <a:rPr lang="en-US" sz="2800" dirty="0">
                <a:solidFill>
                  <a:srgbClr val="004586"/>
                </a:solidFill>
                <a:latin typeface="Arial"/>
              </a:rPr>
              <a:t>h=1 </a:t>
            </a:r>
            <a:r>
              <a:rPr lang="en-US" sz="2800" dirty="0" err="1" smtClean="0">
                <a:solidFill>
                  <a:srgbClr val="004586"/>
                </a:solidFill>
                <a:latin typeface="Arial"/>
              </a:rPr>
              <a:t>Finemet</a:t>
            </a:r>
            <a:r>
              <a:rPr lang="en-US" sz="2800" baseline="30000" dirty="0" smtClean="0">
                <a:solidFill>
                  <a:srgbClr val="004586"/>
                </a:solidFill>
                <a:latin typeface="Arial"/>
              </a:rPr>
              <a:t>®</a:t>
            </a:r>
            <a:r>
              <a:rPr lang="en-US" sz="2800" dirty="0" smtClean="0">
                <a:solidFill>
                  <a:srgbClr val="004586"/>
                </a:solidFill>
                <a:latin typeface="Arial"/>
              </a:rPr>
              <a:t>-Ferrite </a:t>
            </a:r>
            <a:r>
              <a:rPr lang="en-US" sz="2800" dirty="0">
                <a:solidFill>
                  <a:srgbClr val="004586"/>
                </a:solidFill>
                <a:latin typeface="Arial"/>
              </a:rPr>
              <a:t>A</a:t>
            </a:r>
            <a:r>
              <a:rPr lang="en-US" sz="2800" dirty="0" smtClean="0">
                <a:solidFill>
                  <a:srgbClr val="004586"/>
                </a:solidFill>
                <a:latin typeface="Arial"/>
              </a:rPr>
              <a:t>lignment</a:t>
            </a:r>
            <a:endParaRPr lang="en-US" sz="28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457" y="913358"/>
            <a:ext cx="89863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0" lvl="3" indent="-285750" defTabSz="914400">
              <a:buFont typeface="Arial" panose="020B0604020202020204" pitchFamily="34" charset="0"/>
              <a:buChar char="•"/>
            </a:pPr>
            <a:endParaRPr lang="en-GB" sz="1400" b="1" dirty="0">
              <a:solidFill>
                <a:srgbClr val="0055A0"/>
              </a:solidFill>
              <a:latin typeface="Arial"/>
            </a:endParaRPr>
          </a:p>
          <a:p>
            <a:pPr marL="57150" indent="-285750" defTabSz="914400">
              <a:buFont typeface="Arial" panose="020B0604020202020204" pitchFamily="34" charset="0"/>
              <a:buChar char="•"/>
            </a:pPr>
            <a:endParaRPr lang="en-GB" sz="1400" b="1" dirty="0" smtClean="0">
              <a:solidFill>
                <a:srgbClr val="0055A0"/>
              </a:solidFill>
              <a:latin typeface="Arial"/>
            </a:endParaRPr>
          </a:p>
          <a:p>
            <a:pPr marL="514350" lvl="1" indent="-285750" defTabSz="914400">
              <a:buFont typeface="Arial" panose="020B0604020202020204" pitchFamily="34" charset="0"/>
              <a:buChar char="•"/>
            </a:pPr>
            <a:endParaRPr lang="en-GB" sz="1400" b="1" dirty="0">
              <a:solidFill>
                <a:srgbClr val="0055A0"/>
              </a:solidFill>
              <a:latin typeface="Arial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7800693" y="399405"/>
            <a:ext cx="1295799" cy="1336905"/>
            <a:chOff x="7777440" y="218880"/>
            <a:chExt cx="1560420" cy="1609920"/>
          </a:xfrm>
        </p:grpSpPr>
        <p:sp>
          <p:nvSpPr>
            <p:cNvPr id="9" name="CustomShape 2"/>
            <p:cNvSpPr/>
            <p:nvPr/>
          </p:nvSpPr>
          <p:spPr>
            <a:xfrm>
              <a:off x="7815600" y="319680"/>
              <a:ext cx="1508760" cy="1509120"/>
            </a:xfrm>
            <a:prstGeom prst="ellipse">
              <a:avLst/>
            </a:prstGeom>
            <a:noFill/>
            <a:ln w="1836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" name="CustomShape 3"/>
            <p:cNvSpPr/>
            <p:nvPr/>
          </p:nvSpPr>
          <p:spPr>
            <a:xfrm>
              <a:off x="8318520" y="218880"/>
              <a:ext cx="503280" cy="251280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/>
            <a:lstStyle/>
            <a:p>
              <a:pPr algn="ctr" defTabSz="914400"/>
              <a:r>
                <a:rPr lang="en-US" sz="2400">
                  <a:solidFill>
                    <a:srgbClr val="FFFFFF"/>
                  </a:solidFill>
                  <a:latin typeface="Arial"/>
                </a:rPr>
                <a:t>C1</a:t>
              </a:r>
              <a:endParaRPr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11" name="CustomShape 4"/>
            <p:cNvSpPr/>
            <p:nvPr/>
          </p:nvSpPr>
          <p:spPr>
            <a:xfrm rot="17765400">
              <a:off x="8960400" y="1287360"/>
              <a:ext cx="503280" cy="25164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/>
            <a:lstStyle/>
            <a:p>
              <a:pPr algn="ctr" defTabSz="914400"/>
              <a:r>
                <a:rPr lang="en-US" sz="2400" dirty="0">
                  <a:solidFill>
                    <a:srgbClr val="FFFFFF"/>
                  </a:solidFill>
                  <a:latin typeface="Arial"/>
                </a:rPr>
                <a:t>C2</a:t>
              </a:r>
              <a:endParaRPr dirty="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12" name="CustomShape 5"/>
            <p:cNvSpPr/>
            <p:nvPr/>
          </p:nvSpPr>
          <p:spPr>
            <a:xfrm rot="4350600">
              <a:off x="7651440" y="1199880"/>
              <a:ext cx="503280" cy="251280"/>
            </a:xfrm>
            <a:prstGeom prst="rect">
              <a:avLst/>
            </a:prstGeom>
            <a:solidFill>
              <a:srgbClr val="DC23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/>
            <a:lstStyle/>
            <a:p>
              <a:pPr algn="ctr" defTabSz="914400"/>
              <a:r>
                <a:rPr lang="en-US" sz="2400">
                  <a:solidFill>
                    <a:srgbClr val="FFFFFF"/>
                  </a:solidFill>
                  <a:latin typeface="Arial"/>
                </a:rPr>
                <a:t>C3</a:t>
              </a:r>
              <a:endParaRPr>
                <a:solidFill>
                  <a:srgbClr val="0055A0"/>
                </a:solidFill>
                <a:latin typeface="Arial"/>
              </a:endParaRPr>
            </a:p>
          </p:txBody>
        </p:sp>
      </p:grpSp>
      <p:sp>
        <p:nvSpPr>
          <p:cNvPr id="14" name="TextShape 6"/>
          <p:cNvSpPr txBox="1"/>
          <p:nvPr/>
        </p:nvSpPr>
        <p:spPr>
          <a:xfrm>
            <a:off x="31866" y="798466"/>
            <a:ext cx="7406641" cy="1328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176213" indent="-176213" defTabSz="914400">
              <a:buSzPct val="100000"/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55A0"/>
                </a:solidFill>
                <a:latin typeface="Arial"/>
              </a:rPr>
              <a:t>LIU baseline</a:t>
            </a:r>
            <a:r>
              <a:rPr lang="en-US" sz="1400" dirty="0">
                <a:solidFill>
                  <a:srgbClr val="0055A0"/>
                </a:solidFill>
                <a:latin typeface="Arial"/>
              </a:rPr>
              <a:t> assumes 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distributed RF voltage across 3 </a:t>
            </a:r>
            <a:r>
              <a:rPr lang="en-US" sz="1400" b="1" dirty="0" err="1" smtClean="0">
                <a:solidFill>
                  <a:srgbClr val="0055A0"/>
                </a:solidFill>
                <a:latin typeface="Arial"/>
              </a:rPr>
              <a:t>Finemet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® 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cavities</a:t>
            </a:r>
            <a:endParaRPr sz="1400" b="1" dirty="0">
              <a:solidFill>
                <a:srgbClr val="0055A0"/>
              </a:solidFill>
              <a:latin typeface="Arial"/>
            </a:endParaRPr>
          </a:p>
          <a:p>
            <a:pPr marL="176213" indent="-176213" defTabSz="914400">
              <a:buSzPct val="100000"/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55A0"/>
                </a:solidFill>
                <a:latin typeface="Arial"/>
              </a:rPr>
              <a:t>Baseline magnetic cycle to 2 GeV designed assuming this possibility</a:t>
            </a:r>
            <a:endParaRPr sz="1400" b="1" dirty="0">
              <a:solidFill>
                <a:srgbClr val="0055A0"/>
              </a:solidFill>
              <a:latin typeface="Arial"/>
            </a:endParaRPr>
          </a:p>
          <a:p>
            <a:pPr marL="176213" indent="-176213" defTabSz="914400">
              <a:buSzPct val="100000"/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55A0"/>
                </a:solidFill>
                <a:latin typeface="Arial"/>
              </a:rPr>
              <a:t>Phase offset between cavities (as seen by beam) leads to change in bunch length and synchronous phase</a:t>
            </a:r>
            <a:r>
              <a:rPr lang="en-US" sz="1400" dirty="0">
                <a:solidFill>
                  <a:srgbClr val="0055A0"/>
                </a:solidFill>
                <a:latin typeface="Arial"/>
              </a:rPr>
              <a:t>, allowing measurement of offset</a:t>
            </a:r>
            <a:endParaRPr sz="1400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3"/>
          <a:stretch/>
        </p:blipFill>
        <p:spPr>
          <a:xfrm>
            <a:off x="6905932" y="1763504"/>
            <a:ext cx="2048411" cy="1522112"/>
          </a:xfrm>
          <a:prstGeom prst="rect">
            <a:avLst/>
          </a:prstGeom>
          <a:ln>
            <a:noFill/>
          </a:ln>
        </p:spPr>
      </p:pic>
      <p:sp>
        <p:nvSpPr>
          <p:cNvPr id="16" name="TextShape 7"/>
          <p:cNvSpPr txBox="1"/>
          <p:nvPr/>
        </p:nvSpPr>
        <p:spPr>
          <a:xfrm>
            <a:off x="7113037" y="3337980"/>
            <a:ext cx="2011680" cy="565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defTabSz="914400"/>
            <a:r>
              <a:rPr lang="en-US" sz="1200" b="1" dirty="0" err="1">
                <a:solidFill>
                  <a:srgbClr val="0055A0"/>
                </a:solidFill>
                <a:latin typeface="Arial"/>
                <a:ea typeface="Arial"/>
              </a:rPr>
              <a:t>τ</a:t>
            </a:r>
            <a:r>
              <a:rPr lang="en-US" sz="1200" b="1" baseline="-33000" dirty="0" err="1">
                <a:solidFill>
                  <a:srgbClr val="0055A0"/>
                </a:solidFill>
                <a:latin typeface="Arial"/>
                <a:ea typeface="Arial"/>
              </a:rPr>
              <a:t>l</a:t>
            </a:r>
            <a:r>
              <a:rPr lang="en-US" sz="1200" b="1" dirty="0">
                <a:solidFill>
                  <a:srgbClr val="0055A0"/>
                </a:solidFill>
                <a:latin typeface="Arial"/>
              </a:rPr>
              <a:t> and </a:t>
            </a:r>
            <a:r>
              <a:rPr lang="en-US" sz="1200" b="1" dirty="0" err="1">
                <a:solidFill>
                  <a:srgbClr val="0055A0"/>
                </a:solidFill>
                <a:latin typeface="Arial"/>
                <a:ea typeface="Arial"/>
              </a:rPr>
              <a:t>φ</a:t>
            </a:r>
            <a:r>
              <a:rPr lang="en-US" sz="1200" b="1" baseline="-33000" dirty="0" err="1">
                <a:solidFill>
                  <a:srgbClr val="0055A0"/>
                </a:solidFill>
                <a:latin typeface="Arial"/>
                <a:ea typeface="Arial"/>
              </a:rPr>
              <a:t>s</a:t>
            </a:r>
            <a:r>
              <a:rPr lang="en-US" sz="1200" b="1" dirty="0">
                <a:solidFill>
                  <a:srgbClr val="0055A0"/>
                </a:solidFill>
                <a:latin typeface="Arial"/>
              </a:rPr>
              <a:t> proportional to phase offset</a:t>
            </a:r>
            <a:endParaRPr sz="1400" b="1" dirty="0">
              <a:solidFill>
                <a:srgbClr val="0055A0"/>
              </a:solidFill>
              <a:latin typeface="Arial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46620" y="1732882"/>
            <a:ext cx="2332140" cy="1670521"/>
            <a:chOff x="53253" y="1824039"/>
            <a:chExt cx="2849243" cy="2173468"/>
          </a:xfrm>
        </p:grpSpPr>
        <p:pic>
          <p:nvPicPr>
            <p:cNvPr id="17" name="Picture 16"/>
            <p:cNvPicPr/>
            <p:nvPr/>
          </p:nvPicPr>
          <p:blipFill>
            <a:blip r:embed="rId4"/>
            <a:stretch/>
          </p:blipFill>
          <p:spPr>
            <a:xfrm>
              <a:off x="53253" y="1824039"/>
              <a:ext cx="2849243" cy="2173468"/>
            </a:xfrm>
            <a:prstGeom prst="rect">
              <a:avLst/>
            </a:prstGeom>
            <a:ln>
              <a:noFill/>
            </a:ln>
          </p:spPr>
        </p:pic>
        <p:sp>
          <p:nvSpPr>
            <p:cNvPr id="18" name="TextShape 8"/>
            <p:cNvSpPr txBox="1"/>
            <p:nvPr/>
          </p:nvSpPr>
          <p:spPr>
            <a:xfrm>
              <a:off x="818611" y="2155198"/>
              <a:ext cx="659263" cy="3481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pPr defTabSz="914400"/>
              <a:r>
                <a:rPr lang="en-US" sz="1500" b="1" dirty="0" err="1">
                  <a:solidFill>
                    <a:srgbClr val="0055A0"/>
                  </a:solidFill>
                  <a:latin typeface="Arial"/>
                  <a:ea typeface="Arial"/>
                </a:rPr>
                <a:t>Δφ</a:t>
              </a:r>
              <a:r>
                <a:rPr lang="en-US" sz="1500" b="1" baseline="-33000" dirty="0" err="1">
                  <a:solidFill>
                    <a:srgbClr val="0055A0"/>
                  </a:solidFill>
                  <a:latin typeface="Arial"/>
                  <a:ea typeface="Arial"/>
                </a:rPr>
                <a:t>s</a:t>
              </a:r>
              <a:endParaRPr b="1" dirty="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19" name="TextShape 9"/>
            <p:cNvSpPr txBox="1"/>
            <p:nvPr/>
          </p:nvSpPr>
          <p:spPr>
            <a:xfrm>
              <a:off x="1570116" y="2896006"/>
              <a:ext cx="386560" cy="3481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pPr defTabSz="914400"/>
              <a:r>
                <a:rPr lang="en-US" sz="1500" b="1" dirty="0" err="1" smtClean="0">
                  <a:solidFill>
                    <a:srgbClr val="0055A0"/>
                  </a:solidFill>
                  <a:latin typeface="Arial"/>
                  <a:ea typeface="Arial"/>
                </a:rPr>
                <a:t>τ</a:t>
              </a:r>
              <a:r>
                <a:rPr lang="en-US" sz="1500" b="1" baseline="-33000" dirty="0" err="1" smtClean="0">
                  <a:solidFill>
                    <a:srgbClr val="0055A0"/>
                  </a:solidFill>
                  <a:latin typeface="Arial"/>
                  <a:ea typeface="Arial"/>
                </a:rPr>
                <a:t>l</a:t>
              </a:r>
              <a:endParaRPr b="1" dirty="0">
                <a:solidFill>
                  <a:srgbClr val="0055A0"/>
                </a:solidFill>
                <a:latin typeface="Arial"/>
              </a:endParaRPr>
            </a:p>
          </p:txBody>
        </p:sp>
      </p:grpSp>
      <p:pic>
        <p:nvPicPr>
          <p:cNvPr id="20" name="Picture 19"/>
          <p:cNvPicPr/>
          <p:nvPr/>
        </p:nvPicPr>
        <p:blipFill>
          <a:blip r:embed="rId5"/>
          <a:stretch/>
        </p:blipFill>
        <p:spPr>
          <a:xfrm>
            <a:off x="4009336" y="1733954"/>
            <a:ext cx="2175228" cy="1669449"/>
          </a:xfrm>
          <a:prstGeom prst="rect">
            <a:avLst/>
          </a:prstGeom>
          <a:ln>
            <a:noFill/>
          </a:ln>
        </p:spPr>
      </p:pic>
      <p:sp>
        <p:nvSpPr>
          <p:cNvPr id="21" name="TextShape 10"/>
          <p:cNvSpPr txBox="1"/>
          <p:nvPr/>
        </p:nvSpPr>
        <p:spPr>
          <a:xfrm>
            <a:off x="-7223" y="3329196"/>
            <a:ext cx="7067929" cy="1443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176213" indent="-176213" defTabSz="914400">
              <a:buSzPct val="100000"/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55A0"/>
                </a:solidFill>
                <a:latin typeface="Arial"/>
              </a:rPr>
              <a:t>Position on ellipse </a:t>
            </a:r>
            <a:r>
              <a:rPr lang="en-US" sz="1400" dirty="0">
                <a:solidFill>
                  <a:srgbClr val="0055A0"/>
                </a:solidFill>
                <a:latin typeface="Arial"/>
              </a:rPr>
              <a:t>determined by voltage 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and </a:t>
            </a:r>
            <a:r>
              <a:rPr lang="en-US" sz="1400" dirty="0">
                <a:solidFill>
                  <a:srgbClr val="0055A0"/>
                </a:solidFill>
                <a:latin typeface="Arial"/>
              </a:rPr>
              <a:t>phase offset</a:t>
            </a:r>
            <a:endParaRPr sz="1400" dirty="0">
              <a:solidFill>
                <a:srgbClr val="0055A0"/>
              </a:solidFill>
              <a:latin typeface="Arial"/>
            </a:endParaRPr>
          </a:p>
          <a:p>
            <a:pPr marL="176213" indent="-176213" defTabSz="914400">
              <a:buSzPct val="100000"/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55A0"/>
                </a:solidFill>
                <a:latin typeface="Arial"/>
              </a:rPr>
              <a:t>Allows conversion from programmed phase to phase offset seen by beam and calculation of required delay and phase compensation</a:t>
            </a:r>
            <a:endParaRPr sz="1400" b="1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26" name="Picture 25"/>
          <p:cNvPicPr/>
          <p:nvPr/>
        </p:nvPicPr>
        <p:blipFill>
          <a:blip r:embed="rId6"/>
          <a:stretch/>
        </p:blipFill>
        <p:spPr>
          <a:xfrm>
            <a:off x="3444111" y="4017938"/>
            <a:ext cx="5223836" cy="2129876"/>
          </a:xfrm>
          <a:prstGeom prst="rect">
            <a:avLst/>
          </a:prstGeom>
          <a:ln>
            <a:noFill/>
          </a:ln>
        </p:spPr>
      </p:pic>
      <p:sp>
        <p:nvSpPr>
          <p:cNvPr id="27" name="TextShape 14"/>
          <p:cNvSpPr txBox="1"/>
          <p:nvPr/>
        </p:nvSpPr>
        <p:spPr>
          <a:xfrm>
            <a:off x="4913172" y="5886373"/>
            <a:ext cx="133190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defTabSz="914400"/>
            <a:r>
              <a:rPr lang="en-US" sz="1400" b="1" dirty="0">
                <a:solidFill>
                  <a:srgbClr val="0055A0"/>
                </a:solidFill>
                <a:latin typeface="Arial"/>
              </a:rPr>
              <a:t>Pure ferrite</a:t>
            </a:r>
            <a:endParaRPr sz="1400" b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8" name="TextShape 15"/>
          <p:cNvSpPr txBox="1"/>
          <p:nvPr/>
        </p:nvSpPr>
        <p:spPr>
          <a:xfrm>
            <a:off x="6036341" y="5883967"/>
            <a:ext cx="2136095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defTabSz="914400"/>
            <a:r>
              <a:rPr lang="en-US" sz="1400" b="1" dirty="0" err="1">
                <a:solidFill>
                  <a:srgbClr val="0055A0"/>
                </a:solidFill>
                <a:latin typeface="Arial"/>
              </a:rPr>
              <a:t>Finemet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 + ferrite</a:t>
            </a:r>
            <a:endParaRPr sz="1400" b="1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478" y="4124963"/>
            <a:ext cx="2285417" cy="1828334"/>
          </a:xfrm>
          <a:prstGeom prst="rect">
            <a:avLst/>
          </a:prstGeom>
        </p:spPr>
      </p:pic>
      <p:cxnSp>
        <p:nvCxnSpPr>
          <p:cNvPr id="32" name="Straight Arrow Connector 31"/>
          <p:cNvCxnSpPr/>
          <p:nvPr/>
        </p:nvCxnSpPr>
        <p:spPr>
          <a:xfrm>
            <a:off x="3247526" y="2445070"/>
            <a:ext cx="53788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262528" y="2429043"/>
            <a:ext cx="53788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184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0" y="2246882"/>
            <a:ext cx="4095456" cy="252000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5472" y="1008010"/>
            <a:ext cx="8791575" cy="4667421"/>
          </a:xfrm>
        </p:spPr>
        <p:txBody>
          <a:bodyPr>
            <a:normAutofit/>
          </a:bodyPr>
          <a:lstStyle/>
          <a:p>
            <a:pPr lvl="1"/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526213" y="-50215"/>
            <a:ext cx="8277307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600" dirty="0">
                <a:solidFill>
                  <a:srgbClr val="0055A0"/>
                </a:solidFill>
                <a:latin typeface="Arial"/>
              </a:rPr>
              <a:t>PSB RF: BCMS 1.5 eVs</a:t>
            </a:r>
          </a:p>
        </p:txBody>
      </p:sp>
      <p:sp>
        <p:nvSpPr>
          <p:cNvPr id="5" name="Rectangle 4"/>
          <p:cNvSpPr/>
          <p:nvPr/>
        </p:nvSpPr>
        <p:spPr>
          <a:xfrm>
            <a:off x="81457" y="913358"/>
            <a:ext cx="89863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0" lvl="3" indent="-285750" defTabSz="914400">
              <a:buFont typeface="Arial" panose="020B0604020202020204" pitchFamily="34" charset="0"/>
              <a:buChar char="•"/>
            </a:pPr>
            <a:endParaRPr lang="en-GB" sz="1400" b="1" dirty="0">
              <a:solidFill>
                <a:srgbClr val="0055A0"/>
              </a:solidFill>
              <a:latin typeface="Arial"/>
            </a:endParaRPr>
          </a:p>
          <a:p>
            <a:pPr marL="57150" indent="-285750" defTabSz="914400">
              <a:buFont typeface="Arial" panose="020B0604020202020204" pitchFamily="34" charset="0"/>
              <a:buChar char="•"/>
            </a:pPr>
            <a:endParaRPr lang="en-GB" sz="1400" b="1" dirty="0" smtClean="0">
              <a:solidFill>
                <a:srgbClr val="0055A0"/>
              </a:solidFill>
              <a:latin typeface="Arial"/>
            </a:endParaRPr>
          </a:p>
          <a:p>
            <a:pPr marL="514350" lvl="1" indent="-285750" defTabSz="914400">
              <a:buFont typeface="Arial" panose="020B0604020202020204" pitchFamily="34" charset="0"/>
              <a:buChar char="•"/>
            </a:pPr>
            <a:endParaRPr lang="en-GB" sz="1400" b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4" name="TextShape 6"/>
          <p:cNvSpPr txBox="1"/>
          <p:nvPr/>
        </p:nvSpPr>
        <p:spPr>
          <a:xfrm>
            <a:off x="31867" y="798466"/>
            <a:ext cx="4505454" cy="1328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176213" indent="-176213" defTabSz="914400">
              <a:buSzPct val="100000"/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55A0"/>
                </a:solidFill>
                <a:latin typeface="Arial"/>
              </a:rPr>
              <a:t>Set up with C04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at capture </a:t>
            </a:r>
            <a:r>
              <a:rPr lang="en-GB" sz="1400" b="1" dirty="0">
                <a:solidFill>
                  <a:srgbClr val="0055A0"/>
                </a:solidFill>
                <a:latin typeface="Arial"/>
              </a:rPr>
              <a:t>to be on LHC25 brightness curve</a:t>
            </a:r>
          </a:p>
          <a:p>
            <a:pPr marL="176213" indent="-176213" defTabSz="914400">
              <a:buSzPct val="100000"/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55A0"/>
                </a:solidFill>
                <a:latin typeface="Arial"/>
              </a:rPr>
              <a:t>Fixed bucket area during blow-up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 has previously been found to be effective in both simulation and measurements</a:t>
            </a:r>
          </a:p>
          <a:p>
            <a:pPr marL="176213" indent="-176213" defTabSz="914400">
              <a:buSzPct val="100000"/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55A0"/>
                </a:solidFill>
                <a:latin typeface="Arial"/>
              </a:rPr>
              <a:t>Longitudinal emittance blow-up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also </a:t>
            </a:r>
            <a:r>
              <a:rPr lang="en-GB" sz="1400" b="1" dirty="0">
                <a:solidFill>
                  <a:srgbClr val="0055A0"/>
                </a:solidFill>
                <a:latin typeface="Arial"/>
              </a:rPr>
              <a:t>demonstrated using phase noise on C02</a:t>
            </a:r>
          </a:p>
        </p:txBody>
      </p:sp>
      <p:pic>
        <p:nvPicPr>
          <p:cNvPr id="34" name="Picture 33"/>
          <p:cNvPicPr/>
          <p:nvPr/>
        </p:nvPicPr>
        <p:blipFill>
          <a:blip r:embed="rId4"/>
          <a:stretch/>
        </p:blipFill>
        <p:spPr>
          <a:xfrm>
            <a:off x="4782240" y="634171"/>
            <a:ext cx="3574800" cy="2640600"/>
          </a:xfrm>
          <a:prstGeom prst="rect">
            <a:avLst/>
          </a:prstGeom>
          <a:ln>
            <a:noFill/>
          </a:ln>
        </p:spPr>
      </p:pic>
      <p:sp>
        <p:nvSpPr>
          <p:cNvPr id="35" name="Line 3"/>
          <p:cNvSpPr/>
          <p:nvPr/>
        </p:nvSpPr>
        <p:spPr>
          <a:xfrm flipH="1">
            <a:off x="7442640" y="524731"/>
            <a:ext cx="274320" cy="548640"/>
          </a:xfrm>
          <a:prstGeom prst="line">
            <a:avLst/>
          </a:prstGeom>
          <a:ln w="18360">
            <a:solidFill>
              <a:srgbClr val="000080"/>
            </a:solidFill>
            <a:round/>
            <a:tailEnd type="triangle" w="med" len="med"/>
          </a:ln>
        </p:spPr>
      </p:sp>
      <p:sp>
        <p:nvSpPr>
          <p:cNvPr id="36" name="TextShape 4"/>
          <p:cNvSpPr txBox="1"/>
          <p:nvPr/>
        </p:nvSpPr>
        <p:spPr>
          <a:xfrm>
            <a:off x="7259760" y="273091"/>
            <a:ext cx="1645920" cy="3070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defTabSz="914400"/>
            <a:r>
              <a:rPr lang="en-US" sz="1400">
                <a:solidFill>
                  <a:srgbClr val="000080"/>
                </a:solidFill>
                <a:latin typeface="Arial"/>
              </a:rPr>
              <a:t>Fixed bucket area</a:t>
            </a:r>
            <a:endParaRPr>
              <a:solidFill>
                <a:srgbClr val="0055A0"/>
              </a:solidFill>
              <a:latin typeface="Arial"/>
            </a:endParaRPr>
          </a:p>
        </p:txBody>
      </p:sp>
      <p:sp>
        <p:nvSpPr>
          <p:cNvPr id="37" name="Line 5"/>
          <p:cNvSpPr/>
          <p:nvPr/>
        </p:nvSpPr>
        <p:spPr>
          <a:xfrm flipV="1">
            <a:off x="6894000" y="2627851"/>
            <a:ext cx="640080" cy="91440"/>
          </a:xfrm>
          <a:prstGeom prst="line">
            <a:avLst/>
          </a:prstGeom>
          <a:ln w="18360">
            <a:solidFill>
              <a:srgbClr val="008000"/>
            </a:solidFill>
            <a:round/>
            <a:tailEnd type="triangle" w="med" len="med"/>
          </a:ln>
        </p:spPr>
      </p:sp>
      <p:sp>
        <p:nvSpPr>
          <p:cNvPr id="38" name="TextShape 6"/>
          <p:cNvSpPr txBox="1"/>
          <p:nvPr/>
        </p:nvSpPr>
        <p:spPr>
          <a:xfrm>
            <a:off x="4937760" y="2572411"/>
            <a:ext cx="265176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defTabSz="914400"/>
            <a:r>
              <a:rPr lang="en-US" sz="1400">
                <a:solidFill>
                  <a:srgbClr val="008000"/>
                </a:solidFill>
                <a:latin typeface="Arial"/>
              </a:rPr>
              <a:t>Constant ratio C16/C02</a:t>
            </a:r>
            <a:endParaRPr>
              <a:solidFill>
                <a:srgbClr val="0055A0"/>
              </a:solidFill>
              <a:latin typeface="Arial"/>
            </a:endParaRPr>
          </a:p>
        </p:txBody>
      </p:sp>
      <p:sp>
        <p:nvSpPr>
          <p:cNvPr id="39" name="Line 7"/>
          <p:cNvSpPr/>
          <p:nvPr/>
        </p:nvSpPr>
        <p:spPr>
          <a:xfrm flipH="1" flipV="1">
            <a:off x="5248080" y="1347691"/>
            <a:ext cx="457200" cy="365760"/>
          </a:xfrm>
          <a:prstGeom prst="line">
            <a:avLst/>
          </a:prstGeom>
          <a:ln w="18360">
            <a:solidFill>
              <a:srgbClr val="FF6633"/>
            </a:solidFill>
            <a:round/>
            <a:tailEnd type="triangle" w="med" len="med"/>
          </a:ln>
        </p:spPr>
      </p:sp>
      <p:sp>
        <p:nvSpPr>
          <p:cNvPr id="40" name="TextShape 8"/>
          <p:cNvSpPr txBox="1"/>
          <p:nvPr/>
        </p:nvSpPr>
        <p:spPr>
          <a:xfrm>
            <a:off x="5438880" y="1669171"/>
            <a:ext cx="1371600" cy="489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defTabSz="914400"/>
            <a:r>
              <a:rPr lang="en-US" sz="1400">
                <a:solidFill>
                  <a:srgbClr val="FF6633"/>
                </a:solidFill>
                <a:latin typeface="Arial"/>
              </a:rPr>
              <a:t>Same capture as LHC25</a:t>
            </a:r>
            <a:endParaRPr>
              <a:solidFill>
                <a:srgbClr val="0055A0"/>
              </a:solidFill>
              <a:latin typeface="Arial"/>
            </a:endParaRPr>
          </a:p>
        </p:txBody>
      </p:sp>
      <p:sp>
        <p:nvSpPr>
          <p:cNvPr id="41" name="Line 9"/>
          <p:cNvSpPr/>
          <p:nvPr/>
        </p:nvSpPr>
        <p:spPr>
          <a:xfrm>
            <a:off x="6802560" y="1164811"/>
            <a:ext cx="0" cy="457200"/>
          </a:xfrm>
          <a:prstGeom prst="line">
            <a:avLst/>
          </a:prstGeom>
          <a:ln w="18360">
            <a:solidFill>
              <a:srgbClr val="FF6633"/>
            </a:solidFill>
            <a:round/>
            <a:tailEnd type="triangle" w="med" len="med"/>
          </a:ln>
        </p:spPr>
      </p:sp>
      <p:sp>
        <p:nvSpPr>
          <p:cNvPr id="42" name="TextShape 10"/>
          <p:cNvSpPr txBox="1"/>
          <p:nvPr/>
        </p:nvSpPr>
        <p:spPr>
          <a:xfrm>
            <a:off x="5284844" y="766291"/>
            <a:ext cx="2687760" cy="489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defTabSz="914400"/>
            <a:r>
              <a:rPr lang="en-US" sz="1400" dirty="0">
                <a:solidFill>
                  <a:srgbClr val="FF6633"/>
                </a:solidFill>
                <a:latin typeface="Arial"/>
              </a:rPr>
              <a:t>Slow collapse of inner-</a:t>
            </a:r>
            <a:r>
              <a:rPr lang="en-US" sz="1400" dirty="0" err="1">
                <a:solidFill>
                  <a:srgbClr val="FF6633"/>
                </a:solidFill>
                <a:latin typeface="Arial"/>
              </a:rPr>
              <a:t>separatrix</a:t>
            </a:r>
            <a:endParaRPr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43" name="Line 11"/>
          <p:cNvSpPr/>
          <p:nvPr/>
        </p:nvSpPr>
        <p:spPr>
          <a:xfrm flipH="1" flipV="1">
            <a:off x="8082720" y="1347691"/>
            <a:ext cx="548640" cy="1005840"/>
          </a:xfrm>
          <a:prstGeom prst="line">
            <a:avLst/>
          </a:prstGeom>
          <a:ln w="18360">
            <a:solidFill>
              <a:srgbClr val="FF6633"/>
            </a:solidFill>
            <a:round/>
            <a:tailEnd type="triangle" w="med" len="med"/>
          </a:ln>
        </p:spPr>
      </p:sp>
      <p:sp>
        <p:nvSpPr>
          <p:cNvPr id="44" name="TextShape 12"/>
          <p:cNvSpPr txBox="1"/>
          <p:nvPr/>
        </p:nvSpPr>
        <p:spPr>
          <a:xfrm>
            <a:off x="7589520" y="2299891"/>
            <a:ext cx="168192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defTabSz="914400"/>
            <a:r>
              <a:rPr lang="en-US" sz="1400">
                <a:solidFill>
                  <a:srgbClr val="FF6633"/>
                </a:solidFill>
                <a:latin typeface="Arial"/>
              </a:rPr>
              <a:t>Bunch shortening mode at extraction</a:t>
            </a:r>
            <a:endParaRPr>
              <a:solidFill>
                <a:srgbClr val="0055A0"/>
              </a:solidFill>
              <a:latin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783270"/>
              </p:ext>
            </p:extLst>
          </p:nvPr>
        </p:nvGraphicFramePr>
        <p:xfrm>
          <a:off x="6285631" y="3328771"/>
          <a:ext cx="2743691" cy="2702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878"/>
                <a:gridCol w="1559813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</a:rPr>
                        <a:t>BCMS 1.5 eVs (@ PSB </a:t>
                      </a:r>
                      <a:r>
                        <a:rPr lang="en-GB" sz="1400" b="1" dirty="0" err="1" smtClean="0">
                          <a:solidFill>
                            <a:schemeClr val="tx1"/>
                          </a:solidFill>
                        </a:rPr>
                        <a:t>extr</a:t>
                      </a:r>
                      <a:r>
                        <a:rPr lang="en-GB" sz="1400" b="1" dirty="0" smtClean="0">
                          <a:solidFill>
                            <a:schemeClr val="tx1"/>
                          </a:solidFill>
                        </a:rPr>
                        <a:t>.)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200" b="1" baseline="-25000" dirty="0" smtClean="0">
                          <a:latin typeface="+mn-lt"/>
                        </a:rPr>
                        <a:t>l </a:t>
                      </a:r>
                      <a:r>
                        <a:rPr lang="en-US" sz="1200" b="1" baseline="0" dirty="0" smtClean="0">
                          <a:latin typeface="+mn-lt"/>
                        </a:rPr>
                        <a:t>(</a:t>
                      </a:r>
                      <a:r>
                        <a:rPr lang="en-US" sz="1200" b="1" baseline="0" dirty="0" err="1" smtClean="0">
                          <a:latin typeface="+mn-lt"/>
                        </a:rPr>
                        <a:t>rms</a:t>
                      </a:r>
                      <a:r>
                        <a:rPr lang="en-US" sz="1200" b="1" baseline="0" dirty="0" smtClean="0">
                          <a:latin typeface="+mn-lt"/>
                        </a:rPr>
                        <a:t>)</a:t>
                      </a:r>
                      <a:endParaRPr lang="en-GB" sz="1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 0.34 eVs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Area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1.51 eVs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err="1" smtClean="0"/>
                        <a:t>dp</a:t>
                      </a:r>
                      <a:r>
                        <a:rPr lang="en-GB" sz="1200" b="1" dirty="0" smtClean="0"/>
                        <a:t>/p (</a:t>
                      </a:r>
                      <a:r>
                        <a:rPr lang="en-GB" sz="1200" b="1" dirty="0" err="1" smtClean="0"/>
                        <a:t>rms</a:t>
                      </a:r>
                      <a:r>
                        <a:rPr lang="en-GB" sz="1200" b="1" dirty="0" smtClean="0"/>
                        <a:t>)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1.49e-3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Bunching factor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0.195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Bunch population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8.83e11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ppr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Duration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160 ns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2669715" y="3951886"/>
            <a:ext cx="3582360" cy="2194560"/>
            <a:chOff x="2221200" y="4363391"/>
            <a:chExt cx="3582360" cy="2194560"/>
          </a:xfrm>
        </p:grpSpPr>
        <p:pic>
          <p:nvPicPr>
            <p:cNvPr id="48" name="Picture 47"/>
            <p:cNvPicPr/>
            <p:nvPr/>
          </p:nvPicPr>
          <p:blipFill>
            <a:blip r:embed="rId5"/>
            <a:stretch/>
          </p:blipFill>
          <p:spPr>
            <a:xfrm>
              <a:off x="2221200" y="4363391"/>
              <a:ext cx="3582360" cy="2194560"/>
            </a:xfrm>
            <a:prstGeom prst="rect">
              <a:avLst/>
            </a:prstGeom>
            <a:ln>
              <a:noFill/>
            </a:ln>
          </p:spPr>
        </p:pic>
        <p:sp>
          <p:nvSpPr>
            <p:cNvPr id="50" name="Line 16"/>
            <p:cNvSpPr/>
            <p:nvPr/>
          </p:nvSpPr>
          <p:spPr>
            <a:xfrm flipV="1">
              <a:off x="3162960" y="4569671"/>
              <a:ext cx="1360440" cy="732600"/>
            </a:xfrm>
            <a:prstGeom prst="line">
              <a:avLst/>
            </a:prstGeom>
            <a:ln w="18360">
              <a:solidFill>
                <a:srgbClr val="000080"/>
              </a:solidFill>
              <a:round/>
            </a:ln>
          </p:spPr>
        </p:sp>
        <p:sp>
          <p:nvSpPr>
            <p:cNvPr id="52" name="Line 18"/>
            <p:cNvSpPr/>
            <p:nvPr/>
          </p:nvSpPr>
          <p:spPr>
            <a:xfrm flipV="1">
              <a:off x="3372119" y="5307421"/>
              <a:ext cx="1455295" cy="831850"/>
            </a:xfrm>
            <a:prstGeom prst="line">
              <a:avLst/>
            </a:prstGeom>
            <a:ln w="18360">
              <a:solidFill>
                <a:srgbClr val="008000"/>
              </a:solidFill>
              <a:round/>
            </a:ln>
          </p:spPr>
        </p:sp>
      </p:grpSp>
      <p:sp>
        <p:nvSpPr>
          <p:cNvPr id="53" name="TextShape 19"/>
          <p:cNvSpPr txBox="1"/>
          <p:nvPr/>
        </p:nvSpPr>
        <p:spPr>
          <a:xfrm>
            <a:off x="4249080" y="2954001"/>
            <a:ext cx="173988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defTabSz="914400"/>
            <a:r>
              <a:rPr lang="en-US" dirty="0">
                <a:solidFill>
                  <a:srgbClr val="000080"/>
                </a:solidFill>
                <a:latin typeface="Arial"/>
              </a:rPr>
              <a:t>Nominal BCMS</a:t>
            </a:r>
            <a:endParaRPr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54" name="TextShape 20"/>
          <p:cNvSpPr txBox="1"/>
          <p:nvPr/>
        </p:nvSpPr>
        <p:spPr>
          <a:xfrm>
            <a:off x="500040" y="5552111"/>
            <a:ext cx="164844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defTabSz="914400"/>
            <a:r>
              <a:rPr lang="en-US">
                <a:solidFill>
                  <a:srgbClr val="008000"/>
                </a:solidFill>
                <a:latin typeface="Arial"/>
              </a:rPr>
              <a:t>1.5eVs BCMS (with C04)</a:t>
            </a:r>
            <a:endParaRPr>
              <a:solidFill>
                <a:srgbClr val="0055A0"/>
              </a:solidFill>
              <a:latin typeface="Arial"/>
            </a:endParaRPr>
          </a:p>
        </p:txBody>
      </p:sp>
      <p:sp>
        <p:nvSpPr>
          <p:cNvPr id="55" name="Line 21"/>
          <p:cNvSpPr/>
          <p:nvPr/>
        </p:nvSpPr>
        <p:spPr>
          <a:xfrm flipV="1">
            <a:off x="1963079" y="5770083"/>
            <a:ext cx="1648395" cy="147788"/>
          </a:xfrm>
          <a:prstGeom prst="line">
            <a:avLst/>
          </a:prstGeom>
          <a:ln w="36720">
            <a:solidFill>
              <a:srgbClr val="008000"/>
            </a:solidFill>
            <a:round/>
            <a:tailEnd type="triangle" w="med" len="med"/>
          </a:ln>
        </p:spPr>
      </p:sp>
      <p:sp>
        <p:nvSpPr>
          <p:cNvPr id="56" name="Line 22"/>
          <p:cNvSpPr/>
          <p:nvPr/>
        </p:nvSpPr>
        <p:spPr>
          <a:xfrm flipV="1">
            <a:off x="1505880" y="4459771"/>
            <a:ext cx="20333" cy="1092340"/>
          </a:xfrm>
          <a:prstGeom prst="line">
            <a:avLst/>
          </a:prstGeom>
          <a:ln w="36720">
            <a:solidFill>
              <a:srgbClr val="FF0000"/>
            </a:solidFill>
            <a:round/>
            <a:tailEnd type="triangle" w="med" len="med"/>
          </a:ln>
        </p:spPr>
      </p:sp>
      <p:sp>
        <p:nvSpPr>
          <p:cNvPr id="57" name="Line 23"/>
          <p:cNvSpPr/>
          <p:nvPr/>
        </p:nvSpPr>
        <p:spPr>
          <a:xfrm flipH="1">
            <a:off x="4717439" y="3529631"/>
            <a:ext cx="2573" cy="422255"/>
          </a:xfrm>
          <a:prstGeom prst="line">
            <a:avLst/>
          </a:prstGeom>
          <a:ln w="36720">
            <a:solidFill>
              <a:srgbClr val="000080"/>
            </a:solidFill>
            <a:round/>
            <a:tailEnd type="triangle" w="med" len="med"/>
          </a:ln>
        </p:spPr>
      </p:sp>
      <p:sp>
        <p:nvSpPr>
          <p:cNvPr id="58" name="Line 24"/>
          <p:cNvSpPr/>
          <p:nvPr/>
        </p:nvSpPr>
        <p:spPr>
          <a:xfrm flipH="1">
            <a:off x="2480807" y="3222345"/>
            <a:ext cx="1768273" cy="106425"/>
          </a:xfrm>
          <a:prstGeom prst="line">
            <a:avLst/>
          </a:prstGeom>
          <a:ln w="36720">
            <a:solidFill>
              <a:srgbClr val="000080"/>
            </a:solidFill>
            <a:round/>
            <a:tailEnd type="triangle" w="med" len="med"/>
          </a:ln>
        </p:spPr>
      </p:sp>
      <p:sp>
        <p:nvSpPr>
          <p:cNvPr id="59" name="TextShape 25"/>
          <p:cNvSpPr txBox="1"/>
          <p:nvPr/>
        </p:nvSpPr>
        <p:spPr>
          <a:xfrm>
            <a:off x="5237992" y="5595918"/>
            <a:ext cx="1061280" cy="396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defTabSz="914400"/>
            <a:r>
              <a:rPr lang="en-US" dirty="0">
                <a:solidFill>
                  <a:srgbClr val="0055A0"/>
                </a:solidFill>
                <a:latin typeface="Arial"/>
              </a:rPr>
              <a:t>Vertical</a:t>
            </a:r>
            <a:endParaRPr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60" name="TextShape 26"/>
          <p:cNvSpPr txBox="1"/>
          <p:nvPr/>
        </p:nvSpPr>
        <p:spPr>
          <a:xfrm>
            <a:off x="235873" y="2434273"/>
            <a:ext cx="1608840" cy="46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defTabSz="914400"/>
            <a:r>
              <a:rPr lang="en-US" dirty="0">
                <a:solidFill>
                  <a:srgbClr val="0055A0"/>
                </a:solidFill>
                <a:latin typeface="Arial"/>
              </a:rPr>
              <a:t>Horizontal</a:t>
            </a:r>
            <a:endParaRPr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48014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4778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526213" y="-50215"/>
            <a:ext cx="7617787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600" dirty="0">
                <a:solidFill>
                  <a:srgbClr val="0055A0"/>
                </a:solidFill>
                <a:latin typeface="Arial"/>
              </a:rPr>
              <a:t>PSB RF: </a:t>
            </a:r>
            <a:r>
              <a:rPr lang="en-GB" sz="2600" dirty="0" smtClean="0">
                <a:solidFill>
                  <a:srgbClr val="0055A0"/>
                </a:solidFill>
                <a:latin typeface="Arial"/>
              </a:rPr>
              <a:t>Phase Noise Blow-Up </a:t>
            </a:r>
            <a:endParaRPr lang="en-US" sz="26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-36915" y="836208"/>
            <a:ext cx="658032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defTabSz="91440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Aim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: </a:t>
            </a: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verify if band-limited phase noise using C02 can substitute or complement current sinusoidal phase modulation using C16.</a:t>
            </a:r>
          </a:p>
          <a:p>
            <a:pPr marL="176213" indent="-176213" defTabSz="91440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Advantages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: </a:t>
            </a: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no dedicated RF system (harmonic)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and bypass current difficulties of calibration of phases between harmonics.</a:t>
            </a:r>
          </a:p>
          <a:p>
            <a:pPr defTabSz="914400"/>
            <a:endParaRPr lang="en-GB" sz="1400" dirty="0" smtClean="0">
              <a:solidFill>
                <a:srgbClr val="0055A0"/>
              </a:solidFill>
              <a:latin typeface="Arial"/>
            </a:endParaRPr>
          </a:p>
          <a:p>
            <a:pPr marL="176213" indent="-176213" defTabSz="9144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Noise injected in h=1 </a:t>
            </a: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in bunch lengthening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in 2 RF (8+6 kV) during C600-C700 for LHC and C600-C640 for BCMS beams.</a:t>
            </a:r>
          </a:p>
          <a:p>
            <a:pPr marL="176213" indent="-176213" defTabSz="91440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2.8 eVs (220 ns) and 1.5 eVs (160 ns) were reached for LHC and BCMS respectively </a:t>
            </a:r>
            <a:r>
              <a:rPr lang="en-GB" sz="1400" b="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en-GB" sz="1400" b="1" u="sng" dirty="0" smtClean="0">
                <a:solidFill>
                  <a:srgbClr val="0055A0"/>
                </a:solidFill>
                <a:latin typeface="Arial"/>
              </a:rPr>
              <a:t>Very stable beams and good reproducibility</a:t>
            </a: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.</a:t>
            </a:r>
          </a:p>
          <a:p>
            <a:pPr marL="176213" indent="-176213" defTabSz="91440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Method deployed for ferrite RF systems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, being deployed for </a:t>
            </a:r>
            <a:r>
              <a:rPr lang="en-GB" sz="1400" dirty="0" err="1" smtClean="0">
                <a:solidFill>
                  <a:srgbClr val="0055A0"/>
                </a:solidFill>
                <a:latin typeface="Arial"/>
              </a:rPr>
              <a:t>Finemet</a:t>
            </a:r>
            <a:r>
              <a:rPr lang="en-GB" sz="1400" baseline="30000" dirty="0" smtClean="0">
                <a:solidFill>
                  <a:srgbClr val="0055A0"/>
                </a:solidFill>
                <a:latin typeface="Arial"/>
              </a:rPr>
              <a:t>®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 RF. </a:t>
            </a:r>
          </a:p>
          <a:p>
            <a:pPr marL="176213" indent="-176213" defTabSz="9144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Noise injection through </a:t>
            </a: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phase loop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or </a:t>
            </a: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directly in the cavity drive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studied.</a:t>
            </a:r>
          </a:p>
          <a:p>
            <a:pPr marL="176213" indent="-176213" defTabSz="91440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Created a graphical interface with Inspector to easily input noise parameters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(frequency band, time interval, amplitude etc.)</a:t>
            </a:r>
          </a:p>
          <a:p>
            <a:pPr marL="176213" indent="-176213" defTabSz="91440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Promising results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but further studies and simulations are needed.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243400" y="385843"/>
            <a:ext cx="3913510" cy="5563082"/>
            <a:chOff x="9144000" y="452518"/>
            <a:chExt cx="3913510" cy="5563082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55442" y="3665970"/>
              <a:ext cx="1990331" cy="234963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9162247" y="3427364"/>
              <a:ext cx="37420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GB" sz="1200" b="1" i="1" dirty="0" smtClean="0">
                  <a:solidFill>
                    <a:srgbClr val="0055A0"/>
                  </a:solidFill>
                  <a:latin typeface="Arial"/>
                </a:rPr>
                <a:t>BCMS 1.5 eVs </a:t>
              </a:r>
              <a:r>
                <a:rPr lang="en-GB" sz="1200" b="1" i="1" dirty="0">
                  <a:solidFill>
                    <a:srgbClr val="0055A0"/>
                  </a:solidFill>
                  <a:latin typeface="Arial"/>
                </a:rPr>
                <a:t>beam at </a:t>
              </a:r>
              <a:r>
                <a:rPr lang="en-GB" sz="1200" b="1" i="1" dirty="0" smtClean="0">
                  <a:solidFill>
                    <a:srgbClr val="0055A0"/>
                  </a:solidFill>
                  <a:latin typeface="Arial"/>
                </a:rPr>
                <a:t>PSB extraction</a:t>
              </a:r>
              <a:endParaRPr lang="en-GB" sz="1200" b="1" i="1" dirty="0">
                <a:solidFill>
                  <a:srgbClr val="0055A0"/>
                </a:solidFill>
                <a:latin typeface="Arial"/>
              </a:endParaRPr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99278" y="729517"/>
              <a:ext cx="2623285" cy="2714625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9144000" y="452518"/>
              <a:ext cx="39135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GB" sz="1200" b="1" i="1" dirty="0" smtClean="0">
                  <a:solidFill>
                    <a:srgbClr val="0055A0"/>
                  </a:solidFill>
                  <a:latin typeface="Arial"/>
                </a:rPr>
                <a:t>LHC 25 ns ‘2.74 eVs’ at PSB extraction</a:t>
              </a:r>
              <a:endParaRPr lang="en-GB" sz="1050" b="1" i="1" dirty="0">
                <a:solidFill>
                  <a:srgbClr val="0055A0"/>
                </a:solidFill>
                <a:latin typeface="Arial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9776" y="3924795"/>
            <a:ext cx="7372742" cy="2241394"/>
            <a:chOff x="2795112" y="5133491"/>
            <a:chExt cx="7372742" cy="2241394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5112" y="5133491"/>
              <a:ext cx="2554759" cy="2004251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2804547" y="7097886"/>
              <a:ext cx="25453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GB" sz="1200" b="1" i="1" dirty="0" smtClean="0">
                  <a:solidFill>
                    <a:srgbClr val="0055A0"/>
                  </a:solidFill>
                  <a:latin typeface="Arial"/>
                </a:rPr>
                <a:t>LHC beam during noise blow-up</a:t>
              </a:r>
              <a:endParaRPr lang="en-GB" sz="1200" b="1" i="1" dirty="0">
                <a:solidFill>
                  <a:srgbClr val="0055A0"/>
                </a:solidFill>
                <a:latin typeface="Arial"/>
              </a:endParaRP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7023" y="5133491"/>
              <a:ext cx="3635538" cy="1978289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5349871" y="7093871"/>
              <a:ext cx="48179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GB" sz="1200" b="1" i="1" dirty="0" smtClean="0">
                  <a:solidFill>
                    <a:srgbClr val="00B050"/>
                  </a:solidFill>
                  <a:latin typeface="Arial"/>
                </a:rPr>
                <a:t>Phase noise</a:t>
              </a:r>
              <a:r>
                <a:rPr lang="en-GB" sz="1200" b="1" i="1" dirty="0" smtClean="0">
                  <a:solidFill>
                    <a:srgbClr val="0055A0"/>
                  </a:solidFill>
                  <a:latin typeface="Arial"/>
                </a:rPr>
                <a:t> injection confirmed by </a:t>
              </a:r>
              <a:r>
                <a:rPr lang="en-GB" sz="1200" b="1" i="1" dirty="0" smtClean="0">
                  <a:solidFill>
                    <a:srgbClr val="808080">
                      <a:lumMod val="75000"/>
                    </a:srgbClr>
                  </a:solidFill>
                  <a:latin typeface="Arial"/>
                </a:rPr>
                <a:t>beam phase</a:t>
              </a:r>
              <a:r>
                <a:rPr lang="en-GB" sz="1200" b="1" i="1" dirty="0" smtClean="0">
                  <a:solidFill>
                    <a:srgbClr val="0055A0"/>
                  </a:solidFill>
                  <a:latin typeface="Arial"/>
                </a:rPr>
                <a:t> measurement</a:t>
              </a:r>
              <a:endParaRPr lang="en-GB" sz="1200" b="1" i="1" dirty="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804547" y="6082527"/>
              <a:ext cx="7315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GB" sz="1600" b="1" i="1" dirty="0" smtClean="0">
                  <a:solidFill>
                    <a:srgbClr val="0055A0"/>
                  </a:solidFill>
                  <a:latin typeface="Arial"/>
                </a:rPr>
                <a:t>start</a:t>
              </a:r>
              <a:endParaRPr lang="en-GB" sz="1600" b="1" i="1" dirty="0">
                <a:solidFill>
                  <a:srgbClr val="0055A0"/>
                </a:solidFill>
                <a:latin typeface="Arial"/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2903450" y="6376300"/>
              <a:ext cx="1716175" cy="0"/>
            </a:xfrm>
            <a:prstGeom prst="straightConnector1">
              <a:avLst/>
            </a:prstGeom>
            <a:ln>
              <a:solidFill>
                <a:srgbClr val="0121BF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92388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4778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229226" y="-129653"/>
            <a:ext cx="7848671" cy="100156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600" dirty="0" smtClean="0">
                <a:solidFill>
                  <a:srgbClr val="0055A0"/>
                </a:solidFill>
                <a:latin typeface="Arial"/>
              </a:rPr>
              <a:t>PSB: </a:t>
            </a:r>
            <a:r>
              <a:rPr lang="en-GB" sz="2600" dirty="0" smtClean="0">
                <a:solidFill>
                  <a:srgbClr val="0055A0"/>
                </a:solidFill>
                <a:latin typeface="Arial"/>
              </a:rPr>
              <a:t>Emittance Measurements </a:t>
            </a:r>
            <a:r>
              <a:rPr lang="en-GB" sz="2600" dirty="0">
                <a:solidFill>
                  <a:srgbClr val="0055A0"/>
                </a:solidFill>
                <a:latin typeface="Arial"/>
              </a:rPr>
              <a:t>along the PSB </a:t>
            </a:r>
            <a:r>
              <a:rPr lang="en-GB" sz="2600" dirty="0" smtClean="0">
                <a:solidFill>
                  <a:srgbClr val="0055A0"/>
                </a:solidFill>
                <a:latin typeface="Arial"/>
              </a:rPr>
              <a:t>Cycle </a:t>
            </a:r>
            <a:endParaRPr lang="en-US" sz="26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401506" y="997885"/>
            <a:ext cx="8763034" cy="248760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600" b="1" dirty="0" smtClean="0">
                <a:solidFill>
                  <a:srgbClr val="0055A0"/>
                </a:solidFill>
                <a:latin typeface="Arial"/>
              </a:rPr>
              <a:t>Emittance measurements were done in all the rings and planes</a:t>
            </a: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.</a:t>
            </a:r>
          </a:p>
          <a:p>
            <a:pPr marL="176213" indent="-176213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Different techniques were used in the analysis of the results:</a:t>
            </a:r>
          </a:p>
          <a:p>
            <a:pPr marL="628650" lvl="1" indent="-157163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Emittance calculation using the RMS momentum spread.</a:t>
            </a:r>
          </a:p>
          <a:p>
            <a:pPr marL="628650" lvl="1" indent="-157163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Emittance calculation using the full momentum spread profile.</a:t>
            </a:r>
          </a:p>
          <a:p>
            <a:pPr marL="628650" lvl="1" indent="-157163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Correction of the </a:t>
            </a:r>
            <a:r>
              <a:rPr lang="en-US" sz="1600" dirty="0" err="1" smtClean="0">
                <a:solidFill>
                  <a:srgbClr val="0055A0"/>
                </a:solidFill>
                <a:latin typeface="Arial"/>
              </a:rPr>
              <a:t>wirescanner</a:t>
            </a: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 particle scattering analytically and experimentally. </a:t>
            </a:r>
          </a:p>
          <a:p>
            <a:pPr marL="471600" lvl="1" indent="0" defTabSz="914400">
              <a:buClr>
                <a:srgbClr val="0055A0"/>
              </a:buClr>
              <a:buFont typeface="Arial"/>
              <a:buNone/>
            </a:pPr>
            <a:endParaRPr lang="en-US" sz="1600" dirty="0" smtClean="0">
              <a:solidFill>
                <a:srgbClr val="0055A0"/>
              </a:solidFill>
              <a:latin typeface="Arial"/>
            </a:endParaRPr>
          </a:p>
          <a:p>
            <a:pPr marL="176213" indent="-176213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600" b="1" dirty="0" smtClean="0">
                <a:solidFill>
                  <a:srgbClr val="0055A0"/>
                </a:solidFill>
                <a:latin typeface="Arial"/>
              </a:rPr>
              <a:t>Next steps</a:t>
            </a: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: understand emittance blow-up at the end of the cycle in the horizontal plane, </a:t>
            </a:r>
            <a:r>
              <a:rPr lang="en-US" sz="1600" u="sng" dirty="0" smtClean="0">
                <a:solidFill>
                  <a:srgbClr val="0055A0"/>
                </a:solidFill>
                <a:latin typeface="Arial"/>
              </a:rPr>
              <a:t>probably due to uncertainty treating a double harmonic longitudinal profile</a:t>
            </a: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.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501037"/>
            <a:ext cx="3203552" cy="240266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3582493"/>
            <a:ext cx="3045549" cy="228416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092" y="3829050"/>
            <a:ext cx="3003988" cy="166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164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05_Performance_standard25ns_LIU_withZreduction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8"/>
          <a:stretch/>
        </p:blipFill>
        <p:spPr>
          <a:xfrm>
            <a:off x="0" y="1142212"/>
            <a:ext cx="5566210" cy="5295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LIU performance reach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701910" y="1143001"/>
            <a:ext cx="3442090" cy="4857750"/>
          </a:xfrm>
        </p:spPr>
        <p:txBody>
          <a:bodyPr/>
          <a:lstStyle/>
          <a:p>
            <a:r>
              <a:rPr lang="en-US" dirty="0" smtClean="0"/>
              <a:t>Present baseline</a:t>
            </a:r>
          </a:p>
          <a:p>
            <a:pPr lvl="1"/>
            <a:r>
              <a:rPr lang="en-US" dirty="0" smtClean="0"/>
              <a:t>Linac4 + 160 MeV PSB injection</a:t>
            </a:r>
          </a:p>
          <a:p>
            <a:pPr lvl="1"/>
            <a:r>
              <a:rPr lang="en-US" dirty="0" smtClean="0"/>
              <a:t>2 </a:t>
            </a:r>
            <a:r>
              <a:rPr lang="en-US" dirty="0" err="1" smtClean="0"/>
              <a:t>GeV</a:t>
            </a:r>
            <a:r>
              <a:rPr lang="en-US" dirty="0" smtClean="0"/>
              <a:t> PS injection energy</a:t>
            </a:r>
          </a:p>
          <a:p>
            <a:pPr lvl="1"/>
            <a:r>
              <a:rPr lang="en-US" dirty="0" smtClean="0"/>
              <a:t>200 MHz SPS RF upgrade</a:t>
            </a:r>
          </a:p>
          <a:p>
            <a:pPr lvl="1"/>
            <a:r>
              <a:rPr lang="en-US" dirty="0" smtClean="0"/>
              <a:t>Scrubbing + partial (staged) SPS </a:t>
            </a:r>
            <a:r>
              <a:rPr lang="en-US" dirty="0" err="1"/>
              <a:t>aC</a:t>
            </a:r>
            <a:r>
              <a:rPr lang="en-US" dirty="0"/>
              <a:t> </a:t>
            </a:r>
            <a:r>
              <a:rPr lang="en-US" dirty="0" smtClean="0"/>
              <a:t>coating</a:t>
            </a:r>
          </a:p>
          <a:p>
            <a:pPr lvl="1"/>
            <a:r>
              <a:rPr lang="en-US" dirty="0" smtClean="0"/>
              <a:t>Upgrade of protection devices &amp; SPS beam </a:t>
            </a:r>
            <a:r>
              <a:rPr lang="en-US" dirty="0" smtClean="0"/>
              <a:t>dump</a:t>
            </a:r>
          </a:p>
          <a:p>
            <a:pPr lvl="1"/>
            <a:r>
              <a:rPr lang="en-US" dirty="0" smtClean="0"/>
              <a:t>SPS </a:t>
            </a:r>
            <a:r>
              <a:rPr lang="en-US" dirty="0"/>
              <a:t>longitudinal impedance </a:t>
            </a:r>
            <a:r>
              <a:rPr lang="en-US" dirty="0" smtClean="0"/>
              <a:t>reduction </a:t>
            </a:r>
            <a:r>
              <a:rPr lang="en-US" dirty="0" smtClean="0"/>
              <a:t>to match </a:t>
            </a:r>
            <a:r>
              <a:rPr lang="en-US" dirty="0" smtClean="0"/>
              <a:t>LIU baseline with HL-LHC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58910" y="1763050"/>
            <a:ext cx="2175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white area accessible</a:t>
            </a:r>
            <a:endParaRPr lang="en-US" sz="1600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739018"/>
              </p:ext>
            </p:extLst>
          </p:nvPr>
        </p:nvGraphicFramePr>
        <p:xfrm>
          <a:off x="5866162" y="4725931"/>
          <a:ext cx="2956936" cy="11125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112438"/>
                <a:gridCol w="1013721"/>
                <a:gridCol w="830777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budget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losses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10%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blow-up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10%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66735" y="5883946"/>
            <a:ext cx="31802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… based on 2012 experience with nominal intensity</a:t>
            </a:r>
            <a:endParaRPr lang="en-US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3071288" y="1989638"/>
            <a:ext cx="164982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chemeClr val="accent6"/>
                </a:solidFill>
              </a:rPr>
              <a:t>HL-LHC </a:t>
            </a:r>
          </a:p>
          <a:p>
            <a:r>
              <a:rPr lang="en-US" sz="1700" b="1" dirty="0" smtClean="0">
                <a:solidFill>
                  <a:schemeClr val="accent6"/>
                </a:solidFill>
              </a:rPr>
              <a:t>request</a:t>
            </a:r>
            <a:endParaRPr lang="en-US" sz="17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943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1" t="4489" r="9073" b="6081"/>
          <a:stretch/>
        </p:blipFill>
        <p:spPr>
          <a:xfrm>
            <a:off x="5057573" y="3608545"/>
            <a:ext cx="3732801" cy="2520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4778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416515" y="-129653"/>
            <a:ext cx="7533373" cy="100156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600" dirty="0" smtClean="0">
                <a:solidFill>
                  <a:srgbClr val="0055A0"/>
                </a:solidFill>
                <a:latin typeface="Arial"/>
              </a:rPr>
              <a:t>PSB-BT-BTM: Dispersion </a:t>
            </a:r>
            <a:r>
              <a:rPr lang="en-US" sz="2600" dirty="0">
                <a:solidFill>
                  <a:srgbClr val="0055A0"/>
                </a:solidFill>
                <a:latin typeface="Arial"/>
              </a:rPr>
              <a:t>M</a:t>
            </a:r>
            <a:r>
              <a:rPr lang="en-US" sz="2600" dirty="0" smtClean="0">
                <a:solidFill>
                  <a:srgbClr val="0055A0"/>
                </a:solidFill>
                <a:latin typeface="Arial"/>
              </a:rPr>
              <a:t>easurements</a:t>
            </a:r>
            <a:endParaRPr lang="en-US" sz="26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7" name="TextBox 5"/>
          <p:cNvSpPr txBox="1"/>
          <p:nvPr/>
        </p:nvSpPr>
        <p:spPr>
          <a:xfrm>
            <a:off x="61620" y="3205583"/>
            <a:ext cx="4839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 July 11, 2017</a:t>
            </a:r>
          </a:p>
          <a:p>
            <a:r>
              <a:rPr lang="en-GB" sz="1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Calibration factor of 6/5 included in the electronics</a:t>
            </a:r>
            <a:endParaRPr lang="en-GB" sz="1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6"/>
          <p:cNvSpPr txBox="1"/>
          <p:nvPr/>
        </p:nvSpPr>
        <p:spPr>
          <a:xfrm>
            <a:off x="27637" y="5465129"/>
            <a:ext cx="54604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steps:</a:t>
            </a:r>
          </a:p>
          <a:p>
            <a:pPr marL="285750" indent="-285750">
              <a:buFontTx/>
              <a:buChar char="-"/>
            </a:pPr>
            <a:r>
              <a:rPr lang="en-GB" sz="1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Verify the effects of Trim1+4</a:t>
            </a:r>
          </a:p>
          <a:p>
            <a:pPr marL="285750" indent="-285750">
              <a:buFontTx/>
              <a:buChar char="-"/>
            </a:pPr>
            <a:r>
              <a:rPr lang="en-GB" sz="1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Derive initial condition of the beam at the extraction</a:t>
            </a:r>
            <a:endParaRPr lang="en-GB" sz="1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37" y="930744"/>
            <a:ext cx="4946850" cy="1711960"/>
          </a:xfrm>
          <a:prstGeom prst="rect">
            <a:avLst/>
          </a:prstGeom>
        </p:spPr>
      </p:pic>
      <p:pic>
        <p:nvPicPr>
          <p:cNvPr id="20" name="tabl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12" y="3743526"/>
            <a:ext cx="4879804" cy="170688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3663143" y="2534316"/>
            <a:ext cx="1271502" cy="24622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rgbClr val="0055A0"/>
                </a:solidFill>
                <a:latin typeface="Arial"/>
              </a:rPr>
              <a:t>*</a:t>
            </a:r>
            <a:r>
              <a:rPr lang="en-GB" sz="1000" i="1" dirty="0">
                <a:solidFill>
                  <a:srgbClr val="0055A0"/>
                </a:solidFill>
                <a:latin typeface="Arial"/>
              </a:rPr>
              <a:t>Excluding first point</a:t>
            </a:r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2" t="4489" r="8969" b="5912"/>
          <a:stretch/>
        </p:blipFill>
        <p:spPr>
          <a:xfrm>
            <a:off x="5090080" y="691183"/>
            <a:ext cx="3730545" cy="2520000"/>
          </a:xfrm>
          <a:prstGeom prst="rect">
            <a:avLst/>
          </a:prstGeom>
        </p:spPr>
      </p:pic>
      <p:sp>
        <p:nvSpPr>
          <p:cNvPr id="21" name="TextBox 9"/>
          <p:cNvSpPr txBox="1"/>
          <p:nvPr/>
        </p:nvSpPr>
        <p:spPr>
          <a:xfrm>
            <a:off x="263403" y="2800267"/>
            <a:ext cx="3965697" cy="276999"/>
          </a:xfrm>
          <a:prstGeom prst="rect">
            <a:avLst/>
          </a:prstGeom>
          <a:solidFill>
            <a:schemeClr val="bg1"/>
          </a:solidFill>
          <a:ln>
            <a:solidFill>
              <a:srgbClr val="0121BF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setup: </a:t>
            </a:r>
            <a:r>
              <a:rPr lang="en-GB" sz="1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LHC25; 165-170e10 </a:t>
            </a:r>
            <a:r>
              <a:rPr lang="en-GB" sz="12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ppr</a:t>
            </a:r>
            <a:r>
              <a:rPr lang="en-GB" sz="1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Trim 1+4 active </a:t>
            </a:r>
            <a:endParaRPr lang="en-GB" sz="1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5894023" y="2313542"/>
            <a:ext cx="341523" cy="1586429"/>
          </a:xfrm>
          <a:prstGeom prst="downArrow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prstClr val="white"/>
              </a:solidFill>
              <a:latin typeface="Arial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6229242" y="3258831"/>
            <a:ext cx="2837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 to debugging BTMS</a:t>
            </a:r>
            <a:endParaRPr lang="en-GB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020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4778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935505" y="-129653"/>
            <a:ext cx="7533373" cy="100156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600" dirty="0" smtClean="0">
                <a:solidFill>
                  <a:srgbClr val="0055A0"/>
                </a:solidFill>
                <a:latin typeface="Arial"/>
              </a:rPr>
              <a:t>PSB: BMTS, AC Dipole MD</a:t>
            </a:r>
            <a:endParaRPr lang="en-US" sz="2600" dirty="0">
              <a:solidFill>
                <a:srgbClr val="0055A0"/>
              </a:solidFill>
              <a:latin typeface="Arial"/>
            </a:endParaRPr>
          </a:p>
        </p:txBody>
      </p:sp>
      <p:grpSp>
        <p:nvGrpSpPr>
          <p:cNvPr id="17" name="Group 126"/>
          <p:cNvGrpSpPr/>
          <p:nvPr/>
        </p:nvGrpSpPr>
        <p:grpSpPr>
          <a:xfrm>
            <a:off x="6442130" y="3053307"/>
            <a:ext cx="2550711" cy="2544281"/>
            <a:chOff x="0" y="0"/>
            <a:chExt cx="4787789" cy="3590842"/>
          </a:xfrm>
        </p:grpSpPr>
        <p:pic>
          <p:nvPicPr>
            <p:cNvPr id="18" name="pasted-imag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4787790" cy="359084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" name="Shape 120"/>
            <p:cNvSpPr/>
            <p:nvPr/>
          </p:nvSpPr>
          <p:spPr>
            <a:xfrm>
              <a:off x="819088" y="1352383"/>
              <a:ext cx="927125" cy="457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914400">
                <a:defRPr sz="1200" b="1">
                  <a:solidFill>
                    <a:srgbClr val="FF26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200" b="1">
                  <a:solidFill>
                    <a:srgbClr val="FF2600"/>
                  </a:solidFill>
                  <a:latin typeface="Helvetica"/>
                  <a:ea typeface="Helvetica"/>
                  <a:cs typeface="Helvetica"/>
                  <a:sym typeface="Helvetica"/>
                </a:rPr>
                <a:t>AC Dipole </a:t>
              </a:r>
            </a:p>
            <a:p>
              <a:pPr defTabSz="914400">
                <a:defRPr sz="1200" b="1">
                  <a:solidFill>
                    <a:srgbClr val="FF26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200" b="1">
                  <a:solidFill>
                    <a:srgbClr val="FF2600"/>
                  </a:solidFill>
                  <a:latin typeface="Helvetica"/>
                  <a:ea typeface="Helvetica"/>
                  <a:cs typeface="Helvetica"/>
                  <a:sym typeface="Helvetica"/>
                </a:rPr>
                <a:t>excitation</a:t>
              </a:r>
            </a:p>
          </p:txBody>
        </p:sp>
        <p:sp>
          <p:nvSpPr>
            <p:cNvPr id="20" name="Shape 121"/>
            <p:cNvSpPr/>
            <p:nvPr/>
          </p:nvSpPr>
          <p:spPr>
            <a:xfrm>
              <a:off x="697969" y="1817562"/>
              <a:ext cx="116936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arrow" w="med" len="med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914400">
                <a:defRPr sz="2400"/>
              </a:pPr>
              <a:endParaRPr sz="240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21" name="Shape 122"/>
            <p:cNvSpPr/>
            <p:nvPr/>
          </p:nvSpPr>
          <p:spPr>
            <a:xfrm>
              <a:off x="1794472" y="1817562"/>
              <a:ext cx="1270001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arrow" w="med" len="med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914400">
                <a:defRPr sz="2400"/>
              </a:pPr>
              <a:endParaRPr sz="240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22" name="Shape 123"/>
            <p:cNvSpPr/>
            <p:nvPr/>
          </p:nvSpPr>
          <p:spPr>
            <a:xfrm>
              <a:off x="1773653" y="1352383"/>
              <a:ext cx="1164284" cy="457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914400">
                <a:defRPr sz="1200" b="1">
                  <a:solidFill>
                    <a:srgbClr val="FF26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200" b="1">
                  <a:solidFill>
                    <a:srgbClr val="FF2600"/>
                  </a:solidFill>
                  <a:latin typeface="Helvetica"/>
                  <a:ea typeface="Helvetica"/>
                  <a:cs typeface="Helvetica"/>
                  <a:sym typeface="Helvetica"/>
                </a:rPr>
                <a:t>Non-adiabatic</a:t>
              </a:r>
            </a:p>
            <a:p>
              <a:pPr defTabSz="914400">
                <a:defRPr sz="1200" b="1">
                  <a:solidFill>
                    <a:srgbClr val="FF26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200" b="1">
                  <a:solidFill>
                    <a:srgbClr val="FF2600"/>
                  </a:solidFill>
                  <a:latin typeface="Helvetica"/>
                  <a:ea typeface="Helvetica"/>
                  <a:cs typeface="Helvetica"/>
                  <a:sym typeface="Helvetica"/>
                </a:rPr>
                <a:t>ramp down </a:t>
              </a:r>
            </a:p>
          </p:txBody>
        </p:sp>
        <p:sp>
          <p:nvSpPr>
            <p:cNvPr id="23" name="Shape 124"/>
            <p:cNvSpPr/>
            <p:nvPr/>
          </p:nvSpPr>
          <p:spPr>
            <a:xfrm>
              <a:off x="507469" y="568242"/>
              <a:ext cx="421686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arrow" w="med" len="med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914400">
                <a:defRPr sz="2400"/>
              </a:pPr>
              <a:endParaRPr sz="240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24" name="Shape 125"/>
            <p:cNvSpPr/>
            <p:nvPr/>
          </p:nvSpPr>
          <p:spPr>
            <a:xfrm>
              <a:off x="492280" y="115762"/>
              <a:ext cx="1377541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914400">
                <a:defRPr sz="1000" b="1">
                  <a:solidFill>
                    <a:srgbClr val="FF26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000" b="1">
                  <a:solidFill>
                    <a:srgbClr val="FF2600"/>
                  </a:solidFill>
                  <a:latin typeface="Helvetica"/>
                  <a:ea typeface="Helvetica"/>
                  <a:cs typeface="Helvetica"/>
                  <a:sym typeface="Helvetica"/>
                </a:rPr>
                <a:t>Delay in acquisition </a:t>
              </a:r>
            </a:p>
            <a:p>
              <a:pPr defTabSz="914400">
                <a:defRPr sz="1000" b="1">
                  <a:solidFill>
                    <a:srgbClr val="FF26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000" b="1">
                  <a:solidFill>
                    <a:srgbClr val="FF2600"/>
                  </a:solidFill>
                  <a:latin typeface="Helvetica"/>
                  <a:ea typeface="Helvetica"/>
                  <a:cs typeface="Helvetica"/>
                  <a:sym typeface="Helvetica"/>
                </a:rPr>
                <a:t>signal</a:t>
              </a:r>
            </a:p>
          </p:txBody>
        </p:sp>
      </p:grpSp>
      <p:sp>
        <p:nvSpPr>
          <p:cNvPr id="31" name="Shape 130"/>
          <p:cNvSpPr txBox="1">
            <a:spLocks/>
          </p:cNvSpPr>
          <p:nvPr/>
        </p:nvSpPr>
        <p:spPr>
          <a:xfrm>
            <a:off x="1" y="993807"/>
            <a:ext cx="8992842" cy="50985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 defTabSz="914400">
              <a:buClr>
                <a:srgbClr val="0055A0"/>
              </a:buClr>
              <a:defRPr sz="1600"/>
            </a:pPr>
            <a:r>
              <a:rPr lang="en-GB" sz="1600" b="1" u="sng" dirty="0" smtClean="0">
                <a:solidFill>
                  <a:srgbClr val="0055A0"/>
                </a:solidFill>
                <a:latin typeface="Arial"/>
                <a:ea typeface="Helvetica"/>
                <a:cs typeface="Helvetica"/>
                <a:sym typeface="Helvetica"/>
              </a:rPr>
              <a:t>Motivation of the work:</a:t>
            </a: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 </a:t>
            </a:r>
          </a:p>
          <a:p>
            <a:pPr marL="628650" lvl="1" indent="-184150" defTabSz="914400">
              <a:spcBef>
                <a:spcPts val="1200"/>
              </a:spcBef>
              <a:buClr>
                <a:srgbClr val="0055A0"/>
              </a:buClr>
              <a:defRPr sz="1600"/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Optics measurements covering both linear/non-linear optics (original work by M. </a:t>
            </a:r>
            <a:r>
              <a:rPr lang="en-GB" sz="1600" dirty="0" err="1" smtClean="0">
                <a:solidFill>
                  <a:srgbClr val="0055A0"/>
                </a:solidFill>
                <a:latin typeface="Arial"/>
              </a:rPr>
              <a:t>McAteer</a:t>
            </a: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) </a:t>
            </a:r>
          </a:p>
          <a:p>
            <a:pPr marL="176213" indent="-176213" defTabSz="914400">
              <a:spcBef>
                <a:spcPts val="1200"/>
              </a:spcBef>
              <a:buClr>
                <a:srgbClr val="0055A0"/>
              </a:buClr>
              <a:defRPr sz="1600"/>
            </a:pPr>
            <a:r>
              <a:rPr lang="en-GB" sz="1600" b="1" u="sng" dirty="0" smtClean="0">
                <a:solidFill>
                  <a:srgbClr val="0055A0"/>
                </a:solidFill>
                <a:latin typeface="Arial"/>
                <a:ea typeface="Helvetica"/>
                <a:cs typeface="Helvetica"/>
                <a:sym typeface="Helvetica"/>
              </a:rPr>
              <a:t>Plan for 2017 (continuation of 2016 MDs):</a:t>
            </a:r>
            <a:r>
              <a:rPr lang="en-GB" sz="1600" u="sng" dirty="0" smtClean="0">
                <a:solidFill>
                  <a:srgbClr val="0055A0"/>
                </a:solidFill>
                <a:latin typeface="Arial"/>
              </a:rPr>
              <a:t> </a:t>
            </a:r>
          </a:p>
          <a:p>
            <a:pPr marL="628650" lvl="1" indent="-184150" defTabSz="914400">
              <a:spcBef>
                <a:spcPts val="600"/>
              </a:spcBef>
              <a:buClr>
                <a:srgbClr val="0055A0"/>
              </a:buClr>
              <a:defRPr sz="1600"/>
            </a:pPr>
            <a:r>
              <a:rPr lang="en-GB" sz="1600" b="1" dirty="0" smtClean="0">
                <a:solidFill>
                  <a:srgbClr val="0055A0"/>
                </a:solidFill>
                <a:latin typeface="Arial"/>
                <a:ea typeface="Helvetica"/>
                <a:cs typeface="Helvetica"/>
                <a:sym typeface="Helvetica"/>
              </a:rPr>
              <a:t>Commission the new electronics pickups</a:t>
            </a: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 (only 3 BPMs in ring2 in 2016). </a:t>
            </a:r>
          </a:p>
          <a:p>
            <a:pPr marL="628650" lvl="1" indent="-184150" defTabSz="914400">
              <a:spcBef>
                <a:spcPts val="600"/>
              </a:spcBef>
              <a:buClr>
                <a:srgbClr val="0055A0"/>
              </a:buClr>
              <a:defRPr sz="1600"/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Understand the instabilities observed during the excitation cycle.</a:t>
            </a:r>
          </a:p>
          <a:p>
            <a:pPr marL="628650" lvl="1" indent="-184150" defTabSz="914400">
              <a:spcBef>
                <a:spcPts val="600"/>
              </a:spcBef>
              <a:buClr>
                <a:srgbClr val="0055A0"/>
              </a:buClr>
              <a:defRPr sz="1600"/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Monitor the AC (ADT) excitation to analyse the stability.</a:t>
            </a:r>
          </a:p>
          <a:p>
            <a:pPr marL="628650" lvl="1" indent="-184150" defTabSz="914400">
              <a:spcBef>
                <a:spcPts val="600"/>
              </a:spcBef>
              <a:buClr>
                <a:srgbClr val="0055A0"/>
              </a:buClr>
              <a:defRPr sz="1600"/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Work restarted last week</a:t>
            </a:r>
          </a:p>
          <a:p>
            <a:pPr marL="176213" indent="-176213" defTabSz="914400">
              <a:spcBef>
                <a:spcPts val="1200"/>
              </a:spcBef>
              <a:buClr>
                <a:srgbClr val="0055A0"/>
              </a:buClr>
              <a:defRPr sz="1600"/>
            </a:pPr>
            <a:r>
              <a:rPr lang="en-GB" sz="1600" b="1" u="sng" dirty="0" smtClean="0">
                <a:solidFill>
                  <a:srgbClr val="0055A0"/>
                </a:solidFill>
                <a:latin typeface="Arial"/>
                <a:ea typeface="Helvetica"/>
                <a:cs typeface="Helvetica"/>
                <a:sym typeface="Helvetica"/>
              </a:rPr>
              <a:t>Methodology:</a:t>
            </a:r>
          </a:p>
          <a:p>
            <a:pPr marL="628650" lvl="1" indent="-184150" defTabSz="914400">
              <a:spcBef>
                <a:spcPts val="600"/>
              </a:spcBef>
              <a:buClr>
                <a:srgbClr val="0055A0"/>
              </a:buClr>
              <a:defRPr sz="1600"/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Implement the excitation method used in LHC to PSB. </a:t>
            </a:r>
          </a:p>
          <a:p>
            <a:pPr marL="628650" lvl="1" indent="-184150" defTabSz="914400">
              <a:spcBef>
                <a:spcPts val="600"/>
              </a:spcBef>
              <a:buClr>
                <a:srgbClr val="0055A0"/>
              </a:buClr>
              <a:defRPr sz="1600"/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Try to maximize the peak to peak transverse excitation by </a:t>
            </a:r>
          </a:p>
          <a:p>
            <a:pPr marL="628650" lvl="1" indent="-184150" defTabSz="914400">
              <a:spcBef>
                <a:spcPts val="600"/>
              </a:spcBef>
              <a:buClr>
                <a:srgbClr val="0055A0"/>
              </a:buClr>
              <a:buFont typeface="Arial"/>
              <a:buNone/>
              <a:defRPr sz="1600"/>
            </a:pPr>
            <a:r>
              <a:rPr lang="en-GB" sz="160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  moving the driven tune (ADT frequency) closer to the natural </a:t>
            </a:r>
          </a:p>
          <a:p>
            <a:pPr marL="628650" lvl="1" indent="-184150" defTabSz="914400">
              <a:spcBef>
                <a:spcPts val="600"/>
              </a:spcBef>
              <a:buClr>
                <a:srgbClr val="0055A0"/>
              </a:buClr>
              <a:buFont typeface="Arial"/>
              <a:buNone/>
              <a:defRPr sz="1600"/>
            </a:pPr>
            <a:r>
              <a:rPr lang="en-GB" sz="160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  beam tune. </a:t>
            </a:r>
          </a:p>
          <a:p>
            <a:pPr marL="628650" lvl="1" indent="-184150" defTabSz="914400">
              <a:spcBef>
                <a:spcPts val="600"/>
              </a:spcBef>
              <a:buClr>
                <a:srgbClr val="0055A0"/>
              </a:buClr>
              <a:defRPr sz="1600"/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Refined frequency analysis using SUSSIX of the driven </a:t>
            </a:r>
          </a:p>
          <a:p>
            <a:pPr marL="444500" lvl="1" indent="0" defTabSz="914400">
              <a:spcBef>
                <a:spcPts val="600"/>
              </a:spcBef>
              <a:buClr>
                <a:srgbClr val="0055A0"/>
              </a:buClr>
              <a:buFont typeface="Arial"/>
              <a:buNone/>
              <a:defRPr sz="1600"/>
            </a:pPr>
            <a:r>
              <a:rPr lang="en-GB" sz="160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   motion turn-by-turn data.</a:t>
            </a:r>
          </a:p>
          <a:p>
            <a:pPr marL="628650" lvl="1" indent="-184150" defTabSz="914400">
              <a:spcBef>
                <a:spcPts val="600"/>
              </a:spcBef>
              <a:buClr>
                <a:srgbClr val="0055A0"/>
              </a:buClr>
              <a:defRPr sz="1600"/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Ultimate goal is measure the driving terms for resonance compensation. </a:t>
            </a:r>
            <a:endParaRPr lang="en-GB" sz="1600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5760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4778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416515" y="-129653"/>
            <a:ext cx="7533373" cy="100156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600" dirty="0" smtClean="0">
                <a:solidFill>
                  <a:srgbClr val="0055A0"/>
                </a:solidFill>
                <a:latin typeface="Arial"/>
              </a:rPr>
              <a:t>PSB: </a:t>
            </a:r>
            <a:r>
              <a:rPr lang="en-US" sz="2600" dirty="0">
                <a:solidFill>
                  <a:srgbClr val="0055A0"/>
                </a:solidFill>
                <a:latin typeface="Arial"/>
              </a:rPr>
              <a:t>I</a:t>
            </a:r>
            <a:r>
              <a:rPr lang="en-US" sz="2600" dirty="0" smtClean="0">
                <a:solidFill>
                  <a:srgbClr val="0055A0"/>
                </a:solidFill>
                <a:latin typeface="Arial"/>
              </a:rPr>
              <a:t>mpedance Measurements</a:t>
            </a:r>
            <a:endParaRPr lang="en-US" sz="2600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14" name="Picture 13" descr="170629_00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" y="2608704"/>
            <a:ext cx="3120000" cy="2340000"/>
          </a:xfrm>
          <a:prstGeom prst="rect">
            <a:avLst/>
          </a:prstGeom>
        </p:spPr>
      </p:pic>
      <p:pic>
        <p:nvPicPr>
          <p:cNvPr id="15" name="Picture 14" descr="170629_00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7200" y="2641013"/>
            <a:ext cx="3120129" cy="2340000"/>
          </a:xfrm>
          <a:prstGeom prst="rect">
            <a:avLst/>
          </a:prstGeom>
        </p:spPr>
      </p:pic>
      <p:pic>
        <p:nvPicPr>
          <p:cNvPr id="16" name="Picture 15" descr="170629_00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3162" y="2641013"/>
            <a:ext cx="3119888" cy="2340000"/>
          </a:xfrm>
          <a:prstGeom prst="rect">
            <a:avLst/>
          </a:prstGeom>
        </p:spPr>
      </p:pic>
      <p:sp>
        <p:nvSpPr>
          <p:cNvPr id="25" name="Text Box 6"/>
          <p:cNvSpPr txBox="1"/>
          <p:nvPr/>
        </p:nvSpPr>
        <p:spPr>
          <a:xfrm>
            <a:off x="18106" y="4999510"/>
            <a:ext cx="50372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defTabSz="914400"/>
            <a:r>
              <a:rPr lang="en-US" sz="1600" b="1" u="sng" dirty="0" smtClean="0">
                <a:solidFill>
                  <a:srgbClr val="0055A0"/>
                </a:solidFill>
                <a:latin typeface="Arial"/>
              </a:rPr>
              <a:t>Outlook:</a:t>
            </a:r>
          </a:p>
          <a:p>
            <a:pPr marL="285750" indent="-285750" defTabSz="914400"/>
            <a:endParaRPr lang="en-US" sz="800" dirty="0">
              <a:solidFill>
                <a:srgbClr val="0055A0"/>
              </a:solidFill>
              <a:latin typeface="Arial"/>
            </a:endParaRPr>
          </a:p>
          <a:p>
            <a:pPr marL="633413" lvl="1" indent="-176213" defTabSz="9144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55A0"/>
                </a:solidFill>
                <a:latin typeface="Arial"/>
                <a:sym typeface="+mn-ea"/>
              </a:rPr>
              <a:t>MD at higher energy (1.4 GeV) for all the rings</a:t>
            </a:r>
          </a:p>
          <a:p>
            <a:pPr marL="633413" lvl="1" indent="-176213" defTabSz="9144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55A0"/>
                </a:solidFill>
                <a:latin typeface="Arial"/>
                <a:sym typeface="+mn-ea"/>
              </a:rPr>
              <a:t>MD at higher intensity </a:t>
            </a:r>
            <a:endParaRPr lang="en-US" sz="16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7" name="Text Box 8"/>
          <p:cNvSpPr txBox="1"/>
          <p:nvPr/>
        </p:nvSpPr>
        <p:spPr>
          <a:xfrm>
            <a:off x="8851" y="1071353"/>
            <a:ext cx="91351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600" b="1" u="sng" dirty="0" smtClean="0">
                <a:solidFill>
                  <a:srgbClr val="0055A0"/>
                </a:solidFill>
                <a:latin typeface="Arial"/>
              </a:rPr>
              <a:t>Tune-shift dependency with chromaticity. Measurements at 160 MeV:</a:t>
            </a:r>
          </a:p>
          <a:p>
            <a:pPr defTabSz="914400"/>
            <a:endParaRPr lang="en-US" sz="800" dirty="0" smtClean="0">
              <a:solidFill>
                <a:srgbClr val="0055A0"/>
              </a:solidFill>
              <a:latin typeface="Arial"/>
            </a:endParaRPr>
          </a:p>
          <a:p>
            <a:pPr marL="633413" lvl="1" indent="-176213" defTabSz="9144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55A0"/>
                </a:solidFill>
                <a:latin typeface="Arial"/>
              </a:rPr>
              <a:t>G</a:t>
            </a: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ood </a:t>
            </a:r>
            <a:r>
              <a:rPr lang="en-US" sz="1600" dirty="0">
                <a:solidFill>
                  <a:srgbClr val="0055A0"/>
                </a:solidFill>
                <a:latin typeface="Arial"/>
              </a:rPr>
              <a:t>agreement between theoretical model and measured values when </a:t>
            </a:r>
            <a:r>
              <a:rPr lang="en-US" sz="1600" dirty="0" err="1">
                <a:solidFill>
                  <a:srgbClr val="0055A0"/>
                </a:solidFill>
                <a:latin typeface="Arial"/>
              </a:rPr>
              <a:t>XiH</a:t>
            </a:r>
            <a:r>
              <a:rPr lang="en-US" sz="1600" dirty="0">
                <a:solidFill>
                  <a:srgbClr val="0055A0"/>
                </a:solidFill>
                <a:latin typeface="Arial"/>
              </a:rPr>
              <a:t> near to -</a:t>
            </a: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0.8</a:t>
            </a:r>
            <a:endParaRPr lang="en-US" sz="1600" dirty="0">
              <a:solidFill>
                <a:srgbClr val="0055A0"/>
              </a:solidFill>
              <a:latin typeface="Arial"/>
            </a:endParaRPr>
          </a:p>
          <a:p>
            <a:pPr marL="633413" lvl="1" indent="-176213" defTabSz="9144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When horizontal </a:t>
            </a:r>
            <a:r>
              <a:rPr lang="en-US" sz="1600" dirty="0">
                <a:solidFill>
                  <a:srgbClr val="0055A0"/>
                </a:solidFill>
                <a:latin typeface="Arial"/>
              </a:rPr>
              <a:t>chromaticity &lt;</a:t>
            </a: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 -</a:t>
            </a:r>
            <a:r>
              <a:rPr lang="en-US" sz="1600" dirty="0">
                <a:solidFill>
                  <a:srgbClr val="0055A0"/>
                </a:solidFill>
                <a:latin typeface="Arial"/>
              </a:rPr>
              <a:t>1 </a:t>
            </a:r>
            <a:r>
              <a:rPr lang="en-US" sz="16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US" sz="1600" dirty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N</a:t>
            </a: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oisy data: Difficult interpretation.</a:t>
            </a:r>
            <a:endParaRPr lang="en-US" sz="1600" dirty="0">
              <a:solidFill>
                <a:srgbClr val="0055A0"/>
              </a:solidFill>
              <a:latin typeface="Arial"/>
            </a:endParaRPr>
          </a:p>
          <a:p>
            <a:pPr marL="633413" lvl="1" indent="-176213" defTabSz="9144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Generally better </a:t>
            </a:r>
            <a:r>
              <a:rPr lang="en-US" sz="1600" dirty="0">
                <a:solidFill>
                  <a:srgbClr val="0055A0"/>
                </a:solidFill>
                <a:latin typeface="Arial"/>
              </a:rPr>
              <a:t>agreement </a:t>
            </a: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in vertical plane. </a:t>
            </a:r>
            <a:endParaRPr lang="en-US" sz="1600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7077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43"/>
          <p:cNvSpPr txBox="1"/>
          <p:nvPr/>
        </p:nvSpPr>
        <p:spPr>
          <a:xfrm>
            <a:off x="102358" y="863380"/>
            <a:ext cx="894472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High dynamic range (HDR) secondary shower acquisition system evaluation:</a:t>
            </a:r>
          </a:p>
          <a:p>
            <a:pPr defTabSz="914400"/>
            <a:endParaRPr lang="en-GB" sz="600" b="1" dirty="0">
              <a:solidFill>
                <a:srgbClr val="0055A0"/>
              </a:solidFill>
              <a:latin typeface="Arial"/>
            </a:endParaRPr>
          </a:p>
          <a:p>
            <a:pPr marL="176213" indent="-176213" defTabSz="914400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rgbClr val="0055A0"/>
                </a:solidFill>
                <a:latin typeface="Arial"/>
              </a:rPr>
              <a:t>Aim:</a:t>
            </a:r>
            <a:r>
              <a:rPr lang="en-GB" sz="12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 Ease BWS operation and avoid tuneable parameters (</a:t>
            </a:r>
            <a:r>
              <a:rPr lang="en-GB" sz="1200" dirty="0" err="1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HV+Filter</a:t>
            </a:r>
            <a:r>
              <a:rPr lang="en-GB" sz="12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 selection).</a:t>
            </a:r>
          </a:p>
          <a:p>
            <a:pPr marL="176213" indent="-176213" defTabSz="91440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Prototype equipped with two secondary acquisition systems:</a:t>
            </a:r>
          </a:p>
          <a:p>
            <a:pPr lvl="1" defTabSz="914400"/>
            <a:r>
              <a:rPr lang="en-GB" sz="12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A) </a:t>
            </a:r>
            <a:r>
              <a:rPr lang="en-GB" sz="1200" b="1" dirty="0" smtClean="0">
                <a:solidFill>
                  <a:srgbClr val="7030A0"/>
                </a:solidFill>
                <a:latin typeface="Arial"/>
                <a:sym typeface="Wingdings" panose="05000000000000000000" pitchFamily="2" charset="2"/>
              </a:rPr>
              <a:t>Standard</a:t>
            </a:r>
            <a:r>
              <a:rPr lang="en-GB" sz="12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: Single channel acquired on surface.</a:t>
            </a:r>
          </a:p>
          <a:p>
            <a:pPr lvl="1" defTabSz="914400"/>
            <a:r>
              <a:rPr lang="en-GB" sz="12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B) </a:t>
            </a:r>
            <a:r>
              <a:rPr lang="en-GB" sz="1200" b="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HDR</a:t>
            </a:r>
            <a:r>
              <a:rPr lang="en-GB" sz="12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 Based on Q-PMT detector: 4 channels acquired on tunnel with ICECAL FE.</a:t>
            </a:r>
            <a:endParaRPr lang="en-GB" sz="1200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b="1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b="1" dirty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b="1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b="1" dirty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b="1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b="1" dirty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b="1" dirty="0">
              <a:solidFill>
                <a:srgbClr val="0055A0"/>
              </a:solidFill>
              <a:latin typeface="Arial"/>
            </a:endParaRPr>
          </a:p>
          <a:p>
            <a:pPr defTabSz="914400"/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Prototype performance assessment and comparison with operational BWS: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endParaRPr lang="en-GB" sz="600" dirty="0" smtClean="0">
              <a:solidFill>
                <a:srgbClr val="0055A0"/>
              </a:solidFill>
              <a:latin typeface="Arial"/>
            </a:endParaRPr>
          </a:p>
          <a:p>
            <a:pPr marL="176213" indent="-176213" defTabSz="91440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55A0"/>
                </a:solidFill>
                <a:latin typeface="Arial"/>
              </a:rPr>
              <a:t>Beam Sigma spread comparison for prototype and operational (Ring 3 Horizontal) with LHC25 and ISOLDE beams.</a:t>
            </a:r>
          </a:p>
          <a:p>
            <a:pPr marL="176213" indent="-176213" defTabSz="91440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FF0000"/>
                </a:solidFill>
                <a:latin typeface="Arial"/>
              </a:rPr>
              <a:t>Issues with the prototype position sensors</a:t>
            </a:r>
            <a:r>
              <a:rPr lang="en-GB" sz="1200" dirty="0" smtClean="0">
                <a:solidFill>
                  <a:srgbClr val="0055A0"/>
                </a:solidFill>
                <a:latin typeface="Arial"/>
              </a:rPr>
              <a:t>, to be solved on next TS. MD required after fixing the problem.</a:t>
            </a:r>
          </a:p>
          <a:p>
            <a:pPr marL="176213" indent="-176213" defTabSz="91440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rgbClr val="00B050"/>
                </a:solidFill>
                <a:latin typeface="Arial"/>
              </a:rPr>
              <a:t>Successful Prototype operation </a:t>
            </a:r>
            <a:r>
              <a:rPr lang="en-GB" sz="1200" dirty="0" smtClean="0">
                <a:solidFill>
                  <a:srgbClr val="0055A0">
                    <a:lumMod val="75000"/>
                  </a:srgbClr>
                </a:solidFill>
                <a:latin typeface="Arial"/>
              </a:rPr>
              <a:t>with Beam </a:t>
            </a:r>
            <a:r>
              <a:rPr lang="en-GB" sz="1200" dirty="0">
                <a:solidFill>
                  <a:srgbClr val="0055A0">
                    <a:lumMod val="75000"/>
                  </a:srgbClr>
                </a:solidFill>
                <a:latin typeface="Arial"/>
              </a:rPr>
              <a:t>sigma </a:t>
            </a:r>
            <a:r>
              <a:rPr lang="en-GB" sz="1200" dirty="0" smtClean="0">
                <a:solidFill>
                  <a:srgbClr val="0055A0">
                    <a:lumMod val="75000"/>
                  </a:srgbClr>
                </a:solidFill>
                <a:latin typeface="Arial"/>
              </a:rPr>
              <a:t>errors</a:t>
            </a:r>
            <a:r>
              <a:rPr lang="en-GB" sz="1200" dirty="0" smtClean="0">
                <a:solidFill>
                  <a:srgbClr val="0055A0">
                    <a:lumMod val="75000"/>
                  </a:srgbClr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en-GB" sz="1200" b="1" dirty="0">
                <a:solidFill>
                  <a:srgbClr val="00B050"/>
                </a:solidFill>
                <a:latin typeface="Arial"/>
                <a:sym typeface="Wingdings" panose="05000000000000000000" pitchFamily="2" charset="2"/>
              </a:rPr>
              <a:t>P</a:t>
            </a:r>
            <a:r>
              <a:rPr lang="en-GB" sz="1200" b="1" dirty="0">
                <a:solidFill>
                  <a:srgbClr val="00B050"/>
                </a:solidFill>
                <a:latin typeface="Arial"/>
              </a:rPr>
              <a:t>rototype ± 0,7% , Operational ±1,3%</a:t>
            </a:r>
            <a:r>
              <a:rPr lang="en-GB" sz="1200" dirty="0">
                <a:solidFill>
                  <a:srgbClr val="00B050"/>
                </a:solidFill>
                <a:latin typeface="Arial"/>
              </a:rPr>
              <a:t> </a:t>
            </a:r>
            <a:r>
              <a:rPr lang="en-GB" sz="1200" dirty="0">
                <a:solidFill>
                  <a:srgbClr val="0055A0"/>
                </a:solidFill>
                <a:latin typeface="Arial"/>
              </a:rPr>
              <a:t>(ISOLDE).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64303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324877" y="-167753"/>
            <a:ext cx="7533373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800" dirty="0" smtClean="0">
                <a:solidFill>
                  <a:srgbClr val="0055A0"/>
                </a:solidFill>
                <a:latin typeface="Arial"/>
              </a:rPr>
              <a:t>PSB: BWS Prototype </a:t>
            </a:r>
            <a:r>
              <a:rPr lang="en-US" sz="280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2800" dirty="0" smtClean="0">
                <a:solidFill>
                  <a:srgbClr val="0055A0"/>
                </a:solidFill>
                <a:latin typeface="Arial"/>
              </a:rPr>
              <a:t>esting</a:t>
            </a:r>
            <a:endParaRPr lang="en-US" sz="2800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31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13" y="4437112"/>
            <a:ext cx="5567307" cy="1570119"/>
          </a:xfrm>
          <a:prstGeom prst="rect">
            <a:avLst/>
          </a:prstGeom>
        </p:spPr>
      </p:pic>
      <p:graphicFrame>
        <p:nvGraphicFramePr>
          <p:cNvPr id="32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607058"/>
              </p:ext>
            </p:extLst>
          </p:nvPr>
        </p:nvGraphicFramePr>
        <p:xfrm>
          <a:off x="5580112" y="4565346"/>
          <a:ext cx="3469005" cy="960120"/>
        </p:xfrm>
        <a:graphic>
          <a:graphicData uri="http://schemas.openxmlformats.org/drawingml/2006/table">
            <a:tbl>
              <a:tblPr firstRow="1" firstCol="1" bandRow="1">
                <a:tableStyleId>{793D81CF-94F2-401A-BA57-92F5A7B2D0C5}</a:tableStyleId>
              </a:tblPr>
              <a:tblGrid>
                <a:gridCol w="1110298"/>
                <a:gridCol w="1216660"/>
                <a:gridCol w="114204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Beam Type</a:t>
                      </a:r>
                      <a:endParaRPr lang="en-GB" sz="105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Operational</a:t>
                      </a:r>
                      <a:endParaRPr lang="en-GB" sz="105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Prototype</a:t>
                      </a:r>
                      <a:endParaRPr lang="en-GB" sz="105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LHC25 1.4GeV</a:t>
                      </a:r>
                      <a:endParaRPr lang="en-GB" sz="105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2559 ± 31, </a:t>
                      </a:r>
                      <a:r>
                        <a:rPr lang="en-GB" sz="1050" dirty="0">
                          <a:solidFill>
                            <a:srgbClr val="00B050"/>
                          </a:solidFill>
                          <a:effectLst/>
                        </a:rPr>
                        <a:t>1.2%</a:t>
                      </a:r>
                      <a:endParaRPr lang="en-GB" sz="1050" dirty="0">
                        <a:solidFill>
                          <a:srgbClr val="00B050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2569 ± 37, </a:t>
                      </a:r>
                      <a:r>
                        <a:rPr lang="en-GB" sz="1050" dirty="0">
                          <a:solidFill>
                            <a:srgbClr val="FF0000"/>
                          </a:solidFill>
                          <a:effectLst/>
                        </a:rPr>
                        <a:t>1.4%</a:t>
                      </a:r>
                      <a:endParaRPr lang="en-GB" sz="1050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ISO 588 MeV/c</a:t>
                      </a:r>
                      <a:endParaRPr lang="en-GB" sz="105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8021 ± 125, </a:t>
                      </a:r>
                      <a:r>
                        <a:rPr lang="en-GB" sz="1050" dirty="0">
                          <a:solidFill>
                            <a:srgbClr val="FF0000"/>
                          </a:solidFill>
                          <a:effectLst/>
                        </a:rPr>
                        <a:t>1.6%</a:t>
                      </a:r>
                      <a:endParaRPr lang="en-GB" sz="1050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8245 ± 52, </a:t>
                      </a:r>
                      <a:r>
                        <a:rPr lang="en-GB" sz="1050" dirty="0" smtClean="0">
                          <a:solidFill>
                            <a:srgbClr val="00B050"/>
                          </a:solidFill>
                          <a:effectLst/>
                        </a:rPr>
                        <a:t>0.6%</a:t>
                      </a:r>
                      <a:endParaRPr lang="en-GB" sz="1050" dirty="0">
                        <a:solidFill>
                          <a:srgbClr val="00B050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ISO 886 MeV/c</a:t>
                      </a:r>
                      <a:endParaRPr lang="en-GB" sz="105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6354 ± 88, </a:t>
                      </a:r>
                      <a:r>
                        <a:rPr lang="en-GB" sz="1050" dirty="0">
                          <a:solidFill>
                            <a:srgbClr val="FF0000"/>
                          </a:solidFill>
                          <a:effectLst/>
                        </a:rPr>
                        <a:t>1.4%</a:t>
                      </a:r>
                      <a:endParaRPr lang="en-GB" sz="1050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6571 ± 46, </a:t>
                      </a:r>
                      <a:r>
                        <a:rPr lang="en-GB" sz="1050" dirty="0">
                          <a:solidFill>
                            <a:srgbClr val="00B050"/>
                          </a:solidFill>
                          <a:effectLst/>
                        </a:rPr>
                        <a:t>0.7%</a:t>
                      </a:r>
                      <a:endParaRPr lang="en-GB" sz="1050" dirty="0">
                        <a:solidFill>
                          <a:srgbClr val="00B050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ISO 1.39 GeV/c</a:t>
                      </a:r>
                      <a:endParaRPr lang="en-GB" sz="105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5302 ± 44, </a:t>
                      </a:r>
                      <a:r>
                        <a:rPr lang="en-GB" sz="1050" dirty="0">
                          <a:solidFill>
                            <a:srgbClr val="FF0000"/>
                          </a:solidFill>
                          <a:effectLst/>
                        </a:rPr>
                        <a:t>0.8%</a:t>
                      </a:r>
                      <a:endParaRPr lang="en-GB" sz="1050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5538 ± 38, </a:t>
                      </a:r>
                      <a:r>
                        <a:rPr lang="en-GB" sz="1050" dirty="0">
                          <a:solidFill>
                            <a:srgbClr val="00B050"/>
                          </a:solidFill>
                          <a:effectLst/>
                        </a:rPr>
                        <a:t>0.7%</a:t>
                      </a:r>
                      <a:endParaRPr lang="en-GB" sz="1050" dirty="0">
                        <a:solidFill>
                          <a:srgbClr val="00B050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ISO 1.92 </a:t>
                      </a:r>
                      <a:r>
                        <a:rPr lang="en-GB" sz="1050" dirty="0" err="1">
                          <a:effectLst/>
                        </a:rPr>
                        <a:t>GeV</a:t>
                      </a:r>
                      <a:r>
                        <a:rPr lang="en-GB" sz="1050" dirty="0">
                          <a:effectLst/>
                        </a:rPr>
                        <a:t>/c</a:t>
                      </a:r>
                      <a:endParaRPr lang="en-GB" sz="105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4880 ± 53, </a:t>
                      </a:r>
                      <a:r>
                        <a:rPr lang="en-GB" sz="1050" dirty="0">
                          <a:solidFill>
                            <a:srgbClr val="FF0000"/>
                          </a:solidFill>
                          <a:effectLst/>
                        </a:rPr>
                        <a:t>1.1%</a:t>
                      </a:r>
                      <a:endParaRPr lang="en-GB" sz="1050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5025 ± 34, </a:t>
                      </a:r>
                      <a:r>
                        <a:rPr lang="en-GB" sz="1050" dirty="0">
                          <a:solidFill>
                            <a:srgbClr val="00B050"/>
                          </a:solidFill>
                          <a:effectLst/>
                        </a:rPr>
                        <a:t>0.7%</a:t>
                      </a:r>
                      <a:endParaRPr lang="en-GB" sz="1050" dirty="0">
                        <a:solidFill>
                          <a:srgbClr val="00B050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3" name="CuadroTexto 10"/>
          <p:cNvSpPr txBox="1"/>
          <p:nvPr/>
        </p:nvSpPr>
        <p:spPr>
          <a:xfrm>
            <a:off x="411091" y="4581128"/>
            <a:ext cx="966931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s-ES" sz="1100" b="1" dirty="0" smtClean="0">
                <a:solidFill>
                  <a:srgbClr val="FF0000"/>
                </a:solidFill>
                <a:latin typeface="Arial"/>
              </a:rPr>
              <a:t>Prototype</a:t>
            </a:r>
          </a:p>
          <a:p>
            <a:pPr defTabSz="914400"/>
            <a:r>
              <a:rPr lang="es-ES" sz="1100" b="1" dirty="0" smtClean="0">
                <a:solidFill>
                  <a:srgbClr val="0055A0"/>
                </a:solidFill>
                <a:latin typeface="Arial"/>
              </a:rPr>
              <a:t>Operational</a:t>
            </a:r>
            <a:endParaRPr lang="es-ES_tradnl" sz="1100" b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34" name="CuadroTexto 42"/>
          <p:cNvSpPr txBox="1"/>
          <p:nvPr/>
        </p:nvSpPr>
        <p:spPr>
          <a:xfrm>
            <a:off x="5549634" y="5631318"/>
            <a:ext cx="3621504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s-ES" sz="1100" b="1" dirty="0" err="1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Beam</a:t>
            </a:r>
            <a:r>
              <a:rPr lang="es-ES" sz="1100" b="1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 sigma </a:t>
            </a:r>
            <a:r>
              <a:rPr lang="es-ES" sz="1100" b="1" dirty="0" err="1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measurement</a:t>
            </a:r>
            <a:r>
              <a:rPr lang="es-ES" sz="1100" b="1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 (</a:t>
            </a:r>
            <a:r>
              <a:rPr lang="es-ES" sz="1100" b="1" dirty="0" err="1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um</a:t>
            </a:r>
            <a:r>
              <a:rPr lang="es-ES" sz="1100" b="1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) and spread </a:t>
            </a:r>
            <a:r>
              <a:rPr lang="es-ES" sz="1100" b="1" dirty="0" err="1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during</a:t>
            </a:r>
            <a:r>
              <a:rPr lang="es-ES" sz="1100" b="1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 </a:t>
            </a:r>
          </a:p>
          <a:p>
            <a:pPr defTabSz="914400"/>
            <a:r>
              <a:rPr lang="es-ES" sz="1100" b="1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MD in </a:t>
            </a:r>
            <a:r>
              <a:rPr lang="es-ES" sz="1100" b="1" dirty="0" err="1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um</a:t>
            </a:r>
            <a:r>
              <a:rPr lang="es-ES" sz="1100" b="1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 and %.</a:t>
            </a:r>
            <a:endParaRPr lang="es-ES_tradnl" sz="1100" b="1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pic>
        <p:nvPicPr>
          <p:cNvPr id="3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55" y="2132856"/>
            <a:ext cx="4206113" cy="1228367"/>
          </a:xfrm>
          <a:prstGeom prst="rect">
            <a:avLst/>
          </a:prstGeom>
        </p:spPr>
      </p:pic>
      <p:sp>
        <p:nvSpPr>
          <p:cNvPr id="36" name="CuadroTexto 45"/>
          <p:cNvSpPr txBox="1"/>
          <p:nvPr/>
        </p:nvSpPr>
        <p:spPr>
          <a:xfrm>
            <a:off x="4211960" y="2348880"/>
            <a:ext cx="24785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ES" sz="1200" u="sng" dirty="0" err="1" smtClean="0">
                <a:solidFill>
                  <a:srgbClr val="0055A0"/>
                </a:solidFill>
                <a:latin typeface="Arial"/>
              </a:rPr>
              <a:t>Scint</a:t>
            </a:r>
            <a:r>
              <a:rPr lang="es-ES" sz="1200" u="sng" dirty="0" smtClean="0">
                <a:solidFill>
                  <a:srgbClr val="0055A0"/>
                </a:solidFill>
                <a:latin typeface="Arial"/>
              </a:rPr>
              <a:t>. </a:t>
            </a:r>
            <a:r>
              <a:rPr lang="es-ES" sz="1200" u="sng" dirty="0" err="1" smtClean="0">
                <a:solidFill>
                  <a:srgbClr val="0055A0"/>
                </a:solidFill>
                <a:latin typeface="Arial"/>
              </a:rPr>
              <a:t>photon</a:t>
            </a:r>
            <a:r>
              <a:rPr lang="es-ES" sz="1200" u="sng" dirty="0" smtClean="0">
                <a:solidFill>
                  <a:srgbClr val="0055A0"/>
                </a:solidFill>
                <a:latin typeface="Arial"/>
              </a:rPr>
              <a:t> </a:t>
            </a:r>
            <a:r>
              <a:rPr lang="es-ES" sz="1200" u="sng" dirty="0" err="1" smtClean="0">
                <a:solidFill>
                  <a:srgbClr val="0055A0"/>
                </a:solidFill>
                <a:latin typeface="Arial"/>
              </a:rPr>
              <a:t>yield</a:t>
            </a:r>
            <a:r>
              <a:rPr lang="es-ES" sz="1200" u="sng" dirty="0" smtClean="0">
                <a:solidFill>
                  <a:srgbClr val="0055A0"/>
                </a:solidFill>
                <a:latin typeface="Arial"/>
              </a:rPr>
              <a:t> </a:t>
            </a:r>
            <a:r>
              <a:rPr lang="es-ES" sz="1200" u="sng" dirty="0" err="1" smtClean="0">
                <a:solidFill>
                  <a:srgbClr val="0055A0"/>
                </a:solidFill>
                <a:latin typeface="Arial"/>
              </a:rPr>
              <a:t>varied</a:t>
            </a:r>
            <a:r>
              <a:rPr lang="es-ES" sz="1200" u="sng" dirty="0" smtClean="0">
                <a:solidFill>
                  <a:srgbClr val="0055A0"/>
                </a:solidFill>
                <a:latin typeface="Arial"/>
              </a:rPr>
              <a:t> </a:t>
            </a:r>
            <a:r>
              <a:rPr lang="es-ES" sz="1200" u="sng" dirty="0" err="1" smtClean="0">
                <a:solidFill>
                  <a:srgbClr val="0055A0"/>
                </a:solidFill>
                <a:latin typeface="Arial"/>
              </a:rPr>
              <a:t>by</a:t>
            </a:r>
            <a:r>
              <a:rPr lang="es-ES" sz="1200" u="sng" dirty="0" smtClean="0">
                <a:solidFill>
                  <a:srgbClr val="0055A0"/>
                </a:solidFill>
                <a:latin typeface="Arial"/>
              </a:rPr>
              <a:t> </a:t>
            </a:r>
            <a:r>
              <a:rPr lang="es-ES" sz="1200" b="1" u="sng" dirty="0" smtClean="0">
                <a:solidFill>
                  <a:srgbClr val="0055A0"/>
                </a:solidFill>
                <a:latin typeface="Arial"/>
              </a:rPr>
              <a:t>1e3</a:t>
            </a:r>
            <a:r>
              <a:rPr lang="es-ES" sz="1200" u="sng" dirty="0" smtClean="0">
                <a:solidFill>
                  <a:srgbClr val="0055A0"/>
                </a:solidFill>
                <a:latin typeface="Arial"/>
              </a:rPr>
              <a:t>:</a:t>
            </a:r>
          </a:p>
          <a:p>
            <a:pPr defTabSz="914400"/>
            <a:endParaRPr lang="es-ES" sz="600" dirty="0" smtClean="0">
              <a:solidFill>
                <a:srgbClr val="0055A0"/>
              </a:solidFill>
              <a:latin typeface="Arial"/>
            </a:endParaRPr>
          </a:p>
          <a:p>
            <a:pPr marL="171450" indent="-171450" defTabSz="914400">
              <a:buFont typeface="Arial" panose="020B0604020202020204" pitchFamily="34" charset="0"/>
              <a:buChar char="•"/>
            </a:pPr>
            <a:r>
              <a:rPr lang="es-ES" sz="1200" b="1" dirty="0" smtClean="0">
                <a:solidFill>
                  <a:srgbClr val="7030A0"/>
                </a:solidFill>
                <a:latin typeface="Arial"/>
              </a:rPr>
              <a:t>STD</a:t>
            </a:r>
            <a:r>
              <a:rPr lang="es-ES" sz="1200" dirty="0" smtClean="0">
                <a:solidFill>
                  <a:srgbClr val="7030A0"/>
                </a:solidFill>
                <a:latin typeface="Arial"/>
              </a:rPr>
              <a:t> </a:t>
            </a:r>
            <a:r>
              <a:rPr lang="es-ES" sz="12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es-ES" sz="1200" dirty="0" err="1" smtClean="0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Required</a:t>
            </a:r>
            <a:r>
              <a:rPr lang="es-ES" sz="1200" dirty="0" smtClean="0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es-ES" sz="1200" dirty="0" err="1" smtClean="0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filter</a:t>
            </a:r>
            <a:r>
              <a:rPr lang="es-ES" sz="1200" dirty="0" smtClean="0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es-ES" sz="1200" dirty="0" err="1" smtClean="0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changes</a:t>
            </a:r>
            <a:endParaRPr lang="es-ES" sz="1200" dirty="0" smtClean="0">
              <a:solidFill>
                <a:srgbClr val="FF0000"/>
              </a:solidFill>
              <a:latin typeface="Arial"/>
              <a:sym typeface="Wingdings" panose="05000000000000000000" pitchFamily="2" charset="2"/>
            </a:endParaRPr>
          </a:p>
          <a:p>
            <a:pPr marL="171450" indent="-171450" defTabSz="914400">
              <a:buFont typeface="Arial" panose="020B0604020202020204" pitchFamily="34" charset="0"/>
              <a:buChar char="•"/>
            </a:pPr>
            <a:r>
              <a:rPr lang="es-ES" sz="1200" b="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HDR</a:t>
            </a:r>
            <a:r>
              <a:rPr lang="es-ES" sz="12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  </a:t>
            </a:r>
            <a:r>
              <a:rPr lang="es-ES" sz="1200" b="1" dirty="0" err="1" smtClean="0">
                <a:solidFill>
                  <a:srgbClr val="00B050"/>
                </a:solidFill>
                <a:latin typeface="Arial"/>
                <a:sym typeface="Wingdings" panose="05000000000000000000" pitchFamily="2" charset="2"/>
              </a:rPr>
              <a:t>Static</a:t>
            </a:r>
            <a:r>
              <a:rPr lang="es-ES" sz="1200" b="1" dirty="0" smtClean="0">
                <a:solidFill>
                  <a:srgbClr val="00B050"/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es-ES" sz="1200" b="1" dirty="0" err="1" smtClean="0">
                <a:solidFill>
                  <a:srgbClr val="00B050"/>
                </a:solidFill>
                <a:latin typeface="Arial"/>
                <a:sym typeface="Wingdings" panose="05000000000000000000" pitchFamily="2" charset="2"/>
              </a:rPr>
              <a:t>configuration</a:t>
            </a:r>
            <a:endParaRPr lang="es-ES" sz="1200" b="1" dirty="0" smtClean="0">
              <a:solidFill>
                <a:srgbClr val="00B050"/>
              </a:solidFill>
              <a:latin typeface="Arial"/>
              <a:sym typeface="Wingdings" panose="05000000000000000000" pitchFamily="2" charset="2"/>
            </a:endParaRPr>
          </a:p>
          <a:p>
            <a:pPr lvl="1" defTabSz="914400"/>
            <a:r>
              <a:rPr lang="es-ES" sz="1200" b="1" dirty="0" smtClean="0">
                <a:solidFill>
                  <a:srgbClr val="00B050"/>
                </a:solidFill>
                <a:latin typeface="Arial"/>
                <a:sym typeface="Wingdings" panose="05000000000000000000" pitchFamily="2" charset="2"/>
              </a:rPr>
              <a:t>  </a:t>
            </a:r>
            <a:r>
              <a:rPr lang="es-ES" sz="1200" dirty="0" smtClean="0">
                <a:solidFill>
                  <a:srgbClr val="00B05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s-ES" sz="1200" b="1" dirty="0" smtClean="0">
                <a:solidFill>
                  <a:srgbClr val="00B050"/>
                </a:solidFill>
                <a:latin typeface="Arial"/>
                <a:sym typeface="Wingdings" panose="05000000000000000000" pitchFamily="2" charset="2"/>
              </a:rPr>
              <a:t> PMT </a:t>
            </a:r>
            <a:r>
              <a:rPr lang="es-ES" sz="1200" b="1" dirty="0" err="1" smtClean="0">
                <a:solidFill>
                  <a:srgbClr val="00B050"/>
                </a:solidFill>
                <a:latin typeface="Arial"/>
                <a:sym typeface="Wingdings" panose="05000000000000000000" pitchFamily="2" charset="2"/>
              </a:rPr>
              <a:t>Saturation</a:t>
            </a:r>
            <a:r>
              <a:rPr lang="es-ES" sz="1200" b="1" dirty="0" smtClean="0">
                <a:solidFill>
                  <a:srgbClr val="00B050"/>
                </a:solidFill>
                <a:latin typeface="Arial"/>
                <a:sym typeface="Wingdings" panose="05000000000000000000" pitchFamily="2" charset="2"/>
              </a:rPr>
              <a:t> free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8613" y="3289"/>
            <a:ext cx="2456901" cy="370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569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64303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492656" y="-83863"/>
            <a:ext cx="7533373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800" dirty="0" smtClean="0">
                <a:solidFill>
                  <a:srgbClr val="0055A0"/>
                </a:solidFill>
                <a:latin typeface="Arial"/>
              </a:rPr>
              <a:t>PSB-PS: </a:t>
            </a:r>
            <a:r>
              <a:rPr lang="en-GB" sz="2800" dirty="0">
                <a:solidFill>
                  <a:srgbClr val="0055A0"/>
                </a:solidFill>
                <a:latin typeface="Arial"/>
              </a:rPr>
              <a:t>Analysis and re-matching of R3 </a:t>
            </a:r>
            <a:endParaRPr lang="en-GB" sz="2800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r>
              <a:rPr lang="en-GB" sz="2800" dirty="0" smtClean="0">
                <a:solidFill>
                  <a:srgbClr val="0055A0"/>
                </a:solidFill>
                <a:latin typeface="Arial"/>
              </a:rPr>
              <a:t>PSB</a:t>
            </a:r>
            <a:r>
              <a:rPr lang="en-GB" sz="28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2800" dirty="0" smtClean="0">
                <a:solidFill>
                  <a:srgbClr val="0055A0"/>
                </a:solidFill>
                <a:latin typeface="Arial"/>
              </a:rPr>
              <a:t>PS transfer line</a:t>
            </a:r>
            <a:endParaRPr lang="en-US" sz="28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179754" y="817047"/>
            <a:ext cx="8763034" cy="90125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200" dirty="0" smtClean="0">
                <a:solidFill>
                  <a:srgbClr val="0055A0"/>
                </a:solidFill>
                <a:latin typeface="Arial"/>
              </a:rPr>
              <a:t>Stitching and benchmarking </a:t>
            </a:r>
            <a:r>
              <a:rPr lang="en-US" sz="1200" b="1" dirty="0" smtClean="0">
                <a:solidFill>
                  <a:srgbClr val="0055A0"/>
                </a:solidFill>
                <a:latin typeface="Arial"/>
              </a:rPr>
              <a:t>PSB R3 (last turn) – BT – BTP – PS (1</a:t>
            </a:r>
            <a:r>
              <a:rPr lang="en-US" sz="1200" b="1" baseline="30000" dirty="0" smtClean="0">
                <a:solidFill>
                  <a:srgbClr val="0055A0"/>
                </a:solidFill>
                <a:latin typeface="Arial"/>
              </a:rPr>
              <a:t>st</a:t>
            </a:r>
            <a:r>
              <a:rPr lang="en-US" sz="1200" b="1" dirty="0" smtClean="0">
                <a:solidFill>
                  <a:srgbClr val="0055A0"/>
                </a:solidFill>
                <a:latin typeface="Arial"/>
              </a:rPr>
              <a:t> turn) </a:t>
            </a:r>
            <a:r>
              <a:rPr lang="en-US" sz="1200" dirty="0" smtClean="0">
                <a:solidFill>
                  <a:srgbClr val="0055A0"/>
                </a:solidFill>
                <a:latin typeface="Arial"/>
              </a:rPr>
              <a:t>optics model: </a:t>
            </a:r>
            <a:r>
              <a:rPr lang="en-US" sz="1200" b="1" dirty="0" smtClean="0">
                <a:solidFill>
                  <a:srgbClr val="0055A0"/>
                </a:solidFill>
                <a:latin typeface="Arial"/>
              </a:rPr>
              <a:t>LHCINDIV - dispersion model</a:t>
            </a:r>
          </a:p>
        </p:txBody>
      </p:sp>
      <p:pic>
        <p:nvPicPr>
          <p:cNvPr id="11226" name="Picture 11225"/>
          <p:cNvPicPr>
            <a:picLocks noChangeAspect="1"/>
          </p:cNvPicPr>
          <p:nvPr/>
        </p:nvPicPr>
        <p:blipFill rotWithShape="1">
          <a:blip r:embed="rId3"/>
          <a:srcRect b="49226"/>
          <a:stretch/>
        </p:blipFill>
        <p:spPr>
          <a:xfrm>
            <a:off x="44930" y="4469160"/>
            <a:ext cx="7325394" cy="169847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83378" y="1127826"/>
            <a:ext cx="7111923" cy="1562367"/>
            <a:chOff x="80611" y="1056754"/>
            <a:chExt cx="7576596" cy="18000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t="16955" b="40948"/>
            <a:stretch/>
          </p:blipFill>
          <p:spPr>
            <a:xfrm>
              <a:off x="80611" y="1056754"/>
              <a:ext cx="7576596" cy="180000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4831158" y="2012745"/>
              <a:ext cx="27674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941832" lvl="2" defTabSz="914400">
                <a:buFont typeface="Arial" charset="0"/>
                <a:buChar char="•"/>
              </a:pPr>
              <a:r>
                <a:rPr lang="en-US" sz="1400" b="1" dirty="0" smtClean="0">
                  <a:solidFill>
                    <a:srgbClr val="0055A0"/>
                  </a:solidFill>
                  <a:latin typeface="Arial"/>
                </a:rPr>
                <a:t>Operational optics</a:t>
              </a:r>
              <a:endParaRPr lang="en-US" sz="1400" dirty="0">
                <a:solidFill>
                  <a:srgbClr val="0055A0"/>
                </a:solidFill>
                <a:latin typeface="Arial"/>
              </a:endParaRPr>
            </a:p>
          </p:txBody>
        </p:sp>
      </p:grpSp>
      <p:sp>
        <p:nvSpPr>
          <p:cNvPr id="11227" name="Rectangle 11226"/>
          <p:cNvSpPr/>
          <p:nvPr/>
        </p:nvSpPr>
        <p:spPr>
          <a:xfrm>
            <a:off x="2943482" y="5242144"/>
            <a:ext cx="45820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41832" lvl="2" defTabSz="914400">
              <a:buFont typeface="Arial" charset="0"/>
              <a:buChar char="•"/>
            </a:pP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2017 (~ perfectly) </a:t>
            </a:r>
            <a:r>
              <a:rPr lang="en-US" sz="1400" b="1" dirty="0" err="1" smtClean="0">
                <a:solidFill>
                  <a:srgbClr val="0055A0"/>
                </a:solidFill>
                <a:latin typeface="Arial"/>
              </a:rPr>
              <a:t>Dx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 - </a:t>
            </a:r>
            <a:r>
              <a:rPr lang="en-US" sz="1400" b="1" dirty="0" err="1" smtClean="0">
                <a:solidFill>
                  <a:srgbClr val="0055A0"/>
                </a:solidFill>
                <a:latin typeface="Arial"/>
              </a:rPr>
              <a:t>rematched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 optics</a:t>
            </a:r>
          </a:p>
          <a:p>
            <a:pPr marL="941832" lvl="2" defTabSz="914400"/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(preliminary) </a:t>
            </a:r>
            <a:endParaRPr lang="en-US" sz="1400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34924" r="33934" b="82602"/>
          <a:stretch/>
        </p:blipFill>
        <p:spPr>
          <a:xfrm>
            <a:off x="7259007" y="2224754"/>
            <a:ext cx="1995778" cy="6292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09" y="2815140"/>
            <a:ext cx="7385221" cy="167040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074929" y="3787034"/>
            <a:ext cx="43688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41832" lvl="2" defTabSz="914400">
              <a:buFont typeface="Arial" charset="0"/>
              <a:buChar char="•"/>
            </a:pP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2016 (partially) </a:t>
            </a:r>
            <a:r>
              <a:rPr lang="en-US" sz="1400" b="1" dirty="0" err="1" smtClean="0">
                <a:solidFill>
                  <a:srgbClr val="0055A0"/>
                </a:solidFill>
                <a:latin typeface="Arial"/>
              </a:rPr>
              <a:t>Dx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 - </a:t>
            </a:r>
            <a:r>
              <a:rPr lang="en-US" sz="1400" b="1" dirty="0" err="1" smtClean="0">
                <a:solidFill>
                  <a:srgbClr val="0055A0"/>
                </a:solidFill>
                <a:latin typeface="Arial"/>
              </a:rPr>
              <a:t>rematched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 optics</a:t>
            </a:r>
            <a:endParaRPr lang="en-US" sz="1400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7517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64303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492656" y="-83863"/>
            <a:ext cx="7533373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800" dirty="0" smtClean="0">
                <a:solidFill>
                  <a:srgbClr val="0055A0"/>
                </a:solidFill>
                <a:latin typeface="Arial"/>
              </a:rPr>
              <a:t>PSB-PS: </a:t>
            </a:r>
            <a:r>
              <a:rPr lang="en-GB" sz="2800" dirty="0">
                <a:solidFill>
                  <a:srgbClr val="0055A0"/>
                </a:solidFill>
                <a:latin typeface="Arial"/>
              </a:rPr>
              <a:t>Analysis and re-matching of R3 </a:t>
            </a:r>
            <a:endParaRPr lang="en-GB" sz="2800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r>
              <a:rPr lang="en-GB" sz="2800" dirty="0" smtClean="0">
                <a:solidFill>
                  <a:srgbClr val="0055A0"/>
                </a:solidFill>
                <a:latin typeface="Arial"/>
              </a:rPr>
              <a:t>PSB</a:t>
            </a:r>
            <a:r>
              <a:rPr lang="en-GB" sz="28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2800" dirty="0" smtClean="0">
                <a:solidFill>
                  <a:srgbClr val="0055A0"/>
                </a:solidFill>
                <a:latin typeface="Arial"/>
              </a:rPr>
              <a:t>PS transfer line</a:t>
            </a:r>
            <a:endParaRPr lang="en-US" sz="28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179754" y="880654"/>
            <a:ext cx="8763034" cy="1482217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Stitching and benchmarking </a:t>
            </a:r>
            <a:r>
              <a:rPr lang="en-US" sz="1600" b="1" dirty="0" smtClean="0">
                <a:solidFill>
                  <a:srgbClr val="0055A0"/>
                </a:solidFill>
                <a:latin typeface="Arial"/>
              </a:rPr>
              <a:t>PSB R3 (last turn) – BT – BTP – PS (1</a:t>
            </a:r>
            <a:r>
              <a:rPr lang="en-US" sz="1600" b="1" baseline="30000" dirty="0" smtClean="0">
                <a:solidFill>
                  <a:srgbClr val="0055A0"/>
                </a:solidFill>
                <a:latin typeface="Arial"/>
              </a:rPr>
              <a:t>st</a:t>
            </a:r>
            <a:r>
              <a:rPr lang="en-US" sz="1600" b="1" dirty="0" smtClean="0">
                <a:solidFill>
                  <a:srgbClr val="0055A0"/>
                </a:solidFill>
                <a:latin typeface="Arial"/>
              </a:rPr>
              <a:t> turn) </a:t>
            </a: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optics model</a:t>
            </a:r>
          </a:p>
          <a:p>
            <a:pPr marL="941832" lvl="2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Preliminary Re-matched </a:t>
            </a:r>
            <a:r>
              <a:rPr lang="en-US" sz="1400" b="1" dirty="0" err="1">
                <a:solidFill>
                  <a:srgbClr val="0055A0"/>
                </a:solidFill>
                <a:latin typeface="Arial"/>
              </a:rPr>
              <a:t>Dx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 optics using only the 5 BT quads (PPM)</a:t>
            </a:r>
          </a:p>
          <a:p>
            <a:pPr marL="1234440" lvl="3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400" b="1" dirty="0">
                <a:solidFill>
                  <a:srgbClr val="0055A0"/>
                </a:solidFill>
                <a:latin typeface="Arial"/>
              </a:rPr>
              <a:t>Not possible to match </a:t>
            </a:r>
            <a:r>
              <a:rPr lang="en-US" sz="1400" b="1" dirty="0" err="1">
                <a:solidFill>
                  <a:srgbClr val="0055A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-25000" dirty="0" err="1">
                <a:solidFill>
                  <a:srgbClr val="0055A0"/>
                </a:solidFill>
                <a:latin typeface="Arial"/>
              </a:rPr>
              <a:t>x,y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 &amp; </a:t>
            </a:r>
            <a:r>
              <a:rPr lang="en-US" sz="1400" b="1" dirty="0" err="1">
                <a:solidFill>
                  <a:srgbClr val="0055A0"/>
                </a:solidFill>
                <a:latin typeface="Symbol" panose="05050102010706020507" pitchFamily="18" charset="2"/>
              </a:rPr>
              <a:t>a</a:t>
            </a:r>
            <a:r>
              <a:rPr lang="en-US" sz="1400" b="1" baseline="-25000" dirty="0" err="1">
                <a:solidFill>
                  <a:srgbClr val="0055A0"/>
                </a:solidFill>
                <a:latin typeface="Arial"/>
              </a:rPr>
              <a:t>x,y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 &amp; </a:t>
            </a:r>
            <a:r>
              <a:rPr lang="en-US" sz="1400" b="1" dirty="0" err="1" smtClean="0">
                <a:solidFill>
                  <a:srgbClr val="0055A0"/>
                </a:solidFill>
                <a:latin typeface="Arial"/>
              </a:rPr>
              <a:t>D</a:t>
            </a:r>
            <a:r>
              <a:rPr lang="en-US" sz="1400" b="1" baseline="-25000" dirty="0" err="1" smtClean="0">
                <a:solidFill>
                  <a:srgbClr val="0055A0"/>
                </a:solidFill>
                <a:latin typeface="Arial"/>
              </a:rPr>
              <a:t>x,y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 &amp; </a:t>
            </a:r>
            <a:r>
              <a:rPr lang="en-US" sz="1400" b="1" dirty="0" err="1">
                <a:solidFill>
                  <a:srgbClr val="0055A0"/>
                </a:solidFill>
                <a:latin typeface="Arial"/>
              </a:rPr>
              <a:t>D’</a:t>
            </a:r>
            <a:r>
              <a:rPr lang="en-US" sz="1400" b="1" baseline="-25000" dirty="0" err="1">
                <a:solidFill>
                  <a:srgbClr val="0055A0"/>
                </a:solidFill>
                <a:latin typeface="Arial"/>
              </a:rPr>
              <a:t>x,y</a:t>
            </a:r>
            <a:r>
              <a:rPr lang="en-US" sz="1400" b="1" baseline="-2500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at the same 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time</a:t>
            </a:r>
            <a:endParaRPr lang="en-US" sz="1400" b="1" baseline="-25000" dirty="0">
              <a:solidFill>
                <a:srgbClr val="0055A0"/>
              </a:solidFill>
              <a:latin typeface="Arial"/>
            </a:endParaRPr>
          </a:p>
          <a:p>
            <a:pPr marL="1156716" lvl="4" indent="0" defTabSz="914400">
              <a:buClr>
                <a:srgbClr val="0055A0"/>
              </a:buClr>
              <a:buFont typeface="Arial"/>
              <a:buNone/>
            </a:pPr>
            <a:r>
              <a:rPr lang="en-US" sz="1400" b="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One loses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400" b="1" dirty="0" err="1" smtClean="0">
                <a:solidFill>
                  <a:srgbClr val="0055A0"/>
                </a:solidFill>
                <a:latin typeface="Arial"/>
              </a:rPr>
              <a:t>betatron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 matching to reach perfect dispersion matching only with BT quads (2016 matching was a trade – off solution between </a:t>
            </a:r>
            <a:r>
              <a:rPr lang="en-US" sz="1400" b="1" dirty="0" err="1" smtClean="0">
                <a:solidFill>
                  <a:srgbClr val="0055A0"/>
                </a:solidFill>
                <a:latin typeface="Arial"/>
              </a:rPr>
              <a:t>betatron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 and dispersion matching)</a:t>
            </a:r>
            <a:endParaRPr lang="en-US" sz="1400" b="1" dirty="0" smtClean="0">
              <a:solidFill>
                <a:srgbClr val="0055A0"/>
              </a:solidFill>
              <a:latin typeface="Arial"/>
              <a:sym typeface="Wingdings" panose="05000000000000000000" pitchFamily="2" charset="2"/>
            </a:endParaRPr>
          </a:p>
          <a:p>
            <a:pPr marL="1156716" lvl="4" indent="0" defTabSz="914400">
              <a:buClr>
                <a:srgbClr val="0055A0"/>
              </a:buClr>
              <a:buFont typeface="Arial"/>
              <a:buNone/>
            </a:pPr>
            <a:endParaRPr lang="en-US" sz="1400" b="1" dirty="0" smtClean="0">
              <a:solidFill>
                <a:srgbClr val="0055A0"/>
              </a:solidFill>
              <a:latin typeface="Arial"/>
              <a:sym typeface="Wingdings" panose="05000000000000000000" pitchFamily="2" charset="2"/>
            </a:endParaRPr>
          </a:p>
          <a:p>
            <a:pPr marL="1156716" lvl="4" indent="0" defTabSz="914400">
              <a:buClr>
                <a:srgbClr val="0055A0"/>
              </a:buClr>
              <a:buFont typeface="Arial"/>
              <a:buNone/>
            </a:pPr>
            <a:r>
              <a:rPr lang="en-US" sz="1400" b="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Dedicated 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MD needed 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for PS injection </a:t>
            </a:r>
            <a:r>
              <a:rPr lang="en-US" sz="1400" b="1" dirty="0" err="1" smtClean="0">
                <a:solidFill>
                  <a:srgbClr val="0055A0"/>
                </a:solidFill>
                <a:latin typeface="Arial"/>
              </a:rPr>
              <a:t>sem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-grids (3-screens method, already implemented for BT-BTP and BT-BTM) and free usage of 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BTP quads (end of September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) to test different solutions and measure optics parameters</a:t>
            </a:r>
            <a:endParaRPr lang="en-US" sz="1400" b="1" dirty="0">
              <a:solidFill>
                <a:srgbClr val="0055A0"/>
              </a:solidFill>
              <a:latin typeface="Arial"/>
            </a:endParaRPr>
          </a:p>
        </p:txBody>
      </p:sp>
      <p:graphicFrame>
        <p:nvGraphicFramePr>
          <p:cNvPr id="489" name="Table 4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565486"/>
              </p:ext>
            </p:extLst>
          </p:nvPr>
        </p:nvGraphicFramePr>
        <p:xfrm>
          <a:off x="179754" y="4988034"/>
          <a:ext cx="8844101" cy="9076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7371"/>
                <a:gridCol w="807453"/>
                <a:gridCol w="687830"/>
                <a:gridCol w="606088"/>
                <a:gridCol w="382792"/>
                <a:gridCol w="749636"/>
                <a:gridCol w="693811"/>
                <a:gridCol w="879227"/>
                <a:gridCol w="685836"/>
                <a:gridCol w="861284"/>
                <a:gridCol w="1022773"/>
              </a:tblGrid>
              <a:tr h="111369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@ PR.MARK42</a:t>
                      </a:r>
                      <a:endParaRPr lang="en-GB" sz="9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 smtClean="0">
                          <a:effectLst/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800" b="1" u="none" strike="noStrike" baseline="-25000" dirty="0" err="1" smtClean="0">
                          <a:effectLst/>
                        </a:rPr>
                        <a:t>x</a:t>
                      </a:r>
                      <a:r>
                        <a:rPr lang="en-GB" sz="800" b="1" u="none" strike="noStrike" dirty="0" smtClean="0">
                          <a:effectLst/>
                        </a:rPr>
                        <a:t> [m]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 smtClean="0">
                          <a:effectLst/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en-GB" sz="800" b="1" u="none" strike="noStrike" baseline="-25000" dirty="0" err="1" smtClean="0">
                          <a:effectLst/>
                        </a:rPr>
                        <a:t>x</a:t>
                      </a:r>
                      <a:endParaRPr lang="en-GB" sz="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800" b="1" u="none" strike="noStrike" baseline="-25000" dirty="0" smtClean="0">
                          <a:effectLst/>
                          <a:latin typeface="+mn-lt"/>
                        </a:rPr>
                        <a:t>y</a:t>
                      </a:r>
                      <a:r>
                        <a:rPr lang="en-GB" sz="800" b="1" u="none" strike="noStrike" dirty="0" smtClean="0">
                          <a:effectLst/>
                        </a:rPr>
                        <a:t> [m]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en-GB" sz="800" b="1" u="none" strike="noStrike" baseline="-25000" dirty="0" smtClean="0">
                          <a:effectLst/>
                          <a:latin typeface="+mj-lt"/>
                        </a:rPr>
                        <a:t>y</a:t>
                      </a:r>
                      <a:endParaRPr lang="en-GB" sz="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 smtClean="0">
                          <a:effectLst/>
                        </a:rPr>
                        <a:t>D</a:t>
                      </a:r>
                      <a:r>
                        <a:rPr lang="en-GB" sz="800" b="1" u="none" strike="noStrike" baseline="-25000" dirty="0" err="1" smtClean="0">
                          <a:effectLst/>
                        </a:rPr>
                        <a:t>x</a:t>
                      </a:r>
                      <a:r>
                        <a:rPr lang="en-GB" sz="800" b="1" u="none" strike="noStrike" dirty="0" smtClean="0">
                          <a:effectLst/>
                        </a:rPr>
                        <a:t> [m] 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>
                          <a:effectLst/>
                        </a:rPr>
                        <a:t>D'</a:t>
                      </a:r>
                      <a:r>
                        <a:rPr lang="en-GB" sz="800" b="1" u="none" strike="noStrike" baseline="-25000" dirty="0" err="1">
                          <a:effectLst/>
                        </a:rPr>
                        <a:t>x</a:t>
                      </a:r>
                      <a:endParaRPr lang="en-GB" sz="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 smtClean="0">
                          <a:effectLst/>
                        </a:rPr>
                        <a:t>D</a:t>
                      </a:r>
                      <a:r>
                        <a:rPr lang="en-GB" sz="800" b="1" u="none" strike="noStrike" baseline="-25000" dirty="0" err="1" smtClean="0">
                          <a:effectLst/>
                        </a:rPr>
                        <a:t>y</a:t>
                      </a:r>
                      <a:r>
                        <a:rPr lang="en-GB" sz="800" b="1" u="none" strike="noStrike" dirty="0" smtClean="0">
                          <a:effectLst/>
                        </a:rPr>
                        <a:t> [m]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>
                          <a:effectLst/>
                        </a:rPr>
                        <a:t>D'</a:t>
                      </a:r>
                      <a:r>
                        <a:rPr lang="en-GB" sz="800" b="1" u="none" strike="noStrike" baseline="-25000" dirty="0" err="1">
                          <a:effectLst/>
                        </a:rPr>
                        <a:t>y</a:t>
                      </a:r>
                      <a:endParaRPr lang="en-GB" sz="8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 smtClean="0">
                          <a:effectLst/>
                        </a:rPr>
                        <a:t>Betatron</a:t>
                      </a:r>
                      <a:r>
                        <a:rPr lang="en-GB" sz="800" b="1" u="none" strike="noStrike" dirty="0" smtClean="0">
                          <a:effectLst/>
                        </a:rPr>
                        <a:t> </a:t>
                      </a:r>
                      <a:r>
                        <a:rPr lang="en-GB" sz="800" b="1" u="none" strike="noStrike" dirty="0" err="1" smtClean="0">
                          <a:effectLst/>
                        </a:rPr>
                        <a:t>Mrms</a:t>
                      </a:r>
                      <a:r>
                        <a:rPr lang="en-GB" sz="800" b="1" u="none" strike="noStrike" baseline="-25000" dirty="0" err="1" smtClean="0">
                          <a:effectLst/>
                        </a:rPr>
                        <a:t>x</a:t>
                      </a:r>
                      <a:r>
                        <a:rPr lang="en-GB" sz="800" b="1" u="none" strike="noStrike" baseline="0" dirty="0" smtClean="0">
                          <a:effectLst/>
                        </a:rPr>
                        <a:t> [%] *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 smtClean="0">
                          <a:effectLst/>
                        </a:rPr>
                        <a:t>Betatron</a:t>
                      </a:r>
                      <a:r>
                        <a:rPr lang="en-GB" sz="800" b="1" u="none" strike="noStrike" dirty="0" smtClean="0">
                          <a:effectLst/>
                        </a:rPr>
                        <a:t> </a:t>
                      </a:r>
                      <a:r>
                        <a:rPr lang="en-GB" sz="800" b="1" u="none" strike="noStrike" dirty="0" err="1" smtClean="0">
                          <a:effectLst/>
                        </a:rPr>
                        <a:t>Mrms</a:t>
                      </a:r>
                      <a:r>
                        <a:rPr lang="en-GB" sz="800" b="1" u="none" strike="noStrike" baseline="-25000" dirty="0" err="1" smtClean="0">
                          <a:effectLst/>
                        </a:rPr>
                        <a:t>y</a:t>
                      </a:r>
                      <a:r>
                        <a:rPr lang="en-GB" sz="800" b="1" u="none" strike="noStrike" dirty="0" smtClean="0"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</a:rPr>
                        <a:t>[%] *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</a:tr>
              <a:tr h="111369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</a:rPr>
                        <a:t>PS periodic solution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</a:rPr>
                        <a:t>12.17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</a:rPr>
                        <a:t>0.13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</a:rPr>
                        <a:t>22.17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</a:rPr>
                        <a:t>-0.02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2.22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</a:rPr>
                        <a:t>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</a:tr>
              <a:tr h="111369"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</a:tr>
              <a:tr h="111369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Operational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</a:rPr>
                        <a:t>11.07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</a:rPr>
                        <a:t>-0.003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20.87</a:t>
                      </a:r>
                      <a:endParaRPr lang="en-GB" sz="8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0.18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0.93</a:t>
                      </a:r>
                      <a:endParaRPr lang="en-GB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effectLst/>
                        </a:rPr>
                        <a:t>0.09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0.03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0.0018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</a:rPr>
                        <a:t>2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</a:tr>
              <a:tr h="111369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 dirty="0" err="1" smtClean="0">
                          <a:effectLst/>
                        </a:rPr>
                        <a:t>Dx</a:t>
                      </a:r>
                      <a:r>
                        <a:rPr lang="en-GB" sz="800" b="0" u="none" strike="noStrike" baseline="0" dirty="0" smtClean="0">
                          <a:effectLst/>
                        </a:rPr>
                        <a:t> m</a:t>
                      </a:r>
                      <a:r>
                        <a:rPr lang="en-GB" sz="800" b="0" u="none" strike="noStrike" dirty="0" smtClean="0">
                          <a:effectLst/>
                        </a:rPr>
                        <a:t>atched 2016 (trade</a:t>
                      </a:r>
                      <a:r>
                        <a:rPr lang="en-GB" sz="800" b="0" u="none" strike="noStrike" baseline="0" dirty="0" smtClean="0">
                          <a:effectLst/>
                        </a:rPr>
                        <a:t> – off)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>
                          <a:effectLst/>
                        </a:rPr>
                        <a:t>13.57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>
                          <a:effectLst/>
                        </a:rPr>
                        <a:t>-0.04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20.91</a:t>
                      </a:r>
                      <a:endParaRPr lang="en-GB" sz="8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>
                          <a:effectLst/>
                        </a:rPr>
                        <a:t>0.11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 dirty="0">
                          <a:solidFill>
                            <a:srgbClr val="FFC000"/>
                          </a:solidFill>
                          <a:effectLst/>
                        </a:rPr>
                        <a:t>1.41</a:t>
                      </a:r>
                      <a:endParaRPr lang="en-GB" sz="800" b="0" i="0" u="none" strike="noStrike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>
                          <a:effectLst/>
                        </a:rPr>
                        <a:t>0.013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 dirty="0" smtClean="0">
                          <a:effectLst/>
                        </a:rPr>
                        <a:t>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u="none" strike="noStrike" dirty="0" smtClean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</a:tr>
              <a:tr h="111369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</a:rPr>
                        <a:t>Preliminary</a:t>
                      </a:r>
                      <a:r>
                        <a:rPr lang="en-GB" sz="800" b="1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800" b="1" u="none" strike="noStrike" dirty="0" smtClean="0">
                          <a:effectLst/>
                        </a:rPr>
                        <a:t>Matched </a:t>
                      </a:r>
                      <a:r>
                        <a:rPr lang="en-GB" sz="800" b="1" u="none" strike="noStrike" dirty="0" err="1" smtClean="0">
                          <a:effectLst/>
                        </a:rPr>
                        <a:t>Dx</a:t>
                      </a:r>
                      <a:r>
                        <a:rPr lang="en-GB" sz="800" b="1" u="none" strike="noStrike" dirty="0" smtClean="0">
                          <a:effectLst/>
                        </a:rPr>
                        <a:t> 2017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30.37</a:t>
                      </a:r>
                      <a:endParaRPr lang="en-GB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-0.5</a:t>
                      </a:r>
                      <a:endParaRPr lang="en-GB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28.322</a:t>
                      </a:r>
                      <a:endParaRPr lang="en-GB" sz="8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-0.08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2.022</a:t>
                      </a:r>
                      <a:endParaRPr lang="en-GB" sz="8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-0.008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0.03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0.0019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58</a:t>
                      </a:r>
                      <a:endParaRPr lang="en-GB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effectLst/>
                        </a:rPr>
                        <a:t>3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</a:tr>
              <a:tr h="111369"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68" marR="5568" marT="5568" marB="0" anchor="b"/>
                </a:tc>
              </a:tr>
            </a:tbl>
          </a:graphicData>
        </a:graphic>
      </p:graphicFrame>
      <p:grpSp>
        <p:nvGrpSpPr>
          <p:cNvPr id="494" name="Group 493"/>
          <p:cNvGrpSpPr/>
          <p:nvPr/>
        </p:nvGrpSpPr>
        <p:grpSpPr>
          <a:xfrm>
            <a:off x="98685" y="2296008"/>
            <a:ext cx="8948557" cy="2736000"/>
            <a:chOff x="98685" y="2080918"/>
            <a:chExt cx="8948557" cy="2736000"/>
          </a:xfrm>
        </p:grpSpPr>
        <p:pic>
          <p:nvPicPr>
            <p:cNvPr id="480" name="Picture 47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685" y="2080918"/>
              <a:ext cx="8925171" cy="2736000"/>
            </a:xfrm>
            <a:prstGeom prst="rect">
              <a:avLst/>
            </a:prstGeom>
          </p:spPr>
        </p:pic>
        <p:sp>
          <p:nvSpPr>
            <p:cNvPr id="481" name="TextBox 480"/>
            <p:cNvSpPr txBox="1"/>
            <p:nvPr/>
          </p:nvSpPr>
          <p:spPr>
            <a:xfrm>
              <a:off x="5089215" y="3536787"/>
              <a:ext cx="1762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dirty="0" smtClean="0">
                  <a:solidFill>
                    <a:srgbClr val="FF0000"/>
                  </a:solidFill>
                  <a:latin typeface="Arial"/>
                </a:rPr>
                <a:t>Closed solution</a:t>
              </a:r>
              <a:endParaRPr lang="en-GB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485" name="Straight Arrow Connector 484"/>
            <p:cNvCxnSpPr/>
            <p:nvPr/>
          </p:nvCxnSpPr>
          <p:spPr>
            <a:xfrm flipH="1" flipV="1">
              <a:off x="4055884" y="3264479"/>
              <a:ext cx="1033332" cy="43997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Straight Arrow Connector 486"/>
            <p:cNvCxnSpPr/>
            <p:nvPr/>
          </p:nvCxnSpPr>
          <p:spPr>
            <a:xfrm flipV="1">
              <a:off x="6607167" y="3264479"/>
              <a:ext cx="728609" cy="37905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1" name="Rectangle 490"/>
            <p:cNvSpPr/>
            <p:nvPr/>
          </p:nvSpPr>
          <p:spPr>
            <a:xfrm>
              <a:off x="4460409" y="2154424"/>
              <a:ext cx="458683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941832" lvl="2" defTabSz="914400"/>
              <a:r>
                <a:rPr lang="en-US" sz="1400" b="1" dirty="0">
                  <a:solidFill>
                    <a:srgbClr val="0055A0"/>
                  </a:solidFill>
                  <a:latin typeface="Arial"/>
                </a:rPr>
                <a:t>2017 </a:t>
              </a:r>
              <a:r>
                <a:rPr lang="en-US" sz="1400" b="1" dirty="0" err="1" smtClean="0">
                  <a:solidFill>
                    <a:srgbClr val="0055A0"/>
                  </a:solidFill>
                  <a:latin typeface="Arial"/>
                </a:rPr>
                <a:t>Dx</a:t>
              </a:r>
              <a:r>
                <a:rPr lang="en-US" sz="1400" b="1" dirty="0" smtClean="0">
                  <a:solidFill>
                    <a:srgbClr val="0055A0"/>
                  </a:solidFill>
                  <a:latin typeface="Arial"/>
                </a:rPr>
                <a:t> </a:t>
              </a:r>
              <a:r>
                <a:rPr lang="en-US" sz="1400" b="1" dirty="0">
                  <a:solidFill>
                    <a:srgbClr val="0055A0"/>
                  </a:solidFill>
                  <a:latin typeface="Arial"/>
                </a:rPr>
                <a:t>- </a:t>
              </a:r>
              <a:r>
                <a:rPr lang="en-US" sz="1400" b="1" dirty="0" err="1">
                  <a:solidFill>
                    <a:srgbClr val="0055A0"/>
                  </a:solidFill>
                  <a:latin typeface="Arial"/>
                </a:rPr>
                <a:t>rematched</a:t>
              </a:r>
              <a:r>
                <a:rPr lang="en-US" sz="1400" b="1" dirty="0">
                  <a:solidFill>
                    <a:srgbClr val="0055A0"/>
                  </a:solidFill>
                  <a:latin typeface="Arial"/>
                </a:rPr>
                <a:t> optics </a:t>
              </a:r>
              <a:r>
                <a:rPr lang="en-US" sz="1400" b="1" dirty="0" smtClean="0">
                  <a:solidFill>
                    <a:srgbClr val="0055A0"/>
                  </a:solidFill>
                  <a:latin typeface="Arial"/>
                </a:rPr>
                <a:t>(preliminary)</a:t>
              </a:r>
              <a:endParaRPr lang="en-US" sz="1400" dirty="0">
                <a:solidFill>
                  <a:srgbClr val="0055A0"/>
                </a:solidFill>
                <a:latin typeface="Arial"/>
              </a:endParaRPr>
            </a:p>
          </p:txBody>
        </p:sp>
      </p:grpSp>
      <p:sp>
        <p:nvSpPr>
          <p:cNvPr id="493" name="Rectangle 492"/>
          <p:cNvSpPr/>
          <p:nvPr/>
        </p:nvSpPr>
        <p:spPr>
          <a:xfrm>
            <a:off x="0" y="5880450"/>
            <a:ext cx="45512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sz="900" b="1" dirty="0" smtClean="0">
                <a:solidFill>
                  <a:srgbClr val="0055A0"/>
                </a:solidFill>
                <a:latin typeface="Arial"/>
              </a:rPr>
              <a:t>* See formula in appendix  from M. Giovannozzi “ Sources of emittance growth”</a:t>
            </a:r>
            <a:endParaRPr lang="en-GB" sz="900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5865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194" t="5035"/>
          <a:stretch/>
        </p:blipFill>
        <p:spPr>
          <a:xfrm>
            <a:off x="244550" y="2339176"/>
            <a:ext cx="8564412" cy="205122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64303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492656" y="-83863"/>
            <a:ext cx="7533373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800" dirty="0" smtClean="0">
                <a:solidFill>
                  <a:srgbClr val="0055A0"/>
                </a:solidFill>
                <a:latin typeface="Arial"/>
              </a:rPr>
              <a:t>PSB-PS: </a:t>
            </a:r>
            <a:r>
              <a:rPr lang="en-GB" sz="2800" dirty="0">
                <a:solidFill>
                  <a:srgbClr val="0055A0"/>
                </a:solidFill>
                <a:latin typeface="Arial"/>
              </a:rPr>
              <a:t>Analysis and re-matching of R3 </a:t>
            </a:r>
            <a:endParaRPr lang="en-GB" sz="2800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r>
              <a:rPr lang="en-GB" sz="2800" dirty="0" smtClean="0">
                <a:solidFill>
                  <a:srgbClr val="0055A0"/>
                </a:solidFill>
                <a:latin typeface="Arial"/>
              </a:rPr>
              <a:t>PSB</a:t>
            </a:r>
            <a:r>
              <a:rPr lang="en-GB" sz="28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2800" dirty="0" smtClean="0">
                <a:solidFill>
                  <a:srgbClr val="0055A0"/>
                </a:solidFill>
                <a:latin typeface="Arial"/>
              </a:rPr>
              <a:t>PS transfer line</a:t>
            </a:r>
            <a:endParaRPr lang="en-US" sz="28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179754" y="880655"/>
            <a:ext cx="8763034" cy="152234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Stitching and benchmarking </a:t>
            </a:r>
            <a:r>
              <a:rPr lang="en-US" sz="1600" b="1" dirty="0" smtClean="0">
                <a:solidFill>
                  <a:srgbClr val="0055A0"/>
                </a:solidFill>
                <a:latin typeface="Arial"/>
              </a:rPr>
              <a:t>PSB R3 (last turn) – BT – BTP – PS (1</a:t>
            </a:r>
            <a:r>
              <a:rPr lang="en-US" sz="1600" b="1" baseline="30000" dirty="0" smtClean="0">
                <a:solidFill>
                  <a:srgbClr val="0055A0"/>
                </a:solidFill>
                <a:latin typeface="Arial"/>
              </a:rPr>
              <a:t>st</a:t>
            </a:r>
            <a:r>
              <a:rPr lang="en-US" sz="1600" b="1" dirty="0" smtClean="0">
                <a:solidFill>
                  <a:srgbClr val="0055A0"/>
                </a:solidFill>
                <a:latin typeface="Arial"/>
              </a:rPr>
              <a:t> turn) </a:t>
            </a: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optics model</a:t>
            </a:r>
            <a:endParaRPr lang="en-US" sz="1600" b="1" dirty="0" smtClean="0">
              <a:solidFill>
                <a:srgbClr val="0055A0"/>
              </a:solidFill>
              <a:latin typeface="Arial"/>
            </a:endParaRPr>
          </a:p>
          <a:p>
            <a:pPr marL="754380" lvl="1" indent="-342900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Kick response (operational settings) of 18 elements (septa and </a:t>
            </a:r>
            <a:r>
              <a:rPr lang="en-US" sz="1400" b="1" dirty="0" err="1" smtClean="0">
                <a:solidFill>
                  <a:srgbClr val="0055A0"/>
                </a:solidFill>
                <a:latin typeface="Arial"/>
              </a:rPr>
              <a:t>steerers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) from BE3.SMH15L1 to PI.SMH42</a:t>
            </a:r>
          </a:p>
          <a:p>
            <a:pPr marL="941832" lvl="2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200" b="1" dirty="0" smtClean="0">
                <a:solidFill>
                  <a:srgbClr val="0055A0"/>
                </a:solidFill>
                <a:latin typeface="Arial"/>
              </a:rPr>
              <a:t>Excellent agreement of  response from all knobs apart:</a:t>
            </a:r>
          </a:p>
          <a:p>
            <a:pPr marL="941832" lvl="2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200" b="1" dirty="0">
                <a:solidFill>
                  <a:srgbClr val="0055A0"/>
                </a:solidFill>
                <a:latin typeface="Arial"/>
              </a:rPr>
              <a:t>BT3.DHZ10 and BE.SMH15L1 (see Appendix) </a:t>
            </a:r>
            <a:r>
              <a:rPr lang="en-US" sz="1200" b="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 suspected issue in some calibration (BT.QNO10?)  to be followed up</a:t>
            </a:r>
            <a:endParaRPr lang="en-US" sz="1200" b="1" dirty="0" smtClean="0">
              <a:solidFill>
                <a:srgbClr val="0055A0"/>
              </a:solidFill>
              <a:latin typeface="Arial"/>
            </a:endParaRPr>
          </a:p>
          <a:p>
            <a:pPr marL="941832" lvl="2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200" b="1" dirty="0" smtClean="0">
                <a:solidFill>
                  <a:srgbClr val="0055A0"/>
                </a:solidFill>
                <a:latin typeface="Arial"/>
              </a:rPr>
              <a:t>Inversion of BT3.DVT20  (see Appendix) </a:t>
            </a:r>
            <a:r>
              <a:rPr lang="en-US" sz="1200" b="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 confirmed by YASP</a:t>
            </a:r>
            <a:endParaRPr lang="en-US" sz="1200" b="1" dirty="0" smtClean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t="2063" b="6580"/>
          <a:stretch/>
        </p:blipFill>
        <p:spPr>
          <a:xfrm>
            <a:off x="328611" y="4274290"/>
            <a:ext cx="8312158" cy="187133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871331" y="5346203"/>
            <a:ext cx="62429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sz="1400" b="1" dirty="0">
                <a:solidFill>
                  <a:srgbClr val="FF0000"/>
                </a:solidFill>
                <a:latin typeface="Arial"/>
              </a:rPr>
              <a:t>Measurement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- BT3.DHZ10 - BT3.QNO10 strength x 1.05 (</a:t>
            </a:r>
            <a:r>
              <a:rPr lang="en-US" sz="1400" b="1" dirty="0" err="1" smtClean="0">
                <a:solidFill>
                  <a:srgbClr val="0055A0"/>
                </a:solidFill>
                <a:latin typeface="Arial"/>
              </a:rPr>
              <a:t>MadX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)</a:t>
            </a:r>
            <a:endParaRPr lang="en-GB" sz="14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871331" y="3553126"/>
            <a:ext cx="6986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sz="1400" b="1" dirty="0" smtClean="0">
                <a:solidFill>
                  <a:srgbClr val="FF0000"/>
                </a:solidFill>
                <a:latin typeface="Arial"/>
              </a:rPr>
              <a:t>Measurement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    -   BT3.DHZ10 - BT3.QNO20 nominal (</a:t>
            </a:r>
            <a:r>
              <a:rPr lang="en-US" sz="1400" b="1" dirty="0" err="1" smtClean="0">
                <a:solidFill>
                  <a:srgbClr val="0055A0"/>
                </a:solidFill>
                <a:latin typeface="Arial"/>
              </a:rPr>
              <a:t>MadX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)</a:t>
            </a:r>
            <a:endParaRPr lang="en-GB" sz="1400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3550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64303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492656" y="-83863"/>
            <a:ext cx="7533373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800" dirty="0" smtClean="0">
                <a:solidFill>
                  <a:srgbClr val="0055A0"/>
                </a:solidFill>
                <a:latin typeface="Arial"/>
              </a:rPr>
              <a:t>PSB-PS: </a:t>
            </a:r>
            <a:r>
              <a:rPr lang="en-GB" sz="2800" dirty="0">
                <a:solidFill>
                  <a:srgbClr val="0055A0"/>
                </a:solidFill>
                <a:latin typeface="Arial"/>
              </a:rPr>
              <a:t>Analysis and re-matching of R3 </a:t>
            </a:r>
            <a:endParaRPr lang="en-GB" sz="2800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r>
              <a:rPr lang="en-GB" sz="2800" dirty="0" smtClean="0">
                <a:solidFill>
                  <a:srgbClr val="0055A0"/>
                </a:solidFill>
                <a:latin typeface="Arial"/>
              </a:rPr>
              <a:t>PSB</a:t>
            </a:r>
            <a:r>
              <a:rPr lang="en-GB" sz="28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2800" dirty="0" smtClean="0">
                <a:solidFill>
                  <a:srgbClr val="0055A0"/>
                </a:solidFill>
                <a:latin typeface="Arial"/>
              </a:rPr>
              <a:t>PS transfer line</a:t>
            </a:r>
            <a:endParaRPr lang="en-US" sz="28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179754" y="880655"/>
            <a:ext cx="8763034" cy="901253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Stitching and benchmarking </a:t>
            </a:r>
            <a:r>
              <a:rPr lang="en-US" sz="1600" b="1" dirty="0" smtClean="0">
                <a:solidFill>
                  <a:srgbClr val="0055A0"/>
                </a:solidFill>
                <a:latin typeface="Arial"/>
              </a:rPr>
              <a:t>PSB R3 (last turn) – BT – BTP – PS (1</a:t>
            </a:r>
            <a:r>
              <a:rPr lang="en-US" sz="1600" b="1" baseline="30000" dirty="0" smtClean="0">
                <a:solidFill>
                  <a:srgbClr val="0055A0"/>
                </a:solidFill>
                <a:latin typeface="Arial"/>
              </a:rPr>
              <a:t>st</a:t>
            </a:r>
            <a:r>
              <a:rPr lang="en-US" sz="1600" b="1" dirty="0" smtClean="0">
                <a:solidFill>
                  <a:srgbClr val="0055A0"/>
                </a:solidFill>
                <a:latin typeface="Arial"/>
              </a:rPr>
              <a:t> turn) </a:t>
            </a:r>
            <a:r>
              <a:rPr lang="en-US" sz="1600" dirty="0" smtClean="0">
                <a:solidFill>
                  <a:srgbClr val="0055A0"/>
                </a:solidFill>
                <a:latin typeface="Arial"/>
              </a:rPr>
              <a:t>optics model</a:t>
            </a:r>
            <a:endParaRPr lang="en-US" sz="1600" b="1" dirty="0" smtClean="0">
              <a:solidFill>
                <a:srgbClr val="0055A0"/>
              </a:solidFill>
              <a:latin typeface="Arial"/>
            </a:endParaRPr>
          </a:p>
          <a:p>
            <a:pPr marL="754380" lvl="1" indent="-342900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Kick response (operational and new  settings) close to the PS</a:t>
            </a:r>
          </a:p>
          <a:p>
            <a:pPr marL="941832" lvl="2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200" b="1" dirty="0" smtClean="0">
                <a:solidFill>
                  <a:srgbClr val="0055A0"/>
                </a:solidFill>
                <a:latin typeface="Arial"/>
              </a:rPr>
              <a:t>Excellent agreement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-1" r="358"/>
          <a:stretch/>
        </p:blipFill>
        <p:spPr>
          <a:xfrm>
            <a:off x="161032" y="4053053"/>
            <a:ext cx="8864997" cy="20375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702040" y="3753640"/>
            <a:ext cx="2040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b="1" dirty="0" smtClean="0">
                <a:solidFill>
                  <a:srgbClr val="0055A0"/>
                </a:solidFill>
                <a:latin typeface="Arial"/>
              </a:rPr>
              <a:t>From BTP.DVT40</a:t>
            </a:r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702040" y="1397759"/>
            <a:ext cx="1877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b="1" dirty="0" smtClean="0">
                <a:solidFill>
                  <a:srgbClr val="0055A0"/>
                </a:solidFill>
                <a:latin typeface="Arial"/>
              </a:rPr>
              <a:t>From PI.SMH42</a:t>
            </a:r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r="334"/>
          <a:stretch/>
        </p:blipFill>
        <p:spPr>
          <a:xfrm>
            <a:off x="179754" y="1756426"/>
            <a:ext cx="8859143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833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209" t="645" r="-1" b="481"/>
          <a:stretch/>
        </p:blipFill>
        <p:spPr>
          <a:xfrm>
            <a:off x="4792915" y="2102876"/>
            <a:ext cx="4084733" cy="225850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64303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492656" y="-83863"/>
            <a:ext cx="7533373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800" dirty="0" smtClean="0">
                <a:solidFill>
                  <a:srgbClr val="0055A0"/>
                </a:solidFill>
                <a:latin typeface="Arial"/>
              </a:rPr>
              <a:t>PSB-PS: </a:t>
            </a:r>
            <a:r>
              <a:rPr lang="en-GB" sz="2800" dirty="0">
                <a:solidFill>
                  <a:srgbClr val="0055A0"/>
                </a:solidFill>
                <a:latin typeface="Arial"/>
              </a:rPr>
              <a:t>Analysis and re-matching of R3 </a:t>
            </a:r>
            <a:endParaRPr lang="en-GB" sz="2800" dirty="0" smtClean="0">
              <a:solidFill>
                <a:srgbClr val="0055A0"/>
              </a:solidFill>
              <a:latin typeface="Arial"/>
            </a:endParaRPr>
          </a:p>
          <a:p>
            <a:pPr defTabSz="914400"/>
            <a:r>
              <a:rPr lang="en-GB" sz="2800" dirty="0" smtClean="0">
                <a:solidFill>
                  <a:srgbClr val="0055A0"/>
                </a:solidFill>
                <a:latin typeface="Arial"/>
              </a:rPr>
              <a:t>PSB</a:t>
            </a:r>
            <a:r>
              <a:rPr lang="en-GB" sz="28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2800" dirty="0" smtClean="0">
                <a:solidFill>
                  <a:srgbClr val="0055A0"/>
                </a:solidFill>
                <a:latin typeface="Arial"/>
              </a:rPr>
              <a:t>PS transfer line</a:t>
            </a:r>
            <a:endParaRPr lang="en-US" sz="28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179754" y="880655"/>
            <a:ext cx="8763034" cy="526297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Developed in </a:t>
            </a:r>
            <a:r>
              <a:rPr lang="en-US" sz="1400" dirty="0" err="1" smtClean="0">
                <a:solidFill>
                  <a:srgbClr val="0055A0"/>
                </a:solidFill>
                <a:latin typeface="Arial"/>
              </a:rPr>
              <a:t>Matlab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 3-screens-method for BT-BTP and BT-BTM</a:t>
            </a:r>
          </a:p>
          <a:p>
            <a:pPr marL="941832" lvl="2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Useful to measure beam emittances and derive initial conditions</a:t>
            </a:r>
          </a:p>
          <a:p>
            <a:pPr marL="941832" lvl="2" defTabSz="914400">
              <a:buClr>
                <a:srgbClr val="0055A0"/>
              </a:buClr>
              <a:buFont typeface="Arial" charset="0"/>
              <a:buChar char="•"/>
            </a:pP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In the future multi-turn grid will help evaluation of </a:t>
            </a:r>
            <a:r>
              <a:rPr lang="en-US" sz="1400" dirty="0" err="1" smtClean="0">
                <a:solidFill>
                  <a:srgbClr val="0055A0"/>
                </a:solidFill>
                <a:latin typeface="Arial"/>
              </a:rPr>
              <a:t>betatron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 mismatch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245"/>
          <a:stretch/>
        </p:blipFill>
        <p:spPr>
          <a:xfrm>
            <a:off x="74397" y="2096004"/>
            <a:ext cx="4357923" cy="233240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60123" y="169066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/>
            <a:r>
              <a:rPr lang="en-GB" dirty="0" smtClean="0">
                <a:solidFill>
                  <a:srgbClr val="0055A0"/>
                </a:solidFill>
                <a:latin typeface="Arial"/>
              </a:rPr>
              <a:t>3-screens for BT-BTP (LHCINDIV 2016)</a:t>
            </a:r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901090" y="172225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/>
            <a:r>
              <a:rPr lang="en-GB" dirty="0" smtClean="0">
                <a:solidFill>
                  <a:srgbClr val="0055A0"/>
                </a:solidFill>
                <a:latin typeface="Arial"/>
              </a:rPr>
              <a:t>3-screens for BT-BTM</a:t>
            </a:r>
            <a:r>
              <a:rPr lang="en-GB" dirty="0">
                <a:solidFill>
                  <a:srgbClr val="0055A0"/>
                </a:solidFill>
                <a:latin typeface="Arial"/>
              </a:rPr>
              <a:t> </a:t>
            </a:r>
            <a:r>
              <a:rPr lang="en-GB" dirty="0" smtClean="0">
                <a:solidFill>
                  <a:srgbClr val="0055A0"/>
                </a:solidFill>
                <a:latin typeface="Arial"/>
              </a:rPr>
              <a:t>(BCMS 2017)</a:t>
            </a:r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613887" y="4008897"/>
            <a:ext cx="226376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GB" sz="1000" i="1" dirty="0" smtClean="0">
                <a:solidFill>
                  <a:srgbClr val="0055A0"/>
                </a:solidFill>
                <a:latin typeface="Arial"/>
              </a:rPr>
              <a:t>BTM data courtesy G.P. Di Giovanni</a:t>
            </a:r>
            <a:endParaRPr lang="en-GB" sz="1000" i="1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718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64303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492656" y="-83863"/>
            <a:ext cx="7533373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800" dirty="0" smtClean="0">
                <a:solidFill>
                  <a:srgbClr val="0055A0"/>
                </a:solidFill>
                <a:latin typeface="Arial"/>
              </a:rPr>
              <a:t>PSB-PS: </a:t>
            </a:r>
            <a:r>
              <a:rPr lang="en-GB" sz="2800" dirty="0" smtClean="0">
                <a:solidFill>
                  <a:srgbClr val="0055A0"/>
                </a:solidFill>
                <a:latin typeface="Arial"/>
              </a:rPr>
              <a:t>Preliminary emittance measurements (LHCINDIV ~27e10 p)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81" t="601" b="458"/>
          <a:stretch/>
        </p:blipFill>
        <p:spPr>
          <a:xfrm>
            <a:off x="5194046" y="868790"/>
            <a:ext cx="3949954" cy="18706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941"/>
          <a:stretch/>
        </p:blipFill>
        <p:spPr>
          <a:xfrm>
            <a:off x="1169581" y="3400425"/>
            <a:ext cx="6483962" cy="269982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434857" y="4860931"/>
            <a:ext cx="6986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sz="1400" b="1" dirty="0" smtClean="0">
                <a:solidFill>
                  <a:srgbClr val="FF0000"/>
                </a:solidFill>
                <a:latin typeface="Arial"/>
              </a:rPr>
              <a:t>Tune shift PSB extracted</a:t>
            </a:r>
          </a:p>
          <a:p>
            <a:pPr defTabSz="914400"/>
            <a:r>
              <a:rPr lang="en-US" sz="1400" b="1" dirty="0" smtClean="0">
                <a:solidFill>
                  <a:srgbClr val="FF0000"/>
                </a:solidFill>
                <a:latin typeface="Arial"/>
              </a:rPr>
              <a:t>Beam in PS optics</a:t>
            </a:r>
            <a:endParaRPr lang="en-GB" sz="14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2092" y="401731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/>
            <a:r>
              <a:rPr lang="en-US" b="1" dirty="0" smtClean="0">
                <a:solidFill>
                  <a:srgbClr val="0055A0"/>
                </a:solidFill>
                <a:latin typeface="Arial"/>
              </a:rPr>
              <a:t>Tune shift</a:t>
            </a:r>
          </a:p>
          <a:p>
            <a:pPr defTabSz="914400"/>
            <a:r>
              <a:rPr lang="en-US" b="1" dirty="0" smtClean="0">
                <a:solidFill>
                  <a:srgbClr val="0055A0"/>
                </a:solidFill>
                <a:latin typeface="Arial"/>
              </a:rPr>
              <a:t>PS beam at C185</a:t>
            </a:r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275367" y="4329497"/>
            <a:ext cx="563526" cy="861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2838893" y="4658043"/>
            <a:ext cx="797442" cy="2330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917513" y="351799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/>
            <a:r>
              <a:rPr lang="en-US" b="1" dirty="0" smtClean="0">
                <a:solidFill>
                  <a:srgbClr val="0055A0"/>
                </a:solidFill>
                <a:latin typeface="Arial"/>
              </a:rPr>
              <a:t>Bare tune</a:t>
            </a:r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072809" y="3702665"/>
            <a:ext cx="164805" cy="1129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755178" y="3098224"/>
            <a:ext cx="2826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b="1" dirty="0" err="1" smtClean="0">
                <a:solidFill>
                  <a:srgbClr val="0055A0"/>
                </a:solidFill>
                <a:latin typeface="Arial"/>
              </a:rPr>
              <a:t>Dx</a:t>
            </a:r>
            <a:r>
              <a:rPr lang="en-US" b="1" dirty="0" smtClean="0">
                <a:solidFill>
                  <a:srgbClr val="0055A0"/>
                </a:solidFill>
                <a:latin typeface="Arial"/>
              </a:rPr>
              <a:t>-matched optics 2017</a:t>
            </a:r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938778" y="3110694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b="1" dirty="0" smtClean="0">
                <a:solidFill>
                  <a:srgbClr val="0055A0"/>
                </a:solidFill>
                <a:latin typeface="Arial"/>
              </a:rPr>
              <a:t>Operational </a:t>
            </a:r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75367" y="2823706"/>
            <a:ext cx="39276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sz="1600" b="1" dirty="0" err="1" smtClean="0">
                <a:solidFill>
                  <a:srgbClr val="0055A0"/>
                </a:solidFill>
                <a:latin typeface="Arial"/>
              </a:rPr>
              <a:t>Laslett</a:t>
            </a:r>
            <a:r>
              <a:rPr lang="en-US" sz="1600" b="1" dirty="0" smtClean="0">
                <a:solidFill>
                  <a:srgbClr val="0055A0"/>
                </a:solidFill>
                <a:latin typeface="Arial"/>
              </a:rPr>
              <a:t> direct space charge tune shifts</a:t>
            </a:r>
            <a:endParaRPr lang="en-GB" sz="1600" b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949" y="868790"/>
            <a:ext cx="535793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55A0"/>
                </a:solidFill>
                <a:latin typeface="Arial"/>
              </a:rPr>
              <a:t>High brightness beams are not suited for single particle evaluation (blow-ups 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can be covered </a:t>
            </a:r>
            <a:r>
              <a:rPr lang="en-US" sz="1400" dirty="0">
                <a:solidFill>
                  <a:srgbClr val="0055A0"/>
                </a:solidFill>
                <a:latin typeface="Arial"/>
              </a:rPr>
              <a:t>by 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coupling and integer resonances in combination with space charge). 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Even LHCINDIV has too high brightness.</a:t>
            </a:r>
          </a:p>
          <a:p>
            <a:pPr defTabSz="914400"/>
            <a:endParaRPr lang="en-US" sz="1400" dirty="0" smtClean="0">
              <a:solidFill>
                <a:srgbClr val="0055A0"/>
              </a:solidFill>
              <a:latin typeface="Arial"/>
            </a:endParaRPr>
          </a:p>
          <a:p>
            <a:pPr marL="742950" lvl="1" indent="-285750" defTabSz="91440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In the future we will use “extremely” low brightness beams for optics evaluations</a:t>
            </a:r>
          </a:p>
          <a:p>
            <a:pPr lvl="2" defTabSz="914400"/>
            <a:r>
              <a:rPr lang="en-US" sz="1400" dirty="0" smtClean="0">
                <a:solidFill>
                  <a:srgbClr val="0055A0"/>
                </a:solidFill>
                <a:latin typeface="Arial"/>
              </a:rPr>
              <a:t>(e.g. LHCINDIV </a:t>
            </a:r>
            <a:r>
              <a:rPr lang="en-US" sz="1400" dirty="0" err="1" smtClean="0">
                <a:solidFill>
                  <a:srgbClr val="0055A0"/>
                </a:solidFill>
                <a:latin typeface="Arial"/>
              </a:rPr>
              <a:t>VdM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 with </a:t>
            </a:r>
            <a:r>
              <a:rPr lang="en-US" sz="1400" dirty="0" smtClean="0">
                <a:solidFill>
                  <a:srgbClr val="0055A0"/>
                </a:solidFill>
                <a:latin typeface="Symbol" panose="05050102010706020507" pitchFamily="18" charset="2"/>
              </a:rPr>
              <a:t>e</a:t>
            </a:r>
            <a:r>
              <a:rPr lang="en-US" sz="1400" baseline="-25000" dirty="0" smtClean="0">
                <a:solidFill>
                  <a:srgbClr val="0055A0"/>
                </a:solidFill>
                <a:latin typeface="Arial"/>
              </a:rPr>
              <a:t>x,y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~3um </a:t>
            </a:r>
            <a:r>
              <a:rPr lang="en-US" sz="14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 |</a:t>
            </a:r>
            <a:r>
              <a:rPr lang="en-US" sz="1400" dirty="0" err="1" smtClean="0">
                <a:solidFill>
                  <a:srgbClr val="0055A0"/>
                </a:solidFill>
                <a:latin typeface="Symbol" panose="05050102010706020507" pitchFamily="18" charset="2"/>
              </a:rPr>
              <a:t>D</a:t>
            </a:r>
            <a:r>
              <a:rPr lang="en-US" sz="1400" dirty="0" err="1" smtClean="0">
                <a:solidFill>
                  <a:srgbClr val="0055A0"/>
                </a:solidFill>
                <a:latin typeface="Arial"/>
              </a:rPr>
              <a:t>Q</a:t>
            </a:r>
            <a:r>
              <a:rPr lang="en-US" sz="1400" baseline="-25000" dirty="0" err="1" smtClean="0">
                <a:solidFill>
                  <a:srgbClr val="0055A0"/>
                </a:solidFill>
                <a:latin typeface="Arial"/>
              </a:rPr>
              <a:t>x,y,s.c</a:t>
            </a:r>
            <a:r>
              <a:rPr lang="en-US" sz="1400" baseline="-25000" dirty="0" smtClean="0">
                <a:solidFill>
                  <a:srgbClr val="0055A0"/>
                </a:solidFill>
                <a:latin typeface="Arial"/>
              </a:rPr>
              <a:t>.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|&lt;0.05)</a:t>
            </a:r>
            <a:endParaRPr lang="en-US" sz="1400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445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05_Performance_standard25ns_LIU_withZreduction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8"/>
          <a:stretch/>
        </p:blipFill>
        <p:spPr>
          <a:xfrm>
            <a:off x="0" y="1142212"/>
            <a:ext cx="5566210" cy="5295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LIU performance reach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701910" y="1143001"/>
            <a:ext cx="3442090" cy="4857750"/>
          </a:xfrm>
        </p:spPr>
        <p:txBody>
          <a:bodyPr/>
          <a:lstStyle/>
          <a:p>
            <a:r>
              <a:rPr lang="en-US" dirty="0" smtClean="0"/>
              <a:t>Present baseline</a:t>
            </a:r>
          </a:p>
          <a:p>
            <a:pPr lvl="1"/>
            <a:r>
              <a:rPr lang="en-US" dirty="0" smtClean="0"/>
              <a:t>Linac4 + 160 MeV PSB injection</a:t>
            </a:r>
          </a:p>
          <a:p>
            <a:pPr lvl="1"/>
            <a:r>
              <a:rPr lang="en-US" dirty="0" smtClean="0"/>
              <a:t>2 </a:t>
            </a:r>
            <a:r>
              <a:rPr lang="en-US" dirty="0" err="1" smtClean="0"/>
              <a:t>GeV</a:t>
            </a:r>
            <a:r>
              <a:rPr lang="en-US" dirty="0" smtClean="0"/>
              <a:t> PS injection energy</a:t>
            </a:r>
          </a:p>
          <a:p>
            <a:pPr lvl="1"/>
            <a:r>
              <a:rPr lang="en-US" dirty="0" smtClean="0"/>
              <a:t>200 MHz SPS RF upgrade</a:t>
            </a:r>
          </a:p>
          <a:p>
            <a:pPr lvl="1"/>
            <a:r>
              <a:rPr lang="en-US" dirty="0" smtClean="0"/>
              <a:t>Scrubbing + partial (staged) SPS </a:t>
            </a:r>
            <a:r>
              <a:rPr lang="en-US" dirty="0" err="1"/>
              <a:t>aC</a:t>
            </a:r>
            <a:r>
              <a:rPr lang="en-US" dirty="0"/>
              <a:t> </a:t>
            </a:r>
            <a:r>
              <a:rPr lang="en-US" dirty="0" smtClean="0"/>
              <a:t>coating</a:t>
            </a:r>
          </a:p>
          <a:p>
            <a:pPr lvl="1"/>
            <a:r>
              <a:rPr lang="en-US" dirty="0" smtClean="0"/>
              <a:t>Upgrade of protection devices &amp; SPS beam dump</a:t>
            </a:r>
          </a:p>
          <a:p>
            <a:pPr lvl="1"/>
            <a:r>
              <a:rPr lang="en-US" dirty="0" smtClean="0"/>
              <a:t>SPS </a:t>
            </a:r>
            <a:r>
              <a:rPr lang="en-US" dirty="0"/>
              <a:t>longitudinal impedance reduction to match LIU baseline with HL-LHC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58910" y="1763050"/>
            <a:ext cx="2175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white area accessible</a:t>
            </a:r>
            <a:endParaRPr lang="en-US" sz="1600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848343"/>
              </p:ext>
            </p:extLst>
          </p:nvPr>
        </p:nvGraphicFramePr>
        <p:xfrm>
          <a:off x="5866162" y="4725931"/>
          <a:ext cx="2956936" cy="11125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112438"/>
                <a:gridCol w="1013721"/>
                <a:gridCol w="830777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budget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losses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10%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blow-up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10%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66735" y="5883946"/>
            <a:ext cx="31802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… based on 2012 experience with nominal intensity</a:t>
            </a:r>
            <a:endParaRPr lang="en-US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3071288" y="1989638"/>
            <a:ext cx="164982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chemeClr val="accent6"/>
                </a:solidFill>
              </a:rPr>
              <a:t>HL-LHC </a:t>
            </a:r>
          </a:p>
          <a:p>
            <a:r>
              <a:rPr lang="en-US" sz="1700" b="1" dirty="0" smtClean="0">
                <a:solidFill>
                  <a:schemeClr val="accent6"/>
                </a:solidFill>
              </a:rPr>
              <a:t>request</a:t>
            </a:r>
            <a:endParaRPr lang="en-US" sz="1700" b="1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95166" y="2983342"/>
            <a:ext cx="5655095" cy="23083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rgbClr val="FF0000"/>
                </a:solidFill>
              </a:rPr>
              <a:t>Critical </a:t>
            </a:r>
            <a:r>
              <a:rPr lang="en-US" b="1" u="sng" dirty="0" smtClean="0">
                <a:solidFill>
                  <a:srgbClr val="FF0000"/>
                </a:solidFill>
              </a:rPr>
              <a:t>points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Brightness preservation </a:t>
            </a:r>
            <a:r>
              <a:rPr lang="en-US" dirty="0"/>
              <a:t>in </a:t>
            </a:r>
            <a:r>
              <a:rPr lang="en-US" dirty="0" smtClean="0"/>
              <a:t>PSB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Transfer </a:t>
            </a:r>
            <a:r>
              <a:rPr lang="en-US" dirty="0"/>
              <a:t>of </a:t>
            </a:r>
            <a:r>
              <a:rPr lang="en-US" dirty="0" smtClean="0"/>
              <a:t>large longitudinal emittance bunches </a:t>
            </a:r>
            <a:r>
              <a:rPr lang="en-US" dirty="0"/>
              <a:t>to </a:t>
            </a:r>
            <a:r>
              <a:rPr lang="en-US" dirty="0" smtClean="0"/>
              <a:t>PS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Brightness preservation </a:t>
            </a:r>
            <a:r>
              <a:rPr lang="en-US" dirty="0"/>
              <a:t>in </a:t>
            </a:r>
            <a:r>
              <a:rPr lang="en-US" dirty="0" smtClean="0"/>
              <a:t>PS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PS </a:t>
            </a:r>
            <a:r>
              <a:rPr lang="en-US" dirty="0"/>
              <a:t>intensity </a:t>
            </a:r>
            <a:r>
              <a:rPr lang="en-US" dirty="0" smtClean="0"/>
              <a:t>reach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Injection losses </a:t>
            </a:r>
            <a:r>
              <a:rPr lang="en-US" dirty="0"/>
              <a:t>in </a:t>
            </a:r>
            <a:r>
              <a:rPr lang="en-US" dirty="0" smtClean="0"/>
              <a:t>SPS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Brightness preservation in SPS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Longitudinal </a:t>
            </a:r>
            <a:r>
              <a:rPr lang="en-US" dirty="0"/>
              <a:t>instabilities </a:t>
            </a:r>
            <a:r>
              <a:rPr lang="en-US" dirty="0" smtClean="0"/>
              <a:t>and beam loading in SPS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813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64303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492656" y="-83863"/>
            <a:ext cx="7533373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2800" dirty="0" smtClean="0">
                <a:solidFill>
                  <a:srgbClr val="0055A0"/>
                </a:solidFill>
                <a:latin typeface="Arial"/>
              </a:rPr>
              <a:t>PSB-PS: </a:t>
            </a:r>
            <a:r>
              <a:rPr lang="en-GB" sz="2800" dirty="0" smtClean="0">
                <a:solidFill>
                  <a:srgbClr val="0055A0"/>
                </a:solidFill>
                <a:latin typeface="Arial"/>
              </a:rPr>
              <a:t>Emittance growth estimation from recombination kickers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40" y="1981467"/>
            <a:ext cx="3108497" cy="414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6700" y="913232"/>
            <a:ext cx="88773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2016 measurements allowed to benchmark </a:t>
            </a:r>
            <a:r>
              <a:rPr lang="en-US" sz="1400" dirty="0" err="1" smtClean="0">
                <a:solidFill>
                  <a:srgbClr val="0055A0"/>
                </a:solidFill>
                <a:latin typeface="Arial"/>
              </a:rPr>
              <a:t>PSpice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 simulations for the recombination kickers and obtain vertical emittance growth estimations at 2 GeV.</a:t>
            </a:r>
          </a:p>
          <a:p>
            <a:pPr marL="742950" lvl="1" indent="-285750" defTabSz="91440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Results are being released in an ATS note and foresee around 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3% blow-up</a:t>
            </a:r>
            <a:r>
              <a:rPr lang="en-US" sz="140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(leading to a 4%* residual from other possible sources, if one considers 5% limit)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Time margins are minimal </a:t>
            </a:r>
            <a:r>
              <a:rPr lang="en-US" sz="14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 careful bunch length evaluation in specification </a:t>
            </a:r>
            <a:endParaRPr lang="en-GB" sz="1400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5350" y="3109876"/>
            <a:ext cx="2455650" cy="130005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3178871" y="4415948"/>
            <a:ext cx="5915025" cy="783269"/>
            <a:chOff x="3099487" y="1865722"/>
            <a:chExt cx="5915025" cy="78326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/>
            <a:srcRect l="11551" t="76686" r="14335" b="16694"/>
            <a:stretch/>
          </p:blipFill>
          <p:spPr>
            <a:xfrm>
              <a:off x="3099487" y="2124445"/>
              <a:ext cx="5915025" cy="524546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14" name="Rectangle 13"/>
            <p:cNvSpPr/>
            <p:nvPr/>
          </p:nvSpPr>
          <p:spPr>
            <a:xfrm>
              <a:off x="3351153" y="1865722"/>
              <a:ext cx="540032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/>
              <a:r>
                <a:rPr lang="en-US" sz="1400" i="1" dirty="0" smtClean="0">
                  <a:solidFill>
                    <a:srgbClr val="FF0000"/>
                  </a:solidFill>
                  <a:latin typeface="Arial"/>
                </a:rPr>
                <a:t>Extracted from LIU proton beam parameters table – rev. 25/08/17 </a:t>
              </a:r>
              <a:endParaRPr lang="en-GB" sz="1400" i="1" dirty="0">
                <a:solidFill>
                  <a:srgbClr val="FF0000"/>
                </a:solidFill>
                <a:latin typeface="Arial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3903603" y="2841985"/>
            <a:ext cx="38571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GB" sz="1400" dirty="0" smtClean="0">
                <a:solidFill>
                  <a:srgbClr val="0055A0"/>
                </a:solidFill>
                <a:latin typeface="Arial"/>
              </a:rPr>
              <a:t>Estimated vertical emittance blow-up at 2 GeV</a:t>
            </a:r>
            <a:endParaRPr lang="en-GB" sz="14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070585" y="5888811"/>
            <a:ext cx="175881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GB" sz="1100" dirty="0" smtClean="0">
                <a:solidFill>
                  <a:srgbClr val="0055A0"/>
                </a:solidFill>
                <a:latin typeface="Arial"/>
              </a:rPr>
              <a:t>* by adding in quadrature</a:t>
            </a:r>
            <a:endParaRPr lang="en-GB" sz="1100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3567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79077" y="582255"/>
            <a:ext cx="9064923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buFont typeface="Wingdings" panose="05000000000000000000" pitchFamily="2" charset="2"/>
              <a:buChar char="Ø"/>
            </a:pPr>
            <a:endParaRPr lang="en-GB" sz="1400" b="1" dirty="0" smtClean="0">
              <a:solidFill>
                <a:srgbClr val="0055A0"/>
              </a:solidFill>
              <a:latin typeface="Arial"/>
            </a:endParaRPr>
          </a:p>
          <a:p>
            <a:pPr marL="176213" indent="-176213" defTabSz="91440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Intense MD activity in 2017 for LIU-PSB</a:t>
            </a:r>
            <a:endParaRPr lang="en-GB" sz="1400" dirty="0" smtClean="0">
              <a:solidFill>
                <a:srgbClr val="0055A0"/>
              </a:solidFill>
              <a:latin typeface="Arial"/>
            </a:endParaRPr>
          </a:p>
          <a:p>
            <a:pPr marL="176213" indent="-176213" defTabSz="91440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Open topics to be followed up in the future MD time before end of the year:</a:t>
            </a:r>
          </a:p>
          <a:p>
            <a:pPr defTabSz="914400"/>
            <a:endParaRPr lang="en-GB" sz="800" dirty="0">
              <a:solidFill>
                <a:srgbClr val="0055A0"/>
              </a:solidFill>
              <a:latin typeface="Arial"/>
            </a:endParaRP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Testing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the SEM GRID performance in view of LIU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beam.</a:t>
            </a:r>
          </a:p>
          <a:p>
            <a:pPr marL="1089025" lvl="2" indent="-174625" defTabSz="9144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Systematic de-convolution of energy distribution from </a:t>
            </a:r>
            <a:r>
              <a:rPr lang="en-GB" sz="1400" dirty="0" err="1" smtClean="0">
                <a:solidFill>
                  <a:srgbClr val="0055A0"/>
                </a:solidFill>
                <a:latin typeface="Arial"/>
              </a:rPr>
              <a:t>wirescanner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 and </a:t>
            </a:r>
            <a:r>
              <a:rPr lang="en-GB" sz="1400" dirty="0" err="1" smtClean="0">
                <a:solidFill>
                  <a:srgbClr val="0055A0"/>
                </a:solidFill>
                <a:latin typeface="Arial"/>
              </a:rPr>
              <a:t>sem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-grid profiles, especially for large longitudinal emittance beams </a:t>
            </a:r>
            <a:endParaRPr lang="en-GB" sz="1400" dirty="0">
              <a:solidFill>
                <a:srgbClr val="0055A0"/>
              </a:solidFill>
              <a:latin typeface="Arial"/>
            </a:endParaRP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endParaRPr lang="en-GB" sz="400" dirty="0" smtClean="0">
              <a:solidFill>
                <a:srgbClr val="0055A0"/>
              </a:solidFill>
              <a:latin typeface="Arial"/>
            </a:endParaRP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Extraction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trajectory stability:</a:t>
            </a:r>
          </a:p>
          <a:p>
            <a:pPr marL="1089025" lvl="3" indent="-174625" defTabSz="9144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  <a:latin typeface="Arial"/>
              </a:rPr>
              <a:t>Effect of the preceding cycle on the extracted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trajectory.</a:t>
            </a:r>
            <a:endParaRPr lang="en-GB" sz="1400" dirty="0">
              <a:solidFill>
                <a:srgbClr val="0055A0"/>
              </a:solidFill>
              <a:latin typeface="Arial"/>
            </a:endParaRPr>
          </a:p>
          <a:p>
            <a:pPr marL="1089025" lvl="3" indent="-174625" defTabSz="9144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  <a:latin typeface="Arial"/>
              </a:rPr>
              <a:t>Automatic alignment of the 4 rings for LHC-type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beam.</a:t>
            </a:r>
            <a:endParaRPr lang="en-GB" sz="1400" dirty="0">
              <a:solidFill>
                <a:srgbClr val="0055A0"/>
              </a:solidFill>
              <a:latin typeface="Arial"/>
            </a:endParaRP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endParaRPr lang="en-GB" sz="400" dirty="0" smtClean="0">
              <a:solidFill>
                <a:srgbClr val="0055A0"/>
              </a:solidFill>
              <a:latin typeface="Arial"/>
            </a:endParaRP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Analytical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resonance compensation using the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BTMS.</a:t>
            </a: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endParaRPr lang="en-GB" sz="400" dirty="0" smtClean="0">
              <a:solidFill>
                <a:srgbClr val="0055A0"/>
              </a:solidFill>
              <a:latin typeface="Arial"/>
            </a:endParaRP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Evaluation of the mismatch between PSB and PS. Tools for ‘on-line’ evaluation have been developed.</a:t>
            </a:r>
          </a:p>
          <a:p>
            <a:pPr marL="1089025" lvl="2" indent="-174625" defTabSz="91440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rgbClr val="0055A0"/>
              </a:solidFill>
              <a:latin typeface="Arial"/>
            </a:endParaRPr>
          </a:p>
          <a:p>
            <a:pPr marL="1089025" lvl="2" indent="-174625" defTabSz="9144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New optics solutions will be assessed:</a:t>
            </a:r>
          </a:p>
          <a:p>
            <a:pPr marL="1546225" lvl="3" indent="-174625" defTabSz="9144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On extremely low brightness beams in terms of emittance growth</a:t>
            </a:r>
          </a:p>
          <a:p>
            <a:pPr marL="1546225" lvl="3" indent="-174625" defTabSz="9144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  <a:latin typeface="Arial"/>
              </a:rPr>
              <a:t>Also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by modifying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the BTP quads (non-PPM) for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optimal </a:t>
            </a:r>
            <a:r>
              <a:rPr lang="en-GB" sz="1400" dirty="0" err="1" smtClean="0">
                <a:solidFill>
                  <a:srgbClr val="0055A0"/>
                </a:solidFill>
                <a:latin typeface="Arial"/>
              </a:rPr>
              <a:t>betatron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 and dispersive matching</a:t>
            </a:r>
          </a:p>
          <a:p>
            <a:pPr lvl="3" defTabSz="914400"/>
            <a:r>
              <a:rPr lang="en-GB" sz="1400" b="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	</a:t>
            </a:r>
            <a:r>
              <a:rPr lang="en-GB" sz="1400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dedicated MD</a:t>
            </a:r>
          </a:p>
          <a:p>
            <a:pPr lvl="2" defTabSz="914400"/>
            <a:r>
              <a:rPr lang="en-GB" sz="1400" dirty="0" smtClean="0">
                <a:solidFill>
                  <a:srgbClr val="0055A0"/>
                </a:solidFill>
                <a:latin typeface="Arial"/>
              </a:rPr>
              <a:t>Then:</a:t>
            </a:r>
          </a:p>
          <a:p>
            <a:pPr marL="1089025" lvl="2" indent="-174625" defTabSz="9144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In terms of emittance growth for high brightness beams, i.e. BCMS 1.5 eVs and LHC25 2.8eVs</a:t>
            </a:r>
          </a:p>
          <a:p>
            <a:pPr marL="1546225" lvl="3" indent="-174625" defTabSz="9144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To date, no improvement in brightness for different optics on achieved BCMS beams</a:t>
            </a: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endParaRPr lang="en-GB" sz="400" dirty="0" smtClean="0">
              <a:solidFill>
                <a:srgbClr val="0055A0"/>
              </a:solidFill>
              <a:latin typeface="Arial"/>
            </a:endParaRPr>
          </a:p>
          <a:p>
            <a:pPr marL="631825" lvl="1" indent="-174625" defTabSz="9144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B-Train commissioning</a:t>
            </a:r>
            <a:endParaRPr lang="en-GB" sz="1400" dirty="0">
              <a:solidFill>
                <a:srgbClr val="0055A0"/>
              </a:solidFill>
              <a:latin typeface="Arial"/>
            </a:endParaRPr>
          </a:p>
          <a:p>
            <a:pPr defTabSz="914400"/>
            <a:endParaRPr lang="en-GB" sz="1400" b="1" dirty="0" smtClean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672874" cy="365125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24" name="Title 5"/>
          <p:cNvSpPr txBox="1">
            <a:spLocks/>
          </p:cNvSpPr>
          <p:nvPr/>
        </p:nvSpPr>
        <p:spPr>
          <a:xfrm>
            <a:off x="1507102" y="19748"/>
            <a:ext cx="7905346" cy="81770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GB" sz="2800" dirty="0" smtClean="0">
                <a:solidFill>
                  <a:srgbClr val="0055A0"/>
                </a:solidFill>
                <a:latin typeface="Arial"/>
              </a:rPr>
              <a:t>Conclusions and outline</a:t>
            </a:r>
            <a:endParaRPr lang="en-GB" sz="2800" b="1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2723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status of LIU-PS </a:t>
            </a:r>
            <a:r>
              <a:rPr lang="en-US" dirty="0" smtClean="0"/>
              <a:t>MDs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1800" b="0" dirty="0" smtClean="0"/>
              <a:t>H. </a:t>
            </a:r>
            <a:r>
              <a:rPr lang="en-US" sz="1800" b="0" dirty="0" err="1" smtClean="0"/>
              <a:t>Damerau</a:t>
            </a:r>
            <a:r>
              <a:rPr lang="en-US" sz="1800" b="0" dirty="0" smtClean="0"/>
              <a:t>,</a:t>
            </a:r>
            <a:r>
              <a:rPr lang="en-US" sz="1800" b="0" dirty="0"/>
              <a:t> </a:t>
            </a:r>
            <a:r>
              <a:rPr lang="en-US" sz="1800" b="0" dirty="0" smtClean="0"/>
              <a:t>A.</a:t>
            </a:r>
            <a:r>
              <a:rPr lang="en-US" sz="1800" b="0" dirty="0" smtClean="0"/>
              <a:t> </a:t>
            </a:r>
            <a:r>
              <a:rPr lang="en-US" sz="1800" b="0" dirty="0" smtClean="0"/>
              <a:t>Huschauer, </a:t>
            </a:r>
            <a:r>
              <a:rPr lang="en-US" sz="1800" b="0" dirty="0" smtClean="0"/>
              <a:t>on </a:t>
            </a:r>
            <a:r>
              <a:rPr lang="en-US" sz="1800" b="0" dirty="0" smtClean="0"/>
              <a:t>behalf of the PS MD users</a:t>
            </a:r>
            <a:endParaRPr lang="en-US" sz="2800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737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Horizontal emittance blow-up at injection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49239"/>
          </a:xfrm>
        </p:spPr>
        <p:txBody>
          <a:bodyPr>
            <a:normAutofit/>
          </a:bodyPr>
          <a:lstStyle/>
          <a:p>
            <a:pPr>
              <a:buClr>
                <a:schemeClr val="accent3"/>
              </a:buClr>
            </a:pPr>
            <a:r>
              <a:rPr lang="en-US" dirty="0">
                <a:solidFill>
                  <a:schemeClr val="accent3"/>
                </a:solidFill>
              </a:rPr>
              <a:t>Tune and chromaticity measurements during the injection bump</a:t>
            </a:r>
          </a:p>
          <a:p>
            <a:pPr lvl="1"/>
            <a:r>
              <a:rPr lang="en-US" dirty="0"/>
              <a:t>Observation of a dynamic variation of the tune during the bump (points at Eddy current effects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Magnetic measurements of variation of the </a:t>
            </a:r>
            <a:r>
              <a:rPr lang="en-US" dirty="0" err="1" smtClean="0"/>
              <a:t>sextupolar</a:t>
            </a:r>
            <a:r>
              <a:rPr lang="en-US" dirty="0" smtClean="0"/>
              <a:t> component during the bump started</a:t>
            </a:r>
          </a:p>
          <a:p>
            <a:pPr lvl="1"/>
            <a:r>
              <a:rPr lang="en-US" dirty="0" smtClean="0"/>
              <a:t>Impact of the tune change to be investigated in simulations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>
                <a:solidFill>
                  <a:schemeClr val="accent1"/>
                </a:solidFill>
              </a:rPr>
              <a:t>Beta-beating measurements during the injection bump </a:t>
            </a:r>
          </a:p>
          <a:p>
            <a:pPr lvl="1"/>
            <a:r>
              <a:rPr lang="en-US" dirty="0" smtClean="0"/>
              <a:t>Collaboration with OMC team started</a:t>
            </a:r>
          </a:p>
          <a:p>
            <a:pPr lvl="1"/>
            <a:r>
              <a:rPr lang="en-US" dirty="0" smtClean="0"/>
              <a:t>First results are currently being analyzed and an online tool is being prepared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463040" y="2455155"/>
            <a:ext cx="6385035" cy="2698966"/>
            <a:chOff x="1463040" y="3344680"/>
            <a:chExt cx="6385035" cy="269896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67257" y="3662940"/>
              <a:ext cx="2880000" cy="238070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28075" y="3703937"/>
              <a:ext cx="3420000" cy="216511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463040" y="3344680"/>
              <a:ext cx="32884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u="sng" dirty="0">
                  <a:solidFill>
                    <a:prstClr val="black"/>
                  </a:solidFill>
                  <a:latin typeface="Calibri"/>
                </a:rPr>
                <a:t>p</a:t>
              </a:r>
              <a:r>
                <a:rPr lang="en-US" u="sng" dirty="0" smtClean="0">
                  <a:solidFill>
                    <a:prstClr val="black"/>
                  </a:solidFill>
                  <a:latin typeface="Calibri"/>
                </a:rPr>
                <a:t>osition at BPM43</a:t>
              </a:r>
              <a:endParaRPr lang="en-US" u="sng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70318" y="3355104"/>
              <a:ext cx="32884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u="sng" dirty="0">
                  <a:solidFill>
                    <a:prstClr val="black"/>
                  </a:solidFill>
                  <a:latin typeface="Calibri"/>
                </a:rPr>
                <a:t>h</a:t>
              </a:r>
              <a:r>
                <a:rPr lang="en-US" u="sng" dirty="0" smtClean="0">
                  <a:solidFill>
                    <a:prstClr val="black"/>
                  </a:solidFill>
                  <a:latin typeface="Calibri"/>
                </a:rPr>
                <a:t>orizontal tune</a:t>
              </a:r>
              <a:endParaRPr lang="en-US" u="sng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489523" y="4674411"/>
            <a:ext cx="1488141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P.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Zisopoulos</a:t>
            </a:r>
            <a:endParaRPr lang="en-US" sz="11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503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Horizontal BGI monitor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14630" y="1282013"/>
            <a:ext cx="8763034" cy="5146210"/>
          </a:xfrm>
        </p:spPr>
        <p:txBody>
          <a:bodyPr>
            <a:normAutofit/>
          </a:bodyPr>
          <a:lstStyle/>
          <a:p>
            <a:r>
              <a:rPr lang="en-US" dirty="0" smtClean="0"/>
              <a:t>First promising measurements with the prototype</a:t>
            </a:r>
          </a:p>
          <a:p>
            <a:pPr lvl="1"/>
            <a:r>
              <a:rPr lang="en-US" dirty="0" smtClean="0">
                <a:solidFill>
                  <a:schemeClr val="accent3"/>
                </a:solidFill>
              </a:rPr>
              <a:t>Observation of orbit distortion of the magnet due to proximity to adjacent main magnets</a:t>
            </a:r>
          </a:p>
          <a:p>
            <a:pPr lvl="2"/>
            <a:r>
              <a:rPr lang="en-US" dirty="0" smtClean="0"/>
              <a:t>Correction to the powering scheme implemented during TS2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Commissioning of the device</a:t>
            </a:r>
            <a:r>
              <a:rPr lang="en-US" dirty="0"/>
              <a:t> </a:t>
            </a:r>
            <a:r>
              <a:rPr lang="en-US" dirty="0" smtClean="0">
                <a:solidFill>
                  <a:schemeClr val="accent1"/>
                </a:solidFill>
              </a:rPr>
              <a:t>ongoing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" y="2933958"/>
            <a:ext cx="6663690" cy="289068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4160520" y="5052060"/>
            <a:ext cx="697230" cy="12230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509135" y="6130219"/>
            <a:ext cx="2023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chip 3 currently </a:t>
            </a:r>
          </a:p>
          <a:p>
            <a:pPr algn="ctr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not working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6550" y="3265722"/>
            <a:ext cx="2472552" cy="22584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6652" y="5868609"/>
            <a:ext cx="1488141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J.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Storey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, H. Sandberg</a:t>
            </a:r>
            <a:endParaRPr lang="en-US" sz="11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754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KFA45 hardware upgrades</a:t>
            </a:r>
            <a:endParaRPr lang="en-US" dirty="0"/>
          </a:p>
        </p:txBody>
      </p:sp>
      <p:pic>
        <p:nvPicPr>
          <p:cNvPr id="3" name="Picture 2" descr="KFA45-P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64" y="1031895"/>
            <a:ext cx="8964488" cy="504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12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652"/>
            <a:ext cx="9144000" cy="761856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Beam </a:t>
            </a:r>
            <a:r>
              <a:rPr lang="en-US" sz="2800" dirty="0" err="1" smtClean="0"/>
              <a:t>mis</a:t>
            </a:r>
            <a:r>
              <a:rPr lang="en-US" sz="2800" dirty="0" smtClean="0"/>
              <a:t>-steering studies at the PS injection </a:t>
            </a:r>
            <a:br>
              <a:rPr lang="en-US" sz="2800" dirty="0" smtClean="0"/>
            </a:br>
            <a:r>
              <a:rPr lang="en-US" sz="2800" dirty="0" smtClean="0"/>
              <a:t>E. Senes, F. Tecker (BE-OP-PS) / V. Forte (TE-ABT-BTP)</a:t>
            </a:r>
            <a:endParaRPr lang="en-US" sz="28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890016"/>
            <a:ext cx="8193024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6479" y="1056723"/>
            <a:ext cx="8719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b="1" dirty="0" smtClean="0"/>
              <a:t>BCMS single bunch beam (R3 PSB)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/>
              <a:t>Horizontal</a:t>
            </a:r>
            <a:r>
              <a:rPr lang="en-US" dirty="0" smtClean="0"/>
              <a:t> injection kicker KFA45 varied in the range 90%-106% of nominal setting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Comparison between skew setting to compensate linear coupling and nominal settings (operational beam)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3725" y="2296636"/>
            <a:ext cx="8366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Compensated linear coupling with QSK (from minimum tune approach): (MD2586_missteering)</a:t>
            </a:r>
            <a:endParaRPr lang="en-US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76" y="2942261"/>
            <a:ext cx="4197182" cy="248100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421" y="2942261"/>
            <a:ext cx="4024319" cy="24810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809240" y="5645683"/>
            <a:ext cx="5822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Same emittance blow-up pattern both in x and y plane,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other non-linear coupling sources under investigation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2566199" y="4588984"/>
            <a:ext cx="123444" cy="92853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804832" y="3099685"/>
            <a:ext cx="8825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WS65H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WS85V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45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4660847" y="2874413"/>
            <a:ext cx="4256434" cy="2699025"/>
            <a:chOff x="6422624" y="2746252"/>
            <a:chExt cx="5075199" cy="3240000"/>
          </a:xfrm>
        </p:grpSpPr>
        <p:pic>
          <p:nvPicPr>
            <p:cNvPr id="1028" name="5A32D333-D0D8-4E2B-A36C-B70F5C819156" descr="93CCCD03-3F20-40F0-8BCF-63F78AFFCBD9@cer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2624" y="2746252"/>
              <a:ext cx="4542472" cy="32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9242412" y="5144046"/>
              <a:ext cx="15324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/>
                <a:t>PS @</a:t>
              </a:r>
              <a:r>
                <a:rPr lang="en-US" b="1" dirty="0" smtClean="0"/>
                <a:t>C185</a:t>
              </a:r>
              <a:endParaRPr lang="en-GB" b="1" dirty="0"/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10228613" y="3939508"/>
              <a:ext cx="2045978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Brightness </a:t>
              </a:r>
              <a:r>
                <a:rPr lang="en-US" b="1" dirty="0" err="1" smtClean="0">
                  <a:solidFill>
                    <a:srgbClr val="FF0000"/>
                  </a:solidFill>
                </a:rPr>
                <a:t>colorbar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27" name="58D8E793-93A7-4427-894D-E8B3CD4C6810" descr="85817A86-C1FE-43B2-A673-204A9615287B@c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39" y="2874413"/>
            <a:ext cx="3757512" cy="269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0" y="890016"/>
            <a:ext cx="8193024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14346" y="5573438"/>
            <a:ext cx="260560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Compensating linear coupling: </a:t>
            </a:r>
            <a:endParaRPr lang="en-US" sz="1500" b="1" dirty="0" smtClean="0"/>
          </a:p>
          <a:p>
            <a:r>
              <a:rPr lang="en-US" sz="1500" b="1" dirty="0" smtClean="0"/>
              <a:t>(</a:t>
            </a:r>
            <a:r>
              <a:rPr lang="en-US" sz="1500" b="1" dirty="0" smtClean="0"/>
              <a:t>MD2586_missteering)</a:t>
            </a:r>
            <a:endParaRPr lang="en-US" sz="15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66511" y="5610085"/>
            <a:ext cx="282699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Using linear coupling: </a:t>
            </a:r>
            <a:endParaRPr lang="en-US" sz="1500" b="1" dirty="0" smtClean="0"/>
          </a:p>
          <a:p>
            <a:r>
              <a:rPr lang="en-US" sz="1500" b="1" dirty="0" smtClean="0"/>
              <a:t>(</a:t>
            </a:r>
            <a:r>
              <a:rPr lang="en-US" sz="1500" b="1" dirty="0" smtClean="0"/>
              <a:t>MD2586_BCMS_nominal_clone)</a:t>
            </a:r>
            <a:endParaRPr lang="en-US" sz="15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8328" y="1202056"/>
            <a:ext cx="7485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Laslett tune shift comparison </a:t>
            </a:r>
            <a:r>
              <a:rPr lang="en-US" sz="2000" dirty="0" smtClean="0"/>
              <a:t>using </a:t>
            </a:r>
            <a:r>
              <a:rPr lang="en-US" sz="2000" dirty="0" smtClean="0"/>
              <a:t>different skew quadrupole settings 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358016" y="4815788"/>
            <a:ext cx="1149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PS @C180</a:t>
            </a:r>
            <a:endParaRPr lang="en-GB" b="1" dirty="0"/>
          </a:p>
        </p:txBody>
      </p:sp>
      <p:sp>
        <p:nvSpPr>
          <p:cNvPr id="13" name="Rectangle 12"/>
          <p:cNvSpPr/>
          <p:nvPr/>
        </p:nvSpPr>
        <p:spPr>
          <a:xfrm>
            <a:off x="7209043" y="2137543"/>
            <a:ext cx="1934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PS Measured tune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319953" y="2165855"/>
            <a:ext cx="1934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PS Measured tune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507377" y="2476720"/>
            <a:ext cx="143691" cy="3361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814855" y="2430383"/>
            <a:ext cx="143691" cy="3361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3212023" y="3932246"/>
            <a:ext cx="2045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Brightness colorbar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11652" y="-137452"/>
            <a:ext cx="7886700" cy="10857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Beam </a:t>
            </a:r>
            <a:r>
              <a:rPr lang="en-US" sz="2800" dirty="0" err="1" smtClean="0"/>
              <a:t>mis</a:t>
            </a:r>
            <a:r>
              <a:rPr lang="en-US" sz="2800" dirty="0" smtClean="0"/>
              <a:t>-steering studies at the PS injection </a:t>
            </a:r>
            <a:br>
              <a:rPr lang="en-US" sz="2800" dirty="0" smtClean="0"/>
            </a:br>
            <a:r>
              <a:rPr lang="en-US" sz="2800" dirty="0" smtClean="0"/>
              <a:t>E. </a:t>
            </a:r>
            <a:r>
              <a:rPr lang="en-US" sz="2800" dirty="0" err="1" smtClean="0"/>
              <a:t>Senes</a:t>
            </a:r>
            <a:r>
              <a:rPr lang="en-US" sz="2800" dirty="0" smtClean="0"/>
              <a:t>, F. </a:t>
            </a:r>
            <a:r>
              <a:rPr lang="en-US" sz="2800" dirty="0" err="1" smtClean="0"/>
              <a:t>Tecker</a:t>
            </a:r>
            <a:r>
              <a:rPr lang="en-US" sz="2800" dirty="0" smtClean="0"/>
              <a:t> (BE-OP-</a:t>
            </a:r>
            <a:r>
              <a:rPr lang="en-US" sz="2800" dirty="0" smtClean="0"/>
              <a:t>PS) / V. Forte </a:t>
            </a:r>
            <a:r>
              <a:rPr lang="en-US" sz="2800" dirty="0" smtClean="0"/>
              <a:t>(TE-ABT-BTP)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58927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Introduction and motivation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68</a:t>
            </a:fld>
            <a:endParaRPr lang="en-US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68331" y="5646658"/>
            <a:ext cx="8607338" cy="11357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endParaRPr lang="en-GB" sz="2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585" y="755080"/>
            <a:ext cx="6778830" cy="46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 rot="16200000">
            <a:off x="6296404" y="3267399"/>
            <a:ext cx="51585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hlinkClick r:id="rId4"/>
              </a:rPr>
              <a:t>https</a:t>
            </a:r>
            <a:r>
              <a:rPr lang="en-GB" sz="1400" dirty="0">
                <a:hlinkClick r:id="rId4"/>
              </a:rPr>
              <a:t>://indico.cern.ch/event/603263</a:t>
            </a:r>
            <a:r>
              <a:rPr lang="en-GB" sz="1400" dirty="0" smtClean="0">
                <a:hlinkClick r:id="rId4"/>
              </a:rPr>
              <a:t>/</a:t>
            </a:r>
            <a:r>
              <a:rPr lang="en-GB" sz="1400" dirty="0" smtClean="0"/>
              <a:t> H. Damerau, MSWG 03/02/17</a:t>
            </a:r>
            <a:endParaRPr lang="en-GB" sz="1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68331" y="5581334"/>
            <a:ext cx="8607338" cy="115253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 3x80 MHz cavities available in the </a:t>
            </a:r>
            <a:r>
              <a:rPr lang="en-GB" sz="2400" dirty="0" smtClean="0"/>
              <a:t>PS</a:t>
            </a:r>
            <a:br>
              <a:rPr lang="en-GB" sz="2400" dirty="0" smtClean="0"/>
            </a:br>
            <a:endParaRPr lang="en-GB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 </a:t>
            </a:r>
            <a:r>
              <a:rPr lang="en-GB" sz="2400" dirty="0" smtClean="0"/>
              <a:t>2 used for proton operation (gaps always open) + 1 used for ion operation (gap opened only for ion operation)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3921574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650"/>
            <a:ext cx="4944960" cy="30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8000"/>
            <a:ext cx="5235840" cy="324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Beam profile modulation at 80 MHz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69</a:t>
            </a:fld>
            <a:endParaRPr lang="en-US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944960" y="860612"/>
            <a:ext cx="4127322" cy="59218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 Modulation starting around t = 25 </a:t>
            </a:r>
            <a:r>
              <a:rPr lang="en-GB" dirty="0" err="1" smtClean="0"/>
              <a:t>ms</a:t>
            </a:r>
            <a:r>
              <a:rPr lang="en-GB" dirty="0" smtClean="0"/>
              <a:t>, if at least two 80 MHz cavity gaps are open (C80-08 and C80-88 in this case)</a:t>
            </a:r>
          </a:p>
          <a:p>
            <a:pPr marL="0" indent="0">
              <a:buNone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Depends on the number of bunches</a:t>
            </a:r>
            <a:br>
              <a:rPr lang="en-GB" sz="2600" dirty="0" smtClean="0"/>
            </a:br>
            <a:endParaRPr lang="en-GB" sz="26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 </a:t>
            </a:r>
            <a:r>
              <a:rPr lang="en-GB" sz="2200" dirty="0" smtClean="0"/>
              <a:t>Modulation seen only from 12 to 21 bunches in the machine</a:t>
            </a:r>
          </a:p>
        </p:txBody>
      </p:sp>
    </p:spTree>
    <p:extLst>
      <p:ext uri="{BB962C8B-B14F-4D97-AF65-F5344CB8AC3E}">
        <p14:creationId xmlns:p14="http://schemas.microsoft.com/office/powerpoint/2010/main" val="2977006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table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 descr="Screen Shot 2017-08-31 at 13.29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217" y="94720"/>
            <a:ext cx="5126783" cy="702560"/>
          </a:xfrm>
          <a:prstGeom prst="rect">
            <a:avLst/>
          </a:prstGeom>
        </p:spPr>
      </p:pic>
      <p:pic>
        <p:nvPicPr>
          <p:cNvPr id="4" name="Picture 3" descr="LIU-table-protons_v3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81"/>
          <a:stretch/>
        </p:blipFill>
        <p:spPr>
          <a:xfrm>
            <a:off x="655937" y="966402"/>
            <a:ext cx="7595689" cy="580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623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8" y="728712"/>
            <a:ext cx="4682174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Simulation results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70</a:t>
            </a:fld>
            <a:endParaRPr lang="en-US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68331" y="3683773"/>
            <a:ext cx="8607338" cy="30986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 Simulations were done by scanning the R and Q of the 80 MHz impedance model (keeping R/Q constant), for variable number of bunches (multiples of 3, as in measurements)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In all cases, the present impedance model cannot reproduce the measured peak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 Depending on the number of bunches, the necessary factor to R (keeping R/Q constant) to reproduce measurements depends on the number of bunches.</a:t>
            </a:r>
            <a:br>
              <a:rPr lang="en-GB" sz="2600" dirty="0" smtClean="0"/>
            </a:br>
            <a:endParaRPr lang="en-GB" sz="26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 </a:t>
            </a:r>
            <a:r>
              <a:rPr lang="en-GB" sz="2200" dirty="0" smtClean="0"/>
              <a:t>Does the 80 MHz cavity + fast feedback beam coupling impedance depends on the number of bunches ?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6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sz="2600" b="1" dirty="0" smtClean="0"/>
              <a:t> A factor 2 (for 21 bunches) to 3 (for 12 bunches) is necessary to reproduce the peak measured at 80 MHz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5" y="728712"/>
            <a:ext cx="4682174" cy="288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5561" y="1006075"/>
            <a:ext cx="159819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Measurements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726593" y="943803"/>
            <a:ext cx="12741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Simulations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024282" y="1954306"/>
            <a:ext cx="2510118" cy="1039906"/>
          </a:xfrm>
          <a:prstGeom prst="line">
            <a:avLst/>
          </a:prstGeom>
          <a:ln w="28575">
            <a:solidFill>
              <a:srgbClr val="0A0A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183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419" y="653650"/>
            <a:ext cx="5012450" cy="27806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Implementation of the linearized RF program</a:t>
            </a:r>
            <a:endParaRPr lang="en-US" sz="2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71</a:t>
            </a:fld>
            <a:endParaRPr lang="en-US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0" y="3341495"/>
            <a:ext cx="9144000" cy="351650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 The low-level RF was adjusted to control the phase of the 80 MHz cavities (addition of a fast phase shifter module and a gate to apply the phase jump only on our cycle)</a:t>
            </a:r>
            <a:br>
              <a:rPr lang="en-GB" dirty="0" smtClean="0"/>
            </a:b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 Tests were performed without the beam to evaluate the behaviour of the cavities for different configurations</a:t>
            </a:r>
            <a:br>
              <a:rPr lang="en-GB" dirty="0" smtClean="0"/>
            </a:br>
            <a:endParaRPr lang="en-GB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It is not possible to perform the phase jump at too large RF voltage (e.g. &gt; 200 kV). The idea presented in previous meetings about using the unstable fixed point is not possible with the present hardware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The phase jump can be done at low voltage (e.g. ~50 kV). The idea of linearizing the first step of the bunch rotation is possible</a:t>
            </a:r>
            <a:br>
              <a:rPr lang="en-GB" dirty="0" smtClean="0"/>
            </a:b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 Tests were done with beam (single and multi bunch), the cavities follow the RF programs well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4" y="814612"/>
            <a:ext cx="4054915" cy="23659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39240" y="1066799"/>
            <a:ext cx="77822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Power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407459" y="1272988"/>
            <a:ext cx="731781" cy="528316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75013" y="2266734"/>
            <a:ext cx="91428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Voltage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608729" y="2169459"/>
            <a:ext cx="466285" cy="303464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9486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Space charge studies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4923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Tune </a:t>
            </a:r>
            <a:r>
              <a:rPr lang="en-US" dirty="0">
                <a:solidFill>
                  <a:schemeClr val="accent1"/>
                </a:solidFill>
              </a:rPr>
              <a:t>and emittance optimization along the cycle</a:t>
            </a:r>
          </a:p>
          <a:p>
            <a:pPr lvl="1"/>
            <a:r>
              <a:rPr lang="en-US" dirty="0"/>
              <a:t>Operational deployment of constant bucket area during first acceleration on </a:t>
            </a:r>
            <a:r>
              <a:rPr lang="en-US" dirty="0" smtClean="0"/>
              <a:t>BCMS to reduce vertical emittance blow-up</a:t>
            </a:r>
          </a:p>
          <a:p>
            <a:pPr lvl="1"/>
            <a:r>
              <a:rPr lang="en-US" dirty="0" smtClean="0"/>
              <a:t>Further optimization along the cycle ongoing</a:t>
            </a:r>
            <a:endParaRPr lang="en-US" dirty="0"/>
          </a:p>
          <a:p>
            <a:endParaRPr lang="en-US" dirty="0" smtClean="0">
              <a:solidFill>
                <a:schemeClr val="accent1"/>
              </a:solidFill>
            </a:endParaRPr>
          </a:p>
          <a:p>
            <a:endParaRPr lang="en-US" dirty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  <a:p>
            <a:endParaRPr lang="en-US" dirty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30200" y="2417983"/>
            <a:ext cx="8405030" cy="2880000"/>
            <a:chOff x="0" y="1136254"/>
            <a:chExt cx="8405030" cy="2880000"/>
          </a:xfrm>
        </p:grpSpPr>
        <p:pic>
          <p:nvPicPr>
            <p:cNvPr id="7" name="Picture 6" descr="2016_10_12_emittance_along_cycle_Qv6.24.pdf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942"/>
            <a:stretch/>
          </p:blipFill>
          <p:spPr>
            <a:xfrm>
              <a:off x="0" y="1136254"/>
              <a:ext cx="4405538" cy="2880000"/>
            </a:xfrm>
            <a:prstGeom prst="rect">
              <a:avLst/>
            </a:prstGeom>
          </p:spPr>
        </p:pic>
        <p:pic>
          <p:nvPicPr>
            <p:cNvPr id="8" name="Picture 7" descr="2016_10_10_emittance_along_cycle_Qv6.25.pdf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919"/>
            <a:stretch/>
          </p:blipFill>
          <p:spPr>
            <a:xfrm>
              <a:off x="4000500" y="1136254"/>
              <a:ext cx="4404530" cy="2880000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 flipV="1">
              <a:off x="838175" y="2189940"/>
              <a:ext cx="1181125" cy="210360"/>
            </a:xfrm>
            <a:prstGeom prst="straightConnector1">
              <a:avLst/>
            </a:prstGeom>
            <a:ln>
              <a:solidFill>
                <a:srgbClr val="D19D0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4802935" y="2390468"/>
              <a:ext cx="1228336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987028" y="1725454"/>
              <a:ext cx="1133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D19D02"/>
                  </a:solidFill>
                  <a:latin typeface="Calibri"/>
                </a:rPr>
                <a:t>BEFORE</a:t>
              </a:r>
              <a:endParaRPr lang="en-US" dirty="0">
                <a:solidFill>
                  <a:srgbClr val="D19D02"/>
                </a:solidFill>
                <a:latin typeface="Calibri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87528" y="1733718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  <a:latin typeface="Calibri"/>
                </a:rPr>
                <a:t>AFTER</a:t>
              </a:r>
              <a:endParaRPr lang="en-US" dirty="0">
                <a:solidFill>
                  <a:srgbClr val="00B050"/>
                </a:solidFill>
                <a:latin typeface="Calibri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788638" y="2776127"/>
            <a:ext cx="139546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BCMS, </a:t>
            </a:r>
            <a:r>
              <a:rPr lang="en-US" sz="1600" dirty="0" smtClean="0">
                <a:solidFill>
                  <a:prstClr val="black"/>
                </a:solidFill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sz="1600" baseline="-25000" dirty="0" smtClean="0">
                <a:solidFill>
                  <a:prstClr val="black"/>
                </a:solidFill>
                <a:latin typeface="Calibri"/>
              </a:rPr>
              <a:t>V</a:t>
            </a:r>
            <a:endParaRPr lang="en-US" sz="1600" baseline="-25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444864" y="3394445"/>
            <a:ext cx="167306" cy="63034"/>
          </a:xfrm>
          <a:prstGeom prst="straightConnector1">
            <a:avLst/>
          </a:prstGeom>
          <a:ln>
            <a:solidFill>
              <a:srgbClr val="D19D0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410841" y="3676608"/>
            <a:ext cx="21600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1673254" y="3653269"/>
            <a:ext cx="216000" cy="216000"/>
          </a:xfrm>
          <a:prstGeom prst="ellipse">
            <a:avLst/>
          </a:prstGeom>
          <a:solidFill>
            <a:srgbClr val="D19D0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  <a:latin typeface="Calibri"/>
              </a:rPr>
              <a:t>1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547597" y="3460608"/>
            <a:ext cx="216000" cy="216000"/>
          </a:xfrm>
          <a:prstGeom prst="ellipse">
            <a:avLst/>
          </a:prstGeom>
          <a:solidFill>
            <a:srgbClr val="D19D0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2</a:t>
            </a:r>
          </a:p>
        </p:txBody>
      </p:sp>
      <p:sp>
        <p:nvSpPr>
          <p:cNvPr id="18" name="Oval 17"/>
          <p:cNvSpPr/>
          <p:nvPr/>
        </p:nvSpPr>
        <p:spPr>
          <a:xfrm>
            <a:off x="5632461" y="3727151"/>
            <a:ext cx="216000" cy="216000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  <a:latin typeface="Calibri"/>
              </a:rPr>
              <a:t>1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361471" y="3802869"/>
            <a:ext cx="216000" cy="216000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89523" y="5400555"/>
            <a:ext cx="1488141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F.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Asvesta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, H.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Bartosik</a:t>
            </a:r>
            <a:endParaRPr lang="en-US" sz="11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033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840" y="3535606"/>
            <a:ext cx="2926080" cy="29260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757" y="735153"/>
            <a:ext cx="3491105" cy="26183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87814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3</a:t>
            </a:r>
            <a:r>
              <a:rPr lang="en-US" sz="4000" baseline="30000" dirty="0" smtClean="0"/>
              <a:t>rd</a:t>
            </a:r>
            <a:r>
              <a:rPr lang="en-US" sz="4000" dirty="0" smtClean="0"/>
              <a:t> order skew resonance </a:t>
            </a:r>
            <a:r>
              <a:rPr lang="en-US" sz="4000" dirty="0" smtClean="0"/>
              <a:t>compensation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84" y="989501"/>
            <a:ext cx="3430951" cy="5868499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buFont typeface="Arial"/>
              <a:buChar char="•"/>
            </a:pPr>
            <a:r>
              <a:rPr lang="en-US" sz="1800" dirty="0" smtClean="0"/>
              <a:t>Calculation of the resonance </a:t>
            </a:r>
            <a:r>
              <a:rPr lang="en-US" sz="1800" dirty="0"/>
              <a:t>driving terms using PTC to understand how each </a:t>
            </a:r>
            <a:r>
              <a:rPr lang="en-US" sz="1800" dirty="0" err="1"/>
              <a:t>sextupole</a:t>
            </a:r>
            <a:r>
              <a:rPr lang="en-US" sz="1800" dirty="0"/>
              <a:t> affects the resonance and choose an orthogonal pair.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/>
              <a:t>The </a:t>
            </a:r>
            <a:r>
              <a:rPr lang="en-US" sz="1800" dirty="0" err="1"/>
              <a:t>sextupoles</a:t>
            </a:r>
            <a:r>
              <a:rPr lang="en-US" sz="1800" dirty="0"/>
              <a:t> chosen were the ones at sections PS14 and PS52. The pair XSK10 and XSK14 could not be used as an issue with the XSK10 was discovered in the control room.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/>
              <a:t>Various configurations of the </a:t>
            </a:r>
            <a:r>
              <a:rPr lang="en-US" sz="1800" dirty="0" err="1"/>
              <a:t>sextupoles</a:t>
            </a:r>
            <a:r>
              <a:rPr lang="en-US" sz="1800" dirty="0"/>
              <a:t> were tested while the resonance was dynamically crossed, </a:t>
            </a:r>
            <a:r>
              <a:rPr lang="en-US" sz="1800" dirty="0" smtClean="0"/>
              <a:t>Qv=6.35-6.31</a:t>
            </a:r>
            <a:endParaRPr lang="en-US" sz="1800" i="1" dirty="0" smtClean="0">
              <a:latin typeface="Cambria Math" panose="02040503050406030204" pitchFamily="18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Evaluating </a:t>
            </a:r>
            <a:r>
              <a:rPr lang="en-US" sz="1800" dirty="0"/>
              <a:t>the beam losses in the time period of the tune change the best configuration for the resonance compensation was selected.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/>
              <a:t>A vertical tune scan using an LHC25ns clone shows the reduction of losses in the </a:t>
            </a:r>
            <a:r>
              <a:rPr lang="en-US" sz="1800" dirty="0" smtClean="0"/>
              <a:t>region Qv=6.33 when </a:t>
            </a:r>
            <a:r>
              <a:rPr lang="en-US" sz="1800" dirty="0"/>
              <a:t>the </a:t>
            </a:r>
            <a:r>
              <a:rPr lang="en-US" sz="1800" dirty="0" err="1"/>
              <a:t>sextupoles</a:t>
            </a:r>
            <a:r>
              <a:rPr lang="en-US" sz="1800" dirty="0"/>
              <a:t> for the resonance compensation are used.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50345" y="6461686"/>
            <a:ext cx="3493655" cy="369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err="1"/>
              <a:t>F.Asvesta</a:t>
            </a:r>
            <a:r>
              <a:rPr lang="en-US" i="1" dirty="0"/>
              <a:t>, </a:t>
            </a:r>
            <a:r>
              <a:rPr lang="en-US" i="1" dirty="0" err="1"/>
              <a:t>H.Bartosik</a:t>
            </a:r>
            <a:r>
              <a:rPr lang="en-US" i="1" dirty="0"/>
              <a:t>, </a:t>
            </a:r>
            <a:r>
              <a:rPr lang="en-US" i="1" dirty="0" err="1"/>
              <a:t>A.Huschauer</a:t>
            </a:r>
            <a:endParaRPr lang="en-US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02"/>
          <a:stretch/>
        </p:blipFill>
        <p:spPr>
          <a:xfrm>
            <a:off x="5975927" y="735153"/>
            <a:ext cx="3107001" cy="261832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0" y="3535606"/>
            <a:ext cx="2926080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279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817" y="4400472"/>
            <a:ext cx="3048000" cy="228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136" y="4400472"/>
            <a:ext cx="3048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Horizontal Tune Scan MD in the PS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5650345" y="6461686"/>
            <a:ext cx="3493655" cy="369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err="1"/>
              <a:t>F.Asvesta</a:t>
            </a:r>
            <a:r>
              <a:rPr lang="en-US" i="1" dirty="0"/>
              <a:t>, </a:t>
            </a:r>
            <a:r>
              <a:rPr lang="en-US" i="1" dirty="0" err="1"/>
              <a:t>H.Bartosik</a:t>
            </a:r>
            <a:r>
              <a:rPr lang="en-US" i="1" dirty="0"/>
              <a:t>, </a:t>
            </a:r>
            <a:r>
              <a:rPr lang="en-US" i="1" dirty="0" err="1"/>
              <a:t>A.Huschauer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337" y="926079"/>
            <a:ext cx="4632960" cy="34747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0" y="1129279"/>
                <a:ext cx="3492498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−"/>
                </a:pPr>
                <a:r>
                  <a:rPr lang="en-US" dirty="0" smtClean="0"/>
                  <a:t>Single bunch LHC25ns clone </a:t>
                </a:r>
              </a:p>
              <a:p>
                <a:pPr marL="285750" indent="-285750">
                  <a:buFontTx/>
                  <a:buChar char="−"/>
                </a:pPr>
                <a:r>
                  <a:rPr lang="en-US" dirty="0" smtClean="0"/>
                  <a:t>Vertical tune fixed at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=6.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 smtClean="0"/>
                  <a:t>4</a:t>
                </a:r>
              </a:p>
              <a:p>
                <a:pPr marL="285750" indent="-285750">
                  <a:buFontTx/>
                  <a:buChar char="−"/>
                </a:pPr>
                <a:r>
                  <a:rPr lang="en-US" dirty="0" smtClean="0"/>
                  <a:t>Horizontal </a:t>
                </a:r>
                <a:r>
                  <a:rPr lang="en-US" dirty="0"/>
                  <a:t>tune </a:t>
                </a:r>
                <a:r>
                  <a:rPr lang="en-US" dirty="0" smtClean="0"/>
                  <a:t>variation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=6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0−6.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29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marL="285750" indent="-285750">
                  <a:buFontTx/>
                  <a:buChar char="−"/>
                </a:pPr>
                <a:r>
                  <a:rPr lang="en-US" dirty="0" smtClean="0"/>
                  <a:t>The scan was performed on a single session</a:t>
                </a:r>
              </a:p>
              <a:p>
                <a:pPr marL="285750" indent="-285750">
                  <a:buFontTx/>
                  <a:buChar char="−"/>
                </a:pPr>
                <a:r>
                  <a:rPr lang="en-US" dirty="0" smtClean="0"/>
                  <a:t>Coupling Corrected</a:t>
                </a:r>
              </a:p>
              <a:p>
                <a:pPr marL="285750" indent="-285750">
                  <a:buFontTx/>
                  <a:buChar char="−"/>
                </a:pPr>
                <a:r>
                  <a:rPr lang="en-US" dirty="0" smtClean="0"/>
                  <a:t>Transverse Feedback used to stabilize the beam</a:t>
                </a:r>
              </a:p>
              <a:p>
                <a:pPr marL="285750" indent="-285750">
                  <a:buFontTx/>
                  <a:buChar char="−"/>
                </a:pPr>
                <a:r>
                  <a:rPr lang="en-US" dirty="0" smtClean="0"/>
                  <a:t>Natural Chromaticity</a:t>
                </a:r>
              </a:p>
              <a:p>
                <a:pPr marL="285750" indent="-285750">
                  <a:buFontTx/>
                  <a:buChar char="−"/>
                </a:pPr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Losses up to </a:t>
                </a:r>
                <a14:m>
                  <m:oMath xmlns:m="http://schemas.openxmlformats.org/officeDocument/2006/math" xmlns="">
                    <m:r>
                      <a:rPr lang="en-US" b="0" i="1" smtClean="0">
                        <a:latin typeface="Cambria Math" panose="02040503050406030204" pitchFamily="18" charset="0"/>
                      </a:rPr>
                      <m:t>10%</m:t>
                    </m:r>
                  </m:oMath>
                </a14:m>
                <a:r>
                  <a:rPr lang="en-US" dirty="0" smtClean="0"/>
                  <a:t> are observed as the working point reaches the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=6.25</m:t>
                    </m:r>
                  </m:oMath>
                </a14:m>
                <a:r>
                  <a:rPr lang="en-US" dirty="0" smtClean="0"/>
                  <a:t> resonance as well as the other 8</a:t>
                </a:r>
                <a:r>
                  <a:rPr lang="en-US" baseline="30000" dirty="0" smtClean="0"/>
                  <a:t>th</a:t>
                </a:r>
                <a:r>
                  <a:rPr lang="en-US" dirty="0" smtClean="0"/>
                  <a:t> order resonances.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crossing of those resonances seems to enlarge the core of the transverse beam profile without forming halo.</a:t>
                </a:r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29279"/>
                <a:ext cx="3492498" cy="5632311"/>
              </a:xfrm>
              <a:prstGeom prst="rect">
                <a:avLst/>
              </a:prstGeom>
              <a:blipFill>
                <a:blip r:embed="rId5"/>
                <a:stretch>
                  <a:fillRect l="-1396" t="-541" r="-1396" b="-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616264" y="4636655"/>
            <a:ext cx="103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Injection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427583" y="4636655"/>
            <a:ext cx="1034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End of flat bottom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70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747" y="4410041"/>
            <a:ext cx="3048000" cy="2286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410041"/>
            <a:ext cx="3048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Vertical Tune Scan MD in the PS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5650345" y="6511375"/>
            <a:ext cx="3493655" cy="369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err="1"/>
              <a:t>F.Asvesta</a:t>
            </a:r>
            <a:r>
              <a:rPr lang="en-US" i="1" dirty="0"/>
              <a:t>, </a:t>
            </a:r>
            <a:r>
              <a:rPr lang="en-US" i="1" dirty="0" err="1"/>
              <a:t>H.Bartosik</a:t>
            </a:r>
            <a:r>
              <a:rPr lang="en-US" i="1" dirty="0"/>
              <a:t>, </a:t>
            </a:r>
            <a:r>
              <a:rPr lang="en-US" i="1" dirty="0" err="1"/>
              <a:t>A.Huschauer</a:t>
            </a:r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306" y="948690"/>
                <a:ext cx="3492498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−"/>
                </a:pPr>
                <a:r>
                  <a:rPr lang="en-US" dirty="0" smtClean="0"/>
                  <a:t>Single bunch LHC25ns clone </a:t>
                </a:r>
              </a:p>
              <a:p>
                <a:pPr marL="285750" indent="-285750">
                  <a:buFontTx/>
                  <a:buChar char="−"/>
                </a:pPr>
                <a:r>
                  <a:rPr lang="en-US" dirty="0" smtClean="0"/>
                  <a:t>Horizontal tune fixed at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r>
                  <a:rPr lang="en-US" i="1" dirty="0">
                    <a:latin typeface="Cambria Math" panose="02040503050406030204" pitchFamily="18" charset="0"/>
                  </a:rPr>
                  <a:t> </a:t>
                </a:r>
                <a:r>
                  <a:rPr lang="en-US" i="1" dirty="0" smtClean="0">
                    <a:latin typeface="Cambria Math" panose="02040503050406030204" pitchFamily="18" charset="0"/>
                  </a:rPr>
                  <a:t>    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=6.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dirty="0" smtClean="0"/>
              </a:p>
              <a:p>
                <a:pPr marL="285750" indent="-285750">
                  <a:buFontTx/>
                  <a:buChar char="−"/>
                </a:pPr>
                <a:r>
                  <a:rPr lang="en-US" dirty="0" smtClean="0"/>
                  <a:t>Vertical </a:t>
                </a:r>
                <a:r>
                  <a:rPr lang="en-US" dirty="0"/>
                  <a:t>tune </a:t>
                </a:r>
                <a:r>
                  <a:rPr lang="en-US" dirty="0" smtClean="0"/>
                  <a:t>variation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=6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.24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−6.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marL="285750" indent="-285750">
                  <a:buFontTx/>
                  <a:buChar char="−"/>
                </a:pPr>
                <a:r>
                  <a:rPr lang="en-US" dirty="0" smtClean="0"/>
                  <a:t>The scan was performed on a single session</a:t>
                </a:r>
              </a:p>
              <a:p>
                <a:pPr marL="285750" indent="-285750">
                  <a:buFontTx/>
                  <a:buChar char="−"/>
                </a:pPr>
                <a:r>
                  <a:rPr lang="en-US" dirty="0" smtClean="0"/>
                  <a:t>Transverse Feedback used to stabilize the beam</a:t>
                </a:r>
              </a:p>
              <a:p>
                <a:pPr marL="285750" indent="-285750">
                  <a:buFontTx/>
                  <a:buChar char="−"/>
                </a:pPr>
                <a:r>
                  <a:rPr lang="en-US" dirty="0" smtClean="0"/>
                  <a:t>Corrected Chromaticity</a:t>
                </a:r>
              </a:p>
              <a:p>
                <a:pPr marL="285750" indent="-285750">
                  <a:buFontTx/>
                  <a:buChar char="−"/>
                </a:pPr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Losses up to </a:t>
                </a:r>
                <a14:m>
                  <m:oMath xmlns:m="http://schemas.openxmlformats.org/officeDocument/2006/math" xmlns="">
                    <m:r>
                      <a:rPr lang="en-US" b="0" i="1" smtClean="0">
                        <a:latin typeface="Cambria Math" panose="02040503050406030204" pitchFamily="18" charset="0"/>
                      </a:rPr>
                      <m:t>18%</m:t>
                    </m:r>
                  </m:oMath>
                </a14:m>
                <a:r>
                  <a:rPr lang="en-US" dirty="0" smtClean="0"/>
                  <a:t> are observed as the working point reaches the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=6.25</m:t>
                    </m:r>
                  </m:oMath>
                </a14:m>
                <a:r>
                  <a:rPr lang="en-US" dirty="0" smtClean="0"/>
                  <a:t> resonance as well as the other 8</a:t>
                </a:r>
                <a:r>
                  <a:rPr lang="en-US" baseline="30000" dirty="0" smtClean="0"/>
                  <a:t>th</a:t>
                </a:r>
                <a:r>
                  <a:rPr lang="en-US" dirty="0" smtClean="0"/>
                  <a:t> order resonances and the 3</a:t>
                </a:r>
                <a:r>
                  <a:rPr lang="en-US" baseline="30000" dirty="0" smtClean="0"/>
                  <a:t>rd</a:t>
                </a:r>
                <a:r>
                  <a:rPr lang="en-US" dirty="0" smtClean="0"/>
                  <a:t> order skew resonance at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=6.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33</m:t>
                    </m:r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crossing of those causes some tail formation in the beam profiles even at injection.</a:t>
                </a:r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6" y="948690"/>
                <a:ext cx="3492498" cy="5632311"/>
              </a:xfrm>
              <a:prstGeom prst="rect">
                <a:avLst/>
              </a:prstGeom>
              <a:blipFill>
                <a:blip r:embed="rId4"/>
                <a:stretch>
                  <a:fillRect l="-1396" t="-649" r="-2094" b="-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922" y="935321"/>
            <a:ext cx="4632960" cy="347472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538101" y="4670737"/>
            <a:ext cx="103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Injection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427583" y="4670737"/>
            <a:ext cx="1034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End of flat bottom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916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402" y="4474432"/>
            <a:ext cx="3048000" cy="22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4474432"/>
            <a:ext cx="3048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56189"/>
            <a:ext cx="9144000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Vertical Tune Scan MD in the PS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5650345" y="6511375"/>
            <a:ext cx="3493655" cy="369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err="1"/>
              <a:t>F.Asvesta</a:t>
            </a:r>
            <a:r>
              <a:rPr lang="en-US" i="1" dirty="0"/>
              <a:t>, </a:t>
            </a:r>
            <a:r>
              <a:rPr lang="en-US" i="1" dirty="0" err="1"/>
              <a:t>H.Bartosik</a:t>
            </a:r>
            <a:r>
              <a:rPr lang="en-US" i="1" dirty="0"/>
              <a:t>, </a:t>
            </a:r>
            <a:r>
              <a:rPr lang="en-US" i="1" dirty="0" err="1"/>
              <a:t>A.Huschauer</a:t>
            </a:r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8015" y="4794418"/>
                <a:ext cx="3691949" cy="22929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Losses up to 40% occur for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r>
                  <a:rPr lang="en-US" i="1" dirty="0" smtClean="0">
                    <a:latin typeface="Cambria Math" panose="02040503050406030204" pitchFamily="18" charset="0"/>
                  </a:rPr>
                  <a:t>     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=6.39</m:t>
                    </m:r>
                  </m:oMath>
                </a14:m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Large halo formation in both planes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i="1" dirty="0" smtClean="0"/>
                  <a:t>Could the resonance at</a:t>
                </a:r>
                <a14:m>
                  <m:oMath xmlns:m="http://schemas.openxmlformats.org/officeDocument/2006/math" xmlns=""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=6.3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6, 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=6.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i="1" dirty="0" smtClean="0"/>
                  <a:t>be </a:t>
                </a:r>
              </a:p>
              <a:p>
                <a:r>
                  <a:rPr lang="en-US" i="1" dirty="0" smtClean="0"/>
                  <a:t>       connected to the MTE </a:t>
                </a:r>
                <a:r>
                  <a:rPr lang="en-US" i="1" dirty="0" err="1" smtClean="0"/>
                  <a:t>octupoles</a:t>
                </a:r>
                <a:r>
                  <a:rPr lang="en-US" i="1" dirty="0" smtClean="0"/>
                  <a:t>?</a:t>
                </a:r>
                <a:endParaRPr lang="en-US" dirty="0"/>
              </a:p>
              <a:p>
                <a:endParaRPr lang="en-US" sz="1700" i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5" y="4794418"/>
                <a:ext cx="3691949" cy="2292935"/>
              </a:xfrm>
              <a:prstGeom prst="rect">
                <a:avLst/>
              </a:prstGeom>
              <a:blipFill>
                <a:blip r:embed="rId4"/>
                <a:stretch>
                  <a:fillRect l="-1157" t="-1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3678381" y="4692836"/>
            <a:ext cx="103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Vertical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421810" y="4680089"/>
            <a:ext cx="1210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Horizontal</a:t>
            </a:r>
            <a:endParaRPr lang="en-US" dirty="0"/>
          </a:p>
          <a:p>
            <a:endParaRPr lang="en-US" dirty="0"/>
          </a:p>
        </p:txBody>
      </p:sp>
      <p:pic>
        <p:nvPicPr>
          <p:cNvPr id="10" name="Content Placeholder 6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922" y="940981"/>
            <a:ext cx="4632960" cy="347472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016" y="789890"/>
                <a:ext cx="4467802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−"/>
                </a:pPr>
                <a:r>
                  <a:rPr lang="en-US" dirty="0"/>
                  <a:t>Single bunch INDIV type beam in the PSB with large emittances thus minimizing the space charge effect</a:t>
                </a:r>
              </a:p>
              <a:p>
                <a:pPr marL="285750" indent="-285750">
                  <a:buFontTx/>
                  <a:buChar char="−"/>
                </a:pPr>
                <a:r>
                  <a:rPr lang="en-US" dirty="0"/>
                  <a:t>Horizontal tune fixed at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r>
                  <a:rPr lang="en-US" i="1" dirty="0">
                    <a:latin typeface="Cambria Math" panose="02040503050406030204" pitchFamily="18" charset="0"/>
                  </a:rPr>
                  <a:t>     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=6.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endParaRPr lang="en-US" dirty="0"/>
              </a:p>
              <a:p>
                <a:pPr marL="285750" indent="-285750">
                  <a:buFontTx/>
                  <a:buChar char="−"/>
                </a:pPr>
                <a:r>
                  <a:rPr lang="en-US" dirty="0"/>
                  <a:t>Vertical tune variation</a:t>
                </a:r>
              </a:p>
              <a:p>
                <a:r>
                  <a:rPr lang="en-US" dirty="0"/>
                  <a:t>     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.24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−6.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42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marL="285750" indent="-285750">
                  <a:buFontTx/>
                  <a:buChar char="−"/>
                </a:pPr>
                <a:r>
                  <a:rPr lang="en-US" dirty="0"/>
                  <a:t>The scan was performed on a single session</a:t>
                </a:r>
              </a:p>
              <a:p>
                <a:pPr marL="285750" indent="-285750">
                  <a:buFontTx/>
                  <a:buChar char="−"/>
                </a:pPr>
                <a:r>
                  <a:rPr lang="en-US" dirty="0"/>
                  <a:t>Transverse Feedback used to stabilize the beam</a:t>
                </a:r>
              </a:p>
              <a:p>
                <a:pPr marL="285750" indent="-285750">
                  <a:buFontTx/>
                  <a:buChar char="−"/>
                </a:pPr>
                <a:r>
                  <a:rPr lang="en-US" dirty="0"/>
                  <a:t>Natural Chromaticity</a:t>
                </a:r>
              </a:p>
              <a:p>
                <a:pPr marL="285750" indent="-285750">
                  <a:buFontTx/>
                  <a:buChar char="−"/>
                </a:pPr>
                <a:r>
                  <a:rPr lang="en-US" dirty="0"/>
                  <a:t>Coupling Corrected</a:t>
                </a:r>
              </a:p>
              <a:p>
                <a:pPr marL="285750" indent="-285750">
                  <a:buFontTx/>
                  <a:buChar char="−"/>
                </a:pPr>
                <a14:m>
                  <m:oMath xmlns:m="http://schemas.openxmlformats.org/officeDocument/2006/math" xmlns="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=6.33</m:t>
                    </m:r>
                  </m:oMath>
                </a14:m>
                <a:r>
                  <a:rPr lang="en-US" dirty="0"/>
                  <a:t> compensated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6" y="789890"/>
                <a:ext cx="4467802" cy="4247317"/>
              </a:xfrm>
              <a:prstGeom prst="rect">
                <a:avLst/>
              </a:prstGeom>
              <a:blipFill>
                <a:blip r:embed="rId6"/>
                <a:stretch>
                  <a:fillRect l="-1230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5904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Intensity with coupled-bunch feedback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84591" y="685800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Modifications during injector TS2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All </a:t>
            </a: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six gaps of </a:t>
            </a:r>
            <a:r>
              <a:rPr lang="en-GB" sz="1800" b="1" dirty="0" err="1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Finemet</a:t>
            </a: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cavity running reliably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Reached again about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 · 10</a:t>
            </a:r>
            <a:r>
              <a:rPr lang="en-GB" sz="2100" b="1" baseline="30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11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ppb  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nominal parameters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</a:rPr>
              <a:t>Initial difficulties with 10 MHz cavities fixed </a:t>
            </a:r>
          </a:p>
          <a:p>
            <a:pPr marL="2857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Significant emittance blow-up due to 80 MHz cavity for ions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</a:rPr>
              <a:t>Possibly from beam harmonics sweeping through cavity resonance </a:t>
            </a:r>
            <a:endParaRPr lang="en-GB" sz="1800" b="1" dirty="0">
              <a:solidFill>
                <a:srgbClr val="1F497D"/>
              </a:solidFill>
              <a:latin typeface="Constantia" pitchFamily="18" charset="0"/>
            </a:endParaRPr>
          </a:p>
          <a:p>
            <a:pPr marL="2857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2857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677" y="3559369"/>
            <a:ext cx="3417834" cy="3117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24" y="3559369"/>
            <a:ext cx="3418616" cy="31183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10154" y="5681131"/>
            <a:ext cx="168812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i="1" dirty="0" err="1" smtClean="0">
                <a:latin typeface="Constantia" panose="02030602050306030303" pitchFamily="18" charset="0"/>
              </a:rPr>
              <a:t>N</a:t>
            </a:r>
            <a:r>
              <a:rPr lang="en-US" sz="1700" baseline="-25000" dirty="0" err="1" smtClean="0">
                <a:latin typeface="Constantia" panose="02030602050306030303" pitchFamily="18" charset="0"/>
              </a:rPr>
              <a:t>b,ej</a:t>
            </a:r>
            <a:r>
              <a:rPr lang="en-US" sz="1700" dirty="0" smtClean="0">
                <a:latin typeface="Constantia" panose="02030602050306030303" pitchFamily="18" charset="0"/>
              </a:rPr>
              <a:t> </a:t>
            </a:r>
            <a:r>
              <a:rPr lang="en-US" sz="1700" dirty="0" smtClean="0">
                <a:latin typeface="Constantia" panose="02030602050306030303" pitchFamily="18" charset="0"/>
                <a:sym typeface="Symbol" panose="05050102010706020507" pitchFamily="18" charset="2"/>
              </a:rPr>
              <a:t> </a:t>
            </a:r>
            <a:r>
              <a:rPr lang="en-US" sz="1700" dirty="0" smtClean="0">
                <a:latin typeface="Constantia" panose="02030602050306030303" pitchFamily="18" charset="0"/>
              </a:rPr>
              <a:t>1.9·10</a:t>
            </a:r>
            <a:r>
              <a:rPr lang="en-US" sz="1700" baseline="30000" dirty="0" smtClean="0">
                <a:latin typeface="Constantia" panose="02030602050306030303" pitchFamily="18" charset="0"/>
              </a:rPr>
              <a:t>11</a:t>
            </a:r>
            <a:r>
              <a:rPr lang="en-US" sz="1700" dirty="0" smtClean="0">
                <a:latin typeface="Constantia" panose="02030602050306030303" pitchFamily="18" charset="0"/>
              </a:rPr>
              <a:t> ppb, </a:t>
            </a:r>
            <a:r>
              <a:rPr lang="en-US" sz="1700" b="1" dirty="0" smtClean="0">
                <a:latin typeface="Symbol" panose="05050102010706020507" pitchFamily="18" charset="2"/>
              </a:rPr>
              <a:t>e</a:t>
            </a:r>
            <a:r>
              <a:rPr lang="en-US" sz="1700" b="1" baseline="-25000" dirty="0" smtClean="0">
                <a:latin typeface="Constantia" panose="02030602050306030303" pitchFamily="18" charset="0"/>
              </a:rPr>
              <a:t>l</a:t>
            </a:r>
            <a:r>
              <a:rPr lang="en-US" sz="1700" b="1" dirty="0" smtClean="0">
                <a:latin typeface="Constantia" panose="02030602050306030303" pitchFamily="18" charset="0"/>
              </a:rPr>
              <a:t> </a:t>
            </a:r>
            <a:r>
              <a:rPr lang="en-US" sz="17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 1.25 eVs</a:t>
            </a:r>
            <a:r>
              <a:rPr lang="en-US" sz="1700" b="1" dirty="0" smtClean="0"/>
              <a:t> </a:t>
            </a:r>
            <a:endParaRPr lang="en-US" sz="17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19446" y="5681130"/>
            <a:ext cx="168812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i="1" dirty="0" err="1" smtClean="0">
                <a:latin typeface="Constantia" panose="02030602050306030303" pitchFamily="18" charset="0"/>
              </a:rPr>
              <a:t>N</a:t>
            </a:r>
            <a:r>
              <a:rPr lang="en-US" sz="1700" baseline="-25000" dirty="0" err="1" smtClean="0">
                <a:latin typeface="Constantia" panose="02030602050306030303" pitchFamily="18" charset="0"/>
              </a:rPr>
              <a:t>b,ej</a:t>
            </a:r>
            <a:r>
              <a:rPr lang="en-US" sz="1700" dirty="0" smtClean="0">
                <a:latin typeface="Constantia" panose="02030602050306030303" pitchFamily="18" charset="0"/>
              </a:rPr>
              <a:t> </a:t>
            </a:r>
            <a:r>
              <a:rPr lang="en-US" sz="1700" dirty="0" smtClean="0">
                <a:latin typeface="Constantia" panose="02030602050306030303" pitchFamily="18" charset="0"/>
                <a:sym typeface="Symbol" panose="05050102010706020507" pitchFamily="18" charset="2"/>
              </a:rPr>
              <a:t> </a:t>
            </a:r>
            <a:r>
              <a:rPr lang="en-US" sz="1700" dirty="0" smtClean="0">
                <a:latin typeface="Constantia" panose="02030602050306030303" pitchFamily="18" charset="0"/>
              </a:rPr>
              <a:t>1.9·10</a:t>
            </a:r>
            <a:r>
              <a:rPr lang="en-US" sz="1700" baseline="30000" dirty="0" smtClean="0">
                <a:latin typeface="Constantia" panose="02030602050306030303" pitchFamily="18" charset="0"/>
              </a:rPr>
              <a:t>11</a:t>
            </a:r>
            <a:r>
              <a:rPr lang="en-US" sz="1700" dirty="0" smtClean="0">
                <a:latin typeface="Constantia" panose="02030602050306030303" pitchFamily="18" charset="0"/>
              </a:rPr>
              <a:t> ppb, </a:t>
            </a:r>
            <a:r>
              <a:rPr lang="en-US" sz="1700" b="1" dirty="0" smtClean="0">
                <a:latin typeface="Symbol" panose="05050102010706020507" pitchFamily="18" charset="2"/>
              </a:rPr>
              <a:t>e</a:t>
            </a:r>
            <a:r>
              <a:rPr lang="en-US" sz="1700" b="1" baseline="-25000" dirty="0" smtClean="0">
                <a:latin typeface="Constantia" panose="02030602050306030303" pitchFamily="18" charset="0"/>
              </a:rPr>
              <a:t>l</a:t>
            </a:r>
            <a:r>
              <a:rPr lang="en-US" sz="1700" b="1" dirty="0" smtClean="0">
                <a:latin typeface="Constantia" panose="02030602050306030303" pitchFamily="18" charset="0"/>
              </a:rPr>
              <a:t> </a:t>
            </a:r>
            <a:r>
              <a:rPr lang="en-US" sz="170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 1.56 eVs</a:t>
            </a:r>
            <a:r>
              <a:rPr lang="en-US" sz="1700" b="1" dirty="0" smtClean="0"/>
              <a:t> </a:t>
            </a:r>
            <a:endParaRPr lang="en-US" sz="17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387797" y="3048001"/>
            <a:ext cx="3028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Emittance at arrival on flat-top, </a:t>
            </a:r>
            <a:r>
              <a:rPr lang="en-US" sz="1600" b="1" dirty="0" smtClean="0">
                <a:solidFill>
                  <a:srgbClr val="1F497D"/>
                </a:solidFill>
                <a:latin typeface="Constantia" pitchFamily="18" charset="0"/>
              </a:rPr>
              <a:t>ion cavity gap closed</a:t>
            </a:r>
            <a:endParaRPr lang="en-GB" sz="16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75385" y="3048001"/>
            <a:ext cx="3028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Emittance at arrival on flat-top, </a:t>
            </a:r>
            <a:r>
              <a:rPr lang="en-US" sz="1600" b="1" dirty="0" smtClean="0">
                <a:solidFill>
                  <a:srgbClr val="C0504D"/>
                </a:solidFill>
                <a:latin typeface="Constantia" pitchFamily="18" charset="0"/>
              </a:rPr>
              <a:t>ion cavity gap open</a:t>
            </a:r>
            <a:endParaRPr lang="en-GB" sz="1600" b="1" dirty="0">
              <a:solidFill>
                <a:srgbClr val="C0504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001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Higher-harmonic cavity studies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84591" y="685800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Beyond LIU-PS baseline: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possible Landau cavity in the PS?</a:t>
            </a: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Initial 2016 measurements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at flat-top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10/40 MHz 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confirmed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Improved stability with 40 MHz cavity in bunch-shortening mode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Promising, but </a:t>
            </a:r>
            <a:r>
              <a:rPr lang="en-GB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would require additional RF system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2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Benchmark simulations 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flat-top measurements</a:t>
            </a: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Simulation study: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frequency and voltage during acceleration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2857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905" y="2386285"/>
            <a:ext cx="3278212" cy="35573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228" y="2386285"/>
            <a:ext cx="3230185" cy="35052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463260" y="2276331"/>
            <a:ext cx="3028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Single harmonic, </a:t>
            </a:r>
            <a:r>
              <a:rPr lang="en-US" sz="1600" b="1" i="1" dirty="0" smtClean="0">
                <a:solidFill>
                  <a:srgbClr val="000000"/>
                </a:solidFill>
                <a:latin typeface="Constantia" pitchFamily="18" charset="0"/>
              </a:rPr>
              <a:t>h </a:t>
            </a:r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= 21</a:t>
            </a:r>
            <a:endParaRPr lang="en-GB" sz="16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75783" y="2275596"/>
            <a:ext cx="3028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Bunch shortening, h=21 + 84</a:t>
            </a:r>
            <a:endParaRPr lang="en-GB" sz="16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3251882" y="3919147"/>
            <a:ext cx="28194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>
                <a:latin typeface="Constantia" panose="02030602050306030303" pitchFamily="18" charset="0"/>
              </a:rPr>
              <a:t>Flat-top, </a:t>
            </a:r>
            <a:r>
              <a:rPr lang="en-US" sz="1700" i="1" dirty="0" err="1" smtClean="0">
                <a:latin typeface="Constantia" panose="02030602050306030303" pitchFamily="18" charset="0"/>
              </a:rPr>
              <a:t>N</a:t>
            </a:r>
            <a:r>
              <a:rPr lang="en-US" sz="1700" baseline="-25000" dirty="0" err="1" smtClean="0">
                <a:latin typeface="Constantia" panose="02030602050306030303" pitchFamily="18" charset="0"/>
              </a:rPr>
              <a:t>b,ej</a:t>
            </a:r>
            <a:r>
              <a:rPr lang="en-US" sz="1700" dirty="0" smtClean="0">
                <a:latin typeface="Constantia" panose="02030602050306030303" pitchFamily="18" charset="0"/>
              </a:rPr>
              <a:t> </a:t>
            </a:r>
            <a:r>
              <a:rPr lang="en-US" sz="1700" dirty="0" smtClean="0">
                <a:latin typeface="Constantia" panose="02030602050306030303" pitchFamily="18" charset="0"/>
                <a:sym typeface="Symbol" panose="05050102010706020507" pitchFamily="18" charset="2"/>
              </a:rPr>
              <a:t> </a:t>
            </a:r>
            <a:r>
              <a:rPr lang="en-US" sz="1700" dirty="0" smtClean="0">
                <a:latin typeface="Constantia" panose="02030602050306030303" pitchFamily="18" charset="0"/>
              </a:rPr>
              <a:t>1.7·10</a:t>
            </a:r>
            <a:r>
              <a:rPr lang="en-US" sz="1700" baseline="30000" dirty="0" smtClean="0">
                <a:latin typeface="Constantia" panose="02030602050306030303" pitchFamily="18" charset="0"/>
              </a:rPr>
              <a:t>11</a:t>
            </a:r>
            <a:r>
              <a:rPr lang="en-US" sz="1700" dirty="0" smtClean="0">
                <a:latin typeface="Constantia" panose="02030602050306030303" pitchFamily="18" charset="0"/>
              </a:rPr>
              <a:t> ppb</a:t>
            </a:r>
            <a:endParaRPr lang="en-US" sz="1700" b="1" dirty="0"/>
          </a:p>
        </p:txBody>
      </p:sp>
    </p:spTree>
    <p:extLst>
      <p:ext uri="{BB962C8B-B14F-4D97-AF65-F5344CB8AC3E}">
        <p14:creationId xmlns:p14="http://schemas.microsoft.com/office/powerpoint/2010/main" val="1072512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Landau cavity studies during acceleration?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84591" y="914400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Existing 40 MHz cavities optimized for maximum RF voltage (~300 kV) at fixed frequency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Measurements to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explore frequency range 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at low RF voltage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ange of existing cavities most likely too small for beam tests </a:t>
            </a:r>
            <a:endParaRPr lang="en-GB" sz="2100" b="1" dirty="0">
              <a:solidFill>
                <a:srgbClr val="C0504D"/>
              </a:solidFill>
              <a:latin typeface="Constantia" pitchFamily="18" charset="0"/>
            </a:endParaRP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16" y="2541976"/>
            <a:ext cx="4681475" cy="3258502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 flipH="1" flipV="1">
            <a:off x="1703066" y="3957153"/>
            <a:ext cx="422031" cy="42814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054758" y="4294576"/>
            <a:ext cx="24469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lvl="1" algn="l">
              <a:spcBef>
                <a:spcPct val="20000"/>
              </a:spcBef>
            </a:pPr>
            <a:r>
              <a:rPr lang="en-GB" sz="1800" b="1" dirty="0" smtClean="0">
                <a:latin typeface="Constantia" pitchFamily="18" charset="0"/>
              </a:rPr>
              <a:t>84 </a:t>
            </a:r>
            <a:r>
              <a:rPr lang="en-GB" sz="1800" b="1" i="1" dirty="0" err="1" smtClean="0">
                <a:latin typeface="Constantia" pitchFamily="18" charset="0"/>
              </a:rPr>
              <a:t>f</a:t>
            </a:r>
            <a:r>
              <a:rPr lang="en-GB" sz="1800" b="1" baseline="-25000" dirty="0" err="1" smtClean="0">
                <a:latin typeface="Constantia" pitchFamily="18" charset="0"/>
              </a:rPr>
              <a:t>rev</a:t>
            </a:r>
            <a:r>
              <a:rPr lang="en-GB" sz="1800" b="1" dirty="0" smtClean="0">
                <a:latin typeface="Constantia" pitchFamily="18" charset="0"/>
              </a:rPr>
              <a:t> (protons) from transition to flat-top</a:t>
            </a:r>
            <a:endParaRPr lang="en-GB" sz="1800" b="1" dirty="0">
              <a:latin typeface="Constantia" pitchFamily="18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758143" y="3170903"/>
            <a:ext cx="262303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lvl="1" algn="l">
              <a:spcBef>
                <a:spcPct val="20000"/>
              </a:spcBef>
            </a:pPr>
            <a:r>
              <a:rPr lang="en-GB" sz="1800" b="1" dirty="0" smtClean="0">
                <a:solidFill>
                  <a:srgbClr val="FF0000"/>
                </a:solidFill>
                <a:latin typeface="Constantia" pitchFamily="18" charset="0"/>
              </a:rPr>
              <a:t>Measured frequency range of C40-78 at 20 kV</a:t>
            </a:r>
            <a:endParaRPr lang="en-GB" sz="18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547907"/>
              </p:ext>
            </p:extLst>
          </p:nvPr>
        </p:nvGraphicFramePr>
        <p:xfrm>
          <a:off x="5486400" y="2590111"/>
          <a:ext cx="3165231" cy="1097280"/>
        </p:xfrm>
        <a:graphic>
          <a:graphicData uri="http://schemas.openxmlformats.org/drawingml/2006/table">
            <a:tbl>
              <a:tblPr firstRow="1" bandRow="1"/>
              <a:tblGrid>
                <a:gridCol w="1055077"/>
                <a:gridCol w="1055077"/>
                <a:gridCol w="1055077"/>
              </a:tblGrid>
              <a:tr h="1461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i="1" dirty="0" smtClean="0">
                          <a:latin typeface="Constantia" panose="02030602050306030303" pitchFamily="18" charset="0"/>
                        </a:rPr>
                        <a:t>V</a:t>
                      </a:r>
                      <a:r>
                        <a:rPr lang="en-GB" baseline="-25000" dirty="0" smtClean="0">
                          <a:latin typeface="Constantia" panose="02030602050306030303" pitchFamily="18" charset="0"/>
                        </a:rPr>
                        <a:t>RF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 marL="84406" marR="8440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C40-77</a:t>
                      </a:r>
                      <a:endParaRPr lang="en-GB" b="1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marL="84406" marR="84406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C40-78</a:t>
                      </a:r>
                      <a:endParaRPr lang="en-GB" b="1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marL="84406" marR="8440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196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="0" baseline="0" dirty="0" smtClean="0">
                          <a:latin typeface="Constantia" panose="02030602050306030303" pitchFamily="18" charset="0"/>
                        </a:rPr>
                        <a:t>10 kV</a:t>
                      </a:r>
                    </a:p>
                  </a:txBody>
                  <a:tcPr marL="84406" marR="8440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110 kHz</a:t>
                      </a:r>
                    </a:p>
                  </a:txBody>
                  <a:tcPr marL="84406" marR="84406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170 kHz</a:t>
                      </a:r>
                    </a:p>
                  </a:txBody>
                  <a:tcPr marL="84406" marR="8440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461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b="0" dirty="0" smtClean="0">
                          <a:latin typeface="Constantia" panose="02030602050306030303" pitchFamily="18" charset="0"/>
                        </a:rPr>
                        <a:t>20 kV</a:t>
                      </a:r>
                      <a:endParaRPr lang="en-GB" b="0" dirty="0">
                        <a:latin typeface="Constantia" panose="02030602050306030303" pitchFamily="18" charset="0"/>
                      </a:endParaRPr>
                    </a:p>
                  </a:txBody>
                  <a:tcPr marL="84406" marR="8440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lvl="1" indent="0" algn="ctr">
                        <a:buFont typeface="Symbol" panose="05050102010706020507" pitchFamily="18" charset="2"/>
                        <a:buNone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50 kHz</a:t>
                      </a:r>
                    </a:p>
                  </a:txBody>
                  <a:tcPr marL="84406" marR="84406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ctr">
                        <a:buFont typeface="Arial" panose="020B0604020202020204" pitchFamily="34" charset="0"/>
                        <a:buNone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90 kHz</a:t>
                      </a:r>
                    </a:p>
                  </a:txBody>
                  <a:tcPr marL="84406" marR="8440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95755" y="2209800"/>
            <a:ext cx="41695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40 MHz frequency during cycle</a:t>
            </a:r>
            <a:endParaRPr lang="en-GB" sz="16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75385" y="3733924"/>
            <a:ext cx="25771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(preliminary, no beam)</a:t>
            </a:r>
            <a:endParaRPr lang="en-GB" sz="16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06133" y="2237176"/>
            <a:ext cx="31774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100" b="1" dirty="0" smtClean="0">
                <a:solidFill>
                  <a:srgbClr val="000000"/>
                </a:solidFill>
                <a:latin typeface="Constantia" pitchFamily="18" charset="0"/>
              </a:rPr>
              <a:t>Usable frequency range:</a:t>
            </a:r>
            <a:endParaRPr lang="en-GB" sz="21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912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Operational experience with BCMS from 2016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14630" y="1282013"/>
            <a:ext cx="8763034" cy="514621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987" y="1214463"/>
            <a:ext cx="7062574" cy="531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77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 </a:t>
            </a:r>
            <a:r>
              <a:rPr lang="en-US" dirty="0" smtClean="0"/>
              <a:t>of LIU</a:t>
            </a:r>
            <a:r>
              <a:rPr lang="en-US" dirty="0" smtClean="0"/>
              <a:t>-SPS MDs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1800" b="0" dirty="0" smtClean="0"/>
              <a:t>H. Bartosik, E. Shaposhnikova, on </a:t>
            </a:r>
            <a:r>
              <a:rPr lang="en-US" sz="1800" b="0" dirty="0" smtClean="0"/>
              <a:t>behalf of the </a:t>
            </a:r>
            <a:r>
              <a:rPr lang="en-US" sz="1800" b="0" dirty="0" smtClean="0"/>
              <a:t>SPS </a:t>
            </a:r>
            <a:r>
              <a:rPr lang="en-US" sz="1800" b="0" dirty="0" smtClean="0"/>
              <a:t>MD users</a:t>
            </a:r>
            <a:endParaRPr lang="en-US" sz="2800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101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458" y="976851"/>
            <a:ext cx="4500000" cy="450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1" y="976851"/>
            <a:ext cx="4516939" cy="45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Tomography in SPS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81</a:t>
            </a:fld>
            <a:endParaRPr lang="en-US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0" y="5378824"/>
            <a:ext cx="9144000" cy="147917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 </a:t>
            </a:r>
            <a:r>
              <a:rPr lang="en-GB" dirty="0" smtClean="0"/>
              <a:t>The first tests with beam (single and multi-bunch) did not show an improvement in terms of losses</a:t>
            </a:r>
            <a:br>
              <a:rPr lang="en-GB" dirty="0" smtClean="0"/>
            </a:b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 A better observable was necessary to make sure that the linearization of the RF voltage was effective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037080" y="634414"/>
            <a:ext cx="217123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Without linearization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164982" y="634414"/>
            <a:ext cx="185063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With linearization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1449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buClrTx/>
            </a:pPr>
            <a:endParaRPr lang="en-US" dirty="0" smtClean="0"/>
          </a:p>
          <a:p>
            <a:pPr>
              <a:buClrTx/>
            </a:pPr>
            <a:r>
              <a:rPr lang="en-US" dirty="0" smtClean="0">
                <a:solidFill>
                  <a:srgbClr val="BFBFBF"/>
                </a:solidFill>
              </a:rPr>
              <a:t>Introduction</a:t>
            </a:r>
          </a:p>
          <a:p>
            <a:pPr>
              <a:buClrTx/>
            </a:pPr>
            <a:r>
              <a:rPr lang="en-US" dirty="0" smtClean="0"/>
              <a:t>Overview of ongoing LIU MDs</a:t>
            </a:r>
          </a:p>
          <a:p>
            <a:pPr>
              <a:buClrTx/>
            </a:pPr>
            <a:r>
              <a:rPr lang="en-US" dirty="0" smtClean="0">
                <a:solidFill>
                  <a:srgbClr val="BFBFBF"/>
                </a:solidFill>
              </a:rPr>
              <a:t>Critical points for reaching LIU performance</a:t>
            </a:r>
          </a:p>
          <a:p>
            <a:pPr>
              <a:buClrTx/>
            </a:pPr>
            <a:r>
              <a:rPr lang="en-US" dirty="0" smtClean="0">
                <a:solidFill>
                  <a:srgbClr val="BFBFBF"/>
                </a:solidFill>
              </a:rPr>
              <a:t>Summary &amp; MD priorities</a:t>
            </a:r>
          </a:p>
          <a:p>
            <a:pPr>
              <a:buClrTx/>
            </a:pPr>
            <a:endParaRPr lang="en-US" dirty="0" smtClean="0"/>
          </a:p>
          <a:p>
            <a:pPr>
              <a:buClrTx/>
            </a:pPr>
            <a:endParaRPr lang="en-US" dirty="0" smtClean="0"/>
          </a:p>
          <a:p>
            <a:pPr>
              <a:buClrTx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3081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41604</TotalTime>
  <Words>8052</Words>
  <Application>Microsoft Macintosh PowerPoint</Application>
  <PresentationFormat>On-screen Show (4:3)</PresentationFormat>
  <Paragraphs>1223</Paragraphs>
  <Slides>81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81</vt:i4>
      </vt:variant>
    </vt:vector>
  </HeadingPairs>
  <TitlesOfParts>
    <vt:vector size="84" baseType="lpstr">
      <vt:lpstr>LIU_PowerPoint_Template</vt:lpstr>
      <vt:lpstr>CERNCorporate4-3</vt:lpstr>
      <vt:lpstr>1_LIU_PowerPoint_Template</vt:lpstr>
      <vt:lpstr>Status of LIU MDs 2017 (protons)</vt:lpstr>
      <vt:lpstr>Many thanks to MD users for their hard work!</vt:lpstr>
      <vt:lpstr>Outline</vt:lpstr>
      <vt:lpstr>Outline</vt:lpstr>
      <vt:lpstr>LIU performance reach</vt:lpstr>
      <vt:lpstr>LIU performance reach</vt:lpstr>
      <vt:lpstr>Parameter table</vt:lpstr>
      <vt:lpstr>Operational experience with BCMS from 2016</vt:lpstr>
      <vt:lpstr>Outline</vt:lpstr>
      <vt:lpstr>Types of MDs for LIU</vt:lpstr>
      <vt:lpstr>LIU PSB MD overview (for beam parameters)</vt:lpstr>
      <vt:lpstr>LIU PS MD overview (for beam parameters)</vt:lpstr>
      <vt:lpstr>LIU SPS MD overview (for beam parameters)</vt:lpstr>
      <vt:lpstr>Outline</vt:lpstr>
      <vt:lpstr>PSB brightness</vt:lpstr>
      <vt:lpstr>PSB brightness</vt:lpstr>
      <vt:lpstr>Large longitudinal emittance at PS injection</vt:lpstr>
      <vt:lpstr>Large longitudinal emittance at PS injection</vt:lpstr>
      <vt:lpstr>Large longitudinal emittance at PS injection</vt:lpstr>
      <vt:lpstr>PS brightness and emittance preservation</vt:lpstr>
      <vt:lpstr>PS brightness and emittance preservation</vt:lpstr>
      <vt:lpstr>PS brightness and emittance preservation</vt:lpstr>
      <vt:lpstr>PS intensity reach</vt:lpstr>
      <vt:lpstr>PS intensity reach</vt:lpstr>
      <vt:lpstr>PS intensity reach</vt:lpstr>
      <vt:lpstr>PS-to-SPS transfer &amp; SPS low energy losses</vt:lpstr>
      <vt:lpstr>PS-to-SPS transfer &amp; SPS low energy losses</vt:lpstr>
      <vt:lpstr>PS-to-SPS transfer &amp; SPS low energy losses</vt:lpstr>
      <vt:lpstr>PS-to-SPS transfer &amp; SPS low energy losses</vt:lpstr>
      <vt:lpstr>PS-to-SPS transfer &amp; SPS low energy losses</vt:lpstr>
      <vt:lpstr>SPS longitudinal instabilities / beam loading</vt:lpstr>
      <vt:lpstr>SPS longitudinal instabilities / beam loading</vt:lpstr>
      <vt:lpstr>SPS emittance preservation</vt:lpstr>
      <vt:lpstr>SPS emittance preservation</vt:lpstr>
      <vt:lpstr>SPS emittance preservation</vt:lpstr>
      <vt:lpstr>Outline</vt:lpstr>
      <vt:lpstr>Summary &amp; MD priorities </vt:lpstr>
      <vt:lpstr>PowerPoint Presentation</vt:lpstr>
      <vt:lpstr>LIU PSB MD overview (for beam parameters)</vt:lpstr>
      <vt:lpstr>LIU PS MD overview (for beam parameters)</vt:lpstr>
      <vt:lpstr>LIU SPS MD overview (for beam parameters)</vt:lpstr>
      <vt:lpstr>Mid-year status and outlook of LIU MDs for PSB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Current status of LIU-PS MDs  H. Damerau, A. Huschauer, on behalf of the PS MD users</vt:lpstr>
      <vt:lpstr>Horizontal emittance blow-up at injection</vt:lpstr>
      <vt:lpstr>Horizontal BGI monitor</vt:lpstr>
      <vt:lpstr>KFA45 hardware upgrades</vt:lpstr>
      <vt:lpstr>Beam mis-steering studies at the PS injection  E. Senes, F. Tecker (BE-OP-PS) / V. Forte (TE-ABT-BTP)</vt:lpstr>
      <vt:lpstr>PowerPoint Presentation</vt:lpstr>
      <vt:lpstr>Introduction and motivation</vt:lpstr>
      <vt:lpstr>Beam profile modulation at 80 MHz</vt:lpstr>
      <vt:lpstr>Simulation results</vt:lpstr>
      <vt:lpstr>Implementation of the linearized RF program</vt:lpstr>
      <vt:lpstr>Space charge studies</vt:lpstr>
      <vt:lpstr>3rd order skew resonance compensation </vt:lpstr>
      <vt:lpstr>Horizontal Tune Scan MD in the PS</vt:lpstr>
      <vt:lpstr>Vertical Tune Scan MD in the PS</vt:lpstr>
      <vt:lpstr>Vertical Tune Scan MD in the PS</vt:lpstr>
      <vt:lpstr>PowerPoint Presentation</vt:lpstr>
      <vt:lpstr>PowerPoint Presentation</vt:lpstr>
      <vt:lpstr>PowerPoint Presentation</vt:lpstr>
      <vt:lpstr>Status of LIU-SPS MDs  H. Bartosik, E. Shaposhnikova, on behalf of the SPS MD users</vt:lpstr>
      <vt:lpstr>Tomography in SPS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Hannes Bartosik</cp:lastModifiedBy>
  <cp:revision>1646</cp:revision>
  <dcterms:created xsi:type="dcterms:W3CDTF">2013-04-17T22:56:34Z</dcterms:created>
  <dcterms:modified xsi:type="dcterms:W3CDTF">2017-09-01T08:41:21Z</dcterms:modified>
  <cp:category/>
</cp:coreProperties>
</file>