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64" r:id="rId2"/>
    <p:sldId id="265" r:id="rId3"/>
    <p:sldId id="267" r:id="rId4"/>
    <p:sldId id="291" r:id="rId5"/>
    <p:sldId id="268" r:id="rId6"/>
    <p:sldId id="317" r:id="rId7"/>
    <p:sldId id="271" r:id="rId8"/>
    <p:sldId id="298" r:id="rId9"/>
    <p:sldId id="272" r:id="rId10"/>
    <p:sldId id="335" r:id="rId11"/>
    <p:sldId id="273" r:id="rId12"/>
    <p:sldId id="315" r:id="rId13"/>
    <p:sldId id="318" r:id="rId14"/>
    <p:sldId id="319" r:id="rId15"/>
    <p:sldId id="269" r:id="rId16"/>
    <p:sldId id="274" r:id="rId17"/>
    <p:sldId id="316" r:id="rId18"/>
    <p:sldId id="275" r:id="rId19"/>
    <p:sldId id="321" r:id="rId20"/>
    <p:sldId id="306" r:id="rId21"/>
    <p:sldId id="307" r:id="rId22"/>
    <p:sldId id="324" r:id="rId23"/>
    <p:sldId id="299" r:id="rId24"/>
    <p:sldId id="300" r:id="rId25"/>
    <p:sldId id="325" r:id="rId26"/>
    <p:sldId id="301" r:id="rId27"/>
    <p:sldId id="302" r:id="rId28"/>
    <p:sldId id="303" r:id="rId29"/>
    <p:sldId id="304" r:id="rId30"/>
    <p:sldId id="327" r:id="rId31"/>
    <p:sldId id="276" r:id="rId32"/>
    <p:sldId id="314" r:id="rId33"/>
    <p:sldId id="323" r:id="rId34"/>
    <p:sldId id="328" r:id="rId35"/>
    <p:sldId id="329" r:id="rId36"/>
    <p:sldId id="330" r:id="rId37"/>
    <p:sldId id="331" r:id="rId38"/>
    <p:sldId id="332" r:id="rId39"/>
    <p:sldId id="333" r:id="rId40"/>
    <p:sldId id="334" r:id="rId41"/>
    <p:sldId id="336" r:id="rId4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AAE6"/>
    <a:srgbClr val="FA8214"/>
    <a:srgbClr val="5A6EB4"/>
    <a:srgbClr val="A00078"/>
    <a:srgbClr val="A01E28"/>
    <a:srgbClr val="A08232"/>
    <a:srgbClr val="DCA01E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701" autoAdjust="0"/>
    <p:restoredTop sz="91212" autoAdjust="0"/>
  </p:normalViewPr>
  <p:slideViewPr>
    <p:cSldViewPr>
      <p:cViewPr varScale="1">
        <p:scale>
          <a:sx n="108" d="100"/>
          <a:sy n="108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37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de-DE" sz="800" dirty="0" smtClean="0"/>
              <a:t>KIT – The Research University in the Helmholtz Association</a:t>
            </a:r>
          </a:p>
        </p:txBody>
      </p:sp>
      <p:pic>
        <p:nvPicPr>
          <p:cNvPr id="6148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728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de-DE" altLang="de-DE"/>
              <a:t>Prof. Dr. Max Mustermann | </a:t>
            </a:r>
            <a:br>
              <a:rPr lang="de-DE" altLang="de-DE"/>
            </a:br>
            <a:r>
              <a:rPr lang="de-DE" alt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525AE52-F4E0-4D78-AB02-0CF3EC10B7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0889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" y="2846851"/>
            <a:ext cx="9144000" cy="4134394"/>
          </a:xfrm>
          <a:prstGeom prst="rect">
            <a:avLst/>
          </a:prstGeom>
        </p:spPr>
      </p:pic>
      <p:pic>
        <p:nvPicPr>
          <p:cNvPr id="3" name="Picture 9" descr="II_rahmen_neu_tit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6875" y="6599238"/>
            <a:ext cx="3670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de-DE" sz="800" dirty="0" smtClean="0"/>
              <a:t>KIT – The Research University in  the Helmholtz Association</a:t>
            </a:r>
            <a:r>
              <a:rPr lang="de-DE" altLang="de-DE" sz="800" dirty="0" smtClean="0"/>
              <a:t> </a:t>
            </a:r>
            <a:endParaRPr lang="en-US" altLang="de-DE" sz="800" dirty="0" smtClean="0"/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385763" y="3350956"/>
            <a:ext cx="45370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Institute </a:t>
            </a:r>
            <a:r>
              <a:rPr lang="de-DE" altLang="de-DE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for</a:t>
            </a:r>
            <a:r>
              <a:rPr lang="de-DE" altLang="de-DE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Nuclear</a:t>
            </a:r>
            <a:r>
              <a:rPr lang="de-DE" altLang="de-DE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Physics</a:t>
            </a:r>
            <a:r>
              <a:rPr lang="de-DE" altLang="de-DE" sz="1200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(IKP), Karlsruhe Institute </a:t>
            </a:r>
            <a:r>
              <a:rPr lang="de-DE" altLang="de-DE" sz="1200" baseline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of</a:t>
            </a:r>
            <a:r>
              <a:rPr lang="de-DE" altLang="de-DE" sz="1200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Technology (KIT)</a:t>
            </a:r>
            <a:endParaRPr lang="de-DE" altLang="de-DE" sz="12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7" name="Picture 13" descr="KIT-Logo-rgb_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6381750"/>
            <a:ext cx="4699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7161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40442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959929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Florian </a:t>
            </a:r>
            <a:r>
              <a:rPr lang="en-US" dirty="0" err="1" smtClean="0"/>
              <a:t>Fränkle</a:t>
            </a:r>
            <a:r>
              <a:rPr lang="en-US" dirty="0" smtClean="0"/>
              <a:t>, “The neutrino mass experiment KATRIN”</a:t>
            </a:r>
            <a:br>
              <a:rPr lang="en-US" dirty="0" smtClean="0"/>
            </a:br>
            <a:r>
              <a:rPr lang="en-US" dirty="0" smtClean="0"/>
              <a:t>Colloquium Prague n17, Prague, Czech Republic</a:t>
            </a:r>
          </a:p>
        </p:txBody>
      </p:sp>
    </p:spTree>
    <p:extLst>
      <p:ext uri="{BB962C8B-B14F-4D97-AF65-F5344CB8AC3E}">
        <p14:creationId xmlns:p14="http://schemas.microsoft.com/office/powerpoint/2010/main" val="1368224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327977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2097912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853072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575695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1550874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362075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2976699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260648"/>
            <a:ext cx="641372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 smtClean="0"/>
              <a:t>Click to add text</a:t>
            </a:r>
          </a:p>
          <a:p>
            <a:pPr lvl="1"/>
            <a:r>
              <a:rPr lang="en-US" altLang="de-DE" dirty="0" smtClean="0"/>
              <a:t>Second level</a:t>
            </a:r>
          </a:p>
          <a:p>
            <a:pPr lvl="2"/>
            <a:r>
              <a:rPr lang="en-US" altLang="de-DE" dirty="0" smtClean="0"/>
              <a:t>Third level</a:t>
            </a:r>
          </a:p>
          <a:p>
            <a:pPr lvl="3"/>
            <a:r>
              <a:rPr lang="en-US" altLang="de-DE" dirty="0" smtClean="0"/>
              <a:t>Fourth level</a:t>
            </a:r>
          </a:p>
          <a:p>
            <a:pPr lvl="4"/>
            <a:r>
              <a:rPr lang="en-US" altLang="de-DE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de-DE" sz="1000" dirty="0" smtClean="0">
                <a:latin typeface="Calibri" panose="020F0502020204030204" pitchFamily="34" charset="0"/>
              </a:rPr>
              <a:t>Institute for</a:t>
            </a:r>
            <a:r>
              <a:rPr lang="en-US" altLang="de-DE" sz="1000" baseline="0" dirty="0" smtClean="0">
                <a:latin typeface="Calibri" panose="020F0502020204030204" pitchFamily="34" charset="0"/>
              </a:rPr>
              <a:t> Nuclear Physics (IKP)</a:t>
            </a:r>
            <a:endParaRPr lang="en-US" altLang="de-DE" sz="1000" dirty="0" smtClean="0">
              <a:latin typeface="Calibri" panose="020F0502020204030204" pitchFamily="34" charset="0"/>
            </a:endParaRPr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2D972297-9077-4ED0-B792-69B89932B5F9}" type="slidenum">
              <a:rPr lang="de-DE" altLang="de-DE" sz="1050" b="1" smtClean="0">
                <a:latin typeface="Calibri" panose="020F0502020204030204" pitchFamily="34" charset="0"/>
              </a:rPr>
              <a:pPr eaLnBrk="1" hangingPunct="1">
                <a:spcBef>
                  <a:spcPct val="50000"/>
                </a:spcBef>
                <a:defRPr/>
              </a:pPr>
              <a:t>‹Nr.›</a:t>
            </a:fld>
            <a:endParaRPr lang="de-DE" altLang="de-DE" sz="1050" b="1" dirty="0" smtClean="0">
              <a:latin typeface="Calibri" panose="020F0502020204030204" pitchFamily="34" charset="0"/>
            </a:endParaRPr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539552" y="6445250"/>
            <a:ext cx="1078906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de-DE" sz="1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November 2</a:t>
            </a:r>
            <a:r>
              <a:rPr lang="de-DE" altLang="de-DE" sz="1000" baseline="30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nd</a:t>
            </a:r>
            <a:r>
              <a:rPr lang="de-DE" altLang="de-DE" sz="1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, 2017</a:t>
            </a:r>
            <a:endParaRPr lang="de-DE" altLang="de-DE" sz="900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2481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aseline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Florian </a:t>
            </a:r>
            <a:r>
              <a:rPr lang="en-US" dirty="0" err="1" smtClean="0"/>
              <a:t>Fränkle</a:t>
            </a:r>
            <a:r>
              <a:rPr lang="en-US" dirty="0" smtClean="0"/>
              <a:t>, “The neutrino mass experiment KATRIN”</a:t>
            </a:r>
            <a:br>
              <a:rPr lang="en-US" dirty="0" smtClean="0"/>
            </a:br>
            <a:r>
              <a:rPr lang="en-US" dirty="0" smtClean="0"/>
              <a:t>Colloquium Prague n17, Prague, Czech Republic</a:t>
            </a:r>
          </a:p>
        </p:txBody>
      </p:sp>
      <p:pic>
        <p:nvPicPr>
          <p:cNvPr id="1033" name="Picture 9" descr="KITlogo_4c_frutig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baseline="0">
          <a:solidFill>
            <a:schemeClr val="tx1"/>
          </a:solidFill>
          <a:latin typeface="Calibri" panose="020F0502020204030204" pitchFamily="34" charset="0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 baseline="0">
          <a:solidFill>
            <a:schemeClr val="tx1"/>
          </a:solidFill>
          <a:latin typeface="Calibri" panose="020F0502020204030204" pitchFamily="34" charset="0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 baseline="0">
          <a:solidFill>
            <a:schemeClr val="tx1"/>
          </a:solidFill>
          <a:latin typeface="Calibri" panose="020F0502020204030204" pitchFamily="34" charset="0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 baseline="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9.png"/><Relationship Id="rId7" Type="http://schemas.openxmlformats.org/officeDocument/2006/relationships/image" Target="../media/image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31.png"/><Relationship Id="rId7" Type="http://schemas.openxmlformats.org/officeDocument/2006/relationships/image" Target="../media/image6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4.jpeg"/><Relationship Id="rId7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5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8.jpg"/><Relationship Id="rId7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9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6.png"/><Relationship Id="rId5" Type="http://schemas.openxmlformats.org/officeDocument/2006/relationships/image" Target="../media/image50.png"/><Relationship Id="rId10" Type="http://schemas.openxmlformats.org/officeDocument/2006/relationships/image" Target="../media/image5.png"/><Relationship Id="rId4" Type="http://schemas.openxmlformats.org/officeDocument/2006/relationships/image" Target="../media/image49.jpeg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6.png"/><Relationship Id="rId5" Type="http://schemas.openxmlformats.org/officeDocument/2006/relationships/image" Target="../media/image50.png"/><Relationship Id="rId10" Type="http://schemas.openxmlformats.org/officeDocument/2006/relationships/image" Target="../media/image5.png"/><Relationship Id="rId4" Type="http://schemas.openxmlformats.org/officeDocument/2006/relationships/image" Target="../media/image49.jpeg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4.png"/><Relationship Id="rId7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0.png"/><Relationship Id="rId7" Type="http://schemas.openxmlformats.org/officeDocument/2006/relationships/image" Target="../media/image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63.png"/><Relationship Id="rId4" Type="http://schemas.openxmlformats.org/officeDocument/2006/relationships/image" Target="../media/image3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3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4.jpeg"/><Relationship Id="rId16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69.gif"/><Relationship Id="rId5" Type="http://schemas.openxmlformats.org/officeDocument/2006/relationships/image" Target="../media/image5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4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6.png"/><Relationship Id="rId7" Type="http://schemas.openxmlformats.org/officeDocument/2006/relationships/image" Target="../media/image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4.jpeg"/><Relationship Id="rId4" Type="http://schemas.openxmlformats.org/officeDocument/2006/relationships/image" Target="../media/image77.png"/><Relationship Id="rId9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0.png"/><Relationship Id="rId7" Type="http://schemas.openxmlformats.org/officeDocument/2006/relationships/image" Target="../media/image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8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6.jpeg"/><Relationship Id="rId5" Type="http://schemas.openxmlformats.org/officeDocument/2006/relationships/image" Target="../media/image5.png"/><Relationship Id="rId10" Type="http://schemas.openxmlformats.org/officeDocument/2006/relationships/image" Target="../media/image85.png"/><Relationship Id="rId4" Type="http://schemas.openxmlformats.org/officeDocument/2006/relationships/image" Target="../media/image4.png"/><Relationship Id="rId9" Type="http://schemas.openxmlformats.org/officeDocument/2006/relationships/image" Target="../media/image8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3.png"/><Relationship Id="rId4" Type="http://schemas.openxmlformats.org/officeDocument/2006/relationships/image" Target="../media/image91.tiff"/><Relationship Id="rId9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3.jpeg"/><Relationship Id="rId17" Type="http://schemas.openxmlformats.org/officeDocument/2006/relationships/image" Target="../media/image108.png"/><Relationship Id="rId2" Type="http://schemas.openxmlformats.org/officeDocument/2006/relationships/image" Target="../media/image9.png"/><Relationship Id="rId16" Type="http://schemas.openxmlformats.org/officeDocument/2006/relationships/image" Target="../media/image107.png"/><Relationship Id="rId20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gif"/><Relationship Id="rId5" Type="http://schemas.openxmlformats.org/officeDocument/2006/relationships/image" Target="../media/image96.png"/><Relationship Id="rId15" Type="http://schemas.openxmlformats.org/officeDocument/2006/relationships/image" Target="../media/image106.png"/><Relationship Id="rId10" Type="http://schemas.openxmlformats.org/officeDocument/2006/relationships/image" Target="../media/image101.gif"/><Relationship Id="rId19" Type="http://schemas.openxmlformats.org/officeDocument/2006/relationships/image" Target="../media/image110.png"/><Relationship Id="rId4" Type="http://schemas.openxmlformats.org/officeDocument/2006/relationships/image" Target="../media/image95.png"/><Relationship Id="rId9" Type="http://schemas.openxmlformats.org/officeDocument/2006/relationships/image" Target="../media/image100.gif"/><Relationship Id="rId14" Type="http://schemas.openxmlformats.org/officeDocument/2006/relationships/image" Target="../media/image10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7" Type="http://schemas.openxmlformats.org/officeDocument/2006/relationships/image" Target="../media/image1100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11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4.png"/><Relationship Id="rId7" Type="http://schemas.openxmlformats.org/officeDocument/2006/relationships/image" Target="../media/image6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0.png"/><Relationship Id="rId7" Type="http://schemas.openxmlformats.org/officeDocument/2006/relationships/image" Target="../media/image5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21.png"/><Relationship Id="rId9" Type="http://schemas.openxmlformats.org/officeDocument/2006/relationships/image" Target="../media/image12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3.png"/><Relationship Id="rId7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6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1268760"/>
            <a:ext cx="85676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de-DE" sz="3200" b="1" dirty="0">
                <a:solidFill>
                  <a:schemeClr val="tx2"/>
                </a:solidFill>
                <a:latin typeface="Calibri" panose="020F0502020204030204" pitchFamily="34" charset="0"/>
              </a:rPr>
              <a:t>“The neutrino mass experiment KATRIN”</a:t>
            </a:r>
            <a:endParaRPr lang="en-US" altLang="de-DE" sz="28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6875" y="2304231"/>
            <a:ext cx="837088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- Florian </a:t>
            </a:r>
            <a:r>
              <a:rPr lang="en-US" altLang="de-DE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Fränkle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-</a:t>
            </a:r>
            <a:endParaRPr lang="en-US" altLang="de-DE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/>
              <a:t>Gaseous Tritium Source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2113" y="1601330"/>
            <a:ext cx="8356600" cy="36003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S</a:t>
            </a:r>
            <a:r>
              <a:rPr lang="en-US" dirty="0" smtClean="0"/>
              <a:t>uccessful commissioning of magnet system at maximum field (3.6 T)</a:t>
            </a:r>
          </a:p>
          <a:p>
            <a:pPr>
              <a:spcBef>
                <a:spcPts val="1200"/>
              </a:spcBef>
            </a:pPr>
            <a:r>
              <a:rPr lang="en-US" dirty="0"/>
              <a:t>T</a:t>
            </a:r>
            <a:r>
              <a:rPr lang="en-US" dirty="0" smtClean="0"/>
              <a:t>est of two phase beam tube cooling system: temperature stability exceeds requirements by one order of magnitude!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2558" r="753" b="2474"/>
          <a:stretch/>
        </p:blipFill>
        <p:spPr bwMode="auto">
          <a:xfrm>
            <a:off x="179512" y="3237545"/>
            <a:ext cx="4624232" cy="245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01529"/>
            <a:ext cx="4024064" cy="2475743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5868144" y="4854752"/>
            <a:ext cx="2574436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1600" kern="0" dirty="0" smtClean="0">
                <a:solidFill>
                  <a:schemeClr val="bg1">
                    <a:lumMod val="50000"/>
                  </a:schemeClr>
                </a:solidFill>
              </a:rPr>
              <a:t>pecification: ± 30 </a:t>
            </a:r>
            <a:r>
              <a:rPr lang="en-US" sz="1600" kern="0" dirty="0" err="1" smtClean="0">
                <a:solidFill>
                  <a:schemeClr val="bg1">
                    <a:lumMod val="50000"/>
                  </a:schemeClr>
                </a:solidFill>
              </a:rPr>
              <a:t>mK</a:t>
            </a:r>
            <a:r>
              <a:rPr lang="en-US" sz="1600" kern="0" dirty="0" smtClean="0">
                <a:solidFill>
                  <a:schemeClr val="bg1">
                    <a:lumMod val="50000"/>
                  </a:schemeClr>
                </a:solidFill>
              </a:rPr>
              <a:t>/h</a:t>
            </a:r>
            <a:endParaRPr lang="en-US" sz="1600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 rot="900000">
            <a:off x="7676162" y="3400837"/>
            <a:ext cx="1276147" cy="228420"/>
          </a:xfrm>
          <a:prstGeom prst="roundRect">
            <a:avLst/>
          </a:prstGeom>
          <a:solidFill>
            <a:srgbClr val="FF0066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 smtClean="0">
                <a:latin typeface="Calibri" panose="020F0502020204030204" pitchFamily="34" charset="0"/>
              </a:rPr>
              <a:t>preliminary</a:t>
            </a:r>
            <a:endParaRPr lang="de-DE" sz="1600" b="1" dirty="0">
              <a:latin typeface="Calibri" panose="020F050202020403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169" y="332656"/>
            <a:ext cx="3241151" cy="576064"/>
          </a:xfrm>
          <a:prstGeom prst="rect">
            <a:avLst/>
          </a:prstGeom>
        </p:spPr>
      </p:pic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4499992" y="768009"/>
            <a:ext cx="396044" cy="1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C00000"/>
                </a:solidFill>
              </a:rPr>
              <a:t>WGTS</a:t>
            </a:r>
            <a:endParaRPr lang="en-US" sz="1000" kern="0" dirty="0">
              <a:solidFill>
                <a:srgbClr val="C00000"/>
              </a:solidFill>
            </a:endParaRPr>
          </a:p>
        </p:txBody>
      </p:sp>
      <p:sp>
        <p:nvSpPr>
          <p:cNvPr id="12" name="Pfeil nach rechts 11"/>
          <p:cNvSpPr/>
          <p:nvPr/>
        </p:nvSpPr>
        <p:spPr>
          <a:xfrm rot="16200000">
            <a:off x="4815236" y="772660"/>
            <a:ext cx="216024" cy="144016"/>
          </a:xfrm>
          <a:prstGeom prst="rightArrow">
            <a:avLst>
              <a:gd name="adj1" fmla="val 39418"/>
              <a:gd name="adj2" fmla="val 764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93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868" y="1984301"/>
            <a:ext cx="3986791" cy="2452811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4301"/>
            <a:ext cx="4370670" cy="2452811"/>
          </a:xfrm>
          <a:prstGeom prst="rect">
            <a:avLst/>
          </a:prstGeom>
        </p:spPr>
      </p:pic>
      <p:sp>
        <p:nvSpPr>
          <p:cNvPr id="25" name="Inhaltsplatzhalter 2"/>
          <p:cNvSpPr>
            <a:spLocks noGrp="1"/>
          </p:cNvSpPr>
          <p:nvPr>
            <p:ph idx="1"/>
          </p:nvPr>
        </p:nvSpPr>
        <p:spPr>
          <a:xfrm>
            <a:off x="395536" y="1268760"/>
            <a:ext cx="8356600" cy="4320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/>
              <a:t>P</a:t>
            </a:r>
            <a:r>
              <a:rPr lang="en-US" b="1" dirty="0" smtClean="0"/>
              <a:t>urpose:</a:t>
            </a:r>
            <a:r>
              <a:rPr lang="en-US" dirty="0" smtClean="0"/>
              <a:t> reduce T</a:t>
            </a:r>
            <a:r>
              <a:rPr lang="en-US" baseline="-25000" dirty="0" smtClean="0"/>
              <a:t>2</a:t>
            </a:r>
            <a:r>
              <a:rPr lang="en-US" dirty="0" smtClean="0"/>
              <a:t> flux (10</a:t>
            </a:r>
            <a:r>
              <a:rPr lang="en-US" baseline="30000" dirty="0" smtClean="0"/>
              <a:t>5</a:t>
            </a:r>
            <a:r>
              <a:rPr lang="en-US" dirty="0" smtClean="0"/>
              <a:t>) and magnetically guide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-decay electrons</a:t>
            </a:r>
          </a:p>
        </p:txBody>
      </p:sp>
      <p:sp>
        <p:nvSpPr>
          <p:cNvPr id="29" name="Inhaltsplatzhalter 2"/>
          <p:cNvSpPr txBox="1">
            <a:spLocks/>
          </p:cNvSpPr>
          <p:nvPr/>
        </p:nvSpPr>
        <p:spPr bwMode="auto">
          <a:xfrm>
            <a:off x="395536" y="4761640"/>
            <a:ext cx="676875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US" kern="0" dirty="0" smtClean="0"/>
              <a:t>Differential pumping of T</a:t>
            </a:r>
            <a:r>
              <a:rPr lang="en-US" kern="0" baseline="-25000" dirty="0" smtClean="0"/>
              <a:t>2</a:t>
            </a:r>
            <a:r>
              <a:rPr lang="en-US" kern="0" dirty="0" smtClean="0"/>
              <a:t> by </a:t>
            </a:r>
            <a:r>
              <a:rPr lang="en-US" kern="0" dirty="0" err="1" smtClean="0"/>
              <a:t>turbomolecular</a:t>
            </a:r>
            <a:r>
              <a:rPr lang="en-US" kern="0" dirty="0" smtClean="0"/>
              <a:t> pumps (TMPs)</a:t>
            </a:r>
          </a:p>
          <a:p>
            <a:pPr>
              <a:spcBef>
                <a:spcPts val="1200"/>
              </a:spcBef>
            </a:pPr>
            <a:r>
              <a:rPr lang="en-US" kern="0" dirty="0" smtClean="0"/>
              <a:t>Electric dipole electrodes for removal of positive ions</a:t>
            </a:r>
          </a:p>
          <a:p>
            <a:pPr>
              <a:spcBef>
                <a:spcPts val="1200"/>
              </a:spcBef>
            </a:pPr>
            <a:r>
              <a:rPr lang="en-US" kern="0" dirty="0" smtClean="0"/>
              <a:t>Magnet system and beamline successfully tested</a:t>
            </a: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32" y="4565293"/>
            <a:ext cx="1737927" cy="1605546"/>
          </a:xfrm>
          <a:prstGeom prst="rect">
            <a:avLst/>
          </a:prstGeom>
        </p:spPr>
      </p:pic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Differential pumping section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5580112" y="260648"/>
            <a:ext cx="194421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05" y="332656"/>
            <a:ext cx="3241151" cy="576064"/>
          </a:xfrm>
          <a:prstGeom prst="rect">
            <a:avLst/>
          </a:prstGeom>
        </p:spPr>
      </p:pic>
      <p:sp>
        <p:nvSpPr>
          <p:cNvPr id="34" name="Pfeil nach rechts 33"/>
          <p:cNvSpPr/>
          <p:nvPr/>
        </p:nvSpPr>
        <p:spPr>
          <a:xfrm rot="16200000">
            <a:off x="5256076" y="770228"/>
            <a:ext cx="216024" cy="144016"/>
          </a:xfrm>
          <a:prstGeom prst="rightArrow">
            <a:avLst>
              <a:gd name="adj1" fmla="val 39418"/>
              <a:gd name="adj2" fmla="val 764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Inhaltsplatzhalter 2"/>
          <p:cNvSpPr txBox="1">
            <a:spLocks/>
          </p:cNvSpPr>
          <p:nvPr/>
        </p:nvSpPr>
        <p:spPr bwMode="auto">
          <a:xfrm>
            <a:off x="5040052" y="768009"/>
            <a:ext cx="396044" cy="1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C00000"/>
                </a:solidFill>
              </a:rPr>
              <a:t>DPS</a:t>
            </a:r>
            <a:endParaRPr lang="en-US" sz="1000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7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pumping section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38007"/>
            <a:ext cx="2679031" cy="1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3"/>
          <a:stretch/>
        </p:blipFill>
        <p:spPr>
          <a:xfrm>
            <a:off x="4355976" y="3277435"/>
            <a:ext cx="3888432" cy="70905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1577889"/>
            <a:ext cx="3498916" cy="2725576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6600" cy="4320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 smtClean="0"/>
              <a:t>Purpose:</a:t>
            </a:r>
            <a:r>
              <a:rPr lang="en-US" dirty="0" smtClean="0"/>
              <a:t> reduce T</a:t>
            </a:r>
            <a:r>
              <a:rPr lang="en-US" baseline="-25000" dirty="0" smtClean="0"/>
              <a:t>2</a:t>
            </a:r>
            <a:r>
              <a:rPr lang="en-US" dirty="0" smtClean="0"/>
              <a:t> flux (10</a:t>
            </a:r>
            <a:r>
              <a:rPr lang="en-US" baseline="30000" dirty="0" smtClean="0"/>
              <a:t>7</a:t>
            </a:r>
            <a:r>
              <a:rPr lang="en-US" dirty="0" smtClean="0"/>
              <a:t>) and magnetically guide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-decay electrons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391699" y="4437112"/>
            <a:ext cx="842877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US" kern="0" dirty="0" err="1"/>
              <a:t>C</a:t>
            </a:r>
            <a:r>
              <a:rPr lang="en-US" kern="0" dirty="0" err="1" smtClean="0"/>
              <a:t>ryosorption</a:t>
            </a:r>
            <a:r>
              <a:rPr lang="en-US" kern="0" dirty="0" smtClean="0"/>
              <a:t> of T</a:t>
            </a:r>
            <a:r>
              <a:rPr lang="en-US" kern="0" baseline="-25000" dirty="0" smtClean="0"/>
              <a:t>2</a:t>
            </a:r>
            <a:r>
              <a:rPr lang="en-US" kern="0" dirty="0" smtClean="0"/>
              <a:t> on argon frost layer</a:t>
            </a:r>
          </a:p>
          <a:p>
            <a:pPr>
              <a:spcBef>
                <a:spcPts val="600"/>
              </a:spcBef>
            </a:pPr>
            <a:r>
              <a:rPr lang="en-US" kern="0" dirty="0" smtClean="0"/>
              <a:t>Beam tube successfully cooled to 3K, simulations predict T</a:t>
            </a:r>
            <a:r>
              <a:rPr lang="en-US" kern="0" baseline="-25000" dirty="0" smtClean="0"/>
              <a:t>2</a:t>
            </a:r>
            <a:r>
              <a:rPr lang="en-US" kern="0" dirty="0" smtClean="0"/>
              <a:t> reduction of &lt; 10</a:t>
            </a:r>
            <a:r>
              <a:rPr lang="en-US" kern="0" baseline="30000" dirty="0" smtClean="0"/>
              <a:t>9</a:t>
            </a:r>
            <a:r>
              <a:rPr lang="en-US" kern="0" dirty="0" smtClean="0"/>
              <a:t> </a:t>
            </a:r>
          </a:p>
          <a:p>
            <a:pPr>
              <a:spcBef>
                <a:spcPts val="600"/>
              </a:spcBef>
            </a:pPr>
            <a:r>
              <a:rPr lang="en-US" kern="0" dirty="0" smtClean="0"/>
              <a:t>CPS instrumented with </a:t>
            </a:r>
            <a:r>
              <a:rPr lang="en-US" kern="0" baseline="30000" dirty="0" smtClean="0"/>
              <a:t>83m</a:t>
            </a:r>
            <a:r>
              <a:rPr lang="en-US" kern="0" dirty="0" smtClean="0"/>
              <a:t>Kr calibration source and </a:t>
            </a:r>
            <a:r>
              <a:rPr lang="en-US" kern="0" dirty="0" smtClean="0">
                <a:latin typeface="Symbol" panose="05050102010706020507" pitchFamily="18" charset="2"/>
              </a:rPr>
              <a:t>b</a:t>
            </a:r>
            <a:r>
              <a:rPr lang="en-US" kern="0" dirty="0" smtClean="0"/>
              <a:t>-activity monitor</a:t>
            </a:r>
          </a:p>
          <a:p>
            <a:pPr>
              <a:spcBef>
                <a:spcPts val="600"/>
              </a:spcBef>
            </a:pPr>
            <a:r>
              <a:rPr lang="en-US" kern="0" dirty="0" smtClean="0"/>
              <a:t>Status: gas flow reduction measurements with deuterium and cold system ongoing, first preparation of argon frost layer end of November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 flipV="1">
            <a:off x="3275856" y="2381399"/>
            <a:ext cx="1330229" cy="89119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323528" y="1484784"/>
            <a:ext cx="1440160" cy="56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/>
              <a:t>c</a:t>
            </a:r>
            <a:r>
              <a:rPr lang="en-US" sz="1600" kern="0" dirty="0" smtClean="0"/>
              <a:t>ondensed </a:t>
            </a:r>
            <a:r>
              <a:rPr lang="en-US" sz="1600" kern="0" dirty="0" err="1" smtClean="0"/>
              <a:t>crypton</a:t>
            </a:r>
            <a:r>
              <a:rPr lang="en-US" sz="1600" kern="0" dirty="0" smtClean="0"/>
              <a:t> source</a:t>
            </a:r>
            <a:endParaRPr lang="en-US" sz="1600" kern="0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17740" y="3536520"/>
            <a:ext cx="1440160" cy="56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forward</a:t>
            </a:r>
            <a:br>
              <a:rPr lang="en-US" sz="1600" kern="0" dirty="0" smtClean="0"/>
            </a:br>
            <a:r>
              <a:rPr lang="en-US" sz="1600" kern="0" dirty="0" smtClean="0"/>
              <a:t>beam monitor</a:t>
            </a:r>
            <a:endParaRPr lang="en-US" sz="1600" kern="0" dirty="0"/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998234" y="2015982"/>
            <a:ext cx="90969" cy="50014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endCxn id="12" idx="0"/>
          </p:cNvCxnSpPr>
          <p:nvPr/>
        </p:nvCxnSpPr>
        <p:spPr>
          <a:xfrm flipH="1">
            <a:off x="737820" y="3008659"/>
            <a:ext cx="161772" cy="527861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nhaltsplatzhalter 2"/>
          <p:cNvSpPr txBox="1">
            <a:spLocks/>
          </p:cNvSpPr>
          <p:nvPr/>
        </p:nvSpPr>
        <p:spPr bwMode="auto">
          <a:xfrm>
            <a:off x="4572000" y="3199913"/>
            <a:ext cx="3024336" cy="35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/>
              <a:t>s</a:t>
            </a:r>
            <a:r>
              <a:rPr lang="en-US" sz="1600" kern="0" dirty="0" smtClean="0"/>
              <a:t>imulated temperature profile</a:t>
            </a:r>
            <a:endParaRPr lang="en-US" sz="1600" kern="0" dirty="0"/>
          </a:p>
        </p:txBody>
      </p:sp>
      <p:sp>
        <p:nvSpPr>
          <p:cNvPr id="16" name="Rechteck 15"/>
          <p:cNvSpPr/>
          <p:nvPr/>
        </p:nvSpPr>
        <p:spPr>
          <a:xfrm>
            <a:off x="5505059" y="260648"/>
            <a:ext cx="194421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2656"/>
            <a:ext cx="3241151" cy="576064"/>
          </a:xfrm>
          <a:prstGeom prst="rect">
            <a:avLst/>
          </a:prstGeom>
        </p:spPr>
      </p:pic>
      <p:sp>
        <p:nvSpPr>
          <p:cNvPr id="18" name="Pfeil nach rechts 17"/>
          <p:cNvSpPr/>
          <p:nvPr/>
        </p:nvSpPr>
        <p:spPr>
          <a:xfrm rot="16200000">
            <a:off x="5488122" y="770228"/>
            <a:ext cx="216024" cy="144016"/>
          </a:xfrm>
          <a:prstGeom prst="rightArrow">
            <a:avLst>
              <a:gd name="adj1" fmla="val 39418"/>
              <a:gd name="adj2" fmla="val 764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5328084" y="768009"/>
            <a:ext cx="396044" cy="1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C00000"/>
                </a:solidFill>
              </a:rPr>
              <a:t>CPS</a:t>
            </a:r>
            <a:endParaRPr lang="en-US" sz="1000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24918"/>
            <a:ext cx="7970496" cy="2440186"/>
          </a:xfrm>
          <a:prstGeom prst="rect">
            <a:avLst/>
          </a:prstGeom>
        </p:spPr>
      </p:pic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5536" y="1340768"/>
            <a:ext cx="8356600" cy="4320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/>
              <a:t>P</a:t>
            </a:r>
            <a:r>
              <a:rPr lang="en-US" b="1" dirty="0" smtClean="0"/>
              <a:t>urpose:</a:t>
            </a:r>
            <a:r>
              <a:rPr lang="en-US" dirty="0" smtClean="0"/>
              <a:t> energy analysis of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-decay electrons (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E = 0.93 eV @ 18.6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391699" y="4725144"/>
            <a:ext cx="8428773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US" kern="0" dirty="0" smtClean="0"/>
              <a:t>Spectrometer mass 200 t, volume 1240 m³, inner surface 689.6 m²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P</a:t>
            </a:r>
            <a:r>
              <a:rPr lang="en-US" kern="0" dirty="0" smtClean="0"/>
              <a:t>ressure ~ 10</a:t>
            </a:r>
            <a:r>
              <a:rPr lang="en-US" kern="0" baseline="30000" dirty="0" smtClean="0"/>
              <a:t>-11</a:t>
            </a:r>
            <a:r>
              <a:rPr lang="en-US" kern="0" dirty="0" smtClean="0"/>
              <a:t> mbar </a:t>
            </a:r>
          </a:p>
          <a:p>
            <a:pPr>
              <a:spcBef>
                <a:spcPts val="600"/>
              </a:spcBef>
            </a:pPr>
            <a:r>
              <a:rPr lang="en-US" kern="0" dirty="0" smtClean="0"/>
              <a:t>Inner wire electrode system for fine-tuning of retarding potential 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S</a:t>
            </a:r>
            <a:r>
              <a:rPr lang="en-US" kern="0" dirty="0" smtClean="0"/>
              <a:t>table HV system (1 ppm @ -18.6 kV), variable voltage to scan E</a:t>
            </a:r>
            <a:r>
              <a:rPr lang="en-US" kern="0" baseline="-25000" dirty="0" smtClean="0"/>
              <a:t>0</a:t>
            </a:r>
            <a:r>
              <a:rPr lang="en-US" kern="0" dirty="0" smtClean="0"/>
              <a:t> region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Main spectrometer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2656"/>
            <a:ext cx="3241151" cy="576064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6300192" y="926304"/>
            <a:ext cx="396044" cy="222951"/>
            <a:chOff x="5295962" y="734224"/>
            <a:chExt cx="396044" cy="222951"/>
          </a:xfrm>
        </p:grpSpPr>
        <p:sp>
          <p:nvSpPr>
            <p:cNvPr id="9" name="Inhaltsplatzhalter 2"/>
            <p:cNvSpPr txBox="1">
              <a:spLocks/>
            </p:cNvSpPr>
            <p:nvPr/>
          </p:nvSpPr>
          <p:spPr bwMode="auto">
            <a:xfrm>
              <a:off x="5295962" y="768009"/>
              <a:ext cx="396044" cy="189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000" kern="0" dirty="0" smtClean="0">
                  <a:solidFill>
                    <a:srgbClr val="C00000"/>
                  </a:solidFill>
                </a:rPr>
                <a:t>MS</a:t>
              </a:r>
              <a:endParaRPr lang="en-US" sz="1000" kern="0" dirty="0">
                <a:solidFill>
                  <a:srgbClr val="C00000"/>
                </a:solidFill>
              </a:endParaRPr>
            </a:p>
          </p:txBody>
        </p:sp>
        <p:sp>
          <p:nvSpPr>
            <p:cNvPr id="10" name="Pfeil nach rechts 9"/>
            <p:cNvSpPr/>
            <p:nvPr/>
          </p:nvSpPr>
          <p:spPr>
            <a:xfrm rot="16200000">
              <a:off x="5488122" y="770228"/>
              <a:ext cx="216024" cy="144016"/>
            </a:xfrm>
            <a:prstGeom prst="rightArrow">
              <a:avLst>
                <a:gd name="adj1" fmla="val 39418"/>
                <a:gd name="adj2" fmla="val 7645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54724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Focal plane detector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4684356" y="1086292"/>
            <a:ext cx="4139952" cy="2911787"/>
            <a:chOff x="35496" y="2708920"/>
            <a:chExt cx="4139952" cy="2911787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016" y="2708920"/>
              <a:ext cx="3647003" cy="2911787"/>
            </a:xfrm>
            <a:prstGeom prst="rect">
              <a:avLst/>
            </a:prstGeom>
          </p:spPr>
        </p:pic>
        <p:sp>
          <p:nvSpPr>
            <p:cNvPr id="7" name="Text Box 19"/>
            <p:cNvSpPr txBox="1">
              <a:spLocks noChangeArrowheads="1"/>
            </p:cNvSpPr>
            <p:nvPr/>
          </p:nvSpPr>
          <p:spPr bwMode="auto">
            <a:xfrm>
              <a:off x="35496" y="3799857"/>
              <a:ext cx="971600" cy="452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8000" tIns="10800" rIns="18000" bIns="1080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8000" indent="-180975" algn="ctr"/>
              <a:r>
                <a:rPr lang="en-US" sz="1400" dirty="0" smtClean="0">
                  <a:latin typeface="Calibri" panose="020F0502020204030204" pitchFamily="34" charset="0"/>
                </a:rPr>
                <a:t>pinch</a:t>
              </a:r>
              <a:br>
                <a:rPr lang="en-US" sz="1400" dirty="0" smtClean="0">
                  <a:latin typeface="Calibri" panose="020F0502020204030204" pitchFamily="34" charset="0"/>
                </a:rPr>
              </a:br>
              <a:r>
                <a:rPr lang="en-US" sz="1400" dirty="0" smtClean="0">
                  <a:latin typeface="Calibri" panose="020F0502020204030204" pitchFamily="34" charset="0"/>
                </a:rPr>
                <a:t>magnet</a:t>
              </a:r>
              <a:r>
                <a:rPr lang="en-US" sz="1400" dirty="0">
                  <a:latin typeface="Calibri" panose="020F0502020204030204" pitchFamily="34" charset="0"/>
                </a:rPr>
                <a:t> </a:t>
              </a:r>
              <a:r>
                <a:rPr lang="en-US" sz="1400" b="1" dirty="0" smtClean="0">
                  <a:latin typeface="Calibri" panose="020F0502020204030204" pitchFamily="34" charset="0"/>
                </a:rPr>
                <a:t>6 T</a:t>
              </a:r>
              <a:endParaRPr 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2849488" y="3316451"/>
              <a:ext cx="1325960" cy="452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latin typeface="Calibri" panose="020F0502020204030204" pitchFamily="34" charset="0"/>
                </a:rPr>
                <a:t>detector magnet</a:t>
              </a:r>
              <a:br>
                <a:rPr lang="en-US" sz="1400" dirty="0">
                  <a:latin typeface="Calibri" panose="020F0502020204030204" pitchFamily="34" charset="0"/>
                </a:rPr>
              </a:br>
              <a:r>
                <a:rPr lang="en-US" sz="1400" b="1" dirty="0">
                  <a:latin typeface="Calibri" panose="020F0502020204030204" pitchFamily="34" charset="0"/>
                </a:rPr>
                <a:t>3.6 </a:t>
              </a:r>
              <a:r>
                <a:rPr lang="en-US" sz="1400" b="1" dirty="0" smtClean="0">
                  <a:latin typeface="Calibri" panose="020F0502020204030204" pitchFamily="34" charset="0"/>
                </a:rPr>
                <a:t>– 6 T</a:t>
              </a:r>
              <a:endParaRPr lang="en-US" sz="14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7951818" y="3000308"/>
            <a:ext cx="834445" cy="25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" tIns="10800" rIns="18000" bIns="10800">
            <a:prstTxWarp prst="textNoShape">
              <a:avLst/>
            </a:prstTxWarp>
            <a:spAutoFit/>
          </a:bodyPr>
          <a:lstStyle/>
          <a:p>
            <a:pPr marL="180975" indent="-180975">
              <a:lnSpc>
                <a:spcPct val="110000"/>
              </a:lnSpc>
            </a:pPr>
            <a:r>
              <a:rPr lang="en-US" sz="1400" dirty="0">
                <a:latin typeface="Calibri" panose="020F0502020204030204" pitchFamily="34" charset="0"/>
              </a:rPr>
              <a:t>9</a:t>
            </a:r>
            <a:r>
              <a:rPr lang="en-US" sz="1400" dirty="0" smtClean="0">
                <a:latin typeface="Calibri" panose="020F0502020204030204" pitchFamily="34" charset="0"/>
              </a:rPr>
              <a:t>0 </a:t>
            </a:r>
            <a:r>
              <a:rPr lang="en-US" sz="1400" dirty="0">
                <a:latin typeface="Calibri" panose="020F0502020204030204" pitchFamily="34" charset="0"/>
              </a:rPr>
              <a:t>mm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926064"/>
            <a:ext cx="4311305" cy="2223016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>
          <a:xfrm>
            <a:off x="7450543" y="2596371"/>
            <a:ext cx="1497167" cy="2128773"/>
            <a:chOff x="2858809" y="4252555"/>
            <a:chExt cx="1497167" cy="2128773"/>
          </a:xfrm>
        </p:grpSpPr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2858809" y="4869160"/>
              <a:ext cx="1497167" cy="1512168"/>
              <a:chOff x="521" y="753"/>
              <a:chExt cx="1497" cy="1638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21" y="890"/>
                <a:ext cx="1497" cy="1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 flipV="1">
                <a:off x="597" y="753"/>
                <a:ext cx="0" cy="8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 flipV="1">
                <a:off x="1943" y="753"/>
                <a:ext cx="0" cy="8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 flipH="1">
                <a:off x="599" y="795"/>
                <a:ext cx="13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3" name="Gerade Verbindung mit Pfeil 12"/>
            <p:cNvCxnSpPr/>
            <p:nvPr/>
          </p:nvCxnSpPr>
          <p:spPr>
            <a:xfrm flipH="1" flipV="1">
              <a:off x="2934817" y="4252555"/>
              <a:ext cx="672575" cy="44167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  <a:effectLst>
              <a:outerShdw blurRad="63500" sx="105000" sy="105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6600" cy="4320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/>
              <a:t>P</a:t>
            </a:r>
            <a:r>
              <a:rPr lang="en-US" b="1" dirty="0" smtClean="0"/>
              <a:t>urpose:</a:t>
            </a:r>
            <a:r>
              <a:rPr lang="en-US" dirty="0" smtClean="0"/>
              <a:t> counting transmitted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-decay electrons</a:t>
            </a:r>
          </a:p>
        </p:txBody>
      </p:sp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391699" y="4653136"/>
            <a:ext cx="8428773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US" kern="0" dirty="0"/>
              <a:t>S</a:t>
            </a:r>
            <a:r>
              <a:rPr lang="en-US" kern="0" dirty="0" smtClean="0"/>
              <a:t>egmented monolithic silicon PIN diode, 148 </a:t>
            </a:r>
            <a:r>
              <a:rPr lang="en-US" kern="0" smtClean="0"/>
              <a:t>pixels (44 mm² </a:t>
            </a:r>
            <a:r>
              <a:rPr lang="en-US" kern="0" dirty="0" smtClean="0"/>
              <a:t>each)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E</a:t>
            </a:r>
            <a:r>
              <a:rPr lang="en-US" kern="0" dirty="0" smtClean="0"/>
              <a:t>nergy resolution 1.4 </a:t>
            </a:r>
            <a:r>
              <a:rPr lang="en-US" kern="0" dirty="0" err="1" smtClean="0"/>
              <a:t>keV</a:t>
            </a:r>
            <a:r>
              <a:rPr lang="en-US" kern="0" dirty="0" smtClean="0"/>
              <a:t> (FWHM), dead layer ~ 100 nm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P</a:t>
            </a:r>
            <a:r>
              <a:rPr lang="en-US" kern="0" dirty="0" smtClean="0"/>
              <a:t>ost </a:t>
            </a:r>
            <a:r>
              <a:rPr lang="en-US" kern="0" dirty="0"/>
              <a:t>acceleration of electrons up to +10 </a:t>
            </a:r>
            <a:r>
              <a:rPr lang="en-US" kern="0" dirty="0" smtClean="0"/>
              <a:t>kV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M</a:t>
            </a:r>
            <a:r>
              <a:rPr lang="en-US" kern="0" dirty="0" smtClean="0"/>
              <a:t>uon veto and passive shield (</a:t>
            </a:r>
            <a:r>
              <a:rPr lang="en-US" kern="0" dirty="0" err="1" smtClean="0"/>
              <a:t>Pb</a:t>
            </a:r>
            <a:r>
              <a:rPr lang="en-US" kern="0" dirty="0" smtClean="0"/>
              <a:t>, Cu), background 1.2 </a:t>
            </a:r>
            <a:r>
              <a:rPr lang="en-US" kern="0" dirty="0" err="1" smtClean="0"/>
              <a:t>mcps</a:t>
            </a:r>
            <a:r>
              <a:rPr lang="en-US" kern="0" dirty="0" smtClean="0"/>
              <a:t> / </a:t>
            </a:r>
            <a:r>
              <a:rPr lang="en-US" kern="0" dirty="0" err="1" smtClean="0"/>
              <a:t>keV</a:t>
            </a:r>
            <a:endParaRPr lang="en-US" kern="0" dirty="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2656"/>
            <a:ext cx="3241151" cy="576064"/>
          </a:xfrm>
          <a:prstGeom prst="rect">
            <a:avLst/>
          </a:prstGeom>
        </p:spPr>
      </p:pic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7236296" y="768009"/>
            <a:ext cx="396044" cy="1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C00000"/>
                </a:solidFill>
              </a:rPr>
              <a:t>FPD</a:t>
            </a:r>
            <a:endParaRPr lang="en-US" sz="1000" kern="0" dirty="0">
              <a:solidFill>
                <a:srgbClr val="C00000"/>
              </a:solidFill>
            </a:endParaRPr>
          </a:p>
        </p:txBody>
      </p:sp>
      <p:sp>
        <p:nvSpPr>
          <p:cNvPr id="22" name="Pfeil nach rechts 21"/>
          <p:cNvSpPr/>
          <p:nvPr/>
        </p:nvSpPr>
        <p:spPr>
          <a:xfrm rot="16200000">
            <a:off x="7032412" y="770228"/>
            <a:ext cx="216024" cy="144016"/>
          </a:xfrm>
          <a:prstGeom prst="rightArrow">
            <a:avLst>
              <a:gd name="adj1" fmla="val 39418"/>
              <a:gd name="adj2" fmla="val 764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55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MAC-E filter</a:t>
            </a:r>
            <a:endParaRPr lang="en-US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23529" y="1052736"/>
            <a:ext cx="8417958" cy="719609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</a:rPr>
              <a:t>agnetic </a:t>
            </a:r>
            <a:r>
              <a:rPr lang="en-US" b="1" dirty="0">
                <a:latin typeface="Calibri" panose="020F0502020204030204" pitchFamily="34" charset="0"/>
              </a:rPr>
              <a:t>A</a:t>
            </a:r>
            <a:r>
              <a:rPr lang="en-US" dirty="0">
                <a:latin typeface="Calibri" panose="020F0502020204030204" pitchFamily="34" charset="0"/>
              </a:rPr>
              <a:t>diabatic </a:t>
            </a:r>
            <a:r>
              <a:rPr lang="en-US" b="1" dirty="0">
                <a:latin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</a:rPr>
              <a:t>ollimation combined with an </a:t>
            </a:r>
            <a:r>
              <a:rPr lang="en-US" b="1" dirty="0">
                <a:latin typeface="Calibri" panose="020F0502020204030204" pitchFamily="34" charset="0"/>
              </a:rPr>
              <a:t>E</a:t>
            </a:r>
            <a:r>
              <a:rPr lang="en-US" dirty="0">
                <a:latin typeface="Calibri" panose="020F0502020204030204" pitchFamily="34" charset="0"/>
              </a:rPr>
              <a:t>lectrostatic </a:t>
            </a:r>
            <a:r>
              <a:rPr lang="en-US" dirty="0" smtClean="0">
                <a:latin typeface="Calibri" panose="020F0502020204030204" pitchFamily="34" charset="0"/>
              </a:rPr>
              <a:t>Filter</a:t>
            </a:r>
          </a:p>
          <a:p>
            <a:r>
              <a:rPr lang="en-US" dirty="0" smtClean="0"/>
              <a:t>Technique used by Mainz and </a:t>
            </a:r>
            <a:r>
              <a:rPr lang="en-US" dirty="0" err="1" smtClean="0"/>
              <a:t>Troitsk</a:t>
            </a:r>
            <a:r>
              <a:rPr lang="en-US" dirty="0" smtClean="0"/>
              <a:t> neutrino mass experiments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15888"/>
            <a:ext cx="6864938" cy="2664296"/>
          </a:xfrm>
          <a:prstGeom prst="rect">
            <a:avLst/>
          </a:prstGeom>
        </p:spPr>
      </p:pic>
      <p:grpSp>
        <p:nvGrpSpPr>
          <p:cNvPr id="57" name="Gruppieren 56"/>
          <p:cNvGrpSpPr/>
          <p:nvPr/>
        </p:nvGrpSpPr>
        <p:grpSpPr>
          <a:xfrm>
            <a:off x="7121988" y="5369147"/>
            <a:ext cx="1248570" cy="482600"/>
            <a:chOff x="849115" y="4652045"/>
            <a:chExt cx="1248570" cy="482600"/>
          </a:xfrm>
        </p:grpSpPr>
        <p:sp>
          <p:nvSpPr>
            <p:cNvPr id="58" name="Line 40"/>
            <p:cNvSpPr>
              <a:spLocks noChangeShapeType="1"/>
            </p:cNvSpPr>
            <p:nvPr/>
          </p:nvSpPr>
          <p:spPr bwMode="auto">
            <a:xfrm>
              <a:off x="849115" y="5134645"/>
              <a:ext cx="526257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Line 41"/>
            <p:cNvSpPr>
              <a:spLocks noChangeShapeType="1"/>
            </p:cNvSpPr>
            <p:nvPr/>
          </p:nvSpPr>
          <p:spPr bwMode="auto">
            <a:xfrm>
              <a:off x="1363333" y="4652045"/>
              <a:ext cx="0" cy="482600"/>
            </a:xfrm>
            <a:prstGeom prst="line">
              <a:avLst/>
            </a:prstGeom>
            <a:noFill/>
            <a:ln w="254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Line 42"/>
            <p:cNvSpPr>
              <a:spLocks noChangeShapeType="1"/>
            </p:cNvSpPr>
            <p:nvPr/>
          </p:nvSpPr>
          <p:spPr bwMode="auto">
            <a:xfrm>
              <a:off x="1363333" y="4652045"/>
              <a:ext cx="734352" cy="0"/>
            </a:xfrm>
            <a:prstGeom prst="line">
              <a:avLst/>
            </a:prstGeom>
            <a:noFill/>
            <a:ln w="254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3282312" y="5926359"/>
            <a:ext cx="95964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err="1">
                <a:latin typeface="Calibri" panose="020F0502020204030204" pitchFamily="34" charset="0"/>
              </a:rPr>
              <a:t>energy</a:t>
            </a:r>
            <a:endParaRPr lang="de-DE" sz="1400" dirty="0">
              <a:latin typeface="Calibri" panose="020F0502020204030204" pitchFamily="34" charset="0"/>
            </a:endParaRPr>
          </a:p>
        </p:txBody>
      </p:sp>
      <p:sp>
        <p:nvSpPr>
          <p:cNvPr id="62" name="Text Box 36"/>
          <p:cNvSpPr txBox="1">
            <a:spLocks noChangeArrowheads="1"/>
          </p:cNvSpPr>
          <p:nvPr/>
        </p:nvSpPr>
        <p:spPr bwMode="auto">
          <a:xfrm>
            <a:off x="2706314" y="4977034"/>
            <a:ext cx="779926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>
                <a:latin typeface="Symbol" panose="05050102010706020507" pitchFamily="18" charset="2"/>
              </a:rPr>
              <a:t>Q</a:t>
            </a:r>
            <a:r>
              <a:rPr lang="de-DE" sz="1400" dirty="0" smtClean="0"/>
              <a:t> = 0°</a:t>
            </a:r>
            <a:endParaRPr lang="de-DE" sz="1400" dirty="0"/>
          </a:p>
        </p:txBody>
      </p:sp>
      <p:grpSp>
        <p:nvGrpSpPr>
          <p:cNvPr id="63" name="Gruppieren 62"/>
          <p:cNvGrpSpPr/>
          <p:nvPr/>
        </p:nvGrpSpPr>
        <p:grpSpPr>
          <a:xfrm>
            <a:off x="2439747" y="5365972"/>
            <a:ext cx="1248570" cy="482600"/>
            <a:chOff x="849115" y="4652045"/>
            <a:chExt cx="1248570" cy="482600"/>
          </a:xfrm>
        </p:grpSpPr>
        <p:sp>
          <p:nvSpPr>
            <p:cNvPr id="64" name="Line 40"/>
            <p:cNvSpPr>
              <a:spLocks noChangeShapeType="1"/>
            </p:cNvSpPr>
            <p:nvPr/>
          </p:nvSpPr>
          <p:spPr bwMode="auto">
            <a:xfrm>
              <a:off x="849115" y="5134645"/>
              <a:ext cx="526257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Line 41"/>
            <p:cNvSpPr>
              <a:spLocks noChangeShapeType="1"/>
            </p:cNvSpPr>
            <p:nvPr/>
          </p:nvSpPr>
          <p:spPr bwMode="auto">
            <a:xfrm>
              <a:off x="1363333" y="4652045"/>
              <a:ext cx="0" cy="482600"/>
            </a:xfrm>
            <a:prstGeom prst="line">
              <a:avLst/>
            </a:prstGeom>
            <a:noFill/>
            <a:ln w="254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Line 42"/>
            <p:cNvSpPr>
              <a:spLocks noChangeShapeType="1"/>
            </p:cNvSpPr>
            <p:nvPr/>
          </p:nvSpPr>
          <p:spPr bwMode="auto">
            <a:xfrm>
              <a:off x="1363333" y="4652045"/>
              <a:ext cx="734352" cy="0"/>
            </a:xfrm>
            <a:prstGeom prst="line">
              <a:avLst/>
            </a:prstGeom>
            <a:noFill/>
            <a:ln w="254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7" name="Line 43"/>
          <p:cNvSpPr>
            <a:spLocks noChangeShapeType="1"/>
          </p:cNvSpPr>
          <p:nvPr/>
        </p:nvSpPr>
        <p:spPr bwMode="auto">
          <a:xfrm>
            <a:off x="2362356" y="5859685"/>
            <a:ext cx="155985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8" name="Line 44"/>
          <p:cNvSpPr>
            <a:spLocks noChangeShapeType="1"/>
          </p:cNvSpPr>
          <p:nvPr/>
        </p:nvSpPr>
        <p:spPr bwMode="auto">
          <a:xfrm flipV="1">
            <a:off x="2439747" y="5150072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9" name="Line 45"/>
          <p:cNvSpPr>
            <a:spLocks noChangeShapeType="1"/>
          </p:cNvSpPr>
          <p:nvPr/>
        </p:nvSpPr>
        <p:spPr bwMode="auto">
          <a:xfrm flipV="1">
            <a:off x="2950525" y="5781897"/>
            <a:ext cx="0" cy="155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0" name="Line 46"/>
          <p:cNvSpPr>
            <a:spLocks noChangeShapeType="1"/>
          </p:cNvSpPr>
          <p:nvPr/>
        </p:nvSpPr>
        <p:spPr bwMode="auto">
          <a:xfrm flipH="1" flipV="1">
            <a:off x="2362356" y="5365972"/>
            <a:ext cx="12554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1" name="Text Box 47"/>
          <p:cNvSpPr txBox="1">
            <a:spLocks noChangeArrowheads="1"/>
          </p:cNvSpPr>
          <p:nvPr/>
        </p:nvSpPr>
        <p:spPr bwMode="auto">
          <a:xfrm>
            <a:off x="2128464" y="5213572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1</a:t>
            </a:r>
          </a:p>
        </p:txBody>
      </p:sp>
      <p:sp>
        <p:nvSpPr>
          <p:cNvPr id="72" name="Text Box 48"/>
          <p:cNvSpPr txBox="1">
            <a:spLocks noChangeArrowheads="1"/>
          </p:cNvSpPr>
          <p:nvPr/>
        </p:nvSpPr>
        <p:spPr bwMode="auto">
          <a:xfrm>
            <a:off x="2128464" y="5710460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0</a:t>
            </a:r>
          </a:p>
        </p:txBody>
      </p:sp>
      <p:sp>
        <p:nvSpPr>
          <p:cNvPr id="73" name="Text Box 49"/>
          <p:cNvSpPr txBox="1">
            <a:spLocks noChangeArrowheads="1"/>
          </p:cNvSpPr>
          <p:nvPr/>
        </p:nvSpPr>
        <p:spPr bwMode="auto">
          <a:xfrm>
            <a:off x="2752749" y="5926360"/>
            <a:ext cx="56753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smtClean="0">
                <a:latin typeface="Calibri" panose="020F0502020204030204" pitchFamily="34" charset="0"/>
              </a:rPr>
              <a:t>qU</a:t>
            </a:r>
            <a:r>
              <a:rPr lang="de-DE" sz="1400" baseline="-25000" dirty="0" smtClean="0">
                <a:latin typeface="Calibri" panose="020F0502020204030204" pitchFamily="34" charset="0"/>
              </a:rPr>
              <a:t>0</a:t>
            </a:r>
            <a:endParaRPr lang="de-DE" sz="1400" baseline="-25000" dirty="0">
              <a:latin typeface="Calibri" panose="020F0502020204030204" pitchFamily="34" charset="0"/>
            </a:endParaRPr>
          </a:p>
        </p:txBody>
      </p:sp>
      <p:sp>
        <p:nvSpPr>
          <p:cNvPr id="74" name="Text Box 50"/>
          <p:cNvSpPr txBox="1">
            <a:spLocks noChangeArrowheads="1"/>
          </p:cNvSpPr>
          <p:nvPr/>
        </p:nvSpPr>
        <p:spPr bwMode="auto">
          <a:xfrm rot="16200000">
            <a:off x="1338923" y="5351750"/>
            <a:ext cx="1450975" cy="30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err="1">
                <a:latin typeface="Calibri" panose="020F0502020204030204" pitchFamily="34" charset="0"/>
              </a:rPr>
              <a:t>transmission</a:t>
            </a:r>
            <a:endParaRPr lang="de-DE" sz="1400" dirty="0">
              <a:latin typeface="Calibri" panose="020F0502020204030204" pitchFamily="34" charset="0"/>
            </a:endParaRPr>
          </a:p>
        </p:txBody>
      </p:sp>
      <p:grpSp>
        <p:nvGrpSpPr>
          <p:cNvPr id="75" name="Gruppieren 74"/>
          <p:cNvGrpSpPr/>
          <p:nvPr/>
        </p:nvGrpSpPr>
        <p:grpSpPr>
          <a:xfrm>
            <a:off x="7342670" y="3531203"/>
            <a:ext cx="1728192" cy="816933"/>
            <a:chOff x="7092280" y="1243915"/>
            <a:chExt cx="1728192" cy="816933"/>
          </a:xfrm>
        </p:grpSpPr>
        <p:graphicFrame>
          <p:nvGraphicFramePr>
            <p:cNvPr id="7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8726776"/>
                </p:ext>
              </p:extLst>
            </p:nvPr>
          </p:nvGraphicFramePr>
          <p:xfrm>
            <a:off x="7273803" y="1497667"/>
            <a:ext cx="1186629" cy="563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" name="Equation" r:id="rId4" imgW="838080" imgH="431640" progId="Equation.3">
                    <p:embed/>
                  </p:oleObj>
                </mc:Choice>
                <mc:Fallback>
                  <p:oleObj name="Equation" r:id="rId4" imgW="838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73803" y="1497667"/>
                          <a:ext cx="1186629" cy="56318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" name="Text Box 6"/>
            <p:cNvSpPr txBox="1">
              <a:spLocks noChangeArrowheads="1"/>
            </p:cNvSpPr>
            <p:nvPr/>
          </p:nvSpPr>
          <p:spPr bwMode="auto">
            <a:xfrm>
              <a:off x="7092280" y="1243915"/>
              <a:ext cx="172819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latin typeface="Calibri" panose="020F0502020204030204" pitchFamily="34" charset="0"/>
                </a:rPr>
                <a:t>energy resolution: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78" name="Text Box 36"/>
          <p:cNvSpPr txBox="1">
            <a:spLocks noChangeArrowheads="1"/>
          </p:cNvSpPr>
          <p:nvPr/>
        </p:nvSpPr>
        <p:spPr bwMode="auto">
          <a:xfrm>
            <a:off x="4796266" y="4977034"/>
            <a:ext cx="8875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>
                <a:latin typeface="Symbol" panose="05050102010706020507" pitchFamily="18" charset="2"/>
              </a:rPr>
              <a:t>Q</a:t>
            </a:r>
            <a:r>
              <a:rPr lang="de-DE" sz="1400" dirty="0" smtClean="0"/>
              <a:t> = 15°</a:t>
            </a:r>
            <a:endParaRPr lang="de-DE" sz="1400" dirty="0"/>
          </a:p>
        </p:txBody>
      </p:sp>
      <p:sp>
        <p:nvSpPr>
          <p:cNvPr id="79" name="Line 40"/>
          <p:cNvSpPr>
            <a:spLocks noChangeShapeType="1"/>
          </p:cNvSpPr>
          <p:nvPr/>
        </p:nvSpPr>
        <p:spPr bwMode="auto">
          <a:xfrm>
            <a:off x="4529700" y="5848572"/>
            <a:ext cx="647022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0" name="Line 41"/>
          <p:cNvSpPr>
            <a:spLocks noChangeShapeType="1"/>
          </p:cNvSpPr>
          <p:nvPr/>
        </p:nvSpPr>
        <p:spPr bwMode="auto">
          <a:xfrm>
            <a:off x="5164682" y="5365972"/>
            <a:ext cx="0" cy="482600"/>
          </a:xfrm>
          <a:prstGeom prst="line">
            <a:avLst/>
          </a:prstGeom>
          <a:noFill/>
          <a:ln w="254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1" name="Line 42"/>
          <p:cNvSpPr>
            <a:spLocks noChangeShapeType="1"/>
          </p:cNvSpPr>
          <p:nvPr/>
        </p:nvSpPr>
        <p:spPr bwMode="auto">
          <a:xfrm>
            <a:off x="5164682" y="5365972"/>
            <a:ext cx="637910" cy="0"/>
          </a:xfrm>
          <a:prstGeom prst="line">
            <a:avLst/>
          </a:prstGeom>
          <a:noFill/>
          <a:ln w="254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2" name="Line 43"/>
          <p:cNvSpPr>
            <a:spLocks noChangeShapeType="1"/>
          </p:cNvSpPr>
          <p:nvPr/>
        </p:nvSpPr>
        <p:spPr bwMode="auto">
          <a:xfrm>
            <a:off x="4452308" y="5859685"/>
            <a:ext cx="155985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3" name="Line 44"/>
          <p:cNvSpPr>
            <a:spLocks noChangeShapeType="1"/>
          </p:cNvSpPr>
          <p:nvPr/>
        </p:nvSpPr>
        <p:spPr bwMode="auto">
          <a:xfrm flipV="1">
            <a:off x="4529699" y="5150072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4" name="Line 45"/>
          <p:cNvSpPr>
            <a:spLocks noChangeShapeType="1"/>
          </p:cNvSpPr>
          <p:nvPr/>
        </p:nvSpPr>
        <p:spPr bwMode="auto">
          <a:xfrm flipV="1">
            <a:off x="5040477" y="5781897"/>
            <a:ext cx="0" cy="155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5" name="Line 46"/>
          <p:cNvSpPr>
            <a:spLocks noChangeShapeType="1"/>
          </p:cNvSpPr>
          <p:nvPr/>
        </p:nvSpPr>
        <p:spPr bwMode="auto">
          <a:xfrm flipH="1" flipV="1">
            <a:off x="4452308" y="5365972"/>
            <a:ext cx="12554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6" name="Text Box 47"/>
          <p:cNvSpPr txBox="1">
            <a:spLocks noChangeArrowheads="1"/>
          </p:cNvSpPr>
          <p:nvPr/>
        </p:nvSpPr>
        <p:spPr bwMode="auto">
          <a:xfrm>
            <a:off x="4218416" y="5213572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1</a:t>
            </a:r>
          </a:p>
        </p:txBody>
      </p:sp>
      <p:sp>
        <p:nvSpPr>
          <p:cNvPr id="87" name="Text Box 48"/>
          <p:cNvSpPr txBox="1">
            <a:spLocks noChangeArrowheads="1"/>
          </p:cNvSpPr>
          <p:nvPr/>
        </p:nvSpPr>
        <p:spPr bwMode="auto">
          <a:xfrm>
            <a:off x="4218416" y="5710460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0</a:t>
            </a:r>
          </a:p>
        </p:txBody>
      </p:sp>
      <p:sp>
        <p:nvSpPr>
          <p:cNvPr id="88" name="Text Box 49"/>
          <p:cNvSpPr txBox="1">
            <a:spLocks noChangeArrowheads="1"/>
          </p:cNvSpPr>
          <p:nvPr/>
        </p:nvSpPr>
        <p:spPr bwMode="auto">
          <a:xfrm>
            <a:off x="4842701" y="5926360"/>
            <a:ext cx="56753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smtClean="0">
                <a:latin typeface="Calibri" panose="020F0502020204030204" pitchFamily="34" charset="0"/>
              </a:rPr>
              <a:t>qU</a:t>
            </a:r>
            <a:r>
              <a:rPr lang="de-DE" sz="1400" baseline="-25000" dirty="0" smtClean="0">
                <a:latin typeface="Calibri" panose="020F0502020204030204" pitchFamily="34" charset="0"/>
              </a:rPr>
              <a:t>0</a:t>
            </a:r>
            <a:endParaRPr lang="de-DE" sz="1400" baseline="-25000" dirty="0">
              <a:latin typeface="Calibri" panose="020F0502020204030204" pitchFamily="34" charset="0"/>
            </a:endParaRPr>
          </a:p>
        </p:txBody>
      </p:sp>
      <p:sp>
        <p:nvSpPr>
          <p:cNvPr id="89" name="Text Box 36"/>
          <p:cNvSpPr txBox="1">
            <a:spLocks noChangeArrowheads="1"/>
          </p:cNvSpPr>
          <p:nvPr/>
        </p:nvSpPr>
        <p:spPr bwMode="auto">
          <a:xfrm>
            <a:off x="7388555" y="4980209"/>
            <a:ext cx="1287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>
                <a:latin typeface="Symbol" panose="05050102010706020507" pitchFamily="18" charset="2"/>
              </a:rPr>
              <a:t>Q</a:t>
            </a:r>
            <a:r>
              <a:rPr lang="de-DE" sz="1400" dirty="0" smtClean="0"/>
              <a:t> = 0 .. 90°</a:t>
            </a:r>
            <a:endParaRPr lang="de-DE" sz="1400" dirty="0"/>
          </a:p>
        </p:txBody>
      </p:sp>
      <p:sp>
        <p:nvSpPr>
          <p:cNvPr id="90" name="Line 40"/>
          <p:cNvSpPr>
            <a:spLocks noChangeShapeType="1"/>
          </p:cNvSpPr>
          <p:nvPr/>
        </p:nvSpPr>
        <p:spPr bwMode="auto">
          <a:xfrm>
            <a:off x="7121989" y="5851747"/>
            <a:ext cx="647022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1" name="Line 41"/>
          <p:cNvSpPr>
            <a:spLocks noChangeShapeType="1"/>
          </p:cNvSpPr>
          <p:nvPr/>
        </p:nvSpPr>
        <p:spPr bwMode="auto">
          <a:xfrm>
            <a:off x="7756971" y="5369147"/>
            <a:ext cx="0" cy="482600"/>
          </a:xfrm>
          <a:prstGeom prst="line">
            <a:avLst/>
          </a:prstGeom>
          <a:noFill/>
          <a:ln w="254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2" name="Line 42"/>
          <p:cNvSpPr>
            <a:spLocks noChangeShapeType="1"/>
          </p:cNvSpPr>
          <p:nvPr/>
        </p:nvSpPr>
        <p:spPr bwMode="auto">
          <a:xfrm>
            <a:off x="7756971" y="5369147"/>
            <a:ext cx="637910" cy="0"/>
          </a:xfrm>
          <a:prstGeom prst="line">
            <a:avLst/>
          </a:prstGeom>
          <a:noFill/>
          <a:ln w="254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3" name="Line 44"/>
          <p:cNvSpPr>
            <a:spLocks noChangeShapeType="1"/>
          </p:cNvSpPr>
          <p:nvPr/>
        </p:nvSpPr>
        <p:spPr bwMode="auto">
          <a:xfrm flipV="1">
            <a:off x="7121988" y="5153247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4" name="Line 45"/>
          <p:cNvSpPr>
            <a:spLocks noChangeShapeType="1"/>
          </p:cNvSpPr>
          <p:nvPr/>
        </p:nvSpPr>
        <p:spPr bwMode="auto">
          <a:xfrm flipV="1">
            <a:off x="7632766" y="5785072"/>
            <a:ext cx="0" cy="155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5" name="Line 46"/>
          <p:cNvSpPr>
            <a:spLocks noChangeShapeType="1"/>
          </p:cNvSpPr>
          <p:nvPr/>
        </p:nvSpPr>
        <p:spPr bwMode="auto">
          <a:xfrm flipH="1" flipV="1">
            <a:off x="7044597" y="5369147"/>
            <a:ext cx="12554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6" name="Text Box 47"/>
          <p:cNvSpPr txBox="1">
            <a:spLocks noChangeArrowheads="1"/>
          </p:cNvSpPr>
          <p:nvPr/>
        </p:nvSpPr>
        <p:spPr bwMode="auto">
          <a:xfrm>
            <a:off x="6810705" y="5216747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1</a:t>
            </a:r>
          </a:p>
        </p:txBody>
      </p:sp>
      <p:sp>
        <p:nvSpPr>
          <p:cNvPr id="97" name="Text Box 48"/>
          <p:cNvSpPr txBox="1">
            <a:spLocks noChangeArrowheads="1"/>
          </p:cNvSpPr>
          <p:nvPr/>
        </p:nvSpPr>
        <p:spPr bwMode="auto">
          <a:xfrm>
            <a:off x="6810705" y="5713635"/>
            <a:ext cx="31128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b="1"/>
              <a:t>0</a:t>
            </a:r>
          </a:p>
        </p:txBody>
      </p:sp>
      <p:sp>
        <p:nvSpPr>
          <p:cNvPr id="98" name="Text Box 49"/>
          <p:cNvSpPr txBox="1">
            <a:spLocks noChangeArrowheads="1"/>
          </p:cNvSpPr>
          <p:nvPr/>
        </p:nvSpPr>
        <p:spPr bwMode="auto">
          <a:xfrm>
            <a:off x="7434990" y="5929535"/>
            <a:ext cx="56753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smtClean="0">
                <a:latin typeface="Calibri" panose="020F0502020204030204" pitchFamily="34" charset="0"/>
              </a:rPr>
              <a:t>qU</a:t>
            </a:r>
            <a:r>
              <a:rPr lang="de-DE" sz="1400" baseline="-25000" dirty="0" smtClean="0">
                <a:latin typeface="Calibri" panose="020F0502020204030204" pitchFamily="34" charset="0"/>
              </a:rPr>
              <a:t>0</a:t>
            </a:r>
            <a:endParaRPr lang="de-DE" sz="1400" baseline="-25000" dirty="0">
              <a:latin typeface="Calibri" panose="020F0502020204030204" pitchFamily="34" charset="0"/>
            </a:endParaRPr>
          </a:p>
        </p:txBody>
      </p:sp>
      <p:sp>
        <p:nvSpPr>
          <p:cNvPr id="99" name="Line 40"/>
          <p:cNvSpPr>
            <a:spLocks noChangeShapeType="1"/>
          </p:cNvSpPr>
          <p:nvPr/>
        </p:nvSpPr>
        <p:spPr bwMode="auto">
          <a:xfrm>
            <a:off x="7121990" y="5851058"/>
            <a:ext cx="104815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0" name="Line 41"/>
          <p:cNvSpPr>
            <a:spLocks noChangeShapeType="1"/>
          </p:cNvSpPr>
          <p:nvPr/>
        </p:nvSpPr>
        <p:spPr bwMode="auto">
          <a:xfrm>
            <a:off x="8158100" y="5368458"/>
            <a:ext cx="0" cy="482600"/>
          </a:xfrm>
          <a:prstGeom prst="lin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1" name="Line 42"/>
          <p:cNvSpPr>
            <a:spLocks noChangeShapeType="1"/>
          </p:cNvSpPr>
          <p:nvPr/>
        </p:nvSpPr>
        <p:spPr bwMode="auto">
          <a:xfrm>
            <a:off x="8158100" y="5368457"/>
            <a:ext cx="367176" cy="689"/>
          </a:xfrm>
          <a:prstGeom prst="lin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2" name="Line 43"/>
          <p:cNvSpPr>
            <a:spLocks noChangeShapeType="1"/>
          </p:cNvSpPr>
          <p:nvPr/>
        </p:nvSpPr>
        <p:spPr bwMode="auto">
          <a:xfrm>
            <a:off x="7044597" y="5862860"/>
            <a:ext cx="155985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3" name="Line 45"/>
          <p:cNvSpPr>
            <a:spLocks noChangeShapeType="1"/>
          </p:cNvSpPr>
          <p:nvPr/>
        </p:nvSpPr>
        <p:spPr bwMode="auto">
          <a:xfrm flipV="1">
            <a:off x="8170140" y="5790930"/>
            <a:ext cx="0" cy="155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4" name="Text Box 49"/>
          <p:cNvSpPr txBox="1">
            <a:spLocks noChangeArrowheads="1"/>
          </p:cNvSpPr>
          <p:nvPr/>
        </p:nvSpPr>
        <p:spPr bwMode="auto">
          <a:xfrm>
            <a:off x="7981129" y="5929535"/>
            <a:ext cx="10553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400" dirty="0" smtClean="0">
                <a:latin typeface="Calibri" panose="020F0502020204030204" pitchFamily="34" charset="0"/>
              </a:rPr>
              <a:t>qU</a:t>
            </a:r>
            <a:r>
              <a:rPr lang="de-DE" sz="1400" baseline="-25000" dirty="0" smtClean="0">
                <a:latin typeface="Calibri" panose="020F0502020204030204" pitchFamily="34" charset="0"/>
              </a:rPr>
              <a:t>0</a:t>
            </a:r>
            <a:r>
              <a:rPr lang="de-DE" sz="1400" dirty="0" smtClean="0">
                <a:latin typeface="Calibri" panose="020F0502020204030204" pitchFamily="34" charset="0"/>
              </a:rPr>
              <a:t>+</a:t>
            </a:r>
            <a:r>
              <a:rPr lang="de-DE" sz="1400" dirty="0" smtClean="0">
                <a:latin typeface="Symbol" panose="05050102010706020507" pitchFamily="18" charset="2"/>
              </a:rPr>
              <a:t>D</a:t>
            </a:r>
            <a:r>
              <a:rPr lang="de-DE" sz="1400" dirty="0" smtClean="0">
                <a:latin typeface="Calibri" panose="020F0502020204030204" pitchFamily="34" charset="0"/>
              </a:rPr>
              <a:t>E</a:t>
            </a:r>
            <a:endParaRPr lang="de-DE" sz="1400" dirty="0">
              <a:latin typeface="Calibri" panose="020F0502020204030204" pitchFamily="34" charset="0"/>
            </a:endParaRPr>
          </a:p>
        </p:txBody>
      </p:sp>
      <p:grpSp>
        <p:nvGrpSpPr>
          <p:cNvPr id="105" name="Gruppieren 104"/>
          <p:cNvGrpSpPr/>
          <p:nvPr/>
        </p:nvGrpSpPr>
        <p:grpSpPr>
          <a:xfrm>
            <a:off x="6228184" y="5830864"/>
            <a:ext cx="360040" cy="60817"/>
            <a:chOff x="5004048" y="5116937"/>
            <a:chExt cx="360040" cy="60817"/>
          </a:xfrm>
        </p:grpSpPr>
        <p:sp>
          <p:nvSpPr>
            <p:cNvPr id="106" name="Ellipse 105"/>
            <p:cNvSpPr/>
            <p:nvPr/>
          </p:nvSpPr>
          <p:spPr>
            <a:xfrm>
              <a:off x="5004048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Ellipse 106"/>
            <p:cNvSpPr/>
            <p:nvPr/>
          </p:nvSpPr>
          <p:spPr>
            <a:xfrm>
              <a:off x="5162430" y="5120112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Ellipse 107"/>
            <p:cNvSpPr/>
            <p:nvPr/>
          </p:nvSpPr>
          <p:spPr>
            <a:xfrm>
              <a:off x="5306446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7308304" y="2523091"/>
            <a:ext cx="1724856" cy="739825"/>
            <a:chOff x="5151400" y="1249015"/>
            <a:chExt cx="1724856" cy="739825"/>
          </a:xfrm>
        </p:grpSpPr>
        <p:graphicFrame>
          <p:nvGraphicFramePr>
            <p:cNvPr id="1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8586967"/>
                </p:ext>
              </p:extLst>
            </p:nvPr>
          </p:nvGraphicFramePr>
          <p:xfrm>
            <a:off x="5379907" y="1500914"/>
            <a:ext cx="1280325" cy="4879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3" name="Equation" r:id="rId6" imgW="952200" imgH="393480" progId="Equation.3">
                    <p:embed/>
                  </p:oleObj>
                </mc:Choice>
                <mc:Fallback>
                  <p:oleObj name="Equation" r:id="rId6" imgW="9522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9907" y="1500914"/>
                          <a:ext cx="1280325" cy="48792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" name="Text Box 8"/>
            <p:cNvSpPr txBox="1">
              <a:spLocks noChangeArrowheads="1"/>
            </p:cNvSpPr>
            <p:nvPr/>
          </p:nvSpPr>
          <p:spPr bwMode="auto">
            <a:xfrm>
              <a:off x="5151400" y="1249015"/>
              <a:ext cx="17248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latin typeface="Calibri" panose="020F0502020204030204" pitchFamily="34" charset="0"/>
                </a:rPr>
                <a:t>magnetic moment: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2" name="Gruppieren 111"/>
          <p:cNvGrpSpPr/>
          <p:nvPr/>
        </p:nvGrpSpPr>
        <p:grpSpPr>
          <a:xfrm>
            <a:off x="539552" y="5228020"/>
            <a:ext cx="929541" cy="806946"/>
            <a:chOff x="635943" y="4417367"/>
            <a:chExt cx="1035233" cy="898699"/>
          </a:xfrm>
        </p:grpSpPr>
        <p:cxnSp>
          <p:nvCxnSpPr>
            <p:cNvPr id="113" name="Gerade Verbindung mit Pfeil 112"/>
            <p:cNvCxnSpPr/>
            <p:nvPr/>
          </p:nvCxnSpPr>
          <p:spPr>
            <a:xfrm>
              <a:off x="694333" y="5013176"/>
              <a:ext cx="976843" cy="0"/>
            </a:xfrm>
            <a:prstGeom prst="straightConnector1">
              <a:avLst/>
            </a:prstGeom>
            <a:ln w="19050">
              <a:solidFill>
                <a:srgbClr val="0099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rade Verbindung mit Pfeil 113"/>
            <p:cNvCxnSpPr/>
            <p:nvPr/>
          </p:nvCxnSpPr>
          <p:spPr>
            <a:xfrm flipV="1">
              <a:off x="694333" y="4509120"/>
              <a:ext cx="781323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 Box 6"/>
            <p:cNvSpPr txBox="1">
              <a:spLocks noChangeArrowheads="1"/>
            </p:cNvSpPr>
            <p:nvPr/>
          </p:nvSpPr>
          <p:spPr bwMode="auto">
            <a:xfrm>
              <a:off x="1038192" y="4993431"/>
              <a:ext cx="3654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9900"/>
                  </a:solidFill>
                </a:rPr>
                <a:t>B</a:t>
              </a:r>
              <a:endParaRPr lang="en-US" sz="1400" b="1" dirty="0">
                <a:solidFill>
                  <a:srgbClr val="009900"/>
                </a:solidFill>
              </a:endParaRPr>
            </a:p>
          </p:txBody>
        </p:sp>
        <p:sp>
          <p:nvSpPr>
            <p:cNvPr id="116" name="Text Box 6"/>
            <p:cNvSpPr txBox="1">
              <a:spLocks noChangeArrowheads="1"/>
            </p:cNvSpPr>
            <p:nvPr/>
          </p:nvSpPr>
          <p:spPr bwMode="auto">
            <a:xfrm>
              <a:off x="771211" y="4417367"/>
              <a:ext cx="48842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1400" b="1" baseline="-25000" dirty="0" err="1" smtClean="0">
                  <a:solidFill>
                    <a:srgbClr val="FF0000"/>
                  </a:solidFill>
                </a:rPr>
                <a:t>e</a:t>
              </a:r>
              <a:endParaRPr lang="en-US" sz="14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17" name="Text Box 6"/>
            <p:cNvSpPr txBox="1">
              <a:spLocks noChangeArrowheads="1"/>
            </p:cNvSpPr>
            <p:nvPr/>
          </p:nvSpPr>
          <p:spPr bwMode="auto">
            <a:xfrm>
              <a:off x="896111" y="4748832"/>
              <a:ext cx="3654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Symbol" panose="05050102010706020507" pitchFamily="18" charset="2"/>
                </a:rPr>
                <a:t>q</a:t>
              </a:r>
              <a:endParaRPr lang="en-US" sz="1400" b="1" dirty="0">
                <a:latin typeface="Symbol" panose="05050102010706020507" pitchFamily="18" charset="2"/>
              </a:endParaRPr>
            </a:p>
          </p:txBody>
        </p:sp>
        <p:sp>
          <p:nvSpPr>
            <p:cNvPr id="118" name="Bogen 117"/>
            <p:cNvSpPr/>
            <p:nvPr/>
          </p:nvSpPr>
          <p:spPr>
            <a:xfrm>
              <a:off x="635943" y="4677905"/>
              <a:ext cx="567234" cy="638161"/>
            </a:xfrm>
            <a:prstGeom prst="arc">
              <a:avLst>
                <a:gd name="adj1" fmla="val 1848439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24312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KATRIN – Spectrometer &amp; Detector Section (SDS)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5536" y="3861048"/>
            <a:ext cx="8356600" cy="22322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Several SDS commissioning measurement phases since autumn 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Main spectrometer successfully operated up to  -33 kV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Successful operation of heating / cooling system (baking @ 200 °C)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Transmission characteristics of main spectrometer as expected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Detailed investigations of spectrometer backgrounds</a:t>
            </a:r>
            <a:endParaRPr lang="en-US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179512" y="1268483"/>
            <a:ext cx="17281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Angular selective</a:t>
            </a:r>
          </a:p>
          <a:p>
            <a:pPr marL="0" indent="0">
              <a:buNone/>
            </a:pPr>
            <a:r>
              <a:rPr lang="en-US" sz="1600" kern="0" dirty="0"/>
              <a:t>e</a:t>
            </a:r>
            <a:r>
              <a:rPr lang="en-US" sz="1600" kern="0" dirty="0" smtClean="0"/>
              <a:t>lectron source</a:t>
            </a:r>
          </a:p>
        </p:txBody>
      </p: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4572000" y="3032679"/>
            <a:ext cx="864096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detector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582048" y="1916555"/>
            <a:ext cx="101520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4749987" y="2744647"/>
            <a:ext cx="101520" cy="288032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2194039" y="1268483"/>
            <a:ext cx="1729889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Main spectrometer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2987824" y="1510795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48" y="1772539"/>
            <a:ext cx="4921856" cy="1512445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67888"/>
            <a:ext cx="648072" cy="647465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1315331" cy="83235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grpSp>
        <p:nvGrpSpPr>
          <p:cNvPr id="24" name="Gruppieren 23"/>
          <p:cNvGrpSpPr/>
          <p:nvPr/>
        </p:nvGrpSpPr>
        <p:grpSpPr>
          <a:xfrm>
            <a:off x="5652120" y="980728"/>
            <a:ext cx="3386305" cy="2413989"/>
            <a:chOff x="5508104" y="1229362"/>
            <a:chExt cx="3386305" cy="2413989"/>
          </a:xfrm>
        </p:grpSpPr>
        <p:pic>
          <p:nvPicPr>
            <p:cNvPr id="25" name="image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508104" y="1268760"/>
              <a:ext cx="3386305" cy="23745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" name="Rechteck 25"/>
            <p:cNvSpPr/>
            <p:nvPr/>
          </p:nvSpPr>
          <p:spPr>
            <a:xfrm>
              <a:off x="5796136" y="3429000"/>
              <a:ext cx="3096344" cy="2143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 rot="5400000">
              <a:off x="4579196" y="2176200"/>
              <a:ext cx="2199638" cy="305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8" name="Inhaltsplatzhalter 2"/>
          <p:cNvSpPr txBox="1">
            <a:spLocks/>
          </p:cNvSpPr>
          <p:nvPr/>
        </p:nvSpPr>
        <p:spPr bwMode="auto">
          <a:xfrm>
            <a:off x="5850214" y="2541259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9" name="Inhaltsplatzhalter 2"/>
          <p:cNvSpPr txBox="1">
            <a:spLocks/>
          </p:cNvSpPr>
          <p:nvPr/>
        </p:nvSpPr>
        <p:spPr bwMode="auto">
          <a:xfrm>
            <a:off x="5868144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-4</a:t>
            </a:r>
          </a:p>
        </p:txBody>
      </p:sp>
      <p:sp>
        <p:nvSpPr>
          <p:cNvPr id="30" name="Inhaltsplatzhalter 2"/>
          <p:cNvSpPr txBox="1">
            <a:spLocks/>
          </p:cNvSpPr>
          <p:nvPr/>
        </p:nvSpPr>
        <p:spPr bwMode="auto">
          <a:xfrm>
            <a:off x="6444208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-3</a:t>
            </a:r>
          </a:p>
        </p:txBody>
      </p:sp>
      <p:sp>
        <p:nvSpPr>
          <p:cNvPr id="31" name="Inhaltsplatzhalter 2"/>
          <p:cNvSpPr txBox="1">
            <a:spLocks/>
          </p:cNvSpPr>
          <p:nvPr/>
        </p:nvSpPr>
        <p:spPr bwMode="auto">
          <a:xfrm>
            <a:off x="7020272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-2</a:t>
            </a:r>
          </a:p>
        </p:txBody>
      </p:sp>
      <p:sp>
        <p:nvSpPr>
          <p:cNvPr id="32" name="Inhaltsplatzhalter 2"/>
          <p:cNvSpPr txBox="1">
            <a:spLocks/>
          </p:cNvSpPr>
          <p:nvPr/>
        </p:nvSpPr>
        <p:spPr bwMode="auto">
          <a:xfrm>
            <a:off x="7551223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-1</a:t>
            </a:r>
          </a:p>
        </p:txBody>
      </p:sp>
      <p:sp>
        <p:nvSpPr>
          <p:cNvPr id="33" name="Inhaltsplatzhalter 2"/>
          <p:cNvSpPr txBox="1">
            <a:spLocks/>
          </p:cNvSpPr>
          <p:nvPr/>
        </p:nvSpPr>
        <p:spPr bwMode="auto">
          <a:xfrm>
            <a:off x="8172400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latin typeface="Calibri" panose="020F0502020204030204" pitchFamily="34" charset="0"/>
              </a:rPr>
              <a:t>0</a:t>
            </a:r>
            <a:endParaRPr lang="en-US" sz="1600" kern="0" dirty="0" smtClean="0">
              <a:latin typeface="Calibri" panose="020F0502020204030204" pitchFamily="34" charset="0"/>
            </a:endParaRPr>
          </a:p>
        </p:txBody>
      </p:sp>
      <p:sp>
        <p:nvSpPr>
          <p:cNvPr id="34" name="Inhaltsplatzhalter 2"/>
          <p:cNvSpPr txBox="1">
            <a:spLocks/>
          </p:cNvSpPr>
          <p:nvPr/>
        </p:nvSpPr>
        <p:spPr bwMode="auto">
          <a:xfrm>
            <a:off x="8694386" y="3180366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35" name="Inhaltsplatzhalter 2"/>
          <p:cNvSpPr txBox="1">
            <a:spLocks/>
          </p:cNvSpPr>
          <p:nvPr/>
        </p:nvSpPr>
        <p:spPr bwMode="auto">
          <a:xfrm>
            <a:off x="7380312" y="3423790"/>
            <a:ext cx="172819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latin typeface="Calibri" panose="020F0502020204030204" pitchFamily="34" charset="0"/>
              </a:rPr>
              <a:t>s</a:t>
            </a:r>
            <a:r>
              <a:rPr lang="en-US" sz="1600" kern="0" dirty="0" smtClean="0">
                <a:latin typeface="Calibri" panose="020F0502020204030204" pitchFamily="34" charset="0"/>
              </a:rPr>
              <a:t>urplus energy / eV</a:t>
            </a:r>
          </a:p>
        </p:txBody>
      </p:sp>
      <p:sp>
        <p:nvSpPr>
          <p:cNvPr id="36" name="Inhaltsplatzhalter 2"/>
          <p:cNvSpPr txBox="1">
            <a:spLocks/>
          </p:cNvSpPr>
          <p:nvPr/>
        </p:nvSpPr>
        <p:spPr bwMode="auto">
          <a:xfrm>
            <a:off x="5868144" y="1103185"/>
            <a:ext cx="28803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latin typeface="Calibri" panose="020F0502020204030204" pitchFamily="34" charset="0"/>
              </a:rPr>
              <a:t>1</a:t>
            </a:r>
            <a:endParaRPr lang="en-US" sz="1600" kern="0" dirty="0" smtClean="0">
              <a:latin typeface="Calibri" panose="020F0502020204030204" pitchFamily="34" charset="0"/>
            </a:endParaRPr>
          </a:p>
        </p:txBody>
      </p:sp>
      <p:sp>
        <p:nvSpPr>
          <p:cNvPr id="37" name="Inhaltsplatzhalter 2"/>
          <p:cNvSpPr txBox="1">
            <a:spLocks/>
          </p:cNvSpPr>
          <p:nvPr/>
        </p:nvSpPr>
        <p:spPr bwMode="auto">
          <a:xfrm rot="16200000">
            <a:off x="4951014" y="1579304"/>
            <a:ext cx="1447542" cy="26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kern="0" dirty="0">
                <a:latin typeface="Calibri" panose="020F0502020204030204" pitchFamily="34" charset="0"/>
              </a:rPr>
              <a:t>n</a:t>
            </a:r>
            <a:r>
              <a:rPr lang="en-US" sz="1600" kern="0" dirty="0" smtClean="0">
                <a:latin typeface="Calibri" panose="020F0502020204030204" pitchFamily="34" charset="0"/>
              </a:rPr>
              <a:t>ormalized rate</a:t>
            </a:r>
          </a:p>
        </p:txBody>
      </p:sp>
    </p:spTree>
    <p:extLst>
      <p:ext uri="{BB962C8B-B14F-4D97-AF65-F5344CB8AC3E}">
        <p14:creationId xmlns:p14="http://schemas.microsoft.com/office/powerpoint/2010/main" val="14319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backgrounds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210" name="Grafik 20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752" y="1935383"/>
            <a:ext cx="6041194" cy="2233000"/>
          </a:xfrm>
          <a:prstGeom prst="rect">
            <a:avLst/>
          </a:prstGeom>
        </p:spPr>
      </p:pic>
      <p:sp>
        <p:nvSpPr>
          <p:cNvPr id="212" name="Rechteck 211"/>
          <p:cNvSpPr/>
          <p:nvPr/>
        </p:nvSpPr>
        <p:spPr>
          <a:xfrm>
            <a:off x="6835036" y="3750463"/>
            <a:ext cx="352858" cy="206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3" name="Gerade Verbindung 212"/>
          <p:cNvCxnSpPr/>
          <p:nvPr/>
        </p:nvCxnSpPr>
        <p:spPr>
          <a:xfrm>
            <a:off x="6688630" y="3719321"/>
            <a:ext cx="0" cy="283957"/>
          </a:xfrm>
          <a:prstGeom prst="line">
            <a:avLst/>
          </a:prstGeom>
          <a:ln w="25400">
            <a:solidFill>
              <a:srgbClr val="FF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213"/>
          <p:cNvCxnSpPr/>
          <p:nvPr/>
        </p:nvCxnSpPr>
        <p:spPr>
          <a:xfrm>
            <a:off x="6705950" y="3905365"/>
            <a:ext cx="258171" cy="0"/>
          </a:xfrm>
          <a:prstGeom prst="line">
            <a:avLst/>
          </a:prstGeom>
          <a:ln w="38100">
            <a:solidFill>
              <a:schemeClr val="accent6"/>
            </a:solidFill>
            <a:prstDash val="solid"/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"/>
          <p:cNvSpPr txBox="1">
            <a:spLocks noChangeArrowheads="1"/>
          </p:cNvSpPr>
          <p:nvPr/>
        </p:nvSpPr>
        <p:spPr bwMode="auto">
          <a:xfrm>
            <a:off x="4726532" y="3300500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C0066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CC0066"/>
              </a:solidFill>
              <a:latin typeface="Calibri" panose="020F0502020204030204" pitchFamily="34" charset="0"/>
            </a:endParaRPr>
          </a:p>
        </p:txBody>
      </p:sp>
      <p:sp>
        <p:nvSpPr>
          <p:cNvPr id="216" name="TextBox 2"/>
          <p:cNvSpPr txBox="1">
            <a:spLocks noChangeArrowheads="1"/>
          </p:cNvSpPr>
          <p:nvPr/>
        </p:nvSpPr>
        <p:spPr bwMode="auto">
          <a:xfrm>
            <a:off x="6425496" y="4008633"/>
            <a:ext cx="5541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9900"/>
                </a:solidFill>
                <a:latin typeface="Calibri" panose="020F0502020204030204" pitchFamily="34" charset="0"/>
              </a:rPr>
              <a:t>baffle</a:t>
            </a:r>
            <a:endParaRPr lang="en-US" sz="1200" b="1" dirty="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217" name="Gerade Verbindung mit Pfeil 216"/>
          <p:cNvCxnSpPr/>
          <p:nvPr/>
        </p:nvCxnSpPr>
        <p:spPr>
          <a:xfrm flipH="1">
            <a:off x="4318099" y="1426926"/>
            <a:ext cx="1182945" cy="2994780"/>
          </a:xfrm>
          <a:prstGeom prst="straightConnector1">
            <a:avLst/>
          </a:prstGeom>
          <a:ln w="25400">
            <a:solidFill>
              <a:srgbClr val="FF0066"/>
            </a:solidFill>
            <a:prstDash val="sys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"/>
          <p:cNvSpPr txBox="1">
            <a:spLocks noChangeArrowheads="1"/>
          </p:cNvSpPr>
          <p:nvPr/>
        </p:nvSpPr>
        <p:spPr bwMode="auto">
          <a:xfrm>
            <a:off x="5281795" y="1323658"/>
            <a:ext cx="204833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66"/>
                </a:solidFill>
                <a:latin typeface="Calibri" panose="020F0502020204030204" pitchFamily="34" charset="0"/>
              </a:rPr>
              <a:t>µ</a:t>
            </a:r>
            <a:endParaRPr lang="en-US" sz="1400" b="1" dirty="0">
              <a:solidFill>
                <a:srgbClr val="FF0066"/>
              </a:solidFill>
              <a:latin typeface="Calibri" panose="020F0502020204030204" pitchFamily="34" charset="0"/>
            </a:endParaRPr>
          </a:p>
        </p:txBody>
      </p:sp>
      <p:sp>
        <p:nvSpPr>
          <p:cNvPr id="219" name="Rechteck 218"/>
          <p:cNvSpPr/>
          <p:nvPr/>
        </p:nvSpPr>
        <p:spPr>
          <a:xfrm>
            <a:off x="5241342" y="1922460"/>
            <a:ext cx="206536" cy="105138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0" name="Gerade Verbindung 219"/>
          <p:cNvCxnSpPr/>
          <p:nvPr/>
        </p:nvCxnSpPr>
        <p:spPr>
          <a:xfrm flipH="1">
            <a:off x="5447881" y="1040991"/>
            <a:ext cx="471810" cy="88146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Gerade Verbindung 220"/>
          <p:cNvCxnSpPr/>
          <p:nvPr/>
        </p:nvCxnSpPr>
        <p:spPr>
          <a:xfrm flipH="1">
            <a:off x="5451736" y="1943267"/>
            <a:ext cx="467955" cy="8246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Gruppieren 221"/>
          <p:cNvGrpSpPr/>
          <p:nvPr/>
        </p:nvGrpSpPr>
        <p:grpSpPr>
          <a:xfrm rot="20076406">
            <a:off x="2351362" y="2562877"/>
            <a:ext cx="201426" cy="103268"/>
            <a:chOff x="4067944" y="1789750"/>
            <a:chExt cx="280905" cy="144016"/>
          </a:xfrm>
        </p:grpSpPr>
        <p:sp>
          <p:nvSpPr>
            <p:cNvPr id="223" name="Ellipse 222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4" name="Ellipse 223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5" name="Gruppieren 224"/>
          <p:cNvGrpSpPr/>
          <p:nvPr/>
        </p:nvGrpSpPr>
        <p:grpSpPr>
          <a:xfrm>
            <a:off x="3492770" y="2742547"/>
            <a:ext cx="201426" cy="103268"/>
            <a:chOff x="4067944" y="1789750"/>
            <a:chExt cx="280905" cy="144016"/>
          </a:xfrm>
        </p:grpSpPr>
        <p:sp>
          <p:nvSpPr>
            <p:cNvPr id="226" name="Ellipse 225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7" name="Ellipse 226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8" name="Gruppieren 227"/>
          <p:cNvGrpSpPr/>
          <p:nvPr/>
        </p:nvGrpSpPr>
        <p:grpSpPr>
          <a:xfrm rot="2179387">
            <a:off x="5658502" y="3008133"/>
            <a:ext cx="201426" cy="103268"/>
            <a:chOff x="4067944" y="1789750"/>
            <a:chExt cx="280905" cy="144016"/>
          </a:xfrm>
        </p:grpSpPr>
        <p:sp>
          <p:nvSpPr>
            <p:cNvPr id="229" name="Ellipse 228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0" name="Ellipse 229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31" name="Gruppieren 230"/>
          <p:cNvGrpSpPr/>
          <p:nvPr/>
        </p:nvGrpSpPr>
        <p:grpSpPr>
          <a:xfrm>
            <a:off x="3392057" y="3667686"/>
            <a:ext cx="201426" cy="103268"/>
            <a:chOff x="4067944" y="1789750"/>
            <a:chExt cx="280905" cy="144016"/>
          </a:xfrm>
        </p:grpSpPr>
        <p:sp>
          <p:nvSpPr>
            <p:cNvPr id="232" name="Ellipse 231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3" name="Ellipse 232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4" name="TextBox 2"/>
          <p:cNvSpPr txBox="1">
            <a:spLocks noChangeArrowheads="1"/>
          </p:cNvSpPr>
          <p:nvPr/>
        </p:nvSpPr>
        <p:spPr bwMode="auto">
          <a:xfrm>
            <a:off x="3653135" y="2687507"/>
            <a:ext cx="257708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99CCFF"/>
                </a:solidFill>
                <a:latin typeface="Calibri" panose="020F0502020204030204" pitchFamily="34" charset="0"/>
              </a:rPr>
              <a:t>H</a:t>
            </a:r>
            <a:r>
              <a:rPr lang="en-US" sz="1400" b="1" baseline="-25000" dirty="0" smtClean="0">
                <a:solidFill>
                  <a:srgbClr val="99CCFF"/>
                </a:solidFill>
                <a:latin typeface="Calibri" panose="020F0502020204030204" pitchFamily="34" charset="0"/>
              </a:rPr>
              <a:t>2</a:t>
            </a:r>
            <a:endParaRPr lang="en-US" sz="1400" b="1" baseline="-2500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grpSp>
        <p:nvGrpSpPr>
          <p:cNvPr id="235" name="Gruppieren 234"/>
          <p:cNvGrpSpPr/>
          <p:nvPr/>
        </p:nvGrpSpPr>
        <p:grpSpPr>
          <a:xfrm rot="2179387">
            <a:off x="3924900" y="3433578"/>
            <a:ext cx="201426" cy="103268"/>
            <a:chOff x="4067944" y="1789750"/>
            <a:chExt cx="280905" cy="144016"/>
          </a:xfrm>
        </p:grpSpPr>
        <p:sp>
          <p:nvSpPr>
            <p:cNvPr id="236" name="Ellipse 235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7" name="Ellipse 236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8" name="Bogen 237"/>
          <p:cNvSpPr/>
          <p:nvPr/>
        </p:nvSpPr>
        <p:spPr>
          <a:xfrm flipV="1">
            <a:off x="3280776" y="3259821"/>
            <a:ext cx="2478439" cy="284104"/>
          </a:xfrm>
          <a:prstGeom prst="arc">
            <a:avLst>
              <a:gd name="adj1" fmla="val 10955018"/>
              <a:gd name="adj2" fmla="val 21426276"/>
            </a:avLst>
          </a:prstGeom>
          <a:ln w="12700">
            <a:solidFill>
              <a:srgbClr val="CC006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9" name="Gerade Verbindung 238"/>
          <p:cNvCxnSpPr/>
          <p:nvPr/>
        </p:nvCxnSpPr>
        <p:spPr>
          <a:xfrm flipH="1">
            <a:off x="4055289" y="3485101"/>
            <a:ext cx="180719" cy="51634"/>
          </a:xfrm>
          <a:prstGeom prst="line">
            <a:avLst/>
          </a:prstGeom>
          <a:ln w="12700">
            <a:solidFill>
              <a:srgbClr val="FF0000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"/>
          <p:cNvSpPr txBox="1">
            <a:spLocks noChangeArrowheads="1"/>
          </p:cNvSpPr>
          <p:nvPr/>
        </p:nvSpPr>
        <p:spPr bwMode="auto">
          <a:xfrm>
            <a:off x="4182464" y="3344390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41" name="Explosion 1 240"/>
          <p:cNvSpPr/>
          <p:nvPr/>
        </p:nvSpPr>
        <p:spPr>
          <a:xfrm>
            <a:off x="5063219" y="3369519"/>
            <a:ext cx="290773" cy="271604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2" name="Gruppieren 241"/>
          <p:cNvGrpSpPr/>
          <p:nvPr/>
        </p:nvGrpSpPr>
        <p:grpSpPr>
          <a:xfrm>
            <a:off x="4119884" y="2392758"/>
            <a:ext cx="503380" cy="376644"/>
            <a:chOff x="3725979" y="2950344"/>
            <a:chExt cx="702005" cy="525263"/>
          </a:xfrm>
        </p:grpSpPr>
        <p:sp>
          <p:nvSpPr>
            <p:cNvPr id="243" name="Explosion 1 242"/>
            <p:cNvSpPr/>
            <p:nvPr/>
          </p:nvSpPr>
          <p:spPr>
            <a:xfrm>
              <a:off x="3725979" y="3096833"/>
              <a:ext cx="405506" cy="378774"/>
            </a:xfrm>
            <a:prstGeom prst="irregularSeal1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Ellipse 243"/>
            <p:cNvSpPr/>
            <p:nvPr/>
          </p:nvSpPr>
          <p:spPr>
            <a:xfrm>
              <a:off x="3858391" y="3212976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5" name="Gerade Verbindung 244"/>
            <p:cNvCxnSpPr/>
            <p:nvPr/>
          </p:nvCxnSpPr>
          <p:spPr>
            <a:xfrm flipH="1">
              <a:off x="4153938" y="3284984"/>
              <a:ext cx="274046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TextBox 2"/>
            <p:cNvSpPr txBox="1">
              <a:spLocks noChangeArrowheads="1"/>
            </p:cNvSpPr>
            <p:nvPr/>
          </p:nvSpPr>
          <p:spPr bwMode="auto">
            <a:xfrm>
              <a:off x="4081542" y="2950344"/>
              <a:ext cx="274434" cy="307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47" name="Ellipse 246"/>
          <p:cNvSpPr/>
          <p:nvPr/>
        </p:nvSpPr>
        <p:spPr>
          <a:xfrm>
            <a:off x="2661167" y="3456141"/>
            <a:ext cx="103268" cy="103268"/>
          </a:xfrm>
          <a:prstGeom prst="ellipse">
            <a:avLst/>
          </a:prstGeom>
          <a:solidFill>
            <a:srgbClr val="99CC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8" name="Rechteck 247"/>
          <p:cNvSpPr/>
          <p:nvPr/>
        </p:nvSpPr>
        <p:spPr>
          <a:xfrm>
            <a:off x="1731752" y="4421705"/>
            <a:ext cx="5971346" cy="1488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9" name="TextBox 2"/>
          <p:cNvSpPr txBox="1">
            <a:spLocks noChangeArrowheads="1"/>
          </p:cNvSpPr>
          <p:nvPr/>
        </p:nvSpPr>
        <p:spPr bwMode="auto">
          <a:xfrm>
            <a:off x="2102120" y="4361576"/>
            <a:ext cx="20204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baseline="30000" dirty="0" smtClean="0">
                <a:latin typeface="Calibri" panose="020F0502020204030204" pitchFamily="34" charset="0"/>
              </a:rPr>
              <a:t>40</a:t>
            </a:r>
            <a:r>
              <a:rPr lang="en-US" sz="1200" b="1" dirty="0" smtClean="0">
                <a:latin typeface="Calibri" panose="020F0502020204030204" pitchFamily="34" charset="0"/>
              </a:rPr>
              <a:t>K, …   external radioactivity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250" name="Rechteck 249"/>
          <p:cNvSpPr/>
          <p:nvPr/>
        </p:nvSpPr>
        <p:spPr>
          <a:xfrm>
            <a:off x="3642216" y="1912214"/>
            <a:ext cx="103268" cy="5186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1" name="Gerade Verbindung 250"/>
          <p:cNvCxnSpPr/>
          <p:nvPr/>
        </p:nvCxnSpPr>
        <p:spPr>
          <a:xfrm>
            <a:off x="3022606" y="1323658"/>
            <a:ext cx="616783" cy="58855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 Verbindung 251"/>
          <p:cNvCxnSpPr/>
          <p:nvPr/>
        </p:nvCxnSpPr>
        <p:spPr>
          <a:xfrm flipV="1">
            <a:off x="3022606" y="1964074"/>
            <a:ext cx="616783" cy="899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hteck 252"/>
          <p:cNvSpPr/>
          <p:nvPr/>
        </p:nvSpPr>
        <p:spPr>
          <a:xfrm>
            <a:off x="1936202" y="1361134"/>
            <a:ext cx="1086403" cy="300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4" name="Rechteck 253"/>
          <p:cNvSpPr/>
          <p:nvPr/>
        </p:nvSpPr>
        <p:spPr>
          <a:xfrm>
            <a:off x="1936202" y="1323658"/>
            <a:ext cx="1086403" cy="730354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5" name="TextBox 2"/>
          <p:cNvSpPr txBox="1">
            <a:spLocks noChangeArrowheads="1"/>
          </p:cNvSpPr>
          <p:nvPr/>
        </p:nvSpPr>
        <p:spPr bwMode="auto">
          <a:xfrm>
            <a:off x="1938289" y="1361134"/>
            <a:ext cx="566910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210</a:t>
            </a:r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Pb, …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6" name="Explosion 1 255"/>
          <p:cNvSpPr/>
          <p:nvPr/>
        </p:nvSpPr>
        <p:spPr>
          <a:xfrm>
            <a:off x="2575189" y="1416670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57" name="Gruppieren 256"/>
          <p:cNvGrpSpPr/>
          <p:nvPr/>
        </p:nvGrpSpPr>
        <p:grpSpPr>
          <a:xfrm>
            <a:off x="2392374" y="1588297"/>
            <a:ext cx="62256" cy="478986"/>
            <a:chOff x="1055964" y="5301208"/>
            <a:chExt cx="93181" cy="716916"/>
          </a:xfrm>
          <a:scene3d>
            <a:camera prst="orthographicFront">
              <a:rot lat="0" lon="0" rev="8400000"/>
            </a:camera>
            <a:lightRig rig="threePt" dir="t"/>
          </a:scene3d>
        </p:grpSpPr>
        <p:grpSp>
          <p:nvGrpSpPr>
            <p:cNvPr id="258" name="Gruppieren 257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68" name="Gekrümmte Verbindung 267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Gekrümmte Verbindung 268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9" name="Gruppieren 258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66" name="Gekrümmte Verbindung 265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Gekrümmte Verbindung 266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0" name="Gruppieren 259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64" name="Gekrümmte Verbindung 263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Gekrümmte Verbindung 264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1" name="Gekrümmte Verbindung 260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krümmte Verbindung 261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0" name="Gerade Verbindung 269"/>
          <p:cNvCxnSpPr/>
          <p:nvPr/>
        </p:nvCxnSpPr>
        <p:spPr>
          <a:xfrm flipH="1" flipV="1">
            <a:off x="2674161" y="1588298"/>
            <a:ext cx="65722" cy="234653"/>
          </a:xfrm>
          <a:prstGeom prst="line">
            <a:avLst/>
          </a:prstGeom>
          <a:ln w="12700">
            <a:solidFill>
              <a:srgbClr val="FF0000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"/>
          <p:cNvSpPr txBox="1">
            <a:spLocks noChangeArrowheads="1"/>
          </p:cNvSpPr>
          <p:nvPr/>
        </p:nvSpPr>
        <p:spPr bwMode="auto">
          <a:xfrm>
            <a:off x="2641107" y="1753733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72" name="Gerade Verbindung 271"/>
          <p:cNvCxnSpPr/>
          <p:nvPr/>
        </p:nvCxnSpPr>
        <p:spPr>
          <a:xfrm flipH="1" flipV="1">
            <a:off x="2712801" y="1574749"/>
            <a:ext cx="123594" cy="110348"/>
          </a:xfrm>
          <a:prstGeom prst="line">
            <a:avLst/>
          </a:prstGeom>
          <a:ln w="25400">
            <a:solidFill>
              <a:srgbClr val="009900"/>
            </a:solidFill>
            <a:prstDash val="solid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"/>
          <p:cNvSpPr txBox="1">
            <a:spLocks noChangeArrowheads="1"/>
          </p:cNvSpPr>
          <p:nvPr/>
        </p:nvSpPr>
        <p:spPr bwMode="auto">
          <a:xfrm>
            <a:off x="2784196" y="1451445"/>
            <a:ext cx="214028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9900"/>
                </a:solidFill>
                <a:latin typeface="Symbol" panose="05050102010706020507" pitchFamily="18" charset="2"/>
              </a:rPr>
              <a:t>a</a:t>
            </a:r>
            <a:endParaRPr lang="en-US" sz="1400" b="1" dirty="0">
              <a:solidFill>
                <a:srgbClr val="009900"/>
              </a:solidFill>
              <a:latin typeface="Symbol" panose="05050102010706020507" pitchFamily="18" charset="2"/>
            </a:endParaRPr>
          </a:p>
        </p:txBody>
      </p:sp>
      <p:sp>
        <p:nvSpPr>
          <p:cNvPr id="274" name="TextBox 2"/>
          <p:cNvSpPr txBox="1">
            <a:spLocks noChangeArrowheads="1"/>
          </p:cNvSpPr>
          <p:nvPr/>
        </p:nvSpPr>
        <p:spPr bwMode="auto">
          <a:xfrm>
            <a:off x="2114436" y="1722572"/>
            <a:ext cx="185292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9900"/>
                </a:solidFill>
                <a:latin typeface="Symbol" panose="05050102010706020507" pitchFamily="18" charset="2"/>
              </a:rPr>
              <a:t>g</a:t>
            </a:r>
            <a:endParaRPr lang="en-US" sz="1400" b="1" dirty="0">
              <a:solidFill>
                <a:srgbClr val="FF9900"/>
              </a:solidFill>
              <a:latin typeface="Symbol" panose="05050102010706020507" pitchFamily="18" charset="2"/>
            </a:endParaRPr>
          </a:p>
        </p:txBody>
      </p:sp>
      <p:grpSp>
        <p:nvGrpSpPr>
          <p:cNvPr id="275" name="Gruppieren 274"/>
          <p:cNvGrpSpPr/>
          <p:nvPr/>
        </p:nvGrpSpPr>
        <p:grpSpPr>
          <a:xfrm>
            <a:off x="4042343" y="2048804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276" name="Gruppieren 275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86" name="Gekrümmte Verbindung 285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Gekrümmte Verbindung 286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7" name="Gruppieren 276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84" name="Gekrümmte Verbindung 283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Gekrümmte Verbindung 284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uppieren 277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82" name="Gekrümmte Verbindung 281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Gekrümmte Verbindung 282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9" name="Gekrümmte Verbindung 278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Gekrümmte Verbindung 279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Gerade Verbindung 280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Gruppieren 287"/>
          <p:cNvGrpSpPr/>
          <p:nvPr/>
        </p:nvGrpSpPr>
        <p:grpSpPr>
          <a:xfrm>
            <a:off x="4228429" y="2045941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289" name="Gruppieren 288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99" name="Gekrümmte Verbindung 298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Gekrümmte Verbindung 299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uppieren 289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97" name="Gekrümmte Verbindung 29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Gekrümmte Verbindung 29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1" name="Gruppieren 290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95" name="Gekrümmte Verbindung 29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Gekrümmte Verbindung 29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2" name="Gekrümmte Verbindung 291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Gekrümmte Verbindung 292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Gerade Verbindung 293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1" name="Gruppieren 300"/>
          <p:cNvGrpSpPr/>
          <p:nvPr/>
        </p:nvGrpSpPr>
        <p:grpSpPr>
          <a:xfrm>
            <a:off x="4401545" y="2045941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302" name="Gruppieren 301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12" name="Gekrümmte Verbindung 311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Gekrümmte Verbindung 312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3" name="Gruppieren 302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10" name="Gekrümmte Verbindung 309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Gekrümmte Verbindung 310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4" name="Gruppieren 303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08" name="Gekrümmte Verbindung 307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Gekrümmte Verbindung 308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5" name="Gekrümmte Verbindung 304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krümmte Verbindung 305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Gerade Verbindung 306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4" name="Explosion 1 313"/>
          <p:cNvSpPr/>
          <p:nvPr/>
        </p:nvSpPr>
        <p:spPr>
          <a:xfrm>
            <a:off x="3976748" y="3467413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5" name="TextBox 2"/>
          <p:cNvSpPr txBox="1">
            <a:spLocks noChangeArrowheads="1"/>
          </p:cNvSpPr>
          <p:nvPr/>
        </p:nvSpPr>
        <p:spPr bwMode="auto">
          <a:xfrm>
            <a:off x="4394986" y="1943888"/>
            <a:ext cx="4443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99FF"/>
                </a:solidFill>
                <a:latin typeface="Calibri" panose="020F0502020204030204" pitchFamily="34" charset="0"/>
              </a:rPr>
              <a:t>BBR</a:t>
            </a:r>
            <a:endParaRPr lang="en-US" sz="1200" b="1" dirty="0">
              <a:solidFill>
                <a:srgbClr val="FF99FF"/>
              </a:solidFill>
              <a:latin typeface="Calibri" panose="020F0502020204030204" pitchFamily="34" charset="0"/>
            </a:endParaRPr>
          </a:p>
        </p:txBody>
      </p:sp>
      <p:cxnSp>
        <p:nvCxnSpPr>
          <p:cNvPr id="316" name="Gerade Verbindung 315"/>
          <p:cNvCxnSpPr/>
          <p:nvPr/>
        </p:nvCxnSpPr>
        <p:spPr>
          <a:xfrm flipH="1">
            <a:off x="3361527" y="3401873"/>
            <a:ext cx="30530" cy="92298"/>
          </a:xfrm>
          <a:prstGeom prst="line">
            <a:avLst/>
          </a:prstGeom>
          <a:ln w="127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Gerade Verbindung 316"/>
          <p:cNvCxnSpPr/>
          <p:nvPr/>
        </p:nvCxnSpPr>
        <p:spPr>
          <a:xfrm>
            <a:off x="5634636" y="3415556"/>
            <a:ext cx="27908" cy="92298"/>
          </a:xfrm>
          <a:prstGeom prst="line">
            <a:avLst/>
          </a:prstGeom>
          <a:ln w="127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Gerade Verbindung 317"/>
          <p:cNvCxnSpPr/>
          <p:nvPr/>
        </p:nvCxnSpPr>
        <p:spPr>
          <a:xfrm>
            <a:off x="5294508" y="3543926"/>
            <a:ext cx="1342488" cy="361439"/>
          </a:xfrm>
          <a:prstGeom prst="line">
            <a:avLst/>
          </a:prstGeom>
          <a:ln w="6350">
            <a:solidFill>
              <a:schemeClr val="accent6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Explosion 1 318"/>
          <p:cNvSpPr/>
          <p:nvPr/>
        </p:nvSpPr>
        <p:spPr>
          <a:xfrm>
            <a:off x="1028454" y="3293202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20" name="Grafik 3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46" y="2558097"/>
            <a:ext cx="1278737" cy="1001658"/>
          </a:xfrm>
          <a:prstGeom prst="rect">
            <a:avLst/>
          </a:prstGeom>
          <a:ln>
            <a:noFill/>
          </a:ln>
        </p:spPr>
      </p:pic>
      <p:sp>
        <p:nvSpPr>
          <p:cNvPr id="321" name="Rechteck 320"/>
          <p:cNvSpPr/>
          <p:nvPr/>
        </p:nvSpPr>
        <p:spPr>
          <a:xfrm>
            <a:off x="1792832" y="2912225"/>
            <a:ext cx="333221" cy="284799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2" name="Gerade Verbindung 321"/>
          <p:cNvCxnSpPr/>
          <p:nvPr/>
        </p:nvCxnSpPr>
        <p:spPr>
          <a:xfrm>
            <a:off x="1630083" y="2382412"/>
            <a:ext cx="162749" cy="52579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Gerade Verbindung 322"/>
          <p:cNvCxnSpPr/>
          <p:nvPr/>
        </p:nvCxnSpPr>
        <p:spPr>
          <a:xfrm flipH="1">
            <a:off x="1630083" y="3205485"/>
            <a:ext cx="162750" cy="56546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Explosion 1 323"/>
          <p:cNvSpPr/>
          <p:nvPr/>
        </p:nvSpPr>
        <p:spPr>
          <a:xfrm>
            <a:off x="843788" y="2903212"/>
            <a:ext cx="88408" cy="8257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5" name="TextBox 2"/>
          <p:cNvSpPr txBox="1">
            <a:spLocks noChangeArrowheads="1"/>
          </p:cNvSpPr>
          <p:nvPr/>
        </p:nvSpPr>
        <p:spPr bwMode="auto">
          <a:xfrm>
            <a:off x="974093" y="1290968"/>
            <a:ext cx="9776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latin typeface="Calibri" panose="020F0502020204030204" pitchFamily="34" charset="0"/>
              </a:rPr>
              <a:t>i</a:t>
            </a:r>
            <a:r>
              <a:rPr lang="en-US" sz="1200" b="1" dirty="0" smtClean="0">
                <a:latin typeface="Calibri" panose="020F0502020204030204" pitchFamily="34" charset="0"/>
              </a:rPr>
              <a:t>nternal radioactivity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grpSp>
        <p:nvGrpSpPr>
          <p:cNvPr id="326" name="Gruppieren 325"/>
          <p:cNvGrpSpPr>
            <a:grpSpLocks noChangeAspect="1"/>
          </p:cNvGrpSpPr>
          <p:nvPr/>
        </p:nvGrpSpPr>
        <p:grpSpPr>
          <a:xfrm>
            <a:off x="1241267" y="3471956"/>
            <a:ext cx="33409" cy="257037"/>
            <a:chOff x="1055964" y="5301208"/>
            <a:chExt cx="93181" cy="716916"/>
          </a:xfrm>
          <a:scene3d>
            <a:camera prst="orthographicFront">
              <a:rot lat="0" lon="0" rev="13200000"/>
            </a:camera>
            <a:lightRig rig="threePt" dir="t"/>
          </a:scene3d>
        </p:grpSpPr>
        <p:grpSp>
          <p:nvGrpSpPr>
            <p:cNvPr id="327" name="Gruppieren 326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37" name="Gekrümmte Verbindung 33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Gekrümmte Verbindung 33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Gruppieren 327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35" name="Gekrümmte Verbindung 33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Gekrümmte Verbindung 33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9" name="Gruppieren 328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33" name="Gekrümmte Verbindung 33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Gekrümmte Verbindung 33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0" name="Gekrümmte Verbindung 329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66FF"/>
              </a:solidFill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Gekrümmte Verbindung 330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66FF"/>
              </a:solidFill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Gerade Verbindung 331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66FF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9" name="TextBox 2"/>
          <p:cNvSpPr txBox="1">
            <a:spLocks noChangeArrowheads="1"/>
          </p:cNvSpPr>
          <p:nvPr/>
        </p:nvSpPr>
        <p:spPr bwMode="auto">
          <a:xfrm>
            <a:off x="1151565" y="3580068"/>
            <a:ext cx="293521" cy="21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66FF"/>
                </a:solidFill>
                <a:latin typeface="Calibri" panose="020F0502020204030204" pitchFamily="34" charset="0"/>
              </a:rPr>
              <a:t>UV</a:t>
            </a:r>
            <a:endParaRPr lang="en-US" sz="1400" b="1" dirty="0">
              <a:solidFill>
                <a:srgbClr val="FF66FF"/>
              </a:solidFill>
              <a:latin typeface="Calibri" panose="020F0502020204030204" pitchFamily="34" charset="0"/>
            </a:endParaRPr>
          </a:p>
        </p:txBody>
      </p:sp>
      <p:sp>
        <p:nvSpPr>
          <p:cNvPr id="340" name="TextBox 2"/>
          <p:cNvSpPr txBox="1">
            <a:spLocks noChangeArrowheads="1"/>
          </p:cNvSpPr>
          <p:nvPr/>
        </p:nvSpPr>
        <p:spPr bwMode="auto">
          <a:xfrm>
            <a:off x="7478024" y="2770758"/>
            <a:ext cx="4347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FPD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cxnSp>
        <p:nvCxnSpPr>
          <p:cNvPr id="341" name="Gerade Verbindung 340"/>
          <p:cNvCxnSpPr/>
          <p:nvPr/>
        </p:nvCxnSpPr>
        <p:spPr>
          <a:xfrm flipH="1" flipV="1">
            <a:off x="1182492" y="3382153"/>
            <a:ext cx="131204" cy="89764"/>
          </a:xfrm>
          <a:prstGeom prst="line">
            <a:avLst/>
          </a:prstGeom>
          <a:ln w="25400">
            <a:solidFill>
              <a:srgbClr val="009900"/>
            </a:solidFill>
            <a:prstDash val="solid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2"/>
          <p:cNvSpPr txBox="1">
            <a:spLocks noChangeArrowheads="1"/>
          </p:cNvSpPr>
          <p:nvPr/>
        </p:nvSpPr>
        <p:spPr bwMode="auto">
          <a:xfrm>
            <a:off x="1195967" y="3407158"/>
            <a:ext cx="263375" cy="21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9900"/>
                </a:solidFill>
                <a:latin typeface="Calibri" panose="020F0502020204030204" pitchFamily="34" charset="0"/>
              </a:rPr>
              <a:t>H</a:t>
            </a:r>
            <a:r>
              <a:rPr lang="en-US" sz="1000" b="1" baseline="30000" dirty="0" smtClean="0">
                <a:solidFill>
                  <a:srgbClr val="009900"/>
                </a:solidFill>
                <a:latin typeface="Calibri" panose="020F0502020204030204" pitchFamily="34" charset="0"/>
              </a:rPr>
              <a:t>+</a:t>
            </a:r>
            <a:endParaRPr lang="en-US" sz="1000" b="1" baseline="30000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grpSp>
        <p:nvGrpSpPr>
          <p:cNvPr id="343" name="Gruppieren 342"/>
          <p:cNvGrpSpPr/>
          <p:nvPr/>
        </p:nvGrpSpPr>
        <p:grpSpPr>
          <a:xfrm>
            <a:off x="5242874" y="2473043"/>
            <a:ext cx="103268" cy="103268"/>
            <a:chOff x="7998242" y="1251982"/>
            <a:chExt cx="120804" cy="120804"/>
          </a:xfrm>
        </p:grpSpPr>
        <p:sp>
          <p:nvSpPr>
            <p:cNvPr id="344" name="Ellipse 343"/>
            <p:cNvSpPr/>
            <p:nvPr/>
          </p:nvSpPr>
          <p:spPr>
            <a:xfrm>
              <a:off x="7998242" y="1251982"/>
              <a:ext cx="120804" cy="120804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45" name="Gerade Verbindung 344"/>
            <p:cNvCxnSpPr/>
            <p:nvPr/>
          </p:nvCxnSpPr>
          <p:spPr>
            <a:xfrm flipH="1">
              <a:off x="8028578" y="1317324"/>
              <a:ext cx="61738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6" name="Rechteck 345"/>
          <p:cNvSpPr/>
          <p:nvPr/>
        </p:nvSpPr>
        <p:spPr>
          <a:xfrm>
            <a:off x="344790" y="2382412"/>
            <a:ext cx="1285293" cy="138854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7" name="Explosion 1 346"/>
          <p:cNvSpPr/>
          <p:nvPr/>
        </p:nvSpPr>
        <p:spPr>
          <a:xfrm>
            <a:off x="760098" y="3168920"/>
            <a:ext cx="88408" cy="8257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8" name="Gerade Verbindung 347"/>
          <p:cNvCxnSpPr/>
          <p:nvPr/>
        </p:nvCxnSpPr>
        <p:spPr>
          <a:xfrm flipV="1">
            <a:off x="2591308" y="1588298"/>
            <a:ext cx="49993" cy="244621"/>
          </a:xfrm>
          <a:prstGeom prst="line">
            <a:avLst/>
          </a:prstGeom>
          <a:ln w="38100">
            <a:solidFill>
              <a:srgbClr val="A08232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2"/>
          <p:cNvSpPr txBox="1">
            <a:spLocks noChangeArrowheads="1"/>
          </p:cNvSpPr>
          <p:nvPr/>
        </p:nvSpPr>
        <p:spPr bwMode="auto">
          <a:xfrm>
            <a:off x="2382671" y="1772440"/>
            <a:ext cx="345593" cy="26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08232"/>
                </a:solidFill>
                <a:latin typeface="Calibri" panose="020F0502020204030204" pitchFamily="34" charset="0"/>
              </a:rPr>
              <a:t>NR</a:t>
            </a:r>
            <a:endParaRPr lang="en-US" sz="1400" b="1" dirty="0">
              <a:solidFill>
                <a:srgbClr val="A08232"/>
              </a:solidFill>
              <a:latin typeface="Calibri" panose="020F0502020204030204" pitchFamily="34" charset="0"/>
            </a:endParaRPr>
          </a:p>
        </p:txBody>
      </p:sp>
      <p:sp>
        <p:nvSpPr>
          <p:cNvPr id="352" name="TextBox 2"/>
          <p:cNvSpPr txBox="1">
            <a:spLocks noChangeArrowheads="1"/>
          </p:cNvSpPr>
          <p:nvPr/>
        </p:nvSpPr>
        <p:spPr bwMode="auto">
          <a:xfrm>
            <a:off x="296985" y="2436331"/>
            <a:ext cx="7930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latin typeface="Calibri" panose="020F0502020204030204" pitchFamily="34" charset="0"/>
              </a:rPr>
              <a:t>f</a:t>
            </a:r>
            <a:r>
              <a:rPr lang="en-US" sz="1200" b="1" dirty="0" smtClean="0">
                <a:latin typeface="Calibri" panose="020F0502020204030204" pitchFamily="34" charset="0"/>
              </a:rPr>
              <a:t>ield emission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3" name="TextBox 2"/>
          <p:cNvSpPr txBox="1">
            <a:spLocks noChangeArrowheads="1"/>
          </p:cNvSpPr>
          <p:nvPr/>
        </p:nvSpPr>
        <p:spPr bwMode="auto">
          <a:xfrm>
            <a:off x="900097" y="2924807"/>
            <a:ext cx="843917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latin typeface="Calibri" panose="020F0502020204030204" pitchFamily="34" charset="0"/>
              </a:rPr>
              <a:t>Penning discharge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5" name="TextBox 2"/>
          <p:cNvSpPr txBox="1">
            <a:spLocks noChangeArrowheads="1"/>
          </p:cNvSpPr>
          <p:nvPr/>
        </p:nvSpPr>
        <p:spPr bwMode="auto">
          <a:xfrm>
            <a:off x="296985" y="3359660"/>
            <a:ext cx="85458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latin typeface="Calibri" panose="020F0502020204030204" pitchFamily="34" charset="0"/>
              </a:rPr>
              <a:t>i</a:t>
            </a:r>
            <a:r>
              <a:rPr lang="en-US" sz="1200" b="1" dirty="0" smtClean="0">
                <a:latin typeface="Calibri" panose="020F0502020204030204" pitchFamily="34" charset="0"/>
              </a:rPr>
              <a:t>nsulator processes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8" name="TextBox 2"/>
          <p:cNvSpPr txBox="1">
            <a:spLocks noChangeArrowheads="1"/>
          </p:cNvSpPr>
          <p:nvPr/>
        </p:nvSpPr>
        <p:spPr bwMode="auto">
          <a:xfrm>
            <a:off x="6766931" y="3726018"/>
            <a:ext cx="508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baseline="30000" dirty="0" smtClean="0">
                <a:latin typeface="Calibri" panose="020F0502020204030204" pitchFamily="34" charset="0"/>
              </a:rPr>
              <a:t>219</a:t>
            </a:r>
            <a:r>
              <a:rPr lang="en-US" sz="1200" b="1" dirty="0" smtClean="0">
                <a:latin typeface="Calibri" panose="020F0502020204030204" pitchFamily="34" charset="0"/>
              </a:rPr>
              <a:t>Rn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60" name="TextBox 2"/>
          <p:cNvSpPr txBox="1">
            <a:spLocks noChangeArrowheads="1"/>
          </p:cNvSpPr>
          <p:nvPr/>
        </p:nvSpPr>
        <p:spPr bwMode="auto">
          <a:xfrm>
            <a:off x="4660218" y="1243426"/>
            <a:ext cx="6919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cosmic muons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grpSp>
        <p:nvGrpSpPr>
          <p:cNvPr id="362" name="Gruppieren 361"/>
          <p:cNvGrpSpPr/>
          <p:nvPr/>
        </p:nvGrpSpPr>
        <p:grpSpPr>
          <a:xfrm>
            <a:off x="2299728" y="3905365"/>
            <a:ext cx="66817" cy="514073"/>
            <a:chOff x="1055964" y="5301208"/>
            <a:chExt cx="93181" cy="716916"/>
          </a:xfrm>
          <a:scene3d>
            <a:camera prst="orthographicFront">
              <a:rot lat="0" lon="0" rev="20099999"/>
            </a:camera>
            <a:lightRig rig="threePt" dir="t"/>
          </a:scene3d>
        </p:grpSpPr>
        <p:grpSp>
          <p:nvGrpSpPr>
            <p:cNvPr id="363" name="Gruppieren 362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73" name="Gekrümmte Verbindung 37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Gekrümmte Verbindung 37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uppieren 363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71" name="Gekrümmte Verbindung 370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Gekrümmte Verbindung 371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5" name="Gruppieren 364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69" name="Gekrümmte Verbindung 368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Gekrümmte Verbindung 369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6" name="Gekrümmte Verbindung 365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Gekrümmte Verbindung 366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Gerade Verbindung 367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5" name="TextBox 2"/>
          <p:cNvSpPr txBox="1">
            <a:spLocks noChangeArrowheads="1"/>
          </p:cNvSpPr>
          <p:nvPr/>
        </p:nvSpPr>
        <p:spPr bwMode="auto">
          <a:xfrm>
            <a:off x="2339752" y="4046109"/>
            <a:ext cx="185292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9900"/>
                </a:solidFill>
                <a:latin typeface="Symbol" panose="05050102010706020507" pitchFamily="18" charset="2"/>
              </a:rPr>
              <a:t>g</a:t>
            </a:r>
            <a:endParaRPr lang="en-US" sz="1400" b="1" dirty="0">
              <a:solidFill>
                <a:srgbClr val="FF9900"/>
              </a:solidFill>
              <a:latin typeface="Symbol" panose="05050102010706020507" pitchFamily="18" charset="2"/>
            </a:endParaRPr>
          </a:p>
        </p:txBody>
      </p:sp>
      <p:grpSp>
        <p:nvGrpSpPr>
          <p:cNvPr id="376" name="Gruppieren 375"/>
          <p:cNvGrpSpPr/>
          <p:nvPr/>
        </p:nvGrpSpPr>
        <p:grpSpPr>
          <a:xfrm>
            <a:off x="2557899" y="3905365"/>
            <a:ext cx="66817" cy="514073"/>
            <a:chOff x="1055964" y="5301208"/>
            <a:chExt cx="93181" cy="716916"/>
          </a:xfrm>
          <a:scene3d>
            <a:camera prst="orthographicFront">
              <a:rot lat="0" lon="0" rev="20099999"/>
            </a:camera>
            <a:lightRig rig="threePt" dir="t"/>
          </a:scene3d>
        </p:grpSpPr>
        <p:grpSp>
          <p:nvGrpSpPr>
            <p:cNvPr id="377" name="Gruppieren 376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87" name="Gekrümmte Verbindung 38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Gekrümmte Verbindung 38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Gruppieren 377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85" name="Gekrümmte Verbindung 38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Gekrümmte Verbindung 38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" name="Gruppieren 378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83" name="Gekrümmte Verbindung 38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Gekrümmte Verbindung 38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0" name="Gekrümmte Verbindung 379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Gekrümmte Verbindung 380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Gerade Verbindung 381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0" name="Grafik 3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124744"/>
            <a:ext cx="1269097" cy="731217"/>
          </a:xfrm>
          <a:prstGeom prst="rect">
            <a:avLst/>
          </a:prstGeom>
          <a:ln w="25400">
            <a:noFill/>
          </a:ln>
        </p:spPr>
      </p:pic>
      <p:cxnSp>
        <p:nvCxnSpPr>
          <p:cNvPr id="391" name="Gerade Verbindung 390"/>
          <p:cNvCxnSpPr/>
          <p:nvPr/>
        </p:nvCxnSpPr>
        <p:spPr>
          <a:xfrm flipV="1">
            <a:off x="3112333" y="1946576"/>
            <a:ext cx="565798" cy="2027515"/>
          </a:xfrm>
          <a:prstGeom prst="line">
            <a:avLst/>
          </a:prstGeom>
          <a:ln w="38100">
            <a:solidFill>
              <a:srgbClr val="A08232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2" name="image-filtered.png"/>
          <p:cNvPicPr>
            <a:picLocks noChangeAspect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>
          <a:xfrm>
            <a:off x="7387127" y="3359660"/>
            <a:ext cx="943502" cy="96207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93" name="Inhaltsplatzhalter 2"/>
          <p:cNvSpPr>
            <a:spLocks noGrp="1"/>
          </p:cNvSpPr>
          <p:nvPr>
            <p:ph idx="1"/>
          </p:nvPr>
        </p:nvSpPr>
        <p:spPr>
          <a:xfrm>
            <a:off x="395536" y="5085184"/>
            <a:ext cx="8356600" cy="11521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Different processes can contribute to the spectrometer background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Several measurement phases were performed to investigate the background processes in detail</a:t>
            </a:r>
            <a:endParaRPr lang="en-US" dirty="0"/>
          </a:p>
        </p:txBody>
      </p:sp>
      <p:pic>
        <p:nvPicPr>
          <p:cNvPr id="394" name="Grafik 39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10" y="2524676"/>
            <a:ext cx="620584" cy="620003"/>
          </a:xfrm>
          <a:prstGeom prst="rect">
            <a:avLst/>
          </a:prstGeom>
        </p:spPr>
      </p:pic>
      <p:grpSp>
        <p:nvGrpSpPr>
          <p:cNvPr id="395" name="Gruppieren 394"/>
          <p:cNvGrpSpPr/>
          <p:nvPr/>
        </p:nvGrpSpPr>
        <p:grpSpPr>
          <a:xfrm>
            <a:off x="5917514" y="980728"/>
            <a:ext cx="1398811" cy="1013121"/>
            <a:chOff x="5917514" y="1124744"/>
            <a:chExt cx="1398811" cy="1013121"/>
          </a:xfrm>
        </p:grpSpPr>
        <p:pic>
          <p:nvPicPr>
            <p:cNvPr id="396" name="Grafik 39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7514" y="1292830"/>
              <a:ext cx="1217257" cy="730354"/>
            </a:xfrm>
            <a:prstGeom prst="rect">
              <a:avLst/>
            </a:prstGeom>
            <a:noFill/>
            <a:ln w="12700">
              <a:noFill/>
            </a:ln>
          </p:spPr>
        </p:pic>
        <p:cxnSp>
          <p:nvCxnSpPr>
            <p:cNvPr id="397" name="Gerade Verbindung mit Pfeil 396"/>
            <p:cNvCxnSpPr/>
            <p:nvPr/>
          </p:nvCxnSpPr>
          <p:spPr>
            <a:xfrm flipH="1">
              <a:off x="5990505" y="1304973"/>
              <a:ext cx="279071" cy="706504"/>
            </a:xfrm>
            <a:prstGeom prst="straightConnector1">
              <a:avLst/>
            </a:prstGeom>
            <a:ln w="25400">
              <a:solidFill>
                <a:srgbClr val="FF0066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TextBox 2"/>
            <p:cNvSpPr txBox="1">
              <a:spLocks noChangeArrowheads="1"/>
            </p:cNvSpPr>
            <p:nvPr/>
          </p:nvSpPr>
          <p:spPr bwMode="auto">
            <a:xfrm>
              <a:off x="6317569" y="1124744"/>
              <a:ext cx="5695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vessel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399" name="TextBox 2"/>
            <p:cNvSpPr txBox="1">
              <a:spLocks noChangeArrowheads="1"/>
            </p:cNvSpPr>
            <p:nvPr/>
          </p:nvSpPr>
          <p:spPr bwMode="auto">
            <a:xfrm>
              <a:off x="6140575" y="1860866"/>
              <a:ext cx="11757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</a:rPr>
                <a:t>w</a:t>
              </a:r>
              <a:r>
                <a:rPr lang="en-US" sz="1200" dirty="0" smtClean="0">
                  <a:latin typeface="Calibri" panose="020F0502020204030204" pitchFamily="34" charset="0"/>
                </a:rPr>
                <a:t>ire electrodes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400" name="TextBox 2"/>
            <p:cNvSpPr txBox="1">
              <a:spLocks noChangeArrowheads="1"/>
            </p:cNvSpPr>
            <p:nvPr/>
          </p:nvSpPr>
          <p:spPr bwMode="auto">
            <a:xfrm>
              <a:off x="5968043" y="1358412"/>
              <a:ext cx="196786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1" name="TextBox 2"/>
            <p:cNvSpPr txBox="1">
              <a:spLocks noChangeArrowheads="1"/>
            </p:cNvSpPr>
            <p:nvPr/>
          </p:nvSpPr>
          <p:spPr bwMode="auto">
            <a:xfrm>
              <a:off x="6027832" y="1820934"/>
              <a:ext cx="196786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02" name="Gerade Verbindung 401"/>
            <p:cNvCxnSpPr/>
            <p:nvPr/>
          </p:nvCxnSpPr>
          <p:spPr>
            <a:xfrm flipH="1" flipV="1">
              <a:off x="6214887" y="1454811"/>
              <a:ext cx="32354" cy="166037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Gerade Verbindung 402"/>
            <p:cNvCxnSpPr/>
            <p:nvPr/>
          </p:nvCxnSpPr>
          <p:spPr>
            <a:xfrm flipV="1">
              <a:off x="6064612" y="1454811"/>
              <a:ext cx="150275" cy="161982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Gerade Verbindung 403"/>
            <p:cNvCxnSpPr/>
            <p:nvPr/>
          </p:nvCxnSpPr>
          <p:spPr>
            <a:xfrm flipV="1">
              <a:off x="6050455" y="1881387"/>
              <a:ext cx="2311" cy="13155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5" name="Ellipse 404"/>
            <p:cNvSpPr/>
            <p:nvPr/>
          </p:nvSpPr>
          <p:spPr>
            <a:xfrm>
              <a:off x="6411673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6" name="Ellipse 405"/>
            <p:cNvSpPr/>
            <p:nvPr/>
          </p:nvSpPr>
          <p:spPr>
            <a:xfrm>
              <a:off x="6673326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7" name="TextBox 2"/>
            <p:cNvSpPr txBox="1">
              <a:spLocks noChangeArrowheads="1"/>
            </p:cNvSpPr>
            <p:nvPr/>
          </p:nvSpPr>
          <p:spPr bwMode="auto">
            <a:xfrm>
              <a:off x="6353689" y="1520070"/>
              <a:ext cx="214028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99CCFF"/>
                  </a:solidFill>
                  <a:latin typeface="Calibri" panose="020F0502020204030204" pitchFamily="34" charset="0"/>
                </a:rPr>
                <a:t>H</a:t>
              </a:r>
            </a:p>
          </p:txBody>
        </p:sp>
        <p:sp>
          <p:nvSpPr>
            <p:cNvPr id="408" name="TextBox 2"/>
            <p:cNvSpPr txBox="1">
              <a:spLocks noChangeArrowheads="1"/>
            </p:cNvSpPr>
            <p:nvPr/>
          </p:nvSpPr>
          <p:spPr bwMode="auto">
            <a:xfrm>
              <a:off x="6597812" y="1520070"/>
              <a:ext cx="278397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H*</a:t>
              </a:r>
              <a:endParaRPr lang="en-US" sz="1400" b="1" dirty="0">
                <a:solidFill>
                  <a:srgbClr val="99CC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9" name="Explosion 1 408"/>
            <p:cNvSpPr/>
            <p:nvPr/>
          </p:nvSpPr>
          <p:spPr>
            <a:xfrm>
              <a:off x="6131367" y="1372232"/>
              <a:ext cx="176814" cy="16515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0" name="Explosion 1 409"/>
            <p:cNvSpPr/>
            <p:nvPr/>
          </p:nvSpPr>
          <p:spPr>
            <a:xfrm>
              <a:off x="6013682" y="1829860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1" name="Explosion 1 410"/>
            <p:cNvSpPr/>
            <p:nvPr/>
          </p:nvSpPr>
          <p:spPr>
            <a:xfrm>
              <a:off x="6692806" y="1410781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2" name="Ellipse 411"/>
            <p:cNvSpPr/>
            <p:nvPr/>
          </p:nvSpPr>
          <p:spPr>
            <a:xfrm>
              <a:off x="6966387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3" name="TextBox 2"/>
            <p:cNvSpPr txBox="1">
              <a:spLocks noChangeArrowheads="1"/>
            </p:cNvSpPr>
            <p:nvPr/>
          </p:nvSpPr>
          <p:spPr bwMode="auto">
            <a:xfrm>
              <a:off x="6872083" y="1520070"/>
              <a:ext cx="286669" cy="26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H</a:t>
              </a:r>
              <a:r>
                <a:rPr lang="en-US" sz="1400" b="1" baseline="30000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-</a:t>
              </a:r>
              <a:endParaRPr lang="en-US" sz="1400" b="1" baseline="30000" dirty="0">
                <a:solidFill>
                  <a:srgbClr val="99CC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4" name="Explosion 1 413"/>
            <p:cNvSpPr/>
            <p:nvPr/>
          </p:nvSpPr>
          <p:spPr>
            <a:xfrm>
              <a:off x="6978574" y="1410781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5" name="Gerade Verbindung 414"/>
            <p:cNvCxnSpPr/>
            <p:nvPr/>
          </p:nvCxnSpPr>
          <p:spPr>
            <a:xfrm flipH="1">
              <a:off x="6992319" y="1510668"/>
              <a:ext cx="52776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6" name="Rechteck 415"/>
            <p:cNvSpPr/>
            <p:nvPr/>
          </p:nvSpPr>
          <p:spPr>
            <a:xfrm>
              <a:off x="5919691" y="1185007"/>
              <a:ext cx="1300563" cy="917021"/>
            </a:xfrm>
            <a:prstGeom prst="rect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7" name="Inhaltsplatzhalter 2"/>
          <p:cNvSpPr txBox="1">
            <a:spLocks/>
          </p:cNvSpPr>
          <p:nvPr/>
        </p:nvSpPr>
        <p:spPr bwMode="auto">
          <a:xfrm>
            <a:off x="1619672" y="1052736"/>
            <a:ext cx="1685675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kern="0" baseline="30000" dirty="0" smtClean="0"/>
              <a:t>210</a:t>
            </a:r>
            <a:r>
              <a:rPr lang="en-US" sz="1600" kern="0" dirty="0" smtClean="0"/>
              <a:t>Pb ~ </a:t>
            </a:r>
            <a:r>
              <a:rPr lang="en-US" sz="1600" b="1" kern="0" dirty="0" smtClean="0"/>
              <a:t>1 </a:t>
            </a:r>
            <a:r>
              <a:rPr lang="en-US" sz="1600" b="1" kern="0" dirty="0" err="1" smtClean="0"/>
              <a:t>kBq</a:t>
            </a:r>
            <a:endParaRPr lang="en-US" sz="1600" b="1" kern="0" dirty="0"/>
          </a:p>
        </p:txBody>
      </p:sp>
    </p:spTree>
    <p:extLst>
      <p:ext uri="{BB962C8B-B14F-4D97-AF65-F5344CB8AC3E}">
        <p14:creationId xmlns:p14="http://schemas.microsoft.com/office/powerpoint/2010/main" val="3861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backgrounds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210" name="Grafik 20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752" y="1935383"/>
            <a:ext cx="6041194" cy="2233000"/>
          </a:xfrm>
          <a:prstGeom prst="rect">
            <a:avLst/>
          </a:prstGeom>
        </p:spPr>
      </p:pic>
      <p:sp>
        <p:nvSpPr>
          <p:cNvPr id="212" name="Rechteck 211"/>
          <p:cNvSpPr/>
          <p:nvPr/>
        </p:nvSpPr>
        <p:spPr>
          <a:xfrm>
            <a:off x="6835036" y="3750463"/>
            <a:ext cx="352858" cy="206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3" name="Gerade Verbindung 212"/>
          <p:cNvCxnSpPr/>
          <p:nvPr/>
        </p:nvCxnSpPr>
        <p:spPr>
          <a:xfrm>
            <a:off x="6688630" y="3719321"/>
            <a:ext cx="0" cy="283957"/>
          </a:xfrm>
          <a:prstGeom prst="line">
            <a:avLst/>
          </a:prstGeom>
          <a:ln w="25400">
            <a:solidFill>
              <a:srgbClr val="FF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 Verbindung 213"/>
          <p:cNvCxnSpPr/>
          <p:nvPr/>
        </p:nvCxnSpPr>
        <p:spPr>
          <a:xfrm>
            <a:off x="6705950" y="3905365"/>
            <a:ext cx="258171" cy="0"/>
          </a:xfrm>
          <a:prstGeom prst="line">
            <a:avLst/>
          </a:prstGeom>
          <a:ln w="38100">
            <a:solidFill>
              <a:schemeClr val="accent6"/>
            </a:solidFill>
            <a:prstDash val="solid"/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"/>
          <p:cNvSpPr txBox="1">
            <a:spLocks noChangeArrowheads="1"/>
          </p:cNvSpPr>
          <p:nvPr/>
        </p:nvSpPr>
        <p:spPr bwMode="auto">
          <a:xfrm>
            <a:off x="4726532" y="3300500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C0066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CC0066"/>
              </a:solidFill>
              <a:latin typeface="Calibri" panose="020F0502020204030204" pitchFamily="34" charset="0"/>
            </a:endParaRPr>
          </a:p>
        </p:txBody>
      </p:sp>
      <p:sp>
        <p:nvSpPr>
          <p:cNvPr id="216" name="TextBox 2"/>
          <p:cNvSpPr txBox="1">
            <a:spLocks noChangeArrowheads="1"/>
          </p:cNvSpPr>
          <p:nvPr/>
        </p:nvSpPr>
        <p:spPr bwMode="auto">
          <a:xfrm>
            <a:off x="6425496" y="4008633"/>
            <a:ext cx="5541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9900"/>
                </a:solidFill>
                <a:latin typeface="Calibri" panose="020F0502020204030204" pitchFamily="34" charset="0"/>
              </a:rPr>
              <a:t>baffle</a:t>
            </a:r>
            <a:endParaRPr lang="en-US" sz="1200" b="1" dirty="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217" name="Gerade Verbindung mit Pfeil 216"/>
          <p:cNvCxnSpPr/>
          <p:nvPr/>
        </p:nvCxnSpPr>
        <p:spPr>
          <a:xfrm flipH="1">
            <a:off x="4318099" y="1426926"/>
            <a:ext cx="1182945" cy="2994780"/>
          </a:xfrm>
          <a:prstGeom prst="straightConnector1">
            <a:avLst/>
          </a:prstGeom>
          <a:ln w="25400">
            <a:solidFill>
              <a:srgbClr val="FF0066"/>
            </a:solidFill>
            <a:prstDash val="sys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"/>
          <p:cNvSpPr txBox="1">
            <a:spLocks noChangeArrowheads="1"/>
          </p:cNvSpPr>
          <p:nvPr/>
        </p:nvSpPr>
        <p:spPr bwMode="auto">
          <a:xfrm>
            <a:off x="5281795" y="1323658"/>
            <a:ext cx="204833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66"/>
                </a:solidFill>
                <a:latin typeface="Calibri" panose="020F0502020204030204" pitchFamily="34" charset="0"/>
              </a:rPr>
              <a:t>µ</a:t>
            </a:r>
            <a:endParaRPr lang="en-US" sz="1400" b="1" dirty="0">
              <a:solidFill>
                <a:srgbClr val="FF0066"/>
              </a:solidFill>
              <a:latin typeface="Calibri" panose="020F0502020204030204" pitchFamily="34" charset="0"/>
            </a:endParaRPr>
          </a:p>
        </p:txBody>
      </p:sp>
      <p:sp>
        <p:nvSpPr>
          <p:cNvPr id="219" name="Rechteck 218"/>
          <p:cNvSpPr/>
          <p:nvPr/>
        </p:nvSpPr>
        <p:spPr>
          <a:xfrm>
            <a:off x="5241342" y="1922460"/>
            <a:ext cx="206536" cy="105138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0" name="Gerade Verbindung 219"/>
          <p:cNvCxnSpPr/>
          <p:nvPr/>
        </p:nvCxnSpPr>
        <p:spPr>
          <a:xfrm flipH="1">
            <a:off x="5447881" y="1040991"/>
            <a:ext cx="471810" cy="88146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Gerade Verbindung 220"/>
          <p:cNvCxnSpPr/>
          <p:nvPr/>
        </p:nvCxnSpPr>
        <p:spPr>
          <a:xfrm flipH="1">
            <a:off x="5451736" y="1943267"/>
            <a:ext cx="467955" cy="8246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Gruppieren 221"/>
          <p:cNvGrpSpPr/>
          <p:nvPr/>
        </p:nvGrpSpPr>
        <p:grpSpPr>
          <a:xfrm rot="20076406">
            <a:off x="2351362" y="2562877"/>
            <a:ext cx="201426" cy="103268"/>
            <a:chOff x="4067944" y="1789750"/>
            <a:chExt cx="280905" cy="144016"/>
          </a:xfrm>
        </p:grpSpPr>
        <p:sp>
          <p:nvSpPr>
            <p:cNvPr id="223" name="Ellipse 222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4" name="Ellipse 223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5" name="Gruppieren 224"/>
          <p:cNvGrpSpPr/>
          <p:nvPr/>
        </p:nvGrpSpPr>
        <p:grpSpPr>
          <a:xfrm>
            <a:off x="3492770" y="2742547"/>
            <a:ext cx="201426" cy="103268"/>
            <a:chOff x="4067944" y="1789750"/>
            <a:chExt cx="280905" cy="144016"/>
          </a:xfrm>
        </p:grpSpPr>
        <p:sp>
          <p:nvSpPr>
            <p:cNvPr id="226" name="Ellipse 225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7" name="Ellipse 226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8" name="Gruppieren 227"/>
          <p:cNvGrpSpPr/>
          <p:nvPr/>
        </p:nvGrpSpPr>
        <p:grpSpPr>
          <a:xfrm rot="2179387">
            <a:off x="5658502" y="3008133"/>
            <a:ext cx="201426" cy="103268"/>
            <a:chOff x="4067944" y="1789750"/>
            <a:chExt cx="280905" cy="144016"/>
          </a:xfrm>
        </p:grpSpPr>
        <p:sp>
          <p:nvSpPr>
            <p:cNvPr id="229" name="Ellipse 228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0" name="Ellipse 229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31" name="Gruppieren 230"/>
          <p:cNvGrpSpPr/>
          <p:nvPr/>
        </p:nvGrpSpPr>
        <p:grpSpPr>
          <a:xfrm>
            <a:off x="3392057" y="3667686"/>
            <a:ext cx="201426" cy="103268"/>
            <a:chOff x="4067944" y="1789750"/>
            <a:chExt cx="280905" cy="144016"/>
          </a:xfrm>
        </p:grpSpPr>
        <p:sp>
          <p:nvSpPr>
            <p:cNvPr id="232" name="Ellipse 231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3" name="Ellipse 232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4" name="TextBox 2"/>
          <p:cNvSpPr txBox="1">
            <a:spLocks noChangeArrowheads="1"/>
          </p:cNvSpPr>
          <p:nvPr/>
        </p:nvSpPr>
        <p:spPr bwMode="auto">
          <a:xfrm>
            <a:off x="3653135" y="2687507"/>
            <a:ext cx="257708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99CCFF"/>
                </a:solidFill>
                <a:latin typeface="Calibri" panose="020F0502020204030204" pitchFamily="34" charset="0"/>
              </a:rPr>
              <a:t>H</a:t>
            </a:r>
            <a:r>
              <a:rPr lang="en-US" sz="1400" b="1" baseline="-25000" dirty="0" smtClean="0">
                <a:solidFill>
                  <a:srgbClr val="99CCFF"/>
                </a:solidFill>
                <a:latin typeface="Calibri" panose="020F0502020204030204" pitchFamily="34" charset="0"/>
              </a:rPr>
              <a:t>2</a:t>
            </a:r>
            <a:endParaRPr lang="en-US" sz="1400" b="1" baseline="-2500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grpSp>
        <p:nvGrpSpPr>
          <p:cNvPr id="235" name="Gruppieren 234"/>
          <p:cNvGrpSpPr/>
          <p:nvPr/>
        </p:nvGrpSpPr>
        <p:grpSpPr>
          <a:xfrm rot="2179387">
            <a:off x="3924900" y="3433578"/>
            <a:ext cx="201426" cy="103268"/>
            <a:chOff x="4067944" y="1789750"/>
            <a:chExt cx="280905" cy="144016"/>
          </a:xfrm>
        </p:grpSpPr>
        <p:sp>
          <p:nvSpPr>
            <p:cNvPr id="236" name="Ellipse 235"/>
            <p:cNvSpPr/>
            <p:nvPr/>
          </p:nvSpPr>
          <p:spPr>
            <a:xfrm>
              <a:off x="4067944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7" name="Ellipse 236"/>
            <p:cNvSpPr/>
            <p:nvPr/>
          </p:nvSpPr>
          <p:spPr>
            <a:xfrm>
              <a:off x="4204833" y="1789750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8" name="Bogen 237"/>
          <p:cNvSpPr/>
          <p:nvPr/>
        </p:nvSpPr>
        <p:spPr>
          <a:xfrm flipV="1">
            <a:off x="3280776" y="3259821"/>
            <a:ext cx="2478439" cy="284104"/>
          </a:xfrm>
          <a:prstGeom prst="arc">
            <a:avLst>
              <a:gd name="adj1" fmla="val 10955018"/>
              <a:gd name="adj2" fmla="val 21426276"/>
            </a:avLst>
          </a:prstGeom>
          <a:ln w="12700">
            <a:solidFill>
              <a:srgbClr val="CC006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9" name="Gerade Verbindung 238"/>
          <p:cNvCxnSpPr/>
          <p:nvPr/>
        </p:nvCxnSpPr>
        <p:spPr>
          <a:xfrm flipH="1">
            <a:off x="4055289" y="3485101"/>
            <a:ext cx="180719" cy="51634"/>
          </a:xfrm>
          <a:prstGeom prst="line">
            <a:avLst/>
          </a:prstGeom>
          <a:ln w="12700">
            <a:solidFill>
              <a:srgbClr val="FF0000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"/>
          <p:cNvSpPr txBox="1">
            <a:spLocks noChangeArrowheads="1"/>
          </p:cNvSpPr>
          <p:nvPr/>
        </p:nvSpPr>
        <p:spPr bwMode="auto">
          <a:xfrm>
            <a:off x="4182464" y="3344390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41" name="Explosion 1 240"/>
          <p:cNvSpPr/>
          <p:nvPr/>
        </p:nvSpPr>
        <p:spPr>
          <a:xfrm>
            <a:off x="5063219" y="3369519"/>
            <a:ext cx="290773" cy="271604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2" name="Gruppieren 241"/>
          <p:cNvGrpSpPr/>
          <p:nvPr/>
        </p:nvGrpSpPr>
        <p:grpSpPr>
          <a:xfrm>
            <a:off x="4119884" y="2392758"/>
            <a:ext cx="503380" cy="376644"/>
            <a:chOff x="3725979" y="2950344"/>
            <a:chExt cx="702005" cy="525263"/>
          </a:xfrm>
        </p:grpSpPr>
        <p:sp>
          <p:nvSpPr>
            <p:cNvPr id="243" name="Explosion 1 242"/>
            <p:cNvSpPr/>
            <p:nvPr/>
          </p:nvSpPr>
          <p:spPr>
            <a:xfrm>
              <a:off x="3725979" y="3096833"/>
              <a:ext cx="405506" cy="378774"/>
            </a:xfrm>
            <a:prstGeom prst="irregularSeal1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Ellipse 243"/>
            <p:cNvSpPr/>
            <p:nvPr/>
          </p:nvSpPr>
          <p:spPr>
            <a:xfrm>
              <a:off x="3858391" y="3212976"/>
              <a:ext cx="144016" cy="144016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5" name="Gerade Verbindung 244"/>
            <p:cNvCxnSpPr/>
            <p:nvPr/>
          </p:nvCxnSpPr>
          <p:spPr>
            <a:xfrm flipH="1">
              <a:off x="4153938" y="3284984"/>
              <a:ext cx="274046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TextBox 2"/>
            <p:cNvSpPr txBox="1">
              <a:spLocks noChangeArrowheads="1"/>
            </p:cNvSpPr>
            <p:nvPr/>
          </p:nvSpPr>
          <p:spPr bwMode="auto">
            <a:xfrm>
              <a:off x="4081542" y="2950344"/>
              <a:ext cx="274434" cy="307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47" name="Ellipse 246"/>
          <p:cNvSpPr/>
          <p:nvPr/>
        </p:nvSpPr>
        <p:spPr>
          <a:xfrm>
            <a:off x="2661167" y="3456141"/>
            <a:ext cx="103268" cy="103268"/>
          </a:xfrm>
          <a:prstGeom prst="ellipse">
            <a:avLst/>
          </a:prstGeom>
          <a:solidFill>
            <a:srgbClr val="99CCFF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8" name="Rechteck 247"/>
          <p:cNvSpPr/>
          <p:nvPr/>
        </p:nvSpPr>
        <p:spPr>
          <a:xfrm>
            <a:off x="1731752" y="4421705"/>
            <a:ext cx="5971346" cy="1488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9" name="TextBox 2"/>
          <p:cNvSpPr txBox="1">
            <a:spLocks noChangeArrowheads="1"/>
          </p:cNvSpPr>
          <p:nvPr/>
        </p:nvSpPr>
        <p:spPr bwMode="auto">
          <a:xfrm>
            <a:off x="2102120" y="4361576"/>
            <a:ext cx="20204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baseline="30000" dirty="0" smtClean="0">
                <a:latin typeface="Calibri" panose="020F0502020204030204" pitchFamily="34" charset="0"/>
              </a:rPr>
              <a:t>40</a:t>
            </a:r>
            <a:r>
              <a:rPr lang="en-US" sz="1200" b="1" dirty="0" smtClean="0">
                <a:latin typeface="Calibri" panose="020F0502020204030204" pitchFamily="34" charset="0"/>
              </a:rPr>
              <a:t>K, …   external radioactivity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250" name="Rechteck 249"/>
          <p:cNvSpPr/>
          <p:nvPr/>
        </p:nvSpPr>
        <p:spPr>
          <a:xfrm>
            <a:off x="3642216" y="1912214"/>
            <a:ext cx="103268" cy="5186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1" name="Gerade Verbindung 250"/>
          <p:cNvCxnSpPr/>
          <p:nvPr/>
        </p:nvCxnSpPr>
        <p:spPr>
          <a:xfrm>
            <a:off x="3022606" y="1323658"/>
            <a:ext cx="616783" cy="58855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 Verbindung 251"/>
          <p:cNvCxnSpPr/>
          <p:nvPr/>
        </p:nvCxnSpPr>
        <p:spPr>
          <a:xfrm flipV="1">
            <a:off x="3022606" y="1964074"/>
            <a:ext cx="616783" cy="899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hteck 252"/>
          <p:cNvSpPr/>
          <p:nvPr/>
        </p:nvSpPr>
        <p:spPr>
          <a:xfrm>
            <a:off x="1936202" y="1361134"/>
            <a:ext cx="1086403" cy="300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4" name="Rechteck 253"/>
          <p:cNvSpPr/>
          <p:nvPr/>
        </p:nvSpPr>
        <p:spPr>
          <a:xfrm>
            <a:off x="1936202" y="1323658"/>
            <a:ext cx="1086403" cy="730354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5" name="TextBox 2"/>
          <p:cNvSpPr txBox="1">
            <a:spLocks noChangeArrowheads="1"/>
          </p:cNvSpPr>
          <p:nvPr/>
        </p:nvSpPr>
        <p:spPr bwMode="auto">
          <a:xfrm>
            <a:off x="1938289" y="1361134"/>
            <a:ext cx="566910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210</a:t>
            </a:r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Pb, …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6" name="Explosion 1 255"/>
          <p:cNvSpPr/>
          <p:nvPr/>
        </p:nvSpPr>
        <p:spPr>
          <a:xfrm>
            <a:off x="2575189" y="1416670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57" name="Gruppieren 256"/>
          <p:cNvGrpSpPr/>
          <p:nvPr/>
        </p:nvGrpSpPr>
        <p:grpSpPr>
          <a:xfrm>
            <a:off x="2392374" y="1588297"/>
            <a:ext cx="62256" cy="478986"/>
            <a:chOff x="1055964" y="5301208"/>
            <a:chExt cx="93181" cy="716916"/>
          </a:xfrm>
          <a:scene3d>
            <a:camera prst="orthographicFront">
              <a:rot lat="0" lon="0" rev="8400000"/>
            </a:camera>
            <a:lightRig rig="threePt" dir="t"/>
          </a:scene3d>
        </p:grpSpPr>
        <p:grpSp>
          <p:nvGrpSpPr>
            <p:cNvPr id="258" name="Gruppieren 257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68" name="Gekrümmte Verbindung 267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Gekrümmte Verbindung 268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9" name="Gruppieren 258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66" name="Gekrümmte Verbindung 265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Gekrümmte Verbindung 266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0" name="Gruppieren 259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64" name="Gekrümmte Verbindung 263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Gekrümmte Verbindung 264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1" name="Gekrümmte Verbindung 260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krümmte Verbindung 261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0" name="Gerade Verbindung 269"/>
          <p:cNvCxnSpPr/>
          <p:nvPr/>
        </p:nvCxnSpPr>
        <p:spPr>
          <a:xfrm flipH="1" flipV="1">
            <a:off x="2674161" y="1588298"/>
            <a:ext cx="65722" cy="234653"/>
          </a:xfrm>
          <a:prstGeom prst="line">
            <a:avLst/>
          </a:prstGeom>
          <a:ln w="12700">
            <a:solidFill>
              <a:srgbClr val="FF0000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"/>
          <p:cNvSpPr txBox="1">
            <a:spLocks noChangeArrowheads="1"/>
          </p:cNvSpPr>
          <p:nvPr/>
        </p:nvSpPr>
        <p:spPr bwMode="auto">
          <a:xfrm>
            <a:off x="2641107" y="1753733"/>
            <a:ext cx="196786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endParaRPr lang="en-US" sz="1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72" name="Gerade Verbindung 271"/>
          <p:cNvCxnSpPr/>
          <p:nvPr/>
        </p:nvCxnSpPr>
        <p:spPr>
          <a:xfrm flipH="1" flipV="1">
            <a:off x="2712801" y="1574749"/>
            <a:ext cx="123594" cy="110348"/>
          </a:xfrm>
          <a:prstGeom prst="line">
            <a:avLst/>
          </a:prstGeom>
          <a:ln w="25400">
            <a:solidFill>
              <a:srgbClr val="009900"/>
            </a:solidFill>
            <a:prstDash val="solid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"/>
          <p:cNvSpPr txBox="1">
            <a:spLocks noChangeArrowheads="1"/>
          </p:cNvSpPr>
          <p:nvPr/>
        </p:nvSpPr>
        <p:spPr bwMode="auto">
          <a:xfrm>
            <a:off x="2784196" y="1451445"/>
            <a:ext cx="214028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9900"/>
                </a:solidFill>
                <a:latin typeface="Symbol" panose="05050102010706020507" pitchFamily="18" charset="2"/>
              </a:rPr>
              <a:t>a</a:t>
            </a:r>
            <a:endParaRPr lang="en-US" sz="1400" b="1" dirty="0">
              <a:solidFill>
                <a:srgbClr val="009900"/>
              </a:solidFill>
              <a:latin typeface="Symbol" panose="05050102010706020507" pitchFamily="18" charset="2"/>
            </a:endParaRPr>
          </a:p>
        </p:txBody>
      </p:sp>
      <p:sp>
        <p:nvSpPr>
          <p:cNvPr id="274" name="TextBox 2"/>
          <p:cNvSpPr txBox="1">
            <a:spLocks noChangeArrowheads="1"/>
          </p:cNvSpPr>
          <p:nvPr/>
        </p:nvSpPr>
        <p:spPr bwMode="auto">
          <a:xfrm>
            <a:off x="2114436" y="1722572"/>
            <a:ext cx="185292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9900"/>
                </a:solidFill>
                <a:latin typeface="Symbol" panose="05050102010706020507" pitchFamily="18" charset="2"/>
              </a:rPr>
              <a:t>g</a:t>
            </a:r>
            <a:endParaRPr lang="en-US" sz="1400" b="1" dirty="0">
              <a:solidFill>
                <a:srgbClr val="FF9900"/>
              </a:solidFill>
              <a:latin typeface="Symbol" panose="05050102010706020507" pitchFamily="18" charset="2"/>
            </a:endParaRPr>
          </a:p>
        </p:txBody>
      </p:sp>
      <p:grpSp>
        <p:nvGrpSpPr>
          <p:cNvPr id="275" name="Gruppieren 274"/>
          <p:cNvGrpSpPr/>
          <p:nvPr/>
        </p:nvGrpSpPr>
        <p:grpSpPr>
          <a:xfrm>
            <a:off x="4042343" y="2048804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276" name="Gruppieren 275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86" name="Gekrümmte Verbindung 285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Gekrümmte Verbindung 286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7" name="Gruppieren 276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84" name="Gekrümmte Verbindung 283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Gekrümmte Verbindung 284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uppieren 277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82" name="Gekrümmte Verbindung 281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Gekrümmte Verbindung 282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9" name="Gekrümmte Verbindung 278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Gekrümmte Verbindung 279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Gerade Verbindung 280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Gruppieren 287"/>
          <p:cNvGrpSpPr/>
          <p:nvPr/>
        </p:nvGrpSpPr>
        <p:grpSpPr>
          <a:xfrm>
            <a:off x="4228429" y="2045941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289" name="Gruppieren 288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299" name="Gekrümmte Verbindung 298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Gekrümmte Verbindung 299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uppieren 289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297" name="Gekrümmte Verbindung 29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Gekrümmte Verbindung 29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1" name="Gruppieren 290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295" name="Gekrümmte Verbindung 29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Gekrümmte Verbindung 29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2" name="Gekrümmte Verbindung 291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Gekrümmte Verbindung 292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Gerade Verbindung 293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1" name="Gruppieren 300"/>
          <p:cNvGrpSpPr/>
          <p:nvPr/>
        </p:nvGrpSpPr>
        <p:grpSpPr>
          <a:xfrm>
            <a:off x="4401545" y="2045941"/>
            <a:ext cx="66817" cy="514073"/>
            <a:chOff x="1055964" y="5301208"/>
            <a:chExt cx="93181" cy="716916"/>
          </a:xfrm>
          <a:scene3d>
            <a:camera prst="orthographicFront">
              <a:rot lat="0" lon="0" rev="10800000"/>
            </a:camera>
            <a:lightRig rig="threePt" dir="t"/>
          </a:scene3d>
        </p:grpSpPr>
        <p:grpSp>
          <p:nvGrpSpPr>
            <p:cNvPr id="302" name="Gruppieren 301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12" name="Gekrümmte Verbindung 311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Gekrümmte Verbindung 312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3" name="Gruppieren 302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10" name="Gekrümmte Verbindung 309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Gekrümmte Verbindung 310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4" name="Gruppieren 303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08" name="Gekrümmte Verbindung 307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Gekrümmte Verbindung 308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5" name="Gekrümmte Verbindung 304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krümmte Verbindung 305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Gerade Verbindung 306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4" name="Explosion 1 313"/>
          <p:cNvSpPr/>
          <p:nvPr/>
        </p:nvSpPr>
        <p:spPr>
          <a:xfrm>
            <a:off x="3976748" y="3467413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5" name="TextBox 2"/>
          <p:cNvSpPr txBox="1">
            <a:spLocks noChangeArrowheads="1"/>
          </p:cNvSpPr>
          <p:nvPr/>
        </p:nvSpPr>
        <p:spPr bwMode="auto">
          <a:xfrm>
            <a:off x="4394986" y="1943888"/>
            <a:ext cx="4443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99FF"/>
                </a:solidFill>
                <a:latin typeface="Calibri" panose="020F0502020204030204" pitchFamily="34" charset="0"/>
              </a:rPr>
              <a:t>BBR</a:t>
            </a:r>
            <a:endParaRPr lang="en-US" sz="1200" b="1" dirty="0">
              <a:solidFill>
                <a:srgbClr val="FF99FF"/>
              </a:solidFill>
              <a:latin typeface="Calibri" panose="020F0502020204030204" pitchFamily="34" charset="0"/>
            </a:endParaRPr>
          </a:p>
        </p:txBody>
      </p:sp>
      <p:cxnSp>
        <p:nvCxnSpPr>
          <p:cNvPr id="316" name="Gerade Verbindung 315"/>
          <p:cNvCxnSpPr/>
          <p:nvPr/>
        </p:nvCxnSpPr>
        <p:spPr>
          <a:xfrm flipH="1">
            <a:off x="3361527" y="3401873"/>
            <a:ext cx="30530" cy="92298"/>
          </a:xfrm>
          <a:prstGeom prst="line">
            <a:avLst/>
          </a:prstGeom>
          <a:ln w="127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Gerade Verbindung 316"/>
          <p:cNvCxnSpPr/>
          <p:nvPr/>
        </p:nvCxnSpPr>
        <p:spPr>
          <a:xfrm>
            <a:off x="5634636" y="3415556"/>
            <a:ext cx="27908" cy="92298"/>
          </a:xfrm>
          <a:prstGeom prst="line">
            <a:avLst/>
          </a:prstGeom>
          <a:ln w="127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Gerade Verbindung 317"/>
          <p:cNvCxnSpPr/>
          <p:nvPr/>
        </p:nvCxnSpPr>
        <p:spPr>
          <a:xfrm>
            <a:off x="5294508" y="3543926"/>
            <a:ext cx="1342488" cy="361439"/>
          </a:xfrm>
          <a:prstGeom prst="line">
            <a:avLst/>
          </a:prstGeom>
          <a:ln w="6350">
            <a:solidFill>
              <a:schemeClr val="accent6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Explosion 1 318"/>
          <p:cNvSpPr/>
          <p:nvPr/>
        </p:nvSpPr>
        <p:spPr>
          <a:xfrm>
            <a:off x="1028454" y="3293202"/>
            <a:ext cx="176814" cy="16515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20" name="Grafik 3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46" y="2558097"/>
            <a:ext cx="1278737" cy="1001658"/>
          </a:xfrm>
          <a:prstGeom prst="rect">
            <a:avLst/>
          </a:prstGeom>
          <a:ln>
            <a:noFill/>
          </a:ln>
        </p:spPr>
      </p:pic>
      <p:sp>
        <p:nvSpPr>
          <p:cNvPr id="321" name="Rechteck 320"/>
          <p:cNvSpPr/>
          <p:nvPr/>
        </p:nvSpPr>
        <p:spPr>
          <a:xfrm>
            <a:off x="1792832" y="2912225"/>
            <a:ext cx="333221" cy="284799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2" name="Gerade Verbindung 321"/>
          <p:cNvCxnSpPr/>
          <p:nvPr/>
        </p:nvCxnSpPr>
        <p:spPr>
          <a:xfrm>
            <a:off x="1630083" y="2382412"/>
            <a:ext cx="162749" cy="52579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Gerade Verbindung 322"/>
          <p:cNvCxnSpPr/>
          <p:nvPr/>
        </p:nvCxnSpPr>
        <p:spPr>
          <a:xfrm flipH="1">
            <a:off x="1630083" y="3205485"/>
            <a:ext cx="162750" cy="56546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Explosion 1 323"/>
          <p:cNvSpPr/>
          <p:nvPr/>
        </p:nvSpPr>
        <p:spPr>
          <a:xfrm>
            <a:off x="843788" y="2903212"/>
            <a:ext cx="88408" cy="8257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5" name="TextBox 2"/>
          <p:cNvSpPr txBox="1">
            <a:spLocks noChangeArrowheads="1"/>
          </p:cNvSpPr>
          <p:nvPr/>
        </p:nvSpPr>
        <p:spPr bwMode="auto">
          <a:xfrm>
            <a:off x="974093" y="1290968"/>
            <a:ext cx="9776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latin typeface="Calibri" panose="020F0502020204030204" pitchFamily="34" charset="0"/>
              </a:rPr>
              <a:t>i</a:t>
            </a:r>
            <a:r>
              <a:rPr lang="en-US" sz="1200" b="1" dirty="0" smtClean="0">
                <a:latin typeface="Calibri" panose="020F0502020204030204" pitchFamily="34" charset="0"/>
              </a:rPr>
              <a:t>nternal radioactivity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grpSp>
        <p:nvGrpSpPr>
          <p:cNvPr id="326" name="Gruppieren 325"/>
          <p:cNvGrpSpPr>
            <a:grpSpLocks noChangeAspect="1"/>
          </p:cNvGrpSpPr>
          <p:nvPr/>
        </p:nvGrpSpPr>
        <p:grpSpPr>
          <a:xfrm>
            <a:off x="1241267" y="3471956"/>
            <a:ext cx="33409" cy="257037"/>
            <a:chOff x="1055964" y="5301208"/>
            <a:chExt cx="93181" cy="716916"/>
          </a:xfrm>
          <a:scene3d>
            <a:camera prst="orthographicFront">
              <a:rot lat="0" lon="0" rev="13200000"/>
            </a:camera>
            <a:lightRig rig="threePt" dir="t"/>
          </a:scene3d>
        </p:grpSpPr>
        <p:grpSp>
          <p:nvGrpSpPr>
            <p:cNvPr id="327" name="Gruppieren 326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37" name="Gekrümmte Verbindung 33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Gekrümmte Verbindung 33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Gruppieren 327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35" name="Gekrümmte Verbindung 33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Gekrümmte Verbindung 33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9" name="Gruppieren 328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33" name="Gekrümmte Verbindung 33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Gekrümmte Verbindung 33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66FF"/>
                </a:solidFill>
                <a:tailEnd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0" name="Gekrümmte Verbindung 329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66FF"/>
              </a:solidFill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Gekrümmte Verbindung 330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66FF"/>
              </a:solidFill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Gerade Verbindung 331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66FF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9" name="TextBox 2"/>
          <p:cNvSpPr txBox="1">
            <a:spLocks noChangeArrowheads="1"/>
          </p:cNvSpPr>
          <p:nvPr/>
        </p:nvSpPr>
        <p:spPr bwMode="auto">
          <a:xfrm>
            <a:off x="1151565" y="3580068"/>
            <a:ext cx="293521" cy="21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66FF"/>
                </a:solidFill>
                <a:latin typeface="Calibri" panose="020F0502020204030204" pitchFamily="34" charset="0"/>
              </a:rPr>
              <a:t>UV</a:t>
            </a:r>
            <a:endParaRPr lang="en-US" sz="1400" b="1" dirty="0">
              <a:solidFill>
                <a:srgbClr val="FF66FF"/>
              </a:solidFill>
              <a:latin typeface="Calibri" panose="020F0502020204030204" pitchFamily="34" charset="0"/>
            </a:endParaRPr>
          </a:p>
        </p:txBody>
      </p:sp>
      <p:sp>
        <p:nvSpPr>
          <p:cNvPr id="340" name="TextBox 2"/>
          <p:cNvSpPr txBox="1">
            <a:spLocks noChangeArrowheads="1"/>
          </p:cNvSpPr>
          <p:nvPr/>
        </p:nvSpPr>
        <p:spPr bwMode="auto">
          <a:xfrm>
            <a:off x="7478024" y="2770758"/>
            <a:ext cx="4347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FPD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cxnSp>
        <p:nvCxnSpPr>
          <p:cNvPr id="341" name="Gerade Verbindung 340"/>
          <p:cNvCxnSpPr/>
          <p:nvPr/>
        </p:nvCxnSpPr>
        <p:spPr>
          <a:xfrm flipH="1" flipV="1">
            <a:off x="1182492" y="3382153"/>
            <a:ext cx="131204" cy="89764"/>
          </a:xfrm>
          <a:prstGeom prst="line">
            <a:avLst/>
          </a:prstGeom>
          <a:ln w="25400">
            <a:solidFill>
              <a:srgbClr val="009900"/>
            </a:solidFill>
            <a:prstDash val="solid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2"/>
          <p:cNvSpPr txBox="1">
            <a:spLocks noChangeArrowheads="1"/>
          </p:cNvSpPr>
          <p:nvPr/>
        </p:nvSpPr>
        <p:spPr bwMode="auto">
          <a:xfrm>
            <a:off x="1195967" y="3407158"/>
            <a:ext cx="263375" cy="21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9900"/>
                </a:solidFill>
                <a:latin typeface="Calibri" panose="020F0502020204030204" pitchFamily="34" charset="0"/>
              </a:rPr>
              <a:t>H</a:t>
            </a:r>
            <a:r>
              <a:rPr lang="en-US" sz="1000" b="1" baseline="30000" dirty="0" smtClean="0">
                <a:solidFill>
                  <a:srgbClr val="009900"/>
                </a:solidFill>
                <a:latin typeface="Calibri" panose="020F0502020204030204" pitchFamily="34" charset="0"/>
              </a:rPr>
              <a:t>+</a:t>
            </a:r>
            <a:endParaRPr lang="en-US" sz="1000" b="1" baseline="30000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grpSp>
        <p:nvGrpSpPr>
          <p:cNvPr id="343" name="Gruppieren 342"/>
          <p:cNvGrpSpPr/>
          <p:nvPr/>
        </p:nvGrpSpPr>
        <p:grpSpPr>
          <a:xfrm>
            <a:off x="5242874" y="2473043"/>
            <a:ext cx="103268" cy="103268"/>
            <a:chOff x="7998242" y="1251982"/>
            <a:chExt cx="120804" cy="120804"/>
          </a:xfrm>
        </p:grpSpPr>
        <p:sp>
          <p:nvSpPr>
            <p:cNvPr id="344" name="Ellipse 343"/>
            <p:cNvSpPr/>
            <p:nvPr/>
          </p:nvSpPr>
          <p:spPr>
            <a:xfrm>
              <a:off x="7998242" y="1251982"/>
              <a:ext cx="120804" cy="120804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45" name="Gerade Verbindung 344"/>
            <p:cNvCxnSpPr/>
            <p:nvPr/>
          </p:nvCxnSpPr>
          <p:spPr>
            <a:xfrm flipH="1">
              <a:off x="8028578" y="1317324"/>
              <a:ext cx="61738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6" name="Rechteck 345"/>
          <p:cNvSpPr/>
          <p:nvPr/>
        </p:nvSpPr>
        <p:spPr>
          <a:xfrm>
            <a:off x="344790" y="2382412"/>
            <a:ext cx="1285293" cy="138854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7" name="Explosion 1 346"/>
          <p:cNvSpPr/>
          <p:nvPr/>
        </p:nvSpPr>
        <p:spPr>
          <a:xfrm>
            <a:off x="760098" y="3168920"/>
            <a:ext cx="88408" cy="82579"/>
          </a:xfrm>
          <a:prstGeom prst="irregularSeal1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8" name="Gerade Verbindung 347"/>
          <p:cNvCxnSpPr/>
          <p:nvPr/>
        </p:nvCxnSpPr>
        <p:spPr>
          <a:xfrm flipV="1">
            <a:off x="2591308" y="1588298"/>
            <a:ext cx="49993" cy="244621"/>
          </a:xfrm>
          <a:prstGeom prst="line">
            <a:avLst/>
          </a:prstGeom>
          <a:ln w="38100">
            <a:solidFill>
              <a:srgbClr val="A08232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TextBox 2"/>
          <p:cNvSpPr txBox="1">
            <a:spLocks noChangeArrowheads="1"/>
          </p:cNvSpPr>
          <p:nvPr/>
        </p:nvSpPr>
        <p:spPr bwMode="auto">
          <a:xfrm>
            <a:off x="2382671" y="1772440"/>
            <a:ext cx="345593" cy="26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08232"/>
                </a:solidFill>
                <a:latin typeface="Calibri" panose="020F0502020204030204" pitchFamily="34" charset="0"/>
              </a:rPr>
              <a:t>NR</a:t>
            </a:r>
            <a:endParaRPr lang="en-US" sz="1400" b="1" dirty="0">
              <a:solidFill>
                <a:srgbClr val="A08232"/>
              </a:solidFill>
              <a:latin typeface="Calibri" panose="020F0502020204030204" pitchFamily="34" charset="0"/>
            </a:endParaRPr>
          </a:p>
        </p:txBody>
      </p:sp>
      <p:sp>
        <p:nvSpPr>
          <p:cNvPr id="350" name="Multiplizieren 349"/>
          <p:cNvSpPr/>
          <p:nvPr/>
        </p:nvSpPr>
        <p:spPr>
          <a:xfrm>
            <a:off x="877004" y="2668275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1" name="Multiplizieren 350"/>
          <p:cNvSpPr/>
          <p:nvPr/>
        </p:nvSpPr>
        <p:spPr>
          <a:xfrm>
            <a:off x="270876" y="2188053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2" name="TextBox 2"/>
          <p:cNvSpPr txBox="1">
            <a:spLocks noChangeArrowheads="1"/>
          </p:cNvSpPr>
          <p:nvPr/>
        </p:nvSpPr>
        <p:spPr bwMode="auto">
          <a:xfrm>
            <a:off x="296985" y="2436331"/>
            <a:ext cx="7930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latin typeface="Calibri" panose="020F0502020204030204" pitchFamily="34" charset="0"/>
              </a:rPr>
              <a:t>f</a:t>
            </a:r>
            <a:r>
              <a:rPr lang="en-US" sz="1200" b="1" dirty="0" smtClean="0">
                <a:latin typeface="Calibri" panose="020F0502020204030204" pitchFamily="34" charset="0"/>
              </a:rPr>
              <a:t>ield emission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3" name="TextBox 2"/>
          <p:cNvSpPr txBox="1">
            <a:spLocks noChangeArrowheads="1"/>
          </p:cNvSpPr>
          <p:nvPr/>
        </p:nvSpPr>
        <p:spPr bwMode="auto">
          <a:xfrm>
            <a:off x="900097" y="2924807"/>
            <a:ext cx="843917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latin typeface="Calibri" panose="020F0502020204030204" pitchFamily="34" charset="0"/>
              </a:rPr>
              <a:t>Penning discharge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4" name="Multiplizieren 353"/>
          <p:cNvSpPr/>
          <p:nvPr/>
        </p:nvSpPr>
        <p:spPr>
          <a:xfrm>
            <a:off x="270876" y="3086454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5" name="TextBox 2"/>
          <p:cNvSpPr txBox="1">
            <a:spLocks noChangeArrowheads="1"/>
          </p:cNvSpPr>
          <p:nvPr/>
        </p:nvSpPr>
        <p:spPr bwMode="auto">
          <a:xfrm>
            <a:off x="296985" y="3359660"/>
            <a:ext cx="85458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>
                <a:latin typeface="Calibri" panose="020F0502020204030204" pitchFamily="34" charset="0"/>
              </a:rPr>
              <a:t>i</a:t>
            </a:r>
            <a:r>
              <a:rPr lang="en-US" sz="1200" b="1" dirty="0" smtClean="0">
                <a:latin typeface="Calibri" panose="020F0502020204030204" pitchFamily="34" charset="0"/>
              </a:rPr>
              <a:t>nsulator processes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6" name="Multiplizieren 355"/>
          <p:cNvSpPr/>
          <p:nvPr/>
        </p:nvSpPr>
        <p:spPr>
          <a:xfrm>
            <a:off x="3636935" y="3086454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7" name="Multiplizieren 356"/>
          <p:cNvSpPr/>
          <p:nvPr/>
        </p:nvSpPr>
        <p:spPr>
          <a:xfrm>
            <a:off x="4787283" y="3065633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8" name="TextBox 2"/>
          <p:cNvSpPr txBox="1">
            <a:spLocks noChangeArrowheads="1"/>
          </p:cNvSpPr>
          <p:nvPr/>
        </p:nvSpPr>
        <p:spPr bwMode="auto">
          <a:xfrm>
            <a:off x="6766931" y="3726018"/>
            <a:ext cx="508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baseline="30000" dirty="0" smtClean="0">
                <a:latin typeface="Calibri" panose="020F0502020204030204" pitchFamily="34" charset="0"/>
              </a:rPr>
              <a:t>219</a:t>
            </a:r>
            <a:r>
              <a:rPr lang="en-US" sz="1200" b="1" dirty="0" smtClean="0">
                <a:latin typeface="Calibri" panose="020F0502020204030204" pitchFamily="34" charset="0"/>
              </a:rPr>
              <a:t>Rn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59" name="Multiplizieren 358"/>
          <p:cNvSpPr/>
          <p:nvPr/>
        </p:nvSpPr>
        <p:spPr>
          <a:xfrm>
            <a:off x="4617162" y="1052736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0" name="TextBox 2"/>
          <p:cNvSpPr txBox="1">
            <a:spLocks noChangeArrowheads="1"/>
          </p:cNvSpPr>
          <p:nvPr/>
        </p:nvSpPr>
        <p:spPr bwMode="auto">
          <a:xfrm>
            <a:off x="4660218" y="1243426"/>
            <a:ext cx="6919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cosmic muons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61" name="Multiplizieren 360"/>
          <p:cNvSpPr/>
          <p:nvPr/>
        </p:nvSpPr>
        <p:spPr>
          <a:xfrm>
            <a:off x="1970916" y="3861299"/>
            <a:ext cx="842642" cy="842642"/>
          </a:xfrm>
          <a:prstGeom prst="mathMultiply">
            <a:avLst>
              <a:gd name="adj1" fmla="val 891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2" name="Gruppieren 361"/>
          <p:cNvGrpSpPr/>
          <p:nvPr/>
        </p:nvGrpSpPr>
        <p:grpSpPr>
          <a:xfrm>
            <a:off x="2299728" y="3905365"/>
            <a:ext cx="66817" cy="514073"/>
            <a:chOff x="1055964" y="5301208"/>
            <a:chExt cx="93181" cy="716916"/>
          </a:xfrm>
          <a:scene3d>
            <a:camera prst="orthographicFront">
              <a:rot lat="0" lon="0" rev="20099999"/>
            </a:camera>
            <a:lightRig rig="threePt" dir="t"/>
          </a:scene3d>
        </p:grpSpPr>
        <p:grpSp>
          <p:nvGrpSpPr>
            <p:cNvPr id="363" name="Gruppieren 362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73" name="Gekrümmte Verbindung 37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Gekrümmte Verbindung 37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uppieren 363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71" name="Gekrümmte Verbindung 370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Gekrümmte Verbindung 371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5" name="Gruppieren 364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69" name="Gekrümmte Verbindung 368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Gekrümmte Verbindung 369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6" name="Gekrümmte Verbindung 365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Gekrümmte Verbindung 366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Gerade Verbindung 367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5" name="TextBox 2"/>
          <p:cNvSpPr txBox="1">
            <a:spLocks noChangeArrowheads="1"/>
          </p:cNvSpPr>
          <p:nvPr/>
        </p:nvSpPr>
        <p:spPr bwMode="auto">
          <a:xfrm>
            <a:off x="2339752" y="4046109"/>
            <a:ext cx="185292" cy="2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9900"/>
                </a:solidFill>
                <a:latin typeface="Symbol" panose="05050102010706020507" pitchFamily="18" charset="2"/>
              </a:rPr>
              <a:t>g</a:t>
            </a:r>
            <a:endParaRPr lang="en-US" sz="1400" b="1" dirty="0">
              <a:solidFill>
                <a:srgbClr val="FF9900"/>
              </a:solidFill>
              <a:latin typeface="Symbol" panose="05050102010706020507" pitchFamily="18" charset="2"/>
            </a:endParaRPr>
          </a:p>
        </p:txBody>
      </p:sp>
      <p:grpSp>
        <p:nvGrpSpPr>
          <p:cNvPr id="376" name="Gruppieren 375"/>
          <p:cNvGrpSpPr/>
          <p:nvPr/>
        </p:nvGrpSpPr>
        <p:grpSpPr>
          <a:xfrm>
            <a:off x="2557899" y="3905365"/>
            <a:ext cx="66817" cy="514073"/>
            <a:chOff x="1055964" y="5301208"/>
            <a:chExt cx="93181" cy="716916"/>
          </a:xfrm>
          <a:scene3d>
            <a:camera prst="orthographicFront">
              <a:rot lat="0" lon="0" rev="20099999"/>
            </a:camera>
            <a:lightRig rig="threePt" dir="t"/>
          </a:scene3d>
        </p:grpSpPr>
        <p:grpSp>
          <p:nvGrpSpPr>
            <p:cNvPr id="377" name="Gruppieren 376"/>
            <p:cNvGrpSpPr/>
            <p:nvPr/>
          </p:nvGrpSpPr>
          <p:grpSpPr>
            <a:xfrm>
              <a:off x="1055964" y="5871817"/>
              <a:ext cx="93180" cy="146307"/>
              <a:chOff x="1851364" y="2093504"/>
              <a:chExt cx="93180" cy="239135"/>
            </a:xfrm>
          </p:grpSpPr>
          <p:cxnSp>
            <p:nvCxnSpPr>
              <p:cNvPr id="387" name="Gekrümmte Verbindung 386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Gekrümmte Verbindung 387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Gruppieren 377"/>
            <p:cNvGrpSpPr/>
            <p:nvPr/>
          </p:nvGrpSpPr>
          <p:grpSpPr>
            <a:xfrm>
              <a:off x="1055964" y="5728889"/>
              <a:ext cx="93180" cy="146307"/>
              <a:chOff x="1851364" y="2093504"/>
              <a:chExt cx="93180" cy="239135"/>
            </a:xfrm>
          </p:grpSpPr>
          <p:cxnSp>
            <p:nvCxnSpPr>
              <p:cNvPr id="385" name="Gekrümmte Verbindung 384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Gekrümmte Verbindung 385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" name="Gruppieren 378"/>
            <p:cNvGrpSpPr/>
            <p:nvPr/>
          </p:nvGrpSpPr>
          <p:grpSpPr>
            <a:xfrm>
              <a:off x="1055965" y="5582915"/>
              <a:ext cx="93180" cy="146307"/>
              <a:chOff x="1851364" y="2093504"/>
              <a:chExt cx="93180" cy="239135"/>
            </a:xfrm>
          </p:grpSpPr>
          <p:cxnSp>
            <p:nvCxnSpPr>
              <p:cNvPr id="383" name="Gekrümmte Verbindung 382"/>
              <p:cNvCxnSpPr/>
              <p:nvPr/>
            </p:nvCxnSpPr>
            <p:spPr>
              <a:xfrm rot="5400000" flipH="1" flipV="1">
                <a:off x="1839176" y="2227271"/>
                <a:ext cx="117556" cy="93179"/>
              </a:xfrm>
              <a:prstGeom prst="curvedConnector3">
                <a:avLst>
                  <a:gd name="adj1" fmla="val 45947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Gekrümmte Verbindung 383"/>
              <p:cNvCxnSpPr/>
              <p:nvPr/>
            </p:nvCxnSpPr>
            <p:spPr>
              <a:xfrm rot="16200000" flipV="1">
                <a:off x="1836560" y="2108310"/>
                <a:ext cx="122790" cy="93178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0" name="Gekrümmte Verbindung 379"/>
            <p:cNvCxnSpPr/>
            <p:nvPr/>
          </p:nvCxnSpPr>
          <p:spPr>
            <a:xfrm rot="5400000" flipH="1" flipV="1">
              <a:off x="1066593" y="5500364"/>
              <a:ext cx="71923" cy="93179"/>
            </a:xfrm>
            <a:prstGeom prst="curvedConnector3">
              <a:avLst>
                <a:gd name="adj1" fmla="val 4594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Gekrümmte Verbindung 380"/>
            <p:cNvCxnSpPr/>
            <p:nvPr/>
          </p:nvCxnSpPr>
          <p:spPr>
            <a:xfrm rot="16200000" flipV="1">
              <a:off x="1088286" y="5450876"/>
              <a:ext cx="75126" cy="46590"/>
            </a:xfrm>
            <a:prstGeom prst="curvedConnector3">
              <a:avLst>
                <a:gd name="adj1" fmla="val 39857"/>
              </a:avLst>
            </a:prstGeom>
            <a:ln w="127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Gerade Verbindung 381"/>
            <p:cNvCxnSpPr/>
            <p:nvPr/>
          </p:nvCxnSpPr>
          <p:spPr>
            <a:xfrm flipV="1">
              <a:off x="1102554" y="5301208"/>
              <a:ext cx="1" cy="135400"/>
            </a:xfrm>
            <a:prstGeom prst="line">
              <a:avLst/>
            </a:prstGeom>
            <a:ln w="12700">
              <a:solidFill>
                <a:srgbClr val="FF99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9" name="Titel 1"/>
          <p:cNvSpPr txBox="1">
            <a:spLocks/>
          </p:cNvSpPr>
          <p:nvPr/>
        </p:nvSpPr>
        <p:spPr bwMode="auto">
          <a:xfrm>
            <a:off x="3419872" y="1120315"/>
            <a:ext cx="401029" cy="62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000" kern="0" dirty="0" smtClean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✓</a:t>
            </a:r>
            <a:endParaRPr lang="en-US" sz="4000" kern="0" dirty="0">
              <a:solidFill>
                <a:srgbClr val="92D05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90" name="Grafik 3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124744"/>
            <a:ext cx="1269097" cy="731217"/>
          </a:xfrm>
          <a:prstGeom prst="rect">
            <a:avLst/>
          </a:prstGeom>
          <a:ln w="25400">
            <a:noFill/>
          </a:ln>
        </p:spPr>
      </p:pic>
      <p:cxnSp>
        <p:nvCxnSpPr>
          <p:cNvPr id="391" name="Gerade Verbindung 390"/>
          <p:cNvCxnSpPr/>
          <p:nvPr/>
        </p:nvCxnSpPr>
        <p:spPr>
          <a:xfrm flipV="1">
            <a:off x="3112333" y="1946576"/>
            <a:ext cx="565798" cy="2027515"/>
          </a:xfrm>
          <a:prstGeom prst="line">
            <a:avLst/>
          </a:prstGeom>
          <a:ln w="38100">
            <a:solidFill>
              <a:srgbClr val="A08232"/>
            </a:solidFill>
            <a:prstDash val="solid"/>
            <a:headEnd type="stealth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2" name="image-filtered.png"/>
          <p:cNvPicPr>
            <a:picLocks noChangeAspect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>
          <a:xfrm>
            <a:off x="7387127" y="3359660"/>
            <a:ext cx="943502" cy="96207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93" name="Inhaltsplatzhalter 2"/>
          <p:cNvSpPr>
            <a:spLocks noGrp="1"/>
          </p:cNvSpPr>
          <p:nvPr>
            <p:ph idx="1"/>
          </p:nvPr>
        </p:nvSpPr>
        <p:spPr>
          <a:xfrm>
            <a:off x="395536" y="4797152"/>
            <a:ext cx="8356600" cy="11521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A</a:t>
            </a:r>
            <a:r>
              <a:rPr lang="en-US" dirty="0" smtClean="0"/>
              <a:t>ll previously known background processes are efficiently suppressed</a:t>
            </a:r>
          </a:p>
          <a:p>
            <a:pPr>
              <a:spcBef>
                <a:spcPts val="600"/>
              </a:spcBef>
            </a:pPr>
            <a:r>
              <a:rPr lang="en-US" dirty="0"/>
              <a:t>B</a:t>
            </a:r>
            <a:r>
              <a:rPr lang="en-US" dirty="0" smtClean="0"/>
              <a:t>ackground rate about 50 times larger than design value (10 </a:t>
            </a:r>
            <a:r>
              <a:rPr lang="en-US" dirty="0" err="1" smtClean="0"/>
              <a:t>mcps</a:t>
            </a:r>
            <a:r>
              <a:rPr lang="en-US" dirty="0" smtClean="0"/>
              <a:t>), presumably due to ionization of Rydberg atoms by black body radiation</a:t>
            </a:r>
          </a:p>
          <a:p>
            <a:pPr>
              <a:spcBef>
                <a:spcPts val="600"/>
              </a:spcBef>
            </a:pPr>
            <a:r>
              <a:rPr lang="en-US" dirty="0"/>
              <a:t>KATRIN sensitivity limited by </a:t>
            </a:r>
            <a:r>
              <a:rPr lang="en-US" dirty="0" smtClean="0"/>
              <a:t>backgrounds</a:t>
            </a:r>
            <a:endParaRPr lang="en-US" dirty="0"/>
          </a:p>
        </p:txBody>
      </p:sp>
      <p:pic>
        <p:nvPicPr>
          <p:cNvPr id="394" name="Grafik 39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10" y="2524676"/>
            <a:ext cx="620584" cy="620003"/>
          </a:xfrm>
          <a:prstGeom prst="rect">
            <a:avLst/>
          </a:prstGeom>
        </p:spPr>
      </p:pic>
      <p:grpSp>
        <p:nvGrpSpPr>
          <p:cNvPr id="395" name="Gruppieren 394"/>
          <p:cNvGrpSpPr/>
          <p:nvPr/>
        </p:nvGrpSpPr>
        <p:grpSpPr>
          <a:xfrm>
            <a:off x="5917514" y="980728"/>
            <a:ext cx="1398811" cy="1013121"/>
            <a:chOff x="5917514" y="1124744"/>
            <a:chExt cx="1398811" cy="1013121"/>
          </a:xfrm>
        </p:grpSpPr>
        <p:pic>
          <p:nvPicPr>
            <p:cNvPr id="396" name="Grafik 39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7514" y="1292830"/>
              <a:ext cx="1217257" cy="730354"/>
            </a:xfrm>
            <a:prstGeom prst="rect">
              <a:avLst/>
            </a:prstGeom>
            <a:noFill/>
            <a:ln w="12700">
              <a:noFill/>
            </a:ln>
          </p:spPr>
        </p:pic>
        <p:cxnSp>
          <p:nvCxnSpPr>
            <p:cNvPr id="397" name="Gerade Verbindung mit Pfeil 396"/>
            <p:cNvCxnSpPr/>
            <p:nvPr/>
          </p:nvCxnSpPr>
          <p:spPr>
            <a:xfrm flipH="1">
              <a:off x="5990505" y="1304973"/>
              <a:ext cx="279071" cy="706504"/>
            </a:xfrm>
            <a:prstGeom prst="straightConnector1">
              <a:avLst/>
            </a:prstGeom>
            <a:ln w="25400">
              <a:solidFill>
                <a:srgbClr val="FF0066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TextBox 2"/>
            <p:cNvSpPr txBox="1">
              <a:spLocks noChangeArrowheads="1"/>
            </p:cNvSpPr>
            <p:nvPr/>
          </p:nvSpPr>
          <p:spPr bwMode="auto">
            <a:xfrm>
              <a:off x="6317569" y="1124744"/>
              <a:ext cx="5695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vessel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399" name="TextBox 2"/>
            <p:cNvSpPr txBox="1">
              <a:spLocks noChangeArrowheads="1"/>
            </p:cNvSpPr>
            <p:nvPr/>
          </p:nvSpPr>
          <p:spPr bwMode="auto">
            <a:xfrm>
              <a:off x="6140575" y="1860866"/>
              <a:ext cx="11757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</a:rPr>
                <a:t>w</a:t>
              </a:r>
              <a:r>
                <a:rPr lang="en-US" sz="1200" dirty="0" smtClean="0">
                  <a:latin typeface="Calibri" panose="020F0502020204030204" pitchFamily="34" charset="0"/>
                </a:rPr>
                <a:t>ire electrodes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400" name="TextBox 2"/>
            <p:cNvSpPr txBox="1">
              <a:spLocks noChangeArrowheads="1"/>
            </p:cNvSpPr>
            <p:nvPr/>
          </p:nvSpPr>
          <p:spPr bwMode="auto">
            <a:xfrm>
              <a:off x="5968043" y="1358412"/>
              <a:ext cx="196786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1" name="TextBox 2"/>
            <p:cNvSpPr txBox="1">
              <a:spLocks noChangeArrowheads="1"/>
            </p:cNvSpPr>
            <p:nvPr/>
          </p:nvSpPr>
          <p:spPr bwMode="auto">
            <a:xfrm>
              <a:off x="6027832" y="1820934"/>
              <a:ext cx="196786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02" name="Gerade Verbindung 401"/>
            <p:cNvCxnSpPr/>
            <p:nvPr/>
          </p:nvCxnSpPr>
          <p:spPr>
            <a:xfrm flipH="1" flipV="1">
              <a:off x="6214887" y="1454811"/>
              <a:ext cx="32354" cy="166037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Gerade Verbindung 402"/>
            <p:cNvCxnSpPr/>
            <p:nvPr/>
          </p:nvCxnSpPr>
          <p:spPr>
            <a:xfrm flipV="1">
              <a:off x="6064612" y="1454811"/>
              <a:ext cx="150275" cy="161982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Gerade Verbindung 403"/>
            <p:cNvCxnSpPr/>
            <p:nvPr/>
          </p:nvCxnSpPr>
          <p:spPr>
            <a:xfrm flipV="1">
              <a:off x="6050455" y="1881387"/>
              <a:ext cx="2311" cy="13155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stealth" w="med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5" name="Ellipse 404"/>
            <p:cNvSpPr/>
            <p:nvPr/>
          </p:nvSpPr>
          <p:spPr>
            <a:xfrm>
              <a:off x="6411673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6" name="Ellipse 405"/>
            <p:cNvSpPr/>
            <p:nvPr/>
          </p:nvSpPr>
          <p:spPr>
            <a:xfrm>
              <a:off x="6673326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7" name="TextBox 2"/>
            <p:cNvSpPr txBox="1">
              <a:spLocks noChangeArrowheads="1"/>
            </p:cNvSpPr>
            <p:nvPr/>
          </p:nvSpPr>
          <p:spPr bwMode="auto">
            <a:xfrm>
              <a:off x="6353689" y="1520070"/>
              <a:ext cx="214028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99CCFF"/>
                  </a:solidFill>
                  <a:latin typeface="Calibri" panose="020F0502020204030204" pitchFamily="34" charset="0"/>
                </a:rPr>
                <a:t>H</a:t>
              </a:r>
            </a:p>
          </p:txBody>
        </p:sp>
        <p:sp>
          <p:nvSpPr>
            <p:cNvPr id="408" name="TextBox 2"/>
            <p:cNvSpPr txBox="1">
              <a:spLocks noChangeArrowheads="1"/>
            </p:cNvSpPr>
            <p:nvPr/>
          </p:nvSpPr>
          <p:spPr bwMode="auto">
            <a:xfrm>
              <a:off x="6597812" y="1520070"/>
              <a:ext cx="278397" cy="22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H*</a:t>
              </a:r>
              <a:endParaRPr lang="en-US" sz="1400" b="1" dirty="0">
                <a:solidFill>
                  <a:srgbClr val="99CC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9" name="Explosion 1 408"/>
            <p:cNvSpPr/>
            <p:nvPr/>
          </p:nvSpPr>
          <p:spPr>
            <a:xfrm>
              <a:off x="6131367" y="1372232"/>
              <a:ext cx="176814" cy="16515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0" name="Explosion 1 409"/>
            <p:cNvSpPr/>
            <p:nvPr/>
          </p:nvSpPr>
          <p:spPr>
            <a:xfrm>
              <a:off x="6013682" y="1829860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1" name="Explosion 1 410"/>
            <p:cNvSpPr/>
            <p:nvPr/>
          </p:nvSpPr>
          <p:spPr>
            <a:xfrm>
              <a:off x="6692806" y="1410781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2" name="Ellipse 411"/>
            <p:cNvSpPr/>
            <p:nvPr/>
          </p:nvSpPr>
          <p:spPr>
            <a:xfrm>
              <a:off x="6966387" y="1454811"/>
              <a:ext cx="103268" cy="103268"/>
            </a:xfrm>
            <a:prstGeom prst="ellipse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3" name="TextBox 2"/>
            <p:cNvSpPr txBox="1">
              <a:spLocks noChangeArrowheads="1"/>
            </p:cNvSpPr>
            <p:nvPr/>
          </p:nvSpPr>
          <p:spPr bwMode="auto">
            <a:xfrm>
              <a:off x="6872083" y="1520070"/>
              <a:ext cx="286669" cy="26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H</a:t>
              </a:r>
              <a:r>
                <a:rPr lang="en-US" sz="1400" b="1" baseline="30000" dirty="0" smtClean="0">
                  <a:solidFill>
                    <a:srgbClr val="99CCFF"/>
                  </a:solidFill>
                  <a:latin typeface="Calibri" panose="020F0502020204030204" pitchFamily="34" charset="0"/>
                </a:rPr>
                <a:t>-</a:t>
              </a:r>
              <a:endParaRPr lang="en-US" sz="1400" b="1" baseline="30000" dirty="0">
                <a:solidFill>
                  <a:srgbClr val="99CC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4" name="Explosion 1 413"/>
            <p:cNvSpPr/>
            <p:nvPr/>
          </p:nvSpPr>
          <p:spPr>
            <a:xfrm>
              <a:off x="6978574" y="1410781"/>
              <a:ext cx="88408" cy="82579"/>
            </a:xfrm>
            <a:prstGeom prst="irregularSeal1">
              <a:avLst/>
            </a:prstGeom>
            <a:solidFill>
              <a:srgbClr val="FF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5" name="Gerade Verbindung 414"/>
            <p:cNvCxnSpPr/>
            <p:nvPr/>
          </p:nvCxnSpPr>
          <p:spPr>
            <a:xfrm flipH="1">
              <a:off x="6992319" y="1510668"/>
              <a:ext cx="52776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6" name="Rechteck 415"/>
            <p:cNvSpPr/>
            <p:nvPr/>
          </p:nvSpPr>
          <p:spPr>
            <a:xfrm>
              <a:off x="5919691" y="1185007"/>
              <a:ext cx="1300563" cy="917021"/>
            </a:xfrm>
            <a:prstGeom prst="rect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7" name="Inhaltsplatzhalter 2"/>
          <p:cNvSpPr txBox="1">
            <a:spLocks/>
          </p:cNvSpPr>
          <p:nvPr/>
        </p:nvSpPr>
        <p:spPr bwMode="auto">
          <a:xfrm>
            <a:off x="1619672" y="1052736"/>
            <a:ext cx="1685675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9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1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kern="0" baseline="30000" dirty="0" smtClean="0"/>
              <a:t>210</a:t>
            </a:r>
            <a:r>
              <a:rPr lang="en-US" sz="1600" kern="0" dirty="0" smtClean="0"/>
              <a:t>Pb ~ </a:t>
            </a:r>
            <a:r>
              <a:rPr lang="en-US" sz="1600" b="1" kern="0" dirty="0" smtClean="0"/>
              <a:t>1 </a:t>
            </a:r>
            <a:r>
              <a:rPr lang="en-US" sz="1600" b="1" kern="0" dirty="0" err="1" smtClean="0"/>
              <a:t>kBq</a:t>
            </a:r>
            <a:endParaRPr lang="en-US" sz="1600" b="1" kern="0" dirty="0"/>
          </a:p>
        </p:txBody>
      </p:sp>
    </p:spTree>
    <p:extLst>
      <p:ext uri="{BB962C8B-B14F-4D97-AF65-F5344CB8AC3E}">
        <p14:creationId xmlns:p14="http://schemas.microsoft.com/office/powerpoint/2010/main" val="31470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5877743"/>
            <a:ext cx="8356600" cy="359569"/>
          </a:xfrm>
        </p:spPr>
        <p:txBody>
          <a:bodyPr/>
          <a:lstStyle/>
          <a:p>
            <a:r>
              <a:rPr lang="en-US" dirty="0" smtClean="0"/>
              <a:t>KATRIN sensitivity limited by backgrounds</a:t>
            </a:r>
            <a:endParaRPr lang="en-US" dirty="0"/>
          </a:p>
        </p:txBody>
      </p:sp>
      <p:grpSp>
        <p:nvGrpSpPr>
          <p:cNvPr id="5" name="Group 387"/>
          <p:cNvGrpSpPr/>
          <p:nvPr/>
        </p:nvGrpSpPr>
        <p:grpSpPr>
          <a:xfrm>
            <a:off x="1547664" y="1129234"/>
            <a:ext cx="6078297" cy="4532014"/>
            <a:chOff x="0" y="0"/>
            <a:chExt cx="7239000" cy="5397439"/>
          </a:xfrm>
        </p:grpSpPr>
        <p:grpSp>
          <p:nvGrpSpPr>
            <p:cNvPr id="6" name="Group 385"/>
            <p:cNvGrpSpPr/>
            <p:nvPr/>
          </p:nvGrpSpPr>
          <p:grpSpPr>
            <a:xfrm>
              <a:off x="0" y="0"/>
              <a:ext cx="7239000" cy="5397439"/>
              <a:chOff x="0" y="0"/>
              <a:chExt cx="7239000" cy="5397438"/>
            </a:xfrm>
          </p:grpSpPr>
          <p:pic>
            <p:nvPicPr>
              <p:cNvPr id="8" name="unknown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7239000" cy="539743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9" name="Shape 383"/>
              <p:cNvSpPr/>
              <p:nvPr/>
            </p:nvSpPr>
            <p:spPr>
              <a:xfrm>
                <a:off x="1295599" y="3439949"/>
                <a:ext cx="1534433" cy="901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>
                  <a:lnSpc>
                    <a:spcPct val="90000"/>
                  </a:lnSpc>
                  <a:defRPr sz="1600" b="1">
                    <a:solidFill>
                      <a:srgbClr val="5E5E5E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TDR 2004</a:t>
                </a:r>
                <a:br>
                  <a:rPr dirty="0"/>
                </a:br>
                <a:r>
                  <a:rPr dirty="0"/>
                  <a:t>optimized for </a:t>
                </a:r>
                <a:br>
                  <a:rPr dirty="0"/>
                </a:br>
                <a:r>
                  <a:rPr dirty="0"/>
                  <a:t>10 </a:t>
                </a:r>
                <a:r>
                  <a:rPr dirty="0" err="1"/>
                  <a:t>mcps</a:t>
                </a:r>
                <a:endParaRPr dirty="0"/>
              </a:p>
            </p:txBody>
          </p:sp>
          <p:sp>
            <p:nvSpPr>
              <p:cNvPr id="10" name="Shape 384"/>
              <p:cNvSpPr/>
              <p:nvPr/>
            </p:nvSpPr>
            <p:spPr>
              <a:xfrm>
                <a:off x="4802479" y="237049"/>
                <a:ext cx="1620889" cy="6377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algn="r">
                  <a:lnSpc>
                    <a:spcPct val="90000"/>
                  </a:lnSpc>
                  <a:defRPr sz="1600" b="1">
                    <a:solidFill>
                      <a:srgbClr val="5E5E5E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558 </a:t>
                </a:r>
                <a:r>
                  <a:rPr dirty="0" err="1"/>
                  <a:t>mcps</a:t>
                </a:r>
                <a:r>
                  <a:rPr dirty="0"/>
                  <a:t/>
                </a:r>
                <a:br>
                  <a:rPr dirty="0"/>
                </a:br>
                <a:r>
                  <a:rPr dirty="0"/>
                  <a:t>non-optimized</a:t>
                </a:r>
              </a:p>
            </p:txBody>
          </p:sp>
        </p:grpSp>
        <p:sp>
          <p:nvSpPr>
            <p:cNvPr id="7" name="Shape 386"/>
            <p:cNvSpPr/>
            <p:nvPr/>
          </p:nvSpPr>
          <p:spPr>
            <a:xfrm>
              <a:off x="2963454" y="2707009"/>
              <a:ext cx="1316520" cy="1158293"/>
            </a:xfrm>
            <a:prstGeom prst="rect">
              <a:avLst/>
            </a:prstGeom>
            <a:solidFill>
              <a:srgbClr val="B7C4DB">
                <a:alpha val="48007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110000"/>
                </a:lnSpc>
                <a:defRPr b="1">
                  <a:solidFill>
                    <a:srgbClr val="7E2F8E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>
                  <a:latin typeface="Arial"/>
                  <a:ea typeface="Arial"/>
                  <a:cs typeface="Arial"/>
                  <a:sym typeface="Arial"/>
                </a:rPr>
                <a:t>~</a:t>
              </a:r>
              <a:r>
                <a:rPr dirty="0"/>
                <a:t>240 </a:t>
              </a:r>
              <a:r>
                <a:rPr dirty="0" err="1"/>
                <a:t>meV</a:t>
              </a:r>
              <a:endParaRPr dirty="0"/>
            </a:p>
            <a:p>
              <a:pPr>
                <a:lnSpc>
                  <a:spcPct val="110000"/>
                </a:lnSpc>
                <a:defRPr sz="1700">
                  <a:solidFill>
                    <a:srgbClr val="7E2F8E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lang="de-DE" dirty="0" smtClean="0"/>
            </a:p>
            <a:p>
              <a:pPr>
                <a:lnSpc>
                  <a:spcPct val="110000"/>
                </a:lnSpc>
                <a:defRPr sz="1700">
                  <a:solidFill>
                    <a:srgbClr val="7E2F8E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 smtClean="0"/>
                <a:t>ΔE </a:t>
              </a:r>
              <a:r>
                <a:rPr dirty="0">
                  <a:latin typeface="Arial"/>
                  <a:ea typeface="Arial"/>
                  <a:cs typeface="Arial"/>
                  <a:sym typeface="Arial"/>
                </a:rPr>
                <a:t>~</a:t>
              </a:r>
              <a:r>
                <a:rPr dirty="0"/>
                <a:t> 2.5 eV</a:t>
              </a:r>
            </a:p>
          </p:txBody>
        </p:sp>
      </p:grp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KATRIN background &amp; sensitivity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26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utline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64321" y="1844824"/>
            <a:ext cx="4611935" cy="280831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Neutrino masses and single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-decay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/>
              <a:t>The KATRIN experiment</a:t>
            </a:r>
          </a:p>
          <a:p>
            <a:pPr>
              <a:lnSpc>
                <a:spcPct val="200000"/>
              </a:lnSpc>
            </a:pPr>
            <a:r>
              <a:rPr lang="en-US" dirty="0"/>
              <a:t>Commissioning </a:t>
            </a:r>
            <a:r>
              <a:rPr lang="en-US" dirty="0" smtClean="0"/>
              <a:t>measurements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Summary &amp; outlook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</p:spTree>
    <p:extLst>
      <p:ext uri="{BB962C8B-B14F-4D97-AF65-F5344CB8AC3E}">
        <p14:creationId xmlns:p14="http://schemas.microsoft.com/office/powerpoint/2010/main" val="3577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backgrounds – Rydberg model test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418" name="Inhaltsplatzhalter 2"/>
          <p:cNvSpPr>
            <a:spLocks noGrp="1"/>
          </p:cNvSpPr>
          <p:nvPr>
            <p:ph idx="1"/>
          </p:nvPr>
        </p:nvSpPr>
        <p:spPr>
          <a:xfrm>
            <a:off x="392113" y="1772816"/>
            <a:ext cx="4730739" cy="187039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A</a:t>
            </a:r>
            <a:r>
              <a:rPr lang="en-US" dirty="0" smtClean="0"/>
              <a:t>ttach </a:t>
            </a:r>
            <a:r>
              <a:rPr lang="en-US" baseline="30000" dirty="0" smtClean="0"/>
              <a:t>228</a:t>
            </a:r>
            <a:r>
              <a:rPr lang="en-US" dirty="0" smtClean="0"/>
              <a:t>Th source to main spectrometer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“Contaminate” inner surface with </a:t>
            </a:r>
            <a:r>
              <a:rPr lang="en-US" baseline="30000" dirty="0" smtClean="0"/>
              <a:t>212</a:t>
            </a:r>
            <a:r>
              <a:rPr lang="en-US" dirty="0" smtClean="0"/>
              <a:t>Pb</a:t>
            </a:r>
          </a:p>
          <a:p>
            <a:pPr>
              <a:spcBef>
                <a:spcPts val="1800"/>
              </a:spcBef>
            </a:pPr>
            <a:r>
              <a:rPr lang="en-US" dirty="0"/>
              <a:t>C</a:t>
            </a:r>
            <a:r>
              <a:rPr lang="en-US" dirty="0" smtClean="0"/>
              <a:t>lose valve to </a:t>
            </a:r>
            <a:r>
              <a:rPr lang="en-US" baseline="30000" dirty="0" smtClean="0"/>
              <a:t>228</a:t>
            </a:r>
            <a:r>
              <a:rPr lang="en-US" dirty="0" smtClean="0"/>
              <a:t>Th source and check for exponentially decaying background rate</a:t>
            </a:r>
          </a:p>
        </p:txBody>
      </p:sp>
      <p:grpSp>
        <p:nvGrpSpPr>
          <p:cNvPr id="419" name="Gruppieren 418"/>
          <p:cNvGrpSpPr/>
          <p:nvPr/>
        </p:nvGrpSpPr>
        <p:grpSpPr>
          <a:xfrm>
            <a:off x="1835696" y="4642586"/>
            <a:ext cx="1264774" cy="993262"/>
            <a:chOff x="7300493" y="1402226"/>
            <a:chExt cx="1264774" cy="993262"/>
          </a:xfrm>
        </p:grpSpPr>
        <p:sp>
          <p:nvSpPr>
            <p:cNvPr id="420" name="Abgerundetes Rechteck 419"/>
            <p:cNvSpPr/>
            <p:nvPr/>
          </p:nvSpPr>
          <p:spPr>
            <a:xfrm>
              <a:off x="7516517" y="1707149"/>
              <a:ext cx="835903" cy="56972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1" name="Inhaltsplatzhalter 2"/>
            <p:cNvSpPr txBox="1">
              <a:spLocks/>
            </p:cNvSpPr>
            <p:nvPr/>
          </p:nvSpPr>
          <p:spPr bwMode="auto">
            <a:xfrm>
              <a:off x="7677785" y="1750279"/>
              <a:ext cx="7200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latin typeface="Calibri" panose="020F0502020204030204" pitchFamily="34" charset="0"/>
                </a:rPr>
                <a:t>220</a:t>
              </a:r>
              <a:r>
                <a:rPr lang="en-US" b="1" kern="0" dirty="0" smtClean="0">
                  <a:latin typeface="Calibri" panose="020F0502020204030204" pitchFamily="34" charset="0"/>
                </a:rPr>
                <a:t>Rn</a:t>
              </a:r>
              <a:endParaRPr lang="en-US" b="1" kern="0" dirty="0">
                <a:latin typeface="Calibri" panose="020F0502020204030204" pitchFamily="34" charset="0"/>
              </a:endParaRPr>
            </a:p>
          </p:txBody>
        </p:sp>
        <p:sp>
          <p:nvSpPr>
            <p:cNvPr id="422" name="Inhaltsplatzhalter 2"/>
            <p:cNvSpPr txBox="1">
              <a:spLocks/>
            </p:cNvSpPr>
            <p:nvPr/>
          </p:nvSpPr>
          <p:spPr bwMode="auto">
            <a:xfrm>
              <a:off x="7605777" y="2035448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= 56s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  <p:cxnSp>
          <p:nvCxnSpPr>
            <p:cNvPr id="423" name="Gerade Verbindung mit Pfeil 422"/>
            <p:cNvCxnSpPr/>
            <p:nvPr/>
          </p:nvCxnSpPr>
          <p:spPr>
            <a:xfrm flipH="1" flipV="1">
              <a:off x="7300493" y="1412776"/>
              <a:ext cx="396044" cy="294374"/>
            </a:xfrm>
            <a:prstGeom prst="straightConnector1">
              <a:avLst/>
            </a:prstGeom>
            <a:ln w="50800">
              <a:solidFill>
                <a:schemeClr val="bg1">
                  <a:lumMod val="75000"/>
                </a:schemeClr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4" name="Inhaltsplatzhalter 2"/>
            <p:cNvSpPr txBox="1">
              <a:spLocks/>
            </p:cNvSpPr>
            <p:nvPr/>
          </p:nvSpPr>
          <p:spPr bwMode="auto">
            <a:xfrm>
              <a:off x="7629163" y="1402226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a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6.4 MeV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25" name="Gruppieren 424"/>
          <p:cNvGrpSpPr/>
          <p:nvPr/>
        </p:nvGrpSpPr>
        <p:grpSpPr>
          <a:xfrm>
            <a:off x="4788024" y="4365104"/>
            <a:ext cx="1728192" cy="1247429"/>
            <a:chOff x="4904811" y="4909701"/>
            <a:chExt cx="1728192" cy="1247429"/>
          </a:xfrm>
        </p:grpSpPr>
        <p:sp>
          <p:nvSpPr>
            <p:cNvPr id="426" name="Abgerundetes Rechteck 425"/>
            <p:cNvSpPr/>
            <p:nvPr/>
          </p:nvSpPr>
          <p:spPr>
            <a:xfrm>
              <a:off x="5112875" y="5492105"/>
              <a:ext cx="900249" cy="571809"/>
            </a:xfrm>
            <a:prstGeom prst="roundRect">
              <a:avLst/>
            </a:prstGeom>
            <a:solidFill>
              <a:srgbClr val="CCE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7" name="Inhaltsplatzhalter 2"/>
            <p:cNvSpPr txBox="1">
              <a:spLocks/>
            </p:cNvSpPr>
            <p:nvPr/>
          </p:nvSpPr>
          <p:spPr bwMode="auto">
            <a:xfrm>
              <a:off x="5239639" y="5797090"/>
              <a:ext cx="87272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= 1h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  <p:cxnSp>
          <p:nvCxnSpPr>
            <p:cNvPr id="428" name="Gerade Verbindung mit Pfeil 427"/>
            <p:cNvCxnSpPr/>
            <p:nvPr/>
          </p:nvCxnSpPr>
          <p:spPr>
            <a:xfrm flipH="1" flipV="1">
              <a:off x="4904811" y="5154888"/>
              <a:ext cx="388084" cy="320632"/>
            </a:xfrm>
            <a:prstGeom prst="straightConnector1">
              <a:avLst/>
            </a:prstGeom>
            <a:ln w="50800">
              <a:solidFill>
                <a:srgbClr val="99CCFF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9" name="Inhaltsplatzhalter 2"/>
            <p:cNvSpPr txBox="1">
              <a:spLocks/>
            </p:cNvSpPr>
            <p:nvPr/>
          </p:nvSpPr>
          <p:spPr bwMode="auto">
            <a:xfrm>
              <a:off x="5328899" y="5525354"/>
              <a:ext cx="7200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latin typeface="Calibri" panose="020F0502020204030204" pitchFamily="34" charset="0"/>
                </a:rPr>
                <a:t>212</a:t>
              </a:r>
              <a:r>
                <a:rPr lang="en-US" b="1" kern="0" dirty="0" smtClean="0">
                  <a:latin typeface="Calibri" panose="020F0502020204030204" pitchFamily="34" charset="0"/>
                </a:rPr>
                <a:t>Bi</a:t>
              </a:r>
              <a:endParaRPr lang="en-US" b="1" kern="0" dirty="0">
                <a:latin typeface="Calibri" panose="020F0502020204030204" pitchFamily="34" charset="0"/>
              </a:endParaRPr>
            </a:p>
          </p:txBody>
        </p:sp>
        <p:sp>
          <p:nvSpPr>
            <p:cNvPr id="430" name="Inhaltsplatzhalter 2"/>
            <p:cNvSpPr txBox="1">
              <a:spLocks/>
            </p:cNvSpPr>
            <p:nvPr/>
          </p:nvSpPr>
          <p:spPr bwMode="auto">
            <a:xfrm>
              <a:off x="5292079" y="4909701"/>
              <a:ext cx="1340924" cy="283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b</a:t>
              </a:r>
              <a:r>
                <a:rPr lang="en-US" sz="1400" kern="0" baseline="30000" dirty="0" smtClean="0">
                  <a:latin typeface="Calibri" panose="020F0502020204030204" pitchFamily="34" charset="0"/>
                </a:rPr>
                <a:t>-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2.3 MeV (64%)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31" name="Gruppieren 430"/>
          <p:cNvGrpSpPr/>
          <p:nvPr/>
        </p:nvGrpSpPr>
        <p:grpSpPr>
          <a:xfrm>
            <a:off x="6556659" y="3928802"/>
            <a:ext cx="1330077" cy="1012366"/>
            <a:chOff x="6554291" y="5137936"/>
            <a:chExt cx="1330077" cy="1012366"/>
          </a:xfrm>
        </p:grpSpPr>
        <p:sp>
          <p:nvSpPr>
            <p:cNvPr id="432" name="Abgerundetes Rechteck 431"/>
            <p:cNvSpPr/>
            <p:nvPr/>
          </p:nvSpPr>
          <p:spPr>
            <a:xfrm>
              <a:off x="6760433" y="5461972"/>
              <a:ext cx="971959" cy="576064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3" name="Inhaltsplatzhalter 2"/>
            <p:cNvSpPr txBox="1">
              <a:spLocks/>
            </p:cNvSpPr>
            <p:nvPr/>
          </p:nvSpPr>
          <p:spPr bwMode="auto">
            <a:xfrm>
              <a:off x="6896638" y="5790262"/>
              <a:ext cx="87272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= 0.3µs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  <p:cxnSp>
          <p:nvCxnSpPr>
            <p:cNvPr id="434" name="Gerade Verbindung mit Pfeil 433"/>
            <p:cNvCxnSpPr/>
            <p:nvPr/>
          </p:nvCxnSpPr>
          <p:spPr>
            <a:xfrm flipH="1" flipV="1">
              <a:off x="6554291" y="5137936"/>
              <a:ext cx="386162" cy="324037"/>
            </a:xfrm>
            <a:prstGeom prst="straightConnector1">
              <a:avLst/>
            </a:prstGeom>
            <a:ln w="50800">
              <a:solidFill>
                <a:srgbClr val="008000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Inhaltsplatzhalter 2"/>
            <p:cNvSpPr txBox="1">
              <a:spLocks/>
            </p:cNvSpPr>
            <p:nvPr/>
          </p:nvSpPr>
          <p:spPr bwMode="auto">
            <a:xfrm>
              <a:off x="6976457" y="5525354"/>
              <a:ext cx="7200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latin typeface="Calibri" panose="020F0502020204030204" pitchFamily="34" charset="0"/>
                </a:rPr>
                <a:t>212</a:t>
              </a:r>
              <a:r>
                <a:rPr lang="en-US" b="1" kern="0" dirty="0" smtClean="0">
                  <a:latin typeface="Calibri" panose="020F0502020204030204" pitchFamily="34" charset="0"/>
                </a:rPr>
                <a:t>Po</a:t>
              </a:r>
              <a:endParaRPr lang="en-US" b="1" kern="0" dirty="0">
                <a:latin typeface="Calibri" panose="020F0502020204030204" pitchFamily="34" charset="0"/>
              </a:endParaRPr>
            </a:p>
          </p:txBody>
        </p:sp>
        <p:sp>
          <p:nvSpPr>
            <p:cNvPr id="436" name="Inhaltsplatzhalter 2"/>
            <p:cNvSpPr txBox="1">
              <a:spLocks/>
            </p:cNvSpPr>
            <p:nvPr/>
          </p:nvSpPr>
          <p:spPr bwMode="auto">
            <a:xfrm>
              <a:off x="6948264" y="5157192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a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9.0 MeV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37" name="Gruppieren 436"/>
          <p:cNvGrpSpPr/>
          <p:nvPr/>
        </p:nvGrpSpPr>
        <p:grpSpPr>
          <a:xfrm>
            <a:off x="1575042" y="5201961"/>
            <a:ext cx="360040" cy="60817"/>
            <a:chOff x="5004048" y="5116937"/>
            <a:chExt cx="360040" cy="60817"/>
          </a:xfrm>
        </p:grpSpPr>
        <p:sp>
          <p:nvSpPr>
            <p:cNvPr id="438" name="Ellipse 437"/>
            <p:cNvSpPr/>
            <p:nvPr/>
          </p:nvSpPr>
          <p:spPr>
            <a:xfrm>
              <a:off x="5004048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9" name="Ellipse 438"/>
            <p:cNvSpPr/>
            <p:nvPr/>
          </p:nvSpPr>
          <p:spPr>
            <a:xfrm>
              <a:off x="5162430" y="5120112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0" name="Ellipse 439"/>
            <p:cNvSpPr/>
            <p:nvPr/>
          </p:nvSpPr>
          <p:spPr>
            <a:xfrm>
              <a:off x="5306446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41" name="Gleichschenkliges Dreieck 440"/>
          <p:cNvSpPr/>
          <p:nvPr/>
        </p:nvSpPr>
        <p:spPr>
          <a:xfrm rot="5400000">
            <a:off x="7885154" y="5121564"/>
            <a:ext cx="270030" cy="22590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2" name="Gruppieren 441"/>
          <p:cNvGrpSpPr/>
          <p:nvPr/>
        </p:nvGrpSpPr>
        <p:grpSpPr>
          <a:xfrm>
            <a:off x="3203848" y="4629864"/>
            <a:ext cx="1885754" cy="997540"/>
            <a:chOff x="7092280" y="2537336"/>
            <a:chExt cx="1885754" cy="997540"/>
          </a:xfrm>
        </p:grpSpPr>
        <p:grpSp>
          <p:nvGrpSpPr>
            <p:cNvPr id="443" name="Gruppieren 442"/>
            <p:cNvGrpSpPr/>
            <p:nvPr/>
          </p:nvGrpSpPr>
          <p:grpSpPr>
            <a:xfrm>
              <a:off x="7092280" y="2537336"/>
              <a:ext cx="1885754" cy="891663"/>
              <a:chOff x="7308304" y="3626832"/>
              <a:chExt cx="1885754" cy="891663"/>
            </a:xfrm>
          </p:grpSpPr>
          <p:sp>
            <p:nvSpPr>
              <p:cNvPr id="445" name="Abgerundetes Rechteck 444"/>
              <p:cNvSpPr/>
              <p:nvPr/>
            </p:nvSpPr>
            <p:spPr>
              <a:xfrm>
                <a:off x="7524328" y="3944476"/>
                <a:ext cx="1000152" cy="574019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446" name="Gerade Verbindung mit Pfeil 445"/>
              <p:cNvCxnSpPr/>
              <p:nvPr/>
            </p:nvCxnSpPr>
            <p:spPr>
              <a:xfrm flipH="1" flipV="1">
                <a:off x="7308304" y="3640378"/>
                <a:ext cx="396044" cy="288976"/>
              </a:xfrm>
              <a:prstGeom prst="straightConnector1">
                <a:avLst/>
              </a:prstGeom>
              <a:ln w="50800">
                <a:solidFill>
                  <a:schemeClr val="accent6"/>
                </a:solidFill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7" name="Inhaltsplatzhalter 2"/>
              <p:cNvSpPr txBox="1">
                <a:spLocks/>
              </p:cNvSpPr>
              <p:nvPr/>
            </p:nvSpPr>
            <p:spPr bwMode="auto">
              <a:xfrm>
                <a:off x="7740352" y="3960574"/>
                <a:ext cx="720080" cy="270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b="1" kern="0" baseline="3000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212</a:t>
                </a:r>
                <a:r>
                  <a:rPr lang="en-US" b="1" kern="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Pb</a:t>
                </a:r>
                <a:endParaRPr lang="en-US" b="1" kern="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8" name="Inhaltsplatzhalter 2"/>
              <p:cNvSpPr txBox="1">
                <a:spLocks/>
              </p:cNvSpPr>
              <p:nvPr/>
            </p:nvSpPr>
            <p:spPr bwMode="auto">
              <a:xfrm>
                <a:off x="7681890" y="3626832"/>
                <a:ext cx="1512168" cy="303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Symbol" panose="05050102010706020507" pitchFamily="18" charset="2"/>
                  </a:rPr>
                  <a:t>b</a:t>
                </a:r>
                <a:r>
                  <a:rPr lang="en-US" sz="1400" kern="0" baseline="30000" dirty="0" smtClean="0">
                    <a:latin typeface="Calibri" panose="020F0502020204030204" pitchFamily="34" charset="0"/>
                  </a:rPr>
                  <a:t>-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, 331 </a:t>
                </a:r>
                <a:r>
                  <a:rPr lang="en-US" sz="1400" kern="0" dirty="0" err="1" smtClean="0">
                    <a:latin typeface="Calibri" panose="020F0502020204030204" pitchFamily="34" charset="0"/>
                  </a:rPr>
                  <a:t>keV</a:t>
                </a:r>
                <a:endParaRPr lang="en-US" sz="1400" kern="0" dirty="0" smtClean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44" name="Inhaltsplatzhalter 2"/>
            <p:cNvSpPr txBox="1">
              <a:spLocks/>
            </p:cNvSpPr>
            <p:nvPr/>
          </p:nvSpPr>
          <p:spPr bwMode="auto">
            <a:xfrm>
              <a:off x="7371686" y="3174836"/>
              <a:ext cx="1224136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 = 10.6h</a:t>
              </a:r>
              <a:endParaRPr lang="en-US" sz="1400" kern="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49" name="Gleichschenkliges Dreieck 448"/>
          <p:cNvSpPr/>
          <p:nvPr/>
        </p:nvSpPr>
        <p:spPr>
          <a:xfrm rot="5400000">
            <a:off x="4621946" y="5117829"/>
            <a:ext cx="270030" cy="22590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50" name="Gruppieren 449"/>
          <p:cNvGrpSpPr/>
          <p:nvPr/>
        </p:nvGrpSpPr>
        <p:grpSpPr>
          <a:xfrm>
            <a:off x="6556659" y="5320722"/>
            <a:ext cx="1330077" cy="1012366"/>
            <a:chOff x="6554291" y="5137936"/>
            <a:chExt cx="1330077" cy="1012366"/>
          </a:xfrm>
        </p:grpSpPr>
        <p:sp>
          <p:nvSpPr>
            <p:cNvPr id="451" name="Abgerundetes Rechteck 450"/>
            <p:cNvSpPr/>
            <p:nvPr/>
          </p:nvSpPr>
          <p:spPr>
            <a:xfrm>
              <a:off x="6760433" y="5461972"/>
              <a:ext cx="971959" cy="576064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2" name="Inhaltsplatzhalter 2"/>
            <p:cNvSpPr txBox="1">
              <a:spLocks/>
            </p:cNvSpPr>
            <p:nvPr/>
          </p:nvSpPr>
          <p:spPr bwMode="auto">
            <a:xfrm>
              <a:off x="6896638" y="5790262"/>
              <a:ext cx="87272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= 183s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  <p:cxnSp>
          <p:nvCxnSpPr>
            <p:cNvPr id="453" name="Gerade Verbindung mit Pfeil 452"/>
            <p:cNvCxnSpPr/>
            <p:nvPr/>
          </p:nvCxnSpPr>
          <p:spPr>
            <a:xfrm flipH="1" flipV="1">
              <a:off x="6554291" y="5137936"/>
              <a:ext cx="386162" cy="324037"/>
            </a:xfrm>
            <a:prstGeom prst="straightConnector1">
              <a:avLst/>
            </a:prstGeom>
            <a:ln w="50800">
              <a:solidFill>
                <a:srgbClr val="008000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4" name="Inhaltsplatzhalter 2"/>
            <p:cNvSpPr txBox="1">
              <a:spLocks/>
            </p:cNvSpPr>
            <p:nvPr/>
          </p:nvSpPr>
          <p:spPr bwMode="auto">
            <a:xfrm>
              <a:off x="6976457" y="5525354"/>
              <a:ext cx="7200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latin typeface="Calibri" panose="020F0502020204030204" pitchFamily="34" charset="0"/>
                </a:rPr>
                <a:t>208</a:t>
              </a:r>
              <a:r>
                <a:rPr lang="en-US" b="1" kern="0" dirty="0" smtClean="0">
                  <a:latin typeface="Calibri" panose="020F0502020204030204" pitchFamily="34" charset="0"/>
                </a:rPr>
                <a:t>Tl</a:t>
              </a:r>
              <a:endParaRPr lang="en-US" b="1" kern="0" dirty="0">
                <a:latin typeface="Calibri" panose="020F0502020204030204" pitchFamily="34" charset="0"/>
              </a:endParaRPr>
            </a:p>
          </p:txBody>
        </p:sp>
        <p:sp>
          <p:nvSpPr>
            <p:cNvPr id="455" name="Inhaltsplatzhalter 2"/>
            <p:cNvSpPr txBox="1">
              <a:spLocks/>
            </p:cNvSpPr>
            <p:nvPr/>
          </p:nvSpPr>
          <p:spPr bwMode="auto">
            <a:xfrm>
              <a:off x="6948264" y="5157192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b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5.0 MeV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456" name="Gruppieren 455"/>
          <p:cNvGrpSpPr/>
          <p:nvPr/>
        </p:nvGrpSpPr>
        <p:grpSpPr>
          <a:xfrm>
            <a:off x="243709" y="4653136"/>
            <a:ext cx="1303955" cy="982712"/>
            <a:chOff x="7300493" y="1412776"/>
            <a:chExt cx="1303955" cy="982712"/>
          </a:xfrm>
        </p:grpSpPr>
        <p:sp>
          <p:nvSpPr>
            <p:cNvPr id="457" name="Abgerundetes Rechteck 456"/>
            <p:cNvSpPr/>
            <p:nvPr/>
          </p:nvSpPr>
          <p:spPr>
            <a:xfrm>
              <a:off x="7516517" y="1707149"/>
              <a:ext cx="960018" cy="569723"/>
            </a:xfrm>
            <a:prstGeom prst="roundRect">
              <a:avLst/>
            </a:prstGeom>
            <a:solidFill>
              <a:srgbClr val="FFCC66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8" name="Inhaltsplatzhalter 2"/>
            <p:cNvSpPr txBox="1">
              <a:spLocks/>
            </p:cNvSpPr>
            <p:nvPr/>
          </p:nvSpPr>
          <p:spPr bwMode="auto">
            <a:xfrm>
              <a:off x="7677785" y="1750279"/>
              <a:ext cx="72008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latin typeface="Calibri" panose="020F0502020204030204" pitchFamily="34" charset="0"/>
                </a:rPr>
                <a:t>228</a:t>
              </a:r>
              <a:r>
                <a:rPr lang="en-US" b="1" kern="0" dirty="0" smtClean="0">
                  <a:latin typeface="Calibri" panose="020F0502020204030204" pitchFamily="34" charset="0"/>
                </a:rPr>
                <a:t>Th</a:t>
              </a:r>
              <a:endParaRPr lang="en-US" b="1" kern="0" dirty="0">
                <a:latin typeface="Calibri" panose="020F0502020204030204" pitchFamily="34" charset="0"/>
              </a:endParaRPr>
            </a:p>
          </p:txBody>
        </p:sp>
        <p:sp>
          <p:nvSpPr>
            <p:cNvPr id="459" name="Inhaltsplatzhalter 2"/>
            <p:cNvSpPr txBox="1">
              <a:spLocks/>
            </p:cNvSpPr>
            <p:nvPr/>
          </p:nvSpPr>
          <p:spPr bwMode="auto">
            <a:xfrm>
              <a:off x="7605777" y="2035448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= 1.9yr 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  <p:cxnSp>
          <p:nvCxnSpPr>
            <p:cNvPr id="460" name="Gerade Verbindung mit Pfeil 459"/>
            <p:cNvCxnSpPr/>
            <p:nvPr/>
          </p:nvCxnSpPr>
          <p:spPr>
            <a:xfrm flipH="1" flipV="1">
              <a:off x="7300493" y="1412776"/>
              <a:ext cx="396044" cy="294374"/>
            </a:xfrm>
            <a:prstGeom prst="straightConnector1">
              <a:avLst/>
            </a:prstGeom>
            <a:ln w="50800">
              <a:solidFill>
                <a:srgbClr val="FF9900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Inhaltsplatzhalter 2"/>
            <p:cNvSpPr txBox="1">
              <a:spLocks/>
            </p:cNvSpPr>
            <p:nvPr/>
          </p:nvSpPr>
          <p:spPr bwMode="auto">
            <a:xfrm>
              <a:off x="7668344" y="1412776"/>
              <a:ext cx="9361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a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5.5 MeV</a:t>
              </a: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462" name="Inhaltsplatzhalter 2"/>
          <p:cNvSpPr txBox="1">
            <a:spLocks/>
          </p:cNvSpPr>
          <p:nvPr/>
        </p:nvSpPr>
        <p:spPr bwMode="auto">
          <a:xfrm>
            <a:off x="5182065" y="4635312"/>
            <a:ext cx="12681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kern="0" dirty="0" smtClean="0">
                <a:latin typeface="Symbol" panose="05050102010706020507" pitchFamily="18" charset="2"/>
              </a:rPr>
              <a:t>a</a:t>
            </a:r>
            <a:r>
              <a:rPr lang="en-US" sz="1400" kern="0" dirty="0" smtClean="0">
                <a:latin typeface="Calibri" panose="020F0502020204030204" pitchFamily="34" charset="0"/>
              </a:rPr>
              <a:t>, 6.2 MeV (36%)</a:t>
            </a:r>
            <a:endParaRPr lang="en-US" sz="1400" kern="0" dirty="0">
              <a:latin typeface="Calibri" panose="020F0502020204030204" pitchFamily="34" charset="0"/>
            </a:endParaRPr>
          </a:p>
        </p:txBody>
      </p:sp>
      <p:grpSp>
        <p:nvGrpSpPr>
          <p:cNvPr id="463" name="Gruppieren 462"/>
          <p:cNvGrpSpPr/>
          <p:nvPr/>
        </p:nvGrpSpPr>
        <p:grpSpPr>
          <a:xfrm>
            <a:off x="8244408" y="4953335"/>
            <a:ext cx="792088" cy="714342"/>
            <a:chOff x="5292080" y="4953335"/>
            <a:chExt cx="792088" cy="714342"/>
          </a:xfrm>
        </p:grpSpPr>
        <p:sp>
          <p:nvSpPr>
            <p:cNvPr id="464" name="Abgerundetes Rechteck 463"/>
            <p:cNvSpPr/>
            <p:nvPr/>
          </p:nvSpPr>
          <p:spPr>
            <a:xfrm>
              <a:off x="5292080" y="4953335"/>
              <a:ext cx="720080" cy="60846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5" name="Inhaltsplatzhalter 2"/>
            <p:cNvSpPr txBox="1">
              <a:spLocks/>
            </p:cNvSpPr>
            <p:nvPr/>
          </p:nvSpPr>
          <p:spPr bwMode="auto">
            <a:xfrm>
              <a:off x="5364088" y="5003879"/>
              <a:ext cx="720080" cy="270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208</a:t>
              </a:r>
              <a:r>
                <a:rPr lang="en-US" b="1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Pb</a:t>
              </a:r>
              <a:endParaRPr lang="en-US" b="1" kern="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66" name="Inhaltsplatzhalter 2"/>
            <p:cNvSpPr txBox="1">
              <a:spLocks/>
            </p:cNvSpPr>
            <p:nvPr/>
          </p:nvSpPr>
          <p:spPr bwMode="auto">
            <a:xfrm>
              <a:off x="5427275" y="5307637"/>
              <a:ext cx="61206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stable</a:t>
              </a:r>
              <a:endParaRPr lang="en-US" sz="1400" kern="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67" name="Gruppieren 466"/>
          <p:cNvGrpSpPr/>
          <p:nvPr/>
        </p:nvGrpSpPr>
        <p:grpSpPr>
          <a:xfrm>
            <a:off x="2987824" y="5202248"/>
            <a:ext cx="360040" cy="60817"/>
            <a:chOff x="5004048" y="5116937"/>
            <a:chExt cx="360040" cy="60817"/>
          </a:xfrm>
        </p:grpSpPr>
        <p:sp>
          <p:nvSpPr>
            <p:cNvPr id="468" name="Ellipse 467"/>
            <p:cNvSpPr/>
            <p:nvPr/>
          </p:nvSpPr>
          <p:spPr>
            <a:xfrm>
              <a:off x="5004048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9" name="Ellipse 468"/>
            <p:cNvSpPr/>
            <p:nvPr/>
          </p:nvSpPr>
          <p:spPr>
            <a:xfrm>
              <a:off x="5162430" y="5120112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0" name="Ellipse 469"/>
            <p:cNvSpPr/>
            <p:nvPr/>
          </p:nvSpPr>
          <p:spPr>
            <a:xfrm>
              <a:off x="5306446" y="5116937"/>
              <a:ext cx="57642" cy="5764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71" name="Gleichschenkliges Dreieck 470"/>
          <p:cNvSpPr/>
          <p:nvPr/>
        </p:nvSpPr>
        <p:spPr>
          <a:xfrm rot="5400000">
            <a:off x="6062106" y="5117829"/>
            <a:ext cx="270030" cy="22590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72" name="Gruppieren 471"/>
          <p:cNvGrpSpPr/>
          <p:nvPr/>
        </p:nvGrpSpPr>
        <p:grpSpPr>
          <a:xfrm>
            <a:off x="5286864" y="1642346"/>
            <a:ext cx="3677624" cy="1930670"/>
            <a:chOff x="5286864" y="1354314"/>
            <a:chExt cx="3677624" cy="1930670"/>
          </a:xfrm>
        </p:grpSpPr>
        <p:pic>
          <p:nvPicPr>
            <p:cNvPr id="473" name="Grafik 47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6864" y="1700808"/>
              <a:ext cx="3677624" cy="1359356"/>
            </a:xfrm>
            <a:prstGeom prst="rect">
              <a:avLst/>
            </a:prstGeom>
          </p:spPr>
        </p:pic>
        <p:grpSp>
          <p:nvGrpSpPr>
            <p:cNvPr id="474" name="Gruppieren 473"/>
            <p:cNvGrpSpPr/>
            <p:nvPr/>
          </p:nvGrpSpPr>
          <p:grpSpPr>
            <a:xfrm>
              <a:off x="8289258" y="1354314"/>
              <a:ext cx="675230" cy="826592"/>
              <a:chOff x="8329517" y="1196752"/>
              <a:chExt cx="675230" cy="826592"/>
            </a:xfrm>
          </p:grpSpPr>
          <p:pic>
            <p:nvPicPr>
              <p:cNvPr id="481" name="Picture 2" descr="https://upload.wikimedia.org/wikipedia/commons/thumb/b/b5/Radioactive.svg/600px-Radioactive.svg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35456" y="1412776"/>
                <a:ext cx="445996" cy="3902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2" name="Inhaltsplatzhalter 2"/>
              <p:cNvSpPr txBox="1">
                <a:spLocks/>
              </p:cNvSpPr>
              <p:nvPr/>
            </p:nvSpPr>
            <p:spPr bwMode="auto">
              <a:xfrm>
                <a:off x="8461847" y="1807320"/>
                <a:ext cx="410466" cy="216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baseline="30000" dirty="0" smtClean="0"/>
                  <a:t>228</a:t>
                </a:r>
                <a:r>
                  <a:rPr lang="en-US" sz="1400" b="1" kern="0" dirty="0" smtClean="0"/>
                  <a:t>Th</a:t>
                </a:r>
                <a:endParaRPr lang="en-US" sz="1400" b="1" kern="0" dirty="0"/>
              </a:p>
            </p:txBody>
          </p:sp>
          <p:sp>
            <p:nvSpPr>
              <p:cNvPr id="483" name="Inhaltsplatzhalter 2"/>
              <p:cNvSpPr txBox="1">
                <a:spLocks/>
              </p:cNvSpPr>
              <p:nvPr/>
            </p:nvSpPr>
            <p:spPr bwMode="auto">
              <a:xfrm>
                <a:off x="8329517" y="1196752"/>
                <a:ext cx="675230" cy="216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dirty="0" smtClean="0"/>
                  <a:t>21.3 </a:t>
                </a:r>
                <a:r>
                  <a:rPr lang="en-US" sz="1400" b="1" kern="0" dirty="0" err="1" smtClean="0"/>
                  <a:t>kBq</a:t>
                </a:r>
                <a:endParaRPr lang="en-US" sz="1400" b="1" kern="0" dirty="0"/>
              </a:p>
            </p:txBody>
          </p:sp>
        </p:grpSp>
        <p:sp>
          <p:nvSpPr>
            <p:cNvPr id="475" name="Explosion 1 474"/>
            <p:cNvSpPr/>
            <p:nvPr/>
          </p:nvSpPr>
          <p:spPr>
            <a:xfrm>
              <a:off x="6516216" y="2132856"/>
              <a:ext cx="290773" cy="271604"/>
            </a:xfrm>
            <a:prstGeom prst="irregularSeal1">
              <a:avLst/>
            </a:prstGeom>
            <a:solidFill>
              <a:srgbClr val="FF0000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6" name="Inhaltsplatzhalter 2"/>
            <p:cNvSpPr txBox="1">
              <a:spLocks/>
            </p:cNvSpPr>
            <p:nvPr/>
          </p:nvSpPr>
          <p:spPr bwMode="auto">
            <a:xfrm>
              <a:off x="6450165" y="1925173"/>
              <a:ext cx="41046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kern="0" baseline="30000" dirty="0" smtClean="0"/>
                <a:t>220</a:t>
              </a:r>
              <a:r>
                <a:rPr lang="en-US" sz="1400" b="1" kern="0" dirty="0" smtClean="0"/>
                <a:t>Rn</a:t>
              </a:r>
              <a:endParaRPr lang="en-US" sz="1400" b="1" kern="0" dirty="0"/>
            </a:p>
          </p:txBody>
        </p:sp>
        <p:cxnSp>
          <p:nvCxnSpPr>
            <p:cNvPr id="477" name="Gerade Verbindung mit Pfeil 476"/>
            <p:cNvCxnSpPr/>
            <p:nvPr/>
          </p:nvCxnSpPr>
          <p:spPr>
            <a:xfrm>
              <a:off x="6669707" y="2280043"/>
              <a:ext cx="280925" cy="780121"/>
            </a:xfrm>
            <a:prstGeom prst="straightConnector1">
              <a:avLst/>
            </a:prstGeom>
            <a:ln w="25400">
              <a:solidFill>
                <a:schemeClr val="bg1">
                  <a:lumMod val="75000"/>
                </a:schemeClr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Gerade Verbindung mit Pfeil 477"/>
            <p:cNvCxnSpPr/>
            <p:nvPr/>
          </p:nvCxnSpPr>
          <p:spPr>
            <a:xfrm flipH="1">
              <a:off x="6817250" y="2132856"/>
              <a:ext cx="1618206" cy="102091"/>
            </a:xfrm>
            <a:prstGeom prst="straightConnector1">
              <a:avLst/>
            </a:prstGeom>
            <a:ln w="25400">
              <a:solidFill>
                <a:schemeClr val="bg1">
                  <a:lumMod val="75000"/>
                </a:schemeClr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Inhaltsplatzhalter 2"/>
            <p:cNvSpPr txBox="1">
              <a:spLocks/>
            </p:cNvSpPr>
            <p:nvPr/>
          </p:nvSpPr>
          <p:spPr bwMode="auto">
            <a:xfrm>
              <a:off x="6803716" y="2462399"/>
              <a:ext cx="41046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kern="0" baseline="30000" dirty="0" smtClean="0"/>
                <a:t>216</a:t>
              </a:r>
              <a:r>
                <a:rPr lang="en-US" sz="1400" b="1" kern="0" dirty="0" smtClean="0"/>
                <a:t>Po</a:t>
              </a:r>
              <a:endParaRPr lang="en-US" sz="1400" b="1" kern="0" dirty="0"/>
            </a:p>
          </p:txBody>
        </p:sp>
        <p:sp>
          <p:nvSpPr>
            <p:cNvPr id="480" name="Inhaltsplatzhalter 2"/>
            <p:cNvSpPr txBox="1">
              <a:spLocks/>
            </p:cNvSpPr>
            <p:nvPr/>
          </p:nvSpPr>
          <p:spPr bwMode="auto">
            <a:xfrm>
              <a:off x="6804248" y="3068960"/>
              <a:ext cx="41046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kern="0" baseline="30000" dirty="0" smtClean="0"/>
                <a:t>212</a:t>
              </a:r>
              <a:r>
                <a:rPr lang="en-US" sz="1400" b="1" kern="0" dirty="0" smtClean="0"/>
                <a:t>Pb</a:t>
              </a:r>
              <a:endParaRPr lang="en-US" sz="1400" b="1" kern="0" dirty="0"/>
            </a:p>
          </p:txBody>
        </p:sp>
      </p:grpSp>
      <p:pic>
        <p:nvPicPr>
          <p:cNvPr id="484" name="Grafik 48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192" y="1104370"/>
            <a:ext cx="2069965" cy="754000"/>
          </a:xfrm>
          <a:prstGeom prst="rect">
            <a:avLst/>
          </a:prstGeom>
        </p:spPr>
      </p:pic>
      <p:pic>
        <p:nvPicPr>
          <p:cNvPr id="485" name="Picture 2" descr="XENON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396" y="980728"/>
            <a:ext cx="451092" cy="45109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61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backgrounds – Rydberg model test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73" name="Inhaltsplatzhalter 2"/>
          <p:cNvSpPr>
            <a:spLocks noGrp="1"/>
          </p:cNvSpPr>
          <p:nvPr>
            <p:ph idx="1"/>
          </p:nvPr>
        </p:nvSpPr>
        <p:spPr>
          <a:xfrm>
            <a:off x="467544" y="5445224"/>
            <a:ext cx="7996311" cy="864096"/>
          </a:xfrm>
        </p:spPr>
        <p:txBody>
          <a:bodyPr/>
          <a:lstStyle/>
          <a:p>
            <a:r>
              <a:rPr lang="en-US" dirty="0" smtClean="0"/>
              <a:t>Observed half-life matches </a:t>
            </a:r>
            <a:r>
              <a:rPr lang="en-US" baseline="30000" dirty="0" smtClean="0"/>
              <a:t>212</a:t>
            </a:r>
            <a:r>
              <a:rPr lang="en-US" dirty="0" smtClean="0"/>
              <a:t>Pb literature value of 10.64 </a:t>
            </a:r>
            <a:r>
              <a:rPr lang="en-US" dirty="0"/>
              <a:t>±</a:t>
            </a:r>
            <a:r>
              <a:rPr lang="en-US" dirty="0" smtClean="0"/>
              <a:t> 0.01 very well</a:t>
            </a:r>
          </a:p>
          <a:p>
            <a:r>
              <a:rPr lang="en-US" dirty="0" smtClean="0"/>
              <a:t>Assuming similar processes, </a:t>
            </a:r>
            <a:r>
              <a:rPr lang="en-US" baseline="30000" dirty="0" smtClean="0"/>
              <a:t>210</a:t>
            </a:r>
            <a:r>
              <a:rPr lang="en-US" dirty="0" smtClean="0"/>
              <a:t>Pb contamination &lt; 5.1 </a:t>
            </a:r>
            <a:r>
              <a:rPr lang="en-US" dirty="0" err="1" smtClean="0"/>
              <a:t>kBq</a:t>
            </a:r>
            <a:endParaRPr lang="en-US" dirty="0"/>
          </a:p>
        </p:txBody>
      </p:sp>
      <p:grpSp>
        <p:nvGrpSpPr>
          <p:cNvPr id="74" name="Gruppieren 73"/>
          <p:cNvGrpSpPr/>
          <p:nvPr/>
        </p:nvGrpSpPr>
        <p:grpSpPr>
          <a:xfrm>
            <a:off x="455918" y="1048026"/>
            <a:ext cx="8076522" cy="4253182"/>
            <a:chOff x="167886" y="1048026"/>
            <a:chExt cx="8076522" cy="4253182"/>
          </a:xfrm>
        </p:grpSpPr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048026"/>
              <a:ext cx="7560840" cy="4253182"/>
            </a:xfrm>
            <a:prstGeom prst="rect">
              <a:avLst/>
            </a:prstGeom>
          </p:spPr>
        </p:pic>
        <p:cxnSp>
          <p:nvCxnSpPr>
            <p:cNvPr id="76" name="Gerade Verbindung 75"/>
            <p:cNvCxnSpPr/>
            <p:nvPr/>
          </p:nvCxnSpPr>
          <p:spPr>
            <a:xfrm>
              <a:off x="1321008" y="4739320"/>
              <a:ext cx="6264696" cy="0"/>
            </a:xfrm>
            <a:prstGeom prst="line">
              <a:avLst/>
            </a:prstGeom>
            <a:ln w="25400">
              <a:solidFill>
                <a:srgbClr val="50AAE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Inhaltsplatzhalter 2"/>
            <p:cNvSpPr txBox="1">
              <a:spLocks/>
            </p:cNvSpPr>
            <p:nvPr/>
          </p:nvSpPr>
          <p:spPr bwMode="auto">
            <a:xfrm>
              <a:off x="167886" y="4488868"/>
              <a:ext cx="1296144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>
                  <a:solidFill>
                    <a:srgbClr val="50AAE6"/>
                  </a:solidFill>
                </a:rPr>
                <a:t>b</a:t>
              </a:r>
              <a:r>
                <a:rPr lang="en-US" sz="1600" kern="0" dirty="0" smtClean="0">
                  <a:solidFill>
                    <a:srgbClr val="50AAE6"/>
                  </a:solidFill>
                </a:rPr>
                <a:t>ackground reference</a:t>
              </a:r>
              <a:endParaRPr lang="en-US" sz="1600" kern="0" dirty="0">
                <a:solidFill>
                  <a:srgbClr val="50AAE6"/>
                </a:solidFill>
              </a:endParaRPr>
            </a:p>
          </p:txBody>
        </p:sp>
        <p:sp>
          <p:nvSpPr>
            <p:cNvPr id="78" name="Inhaltsplatzhalter 2"/>
            <p:cNvSpPr txBox="1">
              <a:spLocks/>
            </p:cNvSpPr>
            <p:nvPr/>
          </p:nvSpPr>
          <p:spPr bwMode="auto">
            <a:xfrm>
              <a:off x="1475656" y="4483242"/>
              <a:ext cx="720080" cy="267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 smtClean="0">
                  <a:solidFill>
                    <a:srgbClr val="50AAE6"/>
                  </a:solidFill>
                </a:rPr>
                <a:t>0.6 cps</a:t>
              </a:r>
              <a:endParaRPr lang="en-US" sz="1600" kern="0" dirty="0">
                <a:solidFill>
                  <a:srgbClr val="50AAE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170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KATRIN backgrounds – Penning trap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65" y="3789040"/>
            <a:ext cx="2219351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611560" y="1412776"/>
            <a:ext cx="2952328" cy="2386185"/>
            <a:chOff x="6043439" y="1102352"/>
            <a:chExt cx="2952328" cy="238618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1102352"/>
              <a:ext cx="2767583" cy="2386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Inhaltsplatzhalter 2"/>
            <p:cNvSpPr txBox="1">
              <a:spLocks/>
            </p:cNvSpPr>
            <p:nvPr/>
          </p:nvSpPr>
          <p:spPr bwMode="auto">
            <a:xfrm>
              <a:off x="6043439" y="1102353"/>
              <a:ext cx="937461" cy="37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kern="0" dirty="0" smtClean="0">
                  <a:solidFill>
                    <a:srgbClr val="FF9900"/>
                  </a:solidFill>
                </a:rPr>
                <a:t>-18.3 kV</a:t>
              </a:r>
              <a:endParaRPr lang="en-US" kern="0" dirty="0">
                <a:solidFill>
                  <a:srgbClr val="FF9900"/>
                </a:solidFill>
              </a:endParaRPr>
            </a:p>
          </p:txBody>
        </p:sp>
        <p:sp>
          <p:nvSpPr>
            <p:cNvPr id="9" name="Inhaltsplatzhalter 2"/>
            <p:cNvSpPr txBox="1">
              <a:spLocks/>
            </p:cNvSpPr>
            <p:nvPr/>
          </p:nvSpPr>
          <p:spPr bwMode="auto">
            <a:xfrm>
              <a:off x="7033967" y="1102353"/>
              <a:ext cx="792088" cy="37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kern="0" dirty="0" smtClean="0"/>
                <a:t>GND</a:t>
              </a:r>
              <a:endParaRPr lang="en-US" kern="0" dirty="0"/>
            </a:p>
          </p:txBody>
        </p:sp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7596336" y="1102353"/>
              <a:ext cx="864096" cy="37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kern="0" dirty="0" smtClean="0">
                  <a:solidFill>
                    <a:srgbClr val="FF9900"/>
                  </a:solidFill>
                </a:rPr>
                <a:t>-18.6 kV</a:t>
              </a:r>
              <a:endParaRPr lang="en-US" kern="0" dirty="0">
                <a:solidFill>
                  <a:srgbClr val="FF9900"/>
                </a:solidFill>
              </a:endParaRPr>
            </a:p>
          </p:txBody>
        </p:sp>
        <p:sp>
          <p:nvSpPr>
            <p:cNvPr id="11" name="Inhaltsplatzhalter 2"/>
            <p:cNvSpPr txBox="1">
              <a:spLocks/>
            </p:cNvSpPr>
            <p:nvPr/>
          </p:nvSpPr>
          <p:spPr bwMode="auto">
            <a:xfrm>
              <a:off x="7092280" y="1827654"/>
              <a:ext cx="792088" cy="37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kern="0" dirty="0" smtClean="0"/>
                <a:t>PS2</a:t>
              </a:r>
              <a:endParaRPr lang="en-US" kern="0" dirty="0"/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01" y="5058430"/>
            <a:ext cx="374851" cy="110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1884563" cy="334952"/>
          </a:xfrm>
          <a:prstGeom prst="rect">
            <a:avLst/>
          </a:prstGeom>
        </p:spPr>
      </p:pic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4067944" y="4509120"/>
            <a:ext cx="4752528" cy="1584174"/>
          </a:xfrm>
        </p:spPr>
        <p:txBody>
          <a:bodyPr/>
          <a:lstStyle/>
          <a:p>
            <a:r>
              <a:rPr lang="en-US" dirty="0" smtClean="0"/>
              <a:t>Penning trap between spectrometers, strong Penning discharge observed before baking of spectrometers</a:t>
            </a:r>
          </a:p>
          <a:p>
            <a:r>
              <a:rPr lang="en-US" dirty="0" smtClean="0"/>
              <a:t>At low pressure after baking no indication of Penning discharge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68760"/>
            <a:ext cx="3597450" cy="3193440"/>
          </a:xfrm>
          <a:prstGeom prst="rect">
            <a:avLst/>
          </a:prstGeom>
        </p:spPr>
      </p:pic>
      <p:sp>
        <p:nvSpPr>
          <p:cNvPr id="21" name="Abgerundetes Rechteck 20"/>
          <p:cNvSpPr/>
          <p:nvPr/>
        </p:nvSpPr>
        <p:spPr>
          <a:xfrm rot="332156">
            <a:off x="6812290" y="1186327"/>
            <a:ext cx="1276147" cy="228420"/>
          </a:xfrm>
          <a:prstGeom prst="roundRect">
            <a:avLst/>
          </a:prstGeom>
          <a:solidFill>
            <a:srgbClr val="FF0066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 smtClean="0">
                <a:latin typeface="Calibri" panose="020F0502020204030204" pitchFamily="34" charset="0"/>
              </a:rPr>
              <a:t>preliminary</a:t>
            </a:r>
            <a:endParaRPr lang="de-DE" sz="1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1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5605655" cy="561975"/>
          </a:xfrm>
        </p:spPr>
        <p:txBody>
          <a:bodyPr/>
          <a:lstStyle/>
          <a:p>
            <a:r>
              <a:rPr lang="en-US" dirty="0" smtClean="0"/>
              <a:t>October 14</a:t>
            </a:r>
            <a:r>
              <a:rPr lang="en-US" baseline="30000" dirty="0" smtClean="0"/>
              <a:t>th</a:t>
            </a:r>
            <a:r>
              <a:rPr lang="en-US" dirty="0" smtClean="0"/>
              <a:t>, 2016 – KATRIN first light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34746"/>
            <a:ext cx="4330747" cy="3374374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 rot="994016">
            <a:off x="5360117" y="1292314"/>
            <a:ext cx="3312368" cy="801458"/>
            <a:chOff x="5338413" y="1412776"/>
            <a:chExt cx="3312368" cy="801458"/>
          </a:xfrm>
        </p:grpSpPr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5338413" y="1710178"/>
              <a:ext cx="3312368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Experiment to Weigh 'Ghost Particles' Starts in Germany</a:t>
              </a: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6044" y="1412776"/>
              <a:ext cx="1656408" cy="241746"/>
            </a:xfrm>
            <a:prstGeom prst="rect">
              <a:avLst/>
            </a:prstGeom>
          </p:spPr>
        </p:pic>
      </p:grpSp>
      <p:grpSp>
        <p:nvGrpSpPr>
          <p:cNvPr id="12" name="Gruppieren 11"/>
          <p:cNvGrpSpPr/>
          <p:nvPr/>
        </p:nvGrpSpPr>
        <p:grpSpPr>
          <a:xfrm>
            <a:off x="6685631" y="3511860"/>
            <a:ext cx="2422873" cy="565212"/>
            <a:chOff x="6141069" y="2623960"/>
            <a:chExt cx="2422873" cy="565212"/>
          </a:xfrm>
        </p:grpSpPr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6804248" y="2636912"/>
              <a:ext cx="1759694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de-DE" sz="1600" kern="0" dirty="0"/>
                <a:t>Neutrinos kommen auf die Waage</a:t>
              </a:r>
              <a:endParaRPr lang="en-US" sz="1600" kern="0" dirty="0"/>
            </a:p>
          </p:txBody>
        </p:sp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1069" y="2623960"/>
              <a:ext cx="565212" cy="565212"/>
            </a:xfrm>
            <a:prstGeom prst="rect">
              <a:avLst/>
            </a:prstGeom>
          </p:spPr>
        </p:pic>
      </p:grpSp>
      <p:grpSp>
        <p:nvGrpSpPr>
          <p:cNvPr id="15" name="Gruppieren 14"/>
          <p:cNvGrpSpPr/>
          <p:nvPr/>
        </p:nvGrpSpPr>
        <p:grpSpPr>
          <a:xfrm rot="20465791">
            <a:off x="5036416" y="2729684"/>
            <a:ext cx="3202554" cy="566717"/>
            <a:chOff x="5361388" y="3770661"/>
            <a:chExt cx="3202554" cy="566717"/>
          </a:xfrm>
        </p:grpSpPr>
        <p:sp>
          <p:nvSpPr>
            <p:cNvPr id="16" name="Inhaltsplatzhalter 2"/>
            <p:cNvSpPr txBox="1">
              <a:spLocks/>
            </p:cNvSpPr>
            <p:nvPr/>
          </p:nvSpPr>
          <p:spPr bwMode="auto">
            <a:xfrm>
              <a:off x="6012160" y="3801991"/>
              <a:ext cx="2551782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de-DE" sz="1600" kern="0" dirty="0"/>
                <a:t>Experimente zum Wiegen von Neutrinos starten in Karlsruhe</a:t>
              </a:r>
              <a:endParaRPr lang="en-US" sz="1600" kern="0" dirty="0"/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1388" y="3770661"/>
              <a:ext cx="566717" cy="566717"/>
            </a:xfrm>
            <a:prstGeom prst="rect">
              <a:avLst/>
            </a:prstGeom>
          </p:spPr>
        </p:pic>
      </p:grpSp>
      <p:grpSp>
        <p:nvGrpSpPr>
          <p:cNvPr id="18" name="Gruppieren 17"/>
          <p:cNvGrpSpPr/>
          <p:nvPr/>
        </p:nvGrpSpPr>
        <p:grpSpPr>
          <a:xfrm>
            <a:off x="4860032" y="2132856"/>
            <a:ext cx="2592288" cy="504056"/>
            <a:chOff x="1547664" y="4921866"/>
            <a:chExt cx="2592288" cy="504056"/>
          </a:xfrm>
        </p:grpSpPr>
        <p:sp>
          <p:nvSpPr>
            <p:cNvPr id="19" name="Inhaltsplatzhalter 2"/>
            <p:cNvSpPr txBox="1">
              <a:spLocks/>
            </p:cNvSpPr>
            <p:nvPr/>
          </p:nvSpPr>
          <p:spPr bwMode="auto">
            <a:xfrm>
              <a:off x="2483768" y="4921866"/>
              <a:ext cx="1656184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KATRIN celebrates first beam</a:t>
              </a:r>
            </a:p>
          </p:txBody>
        </p:sp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5021730"/>
              <a:ext cx="791249" cy="304327"/>
            </a:xfrm>
            <a:prstGeom prst="rect">
              <a:avLst/>
            </a:prstGeom>
          </p:spPr>
        </p:pic>
      </p:grpSp>
      <p:grpSp>
        <p:nvGrpSpPr>
          <p:cNvPr id="21" name="Gruppieren 20"/>
          <p:cNvGrpSpPr/>
          <p:nvPr/>
        </p:nvGrpSpPr>
        <p:grpSpPr>
          <a:xfrm rot="21325952">
            <a:off x="288505" y="4636740"/>
            <a:ext cx="4540812" cy="952500"/>
            <a:chOff x="2577474" y="5551936"/>
            <a:chExt cx="4540812" cy="952500"/>
          </a:xfrm>
        </p:grpSpPr>
        <p:sp>
          <p:nvSpPr>
            <p:cNvPr id="22" name="Inhaltsplatzhalter 2"/>
            <p:cNvSpPr txBox="1">
              <a:spLocks/>
            </p:cNvSpPr>
            <p:nvPr/>
          </p:nvSpPr>
          <p:spPr bwMode="auto">
            <a:xfrm>
              <a:off x="3510924" y="5681493"/>
              <a:ext cx="3607362" cy="54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The KATRIN Tritium Neutrino experiment: A giant scale for the tiniest of particles</a:t>
              </a:r>
            </a:p>
          </p:txBody>
        </p:sp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7474" y="5551936"/>
              <a:ext cx="933450" cy="952500"/>
            </a:xfrm>
            <a:prstGeom prst="rect">
              <a:avLst/>
            </a:prstGeom>
          </p:spPr>
        </p:pic>
      </p:grpSp>
      <p:grpSp>
        <p:nvGrpSpPr>
          <p:cNvPr id="24" name="Gruppieren 23"/>
          <p:cNvGrpSpPr/>
          <p:nvPr/>
        </p:nvGrpSpPr>
        <p:grpSpPr>
          <a:xfrm rot="1374229">
            <a:off x="5095695" y="4224470"/>
            <a:ext cx="2397240" cy="956597"/>
            <a:chOff x="1285148" y="5280715"/>
            <a:chExt cx="2397240" cy="956597"/>
          </a:xfrm>
        </p:grpSpPr>
        <p:sp>
          <p:nvSpPr>
            <p:cNvPr id="25" name="Inhaltsplatzhalter 2"/>
            <p:cNvSpPr txBox="1">
              <a:spLocks/>
            </p:cNvSpPr>
            <p:nvPr/>
          </p:nvSpPr>
          <p:spPr bwMode="auto">
            <a:xfrm>
              <a:off x="1285148" y="5677950"/>
              <a:ext cx="2397240" cy="55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Experiment starts to find weight of 'ghost particles'</a:t>
              </a:r>
            </a:p>
          </p:txBody>
        </p:sp>
        <p:pic>
          <p:nvPicPr>
            <p:cNvPr id="26" name="Picture 2" descr="Breaking News, World News and Taiwan News.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280715"/>
              <a:ext cx="1900238" cy="40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uppieren 26"/>
          <p:cNvGrpSpPr/>
          <p:nvPr/>
        </p:nvGrpSpPr>
        <p:grpSpPr>
          <a:xfrm rot="18916309">
            <a:off x="6715008" y="4763822"/>
            <a:ext cx="2736305" cy="765500"/>
            <a:chOff x="647491" y="5239086"/>
            <a:chExt cx="2736305" cy="765500"/>
          </a:xfrm>
        </p:grpSpPr>
        <p:sp>
          <p:nvSpPr>
            <p:cNvPr id="28" name="Inhaltsplatzhalter 2"/>
            <p:cNvSpPr txBox="1">
              <a:spLocks/>
            </p:cNvSpPr>
            <p:nvPr/>
          </p:nvSpPr>
          <p:spPr bwMode="auto">
            <a:xfrm>
              <a:off x="647491" y="5445224"/>
              <a:ext cx="2736305" cy="55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de-DE" sz="1600" kern="0" dirty="0"/>
                <a:t>Forscher geben Startschuss zum Wiegen von Geisterteilchen</a:t>
              </a:r>
              <a:endParaRPr lang="en-US" sz="1600" kern="0" dirty="0"/>
            </a:p>
          </p:txBody>
        </p:sp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638" y="5239086"/>
              <a:ext cx="1583307" cy="206137"/>
            </a:xfrm>
            <a:prstGeom prst="rect">
              <a:avLst/>
            </a:prstGeom>
          </p:spPr>
        </p:pic>
      </p:grpSp>
      <p:grpSp>
        <p:nvGrpSpPr>
          <p:cNvPr id="30" name="Gruppieren 29"/>
          <p:cNvGrpSpPr/>
          <p:nvPr/>
        </p:nvGrpSpPr>
        <p:grpSpPr>
          <a:xfrm>
            <a:off x="2856130" y="5346971"/>
            <a:ext cx="4176464" cy="746325"/>
            <a:chOff x="4618049" y="4914923"/>
            <a:chExt cx="4176464" cy="746325"/>
          </a:xfrm>
        </p:grpSpPr>
        <p:sp>
          <p:nvSpPr>
            <p:cNvPr id="31" name="Inhaltsplatzhalter 2"/>
            <p:cNvSpPr txBox="1">
              <a:spLocks/>
            </p:cNvSpPr>
            <p:nvPr/>
          </p:nvSpPr>
          <p:spPr bwMode="auto">
            <a:xfrm>
              <a:off x="4618049" y="5157192"/>
              <a:ext cx="4176464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Neutrino Mass: Germany’s KATRIN Experiment Aims To Weigh The Universe’s Lightest Particle</a:t>
              </a:r>
            </a:p>
          </p:txBody>
        </p:sp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4362" y="4914923"/>
              <a:ext cx="3160760" cy="242269"/>
            </a:xfrm>
            <a:prstGeom prst="rect">
              <a:avLst/>
            </a:prstGeom>
          </p:spPr>
        </p:pic>
      </p:grpSp>
      <p:grpSp>
        <p:nvGrpSpPr>
          <p:cNvPr id="33" name="Gruppieren 32"/>
          <p:cNvGrpSpPr/>
          <p:nvPr/>
        </p:nvGrpSpPr>
        <p:grpSpPr>
          <a:xfrm>
            <a:off x="323528" y="5733255"/>
            <a:ext cx="2272694" cy="504057"/>
            <a:chOff x="345035" y="5540113"/>
            <a:chExt cx="2272694" cy="504057"/>
          </a:xfrm>
        </p:grpSpPr>
        <p:sp>
          <p:nvSpPr>
            <p:cNvPr id="34" name="Inhaltsplatzhalter 2"/>
            <p:cNvSpPr txBox="1">
              <a:spLocks/>
            </p:cNvSpPr>
            <p:nvPr/>
          </p:nvSpPr>
          <p:spPr bwMode="auto">
            <a:xfrm>
              <a:off x="1245269" y="5540113"/>
              <a:ext cx="1372460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de-DE" sz="1600" kern="0" dirty="0"/>
                <a:t>Neutrinos auf der Waage</a:t>
              </a:r>
              <a:endParaRPr lang="en-US" sz="1600" kern="0" dirty="0"/>
            </a:p>
          </p:txBody>
        </p:sp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035" y="5540114"/>
              <a:ext cx="798088" cy="504056"/>
            </a:xfrm>
            <a:prstGeom prst="rect">
              <a:avLst/>
            </a:prstGeom>
          </p:spPr>
        </p:pic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0" y="160779"/>
            <a:ext cx="711651" cy="79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3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4325491" cy="561975"/>
          </a:xfrm>
        </p:spPr>
        <p:txBody>
          <a:bodyPr/>
          <a:lstStyle/>
          <a:p>
            <a:r>
              <a:rPr lang="en-US" dirty="0" smtClean="0"/>
              <a:t>KATRIN first light – alignment 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92113" y="5445224"/>
            <a:ext cx="8356600" cy="720080"/>
          </a:xfrm>
        </p:spPr>
        <p:txBody>
          <a:bodyPr/>
          <a:lstStyle/>
          <a:p>
            <a:r>
              <a:rPr lang="en-US" dirty="0" smtClean="0"/>
              <a:t>KATRIN beamline is aligned and in good agreement with simulations</a:t>
            </a:r>
          </a:p>
          <a:p>
            <a:r>
              <a:rPr lang="en-US" dirty="0"/>
              <a:t>U</a:t>
            </a:r>
            <a:r>
              <a:rPr lang="en-US" dirty="0" smtClean="0"/>
              <a:t>nobstructed transport of 191 Tcm² flux tube from source to detector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16561"/>
            <a:ext cx="7236296" cy="1286138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4521200" y="1462331"/>
            <a:ext cx="2499072" cy="2182222"/>
            <a:chOff x="3824874" y="1116128"/>
            <a:chExt cx="2499072" cy="2182222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6981" y="1124745"/>
              <a:ext cx="2386965" cy="2173605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 rot="5400000">
              <a:off x="5052787" y="1903847"/>
              <a:ext cx="1980472" cy="49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3824874" y="1116128"/>
              <a:ext cx="1980472" cy="246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6516216" y="1462332"/>
            <a:ext cx="2474246" cy="2182220"/>
            <a:chOff x="6418234" y="1116129"/>
            <a:chExt cx="2474246" cy="2182220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5515" y="1124744"/>
              <a:ext cx="2386965" cy="2173605"/>
            </a:xfrm>
            <a:prstGeom prst="rect">
              <a:avLst/>
            </a:prstGeom>
          </p:spPr>
        </p:pic>
        <p:sp>
          <p:nvSpPr>
            <p:cNvPr id="16" name="Rechteck 15"/>
            <p:cNvSpPr/>
            <p:nvPr/>
          </p:nvSpPr>
          <p:spPr>
            <a:xfrm rot="5400000">
              <a:off x="7655357" y="1903848"/>
              <a:ext cx="1980472" cy="49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6418234" y="1116129"/>
              <a:ext cx="1980472" cy="246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" name="Inhaltsplatzhalter 2"/>
          <p:cNvSpPr txBox="1">
            <a:spLocks/>
          </p:cNvSpPr>
          <p:nvPr/>
        </p:nvSpPr>
        <p:spPr bwMode="auto">
          <a:xfrm>
            <a:off x="4860032" y="1196752"/>
            <a:ext cx="1368152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rear wall electron beam</a:t>
            </a:r>
            <a:endParaRPr lang="en-US" sz="1600" kern="0" dirty="0"/>
          </a:p>
        </p:txBody>
      </p:sp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6732240" y="1196752"/>
            <a:ext cx="1656184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pencil</a:t>
            </a:r>
            <a:br>
              <a:rPr lang="en-US" sz="1600" kern="0" dirty="0" smtClean="0"/>
            </a:br>
            <a:r>
              <a:rPr lang="en-US" sz="1600" kern="0" dirty="0" smtClean="0"/>
              <a:t>electron beam</a:t>
            </a:r>
            <a:endParaRPr lang="en-US" sz="1600" kern="0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467544" y="1501468"/>
            <a:ext cx="3280115" cy="1819541"/>
            <a:chOff x="467544" y="1429931"/>
            <a:chExt cx="3280115" cy="181954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5400000">
              <a:off x="1322895" y="1883841"/>
              <a:ext cx="1590400" cy="1140862"/>
            </a:xfrm>
            <a:prstGeom prst="rect">
              <a:avLst/>
            </a:prstGeom>
            <a:scene3d>
              <a:camera prst="orthographicFront">
                <a:rot lat="3000000" lon="0" rev="0"/>
              </a:camera>
              <a:lightRig rig="threePt" dir="t"/>
            </a:scene3d>
          </p:spPr>
        </p:pic>
        <p:cxnSp>
          <p:nvCxnSpPr>
            <p:cNvPr id="22" name="Gerade Verbindung mit Pfeil 21"/>
            <p:cNvCxnSpPr/>
            <p:nvPr/>
          </p:nvCxnSpPr>
          <p:spPr>
            <a:xfrm>
              <a:off x="2195736" y="2454272"/>
              <a:ext cx="1368152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>
              <a:off x="467544" y="2454272"/>
              <a:ext cx="1296144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Inhaltsplatzhalter 2"/>
            <p:cNvSpPr txBox="1">
              <a:spLocks/>
            </p:cNvSpPr>
            <p:nvPr/>
          </p:nvSpPr>
          <p:spPr bwMode="auto">
            <a:xfrm>
              <a:off x="477739" y="1701279"/>
              <a:ext cx="1573981" cy="666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>
                  <a:solidFill>
                    <a:srgbClr val="C00000"/>
                  </a:solidFill>
                </a:rPr>
                <a:t>p</a:t>
              </a:r>
              <a:r>
                <a:rPr lang="en-US" sz="1600" kern="0" dirty="0" smtClean="0">
                  <a:solidFill>
                    <a:srgbClr val="C00000"/>
                  </a:solidFill>
                </a:rPr>
                <a:t>encil electron beam from</a:t>
              </a:r>
              <a:br>
                <a:rPr lang="en-US" sz="1600" kern="0" dirty="0" smtClean="0">
                  <a:solidFill>
                    <a:srgbClr val="C00000"/>
                  </a:solidFill>
                </a:rPr>
              </a:br>
              <a:r>
                <a:rPr lang="en-US" sz="1600" kern="0" dirty="0" smtClean="0">
                  <a:solidFill>
                    <a:srgbClr val="C00000"/>
                  </a:solidFill>
                </a:rPr>
                <a:t>ion source</a:t>
              </a:r>
              <a:endParaRPr lang="en-US" sz="1600" kern="0" dirty="0">
                <a:solidFill>
                  <a:srgbClr val="C00000"/>
                </a:solidFill>
              </a:endParaRPr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>
              <a:off x="2316117" y="2276872"/>
              <a:ext cx="455683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>
              <a:off x="2087724" y="1988840"/>
              <a:ext cx="684076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>
              <a:off x="2074725" y="2646288"/>
              <a:ext cx="684076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2195736" y="2880041"/>
              <a:ext cx="563065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>
              <a:off x="1979712" y="3095594"/>
              <a:ext cx="778115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nhaltsplatzhalter 2"/>
            <p:cNvSpPr txBox="1">
              <a:spLocks/>
            </p:cNvSpPr>
            <p:nvPr/>
          </p:nvSpPr>
          <p:spPr bwMode="auto">
            <a:xfrm>
              <a:off x="2460133" y="1429931"/>
              <a:ext cx="1287526" cy="359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kern="0" dirty="0">
                  <a:solidFill>
                    <a:srgbClr val="FFC000"/>
                  </a:solidFill>
                </a:rPr>
                <a:t>r</a:t>
              </a:r>
              <a:r>
                <a:rPr lang="en-US" sz="1600" kern="0" dirty="0" smtClean="0">
                  <a:solidFill>
                    <a:srgbClr val="FFC000"/>
                  </a:solidFill>
                </a:rPr>
                <a:t>ear wall</a:t>
              </a:r>
              <a:br>
                <a:rPr lang="en-US" sz="1600" kern="0" dirty="0" smtClean="0">
                  <a:solidFill>
                    <a:srgbClr val="FFC000"/>
                  </a:solidFill>
                </a:rPr>
              </a:br>
              <a:r>
                <a:rPr lang="en-US" sz="1600" kern="0" dirty="0" smtClean="0">
                  <a:solidFill>
                    <a:srgbClr val="FFC000"/>
                  </a:solidFill>
                </a:rPr>
                <a:t>electron beam</a:t>
              </a:r>
              <a:endParaRPr lang="en-US" sz="1600" kern="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31" name="Gerade Verbindung 30"/>
          <p:cNvCxnSpPr/>
          <p:nvPr/>
        </p:nvCxnSpPr>
        <p:spPr>
          <a:xfrm>
            <a:off x="7560332" y="1739487"/>
            <a:ext cx="13321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7560332" y="3437407"/>
            <a:ext cx="13321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8743575" y="1739487"/>
            <a:ext cx="0" cy="1685541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nhaltsplatzhalter 2"/>
          <p:cNvSpPr txBox="1">
            <a:spLocks/>
          </p:cNvSpPr>
          <p:nvPr/>
        </p:nvSpPr>
        <p:spPr bwMode="auto">
          <a:xfrm rot="16200000">
            <a:off x="8176741" y="2438241"/>
            <a:ext cx="999429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90 mm</a:t>
            </a:r>
            <a:endParaRPr lang="en-US" sz="1600" kern="0" dirty="0"/>
          </a:p>
        </p:txBody>
      </p:sp>
      <p:cxnSp>
        <p:nvCxnSpPr>
          <p:cNvPr id="35" name="Gerade Verbindung 34"/>
          <p:cNvCxnSpPr/>
          <p:nvPr/>
        </p:nvCxnSpPr>
        <p:spPr>
          <a:xfrm flipV="1">
            <a:off x="1115616" y="2496937"/>
            <a:ext cx="1080120" cy="3555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1115616" y="2527937"/>
            <a:ext cx="1080120" cy="5540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>
            <a:off x="1115616" y="2852465"/>
            <a:ext cx="0" cy="229507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Inhaltsplatzhalter 2"/>
          <p:cNvSpPr txBox="1">
            <a:spLocks/>
          </p:cNvSpPr>
          <p:nvPr/>
        </p:nvSpPr>
        <p:spPr bwMode="auto">
          <a:xfrm>
            <a:off x="467544" y="2823202"/>
            <a:ext cx="656541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5 mm</a:t>
            </a:r>
            <a:endParaRPr lang="en-US" sz="1600" kern="0" dirty="0"/>
          </a:p>
        </p:txBody>
      </p:sp>
      <p:cxnSp>
        <p:nvCxnSpPr>
          <p:cNvPr id="39" name="Gerade Verbindung mit Pfeil 38"/>
          <p:cNvCxnSpPr/>
          <p:nvPr/>
        </p:nvCxnSpPr>
        <p:spPr>
          <a:xfrm flipV="1">
            <a:off x="7622310" y="3487174"/>
            <a:ext cx="0" cy="733443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H="1" flipV="1">
            <a:off x="6228184" y="3487173"/>
            <a:ext cx="1394127" cy="22938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>
          <a:xfrm flipV="1">
            <a:off x="1526300" y="3437407"/>
            <a:ext cx="454386" cy="783211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nhaltsplatzhalter 2"/>
          <p:cNvSpPr txBox="1">
            <a:spLocks/>
          </p:cNvSpPr>
          <p:nvPr/>
        </p:nvSpPr>
        <p:spPr bwMode="auto">
          <a:xfrm>
            <a:off x="7596336" y="4005064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detector</a:t>
            </a:r>
            <a:endParaRPr lang="en-US" sz="1600" kern="0" dirty="0"/>
          </a:p>
        </p:txBody>
      </p:sp>
      <p:sp>
        <p:nvSpPr>
          <p:cNvPr id="43" name="Inhaltsplatzhalter 2"/>
          <p:cNvSpPr txBox="1">
            <a:spLocks/>
          </p:cNvSpPr>
          <p:nvPr/>
        </p:nvSpPr>
        <p:spPr bwMode="auto">
          <a:xfrm>
            <a:off x="755576" y="3658087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electron sources</a:t>
            </a:r>
            <a:endParaRPr lang="en-US" sz="1600" kern="0" dirty="0"/>
          </a:p>
        </p:txBody>
      </p:sp>
      <p:cxnSp>
        <p:nvCxnSpPr>
          <p:cNvPr id="44" name="Gerade Verbindung mit Pfeil 43"/>
          <p:cNvCxnSpPr/>
          <p:nvPr/>
        </p:nvCxnSpPr>
        <p:spPr>
          <a:xfrm>
            <a:off x="1526300" y="5157192"/>
            <a:ext cx="609601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Inhaltsplatzhalter 2"/>
          <p:cNvSpPr txBox="1">
            <a:spLocks/>
          </p:cNvSpPr>
          <p:nvPr/>
        </p:nvSpPr>
        <p:spPr bwMode="auto">
          <a:xfrm>
            <a:off x="3437127" y="4941168"/>
            <a:ext cx="1494913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61 087 mm</a:t>
            </a:r>
            <a:endParaRPr lang="en-US" sz="1600" kern="0" dirty="0"/>
          </a:p>
        </p:txBody>
      </p:sp>
      <p:cxnSp>
        <p:nvCxnSpPr>
          <p:cNvPr id="46" name="Gerade Verbindung 45"/>
          <p:cNvCxnSpPr/>
          <p:nvPr/>
        </p:nvCxnSpPr>
        <p:spPr>
          <a:xfrm>
            <a:off x="7622311" y="4363893"/>
            <a:ext cx="0" cy="8653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>
            <a:off x="1513815" y="4363893"/>
            <a:ext cx="0" cy="8653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fik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0" y="160779"/>
            <a:ext cx="711651" cy="79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97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/>
              <a:t>KATRIN first light – ion blocking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2112" y="5661719"/>
            <a:ext cx="8428359" cy="359569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chieved ion suppression of &gt; 10</a:t>
            </a:r>
            <a:r>
              <a:rPr lang="en-US" baseline="30000" dirty="0" smtClean="0"/>
              <a:t>2</a:t>
            </a:r>
            <a:r>
              <a:rPr lang="en-US" dirty="0" smtClean="0"/>
              <a:t> with one blocking electrode (preliminary)</a:t>
            </a:r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79512" y="2996952"/>
            <a:ext cx="8028384" cy="2149763"/>
            <a:chOff x="179512" y="2636912"/>
            <a:chExt cx="8028384" cy="2149763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3140968"/>
              <a:ext cx="1548747" cy="511760"/>
            </a:xfrm>
            <a:prstGeom prst="rect">
              <a:avLst/>
            </a:prstGeom>
          </p:spPr>
        </p:pic>
        <p:pic>
          <p:nvPicPr>
            <p:cNvPr id="8" name="Picture 2" descr="C:\Users\Admin\bwSyncAndShare\KIT\EXPERIMENTS\KATRIN_DPS\Ringelectrodes\pics\IK14421 Elektrode Spezialkamm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2248" y="3122682"/>
              <a:ext cx="421800" cy="475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3500537"/>
              <a:ext cx="7236296" cy="1286138"/>
            </a:xfrm>
            <a:prstGeom prst="rect">
              <a:avLst/>
            </a:prstGeom>
          </p:spPr>
        </p:pic>
        <p:pic>
          <p:nvPicPr>
            <p:cNvPr id="10" name="Picture 3" descr="C:\Users\Admin\bwSyncAndShare\KIT\EXPERIMENTS\KATRIN_DPS\Dipoleelectrodes\pics\Dipol komplett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2" t="16427" r="901" b="21707"/>
            <a:stretch/>
          </p:blipFill>
          <p:spPr bwMode="auto">
            <a:xfrm>
              <a:off x="2267744" y="3218675"/>
              <a:ext cx="1120288" cy="354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Admin\bwSyncAndShare\KIT\EXPERIMENTS\KATRIN_DPS\Ringelectrodes\pics\IK14421 Elektrode Spezialkamm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3122682"/>
              <a:ext cx="421800" cy="475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C:\Users\Admin\bwSyncAndShare\KIT\EXPERIMENTS\KATRIN_DPS\Ringelectrodes\pics\IK14421 Elektrode Spezialkamm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4576" y="3122682"/>
              <a:ext cx="421800" cy="475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1041748" y="3656922"/>
              <a:ext cx="361900" cy="27613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>
              <a:stCxn id="10" idx="2"/>
            </p:cNvCxnSpPr>
            <p:nvPr/>
          </p:nvCxnSpPr>
          <p:spPr>
            <a:xfrm>
              <a:off x="2827888" y="3573016"/>
              <a:ext cx="809868" cy="3997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>
              <a:off x="2827888" y="3573016"/>
              <a:ext cx="663992" cy="3997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>
              <a:off x="2827888" y="3572278"/>
              <a:ext cx="560144" cy="3997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>
              <a:off x="3794898" y="3643997"/>
              <a:ext cx="0" cy="3344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 flipH="1">
              <a:off x="4589748" y="3608380"/>
              <a:ext cx="203400" cy="3700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>
              <a:off x="4793148" y="3626188"/>
              <a:ext cx="210900" cy="3458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flipH="1">
              <a:off x="7452320" y="3656922"/>
              <a:ext cx="187706" cy="31513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3861782" y="3637620"/>
              <a:ext cx="0" cy="33443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>
              <a:stCxn id="27" idx="2"/>
            </p:cNvCxnSpPr>
            <p:nvPr/>
          </p:nvCxnSpPr>
          <p:spPr>
            <a:xfrm flipH="1">
              <a:off x="6264682" y="2636912"/>
              <a:ext cx="1289234" cy="125469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Inhaltsplatzhalter 2"/>
          <p:cNvSpPr txBox="1">
            <a:spLocks/>
          </p:cNvSpPr>
          <p:nvPr/>
        </p:nvSpPr>
        <p:spPr bwMode="auto">
          <a:xfrm>
            <a:off x="251520" y="3212976"/>
            <a:ext cx="1476164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ELIOTT ion source</a:t>
            </a:r>
            <a:endParaRPr lang="en-US" sz="1600" kern="0" dirty="0"/>
          </a:p>
        </p:txBody>
      </p:sp>
      <p:sp>
        <p:nvSpPr>
          <p:cNvPr id="24" name="Inhaltsplatzhalter 2"/>
          <p:cNvSpPr txBox="1">
            <a:spLocks/>
          </p:cNvSpPr>
          <p:nvPr/>
        </p:nvSpPr>
        <p:spPr bwMode="auto">
          <a:xfrm>
            <a:off x="1943708" y="3212976"/>
            <a:ext cx="1476164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/>
              <a:t>d</a:t>
            </a:r>
            <a:r>
              <a:rPr lang="en-US" sz="1600" kern="0" dirty="0" smtClean="0"/>
              <a:t>ipole electrodes</a:t>
            </a:r>
            <a:endParaRPr lang="en-US" sz="1600" kern="0" dirty="0"/>
          </a:p>
        </p:txBody>
      </p:sp>
      <p:sp>
        <p:nvSpPr>
          <p:cNvPr id="25" name="Inhaltsplatzhalter 2"/>
          <p:cNvSpPr txBox="1">
            <a:spLocks/>
          </p:cNvSpPr>
          <p:nvPr/>
        </p:nvSpPr>
        <p:spPr bwMode="auto">
          <a:xfrm>
            <a:off x="3491880" y="3206772"/>
            <a:ext cx="1908212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/>
              <a:t>b</a:t>
            </a:r>
            <a:r>
              <a:rPr lang="en-US" sz="1600" kern="0" dirty="0" smtClean="0"/>
              <a:t>locking electrodes</a:t>
            </a:r>
            <a:endParaRPr lang="en-US" sz="1600" kern="0" dirty="0"/>
          </a:p>
        </p:txBody>
      </p:sp>
      <p:sp>
        <p:nvSpPr>
          <p:cNvPr id="26" name="Inhaltsplatzhalter 2"/>
          <p:cNvSpPr txBox="1">
            <a:spLocks/>
          </p:cNvSpPr>
          <p:nvPr/>
        </p:nvSpPr>
        <p:spPr bwMode="auto">
          <a:xfrm>
            <a:off x="6308604" y="1340768"/>
            <a:ext cx="2583876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/>
              <a:t>MS used as ion detector</a:t>
            </a:r>
            <a:endParaRPr lang="en-US" kern="0" dirty="0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900997"/>
              </p:ext>
            </p:extLst>
          </p:nvPr>
        </p:nvGraphicFramePr>
        <p:xfrm>
          <a:off x="6245940" y="1899672"/>
          <a:ext cx="261595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976"/>
                <a:gridCol w="1307976"/>
              </a:tblGrid>
              <a:tr h="36558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BE PP5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rate /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cps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558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Off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140 ± 2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558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On (375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V)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anose="020F0502020204030204" pitchFamily="34" charset="0"/>
                        </a:rPr>
                        <a:t>0.9 ±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0.2</a:t>
                      </a:r>
                      <a:endParaRPr lang="de-D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Inhaltsplatzhalter 2"/>
          <p:cNvSpPr txBox="1">
            <a:spLocks/>
          </p:cNvSpPr>
          <p:nvPr/>
        </p:nvSpPr>
        <p:spPr bwMode="auto">
          <a:xfrm>
            <a:off x="391864" y="1412776"/>
            <a:ext cx="5188248" cy="131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</a:t>
            </a:r>
            <a:r>
              <a:rPr lang="en-US" kern="0" dirty="0" smtClean="0"/>
              <a:t>ritium source produces an order of magnitude more positive ions than </a:t>
            </a:r>
            <a:r>
              <a:rPr lang="en-US" kern="0" dirty="0" smtClean="0">
                <a:latin typeface="Symbol" panose="05050102010706020507" pitchFamily="18" charset="2"/>
              </a:rPr>
              <a:t>b</a:t>
            </a:r>
            <a:r>
              <a:rPr lang="en-US" kern="0" dirty="0" smtClean="0"/>
              <a:t>-electrons</a:t>
            </a:r>
          </a:p>
          <a:p>
            <a:r>
              <a:rPr lang="en-US" kern="0" dirty="0" smtClean="0"/>
              <a:t>ELIOTT ion source produces positive </a:t>
            </a:r>
            <a:br>
              <a:rPr lang="en-US" kern="0" dirty="0" smtClean="0"/>
            </a:br>
            <a:r>
              <a:rPr lang="en-US" kern="0" dirty="0" smtClean="0"/>
              <a:t>deuterium ions</a:t>
            </a:r>
            <a:endParaRPr lang="en-US" kern="0" dirty="0"/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2373535" y="4797152"/>
            <a:ext cx="733138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Inhaltsplatzhalter 2"/>
          <p:cNvSpPr txBox="1">
            <a:spLocks/>
          </p:cNvSpPr>
          <p:nvPr/>
        </p:nvSpPr>
        <p:spPr bwMode="auto">
          <a:xfrm>
            <a:off x="1271079" y="4869160"/>
            <a:ext cx="3084897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solidFill>
                  <a:srgbClr val="FF0000"/>
                </a:solidFill>
              </a:rPr>
              <a:t>tritium: ~ 10</a:t>
            </a:r>
            <a:r>
              <a:rPr lang="en-US" sz="1600" kern="0" baseline="30000" dirty="0" smtClean="0">
                <a:solidFill>
                  <a:srgbClr val="FF0000"/>
                </a:solidFill>
              </a:rPr>
              <a:t>12</a:t>
            </a:r>
            <a:r>
              <a:rPr lang="en-US" sz="1600" kern="0" dirty="0">
                <a:solidFill>
                  <a:srgbClr val="FF0000"/>
                </a:solidFill>
              </a:rPr>
              <a:t> </a:t>
            </a:r>
            <a:r>
              <a:rPr lang="en-US" sz="1600" kern="0" dirty="0" smtClean="0">
                <a:solidFill>
                  <a:srgbClr val="FF0000"/>
                </a:solidFill>
              </a:rPr>
              <a:t>ions/s, ~ 10 </a:t>
            </a:r>
            <a:r>
              <a:rPr lang="en-US" sz="1600" kern="0" dirty="0" err="1" smtClean="0">
                <a:solidFill>
                  <a:srgbClr val="FF0000"/>
                </a:solidFill>
              </a:rPr>
              <a:t>kBq</a:t>
            </a:r>
            <a:r>
              <a:rPr lang="en-US" sz="1600" kern="0" dirty="0" smtClean="0">
                <a:solidFill>
                  <a:srgbClr val="FF0000"/>
                </a:solidFill>
              </a:rPr>
              <a:t>/s</a:t>
            </a:r>
            <a:endParaRPr lang="en-US" sz="1600" kern="0" dirty="0">
              <a:solidFill>
                <a:srgbClr val="FF0000"/>
              </a:solidFill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3139881" y="4797152"/>
            <a:ext cx="31248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Inhaltsplatzhalter 2"/>
          <p:cNvSpPr txBox="1">
            <a:spLocks/>
          </p:cNvSpPr>
          <p:nvPr/>
        </p:nvSpPr>
        <p:spPr bwMode="auto">
          <a:xfrm>
            <a:off x="179512" y="4077072"/>
            <a:ext cx="104318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10</a:t>
            </a:r>
            <a:r>
              <a:rPr lang="en-US" sz="1600" kern="0" baseline="30000" dirty="0" smtClean="0"/>
              <a:t>7</a:t>
            </a:r>
            <a:r>
              <a:rPr lang="en-US" sz="1600" kern="0" dirty="0" smtClean="0"/>
              <a:t> ions/s</a:t>
            </a:r>
            <a:endParaRPr lang="en-US" sz="1600" kern="0" dirty="0"/>
          </a:p>
        </p:txBody>
      </p:sp>
      <p:sp>
        <p:nvSpPr>
          <p:cNvPr id="33" name="Abgerundetes Rechteck 32"/>
          <p:cNvSpPr/>
          <p:nvPr/>
        </p:nvSpPr>
        <p:spPr>
          <a:xfrm rot="332156">
            <a:off x="7676386" y="1744510"/>
            <a:ext cx="1276147" cy="228420"/>
          </a:xfrm>
          <a:prstGeom prst="roundRect">
            <a:avLst/>
          </a:prstGeom>
          <a:solidFill>
            <a:srgbClr val="FF0066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 smtClean="0">
                <a:latin typeface="Calibri" panose="020F0502020204030204" pitchFamily="34" charset="0"/>
              </a:rPr>
              <a:t>preliminary</a:t>
            </a:r>
            <a:endParaRPr lang="de-DE" sz="1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83m</a:t>
            </a:r>
            <a:r>
              <a:rPr lang="en-US" dirty="0" smtClean="0"/>
              <a:t>Kr decay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cxnSp>
        <p:nvCxnSpPr>
          <p:cNvPr id="6" name="Gerade Verbindung 5"/>
          <p:cNvCxnSpPr/>
          <p:nvPr/>
        </p:nvCxnSpPr>
        <p:spPr>
          <a:xfrm flipH="1">
            <a:off x="1907704" y="2263809"/>
            <a:ext cx="648072" cy="0"/>
          </a:xfrm>
          <a:prstGeom prst="line">
            <a:avLst/>
          </a:prstGeom>
          <a:ln w="38100">
            <a:solidFill>
              <a:srgbClr val="82BE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 flipH="1">
            <a:off x="909019" y="3065208"/>
            <a:ext cx="648072" cy="0"/>
          </a:xfrm>
          <a:prstGeom prst="line">
            <a:avLst/>
          </a:prstGeom>
          <a:ln w="38100">
            <a:solidFill>
              <a:srgbClr val="82BE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 flipH="1">
            <a:off x="893607" y="5002496"/>
            <a:ext cx="648072" cy="0"/>
          </a:xfrm>
          <a:prstGeom prst="line">
            <a:avLst/>
          </a:prstGeom>
          <a:ln w="38100">
            <a:solidFill>
              <a:srgbClr val="82BE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701107" y="1494211"/>
            <a:ext cx="926677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b="1" kern="0" baseline="30000" dirty="0" smtClean="0">
                <a:solidFill>
                  <a:srgbClr val="82BE3C"/>
                </a:solidFill>
              </a:rPr>
              <a:t>83</a:t>
            </a:r>
            <a:r>
              <a:rPr lang="en-US" sz="1600" b="1" kern="0" dirty="0" smtClean="0">
                <a:solidFill>
                  <a:srgbClr val="82BE3C"/>
                </a:solidFill>
              </a:rPr>
              <a:t>Rb</a:t>
            </a:r>
          </a:p>
          <a:p>
            <a:pPr marL="0" indent="0" algn="ctr">
              <a:buNone/>
            </a:pPr>
            <a:r>
              <a:rPr lang="en-US" sz="1600" kern="0" dirty="0">
                <a:solidFill>
                  <a:srgbClr val="82BE3C"/>
                </a:solidFill>
              </a:rPr>
              <a:t>T</a:t>
            </a:r>
            <a:r>
              <a:rPr lang="en-US" sz="1600" kern="0" baseline="-25000" dirty="0">
                <a:solidFill>
                  <a:srgbClr val="82BE3C"/>
                </a:solidFill>
              </a:rPr>
              <a:t>1/2</a:t>
            </a:r>
            <a:r>
              <a:rPr lang="en-US" sz="1600" kern="0" dirty="0">
                <a:solidFill>
                  <a:srgbClr val="82BE3C"/>
                </a:solidFill>
              </a:rPr>
              <a:t> </a:t>
            </a:r>
            <a:r>
              <a:rPr lang="en-US" sz="1600" kern="0" dirty="0" smtClean="0">
                <a:solidFill>
                  <a:srgbClr val="82BE3C"/>
                </a:solidFill>
              </a:rPr>
              <a:t>86.2 d</a:t>
            </a:r>
            <a:endParaRPr lang="en-US" sz="1600" kern="0" dirty="0">
              <a:solidFill>
                <a:srgbClr val="82BE3C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611560" y="1484784"/>
            <a:ext cx="837519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b="1" kern="0" baseline="30000" dirty="0" smtClean="0">
                <a:solidFill>
                  <a:srgbClr val="82BE3C"/>
                </a:solidFill>
              </a:rPr>
              <a:t>83m</a:t>
            </a:r>
            <a:r>
              <a:rPr lang="en-US" sz="1600" b="1" kern="0" dirty="0" smtClean="0">
                <a:solidFill>
                  <a:srgbClr val="82BE3C"/>
                </a:solidFill>
              </a:rPr>
              <a:t>Kr</a:t>
            </a:r>
          </a:p>
          <a:p>
            <a:pPr marL="0" indent="0" algn="ctr">
              <a:buNone/>
            </a:pPr>
            <a:r>
              <a:rPr lang="en-US" sz="1600" kern="0" dirty="0" smtClean="0">
                <a:solidFill>
                  <a:srgbClr val="82BE3C"/>
                </a:solidFill>
              </a:rPr>
              <a:t>T</a:t>
            </a:r>
            <a:r>
              <a:rPr lang="en-US" sz="1600" kern="0" baseline="-25000" dirty="0" smtClean="0">
                <a:solidFill>
                  <a:srgbClr val="82BE3C"/>
                </a:solidFill>
              </a:rPr>
              <a:t>1/2</a:t>
            </a:r>
            <a:r>
              <a:rPr lang="en-US" sz="1600" kern="0" dirty="0" smtClean="0">
                <a:solidFill>
                  <a:srgbClr val="82BE3C"/>
                </a:solidFill>
              </a:rPr>
              <a:t> 1.8 h</a:t>
            </a:r>
            <a:endParaRPr lang="en-US" sz="1600" kern="0" dirty="0">
              <a:solidFill>
                <a:srgbClr val="82BE3C"/>
              </a:solidFill>
            </a:endParaRPr>
          </a:p>
        </p:txBody>
      </p:sp>
      <p:cxnSp>
        <p:nvCxnSpPr>
          <p:cNvPr id="11" name="Gerade Verbindung 10"/>
          <p:cNvCxnSpPr/>
          <p:nvPr/>
        </p:nvCxnSpPr>
        <p:spPr>
          <a:xfrm flipH="1">
            <a:off x="893607" y="4354424"/>
            <a:ext cx="648072" cy="0"/>
          </a:xfrm>
          <a:prstGeom prst="line">
            <a:avLst/>
          </a:prstGeom>
          <a:ln w="38100">
            <a:solidFill>
              <a:srgbClr val="82BE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-108520" y="2927327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41.6 </a:t>
            </a:r>
            <a:r>
              <a:rPr lang="en-US" sz="1400" kern="0" dirty="0" err="1" smtClean="0">
                <a:solidFill>
                  <a:srgbClr val="82BE3C"/>
                </a:solidFill>
              </a:rPr>
              <a:t>keV</a:t>
            </a:r>
            <a:endParaRPr lang="en-US" sz="1400" kern="0" dirty="0">
              <a:solidFill>
                <a:srgbClr val="82BE3C"/>
              </a:solidFill>
            </a:endParaRPr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-108520" y="4223471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9.4 </a:t>
            </a:r>
            <a:r>
              <a:rPr lang="en-US" sz="1400" kern="0" dirty="0" err="1" smtClean="0">
                <a:solidFill>
                  <a:srgbClr val="82BE3C"/>
                </a:solidFill>
              </a:rPr>
              <a:t>keV</a:t>
            </a:r>
            <a:endParaRPr lang="en-US" sz="1400" kern="0" dirty="0">
              <a:solidFill>
                <a:srgbClr val="82BE3C"/>
              </a:solidFill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-108242" y="4871543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stable</a:t>
            </a:r>
            <a:endParaRPr lang="en-US" sz="1400" kern="0" dirty="0">
              <a:solidFill>
                <a:srgbClr val="82BE3C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1233056" y="2263809"/>
            <a:ext cx="998684" cy="788452"/>
          </a:xfrm>
          <a:prstGeom prst="straightConnector1">
            <a:avLst/>
          </a:prstGeom>
          <a:ln w="12700">
            <a:solidFill>
              <a:srgbClr val="82BE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1197051" y="3052261"/>
            <a:ext cx="0" cy="1302163"/>
          </a:xfrm>
          <a:prstGeom prst="straightConnector1">
            <a:avLst/>
          </a:prstGeom>
          <a:ln w="12700">
            <a:solidFill>
              <a:srgbClr val="82BE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1197051" y="3315483"/>
            <a:ext cx="0" cy="1687013"/>
          </a:xfrm>
          <a:prstGeom prst="straightConnector1">
            <a:avLst/>
          </a:prstGeom>
          <a:ln w="12700">
            <a:solidFill>
              <a:srgbClr val="82BE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/>
          <p:cNvSpPr txBox="1">
            <a:spLocks/>
          </p:cNvSpPr>
          <p:nvPr/>
        </p:nvSpPr>
        <p:spPr bwMode="auto">
          <a:xfrm>
            <a:off x="1081316" y="3575399"/>
            <a:ext cx="468052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IC, </a:t>
            </a:r>
            <a:r>
              <a:rPr lang="en-US" sz="1400" kern="0" dirty="0" smtClean="0">
                <a:solidFill>
                  <a:srgbClr val="82BE3C"/>
                </a:solidFill>
                <a:latin typeface="Symbol" panose="05050102010706020507" pitchFamily="18" charset="2"/>
              </a:rPr>
              <a:t>g</a:t>
            </a:r>
            <a:endParaRPr lang="en-US" sz="1400" kern="0" dirty="0">
              <a:solidFill>
                <a:srgbClr val="82BE3C"/>
              </a:solidFill>
              <a:latin typeface="Symbol" panose="05050102010706020507" pitchFamily="18" charset="2"/>
            </a:endParaRPr>
          </a:p>
        </p:txBody>
      </p:sp>
      <p:sp>
        <p:nvSpPr>
          <p:cNvPr id="19" name="Inhaltsplatzhalter 2"/>
          <p:cNvSpPr txBox="1">
            <a:spLocks/>
          </p:cNvSpPr>
          <p:nvPr/>
        </p:nvSpPr>
        <p:spPr bwMode="auto">
          <a:xfrm>
            <a:off x="1089039" y="4570448"/>
            <a:ext cx="468052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IC, </a:t>
            </a:r>
            <a:r>
              <a:rPr lang="en-US" sz="1400" kern="0" dirty="0" smtClean="0">
                <a:solidFill>
                  <a:srgbClr val="82BE3C"/>
                </a:solidFill>
                <a:latin typeface="Symbol" panose="05050102010706020507" pitchFamily="18" charset="2"/>
              </a:rPr>
              <a:t>g</a:t>
            </a:r>
            <a:endParaRPr lang="en-US" sz="1400" kern="0" dirty="0">
              <a:solidFill>
                <a:srgbClr val="82BE3C"/>
              </a:solidFill>
              <a:latin typeface="Symbol" panose="05050102010706020507" pitchFamily="18" charset="2"/>
            </a:endParaRPr>
          </a:p>
        </p:txBody>
      </p: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1961710" y="2639295"/>
            <a:ext cx="234026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sz="1400" kern="0" dirty="0" smtClean="0">
                <a:solidFill>
                  <a:srgbClr val="82BE3C"/>
                </a:solidFill>
              </a:rPr>
              <a:t>EC</a:t>
            </a:r>
            <a:endParaRPr lang="en-US" sz="1400" kern="0" dirty="0">
              <a:solidFill>
                <a:srgbClr val="82BE3C"/>
              </a:solidFill>
              <a:latin typeface="Symbol" panose="05050102010706020507" pitchFamily="18" charset="2"/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5" y="1045062"/>
            <a:ext cx="5112567" cy="4380281"/>
          </a:xfrm>
          <a:prstGeom prst="rect">
            <a:avLst/>
          </a:prstGeom>
        </p:spPr>
      </p:pic>
      <p:sp>
        <p:nvSpPr>
          <p:cNvPr id="22" name="Inhaltsplatzhalter 2"/>
          <p:cNvSpPr txBox="1">
            <a:spLocks/>
          </p:cNvSpPr>
          <p:nvPr/>
        </p:nvSpPr>
        <p:spPr bwMode="auto">
          <a:xfrm>
            <a:off x="395536" y="5615028"/>
            <a:ext cx="6048672" cy="71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baseline="30000" dirty="0" smtClean="0"/>
              <a:t>83m</a:t>
            </a:r>
            <a:r>
              <a:rPr lang="en-US" kern="0" dirty="0" smtClean="0"/>
              <a:t>Kr has well known lines from conversion electrons, for example K-32 (17.824 </a:t>
            </a:r>
            <a:r>
              <a:rPr lang="en-US" kern="0" dirty="0" err="1" smtClean="0"/>
              <a:t>keV</a:t>
            </a:r>
            <a:r>
              <a:rPr lang="en-US" kern="0" dirty="0" smtClean="0"/>
              <a:t>), L</a:t>
            </a:r>
            <a:r>
              <a:rPr lang="en-US" kern="0" baseline="-25000" dirty="0" smtClean="0"/>
              <a:t>3</a:t>
            </a:r>
            <a:r>
              <a:rPr lang="en-US" kern="0" dirty="0" smtClean="0"/>
              <a:t>-32 (30.472 </a:t>
            </a:r>
            <a:r>
              <a:rPr lang="en-US" kern="0" dirty="0" err="1" smtClean="0"/>
              <a:t>keV</a:t>
            </a:r>
            <a:r>
              <a:rPr lang="en-US" kern="0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1989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99046"/>
            <a:ext cx="7236296" cy="12861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KATRIN krypton commissioning measurements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4283968" y="4616296"/>
            <a:ext cx="144016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395536" y="908720"/>
            <a:ext cx="842493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de-DE" dirty="0"/>
              <a:t>Production of </a:t>
            </a:r>
            <a:r>
              <a:rPr lang="en-US" altLang="de-DE" baseline="38000" dirty="0"/>
              <a:t>83</a:t>
            </a:r>
            <a:r>
              <a:rPr lang="en-US" altLang="de-DE" dirty="0"/>
              <a:t>Rb at NPI cyclotron (51 </a:t>
            </a:r>
            <a:r>
              <a:rPr lang="en-US" altLang="de-DE" dirty="0" err="1"/>
              <a:t>MBq</a:t>
            </a:r>
            <a:r>
              <a:rPr lang="en-US" altLang="de-DE" dirty="0"/>
              <a:t>/h) using natural Kr gas target irradiated with </a:t>
            </a:r>
            <a:r>
              <a:rPr lang="en-US" altLang="de-DE" dirty="0" smtClean="0"/>
              <a:t>protons, </a:t>
            </a:r>
            <a:r>
              <a:rPr lang="en-US" altLang="de-DE" baseline="30000" dirty="0" smtClean="0"/>
              <a:t>83</a:t>
            </a:r>
            <a:r>
              <a:rPr lang="en-US" altLang="de-DE" dirty="0" smtClean="0"/>
              <a:t>Rb deposited in zeolite beads</a:t>
            </a:r>
            <a:endParaRPr lang="en-US" kern="0" dirty="0" smtClean="0"/>
          </a:p>
          <a:p>
            <a:r>
              <a:rPr lang="en-US" kern="0" dirty="0" smtClean="0"/>
              <a:t>Injection of </a:t>
            </a:r>
            <a:r>
              <a:rPr lang="en-US" kern="0" baseline="30000" dirty="0" smtClean="0"/>
              <a:t>83m</a:t>
            </a:r>
            <a:r>
              <a:rPr lang="en-US" kern="0" dirty="0" smtClean="0"/>
              <a:t>Kr into the KATRIN source </a:t>
            </a:r>
            <a:r>
              <a:rPr lang="en-US" kern="0" dirty="0" err="1" smtClean="0"/>
              <a:t>beamtube</a:t>
            </a:r>
            <a:r>
              <a:rPr lang="en-US" kern="0" dirty="0" smtClean="0"/>
              <a:t>, no carrier gas</a:t>
            </a:r>
          </a:p>
          <a:p>
            <a:r>
              <a:rPr lang="en-US" kern="0" dirty="0" smtClean="0"/>
              <a:t>Measurement phase: July 3rd, 2017 – July 19th, 2017 </a:t>
            </a:r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7380312" y="4018127"/>
            <a:ext cx="936104" cy="27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detector</a:t>
            </a:r>
            <a:endParaRPr lang="en-US" sz="1600" kern="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1043608" y="4915889"/>
            <a:ext cx="4032448" cy="1375847"/>
            <a:chOff x="1475656" y="2564904"/>
            <a:chExt cx="4032448" cy="137584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3679351" y="2564904"/>
              <a:ext cx="1828753" cy="1375847"/>
              <a:chOff x="3608239" y="2420888"/>
              <a:chExt cx="2115889" cy="1591871"/>
            </a:xfrm>
          </p:grpSpPr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8239" y="2455967"/>
                <a:ext cx="2071538" cy="1556792"/>
              </a:xfrm>
              <a:prstGeom prst="rect">
                <a:avLst/>
              </a:prstGeom>
            </p:spPr>
          </p:pic>
          <p:sp>
            <p:nvSpPr>
              <p:cNvPr id="12" name="Rechteck 11"/>
              <p:cNvSpPr/>
              <p:nvPr/>
            </p:nvSpPr>
            <p:spPr>
              <a:xfrm>
                <a:off x="5364088" y="2420888"/>
                <a:ext cx="360040" cy="15567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Inhaltsplatzhalter 2"/>
            <p:cNvSpPr txBox="1">
              <a:spLocks/>
            </p:cNvSpPr>
            <p:nvPr/>
          </p:nvSpPr>
          <p:spPr bwMode="auto">
            <a:xfrm>
              <a:off x="1475656" y="2674470"/>
              <a:ext cx="2557432" cy="118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600"/>
                </a:spcBef>
                <a:buNone/>
              </a:pPr>
              <a:r>
                <a:rPr lang="en-US" sz="1600" b="1" kern="0" dirty="0"/>
                <a:t>c</a:t>
              </a:r>
              <a:r>
                <a:rPr lang="en-US" sz="1600" b="1" kern="0" dirty="0" smtClean="0"/>
                <a:t>ondensed </a:t>
              </a:r>
              <a:r>
                <a:rPr lang="en-US" sz="1600" b="1" kern="0" baseline="30000" dirty="0" smtClean="0"/>
                <a:t>83m</a:t>
              </a:r>
              <a:r>
                <a:rPr lang="en-US" sz="1600" b="1" kern="0" dirty="0" smtClean="0"/>
                <a:t>Kr source</a:t>
              </a:r>
            </a:p>
            <a:p>
              <a:pPr marL="0" indent="0">
                <a:spcBef>
                  <a:spcPts val="600"/>
                </a:spcBef>
                <a:buNone/>
              </a:pPr>
              <a:r>
                <a:rPr lang="en-US" sz="1600" kern="0" dirty="0" smtClean="0"/>
                <a:t>“spot-like” source, can be scanned across flux tube</a:t>
              </a:r>
            </a:p>
            <a:p>
              <a:pPr marL="0" indent="0">
                <a:spcBef>
                  <a:spcPts val="600"/>
                </a:spcBef>
                <a:buNone/>
              </a:pPr>
              <a:r>
                <a:rPr lang="en-US" sz="1600" kern="0" baseline="30000" dirty="0"/>
                <a:t>83</a:t>
              </a:r>
              <a:r>
                <a:rPr lang="en-US" sz="1600" kern="0" dirty="0"/>
                <a:t>Rb </a:t>
              </a:r>
              <a:r>
                <a:rPr lang="en-US" sz="1600" kern="0" dirty="0" smtClean="0"/>
                <a:t> </a:t>
              </a:r>
              <a:r>
                <a:rPr lang="en-US" sz="1600" kern="0" dirty="0" err="1" smtClean="0"/>
                <a:t>emanator</a:t>
              </a:r>
              <a:r>
                <a:rPr lang="en-US" sz="1600" kern="0" dirty="0" smtClean="0"/>
                <a:t> ~ 1 </a:t>
              </a:r>
              <a:r>
                <a:rPr lang="en-US" sz="1600" kern="0" dirty="0" err="1" smtClean="0"/>
                <a:t>MBq</a:t>
              </a:r>
              <a:endParaRPr lang="en-US" sz="1600" kern="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508" y="3498278"/>
            <a:ext cx="506884" cy="50640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592371"/>
            <a:ext cx="720080" cy="50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6012160" y="5373216"/>
            <a:ext cx="2808312" cy="851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monitor spectrometer beamline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kern="0" dirty="0"/>
              <a:t>i</a:t>
            </a:r>
            <a:r>
              <a:rPr lang="en-US" sz="1600" b="1" kern="0" dirty="0" smtClean="0"/>
              <a:t>mplanted </a:t>
            </a:r>
            <a:r>
              <a:rPr lang="en-US" sz="1600" b="1" kern="0" baseline="30000" dirty="0" smtClean="0"/>
              <a:t>83m</a:t>
            </a:r>
            <a:r>
              <a:rPr lang="en-US" sz="1600" b="1" kern="0" dirty="0" smtClean="0"/>
              <a:t>Kr source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baseline="30000" dirty="0" smtClean="0"/>
              <a:t>83</a:t>
            </a:r>
            <a:r>
              <a:rPr lang="en-US" sz="1600" kern="0" dirty="0" smtClean="0"/>
              <a:t>Rb activity ~ 2.5 </a:t>
            </a:r>
            <a:r>
              <a:rPr lang="en-US" sz="1600" kern="0" dirty="0" err="1" smtClean="0"/>
              <a:t>MBq</a:t>
            </a:r>
            <a:endParaRPr lang="en-US" sz="1600" kern="0" dirty="0"/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2699792" y="3942828"/>
            <a:ext cx="144016" cy="250876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/>
          <p:nvPr/>
        </p:nvGrpSpPr>
        <p:grpSpPr>
          <a:xfrm>
            <a:off x="2259769" y="2564904"/>
            <a:ext cx="1773319" cy="1377924"/>
            <a:chOff x="2259769" y="4869160"/>
            <a:chExt cx="1773319" cy="1377924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9769" y="4869160"/>
              <a:ext cx="1664159" cy="1377924"/>
            </a:xfrm>
            <a:prstGeom prst="rect">
              <a:avLst/>
            </a:prstGeom>
          </p:spPr>
        </p:pic>
        <p:sp>
          <p:nvSpPr>
            <p:cNvPr id="22" name="Rechteck 21"/>
            <p:cNvSpPr/>
            <p:nvPr/>
          </p:nvSpPr>
          <p:spPr>
            <a:xfrm>
              <a:off x="3721907" y="4869160"/>
              <a:ext cx="311181" cy="1345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3635896" y="2505959"/>
            <a:ext cx="2088233" cy="113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b="1" kern="0" dirty="0"/>
              <a:t>g</a:t>
            </a:r>
            <a:r>
              <a:rPr lang="en-US" sz="1600" b="1" kern="0" dirty="0" smtClean="0"/>
              <a:t>aseous </a:t>
            </a:r>
            <a:r>
              <a:rPr lang="en-US" sz="1600" b="1" kern="0" baseline="30000" dirty="0" smtClean="0"/>
              <a:t>83m</a:t>
            </a:r>
            <a:r>
              <a:rPr lang="en-US" sz="1600" b="1" kern="0" dirty="0" smtClean="0"/>
              <a:t>Kr source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dirty="0" smtClean="0"/>
              <a:t>Kr decays inside</a:t>
            </a:r>
            <a:br>
              <a:rPr lang="en-US" sz="1600" kern="0" dirty="0" smtClean="0"/>
            </a:br>
            <a:r>
              <a:rPr lang="en-US" sz="1600" kern="0" dirty="0" smtClean="0"/>
              <a:t>WGTS </a:t>
            </a:r>
            <a:r>
              <a:rPr lang="en-US" sz="1600" kern="0" dirty="0" err="1" smtClean="0"/>
              <a:t>beamtube</a:t>
            </a:r>
            <a:endParaRPr lang="en-US" sz="1600" kern="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1600" kern="0" baseline="30000" dirty="0" smtClean="0"/>
              <a:t>83</a:t>
            </a:r>
            <a:r>
              <a:rPr lang="en-US" sz="1600" kern="0" dirty="0" smtClean="0"/>
              <a:t>Rb </a:t>
            </a:r>
            <a:r>
              <a:rPr lang="en-US" sz="1600" kern="0" dirty="0" err="1"/>
              <a:t>e</a:t>
            </a:r>
            <a:r>
              <a:rPr lang="en-US" sz="1600" kern="0" dirty="0" err="1" smtClean="0"/>
              <a:t>manator</a:t>
            </a:r>
            <a:r>
              <a:rPr lang="en-US" sz="1600" kern="0" dirty="0" smtClean="0"/>
              <a:t> ~ 1 </a:t>
            </a:r>
            <a:r>
              <a:rPr lang="en-US" sz="1600" kern="0" dirty="0" err="1" smtClean="0"/>
              <a:t>GBq</a:t>
            </a:r>
            <a:endParaRPr lang="en-US" sz="1600" kern="0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188304" y="2708920"/>
            <a:ext cx="1978114" cy="1149898"/>
            <a:chOff x="188304" y="2708920"/>
            <a:chExt cx="1978114" cy="1149898"/>
          </a:xfrm>
        </p:grpSpPr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708920"/>
              <a:ext cx="1914898" cy="1100516"/>
            </a:xfrm>
            <a:prstGeom prst="rect">
              <a:avLst/>
            </a:prstGeom>
          </p:spPr>
        </p:pic>
        <p:sp>
          <p:nvSpPr>
            <p:cNvPr id="25" name="Rechteck 24"/>
            <p:cNvSpPr/>
            <p:nvPr/>
          </p:nvSpPr>
          <p:spPr>
            <a:xfrm>
              <a:off x="188304" y="3520264"/>
              <a:ext cx="147829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kern="0" baseline="30000" dirty="0">
                  <a:solidFill>
                    <a:schemeClr val="bg1"/>
                  </a:solidFill>
                  <a:latin typeface="Calibri" panose="020F0502020204030204" pitchFamily="34" charset="0"/>
                </a:rPr>
                <a:t>83</a:t>
              </a:r>
              <a:r>
                <a:rPr lang="en-US" sz="1600" b="1" kern="0" dirty="0">
                  <a:solidFill>
                    <a:schemeClr val="bg1"/>
                  </a:solidFill>
                  <a:latin typeface="Calibri" panose="020F0502020204030204" pitchFamily="34" charset="0"/>
                </a:rPr>
                <a:t>Rb </a:t>
              </a:r>
              <a:r>
                <a:rPr lang="en-US" sz="1600" b="1" kern="0" dirty="0" err="1">
                  <a:solidFill>
                    <a:schemeClr val="bg1"/>
                  </a:solidFill>
                  <a:latin typeface="Calibri" panose="020F0502020204030204" pitchFamily="34" charset="0"/>
                </a:rPr>
                <a:t>emanator</a:t>
              </a:r>
              <a:r>
                <a:rPr lang="en-US" sz="1600" b="1" kern="0" dirty="0">
                  <a:solidFill>
                    <a:schemeClr val="bg1"/>
                  </a:solidFill>
                  <a:latin typeface="Calibri" panose="020F0502020204030204" pitchFamily="34" charset="0"/>
                </a:rPr>
                <a:t> </a:t>
              </a:r>
              <a:endParaRPr lang="de-DE" sz="16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79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KATRIN krypton commissioning measurements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16" y="863607"/>
            <a:ext cx="7581900" cy="5448300"/>
          </a:xfrm>
          <a:prstGeom prst="rect">
            <a:avLst/>
          </a:prstGeom>
        </p:spPr>
      </p:pic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0" y="3933056"/>
            <a:ext cx="3600400" cy="230425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Measurement of the L</a:t>
            </a:r>
            <a:r>
              <a:rPr lang="en-US" baseline="-25000" dirty="0" smtClean="0"/>
              <a:t>3</a:t>
            </a:r>
            <a:r>
              <a:rPr lang="en-US" dirty="0" smtClean="0"/>
              <a:t>-32 conversion electron line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spectrometer retarding voltage is stepped in small increments (0.5V) to less negative values  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3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KATRIN krypton commissioning measurements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2112" y="4725615"/>
            <a:ext cx="4251895" cy="35956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example run (one of many line scans)</a:t>
            </a:r>
          </a:p>
          <a:p>
            <a:r>
              <a:rPr lang="en-US" dirty="0"/>
              <a:t>o</a:t>
            </a:r>
            <a:r>
              <a:rPr lang="en-US" dirty="0" smtClean="0"/>
              <a:t>nly events on detector ring 0</a:t>
            </a:r>
            <a:br>
              <a:rPr lang="en-US" dirty="0" smtClean="0"/>
            </a:br>
            <a:r>
              <a:rPr lang="en-US" dirty="0" smtClean="0"/>
              <a:t>(30x more statistics available)</a:t>
            </a:r>
            <a:endParaRPr lang="en-US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179512" y="1398836"/>
            <a:ext cx="4368971" cy="2894260"/>
            <a:chOff x="179512" y="1700808"/>
            <a:chExt cx="4368971" cy="2894260"/>
          </a:xfrm>
        </p:grpSpPr>
        <p:pic>
          <p:nvPicPr>
            <p:cNvPr id="8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916853"/>
              <a:ext cx="4368971" cy="2678215"/>
            </a:xfrm>
            <a:prstGeom prst="rect">
              <a:avLst/>
            </a:prstGeom>
          </p:spPr>
        </p:pic>
        <p:sp>
          <p:nvSpPr>
            <p:cNvPr id="9" name="Abgerundetes Rechteck 8"/>
            <p:cNvSpPr/>
            <p:nvPr/>
          </p:nvSpPr>
          <p:spPr>
            <a:xfrm rot="900000">
              <a:off x="2995642" y="1802622"/>
              <a:ext cx="1276147" cy="228420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err="1" smtClean="0">
                  <a:latin typeface="Calibri" panose="020F0502020204030204" pitchFamily="34" charset="0"/>
                </a:rPr>
                <a:t>preliminary</a:t>
              </a:r>
              <a:endParaRPr 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683568" y="1700808"/>
              <a:ext cx="2712740" cy="359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 smtClean="0"/>
                <a:t>L</a:t>
              </a:r>
              <a:r>
                <a:rPr lang="en-US" sz="1600" kern="0" baseline="-25000" dirty="0" smtClean="0"/>
                <a:t>3</a:t>
              </a:r>
              <a:r>
                <a:rPr lang="en-US" sz="1600" kern="0" dirty="0" smtClean="0"/>
                <a:t>-32 line gaseous source</a:t>
              </a:r>
              <a:endParaRPr lang="en-US" sz="1600" kern="0" dirty="0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4788024" y="1398836"/>
            <a:ext cx="4164285" cy="2890248"/>
            <a:chOff x="4788024" y="1700808"/>
            <a:chExt cx="4164285" cy="289024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1916832"/>
              <a:ext cx="4032448" cy="2674224"/>
            </a:xfrm>
            <a:prstGeom prst="rect">
              <a:avLst/>
            </a:prstGeom>
          </p:spPr>
        </p:pic>
        <p:sp>
          <p:nvSpPr>
            <p:cNvPr id="13" name="Abgerundetes Rechteck 12"/>
            <p:cNvSpPr/>
            <p:nvPr/>
          </p:nvSpPr>
          <p:spPr>
            <a:xfrm rot="900000">
              <a:off x="7676162" y="1862063"/>
              <a:ext cx="1276147" cy="228420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err="1" smtClean="0">
                  <a:latin typeface="Calibri" panose="020F0502020204030204" pitchFamily="34" charset="0"/>
                </a:rPr>
                <a:t>preliminary</a:t>
              </a:r>
              <a:endParaRPr 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14" name="Inhaltsplatzhalter 2"/>
            <p:cNvSpPr txBox="1">
              <a:spLocks/>
            </p:cNvSpPr>
            <p:nvPr/>
          </p:nvSpPr>
          <p:spPr bwMode="auto">
            <a:xfrm>
              <a:off x="5508104" y="1700808"/>
              <a:ext cx="2136676" cy="359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kern="0" dirty="0"/>
                <a:t>s</a:t>
              </a:r>
              <a:r>
                <a:rPr lang="en-US" sz="1600" kern="0" dirty="0" smtClean="0"/>
                <a:t>tability gaseous source</a:t>
              </a:r>
              <a:endParaRPr lang="en-US" sz="1600" kern="0" dirty="0"/>
            </a:p>
          </p:txBody>
        </p:sp>
      </p:grpSp>
      <p:sp>
        <p:nvSpPr>
          <p:cNvPr id="15" name="Inhaltsplatzhalter 2"/>
          <p:cNvSpPr txBox="1">
            <a:spLocks/>
          </p:cNvSpPr>
          <p:nvPr/>
        </p:nvSpPr>
        <p:spPr bwMode="auto">
          <a:xfrm>
            <a:off x="4928617" y="4725144"/>
            <a:ext cx="4251895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en-US" kern="0" dirty="0"/>
              <a:t>r</a:t>
            </a:r>
            <a:r>
              <a:rPr lang="en-US" kern="0" dirty="0" smtClean="0"/>
              <a:t>epeated scans of L3-32 line</a:t>
            </a:r>
          </a:p>
          <a:p>
            <a:r>
              <a:rPr lang="en-US" kern="0" dirty="0"/>
              <a:t>l</a:t>
            </a:r>
            <a:r>
              <a:rPr lang="en-US" kern="0" dirty="0" smtClean="0"/>
              <a:t>ine position stability well within KATRIN goal of ± 60 </a:t>
            </a:r>
            <a:r>
              <a:rPr lang="en-US" kern="0" dirty="0" err="1" smtClean="0"/>
              <a:t>meV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466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masses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2113" y="1765438"/>
            <a:ext cx="4467919" cy="418384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Neutrino 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 err="1" smtClean="0"/>
              <a:t>eigenstates</a:t>
            </a:r>
            <a:r>
              <a:rPr lang="en-US" dirty="0" smtClean="0"/>
              <a:t> are related to neutrino mass </a:t>
            </a:r>
            <a:r>
              <a:rPr lang="en-US" dirty="0" err="1" smtClean="0"/>
              <a:t>eigenstates</a:t>
            </a:r>
            <a:r>
              <a:rPr lang="en-US" dirty="0" smtClean="0"/>
              <a:t> by the lepton mixing matrix (PMNS)</a:t>
            </a:r>
          </a:p>
          <a:p>
            <a:pPr>
              <a:spcBef>
                <a:spcPts val="1800"/>
              </a:spcBef>
            </a:pPr>
            <a:r>
              <a:rPr lang="en-US" dirty="0"/>
              <a:t>Neutrino oscillations are sensitive to the differences between the </a:t>
            </a:r>
            <a:r>
              <a:rPr lang="en-US" dirty="0" smtClean="0"/>
              <a:t>squares of </a:t>
            </a:r>
            <a:r>
              <a:rPr lang="en-US" dirty="0"/>
              <a:t>neutrino </a:t>
            </a:r>
            <a:r>
              <a:rPr lang="en-US" dirty="0" smtClean="0"/>
              <a:t>masses</a:t>
            </a:r>
          </a:p>
          <a:p>
            <a:pPr>
              <a:spcBef>
                <a:spcPts val="1800"/>
              </a:spcBef>
            </a:pPr>
            <a:r>
              <a:rPr lang="en-US" dirty="0"/>
              <a:t>Two mass ordering scenarios possible</a:t>
            </a:r>
          </a:p>
          <a:p>
            <a:pPr>
              <a:spcBef>
                <a:spcPts val="1800"/>
              </a:spcBef>
            </a:pPr>
            <a:r>
              <a:rPr lang="en-US" dirty="0"/>
              <a:t>The value of the lightest neutrino mass is unknown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5796136" y="1268760"/>
            <a:ext cx="2485508" cy="874112"/>
            <a:chOff x="574324" y="3220725"/>
            <a:chExt cx="2485508" cy="874112"/>
          </a:xfrm>
        </p:grpSpPr>
        <p:sp>
          <p:nvSpPr>
            <p:cNvPr id="8" name="Eckige Klammer links/rechts 7"/>
            <p:cNvSpPr/>
            <p:nvPr/>
          </p:nvSpPr>
          <p:spPr>
            <a:xfrm>
              <a:off x="611560" y="3243209"/>
              <a:ext cx="288032" cy="774489"/>
            </a:xfrm>
            <a:prstGeom prst="bracketPair">
              <a:avLst>
                <a:gd name="adj" fmla="val 1125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" name="Gruppieren 8"/>
            <p:cNvGrpSpPr/>
            <p:nvPr/>
          </p:nvGrpSpPr>
          <p:grpSpPr>
            <a:xfrm>
              <a:off x="574324" y="3226611"/>
              <a:ext cx="389527" cy="850461"/>
              <a:chOff x="1740202" y="2672728"/>
              <a:chExt cx="389527" cy="850461"/>
            </a:xfrm>
          </p:grpSpPr>
          <p:sp>
            <p:nvSpPr>
              <p:cNvPr id="30" name="Inhaltsplatzhalter 2"/>
              <p:cNvSpPr txBox="1">
                <a:spLocks/>
              </p:cNvSpPr>
              <p:nvPr/>
            </p:nvSpPr>
            <p:spPr bwMode="auto">
              <a:xfrm>
                <a:off x="1740202" y="2672728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smtClean="0"/>
                  <a:t>e</a:t>
                </a:r>
                <a:endParaRPr lang="en-US" sz="1600" kern="0" baseline="-25000" dirty="0"/>
              </a:p>
            </p:txBody>
          </p:sp>
          <p:sp>
            <p:nvSpPr>
              <p:cNvPr id="31" name="Inhaltsplatzhalter 2"/>
              <p:cNvSpPr txBox="1">
                <a:spLocks/>
              </p:cNvSpPr>
              <p:nvPr/>
            </p:nvSpPr>
            <p:spPr bwMode="auto">
              <a:xfrm>
                <a:off x="1740202" y="2929119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smtClean="0">
                    <a:latin typeface="Symbol" panose="05050102010706020507" pitchFamily="18" charset="2"/>
                  </a:rPr>
                  <a:t>m</a:t>
                </a:r>
                <a:endParaRPr lang="en-US" sz="1600" kern="0" baseline="-25000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32" name="Inhaltsplatzhalter 2"/>
              <p:cNvSpPr txBox="1">
                <a:spLocks/>
              </p:cNvSpPr>
              <p:nvPr/>
            </p:nvSpPr>
            <p:spPr bwMode="auto">
              <a:xfrm>
                <a:off x="1740202" y="3181151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err="1" smtClean="0">
                    <a:latin typeface="Symbol" panose="05050102010706020507" pitchFamily="18" charset="2"/>
                  </a:rPr>
                  <a:t>t</a:t>
                </a:r>
                <a:endParaRPr lang="en-US" sz="1600" kern="0" baseline="-25000" dirty="0"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10" name="Eckige Klammer links/rechts 9"/>
            <p:cNvSpPr/>
            <p:nvPr/>
          </p:nvSpPr>
          <p:spPr>
            <a:xfrm>
              <a:off x="2670304" y="3245973"/>
              <a:ext cx="352291" cy="774489"/>
            </a:xfrm>
            <a:prstGeom prst="bracketPair">
              <a:avLst>
                <a:gd name="adj" fmla="val 1125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" name="Gruppieren 10"/>
            <p:cNvGrpSpPr/>
            <p:nvPr/>
          </p:nvGrpSpPr>
          <p:grpSpPr>
            <a:xfrm>
              <a:off x="2670305" y="3244376"/>
              <a:ext cx="389527" cy="850461"/>
              <a:chOff x="1740202" y="2672728"/>
              <a:chExt cx="389527" cy="850461"/>
            </a:xfrm>
          </p:grpSpPr>
          <p:sp>
            <p:nvSpPr>
              <p:cNvPr id="27" name="Inhaltsplatzhalter 2"/>
              <p:cNvSpPr txBox="1">
                <a:spLocks/>
              </p:cNvSpPr>
              <p:nvPr/>
            </p:nvSpPr>
            <p:spPr bwMode="auto">
              <a:xfrm>
                <a:off x="1740202" y="2672728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1</a:t>
                </a:r>
                <a:endParaRPr lang="en-US" sz="1600" kern="0" baseline="-25000" dirty="0"/>
              </a:p>
            </p:txBody>
          </p:sp>
          <p:sp>
            <p:nvSpPr>
              <p:cNvPr id="28" name="Inhaltsplatzhalter 2"/>
              <p:cNvSpPr txBox="1">
                <a:spLocks/>
              </p:cNvSpPr>
              <p:nvPr/>
            </p:nvSpPr>
            <p:spPr bwMode="auto">
              <a:xfrm>
                <a:off x="1740202" y="2929119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2</a:t>
                </a:r>
                <a:endParaRPr lang="en-US" sz="1600" kern="0" baseline="-25000" dirty="0"/>
              </a:p>
            </p:txBody>
          </p:sp>
          <p:sp>
            <p:nvSpPr>
              <p:cNvPr id="29" name="Inhaltsplatzhalter 2"/>
              <p:cNvSpPr txBox="1">
                <a:spLocks/>
              </p:cNvSpPr>
              <p:nvPr/>
            </p:nvSpPr>
            <p:spPr bwMode="auto">
              <a:xfrm>
                <a:off x="1740202" y="3181151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3</a:t>
                </a:r>
                <a:endParaRPr lang="en-US" sz="1600" kern="0" baseline="-25000" dirty="0"/>
              </a:p>
            </p:txBody>
          </p:sp>
        </p:grpSp>
        <p:grpSp>
          <p:nvGrpSpPr>
            <p:cNvPr id="12" name="Gruppieren 11"/>
            <p:cNvGrpSpPr/>
            <p:nvPr/>
          </p:nvGrpSpPr>
          <p:grpSpPr>
            <a:xfrm>
              <a:off x="1302153" y="3220725"/>
              <a:ext cx="1258908" cy="857151"/>
              <a:chOff x="1302153" y="3220725"/>
              <a:chExt cx="1258908" cy="857151"/>
            </a:xfrm>
          </p:grpSpPr>
          <p:sp>
            <p:nvSpPr>
              <p:cNvPr id="14" name="Eckige Klammer links/rechts 13"/>
              <p:cNvSpPr/>
              <p:nvPr/>
            </p:nvSpPr>
            <p:spPr>
              <a:xfrm>
                <a:off x="1302153" y="3246143"/>
                <a:ext cx="1258908" cy="774489"/>
              </a:xfrm>
              <a:prstGeom prst="bracketPair">
                <a:avLst>
                  <a:gd name="adj" fmla="val 12258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5" name="Gruppieren 14"/>
              <p:cNvGrpSpPr/>
              <p:nvPr/>
            </p:nvGrpSpPr>
            <p:grpSpPr>
              <a:xfrm>
                <a:off x="1336925" y="3220725"/>
                <a:ext cx="389527" cy="850461"/>
                <a:chOff x="1740202" y="2672728"/>
                <a:chExt cx="389527" cy="850461"/>
              </a:xfrm>
            </p:grpSpPr>
            <p:sp>
              <p:nvSpPr>
                <p:cNvPr id="24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672728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/>
                    <a:t>e1</a:t>
                  </a:r>
                  <a:endParaRPr lang="en-US" sz="1600" kern="0" baseline="-25000" dirty="0"/>
                </a:p>
              </p:txBody>
            </p:sp>
            <p:sp>
              <p:nvSpPr>
                <p:cNvPr id="25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929119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sz="1600" kern="0" baseline="-25000" dirty="0" smtClean="0"/>
                    <a:t>1</a:t>
                  </a:r>
                  <a:endParaRPr lang="en-US" sz="1600" kern="0" baseline="-25000" dirty="0"/>
                </a:p>
              </p:txBody>
            </p:sp>
            <p:sp>
              <p:nvSpPr>
                <p:cNvPr id="26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3181151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t</a:t>
                  </a:r>
                  <a:r>
                    <a:rPr lang="en-US" sz="1600" kern="0" baseline="-25000" dirty="0" smtClean="0"/>
                    <a:t>1</a:t>
                  </a:r>
                  <a:endParaRPr lang="en-US" sz="1600" kern="0" baseline="-25000" dirty="0"/>
                </a:p>
              </p:txBody>
            </p:sp>
          </p:grpSp>
          <p:grpSp>
            <p:nvGrpSpPr>
              <p:cNvPr id="16" name="Gruppieren 15"/>
              <p:cNvGrpSpPr/>
              <p:nvPr/>
            </p:nvGrpSpPr>
            <p:grpSpPr>
              <a:xfrm>
                <a:off x="1726452" y="3227415"/>
                <a:ext cx="389527" cy="850461"/>
                <a:chOff x="1740202" y="2672728"/>
                <a:chExt cx="389527" cy="850461"/>
              </a:xfrm>
            </p:grpSpPr>
            <p:sp>
              <p:nvSpPr>
                <p:cNvPr id="21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672728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/>
                    <a:t>e2</a:t>
                  </a:r>
                  <a:endParaRPr lang="en-US" sz="1600" kern="0" baseline="-25000" dirty="0"/>
                </a:p>
              </p:txBody>
            </p:sp>
            <p:sp>
              <p:nvSpPr>
                <p:cNvPr id="22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929119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sz="1600" kern="0" baseline="-25000" dirty="0" smtClean="0"/>
                    <a:t>2</a:t>
                  </a:r>
                  <a:endParaRPr lang="en-US" sz="1600" kern="0" baseline="-25000" dirty="0"/>
                </a:p>
              </p:txBody>
            </p:sp>
            <p:sp>
              <p:nvSpPr>
                <p:cNvPr id="23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3181151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t</a:t>
                  </a:r>
                  <a:r>
                    <a:rPr lang="en-US" sz="1600" kern="0" baseline="-25000" dirty="0" smtClean="0"/>
                    <a:t>2</a:t>
                  </a:r>
                  <a:endParaRPr lang="en-US" sz="1600" kern="0" baseline="-25000" dirty="0"/>
                </a:p>
              </p:txBody>
            </p:sp>
          </p:grpSp>
          <p:grpSp>
            <p:nvGrpSpPr>
              <p:cNvPr id="17" name="Gruppieren 16"/>
              <p:cNvGrpSpPr/>
              <p:nvPr/>
            </p:nvGrpSpPr>
            <p:grpSpPr>
              <a:xfrm>
                <a:off x="2129013" y="3227415"/>
                <a:ext cx="389527" cy="850461"/>
                <a:chOff x="1740202" y="2672728"/>
                <a:chExt cx="389527" cy="850461"/>
              </a:xfrm>
            </p:grpSpPr>
            <p:sp>
              <p:nvSpPr>
                <p:cNvPr id="18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672728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/>
                    <a:t>e3</a:t>
                  </a:r>
                  <a:endParaRPr lang="en-US" sz="1600" kern="0" baseline="-25000" dirty="0"/>
                </a:p>
              </p:txBody>
            </p:sp>
            <p:sp>
              <p:nvSpPr>
                <p:cNvPr id="19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2929119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sz="1600" kern="0" baseline="-25000" dirty="0" smtClean="0"/>
                    <a:t>3</a:t>
                  </a:r>
                  <a:endParaRPr lang="en-US" sz="1600" kern="0" baseline="-25000" dirty="0"/>
                </a:p>
              </p:txBody>
            </p:sp>
            <p:sp>
              <p:nvSpPr>
                <p:cNvPr id="20" name="Inhaltsplatzhalter 2"/>
                <p:cNvSpPr txBox="1">
                  <a:spLocks/>
                </p:cNvSpPr>
                <p:nvPr/>
              </p:nvSpPr>
              <p:spPr bwMode="auto">
                <a:xfrm>
                  <a:off x="1740202" y="3181151"/>
                  <a:ext cx="389527" cy="342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>
                  <a:lvl1pPr marL="31432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2"/>
                    </a:buBlip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90575" indent="-3143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3"/>
                    </a:buBlip>
                    <a:defRPr>
                      <a:solidFill>
                        <a:schemeClr val="tx1"/>
                      </a:solidFill>
                      <a:latin typeface="+mn-lt"/>
                    </a:defRPr>
                  </a:lvl2pPr>
                  <a:lvl3pPr marL="1209675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3pPr>
                  <a:lvl4pPr marL="165735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4pPr>
                  <a:lvl5pPr marL="2095500" indent="-276225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Blip>
                      <a:blip r:embed="rId4"/>
                    </a:buBlip>
                    <a:defRPr sz="1600">
                      <a:solidFill>
                        <a:schemeClr val="tx1"/>
                      </a:solidFill>
                      <a:latin typeface="+mn-lt"/>
                    </a:defRPr>
                  </a:lvl5pPr>
                  <a:lvl6pPr marL="2514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5"/>
                    </a:buBlip>
                    <a:defRPr sz="14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US" sz="1600" kern="0" dirty="0" smtClean="0"/>
                    <a:t>U</a:t>
                  </a:r>
                  <a:r>
                    <a:rPr lang="en-US" sz="1600" kern="0" baseline="-25000" dirty="0" smtClean="0">
                      <a:latin typeface="Symbol" panose="05050102010706020507" pitchFamily="18" charset="2"/>
                    </a:rPr>
                    <a:t>t</a:t>
                  </a:r>
                  <a:r>
                    <a:rPr lang="en-US" sz="1600" kern="0" baseline="-25000" dirty="0" smtClean="0"/>
                    <a:t>3</a:t>
                  </a:r>
                  <a:endParaRPr lang="en-US" sz="1600" kern="0" baseline="-25000" dirty="0"/>
                </a:p>
              </p:txBody>
            </p:sp>
          </p:grpSp>
        </p:grpSp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899592" y="3519010"/>
              <a:ext cx="381301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kern="0" dirty="0"/>
                <a:t>=</a:t>
              </a:r>
              <a:endParaRPr lang="en-US" sz="1600" kern="0" baseline="30000" dirty="0"/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5148064" y="2492896"/>
            <a:ext cx="3744416" cy="3600400"/>
            <a:chOff x="5220072" y="2492896"/>
            <a:chExt cx="3744416" cy="3600400"/>
          </a:xfrm>
        </p:grpSpPr>
        <p:sp>
          <p:nvSpPr>
            <p:cNvPr id="34" name="Inhaltsplatzhalter 2"/>
            <p:cNvSpPr txBox="1">
              <a:spLocks/>
            </p:cNvSpPr>
            <p:nvPr/>
          </p:nvSpPr>
          <p:spPr bwMode="auto">
            <a:xfrm>
              <a:off x="5868144" y="5751258"/>
              <a:ext cx="1008112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kern="0" dirty="0" smtClean="0">
                  <a:latin typeface="Calibri" panose="020F0502020204030204" pitchFamily="34" charset="0"/>
                </a:rPr>
                <a:t>normal</a:t>
              </a:r>
              <a:endParaRPr lang="en-US" sz="1600" kern="0" baseline="30000" dirty="0">
                <a:latin typeface="Calibri" panose="020F0502020204030204" pitchFamily="34" charset="0"/>
              </a:endParaRPr>
            </a:p>
          </p:txBody>
        </p:sp>
        <p:sp>
          <p:nvSpPr>
            <p:cNvPr id="35" name="Inhaltsplatzhalter 2"/>
            <p:cNvSpPr txBox="1">
              <a:spLocks/>
            </p:cNvSpPr>
            <p:nvPr/>
          </p:nvSpPr>
          <p:spPr bwMode="auto">
            <a:xfrm>
              <a:off x="7555517" y="5751258"/>
              <a:ext cx="1008112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kern="0" dirty="0" smtClean="0">
                  <a:latin typeface="Calibri" panose="020F0502020204030204" pitchFamily="34" charset="0"/>
                </a:rPr>
                <a:t>inverted</a:t>
              </a:r>
              <a:endParaRPr lang="en-US" sz="1600" kern="0" baseline="30000" dirty="0">
                <a:latin typeface="Calibri" panose="020F0502020204030204" pitchFamily="34" charset="0"/>
              </a:endParaRP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5724128" y="5138617"/>
              <a:ext cx="1075456" cy="72000"/>
              <a:chOff x="899592" y="3212976"/>
              <a:chExt cx="1075456" cy="72000"/>
            </a:xfrm>
          </p:grpSpPr>
          <p:sp>
            <p:nvSpPr>
              <p:cNvPr id="109" name="Rechteck 108"/>
              <p:cNvSpPr/>
              <p:nvPr/>
            </p:nvSpPr>
            <p:spPr>
              <a:xfrm>
                <a:off x="899592" y="3212976"/>
                <a:ext cx="648072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hteck 109"/>
              <p:cNvSpPr/>
              <p:nvPr/>
            </p:nvSpPr>
            <p:spPr>
              <a:xfrm>
                <a:off x="1547664" y="3212976"/>
                <a:ext cx="213692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hteck 110"/>
              <p:cNvSpPr/>
              <p:nvPr/>
            </p:nvSpPr>
            <p:spPr>
              <a:xfrm>
                <a:off x="1761356" y="3212976"/>
                <a:ext cx="213692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5724128" y="4850585"/>
              <a:ext cx="1075456" cy="72000"/>
              <a:chOff x="899592" y="2924944"/>
              <a:chExt cx="1075456" cy="72000"/>
            </a:xfrm>
          </p:grpSpPr>
          <p:sp>
            <p:nvSpPr>
              <p:cNvPr id="106" name="Rechteck 105"/>
              <p:cNvSpPr/>
              <p:nvPr/>
            </p:nvSpPr>
            <p:spPr>
              <a:xfrm>
                <a:off x="899592" y="2924944"/>
                <a:ext cx="409384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Rechteck 106"/>
              <p:cNvSpPr/>
              <p:nvPr/>
            </p:nvSpPr>
            <p:spPr>
              <a:xfrm>
                <a:off x="1308976" y="2924944"/>
                <a:ext cx="310696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hteck 107"/>
              <p:cNvSpPr/>
              <p:nvPr/>
            </p:nvSpPr>
            <p:spPr>
              <a:xfrm>
                <a:off x="1619672" y="2924944"/>
                <a:ext cx="355376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" name="Gruppieren 37"/>
            <p:cNvGrpSpPr/>
            <p:nvPr/>
          </p:nvGrpSpPr>
          <p:grpSpPr>
            <a:xfrm>
              <a:off x="5724128" y="4058497"/>
              <a:ext cx="1075456" cy="72769"/>
              <a:chOff x="899592" y="2636912"/>
              <a:chExt cx="1075456" cy="72769"/>
            </a:xfrm>
          </p:grpSpPr>
          <p:sp>
            <p:nvSpPr>
              <p:cNvPr id="103" name="Rechteck 102"/>
              <p:cNvSpPr/>
              <p:nvPr/>
            </p:nvSpPr>
            <p:spPr>
              <a:xfrm>
                <a:off x="899592" y="2636912"/>
                <a:ext cx="18000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4" name="Rechteck 103"/>
              <p:cNvSpPr/>
              <p:nvPr/>
            </p:nvSpPr>
            <p:spPr>
              <a:xfrm>
                <a:off x="917902" y="2637681"/>
                <a:ext cx="504056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5" name="Rechteck 104"/>
              <p:cNvSpPr/>
              <p:nvPr/>
            </p:nvSpPr>
            <p:spPr>
              <a:xfrm>
                <a:off x="1421958" y="2637681"/>
                <a:ext cx="553090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uppieren 38"/>
            <p:cNvGrpSpPr/>
            <p:nvPr/>
          </p:nvGrpSpPr>
          <p:grpSpPr>
            <a:xfrm>
              <a:off x="7494841" y="5138617"/>
              <a:ext cx="1075456" cy="72769"/>
              <a:chOff x="899592" y="2636912"/>
              <a:chExt cx="1075456" cy="72769"/>
            </a:xfrm>
          </p:grpSpPr>
          <p:sp>
            <p:nvSpPr>
              <p:cNvPr id="100" name="Rechteck 99"/>
              <p:cNvSpPr/>
              <p:nvPr/>
            </p:nvSpPr>
            <p:spPr>
              <a:xfrm>
                <a:off x="899592" y="2636912"/>
                <a:ext cx="18000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/>
            </p:nvSpPr>
            <p:spPr>
              <a:xfrm>
                <a:off x="917902" y="2637681"/>
                <a:ext cx="504056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/>
            </p:nvSpPr>
            <p:spPr>
              <a:xfrm>
                <a:off x="1421958" y="2637681"/>
                <a:ext cx="553090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0" name="Gruppieren 39"/>
            <p:cNvGrpSpPr/>
            <p:nvPr/>
          </p:nvGrpSpPr>
          <p:grpSpPr>
            <a:xfrm>
              <a:off x="7494841" y="4347298"/>
              <a:ext cx="1075456" cy="72000"/>
              <a:chOff x="899592" y="3212976"/>
              <a:chExt cx="1075456" cy="72000"/>
            </a:xfrm>
          </p:grpSpPr>
          <p:sp>
            <p:nvSpPr>
              <p:cNvPr id="97" name="Rechteck 96"/>
              <p:cNvSpPr/>
              <p:nvPr/>
            </p:nvSpPr>
            <p:spPr>
              <a:xfrm>
                <a:off x="899592" y="3212976"/>
                <a:ext cx="648072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Rechteck 97"/>
              <p:cNvSpPr/>
              <p:nvPr/>
            </p:nvSpPr>
            <p:spPr>
              <a:xfrm>
                <a:off x="1547664" y="3212976"/>
                <a:ext cx="213692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Rechteck 98"/>
              <p:cNvSpPr/>
              <p:nvPr/>
            </p:nvSpPr>
            <p:spPr>
              <a:xfrm>
                <a:off x="1761356" y="3212976"/>
                <a:ext cx="213692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7494841" y="4059266"/>
              <a:ext cx="1075456" cy="72000"/>
              <a:chOff x="899592" y="2924944"/>
              <a:chExt cx="1075456" cy="72000"/>
            </a:xfrm>
          </p:grpSpPr>
          <p:sp>
            <p:nvSpPr>
              <p:cNvPr id="94" name="Rechteck 93"/>
              <p:cNvSpPr/>
              <p:nvPr/>
            </p:nvSpPr>
            <p:spPr>
              <a:xfrm>
                <a:off x="899592" y="2924944"/>
                <a:ext cx="409384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Rechteck 94"/>
              <p:cNvSpPr/>
              <p:nvPr/>
            </p:nvSpPr>
            <p:spPr>
              <a:xfrm>
                <a:off x="1308976" y="2924944"/>
                <a:ext cx="310696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Rechteck 95"/>
              <p:cNvSpPr/>
              <p:nvPr/>
            </p:nvSpPr>
            <p:spPr>
              <a:xfrm>
                <a:off x="1619672" y="2924944"/>
                <a:ext cx="355376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42" name="Gerade Verbindung 41"/>
            <p:cNvCxnSpPr/>
            <p:nvPr/>
          </p:nvCxnSpPr>
          <p:spPr>
            <a:xfrm>
              <a:off x="5508104" y="5733256"/>
              <a:ext cx="3240360" cy="1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flipV="1">
              <a:off x="5580112" y="3186353"/>
              <a:ext cx="25232" cy="261891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uppieren 43"/>
            <p:cNvGrpSpPr/>
            <p:nvPr/>
          </p:nvGrpSpPr>
          <p:grpSpPr>
            <a:xfrm>
              <a:off x="5712252" y="3752651"/>
              <a:ext cx="443924" cy="377854"/>
              <a:chOff x="4572000" y="3411186"/>
              <a:chExt cx="443924" cy="377854"/>
            </a:xfrm>
          </p:grpSpPr>
          <p:sp>
            <p:nvSpPr>
              <p:cNvPr id="92" name="Inhaltsplatzhalter 2"/>
              <p:cNvSpPr txBox="1">
                <a:spLocks/>
              </p:cNvSpPr>
              <p:nvPr/>
            </p:nvSpPr>
            <p:spPr bwMode="auto">
              <a:xfrm>
                <a:off x="4572000" y="3447002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3</a:t>
                </a:r>
                <a:endParaRPr lang="en-US" sz="1600" kern="0" baseline="30000" dirty="0"/>
              </a:p>
            </p:txBody>
          </p:sp>
          <p:sp>
            <p:nvSpPr>
              <p:cNvPr id="93" name="Inhaltsplatzhalter 2"/>
              <p:cNvSpPr txBox="1">
                <a:spLocks/>
              </p:cNvSpPr>
              <p:nvPr/>
            </p:nvSpPr>
            <p:spPr bwMode="auto">
              <a:xfrm>
                <a:off x="4626397" y="341118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5685053" y="4544739"/>
              <a:ext cx="443924" cy="377854"/>
              <a:chOff x="4544801" y="4203274"/>
              <a:chExt cx="443924" cy="377854"/>
            </a:xfrm>
          </p:grpSpPr>
          <p:sp>
            <p:nvSpPr>
              <p:cNvPr id="90" name="Inhaltsplatzhalter 2"/>
              <p:cNvSpPr txBox="1">
                <a:spLocks/>
              </p:cNvSpPr>
              <p:nvPr/>
            </p:nvSpPr>
            <p:spPr bwMode="auto">
              <a:xfrm>
                <a:off x="4599198" y="420327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91" name="Inhaltsplatzhalter 2"/>
              <p:cNvSpPr txBox="1">
                <a:spLocks/>
              </p:cNvSpPr>
              <p:nvPr/>
            </p:nvSpPr>
            <p:spPr bwMode="auto">
              <a:xfrm>
                <a:off x="4544801" y="4239090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2</a:t>
                </a:r>
                <a:endParaRPr lang="en-US" sz="1600" kern="0" baseline="30000" dirty="0"/>
              </a:p>
            </p:txBody>
          </p:sp>
        </p:grpSp>
        <p:grpSp>
          <p:nvGrpSpPr>
            <p:cNvPr id="46" name="Gruppieren 45"/>
            <p:cNvGrpSpPr/>
            <p:nvPr/>
          </p:nvGrpSpPr>
          <p:grpSpPr>
            <a:xfrm>
              <a:off x="5694982" y="5211386"/>
              <a:ext cx="443924" cy="377854"/>
              <a:chOff x="4544801" y="4203274"/>
              <a:chExt cx="443924" cy="377854"/>
            </a:xfrm>
          </p:grpSpPr>
          <p:sp>
            <p:nvSpPr>
              <p:cNvPr id="88" name="Inhaltsplatzhalter 2"/>
              <p:cNvSpPr txBox="1">
                <a:spLocks/>
              </p:cNvSpPr>
              <p:nvPr/>
            </p:nvSpPr>
            <p:spPr bwMode="auto">
              <a:xfrm>
                <a:off x="4599198" y="420327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89" name="Inhaltsplatzhalter 2"/>
              <p:cNvSpPr txBox="1">
                <a:spLocks/>
              </p:cNvSpPr>
              <p:nvPr/>
            </p:nvSpPr>
            <p:spPr bwMode="auto">
              <a:xfrm>
                <a:off x="4544801" y="4239090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1</a:t>
                </a:r>
                <a:endParaRPr lang="en-US" sz="1600" kern="0" baseline="30000" dirty="0"/>
              </a:p>
            </p:txBody>
          </p:sp>
        </p:grpSp>
        <p:grpSp>
          <p:nvGrpSpPr>
            <p:cNvPr id="47" name="Gruppieren 46"/>
            <p:cNvGrpSpPr/>
            <p:nvPr/>
          </p:nvGrpSpPr>
          <p:grpSpPr>
            <a:xfrm>
              <a:off x="7466609" y="3758589"/>
              <a:ext cx="443924" cy="377854"/>
              <a:chOff x="4544801" y="4203274"/>
              <a:chExt cx="443924" cy="377854"/>
            </a:xfrm>
          </p:grpSpPr>
          <p:sp>
            <p:nvSpPr>
              <p:cNvPr id="86" name="Inhaltsplatzhalter 2"/>
              <p:cNvSpPr txBox="1">
                <a:spLocks/>
              </p:cNvSpPr>
              <p:nvPr/>
            </p:nvSpPr>
            <p:spPr bwMode="auto">
              <a:xfrm>
                <a:off x="4599198" y="420327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87" name="Inhaltsplatzhalter 2"/>
              <p:cNvSpPr txBox="1">
                <a:spLocks/>
              </p:cNvSpPr>
              <p:nvPr/>
            </p:nvSpPr>
            <p:spPr bwMode="auto">
              <a:xfrm>
                <a:off x="4544801" y="4239090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2</a:t>
                </a:r>
                <a:endParaRPr lang="en-US" sz="1600" kern="0" baseline="30000" dirty="0"/>
              </a:p>
            </p:txBody>
          </p:sp>
        </p:grpSp>
        <p:grpSp>
          <p:nvGrpSpPr>
            <p:cNvPr id="48" name="Gruppieren 47"/>
            <p:cNvGrpSpPr/>
            <p:nvPr/>
          </p:nvGrpSpPr>
          <p:grpSpPr>
            <a:xfrm>
              <a:off x="7467062" y="4422710"/>
              <a:ext cx="443924" cy="377854"/>
              <a:chOff x="4544801" y="4203274"/>
              <a:chExt cx="443924" cy="377854"/>
            </a:xfrm>
          </p:grpSpPr>
          <p:sp>
            <p:nvSpPr>
              <p:cNvPr id="84" name="Inhaltsplatzhalter 2"/>
              <p:cNvSpPr txBox="1">
                <a:spLocks/>
              </p:cNvSpPr>
              <p:nvPr/>
            </p:nvSpPr>
            <p:spPr bwMode="auto">
              <a:xfrm>
                <a:off x="4599198" y="420327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85" name="Inhaltsplatzhalter 2"/>
              <p:cNvSpPr txBox="1">
                <a:spLocks/>
              </p:cNvSpPr>
              <p:nvPr/>
            </p:nvSpPr>
            <p:spPr bwMode="auto">
              <a:xfrm>
                <a:off x="4544801" y="4239090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1</a:t>
                </a:r>
                <a:endParaRPr lang="en-US" sz="1600" kern="0" baseline="30000" dirty="0"/>
              </a:p>
            </p:txBody>
          </p:sp>
        </p:grpSp>
        <p:grpSp>
          <p:nvGrpSpPr>
            <p:cNvPr id="49" name="Gruppieren 48"/>
            <p:cNvGrpSpPr/>
            <p:nvPr/>
          </p:nvGrpSpPr>
          <p:grpSpPr>
            <a:xfrm>
              <a:off x="7482965" y="4844647"/>
              <a:ext cx="443924" cy="377854"/>
              <a:chOff x="4572000" y="3411186"/>
              <a:chExt cx="443924" cy="377854"/>
            </a:xfrm>
          </p:grpSpPr>
          <p:sp>
            <p:nvSpPr>
              <p:cNvPr id="82" name="Inhaltsplatzhalter 2"/>
              <p:cNvSpPr txBox="1">
                <a:spLocks/>
              </p:cNvSpPr>
              <p:nvPr/>
            </p:nvSpPr>
            <p:spPr bwMode="auto">
              <a:xfrm>
                <a:off x="4572000" y="3447002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r>
                  <a:rPr lang="en-US" sz="1600" kern="0" baseline="-25000" dirty="0" smtClean="0"/>
                  <a:t>3</a:t>
                </a:r>
                <a:endParaRPr lang="en-US" sz="1600" kern="0" baseline="30000" dirty="0"/>
              </a:p>
            </p:txBody>
          </p:sp>
          <p:sp>
            <p:nvSpPr>
              <p:cNvPr id="83" name="Inhaltsplatzhalter 2"/>
              <p:cNvSpPr txBox="1">
                <a:spLocks/>
              </p:cNvSpPr>
              <p:nvPr/>
            </p:nvSpPr>
            <p:spPr bwMode="auto">
              <a:xfrm>
                <a:off x="4626397" y="341118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</p:grpSp>
        <p:grpSp>
          <p:nvGrpSpPr>
            <p:cNvPr id="50" name="Gruppieren 49"/>
            <p:cNvGrpSpPr/>
            <p:nvPr/>
          </p:nvGrpSpPr>
          <p:grpSpPr>
            <a:xfrm>
              <a:off x="5258817" y="2979138"/>
              <a:ext cx="480304" cy="377854"/>
              <a:chOff x="4508421" y="4203274"/>
              <a:chExt cx="480304" cy="377854"/>
            </a:xfrm>
          </p:grpSpPr>
          <p:sp>
            <p:nvSpPr>
              <p:cNvPr id="80" name="Inhaltsplatzhalter 2"/>
              <p:cNvSpPr txBox="1">
                <a:spLocks/>
              </p:cNvSpPr>
              <p:nvPr/>
            </p:nvSpPr>
            <p:spPr bwMode="auto">
              <a:xfrm>
                <a:off x="4599198" y="420327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81" name="Inhaltsplatzhalter 2"/>
              <p:cNvSpPr txBox="1">
                <a:spLocks/>
              </p:cNvSpPr>
              <p:nvPr/>
            </p:nvSpPr>
            <p:spPr bwMode="auto">
              <a:xfrm>
                <a:off x="4508421" y="4239090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/>
                  <a:t>m</a:t>
                </a:r>
                <a:endParaRPr lang="en-US" sz="1600" kern="0" baseline="30000" dirty="0"/>
              </a:p>
            </p:txBody>
          </p:sp>
        </p:grpSp>
        <p:cxnSp>
          <p:nvCxnSpPr>
            <p:cNvPr id="51" name="Gerade Verbindung mit Pfeil 50"/>
            <p:cNvCxnSpPr/>
            <p:nvPr/>
          </p:nvCxnSpPr>
          <p:spPr>
            <a:xfrm>
              <a:off x="8286929" y="5148764"/>
              <a:ext cx="0" cy="584492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/>
            <p:cNvCxnSpPr/>
            <p:nvPr/>
          </p:nvCxnSpPr>
          <p:spPr>
            <a:xfrm>
              <a:off x="8286929" y="4383298"/>
              <a:ext cx="0" cy="7920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mit Pfeil 52"/>
            <p:cNvCxnSpPr/>
            <p:nvPr/>
          </p:nvCxnSpPr>
          <p:spPr>
            <a:xfrm>
              <a:off x="8286929" y="4094497"/>
              <a:ext cx="0" cy="28880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Inhaltsplatzhalter 2"/>
            <p:cNvSpPr txBox="1">
              <a:spLocks/>
            </p:cNvSpPr>
            <p:nvPr/>
          </p:nvSpPr>
          <p:spPr bwMode="auto">
            <a:xfrm>
              <a:off x="8185434" y="5328103"/>
              <a:ext cx="389527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b="1" kern="0" dirty="0">
                  <a:solidFill>
                    <a:srgbClr val="FF0000"/>
                  </a:solidFill>
                </a:rPr>
                <a:t>?</a:t>
              </a:r>
            </a:p>
          </p:txBody>
        </p:sp>
        <p:grpSp>
          <p:nvGrpSpPr>
            <p:cNvPr id="55" name="Gruppieren 54"/>
            <p:cNvGrpSpPr/>
            <p:nvPr/>
          </p:nvGrpSpPr>
          <p:grpSpPr>
            <a:xfrm>
              <a:off x="6444208" y="4282757"/>
              <a:ext cx="677559" cy="369806"/>
              <a:chOff x="7661348" y="4383106"/>
              <a:chExt cx="677559" cy="369806"/>
            </a:xfrm>
          </p:grpSpPr>
          <p:sp>
            <p:nvSpPr>
              <p:cNvPr id="78" name="Inhaltsplatzhalter 2"/>
              <p:cNvSpPr txBox="1">
                <a:spLocks/>
              </p:cNvSpPr>
              <p:nvPr/>
            </p:nvSpPr>
            <p:spPr bwMode="auto">
              <a:xfrm>
                <a:off x="7826649" y="438310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79" name="Inhaltsplatzhalter 2"/>
              <p:cNvSpPr txBox="1">
                <a:spLocks/>
              </p:cNvSpPr>
              <p:nvPr/>
            </p:nvSpPr>
            <p:spPr bwMode="auto">
              <a:xfrm>
                <a:off x="7661348" y="4410874"/>
                <a:ext cx="677559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kern="0" dirty="0" err="1" smtClean="0"/>
                  <a:t>m</a:t>
                </a:r>
                <a:r>
                  <a:rPr lang="en-US" sz="1600" kern="0" baseline="-25000" dirty="0" err="1" smtClean="0"/>
                  <a:t>atm</a:t>
                </a:r>
                <a:r>
                  <a:rPr lang="en-US" sz="1600" kern="0" baseline="-25000" dirty="0" smtClean="0"/>
                  <a:t>.</a:t>
                </a:r>
                <a:endParaRPr lang="en-US" sz="1600" kern="0" baseline="-25000" dirty="0"/>
              </a:p>
            </p:txBody>
          </p:sp>
        </p:grpSp>
        <p:grpSp>
          <p:nvGrpSpPr>
            <p:cNvPr id="56" name="Gruppieren 55"/>
            <p:cNvGrpSpPr/>
            <p:nvPr/>
          </p:nvGrpSpPr>
          <p:grpSpPr>
            <a:xfrm>
              <a:off x="7956376" y="2794563"/>
              <a:ext cx="654073" cy="850461"/>
              <a:chOff x="5670120" y="2497534"/>
              <a:chExt cx="654073" cy="850461"/>
            </a:xfrm>
          </p:grpSpPr>
          <p:sp>
            <p:nvSpPr>
              <p:cNvPr id="72" name="Rechteck 71"/>
              <p:cNvSpPr/>
              <p:nvPr/>
            </p:nvSpPr>
            <p:spPr>
              <a:xfrm>
                <a:off x="5670120" y="2636912"/>
                <a:ext cx="252338" cy="72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Rechteck 72"/>
              <p:cNvSpPr/>
              <p:nvPr/>
            </p:nvSpPr>
            <p:spPr>
              <a:xfrm>
                <a:off x="5670430" y="2889324"/>
                <a:ext cx="252028" cy="72000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Rechteck 73"/>
              <p:cNvSpPr/>
              <p:nvPr/>
            </p:nvSpPr>
            <p:spPr>
              <a:xfrm>
                <a:off x="5670430" y="3140976"/>
                <a:ext cx="252028" cy="7200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Inhaltsplatzhalter 2"/>
              <p:cNvSpPr txBox="1">
                <a:spLocks/>
              </p:cNvSpPr>
              <p:nvPr/>
            </p:nvSpPr>
            <p:spPr bwMode="auto">
              <a:xfrm>
                <a:off x="5934666" y="2497534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smtClean="0"/>
                  <a:t>e</a:t>
                </a:r>
                <a:endParaRPr lang="en-US" sz="1600" kern="0" baseline="-25000" dirty="0"/>
              </a:p>
            </p:txBody>
          </p:sp>
          <p:sp>
            <p:nvSpPr>
              <p:cNvPr id="76" name="Inhaltsplatzhalter 2"/>
              <p:cNvSpPr txBox="1">
                <a:spLocks/>
              </p:cNvSpPr>
              <p:nvPr/>
            </p:nvSpPr>
            <p:spPr bwMode="auto">
              <a:xfrm>
                <a:off x="5934666" y="2753925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smtClean="0">
                    <a:latin typeface="Symbol" panose="05050102010706020507" pitchFamily="18" charset="2"/>
                  </a:rPr>
                  <a:t>m</a:t>
                </a:r>
                <a:endParaRPr lang="en-US" sz="1600" kern="0" baseline="-25000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77" name="Inhaltsplatzhalter 2"/>
              <p:cNvSpPr txBox="1">
                <a:spLocks/>
              </p:cNvSpPr>
              <p:nvPr/>
            </p:nvSpPr>
            <p:spPr bwMode="auto">
              <a:xfrm>
                <a:off x="5934666" y="3005957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n</a:t>
                </a:r>
                <a:r>
                  <a:rPr lang="en-US" sz="1600" kern="0" baseline="-25000" dirty="0" err="1" smtClean="0">
                    <a:latin typeface="Symbol" panose="05050102010706020507" pitchFamily="18" charset="2"/>
                  </a:rPr>
                  <a:t>t</a:t>
                </a:r>
                <a:endParaRPr lang="en-US" sz="1600" kern="0" baseline="-25000" dirty="0"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57" name="Gruppieren 56"/>
            <p:cNvGrpSpPr/>
            <p:nvPr/>
          </p:nvGrpSpPr>
          <p:grpSpPr>
            <a:xfrm>
              <a:off x="8257442" y="4072786"/>
              <a:ext cx="677559" cy="369806"/>
              <a:chOff x="7637533" y="4383106"/>
              <a:chExt cx="677559" cy="369806"/>
            </a:xfrm>
          </p:grpSpPr>
          <p:sp>
            <p:nvSpPr>
              <p:cNvPr id="70" name="Inhaltsplatzhalter 2"/>
              <p:cNvSpPr txBox="1">
                <a:spLocks/>
              </p:cNvSpPr>
              <p:nvPr/>
            </p:nvSpPr>
            <p:spPr bwMode="auto">
              <a:xfrm>
                <a:off x="7826649" y="438310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71" name="Inhaltsplatzhalter 2"/>
              <p:cNvSpPr txBox="1">
                <a:spLocks/>
              </p:cNvSpPr>
              <p:nvPr/>
            </p:nvSpPr>
            <p:spPr bwMode="auto">
              <a:xfrm>
                <a:off x="7637533" y="4410874"/>
                <a:ext cx="677559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kern="0" dirty="0" err="1" smtClean="0"/>
                  <a:t>m</a:t>
                </a:r>
                <a:r>
                  <a:rPr lang="en-US" sz="1600" kern="0" baseline="-25000" dirty="0" err="1" smtClean="0"/>
                  <a:t>sol</a:t>
                </a:r>
                <a:r>
                  <a:rPr lang="en-US" sz="1600" kern="0" baseline="-25000" dirty="0" smtClean="0"/>
                  <a:t>.</a:t>
                </a:r>
                <a:endParaRPr lang="en-US" sz="1600" kern="0" baseline="-25000" dirty="0"/>
              </a:p>
            </p:txBody>
          </p:sp>
        </p:grpSp>
        <p:cxnSp>
          <p:nvCxnSpPr>
            <p:cNvPr id="58" name="Gerade Verbindung mit Pfeil 57"/>
            <p:cNvCxnSpPr/>
            <p:nvPr/>
          </p:nvCxnSpPr>
          <p:spPr>
            <a:xfrm>
              <a:off x="6372200" y="5148764"/>
              <a:ext cx="0" cy="584682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Inhaltsplatzhalter 2"/>
            <p:cNvSpPr txBox="1">
              <a:spLocks/>
            </p:cNvSpPr>
            <p:nvPr/>
          </p:nvSpPr>
          <p:spPr bwMode="auto">
            <a:xfrm>
              <a:off x="6270705" y="5328293"/>
              <a:ext cx="389527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b="1" kern="0" dirty="0">
                  <a:solidFill>
                    <a:srgbClr val="FF0000"/>
                  </a:solidFill>
                </a:rPr>
                <a:t>?</a:t>
              </a:r>
            </a:p>
          </p:txBody>
        </p:sp>
        <p:cxnSp>
          <p:nvCxnSpPr>
            <p:cNvPr id="60" name="Gerade Verbindung mit Pfeil 59"/>
            <p:cNvCxnSpPr/>
            <p:nvPr/>
          </p:nvCxnSpPr>
          <p:spPr>
            <a:xfrm>
              <a:off x="6372200" y="4882014"/>
              <a:ext cx="0" cy="28880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/>
            <p:cNvCxnSpPr/>
            <p:nvPr/>
          </p:nvCxnSpPr>
          <p:spPr>
            <a:xfrm>
              <a:off x="6372200" y="4091838"/>
              <a:ext cx="0" cy="792088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uppieren 61"/>
            <p:cNvGrpSpPr/>
            <p:nvPr/>
          </p:nvGrpSpPr>
          <p:grpSpPr>
            <a:xfrm>
              <a:off x="6444208" y="4850585"/>
              <a:ext cx="677559" cy="369806"/>
              <a:chOff x="7637533" y="4383106"/>
              <a:chExt cx="677559" cy="369806"/>
            </a:xfrm>
          </p:grpSpPr>
          <p:sp>
            <p:nvSpPr>
              <p:cNvPr id="68" name="Inhaltsplatzhalter 2"/>
              <p:cNvSpPr txBox="1">
                <a:spLocks/>
              </p:cNvSpPr>
              <p:nvPr/>
            </p:nvSpPr>
            <p:spPr bwMode="auto">
              <a:xfrm>
                <a:off x="7826649" y="438310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69" name="Inhaltsplatzhalter 2"/>
              <p:cNvSpPr txBox="1">
                <a:spLocks/>
              </p:cNvSpPr>
              <p:nvPr/>
            </p:nvSpPr>
            <p:spPr bwMode="auto">
              <a:xfrm>
                <a:off x="7637533" y="4410874"/>
                <a:ext cx="677559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kern="0" dirty="0" err="1" smtClean="0"/>
                  <a:t>m</a:t>
                </a:r>
                <a:r>
                  <a:rPr lang="en-US" sz="1600" kern="0" baseline="-25000" dirty="0" err="1" smtClean="0"/>
                  <a:t>sol</a:t>
                </a:r>
                <a:r>
                  <a:rPr lang="en-US" sz="1600" kern="0" baseline="-25000" dirty="0" smtClean="0"/>
                  <a:t>.</a:t>
                </a:r>
                <a:endParaRPr lang="en-US" sz="1600" kern="0" baseline="-25000" dirty="0"/>
              </a:p>
            </p:txBody>
          </p:sp>
        </p:grpSp>
        <p:grpSp>
          <p:nvGrpSpPr>
            <p:cNvPr id="63" name="Gruppieren 62"/>
            <p:cNvGrpSpPr/>
            <p:nvPr/>
          </p:nvGrpSpPr>
          <p:grpSpPr>
            <a:xfrm>
              <a:off x="8286929" y="4615661"/>
              <a:ext cx="677559" cy="369806"/>
              <a:chOff x="7661348" y="4383106"/>
              <a:chExt cx="677559" cy="369806"/>
            </a:xfrm>
          </p:grpSpPr>
          <p:sp>
            <p:nvSpPr>
              <p:cNvPr id="66" name="Inhaltsplatzhalter 2"/>
              <p:cNvSpPr txBox="1">
                <a:spLocks/>
              </p:cNvSpPr>
              <p:nvPr/>
            </p:nvSpPr>
            <p:spPr bwMode="auto">
              <a:xfrm>
                <a:off x="7826649" y="4383106"/>
                <a:ext cx="389527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/>
                  <a:t> </a:t>
                </a:r>
                <a:r>
                  <a:rPr lang="en-US" sz="1600" kern="0" baseline="30000" dirty="0" smtClean="0"/>
                  <a:t>2</a:t>
                </a:r>
                <a:endParaRPr lang="en-US" sz="1600" kern="0" baseline="30000" dirty="0"/>
              </a:p>
            </p:txBody>
          </p:sp>
          <p:sp>
            <p:nvSpPr>
              <p:cNvPr id="67" name="Inhaltsplatzhalter 2"/>
              <p:cNvSpPr txBox="1">
                <a:spLocks/>
              </p:cNvSpPr>
              <p:nvPr/>
            </p:nvSpPr>
            <p:spPr bwMode="auto">
              <a:xfrm>
                <a:off x="7661348" y="4410874"/>
                <a:ext cx="677559" cy="342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kern="0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kern="0" dirty="0" err="1" smtClean="0"/>
                  <a:t>m</a:t>
                </a:r>
                <a:r>
                  <a:rPr lang="en-US" sz="1600" kern="0" baseline="-25000" dirty="0" err="1" smtClean="0"/>
                  <a:t>atm</a:t>
                </a:r>
                <a:r>
                  <a:rPr lang="en-US" sz="1600" kern="0" baseline="-25000" dirty="0" smtClean="0"/>
                  <a:t>.</a:t>
                </a:r>
                <a:endParaRPr lang="en-US" sz="1600" kern="0" baseline="-25000" dirty="0"/>
              </a:p>
            </p:txBody>
          </p:sp>
        </p:grpSp>
        <p:sp>
          <p:nvSpPr>
            <p:cNvPr id="64" name="Inhaltsplatzhalter 2"/>
            <p:cNvSpPr txBox="1">
              <a:spLocks/>
            </p:cNvSpPr>
            <p:nvPr/>
          </p:nvSpPr>
          <p:spPr bwMode="auto">
            <a:xfrm>
              <a:off x="5220072" y="5607242"/>
              <a:ext cx="389527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kern="0" dirty="0" smtClean="0"/>
                <a:t>0</a:t>
              </a:r>
              <a:endParaRPr lang="en-US" sz="1600" kern="0" baseline="30000" dirty="0"/>
            </a:p>
          </p:txBody>
        </p:sp>
        <p:sp>
          <p:nvSpPr>
            <p:cNvPr id="65" name="Inhaltsplatzhalter 2"/>
            <p:cNvSpPr txBox="1">
              <a:spLocks/>
            </p:cNvSpPr>
            <p:nvPr/>
          </p:nvSpPr>
          <p:spPr bwMode="auto">
            <a:xfrm>
              <a:off x="5796136" y="2492896"/>
              <a:ext cx="2304256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b="1" kern="0" dirty="0" smtClean="0">
                  <a:latin typeface="Calibri" panose="020F0502020204030204" pitchFamily="34" charset="0"/>
                </a:rPr>
                <a:t>mass ordering</a:t>
              </a:r>
              <a:endParaRPr lang="en-US" b="1" kern="0" baseline="300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7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HV divider calibration</a:t>
            </a:r>
            <a:endParaRPr lang="en-US" dirty="0"/>
          </a:p>
        </p:txBody>
      </p:sp>
      <p:pic>
        <p:nvPicPr>
          <p:cNvPr id="5" name="Grafik 16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845" y="3974855"/>
            <a:ext cx="1318490" cy="1759124"/>
          </a:xfrm>
          <a:prstGeom prst="rect">
            <a:avLst/>
          </a:prstGeom>
        </p:spPr>
      </p:pic>
      <p:pic>
        <p:nvPicPr>
          <p:cNvPr id="6" name="Bild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182" y="5850715"/>
            <a:ext cx="1462506" cy="386597"/>
          </a:xfrm>
          <a:prstGeom prst="rect">
            <a:avLst/>
          </a:prstGeom>
        </p:spPr>
      </p:pic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95536" y="980728"/>
            <a:ext cx="8356600" cy="151216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Measure retarding potential of -18.6 kV directly with precision voltmeter and precision HV divider.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Use difference of L</a:t>
            </a:r>
            <a:r>
              <a:rPr lang="en-US" baseline="-25000" dirty="0" smtClean="0"/>
              <a:t>3</a:t>
            </a:r>
            <a:r>
              <a:rPr lang="en-US" dirty="0" smtClean="0"/>
              <a:t>-32 and K-32 lines with gaseous </a:t>
            </a:r>
            <a:r>
              <a:rPr lang="en-US" baseline="30000" dirty="0" smtClean="0"/>
              <a:t>83m</a:t>
            </a:r>
            <a:r>
              <a:rPr lang="en-US" dirty="0" smtClean="0"/>
              <a:t>Kr source for absolute calibration, systematic effects due to </a:t>
            </a:r>
            <a:r>
              <a:rPr lang="en-US" dirty="0" smtClean="0">
                <a:latin typeface="Symbol" panose="05050102010706020507" pitchFamily="18" charset="2"/>
              </a:rPr>
              <a:t>DF</a:t>
            </a:r>
            <a:r>
              <a:rPr lang="en-US" dirty="0" smtClean="0"/>
              <a:t> and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 energies cancel out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1619672" y="2708920"/>
            <a:ext cx="2222411" cy="792088"/>
            <a:chOff x="2061557" y="2780928"/>
            <a:chExt cx="2222411" cy="792088"/>
          </a:xfrm>
        </p:grpSpPr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2404117" y="2780928"/>
              <a:ext cx="1519811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US" b="1" kern="0" dirty="0" smtClean="0"/>
                <a:t>2013 (PTB)</a:t>
              </a:r>
            </a:p>
          </p:txBody>
        </p:sp>
        <p:sp>
          <p:nvSpPr>
            <p:cNvPr id="12" name="Inhaltsplatzhalter 2"/>
            <p:cNvSpPr txBox="1">
              <a:spLocks/>
            </p:cNvSpPr>
            <p:nvPr/>
          </p:nvSpPr>
          <p:spPr bwMode="auto">
            <a:xfrm>
              <a:off x="2061557" y="3212976"/>
              <a:ext cx="2222411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US" kern="0" dirty="0" smtClean="0"/>
                <a:t>M = 1972.4531 (20)</a:t>
              </a: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869869" y="2708920"/>
            <a:ext cx="2222411" cy="792088"/>
            <a:chOff x="4581837" y="2780928"/>
            <a:chExt cx="2222411" cy="792088"/>
          </a:xfrm>
        </p:grpSpPr>
        <p:sp>
          <p:nvSpPr>
            <p:cNvPr id="11" name="Inhaltsplatzhalter 2"/>
            <p:cNvSpPr txBox="1">
              <a:spLocks/>
            </p:cNvSpPr>
            <p:nvPr/>
          </p:nvSpPr>
          <p:spPr bwMode="auto">
            <a:xfrm>
              <a:off x="4852389" y="2780928"/>
              <a:ext cx="1519811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US" b="1" kern="0" dirty="0" smtClean="0"/>
                <a:t>2017 (</a:t>
              </a:r>
              <a:r>
                <a:rPr lang="en-US" b="1" kern="0" baseline="30000" dirty="0" smtClean="0"/>
                <a:t>83m</a:t>
              </a:r>
              <a:r>
                <a:rPr lang="en-US" b="1" kern="0" dirty="0" smtClean="0"/>
                <a:t>Kr)</a:t>
              </a:r>
            </a:p>
          </p:txBody>
        </p:sp>
        <p:sp>
          <p:nvSpPr>
            <p:cNvPr id="15" name="Inhaltsplatzhalter 2"/>
            <p:cNvSpPr txBox="1">
              <a:spLocks/>
            </p:cNvSpPr>
            <p:nvPr/>
          </p:nvSpPr>
          <p:spPr bwMode="auto">
            <a:xfrm>
              <a:off x="4581837" y="3212976"/>
              <a:ext cx="2222411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US" kern="0" dirty="0" smtClean="0"/>
                <a:t>M = 1972.453 (10)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2460684" y="4077073"/>
            <a:ext cx="2747209" cy="2090260"/>
            <a:chOff x="2460684" y="3806278"/>
            <a:chExt cx="2747209" cy="2090260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xmlns="" id="{D2DA80AE-01FB-462A-9E96-7C90A6489F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5" t="7706" r="5715" b="5337"/>
            <a:stretch/>
          </p:blipFill>
          <p:spPr>
            <a:xfrm>
              <a:off x="2460684" y="3976080"/>
              <a:ext cx="2543364" cy="1920458"/>
            </a:xfrm>
            <a:prstGeom prst="rect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8" name="Abgerundetes Rechteck 17"/>
            <p:cNvSpPr/>
            <p:nvPr/>
          </p:nvSpPr>
          <p:spPr>
            <a:xfrm rot="900000">
              <a:off x="3931746" y="3806278"/>
              <a:ext cx="1276147" cy="228420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err="1" smtClean="0">
                  <a:latin typeface="Calibri" panose="020F0502020204030204" pitchFamily="34" charset="0"/>
                </a:rPr>
                <a:t>preliminary</a:t>
              </a:r>
              <a:endParaRPr lang="de-DE" sz="1600" b="1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5720104" y="4077072"/>
            <a:ext cx="2656140" cy="2090262"/>
            <a:chOff x="5720104" y="3806277"/>
            <a:chExt cx="2656140" cy="2090262"/>
          </a:xfrm>
        </p:grpSpPr>
        <p:pic>
          <p:nvPicPr>
            <p:cNvPr id="8" name="Grafik 4">
              <a:extLst>
                <a:ext uri="{FF2B5EF4-FFF2-40B4-BE49-F238E27FC236}">
                  <a16:creationId xmlns:a16="http://schemas.microsoft.com/office/drawing/2014/main" xmlns="" id="{B353E009-B462-4A5A-B60A-100EC0CD80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89" t="7994" r="8579" b="4778"/>
            <a:stretch/>
          </p:blipFill>
          <p:spPr>
            <a:xfrm>
              <a:off x="5720104" y="3976081"/>
              <a:ext cx="2452296" cy="1920458"/>
            </a:xfrm>
            <a:prstGeom prst="rect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9" name="Abgerundetes Rechteck 18"/>
            <p:cNvSpPr/>
            <p:nvPr/>
          </p:nvSpPr>
          <p:spPr>
            <a:xfrm rot="900000">
              <a:off x="7100097" y="3806277"/>
              <a:ext cx="1276147" cy="228420"/>
            </a:xfrm>
            <a:prstGeom prst="roundRect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 err="1" smtClean="0">
                  <a:latin typeface="Calibri" panose="020F0502020204030204" pitchFamily="34" charset="0"/>
                </a:rPr>
                <a:t>preliminary</a:t>
              </a:r>
              <a:endParaRPr lang="de-DE" sz="16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22" name="Inhaltsplatzhalter 2"/>
          <p:cNvSpPr txBox="1">
            <a:spLocks/>
          </p:cNvSpPr>
          <p:nvPr/>
        </p:nvSpPr>
        <p:spPr bwMode="auto">
          <a:xfrm>
            <a:off x="2730878" y="4635899"/>
            <a:ext cx="751166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b="1" kern="0" dirty="0" smtClean="0"/>
              <a:t>L</a:t>
            </a:r>
            <a:r>
              <a:rPr lang="en-US" b="1" kern="0" baseline="-25000" dirty="0" smtClean="0"/>
              <a:t>3</a:t>
            </a:r>
            <a:r>
              <a:rPr lang="en-US" b="1" kern="0" dirty="0" smtClean="0"/>
              <a:t>-32</a:t>
            </a:r>
          </a:p>
        </p:txBody>
      </p:sp>
      <p:sp>
        <p:nvSpPr>
          <p:cNvPr id="23" name="Inhaltsplatzhalter 2"/>
          <p:cNvSpPr txBox="1">
            <a:spLocks/>
          </p:cNvSpPr>
          <p:nvPr/>
        </p:nvSpPr>
        <p:spPr bwMode="auto">
          <a:xfrm>
            <a:off x="6053082" y="4635899"/>
            <a:ext cx="751166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b="1" kern="0" dirty="0" smtClean="0"/>
              <a:t>K-32</a:t>
            </a:r>
          </a:p>
        </p:txBody>
      </p:sp>
    </p:spTree>
    <p:extLst>
      <p:ext uri="{BB962C8B-B14F-4D97-AF65-F5344CB8AC3E}">
        <p14:creationId xmlns:p14="http://schemas.microsoft.com/office/powerpoint/2010/main" val="26329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status &amp; outlook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774627"/>
            <a:ext cx="8212335" cy="34545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Elevated background limits KATRIN sensitivity to about 0.24 eV/c² but further background reduction measures being studied </a:t>
            </a:r>
          </a:p>
          <a:p>
            <a:pPr>
              <a:lnSpc>
                <a:spcPct val="150000"/>
              </a:lnSpc>
            </a:pPr>
            <a:r>
              <a:rPr lang="en-US" dirty="0"/>
              <a:t>Successful commissioning measurements with  </a:t>
            </a:r>
            <a:r>
              <a:rPr lang="en-US" baseline="30000" dirty="0"/>
              <a:t>83m</a:t>
            </a:r>
            <a:r>
              <a:rPr lang="en-US" dirty="0"/>
              <a:t>Kr , data analysis ongoing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/>
              <a:t>Prepare KATRIN for tritium operation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dirty="0"/>
              <a:t>Start of neutrino mass measurements in 2018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dirty="0"/>
              <a:t>Official KATRIN </a:t>
            </a:r>
            <a:r>
              <a:rPr lang="de-DE" dirty="0" err="1" smtClean="0"/>
              <a:t>inauguration</a:t>
            </a:r>
            <a:r>
              <a:rPr lang="de-DE" dirty="0" smtClean="0"/>
              <a:t> </a:t>
            </a:r>
            <a:r>
              <a:rPr lang="de-DE" dirty="0"/>
              <a:t>on </a:t>
            </a:r>
            <a:r>
              <a:rPr lang="de-DE" b="1" dirty="0"/>
              <a:t>June 11</a:t>
            </a:r>
            <a:r>
              <a:rPr lang="de-DE" b="1" baseline="30000" dirty="0"/>
              <a:t>th</a:t>
            </a:r>
            <a:r>
              <a:rPr lang="de-DE" b="1" dirty="0"/>
              <a:t>, </a:t>
            </a:r>
            <a:r>
              <a:rPr lang="de-DE" b="1" dirty="0" smtClean="0"/>
              <a:t>2018</a:t>
            </a:r>
            <a:endParaRPr lang="en-US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</p:spTree>
    <p:extLst>
      <p:ext uri="{BB962C8B-B14F-4D97-AF65-F5344CB8AC3E}">
        <p14:creationId xmlns:p14="http://schemas.microsoft.com/office/powerpoint/2010/main" val="8198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pic>
        <p:nvPicPr>
          <p:cNvPr id="5" name="Picture 19" descr="KIT-Logo-rgb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769" y="3861048"/>
            <a:ext cx="1553943" cy="66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large_blue_tran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4218" y="4705667"/>
            <a:ext cx="2491758" cy="63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789040"/>
            <a:ext cx="3071588" cy="680138"/>
          </a:xfrm>
          <a:prstGeom prst="rect">
            <a:avLst/>
          </a:prstGeom>
        </p:spPr>
      </p:pic>
      <p:pic>
        <p:nvPicPr>
          <p:cNvPr id="8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62" y="5730361"/>
            <a:ext cx="1972290" cy="397077"/>
          </a:xfrm>
          <a:prstGeom prst="rect">
            <a:avLst/>
          </a:prstGeom>
        </p:spPr>
      </p:pic>
      <p:pic>
        <p:nvPicPr>
          <p:cNvPr id="9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360" y="5481303"/>
            <a:ext cx="396068" cy="652112"/>
          </a:xfrm>
          <a:prstGeom prst="rect">
            <a:avLst/>
          </a:prstGeom>
        </p:spPr>
      </p:pic>
      <p:pic>
        <p:nvPicPr>
          <p:cNvPr id="10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00" y="4653136"/>
            <a:ext cx="792088" cy="441649"/>
          </a:xfrm>
          <a:prstGeom prst="rect">
            <a:avLst/>
          </a:prstGeom>
        </p:spPr>
      </p:pic>
      <p:pic>
        <p:nvPicPr>
          <p:cNvPr id="11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8344" y="4644388"/>
            <a:ext cx="1115102" cy="696939"/>
          </a:xfrm>
          <a:prstGeom prst="rect">
            <a:avLst/>
          </a:prstGeom>
        </p:spPr>
      </p:pic>
      <p:pic>
        <p:nvPicPr>
          <p:cNvPr id="12" name="Picture 46" descr="logoujf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6416" y="5441837"/>
            <a:ext cx="364195" cy="691578"/>
          </a:xfrm>
          <a:prstGeom prst="rect">
            <a:avLst/>
          </a:prstGeom>
        </p:spPr>
      </p:pic>
      <p:pic>
        <p:nvPicPr>
          <p:cNvPr id="13" name="Picture 2" descr="logo_uniwupp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906652"/>
            <a:ext cx="1152128" cy="57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logo_bonn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590365"/>
            <a:ext cx="919162" cy="59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logo_mpik_d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89" y="5238933"/>
            <a:ext cx="1368152" cy="40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35857"/>
            <a:ext cx="968545" cy="95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89040"/>
            <a:ext cx="1359182" cy="70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219" y="5733256"/>
            <a:ext cx="1670125" cy="42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043" y="5714361"/>
            <a:ext cx="547797" cy="430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686" y="5673226"/>
            <a:ext cx="885266" cy="47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50" y="5670719"/>
            <a:ext cx="666774" cy="49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8" descr="Bildergebnis für carnegie mellon logo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36" y="4350143"/>
            <a:ext cx="1179166" cy="11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0" y="1340768"/>
            <a:ext cx="8718231" cy="2179558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9832" y="3212976"/>
            <a:ext cx="1786259" cy="35822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October 2017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KATRIN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Backup</a:t>
            </a:r>
            <a:endParaRPr lang="de-DE" sz="96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5" name="Rechteck 4"/>
          <p:cNvSpPr/>
          <p:nvPr/>
        </p:nvSpPr>
        <p:spPr>
          <a:xfrm>
            <a:off x="4660270" y="836712"/>
            <a:ext cx="4344389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lvl="1" indent="-257175">
              <a:spcAft>
                <a:spcPts val="600"/>
              </a:spcAft>
              <a:buFont typeface="Arial" charset="0"/>
              <a:buChar char="•"/>
            </a:pP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Calibration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of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HV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dividers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>
                <a:solidFill>
                  <a:sysClr val="windowText" lastClr="000000"/>
                </a:solidFill>
                <a:ea typeface="Verdana" charset="0"/>
                <a:cs typeface="Verdana" charset="0"/>
              </a:rPr>
              <a:t>K35 &amp; </a:t>
            </a:r>
            <a:r>
              <a:rPr lang="de-DE" sz="1600" kern="0" dirty="0" smtClean="0">
                <a:solidFill>
                  <a:sysClr val="windowText" lastClr="000000"/>
                </a:solidFill>
                <a:ea typeface="Verdana" charset="0"/>
                <a:cs typeface="Verdana" charset="0"/>
              </a:rPr>
              <a:t>K65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with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nuclear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standard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: </a:t>
            </a:r>
            <a:b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</a:b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→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monoenergetic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conversion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electrons</a:t>
            </a:r>
            <a:endParaRPr lang="de-DE" sz="1600" kern="0" dirty="0">
              <a:solidFill>
                <a:sysClr val="windowText" lastClr="000000"/>
              </a:solidFill>
              <a:latin typeface="+mj-lt"/>
              <a:ea typeface="Verdana" charset="0"/>
              <a:cs typeface="Verdana" charset="0"/>
            </a:endParaRPr>
          </a:p>
          <a:p>
            <a:pPr marL="257175" lvl="1" indent="-257175">
              <a:spcAft>
                <a:spcPts val="600"/>
              </a:spcAft>
              <a:buFont typeface="Arial" charset="0"/>
              <a:buChar char="•"/>
            </a:pP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Monitor 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individual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line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position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over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measurement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period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of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two</a:t>
            </a:r>
            <a:r>
              <a:rPr lang="de-DE" sz="1600" kern="0" dirty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months</a:t>
            </a:r>
            <a:endParaRPr lang="de-DE" sz="1600" kern="0" dirty="0" smtClean="0">
              <a:solidFill>
                <a:sysClr val="windowText" lastClr="000000"/>
              </a:solidFill>
              <a:latin typeface="+mj-lt"/>
              <a:ea typeface="Verdana" charset="0"/>
              <a:cs typeface="Verdana" charset="0"/>
            </a:endParaRPr>
          </a:p>
          <a:p>
            <a:pPr marL="257175" lvl="1" indent="-257175">
              <a:spcAft>
                <a:spcPts val="600"/>
              </a:spcAft>
              <a:buFont typeface="Arial" charset="0"/>
              <a:buChar char="•"/>
            </a:pP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Use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relative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position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of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different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lines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to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verify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absolute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calibration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of</a:t>
            </a:r>
            <a:r>
              <a:rPr lang="de-DE" sz="1600" kern="0" dirty="0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 HV </a:t>
            </a:r>
            <a:r>
              <a:rPr lang="de-DE" sz="1600" kern="0" dirty="0" err="1" smtClean="0">
                <a:solidFill>
                  <a:sysClr val="windowText" lastClr="000000"/>
                </a:solidFill>
                <a:latin typeface="+mj-lt"/>
                <a:ea typeface="Verdana" charset="0"/>
                <a:cs typeface="Verdana" charset="0"/>
              </a:rPr>
              <a:t>dividers</a:t>
            </a:r>
            <a:endParaRPr lang="de-DE" sz="1600" kern="0" dirty="0">
              <a:solidFill>
                <a:sysClr val="windowText" lastClr="000000"/>
              </a:solidFill>
              <a:latin typeface="+mj-lt"/>
              <a:ea typeface="Verdana" charset="0"/>
              <a:cs typeface="Verdana" charset="0"/>
            </a:endParaRPr>
          </a:p>
        </p:txBody>
      </p:sp>
      <p:grpSp>
        <p:nvGrpSpPr>
          <p:cNvPr id="6" name="Gruppierung 7"/>
          <p:cNvGrpSpPr/>
          <p:nvPr/>
        </p:nvGrpSpPr>
        <p:grpSpPr>
          <a:xfrm>
            <a:off x="179512" y="692696"/>
            <a:ext cx="3711441" cy="2078835"/>
            <a:chOff x="1385528" y="26700954"/>
            <a:chExt cx="6884115" cy="3855898"/>
          </a:xfrm>
        </p:grpSpPr>
        <p:pic>
          <p:nvPicPr>
            <p:cNvPr id="7" name="Bild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8833" y="26700954"/>
              <a:ext cx="6377754" cy="3743648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>
            <a:xfrm>
              <a:off x="7121008" y="27995647"/>
              <a:ext cx="1148635" cy="25612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Rechteck 8"/>
            <p:cNvSpPr/>
            <p:nvPr/>
          </p:nvSpPr>
          <p:spPr>
            <a:xfrm>
              <a:off x="1385528" y="26896850"/>
              <a:ext cx="1148635" cy="7755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sp>
        <p:nvSpPr>
          <p:cNvPr id="10" name="Inhaltsplatzhalter 2"/>
          <p:cNvSpPr txBox="1">
            <a:spLocks/>
          </p:cNvSpPr>
          <p:nvPr/>
        </p:nvSpPr>
        <p:spPr>
          <a:xfrm>
            <a:off x="2250037" y="1340768"/>
            <a:ext cx="2095162" cy="1555038"/>
          </a:xfrm>
          <a:prstGeom prst="rect">
            <a:avLst/>
          </a:prstGeom>
          <a:ln>
            <a:solidFill>
              <a:srgbClr val="1885B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rtl="0" hangingPunct="0">
              <a:spcBef>
                <a:spcPts val="0"/>
              </a:spcBef>
              <a:spcAft>
                <a:spcPts val="1417"/>
              </a:spcAft>
              <a:tabLst/>
              <a:defRPr lang="en-US" sz="3200" b="0" i="0" u="none" strike="noStrike" kern="1200">
                <a:ln>
                  <a:noFill/>
                </a:ln>
                <a:latin typeface="Arial" pitchFamily="18"/>
              </a:defRPr>
            </a:lvl1pPr>
          </a:lstStyle>
          <a:p>
            <a:pPr marL="0" lvl="1" algn="ctr"/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K-32 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line</a:t>
            </a:r>
            <a:endParaRPr lang="de-DE" sz="1000" kern="0" dirty="0">
              <a:solidFill>
                <a:srgbClr val="0E80B1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1" algn="ctr"/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17824.23(50) eV</a:t>
            </a:r>
          </a:p>
          <a:p>
            <a:pPr marL="0" lvl="1" algn="ctr"/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</a:t>
            </a:r>
            <a:r>
              <a:rPr lang="de-DE" sz="1000" kern="0" baseline="-2500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binding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14327.26(4) eV</a:t>
            </a:r>
          </a:p>
          <a:p>
            <a:pPr marL="0" lvl="1" algn="ctr"/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</a:t>
            </a:r>
            <a:r>
              <a:rPr lang="de-DE" sz="1000" kern="0" baseline="-2500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recoil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0.120 eV</a:t>
            </a:r>
          </a:p>
          <a:p>
            <a:pPr marL="0" lvl="1" algn="ctr"/>
            <a:endParaRPr lang="de-DE" sz="1000" kern="0" dirty="0">
              <a:solidFill>
                <a:srgbClr val="0E80B1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1" algn="ctr"/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L3-32 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line</a:t>
            </a:r>
            <a:endParaRPr lang="de-DE" sz="1000" kern="0" dirty="0">
              <a:solidFill>
                <a:srgbClr val="0E80B1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lvl="1" algn="ctr"/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30472.19(50) eV</a:t>
            </a:r>
          </a:p>
          <a:p>
            <a:pPr marL="0" lvl="1" algn="ctr"/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</a:t>
            </a:r>
            <a:r>
              <a:rPr lang="de-DE" sz="1000" kern="0" baseline="-2500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binding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1679.21(3) eV</a:t>
            </a:r>
          </a:p>
          <a:p>
            <a:pPr marL="0" lvl="1" algn="ctr"/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E</a:t>
            </a:r>
            <a:r>
              <a:rPr lang="de-DE" sz="1000" kern="0" baseline="-2500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recoil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(</a:t>
            </a:r>
            <a:r>
              <a:rPr lang="de-DE" sz="1000" kern="0" dirty="0" err="1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ce</a:t>
            </a:r>
            <a:r>
              <a:rPr lang="de-DE" sz="1000" kern="0" dirty="0">
                <a:solidFill>
                  <a:srgbClr val="0E80B1"/>
                </a:solidFill>
                <a:latin typeface="Verdana" charset="0"/>
                <a:ea typeface="Verdana" charset="0"/>
                <a:cs typeface="Verdana" charset="0"/>
              </a:rPr>
              <a:t>) = 0.207 eV</a:t>
            </a:r>
          </a:p>
        </p:txBody>
      </p:sp>
      <p:grpSp>
        <p:nvGrpSpPr>
          <p:cNvPr id="11" name="Gruppierung 14"/>
          <p:cNvGrpSpPr/>
          <p:nvPr/>
        </p:nvGrpSpPr>
        <p:grpSpPr>
          <a:xfrm>
            <a:off x="179512" y="3011758"/>
            <a:ext cx="4334683" cy="1641378"/>
            <a:chOff x="10074199" y="24106947"/>
            <a:chExt cx="5779577" cy="2188503"/>
          </a:xfrm>
        </p:grpSpPr>
        <p:sp>
          <p:nvSpPr>
            <p:cNvPr id="12" name="Textfeld 11"/>
            <p:cNvSpPr txBox="1"/>
            <p:nvPr/>
          </p:nvSpPr>
          <p:spPr>
            <a:xfrm>
              <a:off x="13285121" y="25492634"/>
              <a:ext cx="2568655" cy="5847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de-DE" sz="1500" dirty="0" err="1">
                  <a:solidFill>
                    <a:srgbClr val="C00000"/>
                  </a:solidFill>
                  <a:latin typeface="Verdana" charset="0"/>
                  <a:ea typeface="Verdana" charset="0"/>
                  <a:cs typeface="Verdana" charset="0"/>
                </a:rPr>
                <a:t>Recoil</a:t>
              </a:r>
              <a:r>
                <a:rPr lang="de-DE" sz="1500" dirty="0">
                  <a:solidFill>
                    <a:srgbClr val="C00000"/>
                  </a:solidFill>
                  <a:latin typeface="Verdana" charset="0"/>
                  <a:ea typeface="Verdana" charset="0"/>
                  <a:cs typeface="Verdana" charset="0"/>
                </a:rPr>
                <a:t> </a:t>
              </a:r>
              <a:r>
                <a:rPr lang="de-DE" sz="1500" dirty="0" err="1">
                  <a:solidFill>
                    <a:srgbClr val="C00000"/>
                  </a:solidFill>
                  <a:latin typeface="Verdana" charset="0"/>
                  <a:ea typeface="Verdana" charset="0"/>
                  <a:cs typeface="Verdana" charset="0"/>
                </a:rPr>
                <a:t>energies</a:t>
              </a:r>
              <a:r>
                <a:rPr lang="de-DE" sz="1500" dirty="0">
                  <a:solidFill>
                    <a:srgbClr val="C00000"/>
                  </a:solidFill>
                  <a:latin typeface="Verdana" charset="0"/>
                  <a:ea typeface="Verdana" charset="0"/>
                  <a:cs typeface="Verdana" charset="0"/>
                </a:rPr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/>
                <p:cNvSpPr txBox="1"/>
                <p:nvPr/>
              </p:nvSpPr>
              <p:spPr>
                <a:xfrm>
                  <a:off x="10224592" y="25456450"/>
                  <a:ext cx="2044880" cy="73866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de-DE" sz="1500" dirty="0">
                      <a:solidFill>
                        <a:srgbClr val="0070C0"/>
                      </a:solidFill>
                      <a:latin typeface="Verdana" charset="0"/>
                      <a:ea typeface="Verdana" charset="0"/>
                      <a:cs typeface="Verdana" charset="0"/>
                    </a:rPr>
                    <a:t>Energy </a:t>
                  </a:r>
                  <a:r>
                    <a:rPr lang="de-DE" sz="1500" dirty="0" err="1">
                      <a:solidFill>
                        <a:srgbClr val="0070C0"/>
                      </a:solidFill>
                      <a:latin typeface="Verdana" charset="0"/>
                      <a:ea typeface="Verdana" charset="0"/>
                      <a:cs typeface="Verdana" charset="0"/>
                    </a:rPr>
                    <a:t>of</a:t>
                  </a:r>
                  <a:r>
                    <a:rPr lang="de-DE" sz="1500" dirty="0">
                      <a:solidFill>
                        <a:srgbClr val="0070C0"/>
                      </a:solidFill>
                      <a:latin typeface="Verdana" charset="0"/>
                      <a:ea typeface="Verdana" charset="0"/>
                      <a:cs typeface="Verdana" charset="0"/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500" i="1">
                          <a:solidFill>
                            <a:srgbClr val="0070C0"/>
                          </a:solidFill>
                          <a:latin typeface="Cambria Math" charset="0"/>
                          <a:ea typeface="Verdana" charset="0"/>
                          <a:cs typeface="Verdana" charset="0"/>
                        </a:rPr>
                        <m:t>γ</m:t>
                      </m:r>
                      <m:r>
                        <a:rPr lang="de-DE" sz="1500">
                          <a:solidFill>
                            <a:srgbClr val="0070C0"/>
                          </a:solidFill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</m:oMath>
                  </a14:m>
                  <a:r>
                    <a:rPr lang="de-DE" sz="1500" dirty="0" err="1">
                      <a:solidFill>
                        <a:srgbClr val="0070C0"/>
                      </a:solidFill>
                      <a:latin typeface="Verdana" charset="0"/>
                      <a:ea typeface="Verdana" charset="0"/>
                      <a:cs typeface="Verdana" charset="0"/>
                    </a:rPr>
                    <a:t>transition</a:t>
                  </a:r>
                  <a:endParaRPr lang="de-DE" sz="1500" dirty="0">
                    <a:solidFill>
                      <a:srgbClr val="0070C0"/>
                    </a:solidFill>
                    <a:latin typeface="Verdana" charset="0"/>
                    <a:ea typeface="Verdana" charset="0"/>
                    <a:cs typeface="Verdana" charset="0"/>
                  </a:endParaRPr>
                </a:p>
              </p:txBody>
            </p:sp>
          </mc:Choice>
          <mc:Fallback xmlns="">
            <p:sp>
              <p:nvSpPr>
                <p:cNvPr id="17" name="Textfeld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24592" y="25456451"/>
                  <a:ext cx="2044880" cy="70788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976" t="-4310" b="-1465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hteck 13"/>
                <p:cNvSpPr/>
                <p:nvPr/>
              </p:nvSpPr>
              <p:spPr>
                <a:xfrm>
                  <a:off x="10265639" y="24857407"/>
                  <a:ext cx="5213478" cy="56100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950" i="1"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kin</m:t>
                            </m:r>
                          </m:sub>
                        </m:sSub>
                        <m:r>
                          <a:rPr lang="de-DE" sz="1950">
                            <a:latin typeface="Cambria Math" charset="0"/>
                            <a:ea typeface="Verdana" charset="0"/>
                            <a:cs typeface="Verdana" charset="0"/>
                          </a:rPr>
                          <m:t>=</m:t>
                        </m:r>
                        <m:sSub>
                          <m:sSubPr>
                            <m:ctrlPr>
                              <a:rPr lang="de-DE" sz="1950" i="1">
                                <a:solidFill>
                                  <a:srgbClr val="0070C0"/>
                                </a:solidFill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0070C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0070C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γ</m:t>
                            </m:r>
                          </m:sub>
                        </m:sSub>
                        <m:r>
                          <a:rPr lang="de-DE" sz="1950">
                            <a:latin typeface="Cambria Math" charset="0"/>
                            <a:ea typeface="Verdana" charset="0"/>
                            <a:cs typeface="Verdana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950" i="1">
                                <a:solidFill>
                                  <a:srgbClr val="F79646"/>
                                </a:solidFill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F79646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F79646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binding</m:t>
                            </m:r>
                          </m:sub>
                        </m:sSub>
                        <m:r>
                          <a:rPr lang="de-DE" sz="1950">
                            <a:latin typeface="Cambria Math" charset="0"/>
                            <a:ea typeface="Verdana" charset="0"/>
                            <a:cs typeface="Verdana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1950" i="1">
                                <a:solidFill>
                                  <a:srgbClr val="C00000"/>
                                </a:solidFill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γ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rec</m:t>
                            </m:r>
                          </m:sup>
                        </m:sSubSup>
                        <m:r>
                          <a:rPr lang="de-DE" sz="1950">
                            <a:solidFill>
                              <a:srgbClr val="C0000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1950" i="1">
                                <a:solidFill>
                                  <a:srgbClr val="C00000"/>
                                </a:solidFill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ion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de-DE" sz="195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rec</m:t>
                            </m:r>
                          </m:sup>
                        </m:sSubSup>
                      </m:oMath>
                    </m:oMathPara>
                  </a14:m>
                  <a:endParaRPr lang="de-DE" sz="1950" dirty="0">
                    <a:latin typeface="Verdana" charset="0"/>
                    <a:ea typeface="Verdana" charset="0"/>
                    <a:cs typeface="Verdana" charset="0"/>
                  </a:endParaRPr>
                </a:p>
              </p:txBody>
            </p:sp>
          </mc:Choice>
          <mc:Fallback xmlns="">
            <p:sp>
              <p:nvSpPr>
                <p:cNvPr id="18" name="Rechteck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65639" y="24857407"/>
                  <a:ext cx="5138523" cy="5302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hteck 14"/>
            <p:cNvSpPr/>
            <p:nvPr/>
          </p:nvSpPr>
          <p:spPr>
            <a:xfrm>
              <a:off x="12209416" y="25439666"/>
              <a:ext cx="125096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500" dirty="0">
                  <a:solidFill>
                    <a:srgbClr val="F79646"/>
                  </a:solidFill>
                  <a:latin typeface="Verdana" charset="0"/>
                  <a:ea typeface="Verdana" charset="0"/>
                  <a:cs typeface="Verdana" charset="0"/>
                </a:rPr>
                <a:t>Binding </a:t>
              </a:r>
              <a:r>
                <a:rPr lang="de-DE" sz="1500" dirty="0" err="1">
                  <a:solidFill>
                    <a:srgbClr val="F79646"/>
                  </a:solidFill>
                  <a:latin typeface="Verdana" charset="0"/>
                  <a:ea typeface="Verdana" charset="0"/>
                  <a:cs typeface="Verdana" charset="0"/>
                </a:rPr>
                <a:t>energy</a:t>
              </a:r>
              <a:endParaRPr lang="de-DE" sz="1500" dirty="0">
                <a:solidFill>
                  <a:srgbClr val="F79646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0205559" y="24147125"/>
              <a:ext cx="4146670" cy="5539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100" b="1" dirty="0" err="1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Energy</a:t>
              </a:r>
              <a:r>
                <a:rPr lang="de-DE" sz="2100" b="1" dirty="0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 </a:t>
              </a:r>
              <a:r>
                <a:rPr lang="de-DE" sz="2100" b="1" dirty="0" err="1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of</a:t>
              </a:r>
              <a:r>
                <a:rPr lang="de-DE" sz="2100" b="1" dirty="0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 </a:t>
              </a:r>
              <a:r>
                <a:rPr lang="de-DE" sz="2100" b="1" dirty="0" err="1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electrons</a:t>
              </a:r>
              <a:r>
                <a:rPr lang="de-DE" sz="2100" b="1" dirty="0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: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10074199" y="24106947"/>
              <a:ext cx="5779577" cy="2188503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grpSp>
        <p:nvGrpSpPr>
          <p:cNvPr id="18" name="Gruppierung 21"/>
          <p:cNvGrpSpPr/>
          <p:nvPr/>
        </p:nvGrpSpPr>
        <p:grpSpPr>
          <a:xfrm>
            <a:off x="4660271" y="3011755"/>
            <a:ext cx="4344389" cy="1641375"/>
            <a:chOff x="10124189" y="27160594"/>
            <a:chExt cx="5792518" cy="2188500"/>
          </a:xfrm>
        </p:grpSpPr>
        <p:sp>
          <p:nvSpPr>
            <p:cNvPr id="19" name="Textfeld 18"/>
            <p:cNvSpPr txBox="1"/>
            <p:nvPr/>
          </p:nvSpPr>
          <p:spPr>
            <a:xfrm>
              <a:off x="10124189" y="27194862"/>
              <a:ext cx="4490817" cy="5539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2100" b="1" dirty="0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Transmission </a:t>
              </a:r>
              <a:r>
                <a:rPr lang="de-DE" sz="2100" b="1" dirty="0" err="1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condition</a:t>
              </a:r>
              <a:r>
                <a:rPr lang="de-DE" sz="2100" b="1" dirty="0">
                  <a:solidFill>
                    <a:sysClr val="windowText" lastClr="000000"/>
                  </a:solidFill>
                  <a:latin typeface="+mj-lt"/>
                  <a:ea typeface="Meta" charset="0"/>
                  <a:cs typeface="Meta" charset="0"/>
                </a:rPr>
                <a:t>: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0303084" y="28494671"/>
              <a:ext cx="30790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500" dirty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Work </a:t>
              </a:r>
              <a:r>
                <a:rPr lang="de-DE" sz="1500" dirty="0" err="1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function</a:t>
              </a:r>
              <a:r>
                <a:rPr lang="de-DE" sz="1500" dirty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 </a:t>
              </a:r>
              <a:r>
                <a:rPr lang="de-DE" sz="1500" dirty="0" err="1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difference</a:t>
              </a:r>
              <a:r>
                <a:rPr lang="de-DE" sz="1500" dirty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 </a:t>
              </a:r>
              <a:r>
                <a:rPr lang="de-DE" sz="1500" dirty="0" err="1" smtClean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source</a:t>
              </a:r>
              <a:r>
                <a:rPr lang="de-DE" sz="1500" dirty="0" smtClean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 - </a:t>
              </a:r>
              <a:r>
                <a:rPr lang="de-DE" sz="1500" dirty="0" err="1" smtClean="0">
                  <a:solidFill>
                    <a:srgbClr val="00B050"/>
                  </a:solidFill>
                  <a:latin typeface="+mj-lt"/>
                  <a:ea typeface="Verdana" charset="0"/>
                  <a:cs typeface="Verdana" charset="0"/>
                </a:rPr>
                <a:t>spectrometer</a:t>
              </a:r>
              <a:endParaRPr lang="de-DE" sz="1500" dirty="0">
                <a:solidFill>
                  <a:srgbClr val="00B050"/>
                </a:solidFill>
                <a:latin typeface="+mj-lt"/>
                <a:ea typeface="Verdana" charset="0"/>
                <a:cs typeface="Verdana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3111261" y="28514415"/>
              <a:ext cx="2805445" cy="7386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500" dirty="0">
                  <a:solidFill>
                    <a:srgbClr val="7030A0"/>
                  </a:solidFill>
                  <a:latin typeface="+mj-lt"/>
                  <a:ea typeface="Verdana" charset="0"/>
                  <a:cs typeface="Verdana" charset="0"/>
                </a:rPr>
                <a:t>Potential </a:t>
              </a:r>
              <a:r>
                <a:rPr lang="de-DE" sz="1500" dirty="0" err="1">
                  <a:solidFill>
                    <a:srgbClr val="7030A0"/>
                  </a:solidFill>
                  <a:latin typeface="+mj-lt"/>
                  <a:ea typeface="Verdana" charset="0"/>
                  <a:cs typeface="Verdana" charset="0"/>
                </a:rPr>
                <a:t>decrease</a:t>
              </a:r>
              <a:r>
                <a:rPr lang="de-DE" sz="1500" dirty="0">
                  <a:solidFill>
                    <a:srgbClr val="7030A0"/>
                  </a:solidFill>
                  <a:latin typeface="+mj-lt"/>
                  <a:ea typeface="Verdana" charset="0"/>
                  <a:cs typeface="Verdana" charset="0"/>
                </a:rPr>
                <a:t> in </a:t>
              </a:r>
              <a:r>
                <a:rPr lang="de-DE" sz="1500" dirty="0" err="1">
                  <a:solidFill>
                    <a:srgbClr val="7030A0"/>
                  </a:solidFill>
                  <a:latin typeface="+mj-lt"/>
                  <a:ea typeface="Verdana" charset="0"/>
                  <a:cs typeface="Verdana" charset="0"/>
                </a:rPr>
                <a:t>analyzing</a:t>
              </a:r>
              <a:r>
                <a:rPr lang="de-DE" sz="1500" dirty="0">
                  <a:solidFill>
                    <a:srgbClr val="7030A0"/>
                  </a:solidFill>
                  <a:latin typeface="+mj-lt"/>
                  <a:ea typeface="Verdana" charset="0"/>
                  <a:cs typeface="Verdana" charset="0"/>
                </a:rPr>
                <a:t> plane (≈2V)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10177825" y="27160594"/>
              <a:ext cx="5738882" cy="2188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hteck 22"/>
                <p:cNvSpPr/>
                <p:nvPr/>
              </p:nvSpPr>
              <p:spPr>
                <a:xfrm>
                  <a:off x="10197448" y="27818793"/>
                  <a:ext cx="5585973" cy="5588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950" i="1" smtClean="0"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kin</m:t>
                            </m:r>
                          </m:sub>
                        </m:sSub>
                        <m:r>
                          <a:rPr lang="de-DE" sz="1950">
                            <a:latin typeface="Cambria Math" charset="0"/>
                            <a:ea typeface="Verdana" charset="0"/>
                            <a:cs typeface="Verdana" charset="0"/>
                          </a:rPr>
                          <m:t>=   −</m:t>
                        </m:r>
                        <m:r>
                          <a:rPr lang="de-DE" sz="1950">
                            <a:solidFill>
                              <a:srgbClr val="00B05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 ∆</m:t>
                        </m:r>
                        <m:r>
                          <m:rPr>
                            <m:sty m:val="p"/>
                          </m:rPr>
                          <a:rPr lang="el-GR" sz="1950">
                            <a:solidFill>
                              <a:srgbClr val="00B05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Φ</m:t>
                        </m:r>
                        <m:r>
                          <a:rPr lang="de-DE" sz="1950">
                            <a:solidFill>
                              <a:srgbClr val="00B05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    </m:t>
                        </m:r>
                        <m:r>
                          <a:rPr lang="de-DE" sz="1950">
                            <a:latin typeface="Cambria Math" charset="0"/>
                            <a:ea typeface="Verdana" charset="0"/>
                            <a:cs typeface="Verdana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de-DE" sz="1950" b="0" i="0" smtClean="0">
                            <a:latin typeface="Cambria Math" panose="02040503050406030204" pitchFamily="18" charset="0"/>
                            <a:ea typeface="Verdana" charset="0"/>
                            <a:cs typeface="Verdana" charset="0"/>
                          </a:rPr>
                          <m:t>q</m:t>
                        </m:r>
                        <m:r>
                          <a:rPr lang="de-DE" sz="1950">
                            <a:solidFill>
                              <a:srgbClr val="7030A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de-DE" sz="1950">
                            <a:solidFill>
                              <a:srgbClr val="7030A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U</m:t>
                        </m:r>
                        <m:r>
                          <a:rPr lang="de-DE" sz="1950">
                            <a:solidFill>
                              <a:srgbClr val="7030A0"/>
                            </a:solidFill>
                            <a:latin typeface="Cambria Math" charset="0"/>
                            <a:ea typeface="Verdana" charset="0"/>
                            <a:cs typeface="Verdana" charset="0"/>
                          </a:rPr>
                          <m:t>   +     </m:t>
                        </m:r>
                        <m:r>
                          <m:rPr>
                            <m:sty m:val="p"/>
                          </m:rPr>
                          <a:rPr lang="de-DE" sz="1950" smtClean="0">
                            <a:latin typeface="Cambria Math" charset="0"/>
                            <a:ea typeface="Verdana" charset="0"/>
                            <a:cs typeface="Verdana" charset="0"/>
                          </a:rPr>
                          <m:t>q</m:t>
                        </m:r>
                        <m:sSub>
                          <m:sSubPr>
                            <m:ctrlPr>
                              <a:rPr lang="en-US" sz="1950" i="1" smtClean="0"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U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1950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spec</m:t>
                            </m:r>
                          </m:sub>
                        </m:sSub>
                      </m:oMath>
                    </m:oMathPara>
                  </a14:m>
                  <a:endParaRPr lang="de-DE" sz="1950" dirty="0">
                    <a:latin typeface="Verdana" charset="0"/>
                    <a:ea typeface="Verdana" charset="0"/>
                    <a:cs typeface="Verdana" charset="0"/>
                  </a:endParaRPr>
                </a:p>
              </p:txBody>
            </p:sp>
          </mc:Choice>
          <mc:Fallback xmlns="">
            <p:sp>
              <p:nvSpPr>
                <p:cNvPr id="27" name="Rechteck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97448" y="27818793"/>
                  <a:ext cx="5585973" cy="55887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289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hteck 24"/>
              <p:cNvSpPr/>
              <p:nvPr/>
            </p:nvSpPr>
            <p:spPr>
              <a:xfrm>
                <a:off x="81367" y="4697096"/>
                <a:ext cx="8592480" cy="430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𝑞</m:t>
                          </m:r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(</m:t>
                          </m:r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𝑠𝑝𝑒𝑐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𝐿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3−32</m:t>
                          </m:r>
                        </m:sup>
                      </m:sSubSup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𝑠𝑝𝑒𝑐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𝐾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p>
                      </m:sSubSup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)</m:t>
                      </m:r>
                      <m:r>
                        <a:rPr lang="de-DE"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𝑞</m:t>
                      </m:r>
                      <m:r>
                        <a:rPr lang="de-DE">
                          <a:latin typeface="Cambria Math" charset="0"/>
                          <a:ea typeface="Verdana" charset="0"/>
                          <a:cs typeface="Verdana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Pr>
                        <m:e>
                          <m: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U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𝐿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3−32</m:t>
                          </m:r>
                        </m:sub>
                      </m:sSub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Pr>
                        <m:e>
                          <m: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U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𝐾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b>
                      </m:sSub>
                      <m:r>
                        <a:rPr lang="de-DE">
                          <a:latin typeface="Cambria Math" charset="0"/>
                          <a:ea typeface="Verdana" charset="0"/>
                          <a:cs typeface="Verdana" charset="0"/>
                        </a:rPr>
                        <m:t>)</m:t>
                      </m:r>
                      <m:r>
                        <a:rPr lang="mr-IN" i="1">
                          <a:latin typeface="Cambria Math" charset="0"/>
                          <a:ea typeface="Verdana" charset="0"/>
                          <a:cs typeface="Verdana" charset="0"/>
                        </a:rPr>
                        <m:t> </m:t>
                      </m:r>
                      <m:r>
                        <a:rPr lang="de-DE">
                          <a:latin typeface="Cambria Math" charset="0"/>
                          <a:ea typeface="Verdana" charset="0"/>
                          <a:cs typeface="Verdana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binding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K</m:t>
                          </m:r>
                          <m:r>
                            <a:rPr lang="de-DE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p>
                      </m:sSubSup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binding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L</m:t>
                          </m:r>
                          <m: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3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p>
                      </m:sSubSup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rec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K</m:t>
                          </m:r>
                          <m:r>
                            <a:rPr lang="de-DE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p>
                      </m:sSubSup>
                      <m:r>
                        <a:rPr lang="de-DE" i="1">
                          <a:latin typeface="Cambria Math" charset="0"/>
                          <a:ea typeface="Verdana" charset="0"/>
                          <a:cs typeface="Verdana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rec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L</m:t>
                          </m:r>
                          <m:r>
                            <a:rPr lang="de-DE">
                              <a:latin typeface="Cambria Math" charset="0"/>
                              <a:ea typeface="Verdana" charset="0"/>
                              <a:cs typeface="Verdana" charset="0"/>
                            </a:rPr>
                            <m:t>3−32</m:t>
                          </m:r>
                        </m:sup>
                      </m:sSubSup>
                    </m:oMath>
                  </m:oMathPara>
                </a14:m>
                <a:endParaRPr lang="de-DE" dirty="0">
                  <a:latin typeface="Verdana" charset="0"/>
                  <a:ea typeface="Verdana" charset="0"/>
                  <a:cs typeface="Verdana" charset="0"/>
                </a:endParaRPr>
              </a:p>
            </p:txBody>
          </p:sp>
        </mc:Choice>
        <mc:Fallback xmlns="">
          <p:sp>
            <p:nvSpPr>
              <p:cNvPr id="25" name="Rechteck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67" y="4697096"/>
                <a:ext cx="8592480" cy="430054"/>
              </a:xfrm>
              <a:prstGeom prst="rect">
                <a:avLst/>
              </a:prstGeom>
              <a:blipFill rotWithShape="1">
                <a:blip r:embed="rId7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hteck 25"/>
              <p:cNvSpPr/>
              <p:nvPr/>
            </p:nvSpPr>
            <p:spPr>
              <a:xfrm>
                <a:off x="2847814" y="5157192"/>
                <a:ext cx="6021091" cy="10795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square">
                <a:noAutofit/>
              </a:bodyPr>
              <a:lstStyle/>
              <a:p>
                <a:r>
                  <a:rPr lang="de-DE" dirty="0">
                    <a:ea typeface="Verdana" charset="0"/>
                    <a:cs typeface="Verdana" charset="0"/>
                  </a:rPr>
                  <a:t>⇒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i="1">
                        <a:latin typeface="Cambria Math" charset="0"/>
                        <a:ea typeface="Verdana" charset="0"/>
                        <a:cs typeface="Verdana" charset="0"/>
                      </a:rPr>
                      <m:t>M</m:t>
                    </m:r>
                    <m:r>
                      <a:rPr lang="de-DE" b="1">
                        <a:latin typeface="Cambria Math" charset="0"/>
                        <a:ea typeface="Verdana" charset="0"/>
                        <a:cs typeface="Verdana" charset="0"/>
                      </a:rPr>
                      <m:t>= </m:t>
                    </m:r>
                    <m:f>
                      <m:fPr>
                        <m:ctrlPr>
                          <a:rPr lang="mr-IN" b="1" i="1">
                            <a:latin typeface="Cambria Math"/>
                            <a:ea typeface="Verdana" charset="0"/>
                            <a:cs typeface="Verdana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1" i="1"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a:rPr lang="mr-IN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de-DE" i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i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binding</m:t>
                            </m:r>
                            <m:r>
                              <a:rPr lang="de-DE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de-DE" i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rec</m:t>
                            </m:r>
                            <m:r>
                              <a:rPr lang="de-DE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de-DE" i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potential</m:t>
                            </m:r>
                            <m:r>
                              <a:rPr lang="de-DE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de-DE" i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decrease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de-DE">
                            <a:latin typeface="Cambria Math" charset="0"/>
                            <a:ea typeface="Verdana" charset="0"/>
                            <a:cs typeface="Verdana" charset="0"/>
                          </a:rPr>
                          <m:t>q</m:t>
                        </m:r>
                        <m:r>
                          <a:rPr lang="de-DE" b="1">
                            <a:latin typeface="Cambria Math" charset="0"/>
                            <a:ea typeface="Verdana" charset="0"/>
                            <a:cs typeface="Verdana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  <a:ea typeface="Verdana" charset="0"/>
                                <a:cs typeface="Verdana" charset="0"/>
                              </a:rPr>
                            </m:ctrlPr>
                          </m:sSubPr>
                          <m:e>
                            <m:r>
                              <a:rPr lang="en-US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de-DE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U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1">
                                <a:latin typeface="Cambria Math" charset="0"/>
                                <a:ea typeface="Verdana" charset="0"/>
                                <a:cs typeface="Verdana" charset="0"/>
                              </a:rPr>
                              <m:t>DVM</m:t>
                            </m:r>
                          </m:sub>
                        </m:sSub>
                      </m:den>
                    </m:f>
                    <m:r>
                      <a:rPr lang="de-DE" sz="2250" b="1">
                        <a:latin typeface="Cambria Math" charset="0"/>
                        <a:ea typeface="Verdana" charset="0"/>
                        <a:cs typeface="Verdana" charset="0"/>
                      </a:rPr>
                      <m:t>=</m:t>
                    </m:r>
                    <m:r>
                      <a:rPr lang="de-DE" sz="2250" b="1" i="1">
                        <a:latin typeface="Cambria Math" charset="0"/>
                        <a:ea typeface="Verdana" charset="0"/>
                        <a:cs typeface="Verdana" charset="0"/>
                      </a:rPr>
                      <m:t>𝟏𝟗𝟕𝟐</m:t>
                    </m:r>
                    <m:r>
                      <a:rPr lang="de-DE" sz="2250" b="1">
                        <a:latin typeface="Cambria Math" charset="0"/>
                        <a:ea typeface="Verdana" charset="0"/>
                        <a:cs typeface="Verdana" charset="0"/>
                      </a:rPr>
                      <m:t>.</m:t>
                    </m:r>
                    <m:r>
                      <a:rPr lang="de-DE" sz="2250" b="1" i="1">
                        <a:latin typeface="Cambria Math" charset="0"/>
                        <a:ea typeface="Verdana" charset="0"/>
                        <a:cs typeface="Verdana" charset="0"/>
                      </a:rPr>
                      <m:t>𝟒𝟓𝟑</m:t>
                    </m:r>
                    <m:r>
                      <a:rPr lang="de-DE" sz="2250" b="1">
                        <a:latin typeface="Cambria Math" charset="0"/>
                        <a:ea typeface="Verdana" charset="0"/>
                        <a:cs typeface="Verdana" charset="0"/>
                      </a:rPr>
                      <m:t>(</m:t>
                    </m:r>
                    <m:r>
                      <a:rPr lang="de-DE" sz="2250" b="1" i="1">
                        <a:latin typeface="Cambria Math" charset="0"/>
                        <a:ea typeface="Verdana" charset="0"/>
                        <a:cs typeface="Verdana" charset="0"/>
                      </a:rPr>
                      <m:t>𝟏𝟎</m:t>
                    </m:r>
                    <m:r>
                      <a:rPr lang="de-DE" sz="2250" b="1">
                        <a:latin typeface="Cambria Math" charset="0"/>
                        <a:ea typeface="Verdana" charset="0"/>
                        <a:cs typeface="Verdana" charset="0"/>
                      </a:rPr>
                      <m:t>)</m:t>
                    </m:r>
                  </m:oMath>
                </a14:m>
                <a:endParaRPr lang="de-DE" sz="2250" b="1" dirty="0">
                  <a:latin typeface="Cambria Math" charset="0"/>
                  <a:ea typeface="Verdana" charset="0"/>
                  <a:cs typeface="Verdana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de-DE" dirty="0" err="1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Within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de-DE" dirty="0" err="1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uncertainties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de-DE" dirty="0" err="1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good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de-DE" dirty="0" err="1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agreement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de-DE" dirty="0" err="1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with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PTB </a:t>
                </a:r>
                <a:r>
                  <a:rPr lang="de-DE" dirty="0" err="1" smtClean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calibration</a:t>
                </a:r>
                <a:r>
                  <a:rPr lang="de-DE" dirty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de-DE" dirty="0" smtClean="0">
                    <a:latin typeface="+mj-lt"/>
                    <a:ea typeface="Verdana" panose="020B0604030504040204" pitchFamily="34" charset="0"/>
                    <a:cs typeface="Verdana" panose="020B0604030504040204" pitchFamily="34" charset="0"/>
                  </a:rPr>
                  <a:t>in 2013!</a:t>
                </a:r>
                <a:endParaRPr lang="de-DE" dirty="0">
                  <a:latin typeface="+mj-lt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6" name="Rechtec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814" y="5157192"/>
                <a:ext cx="6021091" cy="10795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xmlns="" id="{B9441345-BC68-47E2-94EE-428C8F0AEABE}"/>
                  </a:ext>
                </a:extLst>
              </p:cNvPr>
              <p:cNvSpPr/>
              <p:nvPr/>
            </p:nvSpPr>
            <p:spPr>
              <a:xfrm>
                <a:off x="181995" y="5860991"/>
                <a:ext cx="2379434" cy="376321"/>
              </a:xfrm>
              <a:prstGeom prst="rect">
                <a:avLst/>
              </a:prstGeom>
              <a:ln w="34925"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𝑀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∙(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𝐷𝑉𝑀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𝐿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3−32</m:t>
                          </m:r>
                        </m:sup>
                      </m:sSubSup>
                      <m:r>
                        <a:rPr lang="de-DE" i="1">
                          <a:latin typeface="Cambria Math" panose="02040503050406030204" pitchFamily="18" charset="0"/>
                          <a:ea typeface="Verdana" charset="0"/>
                          <a:cs typeface="Verdana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  <a:ea typeface="Verdana" charset="0"/>
                              <a:cs typeface="Verdana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𝐷𝑉𝑀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𝐾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Verdana" charset="0"/>
                              <a:cs typeface="Verdana" charset="0"/>
                            </a:rPr>
                            <m:t>−32</m:t>
                          </m:r>
                        </m:sup>
                      </m:sSubSup>
                      <m:r>
                        <a:rPr lang="de-DE" i="1">
                          <a:latin typeface="Cambria Math" panose="02040503050406030204" pitchFamily="18" charset="0"/>
                          <a:ea typeface="Verdana" charset="0"/>
                          <a:cs typeface="Verdana" charset="0"/>
                        </a:rPr>
                        <m:t>)</m:t>
                      </m:r>
                    </m:oMath>
                  </m:oMathPara>
                </a14:m>
                <a:endParaRPr lang="de-DE" i="1" dirty="0">
                  <a:latin typeface="Cambria Math" panose="02040503050406030204" pitchFamily="18" charset="0"/>
                  <a:ea typeface="Verdana" charset="0"/>
                  <a:cs typeface="Verdana" charset="0"/>
                </a:endParaRPr>
              </a:p>
            </p:txBody>
          </p:sp>
        </mc:Choice>
        <mc:Fallback xmlns=""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9441345-BC68-47E2-94EE-428C8F0AEA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95" y="5860991"/>
                <a:ext cx="2379434" cy="376321"/>
              </a:xfrm>
              <a:prstGeom prst="rect">
                <a:avLst/>
              </a:prstGeom>
              <a:blipFill rotWithShape="1">
                <a:blip r:embed="rId9"/>
                <a:stretch>
                  <a:fillRect b="-7353"/>
                </a:stretch>
              </a:blipFill>
              <a:ln w="34925">
                <a:solidFill>
                  <a:schemeClr val="accent1"/>
                </a:solidFill>
                <a:prstDash val="sysDash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xmlns="" id="{DE4C6D05-9228-4FE0-B1B4-1972A3FA6969}"/>
              </a:ext>
            </a:extLst>
          </p:cNvPr>
          <p:cNvSpPr/>
          <p:nvPr/>
        </p:nvSpPr>
        <p:spPr>
          <a:xfrm rot="5400000">
            <a:off x="997861" y="4535381"/>
            <a:ext cx="421158" cy="1686559"/>
          </a:xfrm>
          <a:prstGeom prst="rightBrace">
            <a:avLst>
              <a:gd name="adj1" fmla="val 23715"/>
              <a:gd name="adj2" fmla="val 50000"/>
            </a:avLst>
          </a:prstGeom>
          <a:noFill/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5" y="116632"/>
            <a:ext cx="6413723" cy="561975"/>
          </a:xfrm>
        </p:spPr>
        <p:txBody>
          <a:bodyPr/>
          <a:lstStyle/>
          <a:p>
            <a:r>
              <a:rPr lang="de-DE" dirty="0" smtClean="0"/>
              <a:t>HV </a:t>
            </a:r>
            <a:r>
              <a:rPr lang="de-DE" dirty="0" err="1" smtClean="0"/>
              <a:t>divider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38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Radon induced background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67544" y="4437112"/>
            <a:ext cx="8208912" cy="1728192"/>
          </a:xfrm>
        </p:spPr>
        <p:txBody>
          <a:bodyPr/>
          <a:lstStyle/>
          <a:p>
            <a:r>
              <a:rPr lang="en-US" baseline="30000" dirty="0" smtClean="0">
                <a:latin typeface="Calibri" panose="020F0502020204030204" pitchFamily="34" charset="0"/>
              </a:rPr>
              <a:t>219</a:t>
            </a:r>
            <a:r>
              <a:rPr lang="en-US" dirty="0" smtClean="0">
                <a:latin typeface="Calibri" panose="020F0502020204030204" pitchFamily="34" charset="0"/>
              </a:rPr>
              <a:t>Rn </a:t>
            </a:r>
            <a:r>
              <a:rPr lang="en-US" dirty="0">
                <a:latin typeface="Calibri" panose="020F0502020204030204" pitchFamily="34" charset="0"/>
              </a:rPr>
              <a:t>emanates from NEG material in the pump ports</a:t>
            </a:r>
          </a:p>
          <a:p>
            <a:r>
              <a:rPr lang="en-US" dirty="0">
                <a:latin typeface="Calibri" panose="020F0502020204030204" pitchFamily="34" charset="0"/>
              </a:rPr>
              <a:t>Electrons released in the Rn decay are magnetically trapped and create additional electrons via subsequent ionization of residual gas molecules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These electrons resemble the motion pattern of the trapped primary electron and create ring-shaped distributions at the detector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44102"/>
            <a:ext cx="5210776" cy="227293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454" y="2420888"/>
            <a:ext cx="2553978" cy="1944216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6440207" y="2476653"/>
            <a:ext cx="1779177" cy="29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400" kern="0" dirty="0">
                <a:solidFill>
                  <a:schemeClr val="accent2"/>
                </a:solidFill>
                <a:latin typeface="Calibri" panose="020F0502020204030204" pitchFamily="34" charset="0"/>
              </a:rPr>
              <a:t>c</a:t>
            </a:r>
            <a:r>
              <a:rPr lang="en-US" sz="1400" kern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lustered events</a:t>
            </a:r>
            <a:endParaRPr lang="en-US" sz="1400" kern="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6440207" y="3158510"/>
            <a:ext cx="1779177" cy="29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4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“single” events</a:t>
            </a:r>
            <a:endParaRPr lang="en-US" sz="14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7744937" y="2624918"/>
            <a:ext cx="533753" cy="257539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744937" y="2624918"/>
            <a:ext cx="266876" cy="1028515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6905865" y="3501008"/>
            <a:ext cx="328095" cy="554068"/>
          </a:xfrm>
          <a:prstGeom prst="straightConnector1">
            <a:avLst/>
          </a:prstGeom>
          <a:ln w="25400">
            <a:solidFill>
              <a:srgbClr val="99CCFF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7233960" y="3501008"/>
            <a:ext cx="146352" cy="554068"/>
          </a:xfrm>
          <a:prstGeom prst="straightConnector1">
            <a:avLst/>
          </a:prstGeom>
          <a:ln w="25400">
            <a:solidFill>
              <a:srgbClr val="99CCFF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948" y="1196752"/>
            <a:ext cx="1333428" cy="1112058"/>
          </a:xfrm>
          <a:prstGeom prst="rect">
            <a:avLst/>
          </a:prstGeom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572000" y="1444102"/>
            <a:ext cx="974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latin typeface="Calibri" panose="020F0502020204030204" pitchFamily="34" charset="0"/>
              </a:rPr>
              <a:t>simulation</a:t>
            </a:r>
            <a:endParaRPr lang="en-US" sz="1400" b="1" dirty="0">
              <a:latin typeface="Calibri" panose="020F0502020204030204" pitchFamily="34" charset="0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6619974" y="836712"/>
            <a:ext cx="1221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latin typeface="Calibri" panose="020F0502020204030204" pitchFamily="34" charset="0"/>
              </a:rPr>
              <a:t>measurement</a:t>
            </a:r>
            <a:endParaRPr lang="en-US" sz="1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64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Radon background suppression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5157192"/>
                <a:ext cx="8136904" cy="1152128"/>
              </a:xfrm>
            </p:spPr>
            <p:txBody>
              <a:bodyPr/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Radon analysis robust with respect to multiplicity cut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Radon is a major background source (about 50% of total background)</a:t>
                </a:r>
              </a:p>
              <a:p>
                <a:r>
                  <a:rPr lang="en-US" dirty="0">
                    <a:latin typeface="Calibri" panose="020F0502020204030204" pitchFamily="34" charset="0"/>
                  </a:rPr>
                  <a:t>Radon activity suppression efficiency of three cold baffles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/>
                          </a:rPr>
                          <m:t>97</m:t>
                        </m:r>
                        <m:sPre>
                          <m:sPrePr>
                            <m:ctrlPr>
                              <a:rPr lang="de-DE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de-DE" i="1">
                                <a:latin typeface="Cambria Math"/>
                              </a:rPr>
                              <m:t>−3</m:t>
                            </m:r>
                          </m:sub>
                          <m:sup>
                            <m:r>
                              <a:rPr lang="de-DE" i="1">
                                <a:latin typeface="Cambria Math"/>
                              </a:rPr>
                              <m:t>+2</m:t>
                            </m:r>
                          </m:sup>
                          <m:e>
                            <m:r>
                              <a:rPr lang="de-DE" i="1">
                                <a:latin typeface="Cambria Math"/>
                              </a:rPr>
                              <m:t> </m:t>
                            </m:r>
                          </m:e>
                        </m:sPre>
                      </m:e>
                      <m:sub/>
                      <m:sup>
                        <m:r>
                          <a:rPr lang="de-DE" i="1">
                            <a:latin typeface="Cambria Math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%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5157192"/>
                <a:ext cx="8136904" cy="1152128"/>
              </a:xfrm>
              <a:blipFill rotWithShape="1">
                <a:blip r:embed="rId2"/>
                <a:stretch>
                  <a:fillRect t="-6878" b="-42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340768"/>
            <a:ext cx="4911056" cy="35283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59" y="911549"/>
            <a:ext cx="3845421" cy="3957612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 rot="20700000">
            <a:off x="473860" y="1183078"/>
            <a:ext cx="1536806" cy="251123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latin typeface="Calibri" panose="020F0502020204030204" pitchFamily="34" charset="0"/>
              </a:rPr>
              <a:t>T6.6  J. Wolf</a:t>
            </a:r>
            <a:endParaRPr lang="de-DE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2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Cosmic muon induced background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763689" y="1113400"/>
            <a:ext cx="2664295" cy="9474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Muon flux through main spectrometer surface about  </a:t>
            </a:r>
            <a:r>
              <a:rPr lang="en-US" b="1" dirty="0" smtClean="0">
                <a:latin typeface="Calibri" panose="020F0502020204030204" pitchFamily="34" charset="0"/>
              </a:rPr>
              <a:t>10</a:t>
            </a:r>
            <a:r>
              <a:rPr lang="en-US" b="1" baseline="30000" dirty="0" smtClean="0">
                <a:latin typeface="Calibri" panose="020F0502020204030204" pitchFamily="34" charset="0"/>
              </a:rPr>
              <a:t>5</a:t>
            </a:r>
            <a:r>
              <a:rPr lang="en-US" dirty="0" smtClean="0">
                <a:latin typeface="Calibri" panose="020F0502020204030204" pitchFamily="34" charset="0"/>
              </a:rPr>
              <a:t> 1/s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63" y="2374552"/>
            <a:ext cx="3698481" cy="283605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85408"/>
            <a:ext cx="1080120" cy="87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1249725"/>
            <a:ext cx="1764196" cy="727771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6300192" y="1113400"/>
            <a:ext cx="2664295" cy="94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latin typeface="Calibri" panose="020F0502020204030204" pitchFamily="34" charset="0"/>
              </a:rPr>
              <a:t>Special magnetic field to guide electrons from vessel wall to detector</a:t>
            </a:r>
            <a:endParaRPr lang="en-US" kern="0" dirty="0">
              <a:latin typeface="Calibri" panose="020F0502020204030204" pitchFamily="34" charset="0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392113" y="5517232"/>
            <a:ext cx="83566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Calibri" panose="020F0502020204030204" pitchFamily="34" charset="0"/>
              </a:rPr>
              <a:t>Only a fraction of </a:t>
            </a:r>
            <a:r>
              <a:rPr lang="en-US" b="1" kern="0" dirty="0" smtClean="0">
                <a:latin typeface="Calibri" panose="020F0502020204030204" pitchFamily="34" charset="0"/>
              </a:rPr>
              <a:t>14.4 ± 0.7 %</a:t>
            </a:r>
            <a:r>
              <a:rPr lang="en-US" kern="0" dirty="0" smtClean="0">
                <a:latin typeface="Calibri" panose="020F0502020204030204" pitchFamily="34" charset="0"/>
              </a:rPr>
              <a:t> of secondary electrons are due to muons</a:t>
            </a:r>
            <a:br>
              <a:rPr lang="en-US" kern="0" dirty="0" smtClean="0">
                <a:latin typeface="Calibri" panose="020F0502020204030204" pitchFamily="34" charset="0"/>
              </a:rPr>
            </a:br>
            <a:r>
              <a:rPr lang="en-US" kern="0" dirty="0" smtClean="0">
                <a:latin typeface="Calibri" panose="020F0502020204030204" pitchFamily="34" charset="0"/>
              </a:rPr>
              <a:t>(correlation coefficient 0.72 ± 0.06) 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4572000" y="2361580"/>
            <a:ext cx="3816424" cy="2939628"/>
            <a:chOff x="4355976" y="2361580"/>
            <a:chExt cx="3816424" cy="2939628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2565176"/>
              <a:ext cx="3816424" cy="2736032"/>
            </a:xfrm>
            <a:prstGeom prst="rect">
              <a:avLst/>
            </a:prstGeom>
          </p:spPr>
        </p:pic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5899968" y="2361580"/>
              <a:ext cx="1696368" cy="324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7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Calibri" panose="020F0502020204030204" pitchFamily="34" charset="0"/>
                </a:rPr>
                <a:t>correlation plot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75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Rydberg atoms – selective field ionization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645429" y="4725144"/>
            <a:ext cx="8103284" cy="575592"/>
          </a:xfrm>
        </p:spPr>
        <p:txBody>
          <a:bodyPr/>
          <a:lstStyle/>
          <a:p>
            <a:r>
              <a:rPr lang="en-US" dirty="0" smtClean="0"/>
              <a:t>Spectrometer baking improved background, but same behavior after baking</a:t>
            </a:r>
          </a:p>
          <a:p>
            <a:r>
              <a:rPr lang="en-US" dirty="0" smtClean="0"/>
              <a:t>Rydberg atoms are ionized by the electric field between vessel and electrodes and hence can not reach the inner spectrometer volume</a:t>
            </a:r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5536" y="1340768"/>
            <a:ext cx="5517382" cy="3096344"/>
            <a:chOff x="2915816" y="1864853"/>
            <a:chExt cx="5517382" cy="309634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6" y="1864853"/>
              <a:ext cx="5517382" cy="3096344"/>
            </a:xfrm>
            <a:prstGeom prst="rect">
              <a:avLst/>
            </a:prstGeom>
          </p:spPr>
        </p:pic>
        <p:sp>
          <p:nvSpPr>
            <p:cNvPr id="8" name="Inhaltsplatzhalter 2"/>
            <p:cNvSpPr txBox="1">
              <a:spLocks/>
            </p:cNvSpPr>
            <p:nvPr/>
          </p:nvSpPr>
          <p:spPr bwMode="auto">
            <a:xfrm rot="702161">
              <a:off x="6187808" y="2151371"/>
              <a:ext cx="1637321" cy="338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SzPct val="80000"/>
                <a:buNone/>
              </a:pPr>
              <a:r>
                <a:rPr lang="en-US" sz="1600" b="1" kern="0" dirty="0">
                  <a:solidFill>
                    <a:srgbClr val="C00000"/>
                  </a:solidFill>
                </a:rPr>
                <a:t>b</a:t>
              </a:r>
              <a:r>
                <a:rPr lang="en-US" sz="1600" b="1" kern="0" dirty="0" smtClean="0">
                  <a:solidFill>
                    <a:srgbClr val="C00000"/>
                  </a:solidFill>
                </a:rPr>
                <a:t>efore baking</a:t>
              </a:r>
              <a:endParaRPr lang="en-US" sz="16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9" name="Inhaltsplatzhalter 2"/>
            <p:cNvSpPr txBox="1">
              <a:spLocks/>
            </p:cNvSpPr>
            <p:nvPr/>
          </p:nvSpPr>
          <p:spPr bwMode="auto">
            <a:xfrm rot="804866">
              <a:off x="6107961" y="2817115"/>
              <a:ext cx="1136831" cy="338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SzPct val="80000"/>
                <a:buNone/>
              </a:pPr>
              <a:r>
                <a:rPr lang="en-US" sz="1600" b="1" kern="0" dirty="0">
                  <a:solidFill>
                    <a:schemeClr val="accent2"/>
                  </a:solidFill>
                </a:rPr>
                <a:t>a</a:t>
              </a:r>
              <a:r>
                <a:rPr lang="en-US" sz="1600" b="1" kern="0" dirty="0" smtClean="0">
                  <a:solidFill>
                    <a:schemeClr val="accent2"/>
                  </a:solidFill>
                </a:rPr>
                <a:t>fter baking</a:t>
              </a:r>
              <a:endParaRPr lang="en-US" sz="1600" b="1" kern="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731361" y="1268760"/>
            <a:ext cx="1656185" cy="1296144"/>
            <a:chOff x="251519" y="1340768"/>
            <a:chExt cx="1656185" cy="1296144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19" y="1485838"/>
              <a:ext cx="1438403" cy="863042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12" name="Inhaltsplatzhalter 2"/>
            <p:cNvSpPr txBox="1">
              <a:spLocks/>
            </p:cNvSpPr>
            <p:nvPr/>
          </p:nvSpPr>
          <p:spPr bwMode="auto">
            <a:xfrm>
              <a:off x="683568" y="1340768"/>
              <a:ext cx="57606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SzPct val="80000"/>
                <a:buNone/>
              </a:pPr>
              <a:r>
                <a:rPr lang="en-US" sz="1600" kern="0" dirty="0" smtClean="0"/>
                <a:t>vessel</a:t>
              </a:r>
              <a:endParaRPr lang="en-US" sz="1600" kern="0" dirty="0"/>
            </a:p>
          </p:txBody>
        </p:sp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316707" y="2276872"/>
              <a:ext cx="1590997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SzPct val="80000"/>
                <a:buNone/>
              </a:pPr>
              <a:r>
                <a:rPr lang="en-US" sz="1600" kern="0" dirty="0"/>
                <a:t>i</a:t>
              </a:r>
              <a:r>
                <a:rPr lang="en-US" sz="1600" kern="0" dirty="0" smtClean="0"/>
                <a:t>nner electrodes</a:t>
              </a:r>
              <a:endParaRPr lang="en-US" sz="1600" kern="0" dirty="0"/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>
              <a:off x="429404" y="1661172"/>
              <a:ext cx="0" cy="35306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nhaltsplatzhalter 2"/>
            <p:cNvSpPr txBox="1">
              <a:spLocks/>
            </p:cNvSpPr>
            <p:nvPr/>
          </p:nvSpPr>
          <p:spPr bwMode="auto">
            <a:xfrm>
              <a:off x="539552" y="1700808"/>
              <a:ext cx="111612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SzPct val="80000"/>
                <a:buNone/>
              </a:pPr>
              <a:r>
                <a:rPr lang="en-US" sz="1600" kern="0" dirty="0">
                  <a:solidFill>
                    <a:srgbClr val="FF0000"/>
                  </a:solidFill>
                </a:rPr>
                <a:t>e</a:t>
              </a:r>
              <a:r>
                <a:rPr lang="en-US" sz="1600" kern="0" dirty="0" smtClean="0">
                  <a:solidFill>
                    <a:srgbClr val="FF0000"/>
                  </a:solidFill>
                </a:rPr>
                <a:t>lectric field</a:t>
              </a:r>
              <a:endParaRPr lang="en-US" sz="1600" kern="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20" y="2708920"/>
            <a:ext cx="1619788" cy="162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34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Rydberg atoms – BBR ionization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2113" y="1196752"/>
            <a:ext cx="8356600" cy="1080120"/>
          </a:xfrm>
        </p:spPr>
        <p:txBody>
          <a:bodyPr/>
          <a:lstStyle/>
          <a:p>
            <a:pPr>
              <a:buSzPct val="80000"/>
            </a:pPr>
            <a:r>
              <a:rPr lang="en-US" dirty="0" smtClean="0"/>
              <a:t>Spectrometer temperature was increased from 19°C to 43°C</a:t>
            </a:r>
          </a:p>
          <a:p>
            <a:pPr>
              <a:buSzPct val="80000"/>
            </a:pPr>
            <a:r>
              <a:rPr lang="en-US" dirty="0" smtClean="0"/>
              <a:t>Linear increase expected for large n</a:t>
            </a:r>
          </a:p>
          <a:p>
            <a:pPr>
              <a:buSzPct val="80000"/>
            </a:pPr>
            <a:r>
              <a:rPr lang="en-US" dirty="0" smtClean="0"/>
              <a:t>Most of background could be due to Rydberg atoms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3024336" cy="228006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852936"/>
            <a:ext cx="4464496" cy="242118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504056" y="52649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G.W. Lehman, “Rate of </a:t>
            </a:r>
            <a:r>
              <a:rPr lang="en-US" sz="800" dirty="0" err="1">
                <a:latin typeface="Calibri" panose="020F0502020204030204" pitchFamily="34" charset="0"/>
              </a:rPr>
              <a:t>ionisation</a:t>
            </a:r>
            <a:r>
              <a:rPr lang="en-US" sz="800" dirty="0">
                <a:latin typeface="Calibri" panose="020F0502020204030204" pitchFamily="34" charset="0"/>
              </a:rPr>
              <a:t> of H and Na Rydberg atoms by black-body radiation”, J. Phys. B, 1983</a:t>
            </a:r>
            <a:endParaRPr lang="de-DE" sz="800" dirty="0">
              <a:latin typeface="Calibri" panose="020F0502020204030204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5508104" y="5372622"/>
            <a:ext cx="237626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kern="0" dirty="0" smtClean="0"/>
              <a:t>slope (average): 0.79 ± 0.12</a:t>
            </a:r>
          </a:p>
          <a:p>
            <a:pPr marL="0" indent="0">
              <a:buNone/>
            </a:pPr>
            <a:r>
              <a:rPr lang="en-US" sz="1400" kern="0" dirty="0"/>
              <a:t>correlation factor: </a:t>
            </a:r>
            <a:r>
              <a:rPr lang="en-US" sz="1400" kern="0" dirty="0" smtClean="0"/>
              <a:t>0.6</a:t>
            </a:r>
            <a:endParaRPr lang="en-US" sz="1400" kern="0" dirty="0"/>
          </a:p>
          <a:p>
            <a:pPr marL="0" indent="0">
              <a:buNone/>
            </a:pPr>
            <a:endParaRPr lang="en-US" sz="1400" kern="0" dirty="0"/>
          </a:p>
        </p:txBody>
      </p:sp>
    </p:spTree>
    <p:extLst>
      <p:ext uri="{BB962C8B-B14F-4D97-AF65-F5344CB8AC3E}">
        <p14:creationId xmlns:p14="http://schemas.microsoft.com/office/powerpoint/2010/main" val="34196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masses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2113" y="1052736"/>
            <a:ext cx="7924303" cy="1798389"/>
          </a:xfrm>
        </p:spPr>
        <p:txBody>
          <a:bodyPr/>
          <a:lstStyle/>
          <a:p>
            <a:r>
              <a:rPr lang="en-US" dirty="0"/>
              <a:t>Neutrinos are </a:t>
            </a:r>
            <a:r>
              <a:rPr lang="en-US" dirty="0" smtClean="0"/>
              <a:t>massive particles, </a:t>
            </a:r>
            <a:r>
              <a:rPr lang="en-US" dirty="0"/>
              <a:t>but </a:t>
            </a:r>
            <a:r>
              <a:rPr lang="en-US" dirty="0" smtClean="0"/>
              <a:t>so far there are only upper and lower limits </a:t>
            </a:r>
          </a:p>
          <a:p>
            <a:r>
              <a:rPr lang="en-US" dirty="0" smtClean="0"/>
              <a:t>Absolute neutrino mass scale is one of the big open questions in particle physics, astrophysics and cosmology</a:t>
            </a:r>
          </a:p>
          <a:p>
            <a:r>
              <a:rPr lang="en-US" dirty="0" smtClean="0"/>
              <a:t>Different approaches to determine neutrino mass:</a:t>
            </a:r>
            <a:endParaRPr lang="en-US" dirty="0"/>
          </a:p>
        </p:txBody>
      </p:sp>
      <p:sp>
        <p:nvSpPr>
          <p:cNvPr id="11" name="Ellipse 10"/>
          <p:cNvSpPr/>
          <p:nvPr/>
        </p:nvSpPr>
        <p:spPr>
          <a:xfrm>
            <a:off x="3059832" y="3068960"/>
            <a:ext cx="2592288" cy="1008112"/>
          </a:xfrm>
          <a:prstGeom prst="ellipse">
            <a:avLst/>
          </a:prstGeom>
          <a:solidFill>
            <a:srgbClr val="FFC000"/>
          </a:solidFill>
          <a:ln>
            <a:solidFill>
              <a:srgbClr val="FA82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3419872" y="3284984"/>
            <a:ext cx="1944216" cy="34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>
                <a:latin typeface="Calibri" panose="020F0502020204030204" pitchFamily="34" charset="0"/>
              </a:rPr>
              <a:t>d</a:t>
            </a:r>
            <a:r>
              <a:rPr lang="en-US" sz="1600" kern="0" dirty="0" smtClean="0">
                <a:latin typeface="Calibri" panose="020F0502020204030204" pitchFamily="34" charset="0"/>
              </a:rPr>
              <a:t>irect measurements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4644008" y="4869160"/>
            <a:ext cx="2592288" cy="1008112"/>
            <a:chOff x="5076056" y="4041068"/>
            <a:chExt cx="2592288" cy="720080"/>
          </a:xfrm>
        </p:grpSpPr>
        <p:sp>
          <p:nvSpPr>
            <p:cNvPr id="14" name="Ellipse 13"/>
            <p:cNvSpPr/>
            <p:nvPr/>
          </p:nvSpPr>
          <p:spPr>
            <a:xfrm>
              <a:off x="5076056" y="4041068"/>
              <a:ext cx="2592288" cy="720080"/>
            </a:xfrm>
            <a:prstGeom prst="ellipse">
              <a:avLst/>
            </a:prstGeom>
            <a:solidFill>
              <a:srgbClr val="CCECFF"/>
            </a:solidFill>
            <a:ln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Inhaltsplatzhalter 2"/>
            <p:cNvSpPr txBox="1">
              <a:spLocks/>
            </p:cNvSpPr>
            <p:nvPr/>
          </p:nvSpPr>
          <p:spPr bwMode="auto">
            <a:xfrm>
              <a:off x="5796136" y="4161939"/>
              <a:ext cx="1224136" cy="34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kern="0" dirty="0" smtClean="0">
                  <a:latin typeface="Calibri" panose="020F0502020204030204" pitchFamily="34" charset="0"/>
                </a:rPr>
                <a:t>0</a:t>
              </a:r>
              <a:r>
                <a:rPr lang="en-US" sz="1600" kern="0" dirty="0">
                  <a:latin typeface="Symbol" panose="05050102010706020507" pitchFamily="18" charset="2"/>
                </a:rPr>
                <a:t>n</a:t>
              </a:r>
              <a:r>
                <a:rPr lang="en-US" sz="1600" kern="0" dirty="0" smtClean="0">
                  <a:latin typeface="Symbol" panose="05050102010706020507" pitchFamily="18" charset="2"/>
                </a:rPr>
                <a:t>bb</a:t>
              </a:r>
              <a:r>
                <a:rPr lang="en-US" sz="1600" kern="0" dirty="0" smtClean="0">
                  <a:latin typeface="Calibri" panose="020F0502020204030204" pitchFamily="34" charset="0"/>
                </a:rPr>
                <a:t> decay</a:t>
              </a:r>
              <a:endParaRPr lang="en-US" sz="16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619672" y="4869160"/>
            <a:ext cx="2592288" cy="1008112"/>
            <a:chOff x="971600" y="4041068"/>
            <a:chExt cx="2592288" cy="720080"/>
          </a:xfrm>
        </p:grpSpPr>
        <p:sp>
          <p:nvSpPr>
            <p:cNvPr id="17" name="Ellipse 16"/>
            <p:cNvSpPr/>
            <p:nvPr/>
          </p:nvSpPr>
          <p:spPr>
            <a:xfrm>
              <a:off x="971600" y="4041068"/>
              <a:ext cx="2592288" cy="720080"/>
            </a:xfrm>
            <a:prstGeom prst="ellipse">
              <a:avLst/>
            </a:prstGeom>
            <a:solidFill>
              <a:srgbClr val="CCFFCC"/>
            </a:solidFill>
            <a:ln>
              <a:solidFill>
                <a:srgbClr val="99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Inhaltsplatzhalter 2"/>
            <p:cNvSpPr txBox="1">
              <a:spLocks/>
            </p:cNvSpPr>
            <p:nvPr/>
          </p:nvSpPr>
          <p:spPr bwMode="auto">
            <a:xfrm>
              <a:off x="1750746" y="4179941"/>
              <a:ext cx="1008112" cy="324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kern="0" dirty="0" smtClean="0">
                  <a:latin typeface="Calibri" panose="020F0502020204030204" pitchFamily="34" charset="0"/>
                </a:rPr>
                <a:t>cosmology</a:t>
              </a:r>
              <a:endParaRPr lang="en-US" sz="1600" kern="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20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77180" y="5373216"/>
            <a:ext cx="1251387" cy="294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455876" y="3566459"/>
            <a:ext cx="1872208" cy="343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136410" y="5313750"/>
            <a:ext cx="1780165" cy="35350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" name="Gruppieren 6"/>
          <p:cNvGrpSpPr/>
          <p:nvPr/>
        </p:nvGrpSpPr>
        <p:grpSpPr>
          <a:xfrm>
            <a:off x="3563889" y="3933054"/>
            <a:ext cx="1628489" cy="1609102"/>
            <a:chOff x="3807344" y="3933056"/>
            <a:chExt cx="1008112" cy="996111"/>
          </a:xfrm>
        </p:grpSpPr>
        <p:sp>
          <p:nvSpPr>
            <p:cNvPr id="8" name="Ellipse 7"/>
            <p:cNvSpPr/>
            <p:nvPr/>
          </p:nvSpPr>
          <p:spPr>
            <a:xfrm>
              <a:off x="3851920" y="3933056"/>
              <a:ext cx="936104" cy="9361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nhaltsplatzhalter 2"/>
            <p:cNvSpPr txBox="1">
              <a:spLocks/>
            </p:cNvSpPr>
            <p:nvPr/>
          </p:nvSpPr>
          <p:spPr bwMode="auto">
            <a:xfrm>
              <a:off x="3807344" y="4245091"/>
              <a:ext cx="1008112" cy="684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1600" b="1" kern="0" dirty="0">
                  <a:latin typeface="Calibri" panose="020F0502020204030204" pitchFamily="34" charset="0"/>
                </a:rPr>
                <a:t>n</a:t>
              </a:r>
              <a:r>
                <a:rPr lang="en-US" sz="1600" b="1" kern="0" dirty="0" smtClean="0">
                  <a:latin typeface="Calibri" panose="020F0502020204030204" pitchFamily="34" charset="0"/>
                </a:rPr>
                <a:t>eutrino</a:t>
              </a:r>
              <a:br>
                <a:rPr lang="en-US" sz="1600" b="1" kern="0" dirty="0" smtClean="0">
                  <a:latin typeface="Calibri" panose="020F0502020204030204" pitchFamily="34" charset="0"/>
                </a:rPr>
              </a:br>
              <a:r>
                <a:rPr lang="en-US" sz="1600" b="1" kern="0" dirty="0" smtClean="0">
                  <a:latin typeface="Calibri" panose="020F0502020204030204" pitchFamily="34" charset="0"/>
                </a:rPr>
                <a:t>mass</a:t>
              </a:r>
              <a:endParaRPr lang="en-US" sz="1600" b="1" kern="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6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baseline="30000" dirty="0" smtClean="0"/>
              <a:t>210</a:t>
            </a:r>
            <a:r>
              <a:rPr lang="en-US" dirty="0" smtClean="0"/>
              <a:t>Pb activity on inner spectrometer surface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50949" y="4726285"/>
            <a:ext cx="6165267" cy="14432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libri" panose="020F0502020204030204" pitchFamily="34" charset="0"/>
              </a:rPr>
              <a:t>Characteristic </a:t>
            </a:r>
            <a:r>
              <a:rPr lang="en-US" baseline="30000" dirty="0">
                <a:latin typeface="Calibri" panose="020F0502020204030204" pitchFamily="34" charset="0"/>
              </a:rPr>
              <a:t>210</a:t>
            </a:r>
            <a:r>
              <a:rPr lang="en-US" dirty="0">
                <a:latin typeface="Calibri" panose="020F0502020204030204" pitchFamily="34" charset="0"/>
              </a:rPr>
              <a:t>Pb peak(s) in energy spectrum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libri" panose="020F0502020204030204" pitchFamily="34" charset="0"/>
              </a:rPr>
              <a:t>Measurements indicate </a:t>
            </a:r>
            <a:r>
              <a:rPr lang="en-US" dirty="0">
                <a:latin typeface="Calibri" panose="020F0502020204030204" pitchFamily="34" charset="0"/>
              </a:rPr>
              <a:t>a </a:t>
            </a:r>
            <a:r>
              <a:rPr lang="en-US" baseline="30000" dirty="0">
                <a:latin typeface="Calibri" panose="020F0502020204030204" pitchFamily="34" charset="0"/>
              </a:rPr>
              <a:t>210</a:t>
            </a:r>
            <a:r>
              <a:rPr lang="en-US" dirty="0">
                <a:latin typeface="Calibri" panose="020F0502020204030204" pitchFamily="34" charset="0"/>
              </a:rPr>
              <a:t>Pb activity on order of </a:t>
            </a:r>
            <a:r>
              <a:rPr lang="en-US" dirty="0" err="1" smtClean="0">
                <a:latin typeface="Calibri" panose="020F0502020204030204" pitchFamily="34" charset="0"/>
              </a:rPr>
              <a:t>kBq</a:t>
            </a:r>
            <a:r>
              <a:rPr lang="en-US" dirty="0" smtClean="0">
                <a:latin typeface="Calibri" panose="020F0502020204030204" pitchFamily="34" charset="0"/>
              </a:rPr>
              <a:t> on inner spectrometer surface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7092280" y="2276872"/>
            <a:ext cx="1872208" cy="1152128"/>
            <a:chOff x="7308304" y="3366368"/>
            <a:chExt cx="1872208" cy="1152128"/>
          </a:xfrm>
        </p:grpSpPr>
        <p:sp>
          <p:nvSpPr>
            <p:cNvPr id="7" name="Abgerundetes Rechteck 6"/>
            <p:cNvSpPr/>
            <p:nvPr/>
          </p:nvSpPr>
          <p:spPr>
            <a:xfrm>
              <a:off x="7524328" y="3910030"/>
              <a:ext cx="1000152" cy="608466"/>
            </a:xfrm>
            <a:prstGeom prst="roundRect">
              <a:avLst/>
            </a:prstGeom>
            <a:solidFill>
              <a:srgbClr val="0070C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" name="Gerade Verbindung mit Pfeil 7"/>
            <p:cNvCxnSpPr/>
            <p:nvPr/>
          </p:nvCxnSpPr>
          <p:spPr>
            <a:xfrm flipH="1" flipV="1">
              <a:off x="7308304" y="3429000"/>
              <a:ext cx="396044" cy="486807"/>
            </a:xfrm>
            <a:prstGeom prst="straightConnector1">
              <a:avLst/>
            </a:prstGeom>
            <a:ln w="50800">
              <a:solidFill>
                <a:schemeClr val="accent6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nhaltsplatzhalter 2"/>
            <p:cNvSpPr txBox="1">
              <a:spLocks/>
            </p:cNvSpPr>
            <p:nvPr/>
          </p:nvSpPr>
          <p:spPr bwMode="auto">
            <a:xfrm>
              <a:off x="7740352" y="3960574"/>
              <a:ext cx="720080" cy="270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baseline="30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210</a:t>
              </a:r>
              <a:r>
                <a:rPr lang="en-US" b="1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Pb</a:t>
              </a:r>
              <a:endParaRPr lang="en-US" b="1" kern="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7668344" y="3366368"/>
              <a:ext cx="1512168" cy="56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latin typeface="Symbol" panose="05050102010706020507" pitchFamily="18" charset="2"/>
                </a:rPr>
                <a:t>b</a:t>
              </a:r>
              <a:r>
                <a:rPr lang="en-US" sz="1400" kern="0" baseline="30000" dirty="0" smtClean="0">
                  <a:latin typeface="Calibri" panose="020F0502020204030204" pitchFamily="34" charset="0"/>
                </a:rPr>
                <a:t>-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, 17 </a:t>
              </a:r>
              <a:r>
                <a:rPr lang="en-US" sz="1400" kern="0" dirty="0" err="1" smtClean="0">
                  <a:latin typeface="Calibri" panose="020F0502020204030204" pitchFamily="34" charset="0"/>
                </a:rPr>
                <a:t>keV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 (84%)</a:t>
              </a:r>
            </a:p>
            <a:p>
              <a:pPr marL="0" indent="0">
                <a:buNone/>
              </a:pPr>
              <a:r>
                <a:rPr lang="en-US" sz="1400" kern="0" dirty="0">
                  <a:latin typeface="Symbol" panose="05050102010706020507" pitchFamily="18" charset="2"/>
                </a:rPr>
                <a:t>b</a:t>
              </a:r>
              <a:r>
                <a:rPr lang="en-US" sz="1400" kern="0" baseline="30000" dirty="0">
                  <a:latin typeface="Calibri" panose="020F0502020204030204" pitchFamily="34" charset="0"/>
                </a:rPr>
                <a:t>-</a:t>
              </a:r>
              <a:r>
                <a:rPr lang="en-US" sz="1400" kern="0" dirty="0">
                  <a:latin typeface="Calibri" panose="020F0502020204030204" pitchFamily="34" charset="0"/>
                </a:rPr>
                <a:t>, 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64 </a:t>
              </a:r>
              <a:r>
                <a:rPr lang="en-US" sz="1400" kern="0" dirty="0" err="1">
                  <a:latin typeface="Calibri" panose="020F0502020204030204" pitchFamily="34" charset="0"/>
                </a:rPr>
                <a:t>keV</a:t>
              </a:r>
              <a:r>
                <a:rPr lang="en-US" sz="1400" kern="0" dirty="0">
                  <a:latin typeface="Calibri" panose="020F0502020204030204" pitchFamily="34" charset="0"/>
                </a:rPr>
                <a:t> </a:t>
              </a:r>
              <a:r>
                <a:rPr lang="en-US" sz="1400" kern="0" dirty="0" smtClean="0">
                  <a:latin typeface="Calibri" panose="020F0502020204030204" pitchFamily="34" charset="0"/>
                </a:rPr>
                <a:t>(16%)</a:t>
              </a:r>
              <a:endParaRPr lang="en-US" sz="1400" kern="0" dirty="0">
                <a:latin typeface="Calibri" panose="020F0502020204030204" pitchFamily="34" charset="0"/>
              </a:endParaRPr>
            </a:p>
            <a:p>
              <a:pPr marL="0" indent="0">
                <a:buNone/>
              </a:pPr>
              <a:endParaRPr lang="en-US" sz="1400" kern="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7130355" y="1052736"/>
            <a:ext cx="1465467" cy="5116822"/>
            <a:chOff x="7130355" y="1052736"/>
            <a:chExt cx="1465467" cy="5116822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7132414" y="1052736"/>
              <a:ext cx="1303955" cy="982712"/>
              <a:chOff x="7300493" y="1412776"/>
              <a:chExt cx="1303955" cy="982712"/>
            </a:xfrm>
          </p:grpSpPr>
          <p:sp>
            <p:nvSpPr>
              <p:cNvPr id="32" name="Abgerundetes Rechteck 31"/>
              <p:cNvSpPr/>
              <p:nvPr/>
            </p:nvSpPr>
            <p:spPr>
              <a:xfrm>
                <a:off x="7516517" y="1707149"/>
                <a:ext cx="960018" cy="56972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Inhaltsplatzhalter 2"/>
              <p:cNvSpPr txBox="1">
                <a:spLocks/>
              </p:cNvSpPr>
              <p:nvPr/>
            </p:nvSpPr>
            <p:spPr bwMode="auto">
              <a:xfrm>
                <a:off x="7677785" y="1750279"/>
                <a:ext cx="720080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b="1" kern="0" baseline="30000" dirty="0" smtClean="0">
                    <a:latin typeface="Calibri" panose="020F0502020204030204" pitchFamily="34" charset="0"/>
                  </a:rPr>
                  <a:t>222</a:t>
                </a:r>
                <a:r>
                  <a:rPr lang="en-US" b="1" kern="0" dirty="0" smtClean="0">
                    <a:latin typeface="Calibri" panose="020F0502020204030204" pitchFamily="34" charset="0"/>
                  </a:rPr>
                  <a:t>Rn</a:t>
                </a:r>
                <a:endParaRPr lang="en-US" b="1" kern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Inhaltsplatzhalter 2"/>
              <p:cNvSpPr txBox="1">
                <a:spLocks/>
              </p:cNvSpPr>
              <p:nvPr/>
            </p:nvSpPr>
            <p:spPr bwMode="auto">
              <a:xfrm>
                <a:off x="7605777" y="2035448"/>
                <a:ext cx="936104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Calibri" panose="020F0502020204030204" pitchFamily="34" charset="0"/>
                  </a:rPr>
                  <a:t>T</a:t>
                </a:r>
                <a:r>
                  <a:rPr lang="en-US" sz="1400" kern="0" baseline="-25000" dirty="0" smtClean="0">
                    <a:latin typeface="Calibri" panose="020F0502020204030204" pitchFamily="34" charset="0"/>
                  </a:rPr>
                  <a:t>1/2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 = 3.8d </a:t>
                </a: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5" name="Gerade Verbindung mit Pfeil 34"/>
              <p:cNvCxnSpPr/>
              <p:nvPr/>
            </p:nvCxnSpPr>
            <p:spPr>
              <a:xfrm flipH="1" flipV="1">
                <a:off x="7300493" y="1412776"/>
                <a:ext cx="396044" cy="294374"/>
              </a:xfrm>
              <a:prstGeom prst="straightConnector1">
                <a:avLst/>
              </a:prstGeom>
              <a:ln w="50800">
                <a:solidFill>
                  <a:schemeClr val="bg1">
                    <a:lumMod val="75000"/>
                  </a:schemeClr>
                </a:solidFill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Inhaltsplatzhalter 2"/>
              <p:cNvSpPr txBox="1">
                <a:spLocks/>
              </p:cNvSpPr>
              <p:nvPr/>
            </p:nvSpPr>
            <p:spPr bwMode="auto">
              <a:xfrm>
                <a:off x="7668344" y="1412776"/>
                <a:ext cx="936104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Symbol" panose="05050102010706020507" pitchFamily="18" charset="2"/>
                  </a:rPr>
                  <a:t>a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, 5.6 MeV</a:t>
                </a: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7164288" y="3861048"/>
              <a:ext cx="1386755" cy="1015788"/>
              <a:chOff x="4904811" y="5141342"/>
              <a:chExt cx="1386755" cy="1015788"/>
            </a:xfrm>
          </p:grpSpPr>
          <p:sp>
            <p:nvSpPr>
              <p:cNvPr id="27" name="Abgerundetes Rechteck 26"/>
              <p:cNvSpPr/>
              <p:nvPr/>
            </p:nvSpPr>
            <p:spPr>
              <a:xfrm>
                <a:off x="5112875" y="5461973"/>
                <a:ext cx="900249" cy="601941"/>
              </a:xfrm>
              <a:prstGeom prst="roundRect">
                <a:avLst/>
              </a:prstGeom>
              <a:solidFill>
                <a:srgbClr val="CCECFF"/>
              </a:solidFill>
              <a:ln>
                <a:solidFill>
                  <a:srgbClr val="99CC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Inhaltsplatzhalter 2"/>
              <p:cNvSpPr txBox="1">
                <a:spLocks/>
              </p:cNvSpPr>
              <p:nvPr/>
            </p:nvSpPr>
            <p:spPr bwMode="auto">
              <a:xfrm>
                <a:off x="5239639" y="5797090"/>
                <a:ext cx="872722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Calibri" panose="020F0502020204030204" pitchFamily="34" charset="0"/>
                  </a:rPr>
                  <a:t>T</a:t>
                </a:r>
                <a:r>
                  <a:rPr lang="en-US" sz="1400" kern="0" baseline="-25000" dirty="0" smtClean="0">
                    <a:latin typeface="Calibri" panose="020F0502020204030204" pitchFamily="34" charset="0"/>
                  </a:rPr>
                  <a:t>1/2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 = 5d</a:t>
                </a: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29" name="Gerade Verbindung mit Pfeil 28"/>
              <p:cNvCxnSpPr/>
              <p:nvPr/>
            </p:nvCxnSpPr>
            <p:spPr>
              <a:xfrm flipH="1" flipV="1">
                <a:off x="4904811" y="5141342"/>
                <a:ext cx="388084" cy="320632"/>
              </a:xfrm>
              <a:prstGeom prst="straightConnector1">
                <a:avLst/>
              </a:prstGeom>
              <a:ln w="50800">
                <a:solidFill>
                  <a:srgbClr val="99CCFF"/>
                </a:solidFill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Inhaltsplatzhalter 2"/>
              <p:cNvSpPr txBox="1">
                <a:spLocks/>
              </p:cNvSpPr>
              <p:nvPr/>
            </p:nvSpPr>
            <p:spPr bwMode="auto">
              <a:xfrm>
                <a:off x="5328899" y="5525354"/>
                <a:ext cx="720080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b="1" kern="0" baseline="30000" dirty="0" smtClean="0">
                    <a:latin typeface="Calibri" panose="020F0502020204030204" pitchFamily="34" charset="0"/>
                  </a:rPr>
                  <a:t>210</a:t>
                </a:r>
                <a:r>
                  <a:rPr lang="en-US" b="1" kern="0" dirty="0" smtClean="0">
                    <a:latin typeface="Calibri" panose="020F0502020204030204" pitchFamily="34" charset="0"/>
                  </a:rPr>
                  <a:t>Bi</a:t>
                </a:r>
                <a:endParaRPr lang="en-US" b="1" kern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Inhaltsplatzhalter 2"/>
              <p:cNvSpPr txBox="1">
                <a:spLocks/>
              </p:cNvSpPr>
              <p:nvPr/>
            </p:nvSpPr>
            <p:spPr bwMode="auto">
              <a:xfrm>
                <a:off x="5292080" y="5161879"/>
                <a:ext cx="999486" cy="283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Symbol" panose="05050102010706020507" pitchFamily="18" charset="2"/>
                  </a:rPr>
                  <a:t>b</a:t>
                </a:r>
                <a:r>
                  <a:rPr lang="en-US" sz="1400" kern="0" baseline="30000" dirty="0" smtClean="0">
                    <a:latin typeface="Calibri" panose="020F0502020204030204" pitchFamily="34" charset="0"/>
                  </a:rPr>
                  <a:t>-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, 1.2 MeV</a:t>
                </a:r>
                <a:endParaRPr lang="en-US" sz="1400" kern="0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4" name="Gruppieren 13"/>
            <p:cNvGrpSpPr/>
            <p:nvPr/>
          </p:nvGrpSpPr>
          <p:grpSpPr>
            <a:xfrm>
              <a:off x="7130355" y="5157192"/>
              <a:ext cx="1330077" cy="1012366"/>
              <a:chOff x="6554291" y="5137936"/>
              <a:chExt cx="1330077" cy="1012366"/>
            </a:xfrm>
          </p:grpSpPr>
          <p:sp>
            <p:nvSpPr>
              <p:cNvPr id="22" name="Abgerundetes Rechteck 21"/>
              <p:cNvSpPr/>
              <p:nvPr/>
            </p:nvSpPr>
            <p:spPr>
              <a:xfrm>
                <a:off x="6760433" y="5461972"/>
                <a:ext cx="971959" cy="576064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Inhaltsplatzhalter 2"/>
              <p:cNvSpPr txBox="1">
                <a:spLocks/>
              </p:cNvSpPr>
              <p:nvPr/>
            </p:nvSpPr>
            <p:spPr bwMode="auto">
              <a:xfrm>
                <a:off x="6896638" y="5790262"/>
                <a:ext cx="872722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Calibri" panose="020F0502020204030204" pitchFamily="34" charset="0"/>
                  </a:rPr>
                  <a:t>T</a:t>
                </a:r>
                <a:r>
                  <a:rPr lang="en-US" sz="1400" kern="0" baseline="-25000" dirty="0" smtClean="0">
                    <a:latin typeface="Calibri" panose="020F0502020204030204" pitchFamily="34" charset="0"/>
                  </a:rPr>
                  <a:t>1/2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 = 138d</a:t>
                </a: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24" name="Gerade Verbindung mit Pfeil 23"/>
              <p:cNvCxnSpPr/>
              <p:nvPr/>
            </p:nvCxnSpPr>
            <p:spPr>
              <a:xfrm flipH="1" flipV="1">
                <a:off x="6554291" y="5137936"/>
                <a:ext cx="386162" cy="324037"/>
              </a:xfrm>
              <a:prstGeom prst="straightConnector1">
                <a:avLst/>
              </a:prstGeom>
              <a:ln w="50800">
                <a:solidFill>
                  <a:srgbClr val="008000"/>
                </a:solidFill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Inhaltsplatzhalter 2"/>
              <p:cNvSpPr txBox="1">
                <a:spLocks/>
              </p:cNvSpPr>
              <p:nvPr/>
            </p:nvSpPr>
            <p:spPr bwMode="auto">
              <a:xfrm>
                <a:off x="6976457" y="5525354"/>
                <a:ext cx="720080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b="1" kern="0" baseline="30000" dirty="0" smtClean="0">
                    <a:latin typeface="Calibri" panose="020F0502020204030204" pitchFamily="34" charset="0"/>
                  </a:rPr>
                  <a:t>210</a:t>
                </a:r>
                <a:r>
                  <a:rPr lang="en-US" b="1" kern="0" dirty="0" smtClean="0">
                    <a:latin typeface="Calibri" panose="020F0502020204030204" pitchFamily="34" charset="0"/>
                  </a:rPr>
                  <a:t>Po</a:t>
                </a:r>
                <a:endParaRPr lang="en-US" b="1" kern="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6" name="Inhaltsplatzhalter 2"/>
              <p:cNvSpPr txBox="1">
                <a:spLocks/>
              </p:cNvSpPr>
              <p:nvPr/>
            </p:nvSpPr>
            <p:spPr bwMode="auto">
              <a:xfrm>
                <a:off x="6948264" y="5157192"/>
                <a:ext cx="936104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kern="0" dirty="0" smtClean="0">
                    <a:latin typeface="Symbol" panose="05050102010706020507" pitchFamily="18" charset="2"/>
                  </a:rPr>
                  <a:t>a</a:t>
                </a:r>
                <a:r>
                  <a:rPr lang="en-US" sz="1400" kern="0" dirty="0" smtClean="0">
                    <a:latin typeface="Calibri" panose="020F0502020204030204" pitchFamily="34" charset="0"/>
                  </a:rPr>
                  <a:t>, 5.4 MeV</a:t>
                </a:r>
                <a:endParaRPr lang="en-US" sz="1400" kern="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5" name="Gruppieren 14"/>
            <p:cNvGrpSpPr/>
            <p:nvPr/>
          </p:nvGrpSpPr>
          <p:grpSpPr>
            <a:xfrm>
              <a:off x="7641781" y="2072039"/>
              <a:ext cx="360040" cy="60817"/>
              <a:chOff x="5004048" y="5116937"/>
              <a:chExt cx="360040" cy="60817"/>
            </a:xfrm>
          </p:grpSpPr>
          <p:sp>
            <p:nvSpPr>
              <p:cNvPr id="19" name="Ellipse 18"/>
              <p:cNvSpPr/>
              <p:nvPr/>
            </p:nvSpPr>
            <p:spPr>
              <a:xfrm>
                <a:off x="5004048" y="5116937"/>
                <a:ext cx="57642" cy="57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5162430" y="5120112"/>
                <a:ext cx="57642" cy="57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5306446" y="5116937"/>
                <a:ext cx="57642" cy="5764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6" name="Gleichschenkliges Dreieck 15"/>
            <p:cNvSpPr/>
            <p:nvPr/>
          </p:nvSpPr>
          <p:spPr>
            <a:xfrm rot="10800000">
              <a:off x="7740353" y="3573016"/>
              <a:ext cx="270030" cy="22590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Inhaltsplatzhalter 2"/>
            <p:cNvSpPr txBox="1">
              <a:spLocks/>
            </p:cNvSpPr>
            <p:nvPr/>
          </p:nvSpPr>
          <p:spPr bwMode="auto">
            <a:xfrm>
              <a:off x="7371686" y="3174836"/>
              <a:ext cx="1224136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</a:t>
              </a:r>
              <a:r>
                <a:rPr lang="en-US" sz="1400" kern="0" baseline="-25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1/2</a:t>
              </a:r>
              <a:r>
                <a:rPr lang="en-US" sz="1400" kern="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 = 22.2yr</a:t>
              </a:r>
              <a:endParaRPr lang="en-US" sz="1400" kern="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Gleichschenkliges Dreieck 17"/>
            <p:cNvSpPr/>
            <p:nvPr/>
          </p:nvSpPr>
          <p:spPr>
            <a:xfrm rot="10800000">
              <a:off x="7749353" y="4869160"/>
              <a:ext cx="270030" cy="22590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323528" y="908720"/>
            <a:ext cx="4855300" cy="3541779"/>
            <a:chOff x="323528" y="908720"/>
            <a:chExt cx="4855300" cy="3541779"/>
          </a:xfrm>
        </p:grpSpPr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908720"/>
              <a:ext cx="4855300" cy="3541779"/>
            </a:xfrm>
            <a:prstGeom prst="rect">
              <a:avLst/>
            </a:prstGeom>
          </p:spPr>
        </p:pic>
        <p:sp>
          <p:nvSpPr>
            <p:cNvPr id="39" name="Pfeil nach unten 38"/>
            <p:cNvSpPr/>
            <p:nvPr/>
          </p:nvSpPr>
          <p:spPr>
            <a:xfrm>
              <a:off x="3249695" y="2147222"/>
              <a:ext cx="216024" cy="1080624"/>
            </a:xfrm>
            <a:prstGeom prst="downArrow">
              <a:avLst>
                <a:gd name="adj1" fmla="val 16583"/>
                <a:gd name="adj2" fmla="val 9734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Inhaltsplatzhalter 2"/>
            <p:cNvSpPr txBox="1">
              <a:spLocks/>
            </p:cNvSpPr>
            <p:nvPr/>
          </p:nvSpPr>
          <p:spPr bwMode="auto">
            <a:xfrm>
              <a:off x="2198015" y="2132856"/>
              <a:ext cx="1365873" cy="512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kern="0" baseline="300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210</a:t>
              </a: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Pb CE L</a:t>
              </a:r>
            </a:p>
            <a:p>
              <a:pPr marL="0" indent="0">
                <a:buNone/>
              </a:pP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30.1 </a:t>
              </a:r>
              <a:r>
                <a:rPr lang="en-US" sz="1400" b="1" kern="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keV</a:t>
              </a: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, 58 %</a:t>
              </a:r>
              <a:endParaRPr lang="en-US" sz="1400" b="1" kern="0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" name="Pfeil nach unten 40"/>
            <p:cNvSpPr/>
            <p:nvPr/>
          </p:nvSpPr>
          <p:spPr>
            <a:xfrm>
              <a:off x="3777633" y="2648438"/>
              <a:ext cx="216024" cy="852570"/>
            </a:xfrm>
            <a:prstGeom prst="downArrow">
              <a:avLst>
                <a:gd name="adj1" fmla="val 16583"/>
                <a:gd name="adj2" fmla="val 9734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Inhaltsplatzhalter 2"/>
            <p:cNvSpPr txBox="1">
              <a:spLocks/>
            </p:cNvSpPr>
            <p:nvPr/>
          </p:nvSpPr>
          <p:spPr bwMode="auto">
            <a:xfrm>
              <a:off x="3491880" y="2132856"/>
              <a:ext cx="1365873" cy="512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kern="0" baseline="300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210</a:t>
              </a: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Pb CE M</a:t>
              </a:r>
            </a:p>
            <a:p>
              <a:pPr marL="0" indent="0">
                <a:buNone/>
              </a:pP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42.5 </a:t>
              </a:r>
              <a:r>
                <a:rPr lang="en-US" sz="1400" b="1" kern="0" dirty="0" err="1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keV</a:t>
              </a:r>
              <a:r>
                <a:rPr lang="en-US" sz="1400" b="1" kern="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, 14 %</a:t>
              </a:r>
              <a:endParaRPr lang="en-US" sz="1400" b="1" kern="0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18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6413723" cy="561975"/>
          </a:xfrm>
        </p:spPr>
        <p:txBody>
          <a:bodyPr/>
          <a:lstStyle/>
          <a:p>
            <a:r>
              <a:rPr lang="en-US" dirty="0" smtClean="0"/>
              <a:t>xxx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mass and single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-decay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3799268" y="1562324"/>
            <a:ext cx="5001841" cy="1416065"/>
            <a:chOff x="2019" y="908"/>
            <a:chExt cx="3492" cy="1071"/>
          </a:xfrm>
        </p:grpSpPr>
        <p:pic>
          <p:nvPicPr>
            <p:cNvPr id="19" name="Picture 10" descr="formelb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19" y="908"/>
              <a:ext cx="3220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1" descr="n_mass_ob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24" y="1452"/>
              <a:ext cx="1387" cy="527"/>
            </a:xfrm>
            <a:prstGeom prst="rect">
              <a:avLst/>
            </a:prstGeom>
            <a:noFill/>
            <a:ln w="25400">
              <a:solidFill>
                <a:srgbClr val="CC0000"/>
              </a:solidFill>
              <a:miter lim="800000"/>
              <a:headEnd/>
              <a:tailEnd/>
            </a:ln>
          </p:spPr>
        </p:pic>
        <p:sp>
          <p:nvSpPr>
            <p:cNvPr id="21" name="Line 12"/>
            <p:cNvSpPr>
              <a:spLocks noChangeShapeType="1"/>
            </p:cNvSpPr>
            <p:nvPr/>
          </p:nvSpPr>
          <p:spPr bwMode="auto">
            <a:xfrm flipV="1">
              <a:off x="4124" y="1117"/>
              <a:ext cx="843" cy="317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H="1" flipV="1">
              <a:off x="5175" y="1117"/>
              <a:ext cx="336" cy="317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727260" y="980728"/>
            <a:ext cx="32762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Calibri" panose="020F0502020204030204" pitchFamily="34" charset="0"/>
              </a:rPr>
              <a:t>Fermi </a:t>
            </a:r>
            <a:r>
              <a:rPr lang="en-US" sz="1600" dirty="0" smtClean="0">
                <a:latin typeface="Calibri" panose="020F0502020204030204" pitchFamily="34" charset="0"/>
              </a:rPr>
              <a:t>theory of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>
                <a:latin typeface="Calibri" panose="020F0502020204030204" pitchFamily="34" charset="0"/>
              </a:rPr>
              <a:t>-decay: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799267" y="3162454"/>
            <a:ext cx="50018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dirty="0" smtClean="0">
                <a:latin typeface="Calibri" panose="020F0502020204030204" pitchFamily="34" charset="0"/>
              </a:rPr>
              <a:t>-spectrum for tritium (E</a:t>
            </a:r>
            <a:r>
              <a:rPr lang="en-US" sz="1600" baseline="-25000" dirty="0" smtClean="0">
                <a:latin typeface="Calibri" panose="020F0502020204030204" pitchFamily="34" charset="0"/>
              </a:rPr>
              <a:t>0</a:t>
            </a:r>
            <a:r>
              <a:rPr lang="en-US" sz="1600" dirty="0" smtClean="0">
                <a:latin typeface="Calibri" panose="020F0502020204030204" pitchFamily="34" charset="0"/>
              </a:rPr>
              <a:t> = 18.6 </a:t>
            </a:r>
            <a:r>
              <a:rPr lang="en-US" sz="1600" dirty="0" err="1" smtClean="0">
                <a:latin typeface="Calibri" panose="020F0502020204030204" pitchFamily="34" charset="0"/>
              </a:rPr>
              <a:t>keV</a:t>
            </a:r>
            <a:r>
              <a:rPr lang="en-US" sz="1600" dirty="0" smtClean="0">
                <a:latin typeface="Calibri" panose="020F0502020204030204" pitchFamily="34" charset="0"/>
              </a:rPr>
              <a:t>, T</a:t>
            </a:r>
            <a:r>
              <a:rPr lang="en-US" sz="1600" baseline="-25000" dirty="0" smtClean="0">
                <a:latin typeface="Calibri" panose="020F0502020204030204" pitchFamily="34" charset="0"/>
              </a:rPr>
              <a:t>1/2</a:t>
            </a:r>
            <a:r>
              <a:rPr lang="en-US" sz="1600" dirty="0" smtClean="0">
                <a:latin typeface="Calibri" panose="020F0502020204030204" pitchFamily="34" charset="0"/>
              </a:rPr>
              <a:t> = 12.3 y):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5" name="Inhaltsplatzhalter 2"/>
          <p:cNvSpPr txBox="1">
            <a:spLocks/>
          </p:cNvSpPr>
          <p:nvPr/>
        </p:nvSpPr>
        <p:spPr bwMode="auto">
          <a:xfrm>
            <a:off x="323528" y="2350691"/>
            <a:ext cx="3312368" cy="38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1900" kern="0" dirty="0" smtClean="0">
                <a:latin typeface="Symbol" panose="05050102010706020507" pitchFamily="18" charset="2"/>
              </a:rPr>
              <a:t>b</a:t>
            </a:r>
            <a:r>
              <a:rPr lang="en-US" kern="0" dirty="0" smtClean="0">
                <a:latin typeface="Calibri" panose="020F0502020204030204" pitchFamily="34" charset="0"/>
              </a:rPr>
              <a:t>-decay: n → p + e</a:t>
            </a:r>
            <a:r>
              <a:rPr lang="en-US" kern="0" baseline="30000" dirty="0" smtClean="0">
                <a:latin typeface="Calibri" panose="020F0502020204030204" pitchFamily="34" charset="0"/>
              </a:rPr>
              <a:t>-</a:t>
            </a:r>
            <a:r>
              <a:rPr lang="en-US" kern="0" dirty="0" smtClean="0">
                <a:latin typeface="Calibri" panose="020F0502020204030204" pitchFamily="34" charset="0"/>
              </a:rPr>
              <a:t> + </a:t>
            </a:r>
            <a:r>
              <a:rPr lang="en-US" kern="0" dirty="0" smtClean="0">
                <a:latin typeface="Symbol" panose="05050102010706020507" pitchFamily="18" charset="2"/>
              </a:rPr>
              <a:t>n</a:t>
            </a:r>
            <a:r>
              <a:rPr lang="en-US" kern="0" baseline="-25000" dirty="0" smtClean="0">
                <a:latin typeface="Calibri" panose="020F0502020204030204" pitchFamily="34" charset="0"/>
              </a:rPr>
              <a:t>e</a:t>
            </a:r>
            <a:r>
              <a:rPr lang="en-US" kern="0" dirty="0" smtClean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US" kern="0" dirty="0" smtClean="0">
                <a:latin typeface="Calibri" panose="020F0502020204030204" pitchFamily="34" charset="0"/>
              </a:rPr>
              <a:t>Neutrino mass influences energy spectrum of</a:t>
            </a:r>
            <a:br>
              <a:rPr lang="en-US" kern="0" dirty="0" smtClean="0">
                <a:latin typeface="Calibri" panose="020F0502020204030204" pitchFamily="34" charset="0"/>
              </a:rPr>
            </a:br>
            <a:r>
              <a:rPr lang="en-US" sz="1900" kern="0" dirty="0" smtClean="0">
                <a:latin typeface="Symbol" panose="05050102010706020507" pitchFamily="18" charset="2"/>
              </a:rPr>
              <a:t>b</a:t>
            </a:r>
            <a:r>
              <a:rPr lang="en-US" kern="0" dirty="0" smtClean="0">
                <a:latin typeface="Calibri" panose="020F0502020204030204" pitchFamily="34" charset="0"/>
              </a:rPr>
              <a:t>-decay electrons</a:t>
            </a:r>
          </a:p>
          <a:p>
            <a:pPr>
              <a:spcBef>
                <a:spcPts val="1800"/>
              </a:spcBef>
            </a:pPr>
            <a:r>
              <a:rPr lang="en-US" kern="0" dirty="0" smtClean="0">
                <a:latin typeface="Calibri" panose="020F0502020204030204" pitchFamily="34" charset="0"/>
              </a:rPr>
              <a:t>Neutrino mass determination via precise measurement of the spectral shape close to the endpoint</a:t>
            </a:r>
          </a:p>
          <a:p>
            <a:pPr>
              <a:spcBef>
                <a:spcPts val="1800"/>
              </a:spcBef>
            </a:pPr>
            <a:r>
              <a:rPr lang="en-US" kern="0" dirty="0" smtClean="0">
                <a:latin typeface="Calibri" panose="020F0502020204030204" pitchFamily="34" charset="0"/>
              </a:rPr>
              <a:t>Model independent method</a:t>
            </a:r>
            <a:endParaRPr lang="en-US" kern="0" dirty="0">
              <a:latin typeface="Calibri" panose="020F0502020204030204" pitchFamily="34" charset="0"/>
            </a:endParaRPr>
          </a:p>
        </p:txBody>
      </p:sp>
      <p:cxnSp>
        <p:nvCxnSpPr>
          <p:cNvPr id="26" name="Gerade Verbindung 25"/>
          <p:cNvCxnSpPr/>
          <p:nvPr/>
        </p:nvCxnSpPr>
        <p:spPr>
          <a:xfrm flipH="1">
            <a:off x="2843808" y="242088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unknown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871709" y="3520123"/>
            <a:ext cx="4804747" cy="27891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1512168" cy="128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76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 smtClean="0"/>
              <a:t>Colloquium Prague </a:t>
            </a:r>
            <a:r>
              <a:rPr lang="en-US" dirty="0" smtClean="0">
                <a:latin typeface="Symbol" panose="05050102010706020507" pitchFamily="18" charset="2"/>
              </a:rPr>
              <a:t>n</a:t>
            </a:r>
            <a:r>
              <a:rPr lang="en-US" dirty="0" smtClean="0"/>
              <a:t>17, Prague, Czech Republic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0"/>
            <a:ext cx="10297144" cy="68656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43" y="55414"/>
            <a:ext cx="1423045" cy="1429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44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KATRIN experiment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29" name="Inhaltsplatzhalter 2"/>
          <p:cNvSpPr>
            <a:spLocks noGrp="1"/>
          </p:cNvSpPr>
          <p:nvPr>
            <p:ph idx="1"/>
          </p:nvPr>
        </p:nvSpPr>
        <p:spPr>
          <a:xfrm>
            <a:off x="392113" y="980728"/>
            <a:ext cx="7734567" cy="108012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 err="1">
                <a:latin typeface="Calibri" panose="020F0502020204030204" pitchFamily="34" charset="0"/>
              </a:rPr>
              <a:t>KA</a:t>
            </a:r>
            <a:r>
              <a:rPr lang="en-US" dirty="0" err="1">
                <a:latin typeface="Calibri" panose="020F0502020204030204" pitchFamily="34" charset="0"/>
              </a:rPr>
              <a:t>rlsruhe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</a:rPr>
              <a:t>TRI</a:t>
            </a:r>
            <a:r>
              <a:rPr lang="en-US" dirty="0" err="1">
                <a:latin typeface="Calibri" panose="020F0502020204030204" pitchFamily="34" charset="0"/>
              </a:rPr>
              <a:t>tium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</a:rPr>
              <a:t>N</a:t>
            </a:r>
            <a:r>
              <a:rPr lang="en-US" dirty="0">
                <a:latin typeface="Calibri" panose="020F0502020204030204" pitchFamily="34" charset="0"/>
              </a:rPr>
              <a:t>eutrino </a:t>
            </a:r>
            <a:r>
              <a:rPr lang="en-US" dirty="0" smtClean="0">
                <a:latin typeface="Calibri" panose="020F0502020204030204" pitchFamily="34" charset="0"/>
              </a:rPr>
              <a:t>experiment</a:t>
            </a:r>
          </a:p>
          <a:p>
            <a:r>
              <a:rPr lang="en-US" dirty="0" smtClean="0"/>
              <a:t>Goal: Measure </a:t>
            </a:r>
            <a:r>
              <a:rPr lang="en-US" dirty="0"/>
              <a:t>neutrino mass with a sensitivity of </a:t>
            </a:r>
            <a:r>
              <a:rPr lang="en-US" b="1" dirty="0" smtClean="0"/>
              <a:t>0.2 eV/c² </a:t>
            </a:r>
            <a:r>
              <a:rPr lang="en-US" dirty="0"/>
              <a:t>(90% C.L.) </a:t>
            </a:r>
          </a:p>
        </p:txBody>
      </p:sp>
      <p:cxnSp>
        <p:nvCxnSpPr>
          <p:cNvPr id="30" name="Gerade Verbindung 29"/>
          <p:cNvCxnSpPr/>
          <p:nvPr/>
        </p:nvCxnSpPr>
        <p:spPr>
          <a:xfrm flipH="1" flipV="1">
            <a:off x="2483768" y="2366021"/>
            <a:ext cx="360040" cy="122413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4355976" y="2327273"/>
            <a:ext cx="216024" cy="126288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5113429" y="2958715"/>
            <a:ext cx="0" cy="63144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8086538" y="2304580"/>
            <a:ext cx="0" cy="13991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2806435" y="4094213"/>
            <a:ext cx="0" cy="172819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nhaltsplatzhalter 2"/>
          <p:cNvSpPr txBox="1">
            <a:spLocks/>
          </p:cNvSpPr>
          <p:nvPr/>
        </p:nvSpPr>
        <p:spPr bwMode="auto">
          <a:xfrm>
            <a:off x="311463" y="2623059"/>
            <a:ext cx="2093945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Windowless Gaseous</a:t>
            </a:r>
          </a:p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Tritium Source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cxnSp>
        <p:nvCxnSpPr>
          <p:cNvPr id="36" name="Gerade Verbindung 35"/>
          <p:cNvCxnSpPr/>
          <p:nvPr/>
        </p:nvCxnSpPr>
        <p:spPr>
          <a:xfrm flipV="1">
            <a:off x="4572000" y="4094213"/>
            <a:ext cx="0" cy="172819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nhaltsplatzhalter 2"/>
          <p:cNvSpPr txBox="1">
            <a:spLocks/>
          </p:cNvSpPr>
          <p:nvPr/>
        </p:nvSpPr>
        <p:spPr bwMode="auto">
          <a:xfrm>
            <a:off x="2483768" y="2510037"/>
            <a:ext cx="2093945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Differential and</a:t>
            </a:r>
          </a:p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Cryogenic Pumping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Calibri" panose="020F0502020204030204" pitchFamily="34" charset="0"/>
              </a:rPr>
              <a:t>sections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cxnSp>
        <p:nvCxnSpPr>
          <p:cNvPr id="38" name="Gerade Verbindung 37"/>
          <p:cNvCxnSpPr/>
          <p:nvPr/>
        </p:nvCxnSpPr>
        <p:spPr>
          <a:xfrm flipV="1">
            <a:off x="5113429" y="2327273"/>
            <a:ext cx="692934" cy="63144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2"/>
          <p:cNvSpPr txBox="1">
            <a:spLocks/>
          </p:cNvSpPr>
          <p:nvPr/>
        </p:nvSpPr>
        <p:spPr bwMode="auto">
          <a:xfrm>
            <a:off x="4404184" y="2263018"/>
            <a:ext cx="1175928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Pre-</a:t>
            </a:r>
            <a:r>
              <a:rPr lang="en-US" sz="1600" kern="0" dirty="0" err="1" smtClean="0">
                <a:latin typeface="Calibri" panose="020F0502020204030204" pitchFamily="34" charset="0"/>
              </a:rPr>
              <a:t>Spectro</a:t>
            </a:r>
            <a:r>
              <a:rPr lang="en-US" sz="1600" kern="0" dirty="0" smtClean="0">
                <a:latin typeface="Calibri" panose="020F0502020204030204" pitchFamily="34" charset="0"/>
              </a:rPr>
              <a:t>-meter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sp>
        <p:nvSpPr>
          <p:cNvPr id="40" name="Inhaltsplatzhalter 2"/>
          <p:cNvSpPr txBox="1">
            <a:spLocks/>
          </p:cNvSpPr>
          <p:nvPr/>
        </p:nvSpPr>
        <p:spPr bwMode="auto">
          <a:xfrm>
            <a:off x="6084168" y="2505030"/>
            <a:ext cx="1728192" cy="29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Main Spectrometer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sp>
        <p:nvSpPr>
          <p:cNvPr id="41" name="Inhaltsplatzhalter 2"/>
          <p:cNvSpPr txBox="1">
            <a:spLocks/>
          </p:cNvSpPr>
          <p:nvPr/>
        </p:nvSpPr>
        <p:spPr bwMode="auto">
          <a:xfrm>
            <a:off x="8126680" y="2510037"/>
            <a:ext cx="909816" cy="29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latin typeface="Calibri" panose="020F0502020204030204" pitchFamily="34" charset="0"/>
              </a:rPr>
              <a:t>Detector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sp>
        <p:nvSpPr>
          <p:cNvPr id="42" name="Inhaltsplatzhalter 2"/>
          <p:cNvSpPr txBox="1">
            <a:spLocks/>
          </p:cNvSpPr>
          <p:nvPr/>
        </p:nvSpPr>
        <p:spPr bwMode="auto">
          <a:xfrm>
            <a:off x="611559" y="4925935"/>
            <a:ext cx="230425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65113" indent="-265113">
              <a:spcBef>
                <a:spcPts val="600"/>
              </a:spcBef>
            </a:pPr>
            <a:r>
              <a:rPr lang="en-US" sz="1600" kern="0" dirty="0">
                <a:latin typeface="Calibri" panose="020F0502020204030204" pitchFamily="34" charset="0"/>
              </a:rPr>
              <a:t>t</a:t>
            </a:r>
            <a:r>
              <a:rPr lang="en-US" sz="1600" kern="0" dirty="0" smtClean="0">
                <a:latin typeface="Calibri" panose="020F0502020204030204" pitchFamily="34" charset="0"/>
              </a:rPr>
              <a:t>ritium </a:t>
            </a: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Calibri" panose="020F0502020204030204" pitchFamily="34" charset="0"/>
              </a:rPr>
              <a:t>-decay</a:t>
            </a:r>
          </a:p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Calibri" panose="020F0502020204030204" pitchFamily="34" charset="0"/>
              </a:rPr>
              <a:t>decay rate: 10</a:t>
            </a:r>
            <a:r>
              <a:rPr lang="en-US" sz="1600" kern="0" baseline="30000" dirty="0" smtClean="0">
                <a:latin typeface="Calibri" panose="020F0502020204030204" pitchFamily="34" charset="0"/>
              </a:rPr>
              <a:t>11</a:t>
            </a:r>
            <a:r>
              <a:rPr lang="en-US" sz="1600" kern="0" dirty="0" smtClean="0">
                <a:latin typeface="Calibri" panose="020F0502020204030204" pitchFamily="34" charset="0"/>
              </a:rPr>
              <a:t> 1/s</a:t>
            </a:r>
          </a:p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Calibri" panose="020F0502020204030204" pitchFamily="34" charset="0"/>
              </a:rPr>
              <a:t>T</a:t>
            </a:r>
            <a:r>
              <a:rPr lang="en-US" sz="1600" kern="0" baseline="-25000" dirty="0" smtClean="0">
                <a:latin typeface="Calibri" panose="020F0502020204030204" pitchFamily="34" charset="0"/>
              </a:rPr>
              <a:t>2</a:t>
            </a:r>
            <a:r>
              <a:rPr lang="en-US" sz="1600" kern="0" dirty="0" smtClean="0">
                <a:latin typeface="Calibri" panose="020F0502020204030204" pitchFamily="34" charset="0"/>
              </a:rPr>
              <a:t> pressure: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Calibri" panose="020F0502020204030204" pitchFamily="34" charset="0"/>
              </a:rPr>
              <a:t>10</a:t>
            </a:r>
            <a:r>
              <a:rPr lang="en-US" sz="1600" kern="0" baseline="30000" dirty="0" smtClean="0">
                <a:latin typeface="Calibri" panose="020F0502020204030204" pitchFamily="34" charset="0"/>
              </a:rPr>
              <a:t>-3</a:t>
            </a:r>
            <a:r>
              <a:rPr lang="en-US" sz="1600" kern="0" dirty="0" smtClean="0">
                <a:latin typeface="Calibri" panose="020F0502020204030204" pitchFamily="34" charset="0"/>
              </a:rPr>
              <a:t> to 10</a:t>
            </a:r>
            <a:r>
              <a:rPr lang="en-US" sz="1600" kern="0" baseline="30000" dirty="0" smtClean="0">
                <a:latin typeface="Calibri" panose="020F0502020204030204" pitchFamily="34" charset="0"/>
              </a:rPr>
              <a:t>-6</a:t>
            </a:r>
            <a:r>
              <a:rPr lang="en-US" sz="1600" kern="0" dirty="0" smtClean="0">
                <a:latin typeface="Calibri" panose="020F0502020204030204" pitchFamily="34" charset="0"/>
              </a:rPr>
              <a:t> mbar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sp>
        <p:nvSpPr>
          <p:cNvPr id="43" name="Inhaltsplatzhalter 2"/>
          <p:cNvSpPr txBox="1">
            <a:spLocks/>
          </p:cNvSpPr>
          <p:nvPr/>
        </p:nvSpPr>
        <p:spPr bwMode="auto">
          <a:xfrm>
            <a:off x="2872685" y="4927314"/>
            <a:ext cx="177132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Calibri" panose="020F0502020204030204" pitchFamily="34" charset="0"/>
              </a:rPr>
              <a:t>-electron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Calibri" panose="020F0502020204030204" pitchFamily="34" charset="0"/>
              </a:rPr>
              <a:t>transport</a:t>
            </a:r>
          </a:p>
          <a:p>
            <a:pPr marL="265113" indent="-265113">
              <a:spcBef>
                <a:spcPts val="600"/>
              </a:spcBef>
            </a:pPr>
            <a:r>
              <a:rPr lang="en-US" sz="1600" kern="0" dirty="0">
                <a:latin typeface="Calibri" panose="020F0502020204030204" pitchFamily="34" charset="0"/>
              </a:rPr>
              <a:t>t</a:t>
            </a:r>
            <a:r>
              <a:rPr lang="en-US" sz="1600" kern="0" dirty="0" smtClean="0">
                <a:latin typeface="Calibri" panose="020F0502020204030204" pitchFamily="34" charset="0"/>
              </a:rPr>
              <a:t>ritium retention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Calibri" panose="020F0502020204030204" pitchFamily="34" charset="0"/>
              </a:rPr>
              <a:t>(factor &gt; 10</a:t>
            </a:r>
            <a:r>
              <a:rPr lang="en-US" sz="1600" kern="0" baseline="30000" dirty="0" smtClean="0">
                <a:latin typeface="Calibri" panose="020F0502020204030204" pitchFamily="34" charset="0"/>
              </a:rPr>
              <a:t>14</a:t>
            </a:r>
            <a:r>
              <a:rPr lang="en-US" sz="1600" kern="0" dirty="0" smtClean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44" name="Inhaltsplatzhalter 2"/>
          <p:cNvSpPr txBox="1">
            <a:spLocks/>
          </p:cNvSpPr>
          <p:nvPr/>
        </p:nvSpPr>
        <p:spPr bwMode="auto">
          <a:xfrm>
            <a:off x="4624023" y="4927314"/>
            <a:ext cx="3188337" cy="97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Calibri" panose="020F0502020204030204" pitchFamily="34" charset="0"/>
              </a:rPr>
              <a:t>energy analysis of </a:t>
            </a: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Calibri" panose="020F0502020204030204" pitchFamily="34" charset="0"/>
              </a:rPr>
              <a:t>-electrons</a:t>
            </a:r>
          </a:p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Calibri" panose="020F0502020204030204" pitchFamily="34" charset="0"/>
              </a:rPr>
              <a:t>resolution 0.93 eV @ 18.6 </a:t>
            </a:r>
            <a:r>
              <a:rPr lang="en-US" sz="1600" kern="0" dirty="0" err="1" smtClean="0">
                <a:latin typeface="Calibri" panose="020F0502020204030204" pitchFamily="34" charset="0"/>
              </a:rPr>
              <a:t>keV</a:t>
            </a:r>
            <a:endParaRPr lang="en-US" sz="1600" kern="0" dirty="0" smtClean="0">
              <a:latin typeface="Calibri" panose="020F0502020204030204" pitchFamily="34" charset="0"/>
            </a:endParaRPr>
          </a:p>
          <a:p>
            <a:pPr marL="265113" indent="-265113">
              <a:spcBef>
                <a:spcPts val="600"/>
              </a:spcBef>
            </a:pPr>
            <a:r>
              <a:rPr lang="en-US" sz="1600" kern="0" dirty="0" smtClean="0">
                <a:latin typeface="Calibri" panose="020F0502020204030204" pitchFamily="34" charset="0"/>
              </a:rPr>
              <a:t>pressure &lt; 10</a:t>
            </a:r>
            <a:r>
              <a:rPr lang="en-US" sz="1600" kern="0" baseline="30000" dirty="0" smtClean="0">
                <a:latin typeface="Calibri" panose="020F0502020204030204" pitchFamily="34" charset="0"/>
              </a:rPr>
              <a:t>-10</a:t>
            </a:r>
            <a:r>
              <a:rPr lang="en-US" sz="1600" kern="0" dirty="0" smtClean="0">
                <a:latin typeface="Calibri" panose="020F0502020204030204" pitchFamily="34" charset="0"/>
              </a:rPr>
              <a:t> mbar</a:t>
            </a:r>
            <a:endParaRPr lang="en-US" sz="1600" kern="0" dirty="0">
              <a:latin typeface="Calibri" panose="020F0502020204030204" pitchFamily="34" charset="0"/>
            </a:endParaRPr>
          </a:p>
        </p:txBody>
      </p:sp>
      <p:cxnSp>
        <p:nvCxnSpPr>
          <p:cNvPr id="45" name="Gerade Verbindung 44"/>
          <p:cNvCxnSpPr/>
          <p:nvPr/>
        </p:nvCxnSpPr>
        <p:spPr>
          <a:xfrm flipV="1">
            <a:off x="7457228" y="4094213"/>
            <a:ext cx="629310" cy="7920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 flipV="1">
            <a:off x="7452320" y="4886301"/>
            <a:ext cx="4908" cy="93610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nhaltsplatzhalter 2"/>
          <p:cNvSpPr txBox="1">
            <a:spLocks/>
          </p:cNvSpPr>
          <p:nvPr/>
        </p:nvSpPr>
        <p:spPr bwMode="auto">
          <a:xfrm>
            <a:off x="7524328" y="4927314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65113" indent="-265113">
              <a:spcBef>
                <a:spcPts val="600"/>
              </a:spcBef>
            </a:pPr>
            <a:r>
              <a:rPr lang="en-US" sz="1600" kern="0" dirty="0">
                <a:latin typeface="Calibri" panose="020F0502020204030204" pitchFamily="34" charset="0"/>
              </a:rPr>
              <a:t>c</a:t>
            </a:r>
            <a:r>
              <a:rPr lang="en-US" sz="1600" kern="0" dirty="0" smtClean="0">
                <a:latin typeface="Calibri" panose="020F0502020204030204" pitchFamily="34" charset="0"/>
              </a:rPr>
              <a:t>ounting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Calibri" panose="020F0502020204030204" pitchFamily="34" charset="0"/>
              </a:rPr>
              <a:t>of transmitted</a:t>
            </a:r>
            <a:br>
              <a:rPr lang="en-US" sz="1600" kern="0" dirty="0" smtClean="0">
                <a:latin typeface="Calibri" panose="020F0502020204030204" pitchFamily="34" charset="0"/>
              </a:rPr>
            </a:b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Calibri" panose="020F0502020204030204" pitchFamily="34" charset="0"/>
              </a:rPr>
              <a:t>-electrons</a:t>
            </a:r>
          </a:p>
        </p:txBody>
      </p:sp>
      <p:grpSp>
        <p:nvGrpSpPr>
          <p:cNvPr id="48" name="Gruppieren 47"/>
          <p:cNvGrpSpPr/>
          <p:nvPr/>
        </p:nvGrpSpPr>
        <p:grpSpPr>
          <a:xfrm>
            <a:off x="153224" y="1772816"/>
            <a:ext cx="8677003" cy="288032"/>
            <a:chOff x="153224" y="2146710"/>
            <a:chExt cx="8950399" cy="288032"/>
          </a:xfrm>
        </p:grpSpPr>
        <p:cxnSp>
          <p:nvCxnSpPr>
            <p:cNvPr id="49" name="Gerade Verbindung mit Pfeil 48"/>
            <p:cNvCxnSpPr/>
            <p:nvPr/>
          </p:nvCxnSpPr>
          <p:spPr>
            <a:xfrm>
              <a:off x="153224" y="2420888"/>
              <a:ext cx="8950399" cy="0"/>
            </a:xfrm>
            <a:prstGeom prst="straightConnector1">
              <a:avLst/>
            </a:prstGeom>
            <a:ln w="25400">
              <a:solidFill>
                <a:schemeClr val="bg1">
                  <a:lumMod val="65000"/>
                </a:schemeClr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Inhaltsplatzhalter 2"/>
            <p:cNvSpPr txBox="1">
              <a:spLocks/>
            </p:cNvSpPr>
            <p:nvPr/>
          </p:nvSpPr>
          <p:spPr bwMode="auto">
            <a:xfrm>
              <a:off x="3969140" y="2146710"/>
              <a:ext cx="746876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269875" indent="-26987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5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600" b="1" kern="0" dirty="0" smtClean="0">
                  <a:solidFill>
                    <a:schemeClr val="bg1">
                      <a:lumMod val="75000"/>
                    </a:schemeClr>
                  </a:solidFill>
                </a:rPr>
                <a:t>~ 70 m</a:t>
              </a:r>
              <a:endParaRPr lang="en-US" sz="1600" b="1" kern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52" name="Grafik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8" y="3099810"/>
            <a:ext cx="8892480" cy="1580499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43" y="2837143"/>
            <a:ext cx="506884" cy="506409"/>
          </a:xfrm>
          <a:prstGeom prst="rect">
            <a:avLst/>
          </a:prstGeom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794" y="4146910"/>
            <a:ext cx="835961" cy="70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5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measurement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156176" y="1124745"/>
            <a:ext cx="2808311" cy="1368151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KATRIN will measure the integrated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sz="1900" dirty="0" smtClean="0">
                <a:latin typeface="Symbol" panose="05050102010706020507" pitchFamily="18" charset="2"/>
              </a:rPr>
              <a:t>b</a:t>
            </a:r>
            <a:r>
              <a:rPr lang="en-US" dirty="0" smtClean="0">
                <a:latin typeface="Calibri" panose="020F0502020204030204" pitchFamily="34" charset="0"/>
              </a:rPr>
              <a:t>-spectrum close to</a:t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the T</a:t>
            </a:r>
            <a:r>
              <a:rPr lang="en-US" baseline="-25000" dirty="0" smtClean="0">
                <a:latin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</a:rPr>
              <a:t> endpoint E</a:t>
            </a:r>
            <a:r>
              <a:rPr lang="en-US" baseline="-25000" dirty="0" smtClean="0">
                <a:latin typeface="Calibri" panose="020F0502020204030204" pitchFamily="34" charset="0"/>
              </a:rPr>
              <a:t>0</a:t>
            </a:r>
          </a:p>
        </p:txBody>
      </p:sp>
      <p:pic>
        <p:nvPicPr>
          <p:cNvPr id="7" name="Picture 2" descr="U:\fraenkle\2015\Ломоносов\talk\MeasurementSpect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5791523" cy="512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6156176" y="2852936"/>
            <a:ext cx="280831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Calibri" panose="020F0502020204030204" pitchFamily="34" charset="0"/>
              </a:rPr>
              <a:t>The influence of </a:t>
            </a:r>
            <a:r>
              <a:rPr lang="en-US" kern="0" dirty="0" err="1" smtClean="0">
                <a:latin typeface="Calibri" panose="020F0502020204030204" pitchFamily="34" charset="0"/>
              </a:rPr>
              <a:t>m</a:t>
            </a:r>
            <a:r>
              <a:rPr lang="en-US" kern="0" baseline="-25000" dirty="0" err="1" smtClean="0">
                <a:latin typeface="Symbol" panose="05050102010706020507" pitchFamily="18" charset="2"/>
              </a:rPr>
              <a:t>n</a:t>
            </a:r>
            <a:r>
              <a:rPr lang="en-US" kern="0" dirty="0" smtClean="0">
                <a:latin typeface="Calibri" panose="020F0502020204030204" pitchFamily="34" charset="0"/>
              </a:rPr>
              <a:t> is most pronounced a few eV below E</a:t>
            </a:r>
            <a:r>
              <a:rPr lang="en-US" kern="0" baseline="-25000" dirty="0" smtClean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6156176" y="4725144"/>
            <a:ext cx="280831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Calibri" panose="020F0502020204030204" pitchFamily="34" charset="0"/>
              </a:rPr>
              <a:t>Optimized measurement time distribution to increase sensitivity</a:t>
            </a:r>
            <a:endParaRPr lang="en-US" kern="0" baseline="-25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5" y="260648"/>
            <a:ext cx="4685531" cy="561975"/>
          </a:xfrm>
        </p:spPr>
        <p:txBody>
          <a:bodyPr/>
          <a:lstStyle/>
          <a:p>
            <a:r>
              <a:rPr lang="en-US" dirty="0" smtClean="0"/>
              <a:t>Gaseous </a:t>
            </a:r>
            <a:r>
              <a:rPr lang="en-US" dirty="0"/>
              <a:t>Tritium 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Florian </a:t>
            </a:r>
            <a:r>
              <a:rPr lang="en-US" dirty="0" err="1"/>
              <a:t>Fränkle</a:t>
            </a:r>
            <a:r>
              <a:rPr lang="en-US" dirty="0"/>
              <a:t>, “The neutrino mass experiment KATRIN”</a:t>
            </a:r>
            <a:br>
              <a:rPr lang="en-US" dirty="0"/>
            </a:br>
            <a:r>
              <a:rPr lang="en-US" dirty="0"/>
              <a:t>Colloquium Prague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17, Prague, Czech Republic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395536" y="4221088"/>
            <a:ext cx="8356600" cy="208823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Stability of T</a:t>
            </a:r>
            <a:r>
              <a:rPr lang="en-US" baseline="-25000" dirty="0" smtClean="0"/>
              <a:t>2</a:t>
            </a:r>
            <a:r>
              <a:rPr lang="en-US" dirty="0" smtClean="0"/>
              <a:t> density profile of </a:t>
            </a:r>
            <a:r>
              <a:rPr lang="en-US" b="1" dirty="0" smtClean="0"/>
              <a:t>10</a:t>
            </a:r>
            <a:r>
              <a:rPr lang="en-US" b="1" baseline="30000" dirty="0" smtClean="0"/>
              <a:t>-3</a:t>
            </a:r>
            <a:r>
              <a:rPr lang="en-US" dirty="0" smtClean="0"/>
              <a:t> (function of T</a:t>
            </a:r>
            <a:r>
              <a:rPr lang="en-US" baseline="-25000" dirty="0" smtClean="0"/>
              <a:t>2</a:t>
            </a:r>
            <a:r>
              <a:rPr lang="en-US" dirty="0" smtClean="0"/>
              <a:t> injection rate, purity, </a:t>
            </a:r>
            <a:r>
              <a:rPr lang="en-US" dirty="0" err="1" smtClean="0"/>
              <a:t>beamtube</a:t>
            </a:r>
            <a:r>
              <a:rPr lang="en-US" dirty="0" smtClean="0"/>
              <a:t> temperature stability and homogeneity, pump rate)</a:t>
            </a:r>
          </a:p>
          <a:p>
            <a:pPr>
              <a:spcBef>
                <a:spcPts val="1200"/>
              </a:spcBef>
            </a:pPr>
            <a:r>
              <a:rPr lang="en-US" dirty="0"/>
              <a:t>Complex cryostat, 16 m length, 27 t weight, </a:t>
            </a:r>
            <a:r>
              <a:rPr lang="en-US" dirty="0" smtClean="0"/>
              <a:t>&gt; 800 </a:t>
            </a:r>
            <a:r>
              <a:rPr lang="en-US" dirty="0"/>
              <a:t>sensors and </a:t>
            </a:r>
            <a:r>
              <a:rPr lang="en-US" dirty="0" smtClean="0"/>
              <a:t>valves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High isotopic purity (&gt; 95%)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Tritium loop processes 40 g T</a:t>
            </a:r>
            <a:r>
              <a:rPr lang="en-US" baseline="-25000" dirty="0" smtClean="0"/>
              <a:t>2</a:t>
            </a:r>
            <a:r>
              <a:rPr lang="en-US" dirty="0" smtClean="0"/>
              <a:t> / day (same scale as ITER)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185947" y="1628800"/>
            <a:ext cx="5106133" cy="2529120"/>
            <a:chOff x="185947" y="1043896"/>
            <a:chExt cx="5106133" cy="2529120"/>
          </a:xfrm>
        </p:grpSpPr>
        <p:pic>
          <p:nvPicPr>
            <p:cNvPr id="15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5947" y="1043896"/>
              <a:ext cx="5106133" cy="245711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7" name="Rechteck 16"/>
            <p:cNvSpPr/>
            <p:nvPr/>
          </p:nvSpPr>
          <p:spPr>
            <a:xfrm>
              <a:off x="3131840" y="3429000"/>
              <a:ext cx="122413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5724128" y="1726804"/>
            <a:ext cx="2981949" cy="2207789"/>
            <a:chOff x="5724128" y="1141900"/>
            <a:chExt cx="2981949" cy="2207789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141900"/>
              <a:ext cx="2981949" cy="22077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Inhaltsplatzhalter 2"/>
            <p:cNvSpPr txBox="1">
              <a:spLocks/>
            </p:cNvSpPr>
            <p:nvPr/>
          </p:nvSpPr>
          <p:spPr bwMode="auto">
            <a:xfrm>
              <a:off x="6905534" y="3120236"/>
              <a:ext cx="174938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6"/>
                </a:buBlip>
                <a:defRPr sz="1600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US" sz="1400" b="1" kern="0" dirty="0" smtClean="0">
                  <a:solidFill>
                    <a:schemeClr val="bg1"/>
                  </a:solidFill>
                </a:rPr>
                <a:t>September 10</a:t>
              </a:r>
              <a:r>
                <a:rPr lang="en-US" sz="1400" b="1" kern="0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US" sz="1400" b="1" kern="0" dirty="0" smtClean="0">
                  <a:solidFill>
                    <a:schemeClr val="bg1"/>
                  </a:solidFill>
                </a:rPr>
                <a:t>, 2015</a:t>
              </a:r>
              <a:endParaRPr lang="en-US" sz="1400" b="1" kern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Inhaltsplatzhalter 2"/>
          <p:cNvSpPr txBox="1">
            <a:spLocks/>
          </p:cNvSpPr>
          <p:nvPr/>
        </p:nvSpPr>
        <p:spPr bwMode="auto">
          <a:xfrm>
            <a:off x="395536" y="1124744"/>
            <a:ext cx="835660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US" b="1" kern="0" dirty="0"/>
              <a:t>P</a:t>
            </a:r>
            <a:r>
              <a:rPr lang="en-US" b="1" kern="0" dirty="0" smtClean="0"/>
              <a:t>urpose:</a:t>
            </a:r>
            <a:r>
              <a:rPr lang="en-US" kern="0" dirty="0"/>
              <a:t> delivery of 10</a:t>
            </a:r>
            <a:r>
              <a:rPr lang="en-US" kern="0" baseline="30000" dirty="0"/>
              <a:t>11</a:t>
            </a:r>
            <a:r>
              <a:rPr lang="en-US" kern="0" dirty="0"/>
              <a:t> β-decay electrons per second</a:t>
            </a:r>
            <a:endParaRPr lang="en-US" kern="0" dirty="0" smtClean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169" y="332656"/>
            <a:ext cx="3241151" cy="576064"/>
          </a:xfrm>
          <a:prstGeom prst="rect">
            <a:avLst/>
          </a:prstGeom>
        </p:spPr>
      </p:pic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4499992" y="768009"/>
            <a:ext cx="396044" cy="1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C00000"/>
                </a:solidFill>
              </a:rPr>
              <a:t>WGTS</a:t>
            </a:r>
            <a:endParaRPr lang="en-US" sz="1000" kern="0" dirty="0">
              <a:solidFill>
                <a:srgbClr val="C0000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>
          <a:xfrm rot="16200000">
            <a:off x="4815236" y="772660"/>
            <a:ext cx="216024" cy="144016"/>
          </a:xfrm>
          <a:prstGeom prst="rightArrow">
            <a:avLst>
              <a:gd name="adj1" fmla="val 39418"/>
              <a:gd name="adj2" fmla="val 764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1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-PPT_Master_en_2016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KIT-PPT_Master_en_2016</Template>
  <TotalTime>0</TotalTime>
  <Words>2685</Words>
  <Application>Microsoft Office PowerPoint</Application>
  <PresentationFormat>Bildschirmpräsentation (4:3)</PresentationFormat>
  <Paragraphs>527</Paragraphs>
  <Slides>41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3" baseType="lpstr">
      <vt:lpstr>KIT-PPT_Master_en_2016</vt:lpstr>
      <vt:lpstr>Equation</vt:lpstr>
      <vt:lpstr>PowerPoint-Präsentation</vt:lpstr>
      <vt:lpstr>Outline</vt:lpstr>
      <vt:lpstr>Neutrino masses</vt:lpstr>
      <vt:lpstr>Neutrino masses</vt:lpstr>
      <vt:lpstr>Neutrino mass and single b-decay</vt:lpstr>
      <vt:lpstr>PowerPoint-Präsentation</vt:lpstr>
      <vt:lpstr>The KATRIN experiment</vt:lpstr>
      <vt:lpstr>KATRIN measurement</vt:lpstr>
      <vt:lpstr>Gaseous Tritium Source</vt:lpstr>
      <vt:lpstr>Gaseous Tritium Source</vt:lpstr>
      <vt:lpstr>Differential pumping section</vt:lpstr>
      <vt:lpstr>Cryogenic pumping section</vt:lpstr>
      <vt:lpstr>Main spectrometer</vt:lpstr>
      <vt:lpstr>Focal plane detector</vt:lpstr>
      <vt:lpstr>MAC-E filter</vt:lpstr>
      <vt:lpstr>KATRIN – Spectrometer &amp; Detector Section (SDS)</vt:lpstr>
      <vt:lpstr>KATRIN backgrounds</vt:lpstr>
      <vt:lpstr>KATRIN backgrounds</vt:lpstr>
      <vt:lpstr>KATRIN background &amp; sensitivity</vt:lpstr>
      <vt:lpstr>KATRIN backgrounds – Rydberg model test</vt:lpstr>
      <vt:lpstr>KATRIN backgrounds – Rydberg model test</vt:lpstr>
      <vt:lpstr>KATRIN backgrounds – Penning trap</vt:lpstr>
      <vt:lpstr>October 14th, 2016 – KATRIN first light</vt:lpstr>
      <vt:lpstr>KATRIN first light – alignment </vt:lpstr>
      <vt:lpstr>KATRIN first light – ion blocking</vt:lpstr>
      <vt:lpstr>83mKr decay</vt:lpstr>
      <vt:lpstr>KATRIN krypton commissioning measurements</vt:lpstr>
      <vt:lpstr>KATRIN krypton commissioning measurements</vt:lpstr>
      <vt:lpstr>KATRIN krypton commissioning measurements</vt:lpstr>
      <vt:lpstr>HV divider calibration</vt:lpstr>
      <vt:lpstr>KATRIN status &amp; outlook</vt:lpstr>
      <vt:lpstr>KATRIN collaboration</vt:lpstr>
      <vt:lpstr>xxx</vt:lpstr>
      <vt:lpstr>HV divider calibration</vt:lpstr>
      <vt:lpstr>Radon induced background</vt:lpstr>
      <vt:lpstr>Radon background suppression</vt:lpstr>
      <vt:lpstr>Cosmic muon induced background</vt:lpstr>
      <vt:lpstr>Rydberg atoms – selective field ionization</vt:lpstr>
      <vt:lpstr>Rydberg atoms – BBR ionization</vt:lpstr>
      <vt:lpstr>210Pb activity on inner spectrometer surface</vt:lpstr>
      <vt:lpstr>xxx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Fraenkle, Florian (IKP)</dc:creator>
  <cp:lastModifiedBy>Fraenkle, Florian (IKP)</cp:lastModifiedBy>
  <cp:revision>283</cp:revision>
  <dcterms:created xsi:type="dcterms:W3CDTF">2016-01-23T11:12:42Z</dcterms:created>
  <dcterms:modified xsi:type="dcterms:W3CDTF">2017-11-01T18:27:06Z</dcterms:modified>
</cp:coreProperties>
</file>