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1312" r:id="rId2"/>
    <p:sldId id="1592" r:id="rId3"/>
    <p:sldId id="1597" r:id="rId4"/>
    <p:sldId id="1593" r:id="rId5"/>
    <p:sldId id="1601" r:id="rId6"/>
    <p:sldId id="1600" r:id="rId7"/>
    <p:sldId id="1599" r:id="rId8"/>
    <p:sldId id="1602" r:id="rId9"/>
    <p:sldId id="1605" r:id="rId10"/>
    <p:sldId id="1606" r:id="rId11"/>
    <p:sldId id="1607" r:id="rId12"/>
    <p:sldId id="1610" r:id="rId13"/>
    <p:sldId id="1611" r:id="rId14"/>
    <p:sldId id="1612" r:id="rId15"/>
    <p:sldId id="1608" r:id="rId16"/>
    <p:sldId id="1603" r:id="rId17"/>
    <p:sldId id="1613" r:id="rId18"/>
    <p:sldId id="1614" r:id="rId19"/>
    <p:sldId id="1615" r:id="rId20"/>
    <p:sldId id="1609" r:id="rId21"/>
    <p:sldId id="1616" r:id="rId22"/>
    <p:sldId id="1617" r:id="rId23"/>
    <p:sldId id="1618" r:id="rId24"/>
    <p:sldId id="1619" r:id="rId25"/>
    <p:sldId id="1620" r:id="rId26"/>
    <p:sldId id="1621" r:id="rId27"/>
    <p:sldId id="1622" r:id="rId28"/>
  </p:sldIdLst>
  <p:sldSz cx="9144000" cy="6858000" type="screen4x3"/>
  <p:notesSz cx="6858000" cy="9144000"/>
  <p:defaultTextStyle>
    <a:defPPr>
      <a:defRPr lang="en-GB"/>
    </a:defPPr>
    <a:lvl1pPr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kern="1200">
        <a:solidFill>
          <a:srgbClr val="66FFFF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rgbClr val="66FFFF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07B9"/>
    <a:srgbClr val="66FFFF"/>
    <a:srgbClr val="71EBFB"/>
    <a:srgbClr val="79CDEF"/>
    <a:srgbClr val="FF0000"/>
    <a:srgbClr val="FB6BAC"/>
    <a:srgbClr val="FFFF00"/>
    <a:srgbClr val="000066"/>
    <a:srgbClr val="FF505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06" autoAdjust="0"/>
    <p:restoredTop sz="94718" autoAdjust="0"/>
  </p:normalViewPr>
  <p:slideViewPr>
    <p:cSldViewPr>
      <p:cViewPr>
        <p:scale>
          <a:sx n="83" d="100"/>
          <a:sy n="83" d="100"/>
        </p:scale>
        <p:origin x="-312" y="-38"/>
      </p:cViewPr>
      <p:guideLst>
        <p:guide orient="horz" pos="3936"/>
        <p:guide orient="horz" pos="3216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197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7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AEDB8342-EA71-4196-8BF3-36841F4D8D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7655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F4277-930A-40CC-B380-096633335B00}" type="slidenum">
              <a:rPr lang="en-GB">
                <a:latin typeface="Times New Roman" charset="0"/>
              </a:rPr>
              <a:pPr/>
              <a:t>1</a:t>
            </a:fld>
            <a:endParaRPr lang="en-GB">
              <a:latin typeface="Times New Roman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20FDA5-E1D8-4FDF-BD94-FF0106654B3E}" type="slidenum">
              <a:rPr lang="en-GB"/>
              <a:pPr/>
              <a:t>12</a:t>
            </a:fld>
            <a:endParaRPr lang="en-GB"/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81805-72FA-432B-B23D-A9A83935D196}" type="slidenum">
              <a:rPr lang="en-GB"/>
              <a:pPr/>
              <a:t>13</a:t>
            </a:fld>
            <a:endParaRPr lang="en-GB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DB8342-EA71-4196-8BF3-36841F4D8D43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97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EDB8342-EA71-4196-8BF3-36841F4D8D43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097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73978-7252-420E-8DF1-C6D69223A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99B25-68B3-4A15-97FC-F5B5EA58D80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4E090A-C44C-4D09-BB9E-30475219CB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42781-7F9D-4C45-97C3-F1265EE01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1C7E85-C2B9-4A53-A380-D4F3F9D3A2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5BB79-5BD8-4738-83FB-CFF9F18A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61CF5-381F-4865-A078-26C39F1C52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F5279-19FD-4DD8-A958-827BB433C8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D8AEB3-B5D9-4C6D-8BBB-6251ACC6FF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54C8B-02DA-4AC8-B0F6-79894DD3B2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86A48-744D-4C02-ADB1-32A4FC9307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GB"/>
              <a:t>July 29, 2002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5A6ABE3-C40B-428B-951E-3A0AF07B67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9223" name="Picture 7" descr="galseq_D_063"/>
          <p:cNvPicPr>
            <a:picLocks noChangeAspect="1" noChangeArrowheads="1"/>
          </p:cNvPicPr>
          <p:nvPr userDrawn="1"/>
        </p:nvPicPr>
        <p:blipFill>
          <a:blip r:embed="rId13" cstate="print">
            <a:lum bright="-34000" contrast="-34000"/>
          </a:blip>
          <a:srcRect/>
          <a:stretch>
            <a:fillRect/>
          </a:stretch>
        </p:blipFill>
        <p:spPr bwMode="auto">
          <a:xfrm>
            <a:off x="-6350" y="-12700"/>
            <a:ext cx="9201150" cy="702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-49792" y="57150"/>
            <a:ext cx="152157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55000"/>
              </a:lnSpc>
              <a:defRPr/>
            </a:pPr>
            <a:r>
              <a:rPr lang="en-GB" sz="2000" dirty="0" smtClean="0">
                <a:solidFill>
                  <a:schemeClr val="hlink"/>
                </a:solidFill>
                <a:latin typeface="Haettenschweiler" pitchFamily="34" charset="0"/>
              </a:rPr>
              <a:t>Neutrino</a:t>
            </a:r>
            <a:r>
              <a:rPr lang="en-GB" sz="2000" baseline="0" dirty="0" smtClean="0">
                <a:solidFill>
                  <a:schemeClr val="hlink"/>
                </a:solidFill>
                <a:latin typeface="Haettenschweiler" pitchFamily="34" charset="0"/>
              </a:rPr>
              <a:t> Physics</a:t>
            </a:r>
            <a:endParaRPr lang="en-GB" sz="20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7842204" y="6486525"/>
            <a:ext cx="118173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Oxford</a:t>
            </a:r>
            <a:r>
              <a:rPr lang="en-GB" sz="1800" baseline="0" dirty="0" smtClean="0">
                <a:solidFill>
                  <a:schemeClr val="hlink"/>
                </a:solidFill>
                <a:latin typeface="Haettenschweiler" pitchFamily="34" charset="0"/>
              </a:rPr>
              <a:t> U.</a:t>
            </a:r>
            <a:r>
              <a:rPr lang="en-GB" sz="1800" dirty="0" smtClean="0">
                <a:solidFill>
                  <a:schemeClr val="hlink"/>
                </a:solidFill>
                <a:latin typeface="Haettenschweiler" pitchFamily="34" charset="0"/>
              </a:rPr>
              <a:t>/RAL</a:t>
            </a:r>
            <a:endParaRPr lang="en-GB" sz="1800" dirty="0">
              <a:solidFill>
                <a:schemeClr val="hlink"/>
              </a:solidFill>
              <a:latin typeface="Haettenschweiler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7935913" y="6272213"/>
            <a:ext cx="1006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800" dirty="0">
                <a:solidFill>
                  <a:schemeClr val="hlink"/>
                </a:solidFill>
                <a:latin typeface="Haettenschweiler" pitchFamily="34" charset="0"/>
              </a:rPr>
              <a:t>Dave Wark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66FFFF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66FF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66FF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FF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FF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hesummerlad.com/wp-content/uploads/2011/10/kyoto-fushimi-inari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jpeg"/><Relationship Id="rId5" Type="http://schemas.openxmlformats.org/officeDocument/2006/relationships/hyperlink" Target="http://3.bp.blogspot.com/-roO31cGx1HU/UNb-STZJ-uI/AAAAAAABxIc/uu9hB8GjD6Q/s1600/2.jpg" TargetMode="External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4692" name="Picture 4" descr="&quot;kyoto&quot;">
            <a:hlinkClick r:id="rId3" tooltip="kyoto-fushimi-inari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12576" y="0"/>
            <a:ext cx="10546542" cy="7013452"/>
          </a:xfrm>
          <a:prstGeom prst="rect">
            <a:avLst/>
          </a:prstGeom>
          <a:noFill/>
        </p:spPr>
      </p:pic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228600" y="260648"/>
            <a:ext cx="8686800" cy="1976438"/>
          </a:xfrm>
          <a:prstGeom prst="rect">
            <a:avLst/>
          </a:prstGeom>
          <a:solidFill>
            <a:srgbClr val="0000FF">
              <a:alpha val="50195"/>
            </a:srgbClr>
          </a:solidFill>
          <a:ln w="25400">
            <a:solidFill>
              <a:srgbClr val="00FFFF"/>
            </a:solidFill>
            <a:miter lim="800000"/>
            <a:headEnd/>
            <a:tailEnd/>
          </a:ln>
        </p:spPr>
        <p:txBody>
          <a:bodyPr anchor="ctr"/>
          <a:lstStyle/>
          <a:p>
            <a:r>
              <a:rPr lang="en-GB" sz="4400" dirty="0" smtClean="0"/>
              <a:t>Towards </a:t>
            </a:r>
            <a:r>
              <a:rPr lang="en-GB" sz="4400" dirty="0" smtClean="0"/>
              <a:t>CP Violation in </a:t>
            </a:r>
            <a:r>
              <a:rPr lang="en-GB" sz="4400" dirty="0" smtClean="0">
                <a:latin typeface="Symbol" pitchFamily="18" charset="2"/>
              </a:rPr>
              <a:t>n</a:t>
            </a:r>
            <a:r>
              <a:rPr lang="en-GB" sz="4400" dirty="0" smtClean="0"/>
              <a:t> </a:t>
            </a:r>
            <a:r>
              <a:rPr lang="en-GB" sz="4400" dirty="0" smtClean="0"/>
              <a:t>Physics – Where Have We Been, Where Are We, and Where are We Going?</a:t>
            </a:r>
            <a:endParaRPr lang="en-GB" sz="4400" dirty="0" smtClean="0"/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2279010" y="4653136"/>
            <a:ext cx="4368505" cy="1077218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/>
              <a:t>Dave Wark</a:t>
            </a:r>
          </a:p>
          <a:p>
            <a:r>
              <a:rPr lang="en-GB" sz="3200" b="1" dirty="0" smtClean="0"/>
              <a:t>Oxford University/RAL</a:t>
            </a: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0" y="332656"/>
            <a:ext cx="11991012" cy="6529275"/>
          </a:xfrm>
          <a:prstGeom prst="roundRect">
            <a:avLst>
              <a:gd name="adj" fmla="val 60"/>
            </a:avLst>
          </a:prstGeom>
          <a:noFill/>
          <a:ln w="9360">
            <a:noFill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2170941" y="2855838"/>
            <a:ext cx="4559260" cy="1077218"/>
          </a:xfrm>
          <a:prstGeom prst="rect">
            <a:avLst/>
          </a:prstGeom>
          <a:solidFill>
            <a:srgbClr val="0000FF">
              <a:alpha val="50195"/>
            </a:srgbClr>
          </a:solidFill>
          <a:ln w="9525">
            <a:solidFill>
              <a:srgbClr val="00FF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 dirty="0" err="1" smtClean="0"/>
              <a:t>Praque</a:t>
            </a:r>
            <a:r>
              <a:rPr lang="en-GB" sz="3200" b="1" dirty="0" smtClean="0"/>
              <a:t> Colloquium 2017</a:t>
            </a:r>
            <a:endParaRPr lang="en-GB" sz="3200" b="1" dirty="0" smtClean="0"/>
          </a:p>
          <a:p>
            <a:r>
              <a:rPr lang="en-GB" sz="3200" b="1" dirty="0" smtClean="0"/>
              <a:t>Nov.</a:t>
            </a:r>
            <a:r>
              <a:rPr lang="en-GB" sz="3200" b="1" dirty="0" smtClean="0"/>
              <a:t> 3</a:t>
            </a:r>
            <a:r>
              <a:rPr lang="en-GB" sz="3200" b="1" baseline="30000" dirty="0" smtClean="0"/>
              <a:t>rd</a:t>
            </a:r>
            <a:r>
              <a:rPr lang="en-GB" sz="3200" b="1" dirty="0" smtClean="0"/>
              <a:t>, 2017</a:t>
            </a:r>
            <a:endParaRPr lang="en-GB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34280"/>
            <a:ext cx="7772400" cy="1143000"/>
          </a:xfrm>
        </p:spPr>
        <p:txBody>
          <a:bodyPr/>
          <a:lstStyle/>
          <a:p>
            <a:r>
              <a:rPr lang="en-GB" sz="4000" dirty="0" smtClean="0"/>
              <a:t>The Triumph of the Reactors!</a:t>
            </a:r>
            <a:endParaRPr lang="en-GB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661764"/>
            <a:ext cx="4088864" cy="316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771503" cy="31706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46233"/>
            <a:ext cx="2812513" cy="255994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11960" y="1104999"/>
            <a:ext cx="673581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RENO</a:t>
            </a:r>
            <a:endParaRPr lang="en-GB" sz="1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9512" y="3501008"/>
            <a:ext cx="1670650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Semi-Double-</a:t>
            </a:r>
            <a:r>
              <a:rPr lang="en-GB" sz="1400" dirty="0" err="1" smtClean="0"/>
              <a:t>Chooz</a:t>
            </a:r>
            <a:endParaRPr lang="en-GB" sz="1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504" y="476672"/>
            <a:ext cx="899605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Daya</a:t>
            </a:r>
            <a:r>
              <a:rPr lang="en-GB" sz="1400" dirty="0" smtClean="0"/>
              <a:t> Bay</a:t>
            </a:r>
            <a:endParaRPr lang="en-GB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411760" y="3369504"/>
            <a:ext cx="7772400" cy="3580122"/>
            <a:chOff x="2411760" y="3369504"/>
            <a:chExt cx="7772400" cy="3580122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4272780"/>
              <a:ext cx="2836936" cy="2676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5226757" y="6309319"/>
              <a:ext cx="513282" cy="30777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dirty="0" smtClean="0"/>
                <a:t>T2K</a:t>
              </a:r>
              <a:endParaRPr lang="en-GB" sz="1400" dirty="0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719" y="5877272"/>
              <a:ext cx="2293441" cy="20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11760" y="3369504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400" kern="0" dirty="0" smtClean="0"/>
                <a:t>Hints of appearance had become evidence. </a:t>
              </a:r>
              <a:r>
                <a:rPr lang="en-GB" sz="4000" kern="0" dirty="0" smtClean="0"/>
                <a:t>. .</a:t>
              </a:r>
              <a:endParaRPr lang="en-GB" sz="4000" kern="0" dirty="0"/>
            </a:p>
          </p:txBody>
        </p:sp>
      </p:grp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921950"/>
            <a:ext cx="4319943" cy="554632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4139952" y="2584674"/>
            <a:ext cx="4033476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But no information on CP!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79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GB" sz="4000" dirty="0" smtClean="0"/>
              <a:t>Where have we come during the Prague Colloquia?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the 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Praque</a:t>
            </a:r>
            <a:r>
              <a:rPr lang="en-GB" dirty="0" smtClean="0"/>
              <a:t> Colloquium in the “Towards CP Violation in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 Physics” series.</a:t>
            </a:r>
          </a:p>
          <a:p>
            <a:r>
              <a:rPr lang="en-GB" dirty="0" smtClean="0"/>
              <a:t>The first was in 2011, then 2013 and 2015.</a:t>
            </a:r>
          </a:p>
          <a:p>
            <a:r>
              <a:rPr lang="en-GB" dirty="0" smtClean="0"/>
              <a:t>Where were we in 2011?</a:t>
            </a:r>
          </a:p>
          <a:p>
            <a:r>
              <a:rPr lang="en-GB" dirty="0" smtClean="0"/>
              <a:t>Where were we in 2013?</a:t>
            </a:r>
          </a:p>
          <a:p>
            <a:r>
              <a:rPr lang="en-GB" dirty="0" smtClean="0"/>
              <a:t>Where were we in 2015?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44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3" descr="zen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314" y="928689"/>
            <a:ext cx="6605587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4" name="Text Box 5"/>
          <p:cNvSpPr txBox="1">
            <a:spLocks noChangeArrowheads="1"/>
          </p:cNvSpPr>
          <p:nvPr/>
        </p:nvSpPr>
        <p:spPr bwMode="auto">
          <a:xfrm>
            <a:off x="876304" y="312838"/>
            <a:ext cx="7584128" cy="523220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  <p:txBody>
          <a:bodyPr wrap="none" lIns="91435" tIns="45718" rIns="91435" bIns="45718">
            <a:spAutoFit/>
          </a:bodyPr>
          <a:lstStyle/>
          <a:p>
            <a:r>
              <a:rPr lang="en-GB" dirty="0"/>
              <a:t>SK atmospheric </a:t>
            </a:r>
            <a:r>
              <a:rPr lang="en-GB" dirty="0" smtClean="0">
                <a:latin typeface="Symbol" pitchFamily="18" charset="2"/>
              </a:rPr>
              <a:t>n</a:t>
            </a:r>
            <a:r>
              <a:rPr lang="en-GB" dirty="0" smtClean="0"/>
              <a:t> data </a:t>
            </a:r>
            <a:r>
              <a:rPr lang="en-GB" dirty="0"/>
              <a:t>as a function of zenith angle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07504" y="1628800"/>
            <a:ext cx="1642702" cy="3340224"/>
            <a:chOff x="107504" y="1628800"/>
            <a:chExt cx="1642702" cy="334022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504" y="1628800"/>
              <a:ext cx="1642702" cy="2006848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1520" y="3645024"/>
              <a:ext cx="1345528" cy="1324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4942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222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6216" y="4286250"/>
            <a:ext cx="1257300" cy="16383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4481264"/>
            <a:ext cx="1345528" cy="1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23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4119780" cy="3368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56336"/>
            <a:ext cx="3960440" cy="305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-1688232" y="-9026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smtClean="0"/>
              <a:t>Evidence had become Proof !</a:t>
            </a:r>
            <a:endParaRPr lang="en-GB" sz="4000" kern="0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-2052736" y="4662264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2400" kern="0" dirty="0" err="1" smtClean="0"/>
              <a:t>NOvA</a:t>
            </a:r>
            <a:r>
              <a:rPr lang="en-GB" sz="2400" kern="0" dirty="0" smtClean="0"/>
              <a:t> gives first results</a:t>
            </a:r>
          </a:p>
          <a:p>
            <a:r>
              <a:rPr lang="en-GB" sz="2400" kern="0" dirty="0"/>
              <a:t>w</a:t>
            </a:r>
            <a:r>
              <a:rPr lang="en-GB" sz="2400" kern="0" dirty="0" smtClean="0"/>
              <a:t>ith a consistent result on </a:t>
            </a:r>
          </a:p>
          <a:p>
            <a:r>
              <a:rPr lang="en-GB" sz="2400" kern="0" dirty="0"/>
              <a:t>a</a:t>
            </a:r>
            <a:r>
              <a:rPr lang="en-GB" sz="2400" kern="0" dirty="0" smtClean="0"/>
              <a:t>ppearance.  </a:t>
            </a:r>
            <a:endParaRPr lang="en-GB" sz="4000" kern="0" dirty="0"/>
          </a:p>
        </p:txBody>
      </p:sp>
      <p:grpSp>
        <p:nvGrpSpPr>
          <p:cNvPr id="2" name="Group 1"/>
          <p:cNvGrpSpPr/>
          <p:nvPr/>
        </p:nvGrpSpPr>
        <p:grpSpPr>
          <a:xfrm>
            <a:off x="4427984" y="279277"/>
            <a:ext cx="4690481" cy="3149723"/>
            <a:chOff x="4427984" y="279277"/>
            <a:chExt cx="4690481" cy="314972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279277"/>
              <a:ext cx="2714277" cy="3149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6372200" y="1340768"/>
              <a:ext cx="2746265" cy="120032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400" dirty="0" smtClean="0"/>
                <a:t>Global fits give first </a:t>
              </a:r>
            </a:p>
            <a:p>
              <a:r>
                <a:rPr lang="en-GB" sz="2400" dirty="0" smtClean="0"/>
                <a:t>closed contours </a:t>
              </a:r>
            </a:p>
            <a:p>
              <a:r>
                <a:rPr lang="en-GB" sz="2400" dirty="0" smtClean="0"/>
                <a:t>for </a:t>
              </a:r>
              <a:r>
                <a:rPr lang="en-GB" sz="2400" dirty="0" err="1" smtClean="0">
                  <a:latin typeface="Symbol" panose="05050102010706020507" pitchFamily="18" charset="2"/>
                </a:rPr>
                <a:t>d</a:t>
              </a:r>
              <a:r>
                <a:rPr lang="en-GB" sz="2400" baseline="-25000" dirty="0" err="1" smtClean="0"/>
                <a:t>CP</a:t>
              </a:r>
              <a:r>
                <a:rPr lang="en-GB" sz="2400" dirty="0" smtClean="0"/>
                <a:t>. . .</a:t>
              </a:r>
              <a:endParaRPr lang="en-GB" sz="2400" dirty="0"/>
            </a:p>
          </p:txBody>
        </p:sp>
      </p:grp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67544" y="692696"/>
            <a:ext cx="513282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T2K</a:t>
            </a:r>
            <a:endParaRPr lang="en-GB" sz="1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19481" y="3697287"/>
            <a:ext cx="663964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NOvA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86362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GB" sz="4000" dirty="0" smtClean="0"/>
              <a:t>Where have we come during the Prague Colloquia?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the 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Praque</a:t>
            </a:r>
            <a:r>
              <a:rPr lang="en-GB" dirty="0" smtClean="0"/>
              <a:t> Colloquium in the “Towards CP Violation in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 Physics” series.</a:t>
            </a:r>
          </a:p>
          <a:p>
            <a:r>
              <a:rPr lang="en-GB" dirty="0" smtClean="0"/>
              <a:t>The first was in 2011, then 2013 and 2015.</a:t>
            </a:r>
          </a:p>
          <a:p>
            <a:r>
              <a:rPr lang="en-GB" dirty="0" smtClean="0"/>
              <a:t>Where were we in 2011?</a:t>
            </a:r>
          </a:p>
          <a:p>
            <a:r>
              <a:rPr lang="en-GB" dirty="0" smtClean="0"/>
              <a:t>Where were we in 2013?</a:t>
            </a:r>
          </a:p>
          <a:p>
            <a:r>
              <a:rPr lang="en-GB" dirty="0" smtClean="0"/>
              <a:t>Where were we in 2015?</a:t>
            </a:r>
          </a:p>
          <a:p>
            <a:r>
              <a:rPr lang="en-GB" dirty="0" smtClean="0"/>
              <a:t>Where are we in 2017?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949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290" y="4899063"/>
            <a:ext cx="3458854" cy="1948253"/>
          </a:xfrm>
          <a:prstGeom prst="rect">
            <a:avLst/>
          </a:prstGeom>
        </p:spPr>
      </p:pic>
      <p:pic>
        <p:nvPicPr>
          <p:cNvPr id="2050" name="Picture 2" descr="Image result for donald tru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19" y="1178065"/>
            <a:ext cx="3255264" cy="244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Image result for brexi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6" descr="Image result for brexi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8" descr="Image result for brexit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988461"/>
            <a:ext cx="3596430" cy="2022992"/>
          </a:xfrm>
          <a:prstGeom prst="rect">
            <a:avLst/>
          </a:prstGeom>
        </p:spPr>
      </p:pic>
      <p:sp>
        <p:nvSpPr>
          <p:cNvPr id="7" name="AutoShape 12" descr="Image result for czech presiden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544" y="3068960"/>
            <a:ext cx="3059832" cy="2023874"/>
          </a:xfrm>
          <a:prstGeom prst="rect">
            <a:avLst/>
          </a:prstGeom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48543" y="332656"/>
            <a:ext cx="6561413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The outside world is still giving us issues. . .</a:t>
            </a:r>
            <a:endParaRPr lang="en-GB" dirty="0"/>
          </a:p>
        </p:txBody>
      </p:sp>
      <p:pic>
        <p:nvPicPr>
          <p:cNvPr id="2062" name="Picture 14" descr="Image result for andrej babi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7146" y="4828811"/>
            <a:ext cx="2484190" cy="2128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Image result for rajo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" y="3822160"/>
            <a:ext cx="3174262" cy="1981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8" descr="https://ep02.epimg.net/ccaa/imagenes/2017/06/28/catalunya/1498639408_776453_1498665619_noticia_fotograma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" name="AutoShape 20" descr="https://ep02.epimg.net/ccaa/imagenes/2017/06/28/catalunya/1498639408_776453_1498665619_noticia_fotograma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18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4320480" cy="4474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360" y="5229200"/>
            <a:ext cx="5491677" cy="77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975976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85800" y="116632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4000" kern="0" dirty="0" smtClean="0"/>
              <a:t>Beautiful new data from reactors. . .</a:t>
            </a:r>
            <a:endParaRPr lang="en-GB" sz="4000" kern="0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91913" y="757880"/>
            <a:ext cx="899605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Daya</a:t>
            </a:r>
            <a:r>
              <a:rPr lang="en-GB" sz="1400" dirty="0" smtClean="0"/>
              <a:t> Bay</a:t>
            </a:r>
            <a:endParaRPr lang="en-GB" sz="1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93518" y="816967"/>
            <a:ext cx="673582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RENO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1114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524" y="836712"/>
            <a:ext cx="28575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269" y="188640"/>
            <a:ext cx="4201219" cy="2967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958" y="3645024"/>
            <a:ext cx="4585530" cy="329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211" y="3645024"/>
            <a:ext cx="27527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-1040160" y="116632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3200" kern="0" dirty="0" smtClean="0"/>
              <a:t>And from accelerators. . .</a:t>
            </a:r>
            <a:endParaRPr lang="en-GB" sz="3200" kern="0" dirty="0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7504" y="548680"/>
            <a:ext cx="513282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T2K</a:t>
            </a:r>
            <a:endParaRPr lang="en-GB" sz="1400" dirty="0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772132" y="96887"/>
            <a:ext cx="663964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NOvA</a:t>
            </a:r>
            <a:endParaRPr lang="en-GB" sz="1400" dirty="0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499992" y="3255367"/>
            <a:ext cx="4180760" cy="46166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 smtClean="0"/>
              <a:t>CP Conservation is disfavoured!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7920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80" y="3234680"/>
            <a:ext cx="4718756" cy="3159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673576"/>
            <a:ext cx="3024336" cy="246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69" y="681647"/>
            <a:ext cx="2528342" cy="2462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90355"/>
            <a:ext cx="3672408" cy="245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27992" y="-99392"/>
            <a:ext cx="77724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66FFFF"/>
                </a:solidFill>
                <a:latin typeface="Times New Roman" pitchFamily="18" charset="0"/>
              </a:defRPr>
            </a:lvl9pPr>
          </a:lstStyle>
          <a:p>
            <a:r>
              <a:rPr lang="en-GB" sz="3200" kern="0" dirty="0" smtClean="0"/>
              <a:t>Disappearance in tension?</a:t>
            </a:r>
            <a:endParaRPr lang="en-GB" sz="3200" kern="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07504" y="548680"/>
            <a:ext cx="513282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T2K</a:t>
            </a:r>
            <a:endParaRPr lang="en-GB" sz="1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67876" y="528935"/>
            <a:ext cx="663964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NOvA</a:t>
            </a:r>
            <a:endParaRPr lang="en-GB" sz="1400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240080" y="548680"/>
            <a:ext cx="784190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IceCube</a:t>
            </a:r>
            <a:endParaRPr lang="en-GB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5244946" y="3773358"/>
            <a:ext cx="386355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Statistics?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Neutrino Interactions?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Detector systematics?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dirty="0" smtClean="0"/>
              <a:t>New physics?</a:t>
            </a:r>
          </a:p>
        </p:txBody>
      </p:sp>
    </p:spTree>
    <p:extLst>
      <p:ext uri="{BB962C8B-B14F-4D97-AF65-F5344CB8AC3E}">
        <p14:creationId xmlns:p14="http://schemas.microsoft.com/office/powerpoint/2010/main" val="123843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GB" sz="4000" dirty="0" smtClean="0"/>
              <a:t>Where have we come during the Prague Colloquia?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the 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Praque</a:t>
            </a:r>
            <a:r>
              <a:rPr lang="en-GB" dirty="0" smtClean="0"/>
              <a:t> Colloquium in the “Towards CP Violation in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 Physics” series.</a:t>
            </a:r>
          </a:p>
          <a:p>
            <a:r>
              <a:rPr lang="en-GB" dirty="0" smtClean="0"/>
              <a:t>The first was in 2011, then 2013 and 2015.</a:t>
            </a:r>
          </a:p>
          <a:p>
            <a:r>
              <a:rPr lang="en-GB" dirty="0" smtClean="0"/>
              <a:t>Where were we in 2011?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51939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GB" sz="4000" dirty="0" smtClean="0"/>
              <a:t>Where have we come during the Prague Colloquia?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the 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Praque</a:t>
            </a:r>
            <a:r>
              <a:rPr lang="en-GB" dirty="0" smtClean="0"/>
              <a:t> Colloquium in the “Towards CP Violation in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 Physics” series.</a:t>
            </a:r>
          </a:p>
          <a:p>
            <a:r>
              <a:rPr lang="en-GB" dirty="0" smtClean="0"/>
              <a:t>The first was in 2011, then 2013 and 2015.</a:t>
            </a:r>
          </a:p>
          <a:p>
            <a:r>
              <a:rPr lang="en-GB" dirty="0" smtClean="0"/>
              <a:t>Where were we in 2011?</a:t>
            </a:r>
          </a:p>
          <a:p>
            <a:r>
              <a:rPr lang="en-GB" dirty="0" smtClean="0"/>
              <a:t>Where were we in 2013?</a:t>
            </a:r>
          </a:p>
          <a:p>
            <a:r>
              <a:rPr lang="en-GB" dirty="0" smtClean="0"/>
              <a:t>Where were we in 2015?</a:t>
            </a:r>
          </a:p>
          <a:p>
            <a:r>
              <a:rPr lang="en-GB" dirty="0" smtClean="0"/>
              <a:t>Where are we in 2017?</a:t>
            </a:r>
          </a:p>
          <a:p>
            <a:r>
              <a:rPr lang="en-GB" dirty="0" smtClean="0"/>
              <a:t>Where are we going?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3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What will we have in future Prague Colloquia?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7772400" cy="4114800"/>
          </a:xfrm>
        </p:spPr>
        <p:txBody>
          <a:bodyPr/>
          <a:lstStyle/>
          <a:p>
            <a:r>
              <a:rPr lang="en-GB" dirty="0" smtClean="0"/>
              <a:t>In 2019?</a:t>
            </a:r>
          </a:p>
          <a:p>
            <a:pPr lvl="1"/>
            <a:r>
              <a:rPr lang="en-GB" dirty="0" smtClean="0"/>
              <a:t>KATRIN taking data!</a:t>
            </a:r>
          </a:p>
          <a:p>
            <a:pPr lvl="1"/>
            <a:r>
              <a:rPr lang="en-GB" dirty="0" smtClean="0"/>
              <a:t>More information about </a:t>
            </a:r>
            <a:r>
              <a:rPr lang="en-GB" dirty="0" err="1" smtClean="0"/>
              <a:t>steriles</a:t>
            </a:r>
            <a:r>
              <a:rPr lang="en-GB" dirty="0" smtClean="0"/>
              <a:t> from reactors </a:t>
            </a:r>
            <a:r>
              <a:rPr lang="en-GB" smtClean="0"/>
              <a:t>and sources – DANSS!</a:t>
            </a:r>
            <a:endParaRPr lang="en-GB" dirty="0" smtClean="0"/>
          </a:p>
          <a:p>
            <a:pPr lvl="1"/>
            <a:r>
              <a:rPr lang="en-GB" dirty="0" smtClean="0"/>
              <a:t>More data from astrophysics.</a:t>
            </a:r>
          </a:p>
          <a:p>
            <a:pPr lvl="1"/>
            <a:r>
              <a:rPr lang="en-GB" dirty="0" smtClean="0"/>
              <a:t>More 0</a:t>
            </a:r>
            <a:r>
              <a:rPr lang="en-GB" dirty="0" smtClean="0">
                <a:latin typeface="Symbol" panose="05050102010706020507" pitchFamily="18" charset="2"/>
              </a:rPr>
              <a:t>nbb </a:t>
            </a:r>
            <a:r>
              <a:rPr lang="en-GB" dirty="0" smtClean="0"/>
              <a:t>and 2</a:t>
            </a:r>
            <a:r>
              <a:rPr lang="en-GB" dirty="0" smtClean="0">
                <a:latin typeface="Symbol" panose="05050102010706020507" pitchFamily="18" charset="2"/>
              </a:rPr>
              <a:t>nbb </a:t>
            </a:r>
            <a:r>
              <a:rPr lang="en-GB" dirty="0" smtClean="0"/>
              <a:t>decay data from </a:t>
            </a:r>
            <a:r>
              <a:rPr lang="en-GB" dirty="0" err="1" smtClean="0"/>
              <a:t>SuperNEMO</a:t>
            </a:r>
            <a:r>
              <a:rPr lang="en-GB" dirty="0" smtClean="0"/>
              <a:t>, GERDA, COURE, XMASS, SNO+, and others.</a:t>
            </a:r>
          </a:p>
          <a:p>
            <a:pPr lvl="1"/>
            <a:r>
              <a:rPr lang="en-GB" dirty="0" smtClean="0"/>
              <a:t>More data from T2K, </a:t>
            </a:r>
            <a:r>
              <a:rPr lang="en-GB" dirty="0" err="1" smtClean="0"/>
              <a:t>NOvA</a:t>
            </a:r>
            <a:r>
              <a:rPr lang="en-GB" dirty="0" smtClean="0"/>
              <a:t>, </a:t>
            </a:r>
            <a:r>
              <a:rPr lang="en-GB" dirty="0" err="1" smtClean="0"/>
              <a:t>IceCube</a:t>
            </a:r>
            <a:r>
              <a:rPr lang="en-GB" dirty="0"/>
              <a:t>.</a:t>
            </a:r>
          </a:p>
          <a:p>
            <a:pPr lvl="1"/>
            <a:r>
              <a:rPr lang="en-GB" dirty="0" smtClean="0"/>
              <a:t>Data from the proto-DUNEs.</a:t>
            </a:r>
          </a:p>
          <a:p>
            <a:pPr lvl="1"/>
            <a:r>
              <a:rPr lang="en-GB" dirty="0" smtClean="0"/>
              <a:t>Hyper Kamiokande under construction?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229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What will we have in future Prague Colloquia?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0728"/>
            <a:ext cx="8062664" cy="4114800"/>
          </a:xfrm>
        </p:spPr>
        <p:txBody>
          <a:bodyPr/>
          <a:lstStyle/>
          <a:p>
            <a:r>
              <a:rPr lang="en-GB" dirty="0" smtClean="0"/>
              <a:t>In 2021(3)?</a:t>
            </a:r>
          </a:p>
          <a:p>
            <a:pPr lvl="1"/>
            <a:r>
              <a:rPr lang="en-GB" dirty="0" smtClean="0"/>
              <a:t>JUNO taking data!</a:t>
            </a:r>
          </a:p>
          <a:p>
            <a:pPr lvl="1"/>
            <a:r>
              <a:rPr lang="en-GB" dirty="0" smtClean="0"/>
              <a:t>Data from all the FNAL SNL detectors.</a:t>
            </a:r>
          </a:p>
          <a:p>
            <a:pPr lvl="1"/>
            <a:r>
              <a:rPr lang="en-GB" dirty="0" smtClean="0"/>
              <a:t>Data from Phase 1 for </a:t>
            </a:r>
            <a:r>
              <a:rPr lang="en-GB" dirty="0" err="1" smtClean="0"/>
              <a:t>IceCube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More data from all the others of the above.</a:t>
            </a:r>
          </a:p>
          <a:p>
            <a:r>
              <a:rPr lang="en-GB" dirty="0" smtClean="0"/>
              <a:t>In 2025(7)</a:t>
            </a:r>
          </a:p>
          <a:p>
            <a:pPr lvl="1"/>
            <a:r>
              <a:rPr lang="en-GB" dirty="0" smtClean="0"/>
              <a:t>Determination of MH by JUNO.</a:t>
            </a:r>
          </a:p>
          <a:p>
            <a:pPr lvl="1"/>
            <a:r>
              <a:rPr lang="en-GB" dirty="0" smtClean="0"/>
              <a:t>More data from all the others!</a:t>
            </a:r>
          </a:p>
          <a:p>
            <a:r>
              <a:rPr lang="en-GB" dirty="0" smtClean="0"/>
              <a:t>In 2027(9)?</a:t>
            </a:r>
          </a:p>
          <a:p>
            <a:pPr lvl="1"/>
            <a:r>
              <a:rPr lang="en-GB" dirty="0" smtClean="0"/>
              <a:t>First data from DUNE.</a:t>
            </a:r>
          </a:p>
          <a:p>
            <a:pPr lvl="1"/>
            <a:r>
              <a:rPr lang="en-GB" dirty="0" smtClean="0"/>
              <a:t>First data from Hyper Kamiokande.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2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Three Issues I would like to raise (I).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8062664" cy="4114800"/>
          </a:xfrm>
        </p:spPr>
        <p:txBody>
          <a:bodyPr/>
          <a:lstStyle/>
          <a:p>
            <a:r>
              <a:rPr lang="en-GB" dirty="0" smtClean="0"/>
              <a:t>We need help from nuclear theorists: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How do we get it?  </a:t>
            </a:r>
            <a:endParaRPr lang="en-GB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18" y="1835203"/>
            <a:ext cx="5197202" cy="1305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898" y="3269016"/>
            <a:ext cx="2532430" cy="332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15090"/>
            <a:ext cx="3528392" cy="2418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10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Three Issues I would like to raise (II).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8062664" cy="4114800"/>
          </a:xfrm>
        </p:spPr>
        <p:txBody>
          <a:bodyPr/>
          <a:lstStyle/>
          <a:p>
            <a:r>
              <a:rPr lang="en-GB" dirty="0" smtClean="0"/>
              <a:t>The CERN Strategy Process is starting again.</a:t>
            </a:r>
          </a:p>
          <a:p>
            <a:r>
              <a:rPr lang="en-GB" dirty="0" smtClean="0"/>
              <a:t>We have raised the subject of </a:t>
            </a:r>
            <a:r>
              <a:rPr lang="en-GB" dirty="0" err="1" smtClean="0"/>
              <a:t>NuSTORM</a:t>
            </a:r>
            <a:r>
              <a:rPr lang="en-GB" dirty="0" smtClean="0"/>
              <a:t> at the colloquium before.</a:t>
            </a:r>
          </a:p>
          <a:p>
            <a:r>
              <a:rPr lang="en-GB" dirty="0" smtClean="0"/>
              <a:t>If we decide we need it in 2020, it will be too late!  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01007"/>
            <a:ext cx="4104456" cy="316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295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Three Issues I would like to raise (III).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8062664" cy="4114800"/>
          </a:xfrm>
        </p:spPr>
        <p:txBody>
          <a:bodyPr/>
          <a:lstStyle/>
          <a:p>
            <a:r>
              <a:rPr lang="en-GB" dirty="0" smtClean="0"/>
              <a:t>Neutrino experiments suffer from a double-standard with respect to collider experiments!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322" y="2348880"/>
            <a:ext cx="3416638" cy="3454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Figure 2: Exclusion limits versus gluino and neutralino masses for a variety of gluino decay branching fractions from the “razor” search.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364957"/>
            <a:ext cx="3586057" cy="344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5877272"/>
            <a:ext cx="3586559" cy="1015663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We are told we should not spend </a:t>
            </a:r>
          </a:p>
          <a:p>
            <a:r>
              <a:rPr lang="en-GB" sz="2000" dirty="0" smtClean="0"/>
              <a:t>few X 10</a:t>
            </a:r>
            <a:r>
              <a:rPr lang="en-GB" sz="2000" baseline="30000" dirty="0" smtClean="0"/>
              <a:t>8</a:t>
            </a:r>
            <a:r>
              <a:rPr lang="en-GB" sz="2000" dirty="0" smtClean="0"/>
              <a:t>$ for ton-scale </a:t>
            </a:r>
            <a:r>
              <a:rPr lang="en-GB" sz="2000" dirty="0" smtClean="0">
                <a:latin typeface="Symbol" panose="05050102010706020507" pitchFamily="18" charset="2"/>
              </a:rPr>
              <a:t>bb</a:t>
            </a:r>
            <a:r>
              <a:rPr lang="en-GB" sz="2000" dirty="0" smtClean="0"/>
              <a:t> </a:t>
            </a:r>
          </a:p>
          <a:p>
            <a:r>
              <a:rPr lang="en-GB" sz="2000" dirty="0" smtClean="0"/>
              <a:t>experiments because of this.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4456" y="5877272"/>
            <a:ext cx="3569952" cy="1015663"/>
          </a:xfrm>
          <a:prstGeom prst="rect">
            <a:avLst/>
          </a:prstGeom>
          <a:solidFill>
            <a:srgbClr val="1407B9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But we can spend few X 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$</a:t>
            </a:r>
          </a:p>
          <a:p>
            <a:r>
              <a:rPr lang="en-GB" sz="2000" dirty="0" smtClean="0"/>
              <a:t>To run/upgrade the LHC through</a:t>
            </a:r>
          </a:p>
          <a:p>
            <a:r>
              <a:rPr lang="en-GB" sz="2000" dirty="0" smtClean="0"/>
              <a:t>2040 despite this.</a:t>
            </a:r>
          </a:p>
        </p:txBody>
      </p:sp>
    </p:spTree>
    <p:extLst>
      <p:ext uri="{BB962C8B-B14F-4D97-AF65-F5344CB8AC3E}">
        <p14:creationId xmlns:p14="http://schemas.microsoft.com/office/powerpoint/2010/main" val="139567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25760"/>
            <a:ext cx="9505056" cy="1143000"/>
          </a:xfrm>
        </p:spPr>
        <p:txBody>
          <a:bodyPr/>
          <a:lstStyle/>
          <a:p>
            <a:r>
              <a:rPr lang="en-GB" sz="3600" dirty="0" smtClean="0"/>
              <a:t>Three Issues I would like to raise (III).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86408"/>
            <a:ext cx="8062664" cy="4114800"/>
          </a:xfrm>
        </p:spPr>
        <p:txBody>
          <a:bodyPr/>
          <a:lstStyle/>
          <a:p>
            <a:r>
              <a:rPr lang="en-GB" sz="2800" dirty="0" smtClean="0"/>
              <a:t>We must keep pushing to find physics beyond the normal 3-</a:t>
            </a:r>
            <a:r>
              <a:rPr lang="en-GB" sz="2800" dirty="0" smtClean="0">
                <a:latin typeface="Symbol" panose="05050102010706020507" pitchFamily="18" charset="2"/>
              </a:rPr>
              <a:t>n</a:t>
            </a:r>
            <a:r>
              <a:rPr lang="en-GB" sz="2800" dirty="0" smtClean="0"/>
              <a:t> paradigm.</a:t>
            </a:r>
          </a:p>
          <a:p>
            <a:r>
              <a:rPr lang="en-GB" sz="2800" dirty="0" smtClean="0"/>
              <a:t>Some theorists say that neutrinos are a poor place to search, but neutrinos give surprises!</a:t>
            </a:r>
          </a:p>
          <a:p>
            <a:r>
              <a:rPr lang="en-GB" sz="2800" dirty="0" smtClean="0"/>
              <a:t>What about the helicity problem?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687" y="3645024"/>
            <a:ext cx="3503513" cy="2625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21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3910" name="Picture 6" descr="http://indico.cern.ch/conferenceDisplay.py/getPic?picId=0&amp;confId=2386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52936"/>
            <a:ext cx="4428994" cy="3347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3912" name="Picture 8" descr="http://www.toimg.net/managed/images/10021446/w482/h298/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3500"/>
            <a:ext cx="4045964" cy="2501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3914" name="Picture 10" descr="http://upload.wikimedia.org/wikipedia/en/d/d5/Prague_Apr04_01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974"/>
            <a:ext cx="2868149" cy="2151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3916" name="Picture 12" descr="http://3.bp.blogspot.com/-roO31cGx1HU/UNb-STZJ-uI/AAAAAAABxIc/uu9hB8GjD6Q/s640/2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02885"/>
            <a:ext cx="3960440" cy="297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67341" y="5484460"/>
            <a:ext cx="4320480" cy="1200329"/>
          </a:xfrm>
          <a:prstGeom prst="rect">
            <a:avLst/>
          </a:prstGeom>
          <a:solidFill>
            <a:srgbClr val="1407B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Thanks to Rupert and Milos for</a:t>
            </a:r>
          </a:p>
          <a:p>
            <a:r>
              <a:rPr lang="en-GB" sz="2400" dirty="0"/>
              <a:t>i</a:t>
            </a:r>
            <a:r>
              <a:rPr lang="en-GB" sz="2400" dirty="0" smtClean="0"/>
              <a:t>nviting us all and for the </a:t>
            </a:r>
          </a:p>
          <a:p>
            <a:r>
              <a:rPr lang="en-GB" sz="2400" dirty="0"/>
              <a:t>w</a:t>
            </a:r>
            <a:r>
              <a:rPr lang="en-GB" sz="2400" dirty="0" smtClean="0"/>
              <a:t>onderful organization…</a:t>
            </a:r>
          </a:p>
        </p:txBody>
      </p:sp>
    </p:spTree>
    <p:extLst>
      <p:ext uri="{BB962C8B-B14F-4D97-AF65-F5344CB8AC3E}">
        <p14:creationId xmlns:p14="http://schemas.microsoft.com/office/powerpoint/2010/main" val="55618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5162550" cy="3867150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pic>
        <p:nvPicPr>
          <p:cNvPr id="5325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319588"/>
            <a:ext cx="4176713" cy="2493962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sp>
        <p:nvSpPr>
          <p:cNvPr id="53254" name="TextBox 6"/>
          <p:cNvSpPr txBox="1">
            <a:spLocks noChangeArrowheads="1"/>
          </p:cNvSpPr>
          <p:nvPr/>
        </p:nvSpPr>
        <p:spPr bwMode="auto">
          <a:xfrm>
            <a:off x="5940425" y="260350"/>
            <a:ext cx="28241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/>
              <a:t>5/11, 14:46, all</a:t>
            </a:r>
          </a:p>
          <a:p>
            <a:r>
              <a:rPr lang="en-GB"/>
              <a:t>Hell broke loose...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196752"/>
            <a:ext cx="3635896" cy="2730024"/>
          </a:xfrm>
          <a:prstGeom prst="rect">
            <a:avLst/>
          </a:prstGeom>
          <a:noFill/>
          <a:ln w="44450" cap="flat" cmpd="sng">
            <a:noFill/>
            <a:prstDash val="solid"/>
            <a:miter lim="800000"/>
            <a:headEnd type="none" w="med" len="med"/>
            <a:tailEnd type="none" w="med" len="med"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4005064"/>
            <a:ext cx="3816424" cy="2860629"/>
          </a:xfrm>
          <a:prstGeom prst="rect">
            <a:avLst/>
          </a:prstGeom>
          <a:noFill/>
          <a:ln w="44450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339181" y="5304959"/>
            <a:ext cx="6253636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The outside world was giving us issues. .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3836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2" name="Group 4"/>
          <p:cNvGrpSpPr/>
          <p:nvPr/>
        </p:nvGrpSpPr>
        <p:grpSpPr>
          <a:xfrm>
            <a:off x="-36512" y="1988840"/>
            <a:ext cx="3338314" cy="2638425"/>
            <a:chOff x="251520" y="1988840"/>
            <a:chExt cx="3338314" cy="2638425"/>
          </a:xfrm>
        </p:grpSpPr>
        <p:pic>
          <p:nvPicPr>
            <p:cNvPr id="74854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27584" y="1988840"/>
              <a:ext cx="2762250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854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2060848"/>
              <a:ext cx="609600" cy="209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3"/>
          <p:cNvGrpSpPr/>
          <p:nvPr/>
        </p:nvGrpSpPr>
        <p:grpSpPr>
          <a:xfrm>
            <a:off x="5868144" y="44624"/>
            <a:ext cx="3024336" cy="2746757"/>
            <a:chOff x="5868144" y="44624"/>
            <a:chExt cx="3024336" cy="2746757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68144" y="44624"/>
              <a:ext cx="3024336" cy="2366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940152" y="2329716"/>
              <a:ext cx="27363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1407B9"/>
                  </a:solidFill>
                </a:rPr>
                <a:t>MINOS (1.7</a:t>
              </a:r>
              <a:r>
                <a:rPr lang="en-GB" sz="2400" dirty="0" smtClean="0">
                  <a:solidFill>
                    <a:srgbClr val="1407B9"/>
                  </a:solidFill>
                  <a:latin typeface="Symbol" pitchFamily="18" charset="2"/>
                </a:rPr>
                <a:t>s</a:t>
              </a:r>
              <a:r>
                <a:rPr lang="en-GB" sz="2400" dirty="0" smtClean="0">
                  <a:solidFill>
                    <a:srgbClr val="1407B9"/>
                  </a:solidFill>
                </a:rPr>
                <a:t>)</a:t>
              </a:r>
              <a:endParaRPr lang="en-GB" sz="2400" dirty="0">
                <a:solidFill>
                  <a:srgbClr val="1407B9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283968" y="2708920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1407B9"/>
                </a:solidFill>
                <a:latin typeface="Symbol" pitchFamily="18" charset="2"/>
              </a:rPr>
              <a:t>n</a:t>
            </a:r>
            <a:r>
              <a:rPr lang="en-GB" sz="2400" baseline="-25000" dirty="0" smtClean="0">
                <a:solidFill>
                  <a:srgbClr val="1407B9"/>
                </a:solidFill>
              </a:rPr>
              <a:t>e</a:t>
            </a:r>
            <a:r>
              <a:rPr lang="en-GB" sz="2400" dirty="0" smtClean="0">
                <a:solidFill>
                  <a:srgbClr val="1407B9"/>
                </a:solidFill>
              </a:rPr>
              <a:t> appearance, </a:t>
            </a:r>
            <a:r>
              <a:rPr lang="en-GB" sz="2400" dirty="0" smtClean="0">
                <a:solidFill>
                  <a:srgbClr val="1407B9"/>
                </a:solidFill>
                <a:latin typeface="Symbol" pitchFamily="18" charset="2"/>
              </a:rPr>
              <a:t>q</a:t>
            </a:r>
            <a:r>
              <a:rPr lang="en-GB" sz="2400" baseline="-25000" dirty="0" smtClean="0">
                <a:solidFill>
                  <a:srgbClr val="1407B9"/>
                </a:solidFill>
              </a:rPr>
              <a:t>13</a:t>
            </a:r>
            <a:r>
              <a:rPr lang="en-GB" sz="2400" dirty="0" smtClean="0">
                <a:solidFill>
                  <a:srgbClr val="1407B9"/>
                </a:solidFill>
              </a:rPr>
              <a:t> &gt; 0? </a:t>
            </a:r>
            <a:endParaRPr lang="en-GB" sz="2400" dirty="0">
              <a:solidFill>
                <a:srgbClr val="1407B9"/>
              </a:solidFill>
            </a:endParaRPr>
          </a:p>
        </p:txBody>
      </p:sp>
      <p:grpSp>
        <p:nvGrpSpPr>
          <p:cNvPr id="5" name="Group 12"/>
          <p:cNvGrpSpPr/>
          <p:nvPr/>
        </p:nvGrpSpPr>
        <p:grpSpPr>
          <a:xfrm>
            <a:off x="2699792" y="44624"/>
            <a:ext cx="3112110" cy="2880320"/>
            <a:chOff x="2699792" y="44624"/>
            <a:chExt cx="3112110" cy="2880320"/>
          </a:xfrm>
        </p:grpSpPr>
        <p:pic>
          <p:nvPicPr>
            <p:cNvPr id="4" name="Picture 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13053" y="44624"/>
              <a:ext cx="2498849" cy="2376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635896" y="2348880"/>
              <a:ext cx="1872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>
                  <a:solidFill>
                    <a:srgbClr val="1407B9"/>
                  </a:solidFill>
                </a:rPr>
                <a:t>T2K (2.5</a:t>
              </a:r>
              <a:r>
                <a:rPr lang="en-GB" sz="2400" dirty="0" smtClean="0">
                  <a:solidFill>
                    <a:srgbClr val="1407B9"/>
                  </a:solidFill>
                  <a:latin typeface="Symbol" pitchFamily="18" charset="2"/>
                </a:rPr>
                <a:t>s</a:t>
              </a:r>
              <a:r>
                <a:rPr lang="en-GB" sz="2400" dirty="0" smtClean="0">
                  <a:solidFill>
                    <a:srgbClr val="1407B9"/>
                  </a:solidFill>
                </a:rPr>
                <a:t>)</a:t>
              </a:r>
              <a:endParaRPr lang="en-GB" sz="2400" dirty="0">
                <a:solidFill>
                  <a:srgbClr val="1407B9"/>
                </a:solidFill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2699792" y="2276872"/>
              <a:ext cx="864096" cy="648072"/>
            </a:xfrm>
            <a:prstGeom prst="straightConnector1">
              <a:avLst/>
            </a:prstGeom>
            <a:solidFill>
              <a:srgbClr val="FFFFFF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1" name="Group 16"/>
          <p:cNvGrpSpPr/>
          <p:nvPr/>
        </p:nvGrpSpPr>
        <p:grpSpPr>
          <a:xfrm>
            <a:off x="3347864" y="3429000"/>
            <a:ext cx="5830218" cy="3319611"/>
            <a:chOff x="3347864" y="3429000"/>
            <a:chExt cx="5830218" cy="3319611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347864" y="4293096"/>
              <a:ext cx="5780255" cy="2060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5400000">
              <a:off x="5361582" y="4657874"/>
              <a:ext cx="295275" cy="388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19872" y="3429000"/>
              <a:ext cx="5758210" cy="792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TextBox 17"/>
          <p:cNvSpPr txBox="1"/>
          <p:nvPr/>
        </p:nvSpPr>
        <p:spPr>
          <a:xfrm>
            <a:off x="60219" y="4853478"/>
            <a:ext cx="3220690" cy="1384995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Interesting hints that</a:t>
            </a:r>
          </a:p>
          <a:p>
            <a:r>
              <a:rPr lang="en-GB" dirty="0" smtClean="0">
                <a:latin typeface="Symbol" pitchFamily="18" charset="2"/>
              </a:rPr>
              <a:t>q</a:t>
            </a:r>
            <a:r>
              <a:rPr lang="en-GB" baseline="-25000" dirty="0" smtClean="0"/>
              <a:t>13</a:t>
            </a:r>
            <a:r>
              <a:rPr lang="en-GB" dirty="0" smtClean="0"/>
              <a:t> &gt; 0, but clearly</a:t>
            </a:r>
          </a:p>
          <a:p>
            <a:r>
              <a:rPr lang="en-GB" dirty="0" smtClean="0"/>
              <a:t>more data needed.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-324544" y="449377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1407B9"/>
                </a:solidFill>
                <a:latin typeface="+mn-lt"/>
              </a:rPr>
              <a:t>What about </a:t>
            </a:r>
          </a:p>
          <a:p>
            <a:r>
              <a:rPr lang="en-GB" sz="4000" dirty="0" smtClean="0">
                <a:solidFill>
                  <a:srgbClr val="1407B9"/>
                </a:solidFill>
                <a:latin typeface="Symbol" pitchFamily="18" charset="2"/>
              </a:rPr>
              <a:t>q</a:t>
            </a:r>
            <a:r>
              <a:rPr lang="en-GB" sz="4000" baseline="-25000" dirty="0" smtClean="0">
                <a:solidFill>
                  <a:srgbClr val="1407B9"/>
                </a:solidFill>
              </a:rPr>
              <a:t>13</a:t>
            </a:r>
            <a:r>
              <a:rPr lang="en-GB" sz="4000" dirty="0" smtClean="0">
                <a:solidFill>
                  <a:srgbClr val="1407B9"/>
                </a:solidFill>
              </a:rPr>
              <a:t>? </a:t>
            </a:r>
            <a:endParaRPr lang="en-GB" sz="4000" dirty="0">
              <a:solidFill>
                <a:srgbClr val="1407B9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5436096" y="4077072"/>
            <a:ext cx="1584176" cy="2376264"/>
          </a:xfrm>
          <a:prstGeom prst="ellipse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95536" y="44624"/>
            <a:ext cx="4348755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No CP info, just hints on</a:t>
            </a:r>
            <a:r>
              <a:rPr lang="en-GB" dirty="0">
                <a:latin typeface="Symbol" pitchFamily="18" charset="2"/>
              </a:rPr>
              <a:t> q</a:t>
            </a:r>
            <a:r>
              <a:rPr lang="en-GB" baseline="-25000" dirty="0"/>
              <a:t>13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0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8" grpId="0" animBg="1"/>
      <p:bldP spid="20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7029400"/>
          </a:xfrm>
          <a:prstGeom prst="rect">
            <a:avLst/>
          </a:prstGeom>
          <a:solidFill>
            <a:srgbClr val="FFFFFF"/>
          </a:solidFill>
          <a:ln w="44450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0" u="none" strike="noStrike" cap="none" normalizeH="0" baseline="0" dirty="0" smtClean="0">
              <a:ln>
                <a:noFill/>
              </a:ln>
              <a:solidFill>
                <a:srgbClr val="66FFFF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195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459" y="1278607"/>
            <a:ext cx="42005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95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5945" y="5445224"/>
            <a:ext cx="1869951" cy="1443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http://www.t2k.org/news/logo/t2k_logo_sm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052116" cy="526058"/>
          </a:xfrm>
          <a:prstGeom prst="rect">
            <a:avLst/>
          </a:prstGeom>
          <a:noFill/>
        </p:spPr>
      </p:pic>
      <p:pic>
        <p:nvPicPr>
          <p:cNvPr id="61952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25079"/>
            <a:ext cx="3240360" cy="3205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89808" y="290424"/>
            <a:ext cx="338536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504" y="601524"/>
            <a:ext cx="4229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Check many distributions....</a:t>
            </a: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2732" y="5117122"/>
            <a:ext cx="1846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You win some...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44765" y="3297178"/>
            <a:ext cx="3463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No excess outside FV or in OD,</a:t>
            </a:r>
          </a:p>
          <a:p>
            <a:r>
              <a:rPr lang="en-GB" sz="2000" dirty="0" smtClean="0">
                <a:solidFill>
                  <a:schemeClr val="accent6"/>
                </a:solidFill>
              </a:rPr>
              <a:t>but KS prob. for R</a:t>
            </a:r>
            <a:r>
              <a:rPr lang="en-GB" sz="2000" baseline="30000" dirty="0" smtClean="0">
                <a:solidFill>
                  <a:schemeClr val="accent6"/>
                </a:solidFill>
              </a:rPr>
              <a:t>2</a:t>
            </a:r>
            <a:r>
              <a:rPr lang="en-GB" sz="2000" dirty="0" smtClean="0">
                <a:solidFill>
                  <a:schemeClr val="accent6"/>
                </a:solidFill>
              </a:rPr>
              <a:t> is ~3%</a:t>
            </a:r>
            <a:endParaRPr lang="en-GB" sz="2000" dirty="0">
              <a:solidFill>
                <a:schemeClr val="accent6"/>
              </a:solidFill>
            </a:endParaRPr>
          </a:p>
        </p:txBody>
      </p:sp>
      <p:pic>
        <p:nvPicPr>
          <p:cNvPr id="6195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48064" y="3949644"/>
            <a:ext cx="3096344" cy="29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95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36296" y="68759"/>
            <a:ext cx="1656184" cy="26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050145" y="6525344"/>
            <a:ext cx="1745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/>
                </a:solidFill>
              </a:rPr>
              <a:t>You lose some.</a:t>
            </a:r>
            <a:endParaRPr lang="en-GB" sz="2000" dirty="0">
              <a:solidFill>
                <a:schemeClr val="accent6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23528" y="5317177"/>
            <a:ext cx="6745886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We had our statistical oddities then as well. .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926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1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" y="471488"/>
            <a:ext cx="7696200" cy="591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71981" y="44624"/>
            <a:ext cx="5553251" cy="52322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 smtClean="0"/>
              <a:t>We had theorists leading us (astray?).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1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1505" name="Object 1"/>
          <p:cNvGraphicFramePr>
            <a:graphicFrameLocks noChangeAspect="1"/>
          </p:cNvGraphicFramePr>
          <p:nvPr/>
        </p:nvGraphicFramePr>
        <p:xfrm>
          <a:off x="1143000" y="476672"/>
          <a:ext cx="3024336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Acrobat Document" r:id="rId3" imgW="5486400" imgH="5486400" progId="AcroExch.Document.7">
                  <p:embed/>
                </p:oleObj>
              </mc:Choice>
              <mc:Fallback>
                <p:oleObj name="Acrobat Document" r:id="rId3" imgW="5486400" imgH="54864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76672"/>
                        <a:ext cx="3024336" cy="30243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61506" name="Object 2"/>
          <p:cNvGraphicFramePr>
            <a:graphicFrameLocks noChangeAspect="1"/>
          </p:cNvGraphicFramePr>
          <p:nvPr/>
        </p:nvGraphicFramePr>
        <p:xfrm>
          <a:off x="4716016" y="520824"/>
          <a:ext cx="2952328" cy="2952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Acrobat Document" r:id="rId5" imgW="5486400" imgH="5486400" progId="AcroExch.Document.7">
                  <p:embed/>
                </p:oleObj>
              </mc:Choice>
              <mc:Fallback>
                <p:oleObj name="Acrobat Document" r:id="rId5" imgW="5486400" imgH="5486400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016" y="520824"/>
                        <a:ext cx="2952328" cy="295232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6150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75656" y="4104084"/>
            <a:ext cx="576262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2"/>
          <p:cNvSpPr txBox="1">
            <a:spLocks noChangeArrowheads="1"/>
          </p:cNvSpPr>
          <p:nvPr/>
        </p:nvSpPr>
        <p:spPr>
          <a:xfrm>
            <a:off x="1408112" y="-99392"/>
            <a:ext cx="7772400" cy="1143001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What</a:t>
            </a:r>
            <a:r>
              <a:rPr kumimoji="0" lang="en-GB" sz="3200" b="0" i="1" u="none" strike="noStrike" kern="0" cap="none" spc="0" normalizeH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 will existing experiments yield</a:t>
            </a:r>
            <a:r>
              <a:rPr kumimoji="0" lang="en-GB" sz="3200" b="0" i="1" u="none" strike="noStrike" kern="0" cap="none" spc="0" normalizeH="0" baseline="0" noProof="0" dirty="0" smtClean="0">
                <a:ln>
                  <a:noFill/>
                </a:ln>
                <a:solidFill>
                  <a:srgbClr val="66FFFF"/>
                </a:solidFill>
                <a:effectLst/>
                <a:uLnTx/>
                <a:uFillTx/>
                <a:latin typeface="Arial" charset="0"/>
                <a:ea typeface="+mj-ea"/>
                <a:cs typeface="+mj-cs"/>
              </a:rPr>
              <a:t>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62606" y="3501008"/>
            <a:ext cx="6205738" cy="523220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Even some 90% CP violation sensitivity...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24128" y="4149080"/>
            <a:ext cx="1713931" cy="338554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sin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2</a:t>
            </a:r>
            <a:r>
              <a:rPr lang="en-GB" sz="1600" dirty="0" smtClean="0">
                <a:latin typeface="Symbol" pitchFamily="18" charset="2"/>
              </a:rPr>
              <a:t>q</a:t>
            </a:r>
            <a:r>
              <a:rPr lang="en-GB" sz="1600" baseline="-25000" dirty="0" smtClean="0"/>
              <a:t>13</a:t>
            </a:r>
            <a:r>
              <a:rPr lang="en-GB" sz="1600" dirty="0" smtClean="0"/>
              <a:t> = 0.1, NH</a:t>
            </a:r>
          </a:p>
        </p:txBody>
      </p:sp>
      <p:sp>
        <p:nvSpPr>
          <p:cNvPr id="9" name="Rectangle 8"/>
          <p:cNvSpPr/>
          <p:nvPr/>
        </p:nvSpPr>
        <p:spPr>
          <a:xfrm rot="5400000">
            <a:off x="-1400182" y="4567354"/>
            <a:ext cx="4086200" cy="369332"/>
          </a:xfrm>
          <a:prstGeom prst="rect">
            <a:avLst/>
          </a:prstGeom>
          <a:solidFill>
            <a:srgbClr val="1407B9"/>
          </a:solidFill>
        </p:spPr>
        <p:txBody>
          <a:bodyPr wrap="square">
            <a:spAutoFit/>
          </a:bodyPr>
          <a:lstStyle/>
          <a:p>
            <a:r>
              <a:rPr lang="en-GB" sz="1800" dirty="0" smtClean="0"/>
              <a:t>arXiv:0907.1896v1 [hep-ph] 10 Jul 2009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98479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41784"/>
            <a:ext cx="7772400" cy="1143000"/>
          </a:xfrm>
        </p:spPr>
        <p:txBody>
          <a:bodyPr/>
          <a:lstStyle/>
          <a:p>
            <a:r>
              <a:rPr lang="en-GB" sz="4000" dirty="0" smtClean="0"/>
              <a:t>Where have we come during the Prague Colloquia?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is the 4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err="1" smtClean="0"/>
              <a:t>Praque</a:t>
            </a:r>
            <a:r>
              <a:rPr lang="en-GB" dirty="0" smtClean="0"/>
              <a:t> Colloquium in the “Towards CP Violation in </a:t>
            </a: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dirty="0" smtClean="0"/>
              <a:t> Physics” series.</a:t>
            </a:r>
          </a:p>
          <a:p>
            <a:r>
              <a:rPr lang="en-GB" dirty="0" smtClean="0"/>
              <a:t>The first was in 2011, then 2013 and 2015.</a:t>
            </a:r>
          </a:p>
          <a:p>
            <a:r>
              <a:rPr lang="en-GB" dirty="0" smtClean="0"/>
              <a:t>Where were we in 2011?</a:t>
            </a:r>
          </a:p>
          <a:p>
            <a:r>
              <a:rPr lang="en-GB" dirty="0" smtClean="0"/>
              <a:t>Where were we in 2013?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425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34280"/>
            <a:ext cx="7772400" cy="1143000"/>
          </a:xfrm>
        </p:spPr>
        <p:txBody>
          <a:bodyPr/>
          <a:lstStyle/>
          <a:p>
            <a:r>
              <a:rPr lang="en-GB" sz="4000" dirty="0" smtClean="0"/>
              <a:t>The Triumph of the Reactors!</a:t>
            </a:r>
            <a:endParaRPr lang="en-GB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8" y="661764"/>
            <a:ext cx="4088864" cy="3160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573016"/>
            <a:ext cx="2771503" cy="317067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46233"/>
            <a:ext cx="2812513" cy="2559943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11960" y="1104999"/>
            <a:ext cx="673581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RENO</a:t>
            </a:r>
            <a:endParaRPr lang="en-GB" sz="1400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9512" y="3501008"/>
            <a:ext cx="1670650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smtClean="0"/>
              <a:t>Semi-Double-</a:t>
            </a:r>
            <a:r>
              <a:rPr lang="en-GB" sz="1400" dirty="0" err="1" smtClean="0"/>
              <a:t>Chooz</a:t>
            </a:r>
            <a:endParaRPr lang="en-GB" sz="1400" dirty="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504" y="476672"/>
            <a:ext cx="899605" cy="307777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dirty="0" err="1" smtClean="0"/>
              <a:t>Daya</a:t>
            </a:r>
            <a:r>
              <a:rPr lang="en-GB" sz="1400" dirty="0" smtClean="0"/>
              <a:t> Bay</a:t>
            </a:r>
            <a:endParaRPr lang="en-GB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411760" y="3369504"/>
            <a:ext cx="7772400" cy="3580122"/>
            <a:chOff x="2411760" y="3369504"/>
            <a:chExt cx="7772400" cy="3580122"/>
          </a:xfrm>
        </p:grpSpPr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088" y="4272780"/>
              <a:ext cx="2836936" cy="2676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5226757" y="6309319"/>
              <a:ext cx="513282" cy="30777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dirty="0" smtClean="0"/>
                <a:t>T2K</a:t>
              </a:r>
              <a:endParaRPr lang="en-GB" sz="1400" dirty="0"/>
            </a:p>
          </p:txBody>
        </p:sp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5719" y="5877272"/>
              <a:ext cx="2293441" cy="204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itle 1"/>
            <p:cNvSpPr txBox="1">
              <a:spLocks/>
            </p:cNvSpPr>
            <p:nvPr/>
          </p:nvSpPr>
          <p:spPr bwMode="auto">
            <a:xfrm>
              <a:off x="2411760" y="3369504"/>
              <a:ext cx="77724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rgbClr val="66FFFF"/>
                  </a:solidFill>
                  <a:latin typeface="Times New Roman" pitchFamily="18" charset="0"/>
                </a:defRPr>
              </a:lvl9pPr>
            </a:lstStyle>
            <a:p>
              <a:r>
                <a:rPr lang="en-GB" sz="2400" kern="0" dirty="0" smtClean="0"/>
                <a:t>Hints of appearance had become evidence. </a:t>
              </a:r>
              <a:r>
                <a:rPr lang="en-GB" sz="4000" kern="0" dirty="0" smtClean="0"/>
                <a:t>. .</a:t>
              </a:r>
              <a:endParaRPr lang="en-GB" sz="4000" kern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78595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4445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rgbClr val="66FF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70334</TotalTime>
  <Words>919</Words>
  <Application>Microsoft Office PowerPoint</Application>
  <PresentationFormat>On-screen Show (4:3)</PresentationFormat>
  <Paragraphs>152</Paragraphs>
  <Slides>27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Default Design</vt:lpstr>
      <vt:lpstr>Acrobat Document</vt:lpstr>
      <vt:lpstr>PowerPoint Presentation</vt:lpstr>
      <vt:lpstr>Where have we come during the Prague Colloquia?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have we come during the Prague Colloquia?</vt:lpstr>
      <vt:lpstr>The Triumph of the Reactors!</vt:lpstr>
      <vt:lpstr>The Triumph of the Reactors!</vt:lpstr>
      <vt:lpstr>Where have we come during the Prague Colloquia?</vt:lpstr>
      <vt:lpstr>PowerPoint Presentation</vt:lpstr>
      <vt:lpstr>PowerPoint Presentation</vt:lpstr>
      <vt:lpstr>PowerPoint Presentation</vt:lpstr>
      <vt:lpstr>Where have we come during the Prague Colloquia?</vt:lpstr>
      <vt:lpstr>PowerPoint Presentation</vt:lpstr>
      <vt:lpstr>PowerPoint Presentation</vt:lpstr>
      <vt:lpstr>PowerPoint Presentation</vt:lpstr>
      <vt:lpstr>PowerPoint Presentation</vt:lpstr>
      <vt:lpstr>Where have we come during the Prague Colloquia?</vt:lpstr>
      <vt:lpstr>What will we have in future Prague Colloquia?</vt:lpstr>
      <vt:lpstr>What will we have in future Prague Colloquia?</vt:lpstr>
      <vt:lpstr>Three Issues I would like to raise (I).</vt:lpstr>
      <vt:lpstr>Three Issues I would like to raise (II).</vt:lpstr>
      <vt:lpstr>Three Issues I would like to raise (III).</vt:lpstr>
      <vt:lpstr>Three Issues I would like to raise (III).</vt:lpstr>
      <vt:lpstr>PowerPoint Presentation</vt:lpstr>
    </vt:vector>
  </TitlesOfParts>
  <Company>University of Sussex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Preferred Customer</dc:creator>
  <cp:lastModifiedBy>Wark, David (STFC,RAL,PPD)</cp:lastModifiedBy>
  <cp:revision>647</cp:revision>
  <dcterms:created xsi:type="dcterms:W3CDTF">2002-07-15T08:47:35Z</dcterms:created>
  <dcterms:modified xsi:type="dcterms:W3CDTF">2017-11-03T11:11:46Z</dcterms:modified>
</cp:coreProperties>
</file>