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mp4" ContentType="video/mp4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1"/>
  </p:sldMasterIdLst>
  <p:notesMasterIdLst>
    <p:notesMasterId r:id="rId49"/>
  </p:notesMasterIdLst>
  <p:sldIdLst>
    <p:sldId id="604" r:id="rId2"/>
    <p:sldId id="666" r:id="rId3"/>
    <p:sldId id="811" r:id="rId4"/>
    <p:sldId id="882" r:id="rId5"/>
    <p:sldId id="911" r:id="rId6"/>
    <p:sldId id="814" r:id="rId7"/>
    <p:sldId id="915" r:id="rId8"/>
    <p:sldId id="917" r:id="rId9"/>
    <p:sldId id="918" r:id="rId10"/>
    <p:sldId id="914" r:id="rId11"/>
    <p:sldId id="913" r:id="rId12"/>
    <p:sldId id="919" r:id="rId13"/>
    <p:sldId id="920" r:id="rId14"/>
    <p:sldId id="921" r:id="rId15"/>
    <p:sldId id="910" r:id="rId16"/>
    <p:sldId id="812" r:id="rId17"/>
    <p:sldId id="815" r:id="rId18"/>
    <p:sldId id="816" r:id="rId19"/>
    <p:sldId id="818" r:id="rId20"/>
    <p:sldId id="925" r:id="rId21"/>
    <p:sldId id="854" r:id="rId22"/>
    <p:sldId id="857" r:id="rId23"/>
    <p:sldId id="822" r:id="rId24"/>
    <p:sldId id="858" r:id="rId25"/>
    <p:sldId id="924" r:id="rId26"/>
    <p:sldId id="923" r:id="rId27"/>
    <p:sldId id="826" r:id="rId28"/>
    <p:sldId id="922" r:id="rId29"/>
    <p:sldId id="827" r:id="rId30"/>
    <p:sldId id="847" r:id="rId31"/>
    <p:sldId id="848" r:id="rId32"/>
    <p:sldId id="867" r:id="rId33"/>
    <p:sldId id="868" r:id="rId34"/>
    <p:sldId id="869" r:id="rId35"/>
    <p:sldId id="870" r:id="rId36"/>
    <p:sldId id="908" r:id="rId37"/>
    <p:sldId id="909" r:id="rId38"/>
    <p:sldId id="849" r:id="rId39"/>
    <p:sldId id="859" r:id="rId40"/>
    <p:sldId id="860" r:id="rId41"/>
    <p:sldId id="863" r:id="rId42"/>
    <p:sldId id="864" r:id="rId43"/>
    <p:sldId id="865" r:id="rId44"/>
    <p:sldId id="866" r:id="rId45"/>
    <p:sldId id="851" r:id="rId46"/>
    <p:sldId id="852" r:id="rId47"/>
    <p:sldId id="853" r:id="rId48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00FF"/>
    <a:srgbClr val="00CC00"/>
    <a:srgbClr val="FF0066"/>
    <a:srgbClr val="00FFCC"/>
    <a:srgbClr val="0033CC"/>
    <a:srgbClr val="FF330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11"/>
    <p:restoredTop sz="93323"/>
  </p:normalViewPr>
  <p:slideViewPr>
    <p:cSldViewPr>
      <p:cViewPr varScale="1">
        <p:scale>
          <a:sx n="106" d="100"/>
          <a:sy n="106" d="100"/>
        </p:scale>
        <p:origin x="1312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3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05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33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A1F44D5-CB7C-7941-A836-B86815719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85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B7760B7-A81C-C044-A1FC-D218B99AF7B0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184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solidFill>
            <a:srgbClr val="FFFFFF"/>
          </a:solidFill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4410075"/>
            <a:ext cx="5588000" cy="41767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6729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D68D9FC-2CAE-F14F-AF67-DF04D2E47D83}" type="slidenum">
              <a:rPr lang="en-US" sz="1200"/>
              <a:pPr eaLnBrk="1" hangingPunct="1"/>
              <a:t>10</a:t>
            </a:fld>
            <a:endParaRPr lang="en-US" sz="120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062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1F1DCE7-607A-2347-BEA7-0E8B9CBDBCF5}" type="slidenum">
              <a:rPr lang="en-US" sz="1200"/>
              <a:pPr eaLnBrk="1" hangingPunct="1"/>
              <a:t>11</a:t>
            </a:fld>
            <a:endParaRPr lang="en-US" sz="120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532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CC3706F-7C3F-C44E-A6DA-03948D43C4C9}" type="slidenum">
              <a:rPr lang="en-US" sz="1200"/>
              <a:pPr eaLnBrk="1" hangingPunct="1"/>
              <a:t>12</a:t>
            </a:fld>
            <a:endParaRPr lang="en-US" sz="1200"/>
          </a:p>
        </p:txBody>
      </p:sp>
      <p:sp>
        <p:nvSpPr>
          <p:cNvPr id="296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3294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FEE95CD-BAC0-4147-BCF1-03B90DAA9688}" type="slidenum">
              <a:rPr lang="en-US" sz="1200"/>
              <a:pPr eaLnBrk="1" hangingPunct="1"/>
              <a:t>13</a:t>
            </a:fld>
            <a:endParaRPr lang="en-US" sz="120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6922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FD8419F-26DC-3D4C-ACE8-E3E984C84093}" type="slidenum">
              <a:rPr lang="en-US" sz="1200"/>
              <a:pPr eaLnBrk="1" hangingPunct="1"/>
              <a:t>15</a:t>
            </a:fld>
            <a:endParaRPr 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5084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669E668-F234-6743-83C7-8BE7C308AE1D}" type="slidenum">
              <a:rPr lang="en-US" sz="1200">
                <a:latin typeface="Arial" charset="0"/>
              </a:rPr>
              <a:pPr eaLnBrk="1" hangingPunct="1"/>
              <a:t>19</a:t>
            </a:fld>
            <a:endParaRPr lang="en-US" sz="1200">
              <a:latin typeface="Arial" charset="0"/>
            </a:endParaRPr>
          </a:p>
        </p:txBody>
      </p:sp>
      <p:sp>
        <p:nvSpPr>
          <p:cNvPr id="389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3891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TMT WIRC will go to vis, but not 1</a:t>
            </a:r>
            <a:r>
              <a:rPr lang="en-US" baseline="30000">
                <a:latin typeface="Arial" charset="0"/>
                <a:ea typeface="ＭＳ Ｐゴシック" charset="0"/>
                <a:cs typeface="ＭＳ Ｐゴシック" charset="0"/>
              </a:rPr>
              <a:t>st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light.</a:t>
            </a:r>
          </a:p>
        </p:txBody>
      </p:sp>
      <p:sp>
        <p:nvSpPr>
          <p:cNvPr id="38917" name="Slide Number Placeholder 3"/>
          <p:cNvSpPr txBox="1">
            <a:spLocks noGrp="1"/>
          </p:cNvSpPr>
          <p:nvPr/>
        </p:nvSpPr>
        <p:spPr bwMode="auto">
          <a:xfrm>
            <a:off x="3956050" y="8818563"/>
            <a:ext cx="30273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96" tIns="46048" rIns="92096" bIns="46048" anchor="b"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8D4C99CE-EC1D-A94D-BAFF-0B8FAC3CDDE1}" type="slidenum">
              <a:rPr lang="en-US" sz="1200"/>
              <a:pPr algn="r" eaLnBrk="1" hangingPunct="1"/>
              <a:t>19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959782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669E668-F234-6743-83C7-8BE7C308AE1D}" type="slidenum">
              <a:rPr lang="en-US" sz="1200">
                <a:latin typeface="Arial" charset="0"/>
              </a:rPr>
              <a:pPr eaLnBrk="1" hangingPunct="1"/>
              <a:t>20</a:t>
            </a:fld>
            <a:endParaRPr lang="en-US" sz="1200">
              <a:latin typeface="Arial" charset="0"/>
            </a:endParaRPr>
          </a:p>
        </p:txBody>
      </p:sp>
      <p:sp>
        <p:nvSpPr>
          <p:cNvPr id="389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3891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TMT WIRC will go to vis, but not 1</a:t>
            </a:r>
            <a:r>
              <a:rPr lang="en-US" baseline="30000">
                <a:latin typeface="Arial" charset="0"/>
                <a:ea typeface="ＭＳ Ｐゴシック" charset="0"/>
                <a:cs typeface="ＭＳ Ｐゴシック" charset="0"/>
              </a:rPr>
              <a:t>st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light.</a:t>
            </a:r>
          </a:p>
        </p:txBody>
      </p:sp>
      <p:sp>
        <p:nvSpPr>
          <p:cNvPr id="38917" name="Slide Number Placeholder 3"/>
          <p:cNvSpPr txBox="1">
            <a:spLocks noGrp="1"/>
          </p:cNvSpPr>
          <p:nvPr/>
        </p:nvSpPr>
        <p:spPr bwMode="auto">
          <a:xfrm>
            <a:off x="3956050" y="8818563"/>
            <a:ext cx="30273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96" tIns="46048" rIns="92096" bIns="46048" anchor="b"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8D4C99CE-EC1D-A94D-BAFF-0B8FAC3CDDE1}" type="slidenum">
              <a:rPr lang="en-US" sz="1200"/>
              <a:pPr algn="r" eaLnBrk="1" hangingPunct="1"/>
              <a:t>20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3389119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Restframe infrared of the lens galaxy – reduces the effects of dust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Study Hb/OIII and Halpha/NII- Why is NII an interesting line? Why are we dividing by Halpha and Hbeta? To normalize?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Observed H at the lens redshift is 1140 nm, still redder than z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Observed lambda~ 1.66, 1.7, 2.3 micro meters</a:t>
            </a: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D4D5A4B-AB11-B948-96B7-0534A3A60120}" type="slidenum">
              <a:rPr lang="en-US" sz="1200"/>
              <a:pPr eaLnBrk="1" hangingPunct="1"/>
              <a:t>21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438503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Restframe infrared of the lens galaxy – reduces the effects of dust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Study Hb/OIII and Halpha/NII- Why is NII an interesting line? Why are we dividing by Halpha and Hbeta? To normalize?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Observed H at the lens redshift is 1140 nm, still redder than z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Observed lambda~ 1.66, 1.7, 2.3 micro meters</a:t>
            </a: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D4D5A4B-AB11-B948-96B7-0534A3A60120}" type="slidenum">
              <a:rPr lang="en-US" sz="1200"/>
              <a:pPr eaLnBrk="1" hangingPunct="1"/>
              <a:t>22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107940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37BC7E4-28EB-5144-A3CD-7584E2EDA421}" type="slidenum">
              <a:rPr lang="en-US" sz="1200">
                <a:latin typeface="Arial" charset="0"/>
              </a:rPr>
              <a:pPr eaLnBrk="1" hangingPunct="1"/>
              <a:t>23</a:t>
            </a:fld>
            <a:endParaRPr lang="en-US" sz="1200">
              <a:latin typeface="Arial" charset="0"/>
            </a:endParaRPr>
          </a:p>
        </p:txBody>
      </p:sp>
      <p:sp>
        <p:nvSpPr>
          <p:cNvPr id="655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6554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TMT WIRC will go to vis, but not 1</a:t>
            </a:r>
            <a:r>
              <a:rPr lang="en-US" baseline="30000">
                <a:latin typeface="Arial" charset="0"/>
                <a:ea typeface="ＭＳ Ｐゴシック" charset="0"/>
                <a:cs typeface="ＭＳ Ｐゴシック" charset="0"/>
              </a:rPr>
              <a:t>st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light.</a:t>
            </a:r>
          </a:p>
        </p:txBody>
      </p:sp>
      <p:sp>
        <p:nvSpPr>
          <p:cNvPr id="65541" name="Slide Number Placeholder 3"/>
          <p:cNvSpPr txBox="1">
            <a:spLocks noGrp="1"/>
          </p:cNvSpPr>
          <p:nvPr/>
        </p:nvSpPr>
        <p:spPr bwMode="auto">
          <a:xfrm>
            <a:off x="3956050" y="8818563"/>
            <a:ext cx="30273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96" tIns="46048" rIns="92096" bIns="46048" anchor="b"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6AD5267B-317A-B048-8D08-EC32877543E4}" type="slidenum">
              <a:rPr lang="en-US" sz="1200"/>
              <a:pPr algn="r" eaLnBrk="1" hangingPunct="1"/>
              <a:t>23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43732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94EA528-6689-C74C-B5C2-9DACB5DF4AE3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7933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0243AD0-0EFA-F540-8D84-E552CE913AA7}" type="slidenum">
              <a:rPr lang="en-US" sz="1200">
                <a:latin typeface="Arial" charset="0"/>
              </a:rPr>
              <a:pPr eaLnBrk="1" hangingPunct="1"/>
              <a:t>24</a:t>
            </a:fld>
            <a:endParaRPr lang="en-US" sz="1200">
              <a:latin typeface="Arial" charset="0"/>
            </a:endParaRPr>
          </a:p>
        </p:txBody>
      </p:sp>
      <p:sp>
        <p:nvSpPr>
          <p:cNvPr id="675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6758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TMT WIRC will go to vis, but not 1</a:t>
            </a:r>
            <a:r>
              <a:rPr lang="en-US" baseline="30000">
                <a:latin typeface="Arial" charset="0"/>
                <a:ea typeface="ＭＳ Ｐゴシック" charset="0"/>
                <a:cs typeface="ＭＳ Ｐゴシック" charset="0"/>
              </a:rPr>
              <a:t>st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light.</a:t>
            </a:r>
          </a:p>
        </p:txBody>
      </p:sp>
      <p:sp>
        <p:nvSpPr>
          <p:cNvPr id="67589" name="Slide Number Placeholder 3"/>
          <p:cNvSpPr txBox="1">
            <a:spLocks noGrp="1"/>
          </p:cNvSpPr>
          <p:nvPr/>
        </p:nvSpPr>
        <p:spPr bwMode="auto">
          <a:xfrm>
            <a:off x="3956050" y="8818563"/>
            <a:ext cx="30273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96" tIns="46048" rIns="92096" bIns="46048" anchor="b"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61F2B2E0-E3E7-D94C-AECB-2630636D2CD1}" type="slidenum">
              <a:rPr lang="en-US" sz="1200"/>
              <a:pPr algn="r" eaLnBrk="1" hangingPunct="1"/>
              <a:t>24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9316827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0243AD0-0EFA-F540-8D84-E552CE913AA7}" type="slidenum">
              <a:rPr lang="en-US" sz="1200">
                <a:latin typeface="Arial" charset="0"/>
              </a:rPr>
              <a:pPr eaLnBrk="1" hangingPunct="1"/>
              <a:t>25</a:t>
            </a:fld>
            <a:endParaRPr lang="en-US" sz="1200">
              <a:latin typeface="Arial" charset="0"/>
            </a:endParaRPr>
          </a:p>
        </p:txBody>
      </p:sp>
      <p:sp>
        <p:nvSpPr>
          <p:cNvPr id="675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6758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TMT WIRC will go to vis, but not 1</a:t>
            </a:r>
            <a:r>
              <a:rPr lang="en-US" baseline="30000">
                <a:latin typeface="Arial" charset="0"/>
                <a:ea typeface="ＭＳ Ｐゴシック" charset="0"/>
                <a:cs typeface="ＭＳ Ｐゴシック" charset="0"/>
              </a:rPr>
              <a:t>st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light.</a:t>
            </a:r>
          </a:p>
        </p:txBody>
      </p:sp>
      <p:sp>
        <p:nvSpPr>
          <p:cNvPr id="67589" name="Slide Number Placeholder 3"/>
          <p:cNvSpPr txBox="1">
            <a:spLocks noGrp="1"/>
          </p:cNvSpPr>
          <p:nvPr/>
        </p:nvSpPr>
        <p:spPr bwMode="auto">
          <a:xfrm>
            <a:off x="3956050" y="8818563"/>
            <a:ext cx="30273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96" tIns="46048" rIns="92096" bIns="46048" anchor="b"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61F2B2E0-E3E7-D94C-AECB-2630636D2CD1}" type="slidenum">
              <a:rPr lang="en-US" sz="1200"/>
              <a:pPr algn="r" eaLnBrk="1" hangingPunct="1"/>
              <a:t>25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076110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0243AD0-0EFA-F540-8D84-E552CE913AA7}" type="slidenum">
              <a:rPr lang="en-US" sz="1200">
                <a:latin typeface="Arial" charset="0"/>
              </a:rPr>
              <a:pPr eaLnBrk="1" hangingPunct="1"/>
              <a:t>26</a:t>
            </a:fld>
            <a:endParaRPr lang="en-US" sz="1200">
              <a:latin typeface="Arial" charset="0"/>
            </a:endParaRPr>
          </a:p>
        </p:txBody>
      </p:sp>
      <p:sp>
        <p:nvSpPr>
          <p:cNvPr id="675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6758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TMT WIRC will go to vis, but not 1</a:t>
            </a:r>
            <a:r>
              <a:rPr lang="en-US" baseline="30000">
                <a:latin typeface="Arial" charset="0"/>
                <a:ea typeface="ＭＳ Ｐゴシック" charset="0"/>
                <a:cs typeface="ＭＳ Ｐゴシック" charset="0"/>
              </a:rPr>
              <a:t>st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light.</a:t>
            </a:r>
          </a:p>
        </p:txBody>
      </p:sp>
      <p:sp>
        <p:nvSpPr>
          <p:cNvPr id="67589" name="Slide Number Placeholder 3"/>
          <p:cNvSpPr txBox="1">
            <a:spLocks noGrp="1"/>
          </p:cNvSpPr>
          <p:nvPr/>
        </p:nvSpPr>
        <p:spPr bwMode="auto">
          <a:xfrm>
            <a:off x="3956050" y="8818563"/>
            <a:ext cx="30273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96" tIns="46048" rIns="92096" bIns="46048" anchor="b"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20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61F2B2E0-E3E7-D94C-AECB-2630636D2CD1}" type="slidenum">
              <a:rPr lang="en-US" sz="1200"/>
              <a:pPr algn="r" eaLnBrk="1" hangingPunct="1"/>
              <a:t>26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916802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60EE87-95D5-B641-91A3-0E0F37704DE9}" type="slidenum">
              <a:rPr lang="en-US" sz="1200"/>
              <a:pPr eaLnBrk="1" hangingPunct="1"/>
              <a:t>27</a:t>
            </a:fld>
            <a:endParaRPr lang="en-US" sz="1200"/>
          </a:p>
        </p:txBody>
      </p:sp>
      <p:sp>
        <p:nvSpPr>
          <p:cNvPr id="952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1275" cy="41767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1976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60EE87-95D5-B641-91A3-0E0F37704DE9}" type="slidenum">
              <a:rPr lang="en-US" sz="1200"/>
              <a:pPr eaLnBrk="1" hangingPunct="1"/>
              <a:t>28</a:t>
            </a:fld>
            <a:endParaRPr lang="en-US" sz="1200"/>
          </a:p>
        </p:txBody>
      </p:sp>
      <p:sp>
        <p:nvSpPr>
          <p:cNvPr id="952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1275" cy="41767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2422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9FE3D69-E294-6241-BC35-868F95B2979A}" type="slidenum">
              <a:rPr lang="en-US" sz="1200"/>
              <a:pPr eaLnBrk="1" hangingPunct="1"/>
              <a:t>29</a:t>
            </a:fld>
            <a:endParaRPr lang="en-US" sz="1200"/>
          </a:p>
        </p:txBody>
      </p:sp>
      <p:sp>
        <p:nvSpPr>
          <p:cNvPr id="993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solidFill>
            <a:srgbClr val="FFFFFF"/>
          </a:solidFill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1275" cy="41767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6465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6BF4A16-7088-4346-A3FB-34A5C25B03BC}" type="slidenum">
              <a:rPr lang="en-US" sz="1200"/>
              <a:pPr eaLnBrk="1" hangingPunct="1"/>
              <a:t>30</a:t>
            </a:fld>
            <a:endParaRPr lang="en-US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2192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9BBF9D-EEDD-DE4C-876D-88712DA20290}" type="slidenum">
              <a:rPr lang="en-US" sz="1200">
                <a:latin typeface="Arial" charset="0"/>
              </a:rPr>
              <a:pPr eaLnBrk="1" hangingPunct="1"/>
              <a:t>31</a:t>
            </a:fld>
            <a:endParaRPr lang="en-US" sz="1200">
              <a:latin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9825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60EE87-95D5-B641-91A3-0E0F37704DE9}" type="slidenum">
              <a:rPr lang="en-US" sz="1200"/>
              <a:pPr eaLnBrk="1" hangingPunct="1"/>
              <a:t>32</a:t>
            </a:fld>
            <a:endParaRPr lang="en-US" sz="1200"/>
          </a:p>
        </p:txBody>
      </p:sp>
      <p:sp>
        <p:nvSpPr>
          <p:cNvPr id="952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1275" cy="41767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0265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60EE87-95D5-B641-91A3-0E0F37704DE9}" type="slidenum">
              <a:rPr lang="en-US" sz="1200"/>
              <a:pPr eaLnBrk="1" hangingPunct="1"/>
              <a:t>33</a:t>
            </a:fld>
            <a:endParaRPr lang="en-US" sz="1200"/>
          </a:p>
        </p:txBody>
      </p:sp>
      <p:sp>
        <p:nvSpPr>
          <p:cNvPr id="952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1275" cy="41767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92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6BF4A16-7088-4346-A3FB-34A5C25B03BC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9786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60EE87-95D5-B641-91A3-0E0F37704DE9}" type="slidenum">
              <a:rPr lang="en-US" sz="1200"/>
              <a:pPr eaLnBrk="1" hangingPunct="1"/>
              <a:t>34</a:t>
            </a:fld>
            <a:endParaRPr lang="en-US" sz="1200"/>
          </a:p>
        </p:txBody>
      </p:sp>
      <p:sp>
        <p:nvSpPr>
          <p:cNvPr id="952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1275" cy="41767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2531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60EE87-95D5-B641-91A3-0E0F37704DE9}" type="slidenum">
              <a:rPr lang="en-US" sz="1200"/>
              <a:pPr eaLnBrk="1" hangingPunct="1"/>
              <a:t>35</a:t>
            </a:fld>
            <a:endParaRPr lang="en-US" sz="1200"/>
          </a:p>
        </p:txBody>
      </p:sp>
      <p:sp>
        <p:nvSpPr>
          <p:cNvPr id="952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1275" cy="41767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9592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60EE87-95D5-B641-91A3-0E0F37704DE9}" type="slidenum">
              <a:rPr lang="en-US" sz="1200"/>
              <a:pPr eaLnBrk="1" hangingPunct="1"/>
              <a:t>36</a:t>
            </a:fld>
            <a:endParaRPr lang="en-US" sz="1200"/>
          </a:p>
        </p:txBody>
      </p:sp>
      <p:sp>
        <p:nvSpPr>
          <p:cNvPr id="952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1275" cy="41767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725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60EE87-95D5-B641-91A3-0E0F37704DE9}" type="slidenum">
              <a:rPr lang="en-US" sz="1200"/>
              <a:pPr eaLnBrk="1" hangingPunct="1"/>
              <a:t>37</a:t>
            </a:fld>
            <a:endParaRPr lang="en-US" sz="1200"/>
          </a:p>
        </p:txBody>
      </p:sp>
      <p:sp>
        <p:nvSpPr>
          <p:cNvPr id="952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0075"/>
            <a:ext cx="5121275" cy="417671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3834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9BBF9D-EEDD-DE4C-876D-88712DA20290}" type="slidenum">
              <a:rPr lang="en-US" sz="1200">
                <a:latin typeface="Arial" charset="0"/>
              </a:rPr>
              <a:pPr eaLnBrk="1" hangingPunct="1"/>
              <a:t>38</a:t>
            </a:fld>
            <a:endParaRPr lang="en-US" sz="1200">
              <a:latin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28789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082817E-E350-3D40-89A1-0BDCE513ECE3}" type="slidenum">
              <a:rPr lang="en-US" sz="1200"/>
              <a:pPr eaLnBrk="1" hangingPunct="1"/>
              <a:t>39</a:t>
            </a:fld>
            <a:endParaRPr lang="en-US" sz="1200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15218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F4B8633-D6EC-114E-B828-34A3FD6F64CB}" type="slidenum">
              <a:rPr lang="en-US" sz="1200"/>
              <a:pPr eaLnBrk="1" hangingPunct="1"/>
              <a:t>40</a:t>
            </a:fld>
            <a:endParaRPr lang="en-US" sz="1200"/>
          </a:p>
        </p:txBody>
      </p:sp>
      <p:sp>
        <p:nvSpPr>
          <p:cNvPr id="61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0888"/>
            <a:ext cx="4932363" cy="3698875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64516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687888"/>
            <a:ext cx="5435600" cy="4357687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421" tIns="41710" rIns="83421" bIns="41710" anchor="ctr"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79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F52546F-135B-044B-BD34-FD5BB9FFE3AF}" type="slidenum">
              <a:rPr lang="en-US" sz="1200"/>
              <a:pPr eaLnBrk="1" hangingPunct="1"/>
              <a:t>41</a:t>
            </a:fld>
            <a:endParaRPr lang="en-US" sz="1200"/>
          </a:p>
        </p:txBody>
      </p:sp>
      <p:sp>
        <p:nvSpPr>
          <p:cNvPr id="62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0888"/>
            <a:ext cx="4932363" cy="3698875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66564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687888"/>
            <a:ext cx="5435600" cy="4357687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421" tIns="41710" rIns="83421" bIns="41710" anchor="ctr"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40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106DF4B-5B3C-D14B-ABED-5F51CFFE96E5}" type="slidenum">
              <a:rPr lang="en-US" sz="1200"/>
              <a:pPr eaLnBrk="1" hangingPunct="1"/>
              <a:t>42</a:t>
            </a:fld>
            <a:endParaRPr lang="en-US" sz="1200"/>
          </a:p>
        </p:txBody>
      </p:sp>
      <p:sp>
        <p:nvSpPr>
          <p:cNvPr id="624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0888"/>
            <a:ext cx="4932363" cy="3698875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68612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687888"/>
            <a:ext cx="5435600" cy="4357687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421" tIns="41710" rIns="83421" bIns="41710" anchor="ctr"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40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28CC85A-B94B-2143-B627-2A9272030AF6}" type="slidenum">
              <a:rPr lang="en-US" sz="1200"/>
              <a:pPr eaLnBrk="1" hangingPunct="1"/>
              <a:t>43</a:t>
            </a:fld>
            <a:endParaRPr lang="en-US" sz="1200"/>
          </a:p>
        </p:txBody>
      </p:sp>
      <p:sp>
        <p:nvSpPr>
          <p:cNvPr id="62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0888"/>
            <a:ext cx="4932363" cy="3698875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70660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687888"/>
            <a:ext cx="5435600" cy="4357687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421" tIns="41710" rIns="83421" bIns="41710" anchor="ctr"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8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A997B41-DED6-D945-8F3D-27F34D82FF14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40962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solidFill>
            <a:srgbClr val="FFFFFF"/>
          </a:solidFill>
          <a:ln/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26078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198501D-AAF4-2D4C-948B-2CC28DD47DA8}" type="slidenum">
              <a:rPr lang="en-US" sz="1200"/>
              <a:pPr eaLnBrk="1" hangingPunct="1"/>
              <a:t>44</a:t>
            </a:fld>
            <a:endParaRPr lang="en-US" sz="1200"/>
          </a:p>
        </p:txBody>
      </p:sp>
      <p:sp>
        <p:nvSpPr>
          <p:cNvPr id="614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0888"/>
            <a:ext cx="4932363" cy="3698875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72708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687888"/>
            <a:ext cx="5435600" cy="4357687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421" tIns="41710" rIns="83421" bIns="41710" anchor="ctr"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281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C9BBF9D-EEDD-DE4C-876D-88712DA20290}" type="slidenum">
              <a:rPr lang="en-US" sz="1200">
                <a:latin typeface="Arial" charset="0"/>
              </a:rPr>
              <a:pPr eaLnBrk="1" hangingPunct="1"/>
              <a:t>45</a:t>
            </a:fld>
            <a:endParaRPr lang="en-US" sz="1200">
              <a:latin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23555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E691A7C-71AE-CA46-BA8C-D54D4435C1F5}" type="slidenum">
              <a:rPr lang="en-US" sz="1200"/>
              <a:pPr eaLnBrk="1" hangingPunct="1"/>
              <a:t>46</a:t>
            </a:fld>
            <a:endParaRPr lang="en-US" sz="120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410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92B135D-4FE8-7E4A-A4A1-678EDA297020}" type="slidenum">
              <a:rPr lang="en-US" sz="1200"/>
              <a:pPr eaLnBrk="1" hangingPunct="1"/>
              <a:t>47</a:t>
            </a:fld>
            <a:endParaRPr lang="en-US" sz="1200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82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FD8419F-26DC-3D4C-ACE8-E3E984C84093}" type="slidenum">
              <a:rPr lang="en-US" sz="1200"/>
              <a:pPr eaLnBrk="1" hangingPunct="1"/>
              <a:t>5</a:t>
            </a:fld>
            <a:endParaRPr 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156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FD8419F-26DC-3D4C-ACE8-E3E984C84093}" type="slidenum">
              <a:rPr lang="en-US" sz="1200"/>
              <a:pPr eaLnBrk="1" hangingPunct="1"/>
              <a:t>6</a:t>
            </a:fld>
            <a:endParaRPr 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0300" y="685800"/>
            <a:ext cx="4673600" cy="35052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063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78DABC9-1C37-FC41-89D3-87D6BB816007}" type="slidenum">
              <a:rPr lang="en-US" sz="1200"/>
              <a:pPr eaLnBrk="1" hangingPunct="1"/>
              <a:t>7</a:t>
            </a:fld>
            <a:endParaRPr 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823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78DABC9-1C37-FC41-89D3-87D6BB816007}" type="slidenum">
              <a:rPr lang="en-US" sz="1200"/>
              <a:pPr eaLnBrk="1" hangingPunct="1"/>
              <a:t>8</a:t>
            </a:fld>
            <a:endParaRPr 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202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78DABC9-1C37-FC41-89D3-87D6BB816007}" type="slidenum">
              <a:rPr lang="en-US" sz="1200"/>
              <a:pPr eaLnBrk="1" hangingPunct="1"/>
              <a:t>9</a:t>
            </a:fld>
            <a:endParaRPr 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509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90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1"/>
            <a:ext cx="4683050" cy="1344707"/>
          </a:xfrm>
        </p:spPr>
        <p:txBody>
          <a:bodyPr anchor="b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388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CC389-F594-D445-AF82-E921D0160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465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8"/>
            <a:ext cx="3657600" cy="566739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4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FE6B1-B565-784B-8988-450AEE5FC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63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5" y="4329955"/>
            <a:ext cx="7907151" cy="927847"/>
          </a:xfrm>
        </p:spPr>
        <p:txBody>
          <a:bodyPr anchor="b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E32C7-2946-364E-8484-49AE625F2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5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5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5" y="4329955"/>
            <a:ext cx="7907151" cy="927847"/>
          </a:xfrm>
        </p:spPr>
        <p:txBody>
          <a:bodyPr anchor="b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F9C1D-6F29-8A4D-A65D-FC7D1B379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12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FDED7-96CC-B042-80CC-40B75297C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87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9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FAD8D-D181-3440-97D8-48BFC93FF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25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3BF73-D164-EF44-9336-1D5E4A671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35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D5B59-84BE-744F-812F-34C1782E49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08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2C054-3400-7947-A9C8-51410DEC78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23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DDD75-BAD0-AB49-B870-8E18BBFFE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48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5" y="4822209"/>
            <a:ext cx="8511989" cy="1446975"/>
          </a:xfrm>
        </p:spPr>
        <p:txBody>
          <a:bodyPr lIns="0" tIns="0" rIns="0" bIns="0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6054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5" y="4822209"/>
            <a:ext cx="8511989" cy="1446975"/>
          </a:xfrm>
        </p:spPr>
        <p:txBody>
          <a:bodyPr lIns="0" tIns="0" rIns="0" bIns="0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7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</p:spTree>
    <p:extLst>
      <p:ext uri="{BB962C8B-B14F-4D97-AF65-F5344CB8AC3E}">
        <p14:creationId xmlns:p14="http://schemas.microsoft.com/office/powerpoint/2010/main" val="10360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1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1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F19E7-D2EC-A146-A6AA-992093C5F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4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H="1">
            <a:off x="4573588" y="1693864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 flipH="1">
            <a:off x="4573588" y="1693864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 flipH="1">
            <a:off x="4573588" y="1693864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10" name="Rectangle 9"/>
          <p:cNvSpPr/>
          <p:nvPr/>
        </p:nvSpPr>
        <p:spPr>
          <a:xfrm flipH="1">
            <a:off x="4573588" y="1693864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7"/>
            <a:ext cx="7918450" cy="78889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4"/>
            <a:ext cx="3867912" cy="464951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9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B19A3-3585-3746-88DF-0427038FB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D2B6B-236B-E641-B0C7-D26BBF079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34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FD87-6B4A-8443-AC7D-E214B452A4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7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4"/>
            <a:ext cx="3657600" cy="1162051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5"/>
            <a:ext cx="3819338" cy="546725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31507-AF17-B64D-B880-B2C6747D3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586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12775" y="582613"/>
            <a:ext cx="7918450" cy="788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89017" y="2044700"/>
            <a:ext cx="7165975" cy="40814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388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  <a:latin typeface="Times New Roman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038" y="6275388"/>
            <a:ext cx="56435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  <a:latin typeface="Times New Roman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388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84D4EE6-910E-0C4A-A7FC-30301F39C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00" r:id="rId1"/>
    <p:sldLayoutId id="2147484390" r:id="rId2"/>
    <p:sldLayoutId id="2147484401" r:id="rId3"/>
    <p:sldLayoutId id="2147484402" r:id="rId4"/>
    <p:sldLayoutId id="2147484391" r:id="rId5"/>
    <p:sldLayoutId id="2147484403" r:id="rId6"/>
    <p:sldLayoutId id="2147484392" r:id="rId7"/>
    <p:sldLayoutId id="2147484393" r:id="rId8"/>
    <p:sldLayoutId id="2147484394" r:id="rId9"/>
    <p:sldLayoutId id="2147484395" r:id="rId10"/>
    <p:sldLayoutId id="2147484396" r:id="rId11"/>
    <p:sldLayoutId id="2147484397" r:id="rId12"/>
    <p:sldLayoutId id="2147484398" r:id="rId13"/>
    <p:sldLayoutId id="2147484399" r:id="rId14"/>
    <p:sldLayoutId id="2147484405" r:id="rId15"/>
    <p:sldLayoutId id="2147484406" r:id="rId16"/>
    <p:sldLayoutId id="2147484407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accent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 2" charset="0"/>
        <a:buChar char="Ü"/>
        <a:defRPr sz="2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336550" algn="l" rtl="0" eaLnBrk="0" fontAlgn="base" hangingPunct="0">
        <a:spcBef>
          <a:spcPct val="20000"/>
        </a:spcBef>
        <a:spcAft>
          <a:spcPct val="0"/>
        </a:spcAft>
        <a:buClr>
          <a:srgbClr val="949FBF"/>
        </a:buClr>
        <a:buSzPct val="90000"/>
        <a:buFont typeface="Wingdings 2" charset="0"/>
        <a:buChar char="Ü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035050" indent="-349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 2" charset="0"/>
        <a:buChar char="Ü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371600" indent="-336550" algn="l" rtl="0" eaLnBrk="0" fontAlgn="base" hangingPunct="0">
        <a:spcBef>
          <a:spcPct val="20000"/>
        </a:spcBef>
        <a:spcAft>
          <a:spcPct val="0"/>
        </a:spcAft>
        <a:buClr>
          <a:srgbClr val="949FBF"/>
        </a:buClr>
        <a:buSzPct val="90000"/>
        <a:buFont typeface="Wingdings 2" charset="0"/>
        <a:buChar char="Ü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720850" indent="-349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 2" charset="0"/>
        <a:buChar char="Ü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notesSlide" Target="../notesSlides/notesSlide16.xml"/><Relationship Id="rId5" Type="http://schemas.openxmlformats.org/officeDocument/2006/relationships/image" Target="../media/image22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8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4" Type="http://schemas.openxmlformats.org/officeDocument/2006/relationships/image" Target="../media/image30.tif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4" Type="http://schemas.openxmlformats.org/officeDocument/2006/relationships/image" Target="../media/image34.jpg"/><Relationship Id="rId5" Type="http://schemas.openxmlformats.org/officeDocument/2006/relationships/image" Target="../media/image35.jpg"/><Relationship Id="rId6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5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7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9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KeckTiff_small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600200" y="5943603"/>
            <a:ext cx="5791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FFFFFF"/>
                </a:solidFill>
                <a:latin typeface="+mn-lt"/>
              </a:rPr>
              <a:t>TOMMASO TREU </a:t>
            </a:r>
          </a:p>
          <a:p>
            <a:pPr algn="ctr" eaLnBrk="1" hangingPunct="1"/>
            <a:r>
              <a:rPr lang="en-US" dirty="0" smtClean="0">
                <a:solidFill>
                  <a:srgbClr val="FFFFFF"/>
                </a:solidFill>
                <a:latin typeface="+mn-lt"/>
              </a:rPr>
              <a:t>University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of California 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Los Angeles</a:t>
            </a:r>
            <a:endParaRPr lang="en-US" dirty="0">
              <a:solidFill>
                <a:srgbClr val="FFFFFF"/>
              </a:solidFill>
              <a:latin typeface="+mn-lt"/>
            </a:endParaRPr>
          </a:p>
        </p:txBody>
      </p:sp>
      <p:pic>
        <p:nvPicPr>
          <p:cNvPr id="17411" name="Picture 1" descr="hst_deploy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6388" y="990603"/>
            <a:ext cx="5027612" cy="362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1"/>
            <a:ext cx="8229600" cy="2000251"/>
          </a:xfrm>
        </p:spPr>
        <p:txBody>
          <a:bodyPr/>
          <a:lstStyle/>
          <a:p>
            <a:pPr algn="ctr" eaLnBrk="1" hangingPunct="1">
              <a:lnSpc>
                <a:spcPct val="140000"/>
              </a:lnSpc>
              <a:defRPr/>
            </a:pPr>
            <a:r>
              <a:rPr lang="en-US" sz="4800" dirty="0">
                <a:solidFill>
                  <a:srgbClr val="FF0000"/>
                </a:solidFill>
              </a:rPr>
              <a:t>Probing dark matter with strong gravitational lensing</a:t>
            </a:r>
            <a:endParaRPr lang="en-US" sz="4800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3300"/>
                </a:solidFill>
              </a:rPr>
              <a:t>Methodology: critical lines </a:t>
            </a:r>
            <a:br>
              <a:rPr lang="en-US" sz="4000" b="1" dirty="0" smtClean="0">
                <a:solidFill>
                  <a:srgbClr val="FF3300"/>
                </a:solidFill>
              </a:rPr>
            </a:br>
            <a:r>
              <a:rPr lang="en-US" sz="4000" b="1" dirty="0" smtClean="0">
                <a:solidFill>
                  <a:srgbClr val="FF3300"/>
                </a:solidFill>
              </a:rPr>
              <a:t>and lensing constraints</a:t>
            </a:r>
          </a:p>
        </p:txBody>
      </p:sp>
      <p:pic>
        <p:nvPicPr>
          <p:cNvPr id="69635" name="Picture 3" descr="djs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752600"/>
            <a:ext cx="3098800" cy="4011613"/>
          </a:xfrm>
          <a:noFill/>
        </p:spPr>
      </p:pic>
      <p:pic>
        <p:nvPicPr>
          <p:cNvPr id="69636" name="Picture 6" descr="eige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4419600"/>
            <a:ext cx="3797300" cy="939800"/>
          </a:xfrm>
          <a:noFill/>
        </p:spPr>
      </p:pic>
      <p:sp>
        <p:nvSpPr>
          <p:cNvPr id="69637" name="Text Box 4"/>
          <p:cNvSpPr txBox="1">
            <a:spLocks noChangeArrowheads="1"/>
          </p:cNvSpPr>
          <p:nvPr/>
        </p:nvSpPr>
        <p:spPr bwMode="auto">
          <a:xfrm>
            <a:off x="5165725" y="5832475"/>
            <a:ext cx="3665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/>
              <a:t>Sand, Treu &amp; Ellis 2002</a:t>
            </a:r>
          </a:p>
        </p:txBody>
      </p:sp>
      <p:sp>
        <p:nvSpPr>
          <p:cNvPr id="69638" name="Text Box 5"/>
          <p:cNvSpPr txBox="1">
            <a:spLocks noChangeArrowheads="1"/>
          </p:cNvSpPr>
          <p:nvPr/>
        </p:nvSpPr>
        <p:spPr bwMode="auto">
          <a:xfrm>
            <a:off x="1752600" y="1905000"/>
            <a:ext cx="1235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MS2137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4403725" y="2324100"/>
            <a:ext cx="2074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accent1"/>
                </a:solidFill>
              </a:rPr>
              <a:t>Tangential arc</a:t>
            </a:r>
          </a:p>
        </p:txBody>
      </p:sp>
      <p:sp>
        <p:nvSpPr>
          <p:cNvPr id="69640" name="Line 8"/>
          <p:cNvSpPr>
            <a:spLocks noChangeShapeType="1"/>
          </p:cNvSpPr>
          <p:nvPr/>
        </p:nvSpPr>
        <p:spPr bwMode="auto">
          <a:xfrm flipH="1">
            <a:off x="2667000" y="2514600"/>
            <a:ext cx="1752600" cy="3810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1" name="Line 9"/>
          <p:cNvSpPr>
            <a:spLocks noChangeShapeType="1"/>
          </p:cNvSpPr>
          <p:nvPr/>
        </p:nvSpPr>
        <p:spPr bwMode="auto">
          <a:xfrm>
            <a:off x="5791200" y="2743200"/>
            <a:ext cx="1447800" cy="18288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4632325" y="3543300"/>
            <a:ext cx="155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5"/>
                </a:solidFill>
                <a:latin typeface="Times New Roman" pitchFamily="-111" charset="0"/>
                <a:ea typeface="+mn-ea"/>
                <a:cs typeface="+mn-cs"/>
              </a:rPr>
              <a:t>Radial arc</a:t>
            </a:r>
          </a:p>
        </p:txBody>
      </p:sp>
      <p:sp>
        <p:nvSpPr>
          <p:cNvPr id="69643" name="Line 11"/>
          <p:cNvSpPr>
            <a:spLocks noChangeShapeType="1"/>
          </p:cNvSpPr>
          <p:nvPr/>
        </p:nvSpPr>
        <p:spPr bwMode="auto">
          <a:xfrm>
            <a:off x="5257800" y="3962400"/>
            <a:ext cx="304800" cy="6096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4" name="Line 12"/>
          <p:cNvSpPr>
            <a:spLocks noChangeShapeType="1"/>
          </p:cNvSpPr>
          <p:nvPr/>
        </p:nvSpPr>
        <p:spPr bwMode="auto">
          <a:xfrm flipH="1" flipV="1">
            <a:off x="2590800" y="3657600"/>
            <a:ext cx="1981200" cy="762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2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3300"/>
                </a:solidFill>
              </a:rPr>
              <a:t>Results from lensing and dynamics work</a:t>
            </a:r>
            <a:endParaRPr lang="en-US" sz="4000" b="1" dirty="0" smtClean="0">
              <a:solidFill>
                <a:srgbClr val="FF33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337" y="1981200"/>
            <a:ext cx="4891325" cy="3479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81600" y="6096000"/>
            <a:ext cx="2661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Newman et al.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97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86000"/>
            <a:ext cx="8513762" cy="2728913"/>
          </a:xfrm>
        </p:spPr>
        <p:txBody>
          <a:bodyPr/>
          <a:lstStyle/>
          <a:p>
            <a:pPr algn="ctr" eaLnBrk="1" hangingPunct="1"/>
            <a:r>
              <a:rPr lang="en-US" sz="4800" dirty="0" smtClean="0">
                <a:solidFill>
                  <a:srgbClr val="FF33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Colliding clusters</a:t>
            </a:r>
            <a:endParaRPr lang="en-US" sz="4800" dirty="0">
              <a:solidFill>
                <a:srgbClr val="FF33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9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>
                <a:solidFill>
                  <a:srgbClr val="FF33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4000" b="1" dirty="0" smtClean="0">
                <a:solidFill>
                  <a:srgbClr val="FF33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bullet </a:t>
            </a:r>
            <a:r>
              <a:rPr lang="en-US" sz="4000" b="1" dirty="0">
                <a:solidFill>
                  <a:srgbClr val="FF33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cluster</a:t>
            </a:r>
          </a:p>
        </p:txBody>
      </p:sp>
      <p:pic>
        <p:nvPicPr>
          <p:cNvPr id="77827" name="Content Placeholder 6" descr="bullet_cluster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28" r="-13628"/>
          <a:stretch>
            <a:fillRect/>
          </a:stretch>
        </p:blipFill>
        <p:spPr>
          <a:xfrm>
            <a:off x="533400" y="1371600"/>
            <a:ext cx="8697913" cy="4953000"/>
          </a:xfrm>
        </p:spPr>
      </p:pic>
      <p:sp>
        <p:nvSpPr>
          <p:cNvPr id="2" name="TextBox 1"/>
          <p:cNvSpPr txBox="1"/>
          <p:nvPr/>
        </p:nvSpPr>
        <p:spPr>
          <a:xfrm>
            <a:off x="304800" y="6396335"/>
            <a:ext cx="8842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Clowe</a:t>
            </a:r>
            <a:r>
              <a:rPr lang="en-US" sz="1600" dirty="0" smtClean="0"/>
              <a:t> et al. 2006; </a:t>
            </a:r>
            <a:r>
              <a:rPr lang="en-US" sz="1600" dirty="0" err="1" smtClean="0"/>
              <a:t>Bradac</a:t>
            </a:r>
            <a:r>
              <a:rPr lang="en-US" sz="1600" dirty="0" smtClean="0"/>
              <a:t> et al </a:t>
            </a:r>
            <a:r>
              <a:rPr lang="en-US" sz="1600" dirty="0" smtClean="0"/>
              <a:t>2006; Randall et al. 2008 see also </a:t>
            </a:r>
            <a:r>
              <a:rPr lang="en-US" sz="1600" dirty="0" err="1" smtClean="0"/>
              <a:t>Bradac</a:t>
            </a:r>
            <a:r>
              <a:rPr lang="en-US" sz="1600" dirty="0" smtClean="0"/>
              <a:t> et al. 2008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6324600" y="5029200"/>
            <a:ext cx="2000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σ</a:t>
            </a:r>
            <a:r>
              <a:rPr lang="en-US" dirty="0" smtClean="0"/>
              <a:t>/m&lt;0.7cm</a:t>
            </a:r>
            <a:r>
              <a:rPr lang="en-US" baseline="30000" dirty="0" smtClean="0"/>
              <a:t>2</a:t>
            </a:r>
            <a:r>
              <a:rPr lang="en-US" dirty="0" smtClean="0"/>
              <a:t>/g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4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possible explanation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900" y="2892473"/>
            <a:ext cx="3868738" cy="2398617"/>
          </a:xfrm>
        </p:spPr>
      </p:pic>
      <p:pic>
        <p:nvPicPr>
          <p:cNvPr id="16" name="Content Placeholder 1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25" y="2840820"/>
            <a:ext cx="3863975" cy="2501923"/>
          </a:xfrm>
        </p:spPr>
      </p:pic>
      <p:sp>
        <p:nvSpPr>
          <p:cNvPr id="17" name="TextBox 16"/>
          <p:cNvSpPr txBox="1"/>
          <p:nvPr/>
        </p:nvSpPr>
        <p:spPr>
          <a:xfrm>
            <a:off x="5257800" y="6096000"/>
            <a:ext cx="2916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Kaplinghat</a:t>
            </a:r>
            <a:r>
              <a:rPr lang="en-US" dirty="0" smtClean="0"/>
              <a:t> et al.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087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4" y="1917702"/>
            <a:ext cx="8513763" cy="2730500"/>
          </a:xfrm>
        </p:spPr>
        <p:txBody>
          <a:bodyPr/>
          <a:lstStyle/>
          <a:p>
            <a:pPr algn="ctr" eaLnBrk="1" hangingPunct="1"/>
            <a:r>
              <a:rPr lang="en-US" sz="48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Satellites as a probe of dark matter free streaming length</a:t>
            </a:r>
            <a:endParaRPr lang="en-US" sz="4800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87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Warm Dark Matter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805" y="1417638"/>
            <a:ext cx="9144000" cy="46048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81804" y="6324602"/>
            <a:ext cx="2355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Lovell et al. 2014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4" y="6172202"/>
            <a:ext cx="5042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Free streaming ~</a:t>
            </a:r>
            <a:r>
              <a:rPr lang="en-US" dirty="0" err="1" smtClean="0"/>
              <a:t>kev</a:t>
            </a:r>
            <a:r>
              <a:rPr lang="en-US" dirty="0" smtClean="0"/>
              <a:t> scale thermal relic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66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Dark satellites in CDM vs WDM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7732" y="6209073"/>
            <a:ext cx="4728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 et al. 2016; Nierenberg et al. 2013</a:t>
            </a:r>
            <a:endParaRPr lang="en-US" dirty="0"/>
          </a:p>
        </p:txBody>
      </p:sp>
      <p:pic>
        <p:nvPicPr>
          <p:cNvPr id="5" name="Content Placeholder 4" descr="figwcoco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31" b="-2031"/>
          <a:stretch>
            <a:fillRect/>
          </a:stretch>
        </p:blipFill>
        <p:spPr>
          <a:xfrm>
            <a:off x="2286000" y="1598679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40036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4" y="582613"/>
            <a:ext cx="8686799" cy="78898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Luminous Satellites in CDM </a:t>
            </a:r>
            <a:r>
              <a:rPr lang="en-US" b="1" dirty="0" err="1" smtClean="0">
                <a:solidFill>
                  <a:srgbClr val="FF0000"/>
                </a:solidFill>
              </a:rPr>
              <a:t>vs</a:t>
            </a:r>
            <a:r>
              <a:rPr lang="en-US" b="1" dirty="0" smtClean="0">
                <a:solidFill>
                  <a:srgbClr val="FF0000"/>
                </a:solidFill>
              </a:rPr>
              <a:t> WDM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6248400"/>
            <a:ext cx="4585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Nierenberg, </a:t>
            </a:r>
            <a:r>
              <a:rPr lang="en-US" dirty="0" err="1" smtClean="0"/>
              <a:t>Treu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Menci</a:t>
            </a:r>
            <a:r>
              <a:rPr lang="en-US" dirty="0" smtClean="0"/>
              <a:t> et al. 2016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524000"/>
            <a:ext cx="88519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4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 txBox="1">
            <a:spLocks noChangeArrowheads="1"/>
          </p:cNvSpPr>
          <p:nvPr/>
        </p:nvSpPr>
        <p:spPr bwMode="auto">
          <a:xfrm>
            <a:off x="0" y="246066"/>
            <a:ext cx="8839200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4000" b="1" dirty="0">
                <a:solidFill>
                  <a:srgbClr val="FF0000"/>
                </a:solidFill>
                <a:latin typeface="Century Gothic" charset="0"/>
              </a:rPr>
              <a:t>“Missing satellites” and lensing</a:t>
            </a:r>
          </a:p>
        </p:txBody>
      </p:sp>
      <p:sp>
        <p:nvSpPr>
          <p:cNvPr id="37891" name="Rectangle 24"/>
          <p:cNvSpPr txBox="1">
            <a:spLocks noChangeArrowheads="1"/>
          </p:cNvSpPr>
          <p:nvPr/>
        </p:nvSpPr>
        <p:spPr bwMode="auto">
          <a:xfrm>
            <a:off x="533400" y="1219200"/>
            <a:ext cx="8001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82575" indent="-282575" eaLnBrk="0" hangingPunct="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685800" indent="-228600" eaLnBrk="0" hangingPunct="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40000"/>
              </a:spcAft>
              <a:buFontTx/>
              <a:buChar char="•"/>
            </a:pPr>
            <a:endParaRPr lang="en-GB" sz="120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40000"/>
              </a:spcAft>
              <a:buFontTx/>
              <a:buChar char="•"/>
            </a:pPr>
            <a:r>
              <a:rPr lang="en-GB">
                <a:latin typeface="Century Gothic" charset="0"/>
              </a:rPr>
              <a:t>Strong lensing can detect satellites based solely on mass!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40000"/>
              </a:spcAft>
              <a:buFontTx/>
              <a:buChar char="•"/>
            </a:pPr>
            <a:r>
              <a:rPr lang="en-GB">
                <a:latin typeface="Century Gothic" charset="0"/>
              </a:rPr>
              <a:t>Satellites are detected as “anomalies” in the gravitational potential ψ and its derivatives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spcAft>
                <a:spcPct val="40000"/>
              </a:spcAft>
              <a:buFontTx/>
              <a:buChar char="–"/>
            </a:pPr>
            <a:r>
              <a:rPr lang="en-GB">
                <a:latin typeface="Century Gothic" charset="0"/>
              </a:rPr>
              <a:t>ψ’’ = Flux anomalies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spcAft>
                <a:spcPct val="40000"/>
              </a:spcAft>
              <a:buFontTx/>
              <a:buChar char="–"/>
            </a:pPr>
            <a:r>
              <a:rPr lang="en-GB">
                <a:latin typeface="Century Gothic" charset="0"/>
              </a:rPr>
              <a:t>ψ’ = Astrometric anomalies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spcAft>
                <a:spcPct val="40000"/>
              </a:spcAft>
              <a:buFontTx/>
              <a:buChar char="–"/>
            </a:pPr>
            <a:r>
              <a:rPr lang="en-GB">
                <a:latin typeface="Century Gothic" charset="0"/>
              </a:rPr>
              <a:t>ψ = Time-delay anomalies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40000"/>
              </a:spcAft>
              <a:buFontTx/>
              <a:buChar char="–"/>
            </a:pPr>
            <a:r>
              <a:rPr lang="en-GB" b="1">
                <a:latin typeface="Century Gothic" charset="0"/>
              </a:rPr>
              <a:t>Natural scale is a few milliarcseconds. Astrometric perturbations of 10mas are expected</a:t>
            </a:r>
          </a:p>
        </p:txBody>
      </p:sp>
    </p:spTree>
    <p:extLst>
      <p:ext uri="{BB962C8B-B14F-4D97-AF65-F5344CB8AC3E}">
        <p14:creationId xmlns:p14="http://schemas.microsoft.com/office/powerpoint/2010/main" val="209724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Outline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524000"/>
            <a:ext cx="8991600" cy="4876800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 typeface="Arial" charset="0"/>
              <a:buChar char="•"/>
            </a:pPr>
            <a:endParaRPr lang="en-US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8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Introduction</a:t>
            </a:r>
          </a:p>
          <a:p>
            <a:pPr marL="952500" lvl="1" indent="-6096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What is gravitational lensing and why do we need it?</a:t>
            </a:r>
            <a:endParaRPr lang="en-US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S</a:t>
            </a:r>
            <a:r>
              <a:rPr lang="en-US" sz="26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mall-scale problems</a:t>
            </a:r>
            <a:endParaRPr lang="en-US" sz="2400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952500" lvl="1" indent="-6096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The inner regions of dark matter halos and the self-interaction cross section</a:t>
            </a:r>
          </a:p>
          <a:p>
            <a:pPr marL="1301750" lvl="2" indent="-6096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2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2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core/cusp </a:t>
            </a:r>
            <a:r>
              <a:rPr lang="en-US" sz="22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problem</a:t>
            </a:r>
          </a:p>
          <a:p>
            <a:pPr marL="1301750" lvl="2" indent="-6096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200" dirty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Colliding </a:t>
            </a:r>
            <a:r>
              <a:rPr lang="en-US" sz="22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clusters</a:t>
            </a:r>
            <a:endParaRPr lang="en-US" sz="2200" dirty="0" smtClean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952500" lvl="1" indent="-6096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Dark matter substructure and the dark matter free streaming length</a:t>
            </a:r>
            <a:endParaRPr lang="en-US" sz="2400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Dark matter substructure: a roadmap for the future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 txBox="1">
            <a:spLocks noChangeArrowheads="1"/>
          </p:cNvSpPr>
          <p:nvPr/>
        </p:nvSpPr>
        <p:spPr bwMode="auto">
          <a:xfrm>
            <a:off x="0" y="246066"/>
            <a:ext cx="8839200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4000" b="1" dirty="0">
                <a:solidFill>
                  <a:srgbClr val="FF0000"/>
                </a:solidFill>
                <a:latin typeface="Century Gothic" charset="0"/>
              </a:rPr>
              <a:t>“Missing satellites” and lensing</a:t>
            </a:r>
          </a:p>
        </p:txBody>
      </p:sp>
      <p:pic>
        <p:nvPicPr>
          <p:cNvPr id="2" name="magscan_src40_pjaffe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26028" b="23288"/>
          <a:stretch/>
        </p:blipFill>
        <p:spPr>
          <a:xfrm>
            <a:off x="152400" y="1371600"/>
            <a:ext cx="8807445" cy="44640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0" y="6248400"/>
            <a:ext cx="2927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</a:t>
            </a:r>
            <a:r>
              <a:rPr lang="en-US" dirty="0" err="1" smtClean="0"/>
              <a:t>D.Gilman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23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52604" y="152400"/>
            <a:ext cx="56780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rPr>
              <a:t>OSIRIS detection of substructure</a:t>
            </a:r>
            <a:endParaRPr lang="en-US" sz="2800" b="1" dirty="0">
              <a:solidFill>
                <a:srgbClr val="FF0000"/>
              </a:solidFill>
              <a:latin typeface="+mj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" name="Picture 1" descr="OSIRIS_1422Demo_Page_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85800"/>
            <a:ext cx="7924800" cy="5943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43501" y="6019800"/>
            <a:ext cx="3100503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Nierenberg Treu et al 2014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03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s_rot_labelle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71" y="990600"/>
            <a:ext cx="7434033" cy="5562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52604" y="152400"/>
            <a:ext cx="56780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rPr>
              <a:t>OSIRIS detection of substructure</a:t>
            </a:r>
            <a:endParaRPr lang="en-US" sz="2800" b="1" dirty="0">
              <a:solidFill>
                <a:srgbClr val="FF0000"/>
              </a:solidFill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43501" y="6019800"/>
            <a:ext cx="3100503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Nierenberg Treu et al 2014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7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42904" y="246066"/>
            <a:ext cx="7948613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3200" b="1" dirty="0" err="1" smtClean="0">
                <a:solidFill>
                  <a:srgbClr val="FF0000"/>
                </a:solidFill>
                <a:latin typeface="Century Gothic" charset="0"/>
              </a:rPr>
              <a:t>Astrometric</a:t>
            </a:r>
            <a:r>
              <a:rPr lang="en-GB" sz="3200" b="1" dirty="0" smtClean="0">
                <a:solidFill>
                  <a:srgbClr val="FF0000"/>
                </a:solidFill>
                <a:latin typeface="Century Gothic" charset="0"/>
              </a:rPr>
              <a:t> perturbations: </a:t>
            </a:r>
          </a:p>
          <a:p>
            <a:pPr algn="ctr" eaLnBrk="1" hangingPunct="1"/>
            <a:r>
              <a:rPr lang="en-GB" sz="3200" b="1" dirty="0" smtClean="0">
                <a:solidFill>
                  <a:srgbClr val="FF0000"/>
                </a:solidFill>
                <a:latin typeface="Century Gothic" charset="0"/>
              </a:rPr>
              <a:t>gravitational imaging</a:t>
            </a:r>
            <a:endParaRPr lang="en-GB" sz="3600" b="1" dirty="0">
              <a:solidFill>
                <a:srgbClr val="FF0000"/>
              </a:solidFill>
              <a:latin typeface="Century Gothic" charset="0"/>
            </a:endParaRPr>
          </a:p>
        </p:txBody>
      </p:sp>
      <p:sp>
        <p:nvSpPr>
          <p:cNvPr id="64515" name="TextBox 13"/>
          <p:cNvSpPr txBox="1">
            <a:spLocks noChangeArrowheads="1"/>
          </p:cNvSpPr>
          <p:nvPr/>
        </p:nvSpPr>
        <p:spPr bwMode="auto">
          <a:xfrm>
            <a:off x="5459414" y="2286003"/>
            <a:ext cx="36842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accent1"/>
                </a:solidFill>
              </a:rPr>
              <a:t>Mass substructure distorts  </a:t>
            </a:r>
          </a:p>
          <a:p>
            <a:pPr eaLnBrk="1" hangingPunct="1"/>
            <a:r>
              <a:rPr lang="en-US" b="1">
                <a:solidFill>
                  <a:schemeClr val="accent1"/>
                </a:solidFill>
              </a:rPr>
              <a:t>extended lensed sources</a:t>
            </a:r>
          </a:p>
        </p:txBody>
      </p:sp>
      <p:pic>
        <p:nvPicPr>
          <p:cNvPr id="64516" name="Picture 7" descr="MNR_16952_f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2"/>
            <a:ext cx="45720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4495800" y="3276600"/>
            <a:ext cx="236220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518" name="TextBox 9"/>
          <p:cNvSpPr txBox="1">
            <a:spLocks noChangeArrowheads="1"/>
          </p:cNvSpPr>
          <p:nvPr/>
        </p:nvSpPr>
        <p:spPr bwMode="auto">
          <a:xfrm>
            <a:off x="5029204" y="6400804"/>
            <a:ext cx="24240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Vegetti et al. 2010</a:t>
            </a:r>
          </a:p>
        </p:txBody>
      </p:sp>
    </p:spTree>
    <p:extLst>
      <p:ext uri="{BB962C8B-B14F-4D97-AF65-F5344CB8AC3E}">
        <p14:creationId xmlns:p14="http://schemas.microsoft.com/office/powerpoint/2010/main" val="21013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 txBox="1">
            <a:spLocks noChangeArrowheads="1"/>
          </p:cNvSpPr>
          <p:nvPr/>
        </p:nvSpPr>
        <p:spPr bwMode="auto">
          <a:xfrm>
            <a:off x="342904" y="246066"/>
            <a:ext cx="7948613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3200" b="1" dirty="0" smtClean="0">
                <a:solidFill>
                  <a:srgbClr val="FF0000"/>
                </a:solidFill>
              </a:rPr>
              <a:t>Statistics from gravitational imaging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66563" name="TextBox 17"/>
          <p:cNvSpPr txBox="1">
            <a:spLocks noChangeArrowheads="1"/>
          </p:cNvSpPr>
          <p:nvPr/>
        </p:nvSpPr>
        <p:spPr bwMode="auto">
          <a:xfrm>
            <a:off x="5105404" y="6400802"/>
            <a:ext cx="40386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err="1"/>
              <a:t>Vegetti</a:t>
            </a:r>
            <a:r>
              <a:rPr lang="en-US" dirty="0"/>
              <a:t> et al </a:t>
            </a:r>
            <a:r>
              <a:rPr lang="en-US" dirty="0" smtClean="0"/>
              <a:t>2010, 2012, 2014</a:t>
            </a:r>
            <a:endParaRPr lang="en-US" dirty="0"/>
          </a:p>
        </p:txBody>
      </p:sp>
      <p:sp>
        <p:nvSpPr>
          <p:cNvPr id="66565" name="TextBox 4"/>
          <p:cNvSpPr txBox="1">
            <a:spLocks noChangeArrowheads="1"/>
          </p:cNvSpPr>
          <p:nvPr/>
        </p:nvSpPr>
        <p:spPr bwMode="auto">
          <a:xfrm>
            <a:off x="381000" y="6019802"/>
            <a:ext cx="49936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/>
              <a:t>HST/AO </a:t>
            </a:r>
            <a:r>
              <a:rPr lang="en-US" dirty="0"/>
              <a:t>can detect down to 3</a:t>
            </a:r>
            <a:r>
              <a:rPr lang="en-US" dirty="0" smtClean="0"/>
              <a:t>e8 </a:t>
            </a:r>
            <a:r>
              <a:rPr lang="en-US" dirty="0" err="1"/>
              <a:t>Msun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096" y="1219204"/>
            <a:ext cx="4344704" cy="45708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11" y="1219203"/>
            <a:ext cx="4683193" cy="456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1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 txBox="1">
            <a:spLocks noChangeArrowheads="1"/>
          </p:cNvSpPr>
          <p:nvPr/>
        </p:nvSpPr>
        <p:spPr bwMode="auto">
          <a:xfrm>
            <a:off x="342904" y="246066"/>
            <a:ext cx="7948613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3200" b="1" dirty="0" smtClean="0">
                <a:solidFill>
                  <a:srgbClr val="FF0000"/>
                </a:solidFill>
              </a:rPr>
              <a:t>Limits on sterile neutrinos from gravitational imaging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66563" name="TextBox 17"/>
          <p:cNvSpPr txBox="1">
            <a:spLocks noChangeArrowheads="1"/>
          </p:cNvSpPr>
          <p:nvPr/>
        </p:nvSpPr>
        <p:spPr bwMode="auto">
          <a:xfrm>
            <a:off x="6629400" y="6286729"/>
            <a:ext cx="23621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err="1"/>
              <a:t>Vegetti</a:t>
            </a:r>
            <a:r>
              <a:rPr lang="en-US" dirty="0"/>
              <a:t> et al </a:t>
            </a:r>
            <a:r>
              <a:rPr lang="en-US" dirty="0" smtClean="0"/>
              <a:t>2018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110" y="1261847"/>
            <a:ext cx="6172200" cy="486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9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 txBox="1">
            <a:spLocks noChangeArrowheads="1"/>
          </p:cNvSpPr>
          <p:nvPr/>
        </p:nvSpPr>
        <p:spPr bwMode="auto">
          <a:xfrm>
            <a:off x="342904" y="246066"/>
            <a:ext cx="7948613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3200" b="1" dirty="0" smtClean="0">
                <a:solidFill>
                  <a:srgbClr val="FF0000"/>
                </a:solidFill>
              </a:rPr>
              <a:t>Statistical gravitational imaging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66563" name="TextBox 17"/>
          <p:cNvSpPr txBox="1">
            <a:spLocks noChangeArrowheads="1"/>
          </p:cNvSpPr>
          <p:nvPr/>
        </p:nvSpPr>
        <p:spPr bwMode="auto">
          <a:xfrm>
            <a:off x="5105404" y="6400802"/>
            <a:ext cx="40386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err="1" smtClean="0"/>
              <a:t>Birrer</a:t>
            </a:r>
            <a:r>
              <a:rPr lang="en-US" dirty="0" smtClean="0"/>
              <a:t> et al. 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99" y="1981200"/>
            <a:ext cx="4573159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415430"/>
            <a:ext cx="4279900" cy="440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2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288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Gravitational imaging:</a:t>
            </a:r>
            <a:b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Future </a:t>
            </a:r>
            <a:r>
              <a:rPr lang="en-US" b="1" dirty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Prospects</a:t>
            </a:r>
          </a:p>
        </p:txBody>
      </p:sp>
      <p:sp>
        <p:nvSpPr>
          <p:cNvPr id="94211" name="TextBox 7"/>
          <p:cNvSpPr txBox="1">
            <a:spLocks noChangeArrowheads="1"/>
          </p:cNvSpPr>
          <p:nvPr/>
        </p:nvSpPr>
        <p:spPr bwMode="auto">
          <a:xfrm>
            <a:off x="457200" y="1524004"/>
            <a:ext cx="38862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Current limit is 10</a:t>
            </a:r>
            <a:r>
              <a:rPr lang="en-US" baseline="30000" dirty="0" smtClean="0"/>
              <a:t>8</a:t>
            </a:r>
            <a:r>
              <a:rPr lang="en-US" dirty="0" smtClean="0"/>
              <a:t> </a:t>
            </a:r>
            <a:r>
              <a:rPr lang="en-US" dirty="0" err="1" smtClean="0"/>
              <a:t>msun</a:t>
            </a:r>
            <a:endParaRPr lang="en-US" dirty="0"/>
          </a:p>
          <a:p>
            <a:pPr eaLnBrk="1" hangingPunct="1"/>
            <a:r>
              <a:rPr lang="en-US" dirty="0"/>
              <a:t>(</a:t>
            </a:r>
            <a:r>
              <a:rPr lang="en-US" dirty="0" err="1"/>
              <a:t>Vegetti</a:t>
            </a:r>
            <a:r>
              <a:rPr lang="en-US" dirty="0"/>
              <a:t> et al. </a:t>
            </a:r>
            <a:r>
              <a:rPr lang="en-US" dirty="0" smtClean="0"/>
              <a:t>2012, 2014)</a:t>
            </a:r>
            <a:endParaRPr lang="en-US" dirty="0"/>
          </a:p>
          <a:p>
            <a:pPr eaLnBrk="1" hangingPunct="1">
              <a:buFont typeface="Arial" charset="0"/>
              <a:buChar char="•"/>
            </a:pPr>
            <a:r>
              <a:rPr lang="en-US" dirty="0"/>
              <a:t> With Next Generation Adaptive Optics and then </a:t>
            </a:r>
            <a:r>
              <a:rPr lang="en-US" dirty="0" smtClean="0"/>
              <a:t>TMT we </a:t>
            </a:r>
            <a:r>
              <a:rPr lang="en-US" dirty="0"/>
              <a:t>should reach 10</a:t>
            </a:r>
            <a:r>
              <a:rPr lang="en-US" baseline="30000" dirty="0"/>
              <a:t>7</a:t>
            </a:r>
            <a:r>
              <a:rPr lang="en-US" dirty="0"/>
              <a:t> solar </a:t>
            </a:r>
            <a:r>
              <a:rPr lang="en-US" dirty="0" smtClean="0"/>
              <a:t>masses and below, where </a:t>
            </a:r>
            <a:r>
              <a:rPr lang="en-US" dirty="0"/>
              <a:t>the discrepancy with theory is </a:t>
            </a:r>
            <a:r>
              <a:rPr lang="en-US" dirty="0" smtClean="0"/>
              <a:t>strongest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LARGE SAMPLES WITH SUFFICIENT SENSITIVITY WITHIN REACH</a:t>
            </a:r>
            <a:endParaRPr lang="en-US" dirty="0"/>
          </a:p>
        </p:txBody>
      </p:sp>
      <p:pic>
        <p:nvPicPr>
          <p:cNvPr id="5" name="Content Placeholder 4" descr="figwcoco.pd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31" b="-2031"/>
          <a:stretch>
            <a:fillRect/>
          </a:stretch>
        </p:blipFill>
        <p:spPr>
          <a:xfrm>
            <a:off x="4724400" y="1447800"/>
            <a:ext cx="4038600" cy="4525963"/>
          </a:xfrm>
        </p:spPr>
      </p:pic>
      <p:sp>
        <p:nvSpPr>
          <p:cNvPr id="6" name="Rectangle 5"/>
          <p:cNvSpPr/>
          <p:nvPr/>
        </p:nvSpPr>
        <p:spPr>
          <a:xfrm>
            <a:off x="5791200" y="1976049"/>
            <a:ext cx="655737" cy="3469463"/>
          </a:xfrm>
          <a:prstGeom prst="rect">
            <a:avLst/>
          </a:prstGeom>
          <a:solidFill>
            <a:srgbClr val="FF0000">
              <a:alpha val="48000"/>
            </a:srgb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38600" y="1423359"/>
            <a:ext cx="4953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Range </a:t>
            </a:r>
            <a:r>
              <a:rPr lang="en-US" smtClean="0">
                <a:solidFill>
                  <a:srgbClr val="FF0000"/>
                </a:solidFill>
              </a:rPr>
              <a:t>accessible with Adaptive </a:t>
            </a:r>
            <a:r>
              <a:rPr lang="en-US" dirty="0" smtClean="0">
                <a:solidFill>
                  <a:srgbClr val="FF0000"/>
                </a:solidFill>
              </a:rPr>
              <a:t>Optics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23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Flux ratio anomalies:</a:t>
            </a:r>
            <a:r>
              <a:rPr lang="en-US" b="1" dirty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/>
            </a:r>
            <a:br>
              <a:rPr lang="en-US" b="1" dirty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</a:br>
            <a:r>
              <a:rPr lang="en-US" b="1" dirty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Future Prospects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02270" y="6350298"/>
            <a:ext cx="406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Gilman, </a:t>
            </a:r>
            <a:r>
              <a:rPr lang="en-US" dirty="0" err="1" smtClean="0"/>
              <a:t>Birrer</a:t>
            </a:r>
            <a:r>
              <a:rPr lang="en-US" dirty="0" smtClean="0"/>
              <a:t>, </a:t>
            </a:r>
            <a:r>
              <a:rPr lang="en-US" dirty="0" err="1" smtClean="0"/>
              <a:t>Treu</a:t>
            </a:r>
            <a:r>
              <a:rPr lang="en-US" dirty="0" smtClean="0"/>
              <a:t> et al. 2018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25" y="2159794"/>
            <a:ext cx="3863975" cy="3863975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513" y="2057400"/>
            <a:ext cx="3487511" cy="4068763"/>
          </a:xfrm>
        </p:spPr>
      </p:pic>
    </p:spTree>
    <p:extLst>
      <p:ext uri="{BB962C8B-B14F-4D97-AF65-F5344CB8AC3E}">
        <p14:creationId xmlns:p14="http://schemas.microsoft.com/office/powerpoint/2010/main" val="82114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288"/>
            <a:ext cx="7772400" cy="11430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Flux ratio anomalies: </a:t>
            </a:r>
            <a:br>
              <a:rPr lang="en-US" b="1" dirty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</a:br>
            <a:r>
              <a:rPr lang="en-US" b="1" dirty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Future Prospects</a:t>
            </a:r>
          </a:p>
        </p:txBody>
      </p:sp>
      <p:sp>
        <p:nvSpPr>
          <p:cNvPr id="98307" name="TextBox 7"/>
          <p:cNvSpPr txBox="1">
            <a:spLocks noChangeArrowheads="1"/>
          </p:cNvSpPr>
          <p:nvPr/>
        </p:nvSpPr>
        <p:spPr bwMode="auto">
          <a:xfrm>
            <a:off x="304800" y="1676400"/>
            <a:ext cx="8458200" cy="310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800" dirty="0">
                <a:latin typeface="+mn-lt"/>
              </a:rPr>
              <a:t>Narrow line flux ratio anomalies can currently be studied for </a:t>
            </a:r>
            <a:r>
              <a:rPr lang="en-US" sz="2800" dirty="0" smtClean="0">
                <a:latin typeface="+mn-lt"/>
              </a:rPr>
              <a:t>20 </a:t>
            </a:r>
            <a:r>
              <a:rPr lang="en-US" sz="2800" dirty="0">
                <a:latin typeface="+mn-lt"/>
              </a:rPr>
              <a:t>systems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>
                <a:latin typeface="+mn-lt"/>
              </a:rPr>
              <a:t>Future surveys will </a:t>
            </a:r>
            <a:r>
              <a:rPr lang="en-US" sz="2800" dirty="0" smtClean="0">
                <a:latin typeface="+mn-lt"/>
              </a:rPr>
              <a:t>discover </a:t>
            </a:r>
            <a:r>
              <a:rPr lang="en-US" sz="2800" dirty="0">
                <a:latin typeface="+mn-lt"/>
              </a:rPr>
              <a:t>thousands of </a:t>
            </a:r>
            <a:r>
              <a:rPr lang="en-US" sz="2800" dirty="0" smtClean="0">
                <a:latin typeface="+mn-lt"/>
              </a:rPr>
              <a:t>systems</a:t>
            </a:r>
            <a:endParaRPr lang="en-US" sz="2800" dirty="0">
              <a:latin typeface="+mn-lt"/>
            </a:endParaRP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+mn-lt"/>
              </a:rPr>
              <a:t>NGAO/TMT </a:t>
            </a:r>
            <a:r>
              <a:rPr lang="en-US" sz="2800" dirty="0">
                <a:latin typeface="+mn-lt"/>
              </a:rPr>
              <a:t>will provide spectroscopic follow-up and emission line flux ratios</a:t>
            </a:r>
          </a:p>
          <a:p>
            <a:pPr eaLnBrk="1" hangingPunct="1">
              <a:buFont typeface="Arial" charset="0"/>
              <a:buChar char="•"/>
            </a:pP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971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4804" y="1066802"/>
            <a:ext cx="8513763" cy="2730500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What’s the dark matter?</a:t>
            </a:r>
            <a:br>
              <a:rPr lang="en-US" sz="54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</a:br>
            <a:r>
              <a:rPr lang="en-US" sz="36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Let’s use gravity to find out</a:t>
            </a:r>
            <a:endParaRPr lang="en-US" sz="3600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70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4804" y="1066802"/>
            <a:ext cx="8513763" cy="2730500"/>
          </a:xfrm>
        </p:spPr>
        <p:txBody>
          <a:bodyPr/>
          <a:lstStyle/>
          <a:p>
            <a:pPr algn="ctr" eaLnBrk="1" hangingPunct="1">
              <a:lnSpc>
                <a:spcPct val="110000"/>
              </a:lnSpc>
            </a:pPr>
            <a:r>
              <a:rPr lang="en-US" sz="54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100 quasar lenses with Flux </a:t>
            </a:r>
            <a:r>
              <a:rPr lang="en-US" sz="54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ratios.</a:t>
            </a:r>
            <a:r>
              <a:rPr lang="en-US" sz="5400" dirty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54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How </a:t>
            </a:r>
            <a:r>
              <a:rPr lang="en-US" sz="54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do we do this in practice?</a:t>
            </a:r>
            <a:endParaRPr lang="en-US" sz="5400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4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229600" cy="7874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Roadmap. I. Find Lenses</a:t>
            </a:r>
            <a:endParaRPr lang="en-US" b="1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4800" y="1447800"/>
            <a:ext cx="85344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ts val="22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 2" charset="0"/>
              <a:buChar char="Ü"/>
              <a:defRPr sz="2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49FBF"/>
              </a:buClr>
              <a:buSzPct val="90000"/>
              <a:buFont typeface="Wingdings 2" charset="0"/>
              <a:buChar char="Ü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 2" charset="0"/>
              <a:buChar char="Ü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49FBF"/>
              </a:buClr>
              <a:buSzPct val="90000"/>
              <a:buFont typeface="Wingdings 2" charset="0"/>
              <a:buChar char="Ü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 2" charset="0"/>
              <a:buChar char="Ü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 eaLnBrk="1" hangingPunct="1">
              <a:buFont typeface="Arial" charset="0"/>
              <a:buChar char="•"/>
            </a:pPr>
            <a:r>
              <a:rPr lang="en-US" dirty="0" smtClean="0">
                <a:latin typeface="Century Gothic" charset="0"/>
                <a:ea typeface="ＭＳ Ｐゴシック" charset="0"/>
                <a:cs typeface="ＭＳ Ｐゴシック" charset="0"/>
              </a:rPr>
              <a:t>Carry out large imaging survey. </a:t>
            </a:r>
          </a:p>
          <a:p>
            <a:pPr marL="723900" lvl="1" indent="-381000" eaLnBrk="1" hangingPunct="1">
              <a:buFont typeface="Arial" charset="0"/>
              <a:buChar char="•"/>
            </a:pPr>
            <a:r>
              <a:rPr lang="en-US" dirty="0" smtClean="0">
                <a:latin typeface="Century Gothic" charset="0"/>
                <a:ea typeface="ＭＳ Ｐゴシック" charset="0"/>
                <a:cs typeface="ＭＳ Ｐゴシック" charset="0"/>
              </a:rPr>
              <a:t>QSO forecasts by </a:t>
            </a:r>
            <a:r>
              <a:rPr lang="en-US" dirty="0" err="1" smtClean="0">
                <a:latin typeface="Century Gothic" charset="0"/>
                <a:ea typeface="ＭＳ Ｐゴシック" charset="0"/>
                <a:cs typeface="ＭＳ Ｐゴシック" charset="0"/>
              </a:rPr>
              <a:t>Oguri</a:t>
            </a:r>
            <a:r>
              <a:rPr lang="en-US" dirty="0" smtClean="0">
                <a:latin typeface="Century Gothic" charset="0"/>
                <a:ea typeface="ＭＳ Ｐゴシック" charset="0"/>
                <a:cs typeface="ＭＳ Ｐゴシック" charset="0"/>
              </a:rPr>
              <a:t> &amp; Marshall (2010)</a:t>
            </a:r>
          </a:p>
          <a:p>
            <a:pPr marL="1073150" lvl="2" indent="-381000" eaLnBrk="1" hangingPunct="1">
              <a:buFont typeface="Arial" charset="0"/>
              <a:buChar char="•"/>
            </a:pPr>
            <a:r>
              <a:rPr lang="en-US" dirty="0" smtClean="0">
                <a:latin typeface="Century Gothic" charset="0"/>
                <a:ea typeface="ＭＳ Ｐゴシック" charset="0"/>
                <a:cs typeface="ＭＳ Ｐゴシック" charset="0"/>
              </a:rPr>
              <a:t>DES (~1000 lensed QSOs, including 150 quads)</a:t>
            </a:r>
          </a:p>
          <a:p>
            <a:pPr marL="1073150" lvl="2" indent="-381000" eaLnBrk="1" hangingPunct="1">
              <a:buFont typeface="Arial" charset="0"/>
              <a:buChar char="•"/>
            </a:pPr>
            <a:r>
              <a:rPr lang="en-US" dirty="0" smtClean="0">
                <a:latin typeface="Century Gothic" charset="0"/>
                <a:ea typeface="ＭＳ Ｐゴシック" charset="0"/>
                <a:cs typeface="ＭＳ Ｐゴシック" charset="0"/>
              </a:rPr>
              <a:t>LSST (~8000 lensed QSOs, including 1000 quads)</a:t>
            </a:r>
          </a:p>
          <a:p>
            <a:pPr marL="1073150" lvl="2" indent="-381000" eaLnBrk="1" hangingPunct="1">
              <a:buFont typeface="Arial" charset="0"/>
              <a:buChar char="•"/>
            </a:pPr>
            <a:r>
              <a:rPr lang="en-US" dirty="0" smtClean="0">
                <a:latin typeface="Century Gothic" charset="0"/>
                <a:ea typeface="ＭＳ Ｐゴシック" charset="0"/>
                <a:cs typeface="ＭＳ Ｐゴシック" charset="0"/>
              </a:rPr>
              <a:t>Euclid/WFIRST many more!</a:t>
            </a:r>
          </a:p>
          <a:p>
            <a:pPr marL="381000" indent="-381000" eaLnBrk="1" hangingPunct="1">
              <a:buFont typeface="Arial" charset="0"/>
              <a:buChar char="•"/>
            </a:pPr>
            <a:r>
              <a:rPr lang="en-US" sz="2400" dirty="0" smtClean="0">
                <a:latin typeface="Century Gothic" charset="0"/>
                <a:ea typeface="ＭＳ Ｐゴシック" charset="0"/>
                <a:cs typeface="ＭＳ Ｐゴシック" charset="0"/>
              </a:rPr>
              <a:t>Find lenses:</a:t>
            </a:r>
          </a:p>
          <a:p>
            <a:pPr marL="723900" lvl="1" indent="-381000" eaLnBrk="1" hangingPunct="1">
              <a:buFont typeface="Arial" charset="0"/>
              <a:buChar char="•"/>
            </a:pPr>
            <a:r>
              <a:rPr lang="en-US" sz="2400" dirty="0" smtClean="0">
                <a:latin typeface="Century Gothic" charset="0"/>
                <a:ea typeface="ＭＳ Ｐゴシック" charset="0"/>
                <a:cs typeface="ＭＳ Ｐゴシック" charset="0"/>
              </a:rPr>
              <a:t>Different strategies for lensed QSOs and galaxies (Marshall+, </a:t>
            </a:r>
            <a:r>
              <a:rPr lang="en-US" sz="2400" dirty="0" err="1" smtClean="0">
                <a:latin typeface="Century Gothic" charset="0"/>
                <a:ea typeface="ＭＳ Ｐゴシック" charset="0"/>
                <a:cs typeface="ＭＳ Ｐゴシック" charset="0"/>
              </a:rPr>
              <a:t>Gavazzi</a:t>
            </a:r>
            <a:r>
              <a:rPr lang="en-US" sz="2400" dirty="0" smtClean="0">
                <a:latin typeface="Century Gothic" charset="0"/>
                <a:ea typeface="ＭＳ Ｐゴシック" charset="0"/>
                <a:cs typeface="ＭＳ Ｐゴシック" charset="0"/>
              </a:rPr>
              <a:t>+,Kubo+,</a:t>
            </a:r>
            <a:r>
              <a:rPr lang="en-US" sz="2400" dirty="0" err="1" smtClean="0">
                <a:latin typeface="Century Gothic" charset="0"/>
                <a:ea typeface="ＭＳ Ｐゴシック" charset="0"/>
                <a:cs typeface="ＭＳ Ｐゴシック" charset="0"/>
              </a:rPr>
              <a:t>Belokurov</a:t>
            </a:r>
            <a:r>
              <a:rPr lang="en-US" sz="2400" dirty="0" smtClean="0">
                <a:latin typeface="Century Gothic" charset="0"/>
                <a:ea typeface="ＭＳ Ｐゴシック" charset="0"/>
                <a:cs typeface="ＭＳ Ｐゴシック" charset="0"/>
              </a:rPr>
              <a:t>+,</a:t>
            </a:r>
            <a:r>
              <a:rPr lang="en-US" sz="2400" dirty="0" err="1" smtClean="0">
                <a:latin typeface="Century Gothic" charset="0"/>
                <a:ea typeface="ＭＳ Ｐゴシック" charset="0"/>
                <a:cs typeface="ＭＳ Ｐゴシック" charset="0"/>
              </a:rPr>
              <a:t>Kochanek</a:t>
            </a:r>
            <a:r>
              <a:rPr lang="en-US" sz="2400" dirty="0" smtClean="0">
                <a:latin typeface="Century Gothic" charset="0"/>
                <a:ea typeface="ＭＳ Ｐゴシック" charset="0"/>
                <a:cs typeface="ＭＳ Ｐゴシック" charset="0"/>
              </a:rPr>
              <a:t>+,Faure+,</a:t>
            </a:r>
            <a:r>
              <a:rPr lang="en-US" sz="2400" dirty="0" err="1" smtClean="0">
                <a:latin typeface="Century Gothic" charset="0"/>
                <a:ea typeface="ＭＳ Ｐゴシック" charset="0"/>
                <a:cs typeface="ＭＳ Ｐゴシック" charset="0"/>
              </a:rPr>
              <a:t>Pawase</a:t>
            </a:r>
            <a:r>
              <a:rPr lang="en-US" sz="2400" dirty="0" smtClean="0">
                <a:latin typeface="Century Gothic" charset="0"/>
                <a:ea typeface="ＭＳ Ｐゴシック" charset="0"/>
                <a:cs typeface="ＭＳ Ｐゴシック" charset="0"/>
              </a:rPr>
              <a:t>+,</a:t>
            </a:r>
            <a:r>
              <a:rPr lang="en-US" sz="2400" dirty="0" err="1" smtClean="0">
                <a:latin typeface="Century Gothic" charset="0"/>
                <a:ea typeface="ＭＳ Ｐゴシック" charset="0"/>
                <a:cs typeface="ＭＳ Ｐゴシック" charset="0"/>
              </a:rPr>
              <a:t>Agnello</a:t>
            </a:r>
            <a:r>
              <a:rPr lang="en-US" sz="2400" dirty="0" smtClean="0">
                <a:latin typeface="Century Gothic" charset="0"/>
                <a:ea typeface="ＭＳ Ｐゴシック" charset="0"/>
                <a:cs typeface="ＭＳ Ｐゴシック" charset="0"/>
              </a:rPr>
              <a:t>+) and under development (Marshall, Treu, LSST collaboration)</a:t>
            </a:r>
          </a:p>
          <a:p>
            <a:pPr marL="723900" lvl="1" indent="-381000" eaLnBrk="1" hangingPunct="1">
              <a:buFont typeface="Arial" charset="0"/>
              <a:buChar char="•"/>
            </a:pPr>
            <a:r>
              <a:rPr lang="en-US" sz="2400" dirty="0" smtClean="0">
                <a:latin typeface="Century Gothic" charset="0"/>
                <a:ea typeface="ＭＳ Ｐゴシック" charset="0"/>
                <a:cs typeface="ＭＳ Ｐゴシック" charset="0"/>
              </a:rPr>
              <a:t>Successfully demonstrated</a:t>
            </a:r>
          </a:p>
        </p:txBody>
      </p:sp>
    </p:spTree>
    <p:extLst>
      <p:ext uri="{BB962C8B-B14F-4D97-AF65-F5344CB8AC3E}">
        <p14:creationId xmlns:p14="http://schemas.microsoft.com/office/powerpoint/2010/main" val="88535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In large imaging surveys</a:t>
            </a:r>
            <a:endParaRPr lang="en-US" b="1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 descr="WFIRS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914402"/>
            <a:ext cx="5080000" cy="3543300"/>
          </a:xfrm>
          <a:prstGeom prst="rect">
            <a:avLst/>
          </a:prstGeom>
        </p:spPr>
      </p:pic>
      <p:pic>
        <p:nvPicPr>
          <p:cNvPr id="3" name="Picture 2" descr="lsst_bi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4" y="3124203"/>
            <a:ext cx="4152899" cy="3570143"/>
          </a:xfrm>
          <a:prstGeom prst="rect">
            <a:avLst/>
          </a:prstGeom>
        </p:spPr>
      </p:pic>
      <p:pic>
        <p:nvPicPr>
          <p:cNvPr id="4" name="Picture 3" descr="11-0222-13D_hrCamer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297627"/>
            <a:ext cx="2298700" cy="3456692"/>
          </a:xfrm>
          <a:prstGeom prst="rect">
            <a:avLst/>
          </a:prstGeom>
        </p:spPr>
      </p:pic>
      <p:pic>
        <p:nvPicPr>
          <p:cNvPr id="5" name="Picture 4" descr="fig1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14400"/>
            <a:ext cx="2133600" cy="32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3" y="3657602"/>
            <a:ext cx="2121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HSC on Subaru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62800" y="1219202"/>
            <a:ext cx="1307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WFIRST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52804" y="6248402"/>
            <a:ext cx="897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LSST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4" y="6324602"/>
            <a:ext cx="2800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Dark Energy Camera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50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Needle in a haystack!</a:t>
            </a:r>
            <a:endParaRPr lang="en-US" b="1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869443"/>
            <a:ext cx="6781800" cy="55313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4" y="6396338"/>
            <a:ext cx="8246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Which ones are lenses? </a:t>
            </a:r>
            <a:r>
              <a:rPr lang="en-US" dirty="0" err="1" smtClean="0"/>
              <a:t>Agnello</a:t>
            </a:r>
            <a:r>
              <a:rPr lang="en-US" dirty="0" smtClean="0"/>
              <a:t>, Kelly, Treu &amp; Marshall 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6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We can find them using machine learning techniques</a:t>
            </a:r>
            <a:endParaRPr lang="en-US" b="1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676400"/>
            <a:ext cx="2748380" cy="4800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-115" t="-326" r="38085" b="326"/>
          <a:stretch/>
        </p:blipFill>
        <p:spPr>
          <a:xfrm>
            <a:off x="3276604" y="1625600"/>
            <a:ext cx="5569545" cy="3937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4" y="6172202"/>
            <a:ext cx="5333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Agnello</a:t>
            </a:r>
            <a:r>
              <a:rPr lang="en-US" dirty="0" smtClean="0"/>
              <a:t> et al. 2015a; Williams et al.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12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And here they are!</a:t>
            </a:r>
            <a:endParaRPr lang="en-US" b="1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6324600"/>
            <a:ext cx="2710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Agnello</a:t>
            </a:r>
            <a:r>
              <a:rPr lang="en-US" dirty="0" smtClean="0"/>
              <a:t> et al. 2015b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7941" b="18462"/>
          <a:stretch/>
        </p:blipFill>
        <p:spPr>
          <a:xfrm>
            <a:off x="0" y="1066800"/>
            <a:ext cx="9144000" cy="24244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3505200"/>
            <a:ext cx="4191000" cy="2773456"/>
          </a:xfrm>
          <a:prstGeom prst="rect">
            <a:avLst/>
          </a:prstGeom>
        </p:spPr>
      </p:pic>
      <p:pic>
        <p:nvPicPr>
          <p:cNvPr id="13" name="Picture 12" descr="J2146.pn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505202"/>
            <a:ext cx="4038600" cy="30499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05400" y="6358491"/>
            <a:ext cx="2775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trides.astro.ucla.edu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20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Here are some more!</a:t>
            </a:r>
            <a:endParaRPr lang="en-US" b="1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47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As viewed with the Hubble Space Telescope</a:t>
            </a:r>
            <a:endParaRPr lang="en-US" b="1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4000"/>
            <a:ext cx="9144000" cy="12560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35456"/>
            <a:ext cx="67056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81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229600" cy="7874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Roadmap. II. Follow-up</a:t>
            </a:r>
            <a:endParaRPr lang="en-US" b="1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4800" y="1447800"/>
            <a:ext cx="85344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ts val="22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 2" charset="0"/>
              <a:buChar char="Ü"/>
              <a:defRPr sz="2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49FBF"/>
              </a:buClr>
              <a:buSzPct val="90000"/>
              <a:buFont typeface="Wingdings 2" charset="0"/>
              <a:buChar char="Ü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 2" charset="0"/>
              <a:buChar char="Ü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49FBF"/>
              </a:buClr>
              <a:buSzPct val="90000"/>
              <a:buFont typeface="Wingdings 2" charset="0"/>
              <a:buChar char="Ü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 2" charset="0"/>
              <a:buChar char="Ü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endParaRPr lang="en-US" dirty="0" smtClean="0"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723900" lvl="1" indent="-381000" eaLnBrk="1" hangingPunct="1">
              <a:buFont typeface="Arial" charset="0"/>
              <a:buChar char="•"/>
            </a:pPr>
            <a:r>
              <a:rPr lang="en-US" sz="2800" dirty="0" smtClean="0">
                <a:latin typeface="Century Gothic" charset="0"/>
                <a:ea typeface="ＭＳ Ｐゴシック" charset="0"/>
                <a:cs typeface="ＭＳ Ｐゴシック" charset="0"/>
              </a:rPr>
              <a:t>High resolution imaging: space or Adaptive Optics</a:t>
            </a:r>
          </a:p>
          <a:p>
            <a:pPr marL="723900" lvl="1" indent="-381000" eaLnBrk="1" hangingPunct="1">
              <a:buFont typeface="Arial" charset="0"/>
              <a:buChar char="•"/>
            </a:pPr>
            <a:r>
              <a:rPr lang="en-US" sz="2800" dirty="0" smtClean="0">
                <a:latin typeface="Century Gothic" charset="0"/>
                <a:ea typeface="ＭＳ Ｐゴシック" charset="0"/>
                <a:cs typeface="ＭＳ Ｐゴシック" charset="0"/>
              </a:rPr>
              <a:t>Deflector </a:t>
            </a:r>
            <a:r>
              <a:rPr lang="en-US" sz="2800" dirty="0" smtClean="0">
                <a:latin typeface="Century Gothic" charset="0"/>
                <a:ea typeface="ＭＳ Ｐゴシック" charset="0"/>
                <a:cs typeface="ＭＳ Ｐゴシック" charset="0"/>
              </a:rPr>
              <a:t>mass modeling: redshifts and stellar velocity dispersions (Keck/TMT</a:t>
            </a:r>
            <a:r>
              <a:rPr lang="en-US" sz="2800" dirty="0" smtClean="0">
                <a:latin typeface="Century Gothic" charset="0"/>
                <a:ea typeface="ＭＳ Ｐゴシック" charset="0"/>
                <a:cs typeface="ＭＳ Ｐゴシック" charset="0"/>
              </a:rPr>
              <a:t>)</a:t>
            </a:r>
            <a:endParaRPr lang="en-US" dirty="0" smtClean="0"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723900" lvl="1" indent="-381000" eaLnBrk="1" hangingPunct="1">
              <a:buFont typeface="Arial" charset="0"/>
              <a:buChar char="•"/>
            </a:pPr>
            <a:endParaRPr lang="en-US" dirty="0" smtClean="0"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723900" lvl="1" indent="-381000" eaLnBrk="1" hangingPunct="1">
              <a:buFont typeface="Arial" charset="0"/>
              <a:buChar char="•"/>
            </a:pPr>
            <a:endParaRPr lang="en-US" dirty="0" smtClean="0"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18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4" y="1524002"/>
            <a:ext cx="8513763" cy="27305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High resolution information. Where will it come from?</a:t>
            </a:r>
            <a:endParaRPr lang="en-US" sz="4400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93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800" b="1" dirty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What is Gravitational Lensing</a:t>
            </a:r>
            <a:r>
              <a:rPr lang="en-US" sz="3800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?</a:t>
            </a:r>
            <a:endParaRPr lang="en-US" sz="3800" b="1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fish_lensing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7313" y="1397000"/>
            <a:ext cx="6909696" cy="5181600"/>
          </a:xfrm>
        </p:spPr>
      </p:pic>
      <p:sp>
        <p:nvSpPr>
          <p:cNvPr id="2" name="TextBox 1"/>
          <p:cNvSpPr txBox="1"/>
          <p:nvPr/>
        </p:nvSpPr>
        <p:spPr>
          <a:xfrm>
            <a:off x="5224387" y="6396335"/>
            <a:ext cx="3919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Movie courtesy of Y. </a:t>
            </a:r>
            <a:r>
              <a:rPr lang="en-US" dirty="0" err="1" smtClean="0"/>
              <a:t>Hezaveh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93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0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0000"/>
                </a:solidFill>
              </a:rPr>
              <a:t>Imaging landscape after </a:t>
            </a:r>
            <a:r>
              <a:rPr lang="en-US" sz="4400" b="1" dirty="0" smtClean="0">
                <a:solidFill>
                  <a:srgbClr val="FF0000"/>
                </a:solidFill>
              </a:rPr>
              <a:t>HST</a:t>
            </a:r>
            <a:endParaRPr lang="en-US" sz="4400" dirty="0">
              <a:solidFill>
                <a:srgbClr val="FF0000"/>
              </a:solidFill>
            </a:endParaRPr>
          </a:p>
        </p:txBody>
      </p:sp>
      <p:pic>
        <p:nvPicPr>
          <p:cNvPr id="63491" name="Picture 6" descr="hst_deploy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752602"/>
            <a:ext cx="5638800" cy="4065588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4" y="4648200"/>
            <a:ext cx="2941387" cy="19511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1066800" y="1295400"/>
            <a:ext cx="6248400" cy="502920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752600" y="1371600"/>
            <a:ext cx="5105400" cy="533400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6997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0000"/>
                </a:solidFill>
              </a:rPr>
              <a:t>Imaging landscape after </a:t>
            </a:r>
            <a:r>
              <a:rPr lang="en-US" sz="4400" b="1" dirty="0" smtClean="0">
                <a:solidFill>
                  <a:srgbClr val="FF0000"/>
                </a:solidFill>
              </a:rPr>
              <a:t>2018:</a:t>
            </a:r>
            <a:r>
              <a:rPr lang="en-US" sz="4400" b="1" dirty="0">
                <a:solidFill>
                  <a:srgbClr val="FF0000"/>
                </a:solidFill>
              </a:rPr>
              <a:t/>
            </a:r>
            <a:br>
              <a:rPr lang="en-US" sz="4400" b="1" dirty="0">
                <a:solidFill>
                  <a:srgbClr val="FF0000"/>
                </a:solidFill>
              </a:rPr>
            </a:br>
            <a:r>
              <a:rPr lang="en-US" sz="4400" b="1" dirty="0">
                <a:solidFill>
                  <a:srgbClr val="FF0000"/>
                </a:solidFill>
              </a:rPr>
              <a:t>Adaptive Optics</a:t>
            </a:r>
            <a:endParaRPr lang="en-US" sz="4400" dirty="0">
              <a:solidFill>
                <a:srgbClr val="FF0000"/>
              </a:solidFill>
            </a:endParaRPr>
          </a:p>
        </p:txBody>
      </p:sp>
      <p:pic>
        <p:nvPicPr>
          <p:cNvPr id="621572" name="Picture 4" descr="cfao_keck_las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87600"/>
            <a:ext cx="4724400" cy="32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21573" name="Text Box 5"/>
          <p:cNvSpPr txBox="1">
            <a:spLocks noChangeArrowheads="1"/>
          </p:cNvSpPr>
          <p:nvPr/>
        </p:nvSpPr>
        <p:spPr bwMode="auto">
          <a:xfrm>
            <a:off x="304804" y="1828802"/>
            <a:ext cx="84196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2012: 0.3-0.4 </a:t>
            </a:r>
            <a:r>
              <a:rPr lang="en-US" dirty="0" err="1"/>
              <a:t>strehl</a:t>
            </a:r>
            <a:r>
              <a:rPr lang="en-US" dirty="0"/>
              <a:t> at </a:t>
            </a:r>
            <a:r>
              <a:rPr lang="en-US" dirty="0" smtClean="0"/>
              <a:t>2micron</a:t>
            </a:r>
            <a:r>
              <a:rPr lang="en-US" dirty="0" smtClean="0">
                <a:solidFill>
                  <a:srgbClr val="FFFF00"/>
                </a:solidFill>
              </a:rPr>
              <a:t>; improvements under way: PSF/TT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21574" name="Picture 6" descr="lens_montage_co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4" y="2514600"/>
            <a:ext cx="4252913" cy="415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21575" name="Text Box 7"/>
          <p:cNvSpPr txBox="1">
            <a:spLocks noChangeArrowheads="1"/>
          </p:cNvSpPr>
          <p:nvPr/>
        </p:nvSpPr>
        <p:spPr bwMode="auto">
          <a:xfrm>
            <a:off x="0" y="6019802"/>
            <a:ext cx="4572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</a:rPr>
              <a:t>Marshall et al. </a:t>
            </a:r>
            <a:r>
              <a:rPr lang="en-US" b="1" dirty="0" smtClean="0">
                <a:solidFill>
                  <a:srgbClr val="FFFFFF"/>
                </a:solidFill>
              </a:rPr>
              <a:t>2007; </a:t>
            </a:r>
            <a:r>
              <a:rPr lang="en-US" b="1" dirty="0" err="1" smtClean="0">
                <a:solidFill>
                  <a:srgbClr val="FFFFFF"/>
                </a:solidFill>
              </a:rPr>
              <a:t>Fassnacht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3850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8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0000"/>
                </a:solidFill>
              </a:rPr>
              <a:t>Imaging landscape after </a:t>
            </a:r>
            <a:r>
              <a:rPr lang="en-US" sz="4400" b="1" dirty="0" smtClean="0">
                <a:solidFill>
                  <a:srgbClr val="FF0000"/>
                </a:solidFill>
              </a:rPr>
              <a:t>2020:</a:t>
            </a:r>
            <a:r>
              <a:rPr lang="en-US" sz="4400" b="1" dirty="0">
                <a:solidFill>
                  <a:srgbClr val="FF0000"/>
                </a:solidFill>
              </a:rPr>
              <a:t/>
            </a:r>
            <a:br>
              <a:rPr lang="en-US" sz="4400" b="1" dirty="0">
                <a:solidFill>
                  <a:srgbClr val="FF0000"/>
                </a:solidFill>
              </a:rPr>
            </a:br>
            <a:r>
              <a:rPr lang="en-US" sz="4400" b="1" dirty="0">
                <a:solidFill>
                  <a:srgbClr val="FF0000"/>
                </a:solidFill>
              </a:rPr>
              <a:t>Next Generation Adaptive Optics</a:t>
            </a:r>
            <a:endParaRPr lang="en-US" sz="4400" dirty="0">
              <a:solidFill>
                <a:srgbClr val="FF0000"/>
              </a:solidFill>
            </a:endParaRPr>
          </a:p>
        </p:txBody>
      </p:sp>
      <p:pic>
        <p:nvPicPr>
          <p:cNvPr id="623619" name="Picture 3" descr="cfao_keck_las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4724400" cy="32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23620" name="Text Box 4"/>
          <p:cNvSpPr txBox="1">
            <a:spLocks noChangeArrowheads="1"/>
          </p:cNvSpPr>
          <p:nvPr/>
        </p:nvSpPr>
        <p:spPr bwMode="auto">
          <a:xfrm>
            <a:off x="5089526" y="2033588"/>
            <a:ext cx="374967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Times" charset="0"/>
              <a:buChar char="•"/>
              <a:defRPr/>
            </a:pPr>
            <a:r>
              <a:rPr lang="en-US" dirty="0"/>
              <a:t>For strong lensing at galaxy scales interested in high-</a:t>
            </a:r>
            <a:r>
              <a:rPr lang="en-US" dirty="0" err="1"/>
              <a:t>strehl</a:t>
            </a:r>
            <a:r>
              <a:rPr lang="en-US" dirty="0"/>
              <a:t> small </a:t>
            </a:r>
            <a:r>
              <a:rPr lang="en-US" dirty="0" err="1"/>
              <a:t>fov</a:t>
            </a:r>
            <a:r>
              <a:rPr lang="en-US" dirty="0"/>
              <a:t>:</a:t>
            </a:r>
          </a:p>
          <a:p>
            <a:pPr lvl="1">
              <a:buFont typeface="Times" charset="0"/>
              <a:buChar char="•"/>
              <a:defRPr/>
            </a:pPr>
            <a:r>
              <a:rPr lang="en-US" dirty="0"/>
              <a:t>Keck-NGAO: 90% </a:t>
            </a:r>
            <a:r>
              <a:rPr lang="en-US" dirty="0" err="1"/>
              <a:t>strehl</a:t>
            </a:r>
            <a:r>
              <a:rPr lang="en-US" dirty="0"/>
              <a:t> at K, 60% at J (not funded yet)</a:t>
            </a:r>
          </a:p>
          <a:p>
            <a:pPr lvl="1">
              <a:buFont typeface="Times" charset="0"/>
              <a:buChar char="•"/>
              <a:defRPr/>
            </a:pPr>
            <a:r>
              <a:rPr lang="en-US" dirty="0" err="1"/>
              <a:t>Gemini,VLT</a:t>
            </a:r>
            <a:r>
              <a:rPr lang="en-US" dirty="0"/>
              <a:t>, Subaru </a:t>
            </a:r>
            <a:r>
              <a:rPr lang="en-US" dirty="0" err="1"/>
              <a:t>etc</a:t>
            </a:r>
            <a:r>
              <a:rPr lang="en-US" dirty="0"/>
              <a:t> are all developing </a:t>
            </a:r>
            <a:r>
              <a:rPr lang="en-US" dirty="0" smtClean="0"/>
              <a:t>AO+</a:t>
            </a:r>
            <a:endParaRPr lang="en-US" dirty="0"/>
          </a:p>
          <a:p>
            <a:pPr>
              <a:buFont typeface="Times" charset="0"/>
              <a:buChar char="•"/>
              <a:defRPr/>
            </a:pPr>
            <a:r>
              <a:rPr lang="en-US" dirty="0"/>
              <a:t>Resources spread between large </a:t>
            </a:r>
            <a:r>
              <a:rPr lang="en-US" dirty="0" err="1"/>
              <a:t>fov</a:t>
            </a:r>
            <a:r>
              <a:rPr lang="en-US" dirty="0"/>
              <a:t> and high </a:t>
            </a:r>
            <a:r>
              <a:rPr lang="en-US" dirty="0" err="1" smtClean="0"/>
              <a:t>strehl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801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MT-silver-dom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1767357"/>
            <a:ext cx="6781800" cy="5090643"/>
          </a:xfrm>
          <a:prstGeom prst="rect">
            <a:avLst/>
          </a:prstGeom>
        </p:spPr>
      </p:pic>
      <p:sp>
        <p:nvSpPr>
          <p:cNvPr id="625666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0000"/>
                </a:solidFill>
              </a:rPr>
              <a:t>Imaging landscape after </a:t>
            </a:r>
            <a:r>
              <a:rPr lang="en-US" sz="4400" b="1" dirty="0" smtClean="0">
                <a:solidFill>
                  <a:srgbClr val="FF0000"/>
                </a:solidFill>
              </a:rPr>
              <a:t>2025:</a:t>
            </a:r>
            <a:r>
              <a:rPr lang="en-US" sz="4400" b="1" dirty="0">
                <a:solidFill>
                  <a:srgbClr val="FF0000"/>
                </a:solidFill>
              </a:rPr>
              <a:t/>
            </a:r>
            <a:br>
              <a:rPr lang="en-US" sz="4400" b="1" dirty="0">
                <a:solidFill>
                  <a:srgbClr val="FF0000"/>
                </a:solidFill>
              </a:rPr>
            </a:br>
            <a:r>
              <a:rPr lang="en-US" sz="4400" b="1" dirty="0">
                <a:solidFill>
                  <a:srgbClr val="FF0000"/>
                </a:solidFill>
              </a:rPr>
              <a:t>Extremely Large Telescopes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625668" name="Text Box 4"/>
          <p:cNvSpPr txBox="1">
            <a:spLocks noChangeArrowheads="1"/>
          </p:cNvSpPr>
          <p:nvPr/>
        </p:nvSpPr>
        <p:spPr bwMode="auto">
          <a:xfrm>
            <a:off x="5089526" y="2033588"/>
            <a:ext cx="374967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Times" charset="0"/>
              <a:buChar char="•"/>
              <a:defRPr/>
            </a:pPr>
            <a:r>
              <a:rPr lang="en-US" dirty="0"/>
              <a:t>With 30-40m apertures and advanced AO, in principle one can attain 10x resolution of HST</a:t>
            </a:r>
          </a:p>
          <a:p>
            <a:pPr>
              <a:buFont typeface="Times" charset="0"/>
              <a:buChar char="•"/>
              <a:defRPr/>
            </a:pPr>
            <a:r>
              <a:rPr lang="en-US" dirty="0"/>
              <a:t> TMT should have </a:t>
            </a:r>
            <a:r>
              <a:rPr lang="en-US" dirty="0" err="1"/>
              <a:t>strehl</a:t>
            </a:r>
            <a:r>
              <a:rPr lang="en-US" dirty="0"/>
              <a:t> &gt;70% at K and &gt;30% at </a:t>
            </a:r>
            <a:r>
              <a:rPr lang="en-US" dirty="0" smtClean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3344611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8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0000"/>
                </a:solidFill>
              </a:rPr>
              <a:t>Imaging landscape after </a:t>
            </a:r>
            <a:r>
              <a:rPr lang="en-US" sz="4400" b="1" dirty="0" smtClean="0">
                <a:solidFill>
                  <a:srgbClr val="FF0000"/>
                </a:solidFill>
              </a:rPr>
              <a:t>2019: </a:t>
            </a:r>
            <a:r>
              <a:rPr lang="en-US" sz="4400" b="1" dirty="0">
                <a:solidFill>
                  <a:srgbClr val="FF0000"/>
                </a:solidFill>
              </a:rPr>
              <a:t>JWST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71682" name="Rectangle 1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Century Gothic" charset="0"/>
                <a:ea typeface="ＭＳ Ｐゴシック" charset="0"/>
                <a:cs typeface="ＭＳ Ｐゴシック" charset="0"/>
              </a:rPr>
              <a:t>JWST is 6.5m, diffraction limited beyond 2micron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Century Gothic" charset="0"/>
                <a:ea typeface="ＭＳ Ｐゴシック" charset="0"/>
                <a:cs typeface="ＭＳ Ｐゴシック" charset="0"/>
              </a:rPr>
              <a:t>At best resolution equal to HST at ~0.7micron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Century Gothic" charset="0"/>
                <a:ea typeface="ＭＳ Ｐゴシック" charset="0"/>
                <a:cs typeface="ＭＳ Ｐゴシック" charset="0"/>
              </a:rPr>
              <a:t>0.032</a:t>
            </a:r>
            <a:r>
              <a:rPr lang="ja-JP" altLang="en-US" sz="28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800" dirty="0">
                <a:latin typeface="Century Gothic" charset="0"/>
                <a:ea typeface="ＭＳ Ｐゴシック" charset="0"/>
                <a:cs typeface="ＭＳ Ｐゴシック" charset="0"/>
              </a:rPr>
              <a:t>/pix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Century Gothic" charset="0"/>
                <a:ea typeface="ＭＳ Ｐゴシック" charset="0"/>
                <a:cs typeface="ＭＳ Ｐゴシック" charset="0"/>
              </a:rPr>
              <a:t>Ok down to 1micron or so, 0.65  </a:t>
            </a:r>
            <a:r>
              <a:rPr lang="en-US" sz="2800" dirty="0" err="1">
                <a:latin typeface="Century Gothic" charset="0"/>
                <a:ea typeface="ＭＳ Ｐゴシック" charset="0"/>
                <a:cs typeface="ＭＳ Ｐゴシック" charset="0"/>
              </a:rPr>
              <a:t>strehl</a:t>
            </a:r>
            <a:r>
              <a:rPr lang="en-US" sz="2800" dirty="0">
                <a:latin typeface="Century Gothic" charset="0"/>
                <a:ea typeface="ＭＳ Ｐゴシック" charset="0"/>
                <a:cs typeface="ＭＳ Ｐゴシック" charset="0"/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Century Gothic" charset="0"/>
                <a:ea typeface="ＭＳ Ｐゴシック" charset="0"/>
                <a:cs typeface="ＭＳ Ｐゴシック" charset="0"/>
              </a:rPr>
              <a:t>Resolution ~HST</a:t>
            </a:r>
            <a:endParaRPr lang="en-US" sz="2800" dirty="0"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1683" name="Picture 12" descr="JWST_version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43088"/>
            <a:ext cx="4038600" cy="4038600"/>
          </a:xfrm>
          <a:noFill/>
        </p:spPr>
      </p:pic>
    </p:spTree>
    <p:extLst>
      <p:ext uri="{BB962C8B-B14F-4D97-AF65-F5344CB8AC3E}">
        <p14:creationId xmlns:p14="http://schemas.microsoft.com/office/powerpoint/2010/main" val="19861836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229600" cy="7874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The bill</a:t>
            </a:r>
            <a:endParaRPr lang="en-US" b="1" dirty="0">
              <a:solidFill>
                <a:srgbClr val="FF00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4800" y="1447802"/>
            <a:ext cx="8534400" cy="5016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ts val="22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 2" charset="0"/>
              <a:buChar char="Ü"/>
              <a:defRPr sz="2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49FBF"/>
              </a:buClr>
              <a:buSzPct val="90000"/>
              <a:buFont typeface="Wingdings 2" charset="0"/>
              <a:buChar char="Ü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 2" charset="0"/>
              <a:buChar char="Ü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49FBF"/>
              </a:buClr>
              <a:buSzPct val="90000"/>
              <a:buFont typeface="Wingdings 2" charset="0"/>
              <a:buChar char="Ü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 2" charset="0"/>
              <a:buChar char="Ü"/>
              <a:defRPr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3900" lvl="1" indent="-381000" eaLnBrk="1" hangingPunct="1">
              <a:buFont typeface="Arial" charset="0"/>
              <a:buChar char="•"/>
            </a:pPr>
            <a:endParaRPr lang="en-US" dirty="0" smtClean="0"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723900" lvl="1" indent="-381000" eaLnBrk="1" hangingPunct="1">
              <a:buFont typeface="Arial" charset="0"/>
              <a:buChar char="•"/>
            </a:pPr>
            <a:r>
              <a:rPr lang="en-US" dirty="0" smtClean="0">
                <a:latin typeface="Century Gothic" charset="0"/>
                <a:ea typeface="ＭＳ Ｐゴシック" charset="0"/>
                <a:cs typeface="ＭＳ Ｐゴシック" charset="0"/>
              </a:rPr>
              <a:t>100 gravitationally lensed AGN with deep images of host galaxies at 100mas resolution or better; ~200-300 orbits with HST; 4 nights with Keck NGAO; very fast with TMT/ELT</a:t>
            </a:r>
          </a:p>
          <a:p>
            <a:pPr marL="1073150" lvl="2" indent="-381000" eaLnBrk="1" hangingPunct="1">
              <a:buFont typeface="Arial" charset="0"/>
              <a:buChar char="•"/>
            </a:pPr>
            <a:r>
              <a:rPr lang="en-US" dirty="0" smtClean="0">
                <a:latin typeface="Century Gothic" charset="0"/>
                <a:ea typeface="ＭＳ Ｐゴシック" charset="0"/>
                <a:cs typeface="ＭＳ Ｐゴシック" charset="0"/>
              </a:rPr>
              <a:t>ALMA?</a:t>
            </a:r>
          </a:p>
          <a:p>
            <a:pPr marL="723900" lvl="1" indent="-381000" eaLnBrk="1" hangingPunct="1">
              <a:buFont typeface="Arial" charset="0"/>
              <a:buChar char="•"/>
            </a:pPr>
            <a:r>
              <a:rPr lang="en-US" dirty="0" smtClean="0">
                <a:latin typeface="Century Gothic" charset="0"/>
                <a:ea typeface="ＭＳ Ｐゴシック" charset="0"/>
                <a:cs typeface="ＭＳ Ｐゴシック" charset="0"/>
              </a:rPr>
              <a:t>Redshifts </a:t>
            </a:r>
            <a:r>
              <a:rPr lang="en-US" dirty="0">
                <a:latin typeface="Century Gothic" charset="0"/>
                <a:ea typeface="ＭＳ Ｐゴシック" charset="0"/>
                <a:cs typeface="ＭＳ Ｐゴシック" charset="0"/>
              </a:rPr>
              <a:t>of source and deflector: ~2 weeks of Keck; a few days of TMT </a:t>
            </a:r>
            <a:r>
              <a:rPr lang="en-US" dirty="0" smtClean="0">
                <a:latin typeface="Century Gothic" charset="0"/>
                <a:ea typeface="ＭＳ Ｐゴシック" charset="0"/>
                <a:cs typeface="ＭＳ Ｐゴシック" charset="0"/>
              </a:rPr>
              <a:t>/ ELT. Easy with ALMA.</a:t>
            </a:r>
            <a:endParaRPr lang="en-US" dirty="0"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723900" lvl="1" indent="-381000" eaLnBrk="1" hangingPunct="1">
              <a:buFont typeface="Arial" charset="0"/>
              <a:buChar char="•"/>
            </a:pPr>
            <a:endParaRPr lang="en-US" dirty="0" smtClean="0"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723900" lvl="1" indent="-381000" eaLnBrk="1" hangingPunct="1">
              <a:buFont typeface="Arial" charset="0"/>
              <a:buChar char="•"/>
            </a:pPr>
            <a:endParaRPr lang="en-US" dirty="0" smtClean="0"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0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FF00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Conclusions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991600" cy="57150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Font typeface="Wingdings 2" charset="0"/>
              <a:buNone/>
              <a:defRPr/>
            </a:pPr>
            <a:endParaRPr lang="en-US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723900" lvl="1" indent="-381000" eaLnBrk="1" hangingPunct="1">
              <a:buFont typeface="Arial" charset="0"/>
              <a:buChar char="•"/>
            </a:pPr>
            <a:r>
              <a:rPr lang="en-US" sz="2400" dirty="0" smtClean="0">
                <a:latin typeface="Century Gothic" charset="0"/>
                <a:ea typeface="ＭＳ Ｐゴシック" charset="0"/>
                <a:cs typeface="ＭＳ Ｐゴシック" charset="0"/>
              </a:rPr>
              <a:t>Strong gravitational lensing is a cost-effective tool to study the composition of the universe:</a:t>
            </a:r>
          </a:p>
          <a:p>
            <a:pPr marL="723900" lvl="1" indent="-381000" eaLnBrk="1" hangingPunct="1">
              <a:buFont typeface="Arial" charset="0"/>
              <a:buChar char="•"/>
            </a:pPr>
            <a:r>
              <a:rPr lang="en-US" sz="2600" dirty="0" smtClean="0">
                <a:latin typeface="Century Gothic" charset="0"/>
                <a:ea typeface="ＭＳ Ｐゴシック" charset="0"/>
                <a:cs typeface="ＭＳ Ｐゴシック" charset="0"/>
              </a:rPr>
              <a:t>Lensing is probing the self-interaction cross sections that are relevant for astronomy. Hints of self-interaction are present, but are difficult to disentangle from baryonic effects</a:t>
            </a:r>
          </a:p>
          <a:p>
            <a:pPr marL="723900" lvl="1" indent="-381000" eaLnBrk="1" hangingPunct="1">
              <a:buFont typeface="Arial" charset="0"/>
              <a:buChar char="•"/>
            </a:pPr>
            <a:r>
              <a:rPr lang="en-US" sz="2600" dirty="0" smtClean="0">
                <a:latin typeface="Century Gothic" charset="0"/>
                <a:ea typeface="ＭＳ Ｐゴシック" charset="0"/>
                <a:cs typeface="ＭＳ Ｐゴシック" charset="0"/>
              </a:rPr>
              <a:t>Flux </a:t>
            </a:r>
            <a:r>
              <a:rPr lang="en-US" sz="2600" dirty="0" smtClean="0">
                <a:latin typeface="Century Gothic" charset="0"/>
                <a:ea typeface="ＭＳ Ｐゴシック" charset="0"/>
                <a:cs typeface="ＭＳ Ｐゴシック" charset="0"/>
              </a:rPr>
              <a:t>ratios and gravitational imaging can probe the </a:t>
            </a:r>
            <a:r>
              <a:rPr lang="en-US" sz="2600" dirty="0" err="1" smtClean="0">
                <a:latin typeface="Century Gothic" charset="0"/>
                <a:ea typeface="ＭＳ Ｐゴシック" charset="0"/>
                <a:cs typeface="ＭＳ Ｐゴシック" charset="0"/>
              </a:rPr>
              <a:t>subhalo</a:t>
            </a:r>
            <a:r>
              <a:rPr lang="en-US" sz="2600" dirty="0" smtClean="0">
                <a:latin typeface="Century Gothic" charset="0"/>
                <a:ea typeface="ＭＳ Ｐゴシック" charset="0"/>
                <a:cs typeface="ＭＳ Ｐゴシック" charset="0"/>
              </a:rPr>
              <a:t> mass function down to 1e7 solar masses and thus help rule out (or confirm) WDM</a:t>
            </a:r>
          </a:p>
          <a:p>
            <a:pPr marL="1073150" lvl="2" indent="-381000" eaLnBrk="1" hangingPunct="1">
              <a:buFont typeface="Arial" charset="0"/>
              <a:buChar char="•"/>
            </a:pPr>
            <a:r>
              <a:rPr lang="en-US" sz="2400" dirty="0" smtClean="0">
                <a:latin typeface="Century Gothic" charset="0"/>
                <a:ea typeface="ＭＳ Ｐゴシック" charset="0"/>
                <a:cs typeface="ＭＳ Ｐゴシック" charset="0"/>
              </a:rPr>
              <a:t>This is feasible in the next five years with a concerted follow-up effort of quasar lenses discovered in DES and other imaging surveys</a:t>
            </a:r>
          </a:p>
        </p:txBody>
      </p:sp>
    </p:spTree>
    <p:extLst>
      <p:ext uri="{BB962C8B-B14F-4D97-AF65-F5344CB8AC3E}">
        <p14:creationId xmlns:p14="http://schemas.microsoft.com/office/powerpoint/2010/main" val="407874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Box 1"/>
          <p:cNvSpPr txBox="1">
            <a:spLocks noChangeArrowheads="1"/>
          </p:cNvSpPr>
          <p:nvPr/>
        </p:nvSpPr>
        <p:spPr bwMode="auto">
          <a:xfrm>
            <a:off x="3581400" y="3276600"/>
            <a:ext cx="1788095" cy="64633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 dirty="0">
                <a:solidFill>
                  <a:srgbClr val="FF0000"/>
                </a:solidFill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281603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4" y="1917702"/>
            <a:ext cx="8513763" cy="2730500"/>
          </a:xfrm>
        </p:spPr>
        <p:txBody>
          <a:bodyPr/>
          <a:lstStyle/>
          <a:p>
            <a:pPr algn="ctr" eaLnBrk="1" hangingPunct="1"/>
            <a:r>
              <a:rPr lang="en-US" sz="4800" dirty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S</a:t>
            </a:r>
            <a:r>
              <a:rPr lang="en-US" sz="48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elf-interaction cross section</a:t>
            </a:r>
            <a:endParaRPr lang="en-US" sz="4800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14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4" y="1917702"/>
            <a:ext cx="8513763" cy="2730500"/>
          </a:xfrm>
        </p:spPr>
        <p:txBody>
          <a:bodyPr/>
          <a:lstStyle/>
          <a:p>
            <a:pPr algn="ctr" eaLnBrk="1" hangingPunct="1"/>
            <a:r>
              <a:rPr lang="en-US" sz="4800" dirty="0" smtClean="0">
                <a:solidFill>
                  <a:srgbClr val="FFFFFF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The inner regions of dark matter halos</a:t>
            </a:r>
            <a:endParaRPr lang="en-US" sz="4800" dirty="0">
              <a:solidFill>
                <a:srgbClr val="FFFFFF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49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381000"/>
            <a:ext cx="7918450" cy="78898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FF33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Cold dark </a:t>
            </a:r>
            <a:r>
              <a:rPr lang="en-US" sz="4000" b="1" dirty="0">
                <a:solidFill>
                  <a:srgbClr val="FF33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matter predictions</a:t>
            </a:r>
          </a:p>
        </p:txBody>
      </p:sp>
      <p:pic>
        <p:nvPicPr>
          <p:cNvPr id="3072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50" b="-2650"/>
          <a:stretch>
            <a:fillRect/>
          </a:stretch>
        </p:blipFill>
        <p:spPr>
          <a:xfrm>
            <a:off x="1089025" y="2255838"/>
            <a:ext cx="3863975" cy="4068762"/>
          </a:xfrm>
          <a:noFill/>
        </p:spPr>
      </p:pic>
      <p:pic>
        <p:nvPicPr>
          <p:cNvPr id="30724" name="Picture 3" descr="moore_halo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99" r="-42799"/>
          <a:stretch>
            <a:fillRect/>
          </a:stretch>
        </p:blipFill>
        <p:spPr>
          <a:xfrm>
            <a:off x="4660900" y="2057400"/>
            <a:ext cx="3868738" cy="4068763"/>
          </a:xfrm>
          <a:noFill/>
        </p:spPr>
      </p:pic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381000" y="1143000"/>
            <a:ext cx="53340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/>
              <a:t>How is matter distributed in clusters? </a:t>
            </a:r>
          </a:p>
          <a:p>
            <a:pPr eaLnBrk="1" hangingPunct="1">
              <a:buFontTx/>
              <a:buChar char="•"/>
            </a:pPr>
            <a:r>
              <a:rPr lang="en-US"/>
              <a:t>Do clusters (and galaxies) follow a universal dark matter profile?</a:t>
            </a:r>
          </a:p>
          <a:p>
            <a:pPr eaLnBrk="1" hangingPunct="1"/>
            <a:endParaRPr 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3200400" y="2819400"/>
            <a:ext cx="91440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838200" y="6324600"/>
            <a:ext cx="71567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Navarro, </a:t>
            </a:r>
            <a:r>
              <a:rPr lang="en-US" sz="1800" dirty="0" err="1"/>
              <a:t>Frenk</a:t>
            </a:r>
            <a:r>
              <a:rPr lang="en-US" sz="1800" dirty="0"/>
              <a:t> &amp; White 1996,1997; Moore et al. 1998; </a:t>
            </a:r>
            <a:r>
              <a:rPr lang="en-US" sz="1800" dirty="0" smtClean="0"/>
              <a:t>Navarro et al. 2007</a:t>
            </a:r>
            <a:endParaRPr lang="en-US" sz="1800" dirty="0"/>
          </a:p>
        </p:txBody>
      </p:sp>
      <p:pic>
        <p:nvPicPr>
          <p:cNvPr id="30728" name="Picture 8" descr="NF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0" t="6299" r="29323" b="44095"/>
          <a:stretch>
            <a:fillRect/>
          </a:stretch>
        </p:blipFill>
        <p:spPr bwMode="auto">
          <a:xfrm>
            <a:off x="0" y="4648200"/>
            <a:ext cx="3292475" cy="12350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634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381000"/>
            <a:ext cx="7918450" cy="78898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FF33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Self-Interacting dark matter</a:t>
            </a:r>
            <a:endParaRPr lang="en-US" sz="4000" b="1" dirty="0">
              <a:solidFill>
                <a:srgbClr val="FF33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838200" y="6324600"/>
            <a:ext cx="18000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Rocha et al. 2013</a:t>
            </a:r>
            <a:endParaRPr lang="en-US" sz="1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t="-300" b="-1036"/>
          <a:stretch/>
        </p:blipFill>
        <p:spPr>
          <a:xfrm>
            <a:off x="3284308" y="1371600"/>
            <a:ext cx="5250092" cy="26670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t="-836" b="-577"/>
          <a:stretch/>
        </p:blipFill>
        <p:spPr>
          <a:xfrm>
            <a:off x="3276600" y="3962400"/>
            <a:ext cx="5257801" cy="2642040"/>
          </a:xfrm>
        </p:spPr>
      </p:pic>
      <p:sp>
        <p:nvSpPr>
          <p:cNvPr id="9" name="TextBox 8"/>
          <p:cNvSpPr txBox="1"/>
          <p:nvPr/>
        </p:nvSpPr>
        <p:spPr>
          <a:xfrm>
            <a:off x="4114800" y="1371600"/>
            <a:ext cx="885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05600" y="1371600"/>
            <a:ext cx="954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SIDM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1" y="2057400"/>
            <a:ext cx="274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LSS are same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Centers of clusters are flatter and rounder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47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381000"/>
            <a:ext cx="7918450" cy="78898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FF3300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Self-Interacting dark matter</a:t>
            </a:r>
            <a:endParaRPr lang="en-US" sz="4000" b="1" dirty="0">
              <a:solidFill>
                <a:srgbClr val="FF3300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838200" y="6324600"/>
            <a:ext cx="18000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Rocha et al. 2013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886" y="2286000"/>
            <a:ext cx="9144000" cy="2828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09328"/>
            <a:ext cx="9144000" cy="3770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5715000"/>
            <a:ext cx="9213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a limited range of (large) cross-sections has implications for clusters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00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58485</TotalTime>
  <Words>1290</Words>
  <Application>Microsoft Macintosh PowerPoint</Application>
  <PresentationFormat>On-screen Show (4:3)</PresentationFormat>
  <Paragraphs>212</Paragraphs>
  <Slides>47</Slides>
  <Notes>43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Century Gothic</vt:lpstr>
      <vt:lpstr>ＭＳ Ｐゴシック</vt:lpstr>
      <vt:lpstr>Times</vt:lpstr>
      <vt:lpstr>Times New Roman</vt:lpstr>
      <vt:lpstr>Wingdings 2</vt:lpstr>
      <vt:lpstr>Arial</vt:lpstr>
      <vt:lpstr>Twilight</vt:lpstr>
      <vt:lpstr>Probing dark matter with strong gravitational lensing</vt:lpstr>
      <vt:lpstr>Outline</vt:lpstr>
      <vt:lpstr>What’s the dark matter? Let’s use gravity to find out</vt:lpstr>
      <vt:lpstr>What is Gravitational Lensing?</vt:lpstr>
      <vt:lpstr>Self-interaction cross section</vt:lpstr>
      <vt:lpstr>The inner regions of dark matter halos</vt:lpstr>
      <vt:lpstr>Cold dark matter predictions</vt:lpstr>
      <vt:lpstr>Self-Interacting dark matter</vt:lpstr>
      <vt:lpstr>Self-Interacting dark matter</vt:lpstr>
      <vt:lpstr>Methodology: critical lines  and lensing constraints</vt:lpstr>
      <vt:lpstr>Results from lensing and dynamics work</vt:lpstr>
      <vt:lpstr>Colliding clusters</vt:lpstr>
      <vt:lpstr>The bullet cluster</vt:lpstr>
      <vt:lpstr>A possible explanation</vt:lpstr>
      <vt:lpstr>Satellites as a probe of dark matter free streaming length</vt:lpstr>
      <vt:lpstr>Warm Dark Matter</vt:lpstr>
      <vt:lpstr>Dark satellites in CDM vs WDM</vt:lpstr>
      <vt:lpstr>Luminous Satellites in CDM vs WDM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Gravitational imaging: Future Prospects</vt:lpstr>
      <vt:lpstr>Flux ratio anomalies: Future Prospects</vt:lpstr>
      <vt:lpstr>Flux ratio anomalies:  Future Prospects</vt:lpstr>
      <vt:lpstr>100 quasar lenses with Flux ratios. How do we do this in practice?</vt:lpstr>
      <vt:lpstr>Roadmap. I. Find Lenses</vt:lpstr>
      <vt:lpstr>In large imaging surveys</vt:lpstr>
      <vt:lpstr>Needle in a haystack!</vt:lpstr>
      <vt:lpstr>We can find them using machine learning techniques</vt:lpstr>
      <vt:lpstr>And here they are!</vt:lpstr>
      <vt:lpstr>Here are some more!</vt:lpstr>
      <vt:lpstr>As viewed with the Hubble Space Telescope</vt:lpstr>
      <vt:lpstr>Roadmap. II. Follow-up</vt:lpstr>
      <vt:lpstr>High resolution information. Where will it come from?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bill</vt:lpstr>
      <vt:lpstr>Conclusions</vt:lpstr>
      <vt:lpstr>PowerPoint Presentation</vt:lpstr>
    </vt:vector>
  </TitlesOfParts>
  <Company>University of California Santa Barbara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matter and black holes over cosmic time</dc:title>
  <dc:creator>Tommaso Lorenzo Treu</dc:creator>
  <cp:lastModifiedBy>Microsoft Office User</cp:lastModifiedBy>
  <cp:revision>455</cp:revision>
  <cp:lastPrinted>2016-10-21T00:13:48Z</cp:lastPrinted>
  <dcterms:created xsi:type="dcterms:W3CDTF">2011-03-15T00:31:49Z</dcterms:created>
  <dcterms:modified xsi:type="dcterms:W3CDTF">2018-02-19T18:26:33Z</dcterms:modified>
</cp:coreProperties>
</file>