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Default Extension="xlsx" ContentType="application/vnd.openxmlformats-officedocument.spreadsheetml.sheet"/>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Default Extension="vml" ContentType="application/vnd.openxmlformats-officedocument.vmlDrawing"/>
  <Override PartName="/ppt/notesSlides/notesSlide11.xml" ContentType="application/vnd.openxmlformats-officedocument.presentationml.notesSlide+xml"/>
  <Default Extension="gif" ContentType="image/gif"/>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41" r:id="rId1"/>
  </p:sldMasterIdLst>
  <p:notesMasterIdLst>
    <p:notesMasterId r:id="rId52"/>
  </p:notesMasterIdLst>
  <p:sldIdLst>
    <p:sldId id="328" r:id="rId2"/>
    <p:sldId id="361" r:id="rId3"/>
    <p:sldId id="342" r:id="rId4"/>
    <p:sldId id="329" r:id="rId5"/>
    <p:sldId id="330" r:id="rId6"/>
    <p:sldId id="331" r:id="rId7"/>
    <p:sldId id="269" r:id="rId8"/>
    <p:sldId id="308" r:id="rId9"/>
    <p:sldId id="262" r:id="rId10"/>
    <p:sldId id="309" r:id="rId11"/>
    <p:sldId id="311" r:id="rId12"/>
    <p:sldId id="312" r:id="rId13"/>
    <p:sldId id="313" r:id="rId14"/>
    <p:sldId id="316" r:id="rId15"/>
    <p:sldId id="317" r:id="rId16"/>
    <p:sldId id="318" r:id="rId17"/>
    <p:sldId id="319" r:id="rId18"/>
    <p:sldId id="320" r:id="rId19"/>
    <p:sldId id="323" r:id="rId20"/>
    <p:sldId id="283" r:id="rId21"/>
    <p:sldId id="285" r:id="rId22"/>
    <p:sldId id="284" r:id="rId23"/>
    <p:sldId id="338" r:id="rId24"/>
    <p:sldId id="339" r:id="rId25"/>
    <p:sldId id="340" r:id="rId26"/>
    <p:sldId id="341" r:id="rId27"/>
    <p:sldId id="289" r:id="rId28"/>
    <p:sldId id="287" r:id="rId29"/>
    <p:sldId id="324" r:id="rId30"/>
    <p:sldId id="325" r:id="rId31"/>
    <p:sldId id="349" r:id="rId32"/>
    <p:sldId id="354" r:id="rId33"/>
    <p:sldId id="351" r:id="rId34"/>
    <p:sldId id="348" r:id="rId35"/>
    <p:sldId id="356" r:id="rId36"/>
    <p:sldId id="357" r:id="rId37"/>
    <p:sldId id="359" r:id="rId38"/>
    <p:sldId id="355" r:id="rId39"/>
    <p:sldId id="346" r:id="rId40"/>
    <p:sldId id="347" r:id="rId41"/>
    <p:sldId id="326" r:id="rId42"/>
    <p:sldId id="343" r:id="rId43"/>
    <p:sldId id="344" r:id="rId44"/>
    <p:sldId id="336" r:id="rId45"/>
    <p:sldId id="337" r:id="rId46"/>
    <p:sldId id="335" r:id="rId47"/>
    <p:sldId id="352" r:id="rId48"/>
    <p:sldId id="353" r:id="rId49"/>
    <p:sldId id="362" r:id="rId50"/>
    <p:sldId id="298" r:id="rId51"/>
  </p:sldIdLst>
  <p:sldSz cx="9144000" cy="6858000" type="screen4x3"/>
  <p:notesSz cx="6858000" cy="9144000"/>
  <p:defaultTextStyle>
    <a:defPPr>
      <a:defRPr lang="en-GB"/>
    </a:defPPr>
    <a:lvl1pPr algn="l" rtl="0" fontAlgn="base">
      <a:spcBef>
        <a:spcPct val="0"/>
      </a:spcBef>
      <a:spcAft>
        <a:spcPct val="0"/>
      </a:spcAft>
      <a:defRPr sz="2400" kern="1200">
        <a:solidFill>
          <a:schemeClr val="tx1"/>
        </a:solidFill>
        <a:latin typeface="Arial" charset="0"/>
        <a:ea typeface="ＭＳ Ｐゴシック" pitchFamily="28" charset="-128"/>
        <a:cs typeface="+mn-cs"/>
      </a:defRPr>
    </a:lvl1pPr>
    <a:lvl2pPr marL="457200" algn="l" rtl="0" fontAlgn="base">
      <a:spcBef>
        <a:spcPct val="0"/>
      </a:spcBef>
      <a:spcAft>
        <a:spcPct val="0"/>
      </a:spcAft>
      <a:defRPr sz="2400" kern="1200">
        <a:solidFill>
          <a:schemeClr val="tx1"/>
        </a:solidFill>
        <a:latin typeface="Arial" charset="0"/>
        <a:ea typeface="ＭＳ Ｐゴシック" pitchFamily="28" charset="-128"/>
        <a:cs typeface="+mn-cs"/>
      </a:defRPr>
    </a:lvl2pPr>
    <a:lvl3pPr marL="914400" algn="l" rtl="0" fontAlgn="base">
      <a:spcBef>
        <a:spcPct val="0"/>
      </a:spcBef>
      <a:spcAft>
        <a:spcPct val="0"/>
      </a:spcAft>
      <a:defRPr sz="2400" kern="1200">
        <a:solidFill>
          <a:schemeClr val="tx1"/>
        </a:solidFill>
        <a:latin typeface="Arial" charset="0"/>
        <a:ea typeface="ＭＳ Ｐゴシック" pitchFamily="28" charset="-128"/>
        <a:cs typeface="+mn-cs"/>
      </a:defRPr>
    </a:lvl3pPr>
    <a:lvl4pPr marL="1371600" algn="l" rtl="0" fontAlgn="base">
      <a:spcBef>
        <a:spcPct val="0"/>
      </a:spcBef>
      <a:spcAft>
        <a:spcPct val="0"/>
      </a:spcAft>
      <a:defRPr sz="2400" kern="1200">
        <a:solidFill>
          <a:schemeClr val="tx1"/>
        </a:solidFill>
        <a:latin typeface="Arial" charset="0"/>
        <a:ea typeface="ＭＳ Ｐゴシック" pitchFamily="28" charset="-128"/>
        <a:cs typeface="+mn-cs"/>
      </a:defRPr>
    </a:lvl4pPr>
    <a:lvl5pPr marL="1828800" algn="l" rtl="0" fontAlgn="base">
      <a:spcBef>
        <a:spcPct val="0"/>
      </a:spcBef>
      <a:spcAft>
        <a:spcPct val="0"/>
      </a:spcAft>
      <a:defRPr sz="2400" kern="1200">
        <a:solidFill>
          <a:schemeClr val="tx1"/>
        </a:solidFill>
        <a:latin typeface="Arial" charset="0"/>
        <a:ea typeface="ＭＳ Ｐゴシック" pitchFamily="28" charset="-128"/>
        <a:cs typeface="+mn-cs"/>
      </a:defRPr>
    </a:lvl5pPr>
    <a:lvl6pPr marL="2286000" algn="l" defTabSz="914400" rtl="0" eaLnBrk="1" latinLnBrk="0" hangingPunct="1">
      <a:defRPr sz="2400" kern="1200">
        <a:solidFill>
          <a:schemeClr val="tx1"/>
        </a:solidFill>
        <a:latin typeface="Arial" charset="0"/>
        <a:ea typeface="ＭＳ Ｐゴシック" pitchFamily="28" charset="-128"/>
        <a:cs typeface="+mn-cs"/>
      </a:defRPr>
    </a:lvl6pPr>
    <a:lvl7pPr marL="2743200" algn="l" defTabSz="914400" rtl="0" eaLnBrk="1" latinLnBrk="0" hangingPunct="1">
      <a:defRPr sz="2400" kern="1200">
        <a:solidFill>
          <a:schemeClr val="tx1"/>
        </a:solidFill>
        <a:latin typeface="Arial" charset="0"/>
        <a:ea typeface="ＭＳ Ｐゴシック" pitchFamily="28" charset="-128"/>
        <a:cs typeface="+mn-cs"/>
      </a:defRPr>
    </a:lvl7pPr>
    <a:lvl8pPr marL="3200400" algn="l" defTabSz="914400" rtl="0" eaLnBrk="1" latinLnBrk="0" hangingPunct="1">
      <a:defRPr sz="2400" kern="1200">
        <a:solidFill>
          <a:schemeClr val="tx1"/>
        </a:solidFill>
        <a:latin typeface="Arial" charset="0"/>
        <a:ea typeface="ＭＳ Ｐゴシック" pitchFamily="28" charset="-128"/>
        <a:cs typeface="+mn-cs"/>
      </a:defRPr>
    </a:lvl8pPr>
    <a:lvl9pPr marL="3657600" algn="l" defTabSz="914400" rtl="0" eaLnBrk="1" latinLnBrk="0" hangingPunct="1">
      <a:defRPr sz="2400" kern="1200">
        <a:solidFill>
          <a:schemeClr val="tx1"/>
        </a:solidFill>
        <a:latin typeface="Arial" charset="0"/>
        <a:ea typeface="ＭＳ Ｐゴシック" pitchFamily="28"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30725"/>
    <a:srgbClr val="B3A2C7"/>
    <a:srgbClr val="009900"/>
    <a:srgbClr val="0033CC"/>
    <a:srgbClr val="A17453"/>
    <a:srgbClr val="E4FF3A"/>
    <a:srgbClr val="FE0407"/>
    <a:srgbClr val="C7EEF0"/>
    <a:srgbClr val="FFFF00"/>
    <a:srgbClr val="3A62AB"/>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5147" autoAdjust="0"/>
    <p:restoredTop sz="86667" autoAdjust="0"/>
  </p:normalViewPr>
  <p:slideViewPr>
    <p:cSldViewPr>
      <p:cViewPr varScale="1">
        <p:scale>
          <a:sx n="58" d="100"/>
          <a:sy n="58" d="100"/>
        </p:scale>
        <p:origin x="-150"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80" d="100"/>
        <a:sy n="80" d="100"/>
      </p:scale>
      <p:origin x="0" y="10704"/>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GB"/>
  <c:chart>
    <c:title>
      <c:layout>
        <c:manualLayout>
          <c:xMode val="edge"/>
          <c:yMode val="edge"/>
          <c:x val="0.4567901234567896"/>
          <c:y val="2.0202020202020211E-2"/>
        </c:manualLayout>
      </c:layout>
      <c:spPr>
        <a:noFill/>
        <a:ln w="80031">
          <a:noFill/>
        </a:ln>
      </c:spPr>
      <c:txPr>
        <a:bodyPr/>
        <a:lstStyle/>
        <a:p>
          <a:pPr>
            <a:defRPr sz="2000"/>
          </a:pPr>
          <a:endParaRPr lang="en-US"/>
        </a:p>
      </c:txPr>
    </c:title>
    <c:plotArea>
      <c:layout>
        <c:manualLayout>
          <c:layoutTarget val="inner"/>
          <c:xMode val="edge"/>
          <c:yMode val="edge"/>
          <c:x val="0.33950617283950718"/>
          <c:y val="0.18686868686868691"/>
          <c:w val="0.50617283950617364"/>
          <c:h val="0.6262626262626263"/>
        </c:manualLayout>
      </c:layout>
      <c:scatterChart>
        <c:scatterStyle val="lineMarker"/>
        <c:ser>
          <c:idx val="0"/>
          <c:order val="0"/>
          <c:tx>
            <c:v>CPU v. Collab.</c:v>
          </c:tx>
          <c:spPr>
            <a:ln w="90035">
              <a:noFill/>
            </a:ln>
          </c:spPr>
          <c:marker>
            <c:symbol val="diamond"/>
            <c:size val="15"/>
            <c:spPr>
              <a:solidFill>
                <a:srgbClr val="FF0000"/>
              </a:solidFill>
              <a:ln>
                <a:solidFill>
                  <a:srgbClr val="FF0000"/>
                </a:solidFill>
                <a:prstDash val="solid"/>
              </a:ln>
            </c:spPr>
          </c:marker>
          <c:xVal>
            <c:numRef>
              <c:f>Sheet1!$B$15:$B$22</c:f>
              <c:numCache>
                <c:formatCode>General</c:formatCode>
                <c:ptCount val="8"/>
                <c:pt idx="0">
                  <c:v>2000</c:v>
                </c:pt>
                <c:pt idx="1">
                  <c:v>550</c:v>
                </c:pt>
                <c:pt idx="2">
                  <c:v>525</c:v>
                </c:pt>
                <c:pt idx="3">
                  <c:v>600</c:v>
                </c:pt>
                <c:pt idx="4">
                  <c:v>300</c:v>
                </c:pt>
                <c:pt idx="5">
                  <c:v>400</c:v>
                </c:pt>
                <c:pt idx="6">
                  <c:v>100</c:v>
                </c:pt>
                <c:pt idx="7">
                  <c:v>60</c:v>
                </c:pt>
              </c:numCache>
            </c:numRef>
          </c:xVal>
          <c:yVal>
            <c:numRef>
              <c:f>Sheet1!$C$15:$C$22</c:f>
              <c:numCache>
                <c:formatCode>General</c:formatCode>
                <c:ptCount val="8"/>
                <c:pt idx="0" formatCode="#,##0">
                  <c:v>16344</c:v>
                </c:pt>
                <c:pt idx="1">
                  <c:v>460</c:v>
                </c:pt>
                <c:pt idx="2">
                  <c:v>983</c:v>
                </c:pt>
                <c:pt idx="3">
                  <c:v>1442</c:v>
                </c:pt>
                <c:pt idx="4">
                  <c:v>300</c:v>
                </c:pt>
                <c:pt idx="5">
                  <c:v>670</c:v>
                </c:pt>
                <c:pt idx="6">
                  <c:v>70000</c:v>
                </c:pt>
                <c:pt idx="7">
                  <c:v>16.8</c:v>
                </c:pt>
              </c:numCache>
            </c:numRef>
          </c:yVal>
        </c:ser>
        <c:axId val="40898560"/>
        <c:axId val="40900864"/>
      </c:scatterChart>
      <c:valAx>
        <c:axId val="40898560"/>
        <c:scaling>
          <c:orientation val="minMax"/>
        </c:scaling>
        <c:axPos val="b"/>
        <c:majorGridlines>
          <c:spPr>
            <a:ln w="10004">
              <a:solidFill>
                <a:srgbClr val="000000"/>
              </a:solidFill>
              <a:prstDash val="solid"/>
            </a:ln>
          </c:spPr>
        </c:majorGridlines>
        <c:title>
          <c:tx>
            <c:rich>
              <a:bodyPr/>
              <a:lstStyle/>
              <a:p>
                <a:pPr>
                  <a:defRPr sz="1600"/>
                </a:pPr>
                <a:r>
                  <a:rPr lang="en-GB" sz="1600"/>
                  <a:t>Collaboration Size</a:t>
                </a:r>
              </a:p>
            </c:rich>
          </c:tx>
          <c:layout>
            <c:manualLayout>
              <c:xMode val="edge"/>
              <c:yMode val="edge"/>
              <c:x val="0.45370370370370372"/>
              <c:y val="0.90909090909090906"/>
            </c:manualLayout>
          </c:layout>
          <c:spPr>
            <a:noFill/>
            <a:ln w="80031">
              <a:noFill/>
            </a:ln>
          </c:spPr>
        </c:title>
        <c:numFmt formatCode="General" sourceLinked="1"/>
        <c:tickLblPos val="nextTo"/>
        <c:spPr>
          <a:ln w="10004">
            <a:solidFill>
              <a:srgbClr val="000000"/>
            </a:solidFill>
            <a:prstDash val="solid"/>
          </a:ln>
        </c:spPr>
        <c:txPr>
          <a:bodyPr rot="0" vert="horz"/>
          <a:lstStyle/>
          <a:p>
            <a:pPr>
              <a:defRPr sz="1400"/>
            </a:pPr>
            <a:endParaRPr lang="en-US"/>
          </a:p>
        </c:txPr>
        <c:crossAx val="40900864"/>
        <c:crosses val="autoZero"/>
        <c:crossBetween val="midCat"/>
      </c:valAx>
      <c:valAx>
        <c:axId val="40900864"/>
        <c:scaling>
          <c:logBase val="10"/>
          <c:orientation val="minMax"/>
          <c:max val="100000"/>
          <c:min val="10"/>
        </c:scaling>
        <c:axPos val="l"/>
        <c:majorGridlines>
          <c:spPr>
            <a:ln w="10004">
              <a:solidFill>
                <a:srgbClr val="000000"/>
              </a:solidFill>
              <a:prstDash val="solid"/>
            </a:ln>
          </c:spPr>
        </c:majorGridlines>
        <c:title>
          <c:tx>
            <c:rich>
              <a:bodyPr rot="0" vert="horz"/>
              <a:lstStyle/>
              <a:p>
                <a:pPr algn="ctr">
                  <a:defRPr sz="2000"/>
                </a:pPr>
                <a:r>
                  <a:rPr lang="en-GB" sz="2000"/>
                  <a:t>CPU </a:t>
                </a:r>
              </a:p>
            </c:rich>
          </c:tx>
          <c:layout>
            <c:manualLayout>
              <c:xMode val="edge"/>
              <c:yMode val="edge"/>
              <c:x val="0.17283950617283972"/>
              <c:y val="9.5959595959596286E-2"/>
            </c:manualLayout>
          </c:layout>
          <c:spPr>
            <a:noFill/>
            <a:ln w="80031">
              <a:noFill/>
            </a:ln>
          </c:spPr>
        </c:title>
        <c:numFmt formatCode="#,##0" sourceLinked="1"/>
        <c:tickLblPos val="nextTo"/>
        <c:spPr>
          <a:ln w="10004">
            <a:solidFill>
              <a:srgbClr val="000000"/>
            </a:solidFill>
            <a:prstDash val="solid"/>
          </a:ln>
        </c:spPr>
        <c:txPr>
          <a:bodyPr rot="0" vert="horz"/>
          <a:lstStyle/>
          <a:p>
            <a:pPr>
              <a:defRPr/>
            </a:pPr>
            <a:endParaRPr lang="en-US"/>
          </a:p>
        </c:txPr>
        <c:crossAx val="40898560"/>
        <c:crosses val="autoZero"/>
        <c:crossBetween val="midCat"/>
        <c:minorUnit val="1000"/>
      </c:valAx>
      <c:spPr>
        <a:solidFill>
          <a:srgbClr val="33CCCC"/>
        </a:solidFill>
        <a:ln w="40016">
          <a:solidFill>
            <a:srgbClr val="808080"/>
          </a:solidFill>
          <a:prstDash val="solid"/>
        </a:ln>
      </c:spPr>
    </c:plotArea>
    <c:legend>
      <c:legendPos val="r"/>
      <c:layout>
        <c:manualLayout>
          <c:xMode val="edge"/>
          <c:yMode val="edge"/>
          <c:x val="0.73765432098765427"/>
          <c:y val="9.5959595959596286E-2"/>
          <c:w val="0.11419753086419752"/>
          <c:h val="5.5555555555555483E-2"/>
        </c:manualLayout>
      </c:layout>
      <c:spPr>
        <a:solidFill>
          <a:srgbClr val="FFFFFF"/>
        </a:solidFill>
        <a:ln w="10004">
          <a:solidFill>
            <a:srgbClr val="000000"/>
          </a:solidFill>
          <a:prstDash val="solid"/>
        </a:ln>
      </c:spPr>
      <c:txPr>
        <a:bodyPr/>
        <a:lstStyle/>
        <a:p>
          <a:pPr>
            <a:defRPr>
              <a:solidFill>
                <a:schemeClr val="tx1"/>
              </a:solidFill>
            </a:defRPr>
          </a:pPr>
          <a:endParaRPr lang="en-US"/>
        </a:p>
      </c:txPr>
    </c:legend>
    <c:plotVisOnly val="1"/>
    <c:dispBlanksAs val="gap"/>
  </c:chart>
  <c:spPr>
    <a:noFill/>
    <a:ln>
      <a:noFill/>
    </a:ln>
  </c:spPr>
  <c:txPr>
    <a:bodyPr/>
    <a:lstStyle/>
    <a:p>
      <a:pPr>
        <a:defRPr sz="1024" b="0" i="0" u="none" strike="noStrike" baseline="0">
          <a:solidFill>
            <a:schemeClr val="bg1"/>
          </a:solidFill>
          <a:latin typeface="Arial"/>
          <a:ea typeface="Arial"/>
          <a:cs typeface="Arial"/>
        </a:defRPr>
      </a:pPr>
      <a:endParaRPr lang="en-US"/>
    </a:p>
  </c:txPr>
  <c:externalData r:id="rId1"/>
</c:chartSpace>
</file>

<file path=ppt/drawings/_rels/vmlDrawing1.vml.rels><?xml version="1.0" encoding="UTF-8" standalone="yes"?>
<Relationships xmlns="http://schemas.openxmlformats.org/package/2006/relationships"><Relationship Id="rId1" Type="http://schemas.openxmlformats.org/officeDocument/2006/relationships/image" Target="../media/image26.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200"/>
            </a:lvl1pPr>
          </a:lstStyle>
          <a:p>
            <a:pPr>
              <a:defRPr/>
            </a:pPr>
            <a:endParaRPr lang="en-US"/>
          </a:p>
        </p:txBody>
      </p:sp>
      <p:sp>
        <p:nvSpPr>
          <p:cNvPr id="9219" name="Rectangle 3"/>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200"/>
            </a:lvl1pPr>
          </a:lstStyle>
          <a:p>
            <a:pPr>
              <a:defRPr/>
            </a:pPr>
            <a:endParaRPr lang="en-US"/>
          </a:p>
        </p:txBody>
      </p:sp>
      <p:sp>
        <p:nvSpPr>
          <p:cNvPr id="2048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922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922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eaLnBrk="0" hangingPunct="0">
              <a:defRPr sz="1200"/>
            </a:lvl1pPr>
          </a:lstStyle>
          <a:p>
            <a:pPr>
              <a:defRPr/>
            </a:pPr>
            <a:endParaRPr lang="en-US"/>
          </a:p>
        </p:txBody>
      </p:sp>
      <p:sp>
        <p:nvSpPr>
          <p:cNvPr id="922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eaLnBrk="0" hangingPunct="0">
              <a:defRPr sz="1200"/>
            </a:lvl1pPr>
          </a:lstStyle>
          <a:p>
            <a:pPr>
              <a:defRPr/>
            </a:pPr>
            <a:fld id="{56806776-BA41-45A9-BEB9-6F804BA10378}" type="slidenum">
              <a:rPr lang="en-GB"/>
              <a:pPr>
                <a:defRPr/>
              </a:pPr>
              <a:t>‹#›</a:t>
            </a:fld>
            <a:endParaRPr lang="en-GB"/>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15" charset="0"/>
        <a:ea typeface="ＭＳ Ｐゴシック" pitchFamily="15" charset="-128"/>
        <a:cs typeface="ＭＳ Ｐゴシック" pitchFamily="15" charset="-128"/>
      </a:defRPr>
    </a:lvl1pPr>
    <a:lvl2pPr marL="457200" algn="l" rtl="0" eaLnBrk="0" fontAlgn="base" hangingPunct="0">
      <a:spcBef>
        <a:spcPct val="30000"/>
      </a:spcBef>
      <a:spcAft>
        <a:spcPct val="0"/>
      </a:spcAft>
      <a:defRPr sz="1200" kern="1200">
        <a:solidFill>
          <a:schemeClr val="tx1"/>
        </a:solidFill>
        <a:latin typeface="Arial" pitchFamily="15" charset="0"/>
        <a:ea typeface="ＭＳ Ｐゴシック" pitchFamily="15" charset="-128"/>
        <a:cs typeface="+mn-cs"/>
      </a:defRPr>
    </a:lvl2pPr>
    <a:lvl3pPr marL="914400" algn="l" rtl="0" eaLnBrk="0" fontAlgn="base" hangingPunct="0">
      <a:spcBef>
        <a:spcPct val="30000"/>
      </a:spcBef>
      <a:spcAft>
        <a:spcPct val="0"/>
      </a:spcAft>
      <a:defRPr sz="1200" kern="1200">
        <a:solidFill>
          <a:schemeClr val="tx1"/>
        </a:solidFill>
        <a:latin typeface="Arial" pitchFamily="15" charset="0"/>
        <a:ea typeface="ＭＳ Ｐゴシック" pitchFamily="15" charset="-128"/>
        <a:cs typeface="+mn-cs"/>
      </a:defRPr>
    </a:lvl3pPr>
    <a:lvl4pPr marL="1371600" algn="l" rtl="0" eaLnBrk="0" fontAlgn="base" hangingPunct="0">
      <a:spcBef>
        <a:spcPct val="30000"/>
      </a:spcBef>
      <a:spcAft>
        <a:spcPct val="0"/>
      </a:spcAft>
      <a:defRPr sz="1200" kern="1200">
        <a:solidFill>
          <a:schemeClr val="tx1"/>
        </a:solidFill>
        <a:latin typeface="Arial" pitchFamily="15" charset="0"/>
        <a:ea typeface="ＭＳ Ｐゴシック" pitchFamily="15" charset="-128"/>
        <a:cs typeface="+mn-cs"/>
      </a:defRPr>
    </a:lvl4pPr>
    <a:lvl5pPr marL="1828800" algn="l" rtl="0" eaLnBrk="0" fontAlgn="base" hangingPunct="0">
      <a:spcBef>
        <a:spcPct val="30000"/>
      </a:spcBef>
      <a:spcAft>
        <a:spcPct val="0"/>
      </a:spcAft>
      <a:defRPr sz="1200" kern="1200">
        <a:solidFill>
          <a:schemeClr val="tx1"/>
        </a:solidFill>
        <a:latin typeface="Arial" pitchFamily="15" charset="0"/>
        <a:ea typeface="ＭＳ Ｐゴシック" pitchFamily="1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creativecommons.org/policies#license" TargetMode="External"/><Relationship Id="rId2" Type="http://schemas.openxmlformats.org/officeDocument/2006/relationships/slide" Target="../slides/slide1.xml"/><Relationship Id="rId1" Type="http://schemas.openxmlformats.org/officeDocument/2006/relationships/notesMaster" Target="../notesMasters/notesMaster1.xml"/><Relationship Id="rId4" Type="http://schemas.openxmlformats.org/officeDocument/2006/relationships/hyperlink" Target="http://creativecommons.org/licenses/by/3.0/" TargetMode="Externa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3" Type="http://schemas.openxmlformats.org/officeDocument/2006/relationships/hyperlink" Target="http://www.creativecommons.org/" TargetMode="External"/><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7"/>
          <p:cNvSpPr>
            <a:spLocks noGrp="1" noChangeArrowheads="1"/>
          </p:cNvSpPr>
          <p:nvPr>
            <p:ph type="sldNum" sz="quarter" idx="5"/>
          </p:nvPr>
        </p:nvSpPr>
        <p:spPr>
          <a:noFill/>
        </p:spPr>
        <p:txBody>
          <a:bodyPr/>
          <a:lstStyle/>
          <a:p>
            <a:fld id="{8052F39E-3BAB-41E0-B1F8-16056CF6BBEC}" type="slidenum">
              <a:rPr lang="en-US" smtClean="0">
                <a:latin typeface="Arial" pitchFamily="34" charset="0"/>
              </a:rPr>
              <a:pPr/>
              <a:t>1</a:t>
            </a:fld>
            <a:endParaRPr lang="en-US" smtClean="0">
              <a:latin typeface="Arial" pitchFamily="34" charset="0"/>
            </a:endParaRPr>
          </a:p>
        </p:txBody>
      </p:sp>
      <p:sp>
        <p:nvSpPr>
          <p:cNvPr id="102403" name="Rectangle 2"/>
          <p:cNvSpPr>
            <a:spLocks noGrp="1" noRot="1" noChangeAspect="1" noChangeArrowheads="1" noTextEdit="1"/>
          </p:cNvSpPr>
          <p:nvPr>
            <p:ph type="sldImg"/>
          </p:nvPr>
        </p:nvSpPr>
        <p:spPr>
          <a:ln/>
        </p:spPr>
      </p:sp>
      <p:sp>
        <p:nvSpPr>
          <p:cNvPr id="102404" name="Rectangle 3"/>
          <p:cNvSpPr>
            <a:spLocks noGrp="1" noChangeArrowheads="1"/>
          </p:cNvSpPr>
          <p:nvPr>
            <p:ph type="body" idx="1"/>
          </p:nvPr>
        </p:nvSpPr>
        <p:spPr>
          <a:noFill/>
          <a:ln/>
        </p:spPr>
        <p:txBody>
          <a:bodyPr/>
          <a:lstStyle/>
          <a:p>
            <a:pPr eaLnBrk="1" hangingPunct="1"/>
            <a:r>
              <a:rPr lang="en-GB" dirty="0" smtClean="0">
                <a:latin typeface="Helvetica"/>
              </a:rPr>
              <a:t>Copyright: generally creative commons </a:t>
            </a:r>
          </a:p>
          <a:p>
            <a:r>
              <a:rPr lang="en-US" dirty="0" smtClean="0">
                <a:latin typeface="Arial" pitchFamily="34" charset="0"/>
              </a:rPr>
              <a:t>Except where otherwise </a:t>
            </a:r>
            <a:r>
              <a:rPr lang="en-US" dirty="0" smtClean="0">
                <a:latin typeface="Arial" pitchFamily="34" charset="0"/>
                <a:hlinkClick r:id="rId3" action="ppaction://hlinkfile"/>
              </a:rPr>
              <a:t>noted</a:t>
            </a:r>
            <a:r>
              <a:rPr lang="en-US" dirty="0" smtClean="0">
                <a:latin typeface="Arial" pitchFamily="34" charset="0"/>
              </a:rPr>
              <a:t>, content of this </a:t>
            </a:r>
            <a:r>
              <a:rPr lang="en-US" dirty="0" err="1" smtClean="0">
                <a:latin typeface="Arial" pitchFamily="34" charset="0"/>
              </a:rPr>
              <a:t>ppt</a:t>
            </a:r>
            <a:r>
              <a:rPr lang="en-US" dirty="0" smtClean="0">
                <a:latin typeface="Arial" pitchFamily="34" charset="0"/>
              </a:rPr>
              <a:t> presentation is</a:t>
            </a:r>
            <a:br>
              <a:rPr lang="en-US" dirty="0" smtClean="0">
                <a:latin typeface="Arial" pitchFamily="34" charset="0"/>
              </a:rPr>
            </a:br>
            <a:r>
              <a:rPr lang="en-US" dirty="0" smtClean="0">
                <a:latin typeface="Arial" pitchFamily="34" charset="0"/>
              </a:rPr>
              <a:t>licensed under a </a:t>
            </a:r>
            <a:r>
              <a:rPr lang="en-US" dirty="0" smtClean="0">
                <a:latin typeface="Arial" pitchFamily="34" charset="0"/>
                <a:hlinkClick r:id="rId4"/>
              </a:rPr>
              <a:t>Creative Commons Attribution 3.0 License</a:t>
            </a:r>
            <a:r>
              <a:rPr lang="en-US" dirty="0" smtClean="0">
                <a:latin typeface="Arial" pitchFamily="34" charset="0"/>
              </a:rPr>
              <a:t>  </a:t>
            </a:r>
            <a:r>
              <a:rPr lang="en-US" dirty="0" err="1" smtClean="0">
                <a:latin typeface="Arial" pitchFamily="34" charset="0"/>
              </a:rPr>
              <a:t>meaning:</a:t>
            </a:r>
            <a:r>
              <a:rPr lang="en-US" b="1" dirty="0" err="1" smtClean="0">
                <a:latin typeface="Arial" pitchFamily="34" charset="0"/>
              </a:rPr>
              <a:t>You</a:t>
            </a:r>
            <a:r>
              <a:rPr lang="en-US" b="1" dirty="0" smtClean="0">
                <a:latin typeface="Arial" pitchFamily="34" charset="0"/>
              </a:rPr>
              <a:t> are free:</a:t>
            </a:r>
          </a:p>
          <a:p>
            <a:r>
              <a:rPr lang="en-US" b="1" dirty="0" smtClean="0">
                <a:latin typeface="Arial" pitchFamily="34" charset="0"/>
              </a:rPr>
              <a:t>to Share</a:t>
            </a:r>
            <a:r>
              <a:rPr lang="en-US" dirty="0" smtClean="0">
                <a:latin typeface="Arial" pitchFamily="34" charset="0"/>
              </a:rPr>
              <a:t> — to copy, distribute and transmit the work </a:t>
            </a:r>
          </a:p>
          <a:p>
            <a:r>
              <a:rPr lang="en-US" b="1" dirty="0" smtClean="0">
                <a:latin typeface="Arial" pitchFamily="34" charset="0"/>
              </a:rPr>
              <a:t>to Remix</a:t>
            </a:r>
            <a:r>
              <a:rPr lang="en-US" dirty="0" smtClean="0">
                <a:latin typeface="Arial" pitchFamily="34" charset="0"/>
              </a:rPr>
              <a:t> — to adapt the work </a:t>
            </a:r>
          </a:p>
          <a:p>
            <a:r>
              <a:rPr lang="en-US" b="1" dirty="0" smtClean="0">
                <a:latin typeface="Arial" pitchFamily="34" charset="0"/>
              </a:rPr>
              <a:t>Under the following conditions:</a:t>
            </a:r>
          </a:p>
          <a:p>
            <a:r>
              <a:rPr lang="en-US" b="1" dirty="0" smtClean="0">
                <a:latin typeface="Arial" pitchFamily="34" charset="0"/>
              </a:rPr>
              <a:t>Attribution</a:t>
            </a:r>
            <a:r>
              <a:rPr lang="en-US" dirty="0" smtClean="0">
                <a:latin typeface="Arial" pitchFamily="34" charset="0"/>
              </a:rPr>
              <a:t> — You must attribute the work in the manner specified by the author or licensor (but not in any way that suggests that they endorse you or your use of the work). </a:t>
            </a:r>
            <a:r>
              <a:rPr lang="en-US" b="1" dirty="0" smtClean="0">
                <a:latin typeface="Arial" pitchFamily="34" charset="0"/>
              </a:rPr>
              <a:t>Attribute this work:</a:t>
            </a:r>
          </a:p>
          <a:p>
            <a:r>
              <a:rPr lang="en-US" dirty="0" smtClean="0">
                <a:latin typeface="Arial" pitchFamily="34" charset="0"/>
              </a:rPr>
              <a:t>mentioning the author of the presentation, H F Hoffmann, CERN-honorary , and CERN for the origin of most transparencies and photos used</a:t>
            </a:r>
            <a:br>
              <a:rPr lang="en-US" dirty="0" smtClean="0">
                <a:latin typeface="Arial" pitchFamily="34" charset="0"/>
              </a:rPr>
            </a:br>
            <a:endParaRPr lang="en-US" dirty="0" smtClean="0">
              <a:latin typeface="Arial" pitchFamily="34" charset="0"/>
            </a:endParaRPr>
          </a:p>
          <a:p>
            <a:r>
              <a:rPr lang="en-US" dirty="0" smtClean="0">
                <a:latin typeface="Arial" pitchFamily="34" charset="0"/>
              </a:rPr>
              <a:t>What does "Attribute this work" mean? </a:t>
            </a:r>
          </a:p>
          <a:p>
            <a:r>
              <a:rPr lang="en-US" dirty="0" smtClean="0">
                <a:latin typeface="Arial" pitchFamily="34" charset="0"/>
              </a:rPr>
              <a:t>The page you came from contained embedded licensing metadata, including how the creator wishes to be attributed for re-use. You can use the HTML here to cite the work. Doing so will also include metadata on your page so that others can find the original work as well. </a:t>
            </a:r>
          </a:p>
          <a:p>
            <a:endParaRPr lang="en-US" dirty="0" smtClean="0">
              <a:latin typeface="Arial" pitchFamily="34" charset="0"/>
            </a:endParaRPr>
          </a:p>
          <a:p>
            <a:r>
              <a:rPr lang="en-US" dirty="0" smtClean="0">
                <a:latin typeface="Arial" pitchFamily="34" charset="0"/>
              </a:rPr>
              <a:t>On some transparencies the web site of the author of the content is mentioned (URL of relevant page)and you need to give credit to those authors</a:t>
            </a:r>
            <a:br>
              <a:rPr lang="en-US" dirty="0" smtClean="0">
                <a:latin typeface="Arial" pitchFamily="34" charset="0"/>
              </a:rPr>
            </a:br>
            <a:endParaRPr lang="en-US" dirty="0" smtClean="0">
              <a:latin typeface="Arial" pitchFamily="34" charset="0"/>
            </a:endParaRPr>
          </a:p>
          <a:p>
            <a:pPr eaLnBrk="1" hangingPunct="1"/>
            <a:endParaRPr lang="en-GB" dirty="0" smtClean="0">
              <a:latin typeface="Helvetica"/>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7"/>
          <p:cNvSpPr>
            <a:spLocks noGrp="1" noChangeArrowheads="1"/>
          </p:cNvSpPr>
          <p:nvPr>
            <p:ph type="sldNum" sz="quarter" idx="5"/>
          </p:nvPr>
        </p:nvSpPr>
        <p:spPr>
          <a:noFill/>
        </p:spPr>
        <p:txBody>
          <a:bodyPr/>
          <a:lstStyle/>
          <a:p>
            <a:fld id="{FC524DB6-C9FF-43E5-83B7-166424987E23}" type="slidenum">
              <a:rPr lang="en-US" smtClean="0">
                <a:latin typeface="Arial" pitchFamily="34" charset="0"/>
              </a:rPr>
              <a:pPr/>
              <a:t>11</a:t>
            </a:fld>
            <a:endParaRPr lang="en-US" smtClean="0">
              <a:latin typeface="Arial" pitchFamily="34" charset="0"/>
            </a:endParaRPr>
          </a:p>
        </p:txBody>
      </p:sp>
      <p:sp>
        <p:nvSpPr>
          <p:cNvPr id="129027" name="Rectangle 2"/>
          <p:cNvSpPr>
            <a:spLocks noGrp="1" noRot="1" noChangeAspect="1" noChangeArrowheads="1" noTextEdit="1"/>
          </p:cNvSpPr>
          <p:nvPr>
            <p:ph type="sldImg"/>
          </p:nvPr>
        </p:nvSpPr>
        <p:spPr>
          <a:solidFill>
            <a:srgbClr val="FFFFFF"/>
          </a:solidFill>
          <a:ln/>
        </p:spPr>
      </p:sp>
      <p:sp>
        <p:nvSpPr>
          <p:cNvPr id="129028"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GB" smtClean="0">
              <a:latin typeface="Arial"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7"/>
          <p:cNvSpPr>
            <a:spLocks noGrp="1" noChangeArrowheads="1"/>
          </p:cNvSpPr>
          <p:nvPr>
            <p:ph type="sldNum" sz="quarter" idx="5"/>
          </p:nvPr>
        </p:nvSpPr>
        <p:spPr>
          <a:noFill/>
        </p:spPr>
        <p:txBody>
          <a:bodyPr/>
          <a:lstStyle/>
          <a:p>
            <a:fld id="{CC52E3FC-3D59-4DC7-856E-9394454A4626}" type="slidenum">
              <a:rPr lang="en-US" smtClean="0">
                <a:latin typeface="Arial" pitchFamily="34" charset="0"/>
              </a:rPr>
              <a:pPr/>
              <a:t>12</a:t>
            </a:fld>
            <a:endParaRPr lang="en-US" smtClean="0">
              <a:latin typeface="Arial" pitchFamily="34" charset="0"/>
            </a:endParaRPr>
          </a:p>
        </p:txBody>
      </p:sp>
      <p:sp>
        <p:nvSpPr>
          <p:cNvPr id="131075" name="Rectangle 2"/>
          <p:cNvSpPr>
            <a:spLocks noGrp="1" noRot="1" noChangeAspect="1" noChangeArrowheads="1" noTextEdit="1"/>
          </p:cNvSpPr>
          <p:nvPr>
            <p:ph type="sldImg"/>
          </p:nvPr>
        </p:nvSpPr>
        <p:spPr>
          <a:ln/>
        </p:spPr>
      </p:sp>
      <p:sp>
        <p:nvSpPr>
          <p:cNvPr id="131076" name="Rectangle 3"/>
          <p:cNvSpPr>
            <a:spLocks noGrp="1" noChangeArrowheads="1"/>
          </p:cNvSpPr>
          <p:nvPr>
            <p:ph type="body" idx="1"/>
          </p:nvPr>
        </p:nvSpPr>
        <p:spPr>
          <a:noFill/>
          <a:ln/>
        </p:spPr>
        <p:txBody>
          <a:bodyPr/>
          <a:lstStyle/>
          <a:p>
            <a:pPr eaLnBrk="1" hangingPunct="1"/>
            <a:endParaRPr lang="en-GB" smtClean="0">
              <a:latin typeface="Arial"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7"/>
          <p:cNvSpPr>
            <a:spLocks noGrp="1" noChangeArrowheads="1"/>
          </p:cNvSpPr>
          <p:nvPr>
            <p:ph type="sldNum" sz="quarter" idx="5"/>
          </p:nvPr>
        </p:nvSpPr>
        <p:spPr>
          <a:noFill/>
        </p:spPr>
        <p:txBody>
          <a:bodyPr/>
          <a:lstStyle/>
          <a:p>
            <a:fld id="{62C02365-028B-40F5-AC1E-793950D7C51C}" type="slidenum">
              <a:rPr lang="en-GB" smtClean="0">
                <a:latin typeface="Arial" pitchFamily="34" charset="0"/>
              </a:rPr>
              <a:pPr/>
              <a:t>13</a:t>
            </a:fld>
            <a:endParaRPr lang="en-GB" smtClean="0">
              <a:latin typeface="Arial" pitchFamily="34" charset="0"/>
            </a:endParaRPr>
          </a:p>
        </p:txBody>
      </p:sp>
      <p:sp>
        <p:nvSpPr>
          <p:cNvPr id="132099" name="Rectangle 2"/>
          <p:cNvSpPr>
            <a:spLocks noGrp="1" noRot="1" noChangeAspect="1" noChangeArrowheads="1" noTextEdit="1"/>
          </p:cNvSpPr>
          <p:nvPr>
            <p:ph type="sldImg"/>
          </p:nvPr>
        </p:nvSpPr>
        <p:spPr>
          <a:ln/>
        </p:spPr>
      </p:sp>
      <p:sp>
        <p:nvSpPr>
          <p:cNvPr id="132100"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7"/>
          <p:cNvSpPr>
            <a:spLocks noGrp="1" noChangeArrowheads="1"/>
          </p:cNvSpPr>
          <p:nvPr>
            <p:ph type="sldNum" sz="quarter" idx="5"/>
          </p:nvPr>
        </p:nvSpPr>
        <p:spPr>
          <a:noFill/>
        </p:spPr>
        <p:txBody>
          <a:bodyPr/>
          <a:lstStyle/>
          <a:p>
            <a:fld id="{F651A603-0D23-46F8-B050-BFCD94A52768}" type="slidenum">
              <a:rPr lang="en-US" smtClean="0">
                <a:latin typeface="Arial" pitchFamily="34" charset="0"/>
              </a:rPr>
              <a:pPr/>
              <a:t>16</a:t>
            </a:fld>
            <a:endParaRPr lang="en-US" smtClean="0">
              <a:latin typeface="Arial" pitchFamily="34" charset="0"/>
            </a:endParaRPr>
          </a:p>
        </p:txBody>
      </p:sp>
      <p:sp>
        <p:nvSpPr>
          <p:cNvPr id="133123" name="Rectangle 2"/>
          <p:cNvSpPr>
            <a:spLocks noGrp="1" noRot="1" noChangeAspect="1" noChangeArrowheads="1" noTextEdit="1"/>
          </p:cNvSpPr>
          <p:nvPr>
            <p:ph type="sldImg"/>
          </p:nvPr>
        </p:nvSpPr>
        <p:spPr>
          <a:solidFill>
            <a:srgbClr val="FFFFFF"/>
          </a:solidFill>
          <a:ln/>
        </p:spPr>
      </p:sp>
      <p:sp>
        <p:nvSpPr>
          <p:cNvPr id="133124"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GB" smtClean="0">
              <a:latin typeface="Arial"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7"/>
          <p:cNvSpPr>
            <a:spLocks noGrp="1" noChangeArrowheads="1"/>
          </p:cNvSpPr>
          <p:nvPr>
            <p:ph type="sldNum" sz="quarter" idx="5"/>
          </p:nvPr>
        </p:nvSpPr>
        <p:spPr>
          <a:noFill/>
        </p:spPr>
        <p:txBody>
          <a:bodyPr/>
          <a:lstStyle/>
          <a:p>
            <a:fld id="{7267799E-B498-4A16-8E72-A1DFB7C57954}" type="slidenum">
              <a:rPr lang="en-US" smtClean="0">
                <a:latin typeface="Arial" pitchFamily="34" charset="0"/>
              </a:rPr>
              <a:pPr/>
              <a:t>17</a:t>
            </a:fld>
            <a:endParaRPr lang="en-US" smtClean="0">
              <a:latin typeface="Arial" pitchFamily="34" charset="0"/>
            </a:endParaRPr>
          </a:p>
        </p:txBody>
      </p:sp>
      <p:sp>
        <p:nvSpPr>
          <p:cNvPr id="134147" name="Rectangle 2"/>
          <p:cNvSpPr>
            <a:spLocks noGrp="1" noRot="1" noChangeAspect="1" noChangeArrowheads="1" noTextEdit="1"/>
          </p:cNvSpPr>
          <p:nvPr>
            <p:ph type="sldImg"/>
          </p:nvPr>
        </p:nvSpPr>
        <p:spPr>
          <a:solidFill>
            <a:srgbClr val="FFFFFF"/>
          </a:solidFill>
          <a:ln/>
        </p:spPr>
      </p:sp>
      <p:sp>
        <p:nvSpPr>
          <p:cNvPr id="134148"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GB" smtClean="0">
              <a:latin typeface="Arial"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7"/>
          <p:cNvSpPr>
            <a:spLocks noGrp="1" noChangeArrowheads="1"/>
          </p:cNvSpPr>
          <p:nvPr>
            <p:ph type="sldNum" sz="quarter" idx="5"/>
          </p:nvPr>
        </p:nvSpPr>
        <p:spPr>
          <a:noFill/>
        </p:spPr>
        <p:txBody>
          <a:bodyPr/>
          <a:lstStyle/>
          <a:p>
            <a:fld id="{DBC28312-2C93-45C7-A4A8-E92202B636D2}" type="slidenum">
              <a:rPr lang="en-US" smtClean="0">
                <a:latin typeface="Arial" pitchFamily="34" charset="0"/>
              </a:rPr>
              <a:pPr/>
              <a:t>18</a:t>
            </a:fld>
            <a:endParaRPr lang="en-US" smtClean="0">
              <a:latin typeface="Arial" pitchFamily="34" charset="0"/>
            </a:endParaRPr>
          </a:p>
        </p:txBody>
      </p:sp>
      <p:sp>
        <p:nvSpPr>
          <p:cNvPr id="135171" name="Rectangle 2"/>
          <p:cNvSpPr>
            <a:spLocks noGrp="1" noRot="1" noChangeAspect="1" noChangeArrowheads="1" noTextEdit="1"/>
          </p:cNvSpPr>
          <p:nvPr>
            <p:ph type="sldImg"/>
          </p:nvPr>
        </p:nvSpPr>
        <p:spPr>
          <a:solidFill>
            <a:srgbClr val="FFFFFF"/>
          </a:solidFill>
          <a:ln/>
        </p:spPr>
      </p:sp>
      <p:sp>
        <p:nvSpPr>
          <p:cNvPr id="135172"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GB" smtClean="0">
              <a:latin typeface="Arial"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7"/>
          <p:cNvSpPr>
            <a:spLocks noGrp="1" noChangeArrowheads="1"/>
          </p:cNvSpPr>
          <p:nvPr>
            <p:ph type="sldNum" sz="quarter" idx="5"/>
          </p:nvPr>
        </p:nvSpPr>
        <p:spPr>
          <a:noFill/>
        </p:spPr>
        <p:txBody>
          <a:bodyPr/>
          <a:lstStyle/>
          <a:p>
            <a:fld id="{78C4C768-DB85-4C2D-9610-C60FED3B6012}" type="slidenum">
              <a:rPr lang="en-US" smtClean="0">
                <a:latin typeface="Arial" pitchFamily="34" charset="0"/>
              </a:rPr>
              <a:pPr/>
              <a:t>19</a:t>
            </a:fld>
            <a:endParaRPr lang="en-US" smtClean="0">
              <a:latin typeface="Arial" pitchFamily="34" charset="0"/>
            </a:endParaRPr>
          </a:p>
        </p:txBody>
      </p:sp>
      <p:sp>
        <p:nvSpPr>
          <p:cNvPr id="140291" name="Rectangle 2"/>
          <p:cNvSpPr>
            <a:spLocks noGrp="1" noRot="1" noChangeAspect="1" noChangeArrowheads="1" noTextEdit="1"/>
          </p:cNvSpPr>
          <p:nvPr>
            <p:ph type="sldImg"/>
          </p:nvPr>
        </p:nvSpPr>
        <p:spPr>
          <a:solidFill>
            <a:srgbClr val="FFFFFF"/>
          </a:solidFill>
          <a:ln/>
        </p:spPr>
      </p:sp>
      <p:sp>
        <p:nvSpPr>
          <p:cNvPr id="140292"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GB" smtClean="0">
              <a:latin typeface="Arial"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56806776-BA41-45A9-BEB9-6F804BA10378}" type="slidenum">
              <a:rPr lang="en-GB" smtClean="0"/>
              <a:pPr>
                <a:defRPr/>
              </a:pPr>
              <a:t>22</a:t>
            </a:fld>
            <a:endParaRPr lang="en-GB"/>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7"/>
          <p:cNvSpPr>
            <a:spLocks noGrp="1" noChangeArrowheads="1"/>
          </p:cNvSpPr>
          <p:nvPr>
            <p:ph type="sldNum" sz="quarter" idx="5"/>
          </p:nvPr>
        </p:nvSpPr>
        <p:spPr>
          <a:noFill/>
        </p:spPr>
        <p:txBody>
          <a:bodyPr/>
          <a:lstStyle/>
          <a:p>
            <a:fld id="{2FDC24CA-893B-4C8B-A9BF-A1B03828360A}" type="slidenum">
              <a:rPr lang="en-GB" smtClean="0">
                <a:solidFill>
                  <a:prstClr val="black"/>
                </a:solidFill>
                <a:latin typeface="Arial" pitchFamily="34" charset="0"/>
              </a:rPr>
              <a:pPr/>
              <a:t>23</a:t>
            </a:fld>
            <a:endParaRPr lang="en-GB" smtClean="0">
              <a:solidFill>
                <a:prstClr val="black"/>
              </a:solidFill>
              <a:latin typeface="Arial" pitchFamily="34" charset="0"/>
            </a:endParaRPr>
          </a:p>
        </p:txBody>
      </p:sp>
      <p:sp>
        <p:nvSpPr>
          <p:cNvPr id="125955" name="Rectangle 2"/>
          <p:cNvSpPr>
            <a:spLocks noGrp="1" noRot="1" noChangeAspect="1" noChangeArrowheads="1" noTextEdit="1"/>
          </p:cNvSpPr>
          <p:nvPr>
            <p:ph type="sldImg"/>
          </p:nvPr>
        </p:nvSpPr>
        <p:spPr>
          <a:ln/>
        </p:spPr>
      </p:sp>
      <p:sp>
        <p:nvSpPr>
          <p:cNvPr id="125956" name="Rectangle 3"/>
          <p:cNvSpPr>
            <a:spLocks noGrp="1" noChangeArrowheads="1"/>
          </p:cNvSpPr>
          <p:nvPr>
            <p:ph type="body" idx="1"/>
          </p:nvPr>
        </p:nvSpPr>
        <p:spPr>
          <a:xfrm>
            <a:off x="913968" y="4343695"/>
            <a:ext cx="5030064" cy="4113916"/>
          </a:xfrm>
          <a:noFill/>
          <a:ln/>
        </p:spPr>
        <p:txBody>
          <a:bodyPr/>
          <a:lstStyle/>
          <a:p>
            <a:pPr eaLnBrk="1" hangingPunct="1"/>
            <a:r>
              <a:rPr lang="fr-FR" baseline="0" noProof="0" dirty="0" smtClean="0">
                <a:latin typeface="Arial" pitchFamily="34" charset="0"/>
              </a:rPr>
              <a:t>A notre connaissance, l</a:t>
            </a:r>
            <a:r>
              <a:rPr lang="fr-FR" noProof="0" dirty="0" smtClean="0">
                <a:latin typeface="Arial" pitchFamily="34" charset="0"/>
              </a:rPr>
              <a:t>e quark « top » a la même taille,</a:t>
            </a:r>
            <a:r>
              <a:rPr lang="fr-FR" baseline="0" noProof="0" dirty="0" smtClean="0">
                <a:latin typeface="Arial" pitchFamily="34" charset="0"/>
              </a:rPr>
              <a:t> le même comportement comme le quark « up » mais une masse plusieurs mille fois plus grande: pourquoi???  </a:t>
            </a:r>
            <a:r>
              <a:rPr lang="fr-FR" noProof="0" dirty="0" smtClean="0">
                <a:latin typeface="Arial" pitchFamily="34" charset="0"/>
              </a:rPr>
              <a:t>  </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p:cNvSpPr>
          <p:nvPr>
            <p:ph type="sldImg"/>
          </p:nvPr>
        </p:nvSpPr>
        <p:spPr>
          <a:ln/>
        </p:spPr>
      </p:sp>
      <p:sp>
        <p:nvSpPr>
          <p:cNvPr id="35843" name="Notes Placeholder 2"/>
          <p:cNvSpPr>
            <a:spLocks noGrp="1"/>
          </p:cNvSpPr>
          <p:nvPr>
            <p:ph type="body" idx="1"/>
          </p:nvPr>
        </p:nvSpPr>
        <p:spPr>
          <a:noFill/>
          <a:ln/>
        </p:spPr>
        <p:txBody>
          <a:bodyPr/>
          <a:lstStyle/>
          <a:p>
            <a:r>
              <a:rPr lang="en-GB" dirty="0" smtClean="0">
                <a:latin typeface="Times New Roman" pitchFamily="18" charset="0"/>
                <a:ea typeface="ＭＳ Ｐゴシック" pitchFamily="28" charset="-128"/>
              </a:rPr>
              <a:t>RD experiments and collaborations  across all </a:t>
            </a:r>
            <a:r>
              <a:rPr lang="en-GB" dirty="0" err="1" smtClean="0">
                <a:latin typeface="Times New Roman" pitchFamily="18" charset="0"/>
                <a:ea typeface="ＭＳ Ｐゴシック" pitchFamily="28" charset="-128"/>
              </a:rPr>
              <a:t>experiements</a:t>
            </a:r>
            <a:endParaRPr lang="en-GB" dirty="0" smtClean="0">
              <a:latin typeface="Times New Roman" pitchFamily="18" charset="0"/>
              <a:ea typeface="ＭＳ Ｐゴシック" pitchFamily="28" charset="-128"/>
            </a:endParaRPr>
          </a:p>
          <a:p>
            <a:r>
              <a:rPr lang="en-GB" dirty="0" smtClean="0">
                <a:latin typeface="Times New Roman" pitchFamily="18" charset="0"/>
                <a:ea typeface="ＭＳ Ｐゴシック" pitchFamily="28" charset="-128"/>
              </a:rPr>
              <a:t>Phase</a:t>
            </a:r>
            <a:r>
              <a:rPr lang="en-GB" baseline="0" dirty="0" smtClean="0">
                <a:latin typeface="Times New Roman" pitchFamily="18" charset="0"/>
                <a:ea typeface="ＭＳ Ｐゴシック" pitchFamily="28" charset="-128"/>
              </a:rPr>
              <a:t> 1 Conception of device by simulating interesting (hypothetical) physics in a variety of simulated detectors.</a:t>
            </a:r>
          </a:p>
          <a:p>
            <a:r>
              <a:rPr lang="en-GB" baseline="0" dirty="0" smtClean="0">
                <a:latin typeface="Times New Roman" pitchFamily="18" charset="0"/>
                <a:ea typeface="ＭＳ Ｐゴシック" pitchFamily="28" charset="-128"/>
              </a:rPr>
              <a:t>Phase 2: </a:t>
            </a:r>
            <a:r>
              <a:rPr lang="en-GB" baseline="0" noProof="0" dirty="0" smtClean="0">
                <a:latin typeface="Times New Roman" pitchFamily="18" charset="0"/>
                <a:ea typeface="ＭＳ Ｐゴシック" pitchFamily="28" charset="-128"/>
              </a:rPr>
              <a:t>optimise</a:t>
            </a:r>
            <a:r>
              <a:rPr lang="en-GB" baseline="0" dirty="0" smtClean="0">
                <a:latin typeface="Times New Roman" pitchFamily="18" charset="0"/>
                <a:ea typeface="ＭＳ Ｐゴシック" pitchFamily="28" charset="-128"/>
              </a:rPr>
              <a:t> and take engineering constraints into account</a:t>
            </a:r>
          </a:p>
          <a:p>
            <a:r>
              <a:rPr lang="en-GB" baseline="0" dirty="0" smtClean="0">
                <a:latin typeface="Times New Roman" pitchFamily="18" charset="0"/>
                <a:ea typeface="ＭＳ Ｐゴシック" pitchFamily="28" charset="-128"/>
              </a:rPr>
              <a:t>Construction phase: QA of all prototypes , then production of all pieces, their assembly and commissioning</a:t>
            </a:r>
          </a:p>
          <a:p>
            <a:r>
              <a:rPr lang="en-GB" baseline="0" dirty="0" smtClean="0">
                <a:latin typeface="Times New Roman" pitchFamily="18" charset="0"/>
                <a:ea typeface="ＭＳ Ｐゴシック" pitchFamily="28" charset="-128"/>
              </a:rPr>
              <a:t>Exploitation phase: operate device, analyse data under a variety of physics goals (&gt;1000 planned analysis lines already) </a:t>
            </a:r>
            <a:endParaRPr lang="en-GB" dirty="0" smtClean="0">
              <a:latin typeface="Times New Roman" pitchFamily="18" charset="0"/>
              <a:ea typeface="ＭＳ Ｐゴシック" pitchFamily="28" charset="-128"/>
            </a:endParaRPr>
          </a:p>
        </p:txBody>
      </p:sp>
      <p:sp>
        <p:nvSpPr>
          <p:cNvPr id="78852" name="Slide Number Placeholder 3"/>
          <p:cNvSpPr>
            <a:spLocks noGrp="1"/>
          </p:cNvSpPr>
          <p:nvPr>
            <p:ph type="sldNum" sz="quarter" idx="5"/>
          </p:nvPr>
        </p:nvSpPr>
        <p:spPr/>
        <p:txBody>
          <a:bodyPr/>
          <a:lstStyle/>
          <a:p>
            <a:fld id="{FD7265D1-0EF9-45A7-A570-3A352F2978A0}" type="slidenum">
              <a:rPr lang="en-US"/>
              <a:pPr/>
              <a:t>26</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6468C376-399D-4D2C-998F-7F367FC10299}" type="slidenum">
              <a:rPr lang="en-GB">
                <a:latin typeface="Arial" pitchFamily="68" charset="0"/>
                <a:ea typeface="ＭＳ Ｐゴシック" pitchFamily="68" charset="-128"/>
                <a:cs typeface="ＭＳ Ｐゴシック" pitchFamily="68" charset="-128"/>
              </a:rPr>
              <a:pPr/>
              <a:t>2</a:t>
            </a:fld>
            <a:endParaRPr lang="en-GB">
              <a:latin typeface="Arial" pitchFamily="68" charset="0"/>
              <a:ea typeface="ＭＳ Ｐゴシック" pitchFamily="68" charset="-128"/>
              <a:cs typeface="ＭＳ Ｐゴシック" pitchFamily="68" charset="-128"/>
            </a:endParaRPr>
          </a:p>
        </p:txBody>
      </p:sp>
      <p:sp>
        <p:nvSpPr>
          <p:cNvPr id="40963" name="Rectangle 2"/>
          <p:cNvSpPr>
            <a:spLocks noGrp="1" noRot="1" noChangeAspect="1" noChangeArrowheads="1" noTextEdit="1"/>
          </p:cNvSpPr>
          <p:nvPr>
            <p:ph type="sldImg"/>
          </p:nvPr>
        </p:nvSpPr>
        <p:spPr>
          <a:xfrm>
            <a:off x="1143000" y="685800"/>
            <a:ext cx="4573588" cy="3430588"/>
          </a:xfrm>
          <a:solidFill>
            <a:srgbClr val="FFFFFF"/>
          </a:solidFill>
          <a:ln/>
        </p:spPr>
      </p:sp>
      <p:sp>
        <p:nvSpPr>
          <p:cNvPr id="40964"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pPr eaLnBrk="1" hangingPunct="1"/>
            <a:endParaRPr lang="en-US">
              <a:latin typeface="Arial" pitchFamily="68" charset="0"/>
              <a:ea typeface="ＭＳ Ｐゴシック" pitchFamily="68" charset="-128"/>
              <a:cs typeface="ＭＳ Ｐゴシック" pitchFamily="68" charset="-128"/>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p:spPr>
        <p:txBody>
          <a:bodyPr/>
          <a:lstStyle/>
          <a:p>
            <a:fld id="{9044940F-B77C-4EF3-B366-79F8DF590081}" type="slidenum">
              <a:rPr lang="en-US">
                <a:latin typeface="Arial" pitchFamily="34" charset="0"/>
              </a:rPr>
              <a:pPr/>
              <a:t>27</a:t>
            </a:fld>
            <a:endParaRPr lang="en-US">
              <a:latin typeface="Arial" pitchFamily="34" charset="0"/>
            </a:endParaRPr>
          </a:p>
        </p:txBody>
      </p:sp>
      <p:sp>
        <p:nvSpPr>
          <p:cNvPr id="89091" name="Rectangle 2"/>
          <p:cNvSpPr>
            <a:spLocks noGrp="1" noRot="1" noChangeAspect="1" noChangeArrowheads="1" noTextEdit="1"/>
          </p:cNvSpPr>
          <p:nvPr>
            <p:ph type="sldImg"/>
          </p:nvPr>
        </p:nvSpPr>
        <p:spPr>
          <a:xfrm>
            <a:off x="1144588" y="685800"/>
            <a:ext cx="4570412" cy="3427413"/>
          </a:xfrm>
          <a:ln/>
        </p:spPr>
      </p:sp>
      <p:sp>
        <p:nvSpPr>
          <p:cNvPr id="89092" name="Rectangle 3"/>
          <p:cNvSpPr>
            <a:spLocks noGrp="1" noChangeArrowheads="1"/>
          </p:cNvSpPr>
          <p:nvPr>
            <p:ph type="body" idx="1"/>
          </p:nvPr>
        </p:nvSpPr>
        <p:spPr>
          <a:xfrm>
            <a:off x="911832" y="4343695"/>
            <a:ext cx="5034337" cy="4113916"/>
          </a:xfrm>
          <a:noFill/>
          <a:ln/>
        </p:spPr>
        <p:txBody>
          <a:bodyPr/>
          <a:lstStyle/>
          <a:p>
            <a:pPr eaLnBrk="1" hangingPunct="1"/>
            <a:endParaRPr lang="en-US" smtClean="0">
              <a:latin typeface="Arial" pitchFamily="34" charset="0"/>
              <a:ea typeface="ＭＳ Ｐゴシック" pitchFamily="28" charset="-128"/>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Exists in some form since</a:t>
            </a:r>
            <a:r>
              <a:rPr lang="en-GB" baseline="0" dirty="0" smtClean="0"/>
              <a:t> 1989, will continue 10-15 years: &gt;30 years lifetime; then dissolve </a:t>
            </a:r>
            <a:endParaRPr lang="en-GB" dirty="0"/>
          </a:p>
        </p:txBody>
      </p:sp>
      <p:sp>
        <p:nvSpPr>
          <p:cNvPr id="4" name="Slide Number Placeholder 3"/>
          <p:cNvSpPr>
            <a:spLocks noGrp="1"/>
          </p:cNvSpPr>
          <p:nvPr>
            <p:ph type="sldNum" sz="quarter" idx="10"/>
          </p:nvPr>
        </p:nvSpPr>
        <p:spPr/>
        <p:txBody>
          <a:bodyPr/>
          <a:lstStyle/>
          <a:p>
            <a:pPr>
              <a:defRPr/>
            </a:pPr>
            <a:fld id="{56806776-BA41-45A9-BEB9-6F804BA10378}" type="slidenum">
              <a:rPr lang="en-GB" smtClean="0"/>
              <a:pPr>
                <a:defRPr/>
              </a:pPr>
              <a:t>28</a:t>
            </a:fld>
            <a:endParaRPr lang="en-GB"/>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Slide Image Placeholder 1"/>
          <p:cNvSpPr>
            <a:spLocks noGrp="1" noRot="1" noChangeAspect="1" noTextEdit="1"/>
          </p:cNvSpPr>
          <p:nvPr>
            <p:ph type="sldImg"/>
          </p:nvPr>
        </p:nvSpPr>
        <p:spPr>
          <a:ln/>
        </p:spPr>
      </p:sp>
      <p:sp>
        <p:nvSpPr>
          <p:cNvPr id="144387" name="Notes Placeholder 2"/>
          <p:cNvSpPr>
            <a:spLocks noGrp="1"/>
          </p:cNvSpPr>
          <p:nvPr>
            <p:ph type="body" idx="1"/>
          </p:nvPr>
        </p:nvSpPr>
        <p:spPr>
          <a:noFill/>
          <a:ln/>
        </p:spPr>
        <p:txBody>
          <a:bodyPr/>
          <a:lstStyle/>
          <a:p>
            <a:endParaRPr lang="fr-FR" smtClean="0">
              <a:latin typeface="Arial" pitchFamily="34" charset="0"/>
            </a:endParaRPr>
          </a:p>
        </p:txBody>
      </p:sp>
      <p:sp>
        <p:nvSpPr>
          <p:cNvPr id="144388" name="Slide Number Placeholder 3"/>
          <p:cNvSpPr>
            <a:spLocks noGrp="1"/>
          </p:cNvSpPr>
          <p:nvPr>
            <p:ph type="sldNum" sz="quarter" idx="5"/>
          </p:nvPr>
        </p:nvSpPr>
        <p:spPr>
          <a:noFill/>
        </p:spPr>
        <p:txBody>
          <a:bodyPr/>
          <a:lstStyle/>
          <a:p>
            <a:fld id="{3905E0E1-A941-49C4-8D26-AFE92A7B6C79}" type="slidenum">
              <a:rPr lang="en-GB" smtClean="0">
                <a:latin typeface="Arial" pitchFamily="34" charset="0"/>
              </a:rPr>
              <a:pPr/>
              <a:t>29</a:t>
            </a:fld>
            <a:endParaRPr lang="en-GB" smtClean="0">
              <a:latin typeface="Arial" pitchFamily="34"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7"/>
          <p:cNvSpPr>
            <a:spLocks noGrp="1" noChangeArrowheads="1"/>
          </p:cNvSpPr>
          <p:nvPr>
            <p:ph type="sldNum" sz="quarter" idx="5"/>
          </p:nvPr>
        </p:nvSpPr>
        <p:spPr>
          <a:noFill/>
        </p:spPr>
        <p:txBody>
          <a:bodyPr/>
          <a:lstStyle/>
          <a:p>
            <a:fld id="{19E5BBAD-E039-4D72-BEA7-00AF6BA5F165}" type="slidenum">
              <a:rPr lang="en-US" smtClean="0">
                <a:latin typeface="Arial" pitchFamily="34" charset="0"/>
              </a:rPr>
              <a:pPr/>
              <a:t>30</a:t>
            </a:fld>
            <a:endParaRPr lang="en-US" smtClean="0">
              <a:latin typeface="Arial" pitchFamily="34" charset="0"/>
            </a:endParaRPr>
          </a:p>
        </p:txBody>
      </p:sp>
      <p:sp>
        <p:nvSpPr>
          <p:cNvPr id="152579" name="Rectangle 2"/>
          <p:cNvSpPr>
            <a:spLocks noGrp="1" noRot="1" noChangeAspect="1" noChangeArrowheads="1" noTextEdit="1"/>
          </p:cNvSpPr>
          <p:nvPr>
            <p:ph type="sldImg"/>
          </p:nvPr>
        </p:nvSpPr>
        <p:spPr>
          <a:solidFill>
            <a:srgbClr val="FFFFFF"/>
          </a:solidFill>
          <a:ln/>
        </p:spPr>
      </p:sp>
      <p:sp>
        <p:nvSpPr>
          <p:cNvPr id="152580"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GB" smtClean="0">
              <a:latin typeface="Arial" pitchFamily="34"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56806776-BA41-45A9-BEB9-6F804BA10378}" type="slidenum">
              <a:rPr lang="en-GB" smtClean="0"/>
              <a:pPr>
                <a:defRPr/>
              </a:pPr>
              <a:t>32</a:t>
            </a:fld>
            <a:endParaRPr lang="en-GB"/>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7"/>
          <p:cNvSpPr>
            <a:spLocks noGrp="1" noChangeArrowheads="1"/>
          </p:cNvSpPr>
          <p:nvPr>
            <p:ph type="sldNum" sz="quarter" idx="5"/>
          </p:nvPr>
        </p:nvSpPr>
        <p:spPr>
          <a:noFill/>
        </p:spPr>
        <p:txBody>
          <a:bodyPr/>
          <a:lstStyle/>
          <a:p>
            <a:fld id="{1B6A3FE9-3B1F-4CBE-95A8-3E1039CD16A7}" type="slidenum">
              <a:rPr lang="en-US">
                <a:latin typeface="Arial" charset="0"/>
              </a:rPr>
              <a:pPr/>
              <a:t>34</a:t>
            </a:fld>
            <a:endParaRPr lang="en-US">
              <a:latin typeface="Arial" charset="0"/>
            </a:endParaRPr>
          </a:p>
        </p:txBody>
      </p:sp>
      <p:sp>
        <p:nvSpPr>
          <p:cNvPr id="102403" name="Rectangle 2"/>
          <p:cNvSpPr>
            <a:spLocks noGrp="1" noRot="1" noChangeAspect="1" noChangeArrowheads="1" noTextEdit="1"/>
          </p:cNvSpPr>
          <p:nvPr>
            <p:ph type="sldImg"/>
          </p:nvPr>
        </p:nvSpPr>
        <p:spPr>
          <a:ln/>
        </p:spPr>
      </p:sp>
      <p:sp>
        <p:nvSpPr>
          <p:cNvPr id="102404" name="Rectangle 3"/>
          <p:cNvSpPr>
            <a:spLocks noGrp="1" noChangeArrowheads="1"/>
          </p:cNvSpPr>
          <p:nvPr>
            <p:ph type="body" idx="1"/>
          </p:nvPr>
        </p:nvSpPr>
        <p:spPr>
          <a:xfrm>
            <a:off x="913862" y="4343695"/>
            <a:ext cx="5030278" cy="4113916"/>
          </a:xfrm>
          <a:noFill/>
          <a:ln/>
        </p:spPr>
        <p:txBody>
          <a:bodyPr/>
          <a:lstStyle/>
          <a:p>
            <a:pPr eaLnBrk="1" hangingPunct="1"/>
            <a:endParaRPr lang="en-GB" smtClean="0">
              <a:latin typeface="Arial"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8248E31-62A2-4795-8A46-300FF6E69A6F}" type="slidenum">
              <a:rPr lang="en-GB"/>
              <a:pPr/>
              <a:t>36</a:t>
            </a:fld>
            <a:endParaRPr lang="en-GB"/>
          </a:p>
        </p:txBody>
      </p:sp>
      <p:sp>
        <p:nvSpPr>
          <p:cNvPr id="270338" name="Rectangle 2"/>
          <p:cNvSpPr>
            <a:spLocks noGrp="1" noRot="1" noChangeAspect="1" noChangeArrowheads="1" noTextEdit="1"/>
          </p:cNvSpPr>
          <p:nvPr>
            <p:ph type="sldImg"/>
          </p:nvPr>
        </p:nvSpPr>
        <p:spPr>
          <a:xfrm>
            <a:off x="1143000" y="685800"/>
            <a:ext cx="4572000" cy="3429000"/>
          </a:xfrm>
          <a:ln/>
        </p:spPr>
      </p:sp>
      <p:sp>
        <p:nvSpPr>
          <p:cNvPr id="270339" name="Rectangle 3"/>
          <p:cNvSpPr>
            <a:spLocks noGrp="1" noChangeArrowheads="1"/>
          </p:cNvSpPr>
          <p:nvPr>
            <p:ph type="body" idx="1"/>
          </p:nvPr>
        </p:nvSpPr>
        <p:spPr/>
        <p:txBody>
          <a:bodyPr/>
          <a:lstStyle/>
          <a:p>
            <a:endParaRPr lang="en-GB"/>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56806776-BA41-45A9-BEB9-6F804BA10378}" type="slidenum">
              <a:rPr lang="en-GB" smtClean="0"/>
              <a:pPr>
                <a:defRPr/>
              </a:pPr>
              <a:t>37</a:t>
            </a:fld>
            <a:endParaRPr lang="en-GB"/>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7"/>
          <p:cNvSpPr>
            <a:spLocks noGrp="1" noChangeArrowheads="1"/>
          </p:cNvSpPr>
          <p:nvPr>
            <p:ph type="sldNum" sz="quarter" idx="5"/>
          </p:nvPr>
        </p:nvSpPr>
        <p:spPr>
          <a:noFill/>
        </p:spPr>
        <p:txBody>
          <a:bodyPr/>
          <a:lstStyle/>
          <a:p>
            <a:fld id="{AC94B11F-6DCD-46F6-9807-F9CFB91D387C}" type="slidenum">
              <a:rPr lang="en-GB" smtClean="0">
                <a:solidFill>
                  <a:srgbClr val="000000"/>
                </a:solidFill>
              </a:rPr>
              <a:pPr/>
              <a:t>39</a:t>
            </a:fld>
            <a:endParaRPr lang="en-GB" smtClean="0">
              <a:solidFill>
                <a:srgbClr val="000000"/>
              </a:solidFill>
            </a:endParaRPr>
          </a:p>
        </p:txBody>
      </p:sp>
      <p:sp>
        <p:nvSpPr>
          <p:cNvPr id="147459" name="Rectangle 2"/>
          <p:cNvSpPr>
            <a:spLocks noGrp="1" noRot="1" noChangeAspect="1" noChangeArrowheads="1" noTextEdit="1"/>
          </p:cNvSpPr>
          <p:nvPr>
            <p:ph type="sldImg"/>
          </p:nvPr>
        </p:nvSpPr>
        <p:spPr>
          <a:ln/>
        </p:spPr>
      </p:sp>
      <p:sp>
        <p:nvSpPr>
          <p:cNvPr id="147460" name="Rectangle 3"/>
          <p:cNvSpPr>
            <a:spLocks noGrp="1" noChangeArrowheads="1"/>
          </p:cNvSpPr>
          <p:nvPr>
            <p:ph type="body" idx="1"/>
          </p:nvPr>
        </p:nvSpPr>
        <p:spPr>
          <a:noFill/>
          <a:ln/>
        </p:spPr>
        <p:txBody>
          <a:bodyPr/>
          <a:lstStyle/>
          <a:p>
            <a:pPr marL="0" indent="0" algn="just" eaLnBrk="1" hangingPunct="1">
              <a:buFont typeface="Wingdings" pitchFamily="2" charset="2"/>
              <a:buNone/>
            </a:pPr>
            <a:r>
              <a:rPr lang="en-GB" altLang="en-US" dirty="0" smtClean="0">
                <a:solidFill>
                  <a:srgbClr val="FFFF00"/>
                </a:solidFill>
              </a:rPr>
              <a:t>e-Science is about more than networks, Grids, High Performance Computing...; e-science is about global collaboration in key areas of science and the next generation of infrastructure that will enable it</a:t>
            </a:r>
            <a:endParaRPr lang="en-GB" dirty="0" smtClean="0">
              <a:solidFill>
                <a:srgbClr val="FFFF00"/>
              </a:solidFill>
            </a:endParaRPr>
          </a:p>
          <a:p>
            <a:pPr marL="0" indent="0" algn="just" eaLnBrk="1" hangingPunct="1">
              <a:buFont typeface="Wingdings" pitchFamily="2" charset="2"/>
              <a:buNone/>
            </a:pPr>
            <a:r>
              <a:rPr lang="en-GB" dirty="0" smtClean="0">
                <a:solidFill>
                  <a:srgbClr val="FFFF00"/>
                </a:solidFill>
              </a:rPr>
              <a:t>	 John Taylor, Director Research Councils, UK, 2000</a:t>
            </a:r>
          </a:p>
          <a:p>
            <a:pPr eaLnBrk="1" hangingPunct="1">
              <a:spcBef>
                <a:spcPct val="0"/>
              </a:spcBef>
            </a:pPr>
            <a:endParaRPr lang="en-US" dirty="0" smtClean="0">
              <a:latin typeface="Arial" pitchFamily="34"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7"/>
          <p:cNvSpPr>
            <a:spLocks noGrp="1" noChangeArrowheads="1"/>
          </p:cNvSpPr>
          <p:nvPr>
            <p:ph type="sldNum" sz="quarter" idx="5"/>
          </p:nvPr>
        </p:nvSpPr>
        <p:spPr>
          <a:noFill/>
        </p:spPr>
        <p:txBody>
          <a:bodyPr/>
          <a:lstStyle/>
          <a:p>
            <a:fld id="{44B5768C-3611-48C4-A3C5-71897ADD3E1A}" type="slidenum">
              <a:rPr lang="en-GB">
                <a:solidFill>
                  <a:srgbClr val="000000"/>
                </a:solidFill>
              </a:rPr>
              <a:pPr/>
              <a:t>40</a:t>
            </a:fld>
            <a:endParaRPr lang="en-GB">
              <a:solidFill>
                <a:srgbClr val="000000"/>
              </a:solidFill>
            </a:endParaRPr>
          </a:p>
        </p:txBody>
      </p:sp>
      <p:sp>
        <p:nvSpPr>
          <p:cNvPr id="152579" name="Rectangle 2"/>
          <p:cNvSpPr>
            <a:spLocks noGrp="1" noRot="1" noChangeAspect="1" noChangeArrowheads="1" noTextEdit="1"/>
          </p:cNvSpPr>
          <p:nvPr>
            <p:ph type="sldImg"/>
          </p:nvPr>
        </p:nvSpPr>
        <p:spPr>
          <a:ln/>
        </p:spPr>
      </p:sp>
      <p:sp>
        <p:nvSpPr>
          <p:cNvPr id="152580" name="Rectangle 3"/>
          <p:cNvSpPr>
            <a:spLocks noGrp="1" noChangeArrowheads="1"/>
          </p:cNvSpPr>
          <p:nvPr>
            <p:ph type="body" idx="1"/>
          </p:nvPr>
        </p:nvSpPr>
        <p:spPr>
          <a:noFill/>
          <a:ln/>
        </p:spPr>
        <p:txBody>
          <a:bodyPr/>
          <a:lstStyle/>
          <a:p>
            <a:pPr eaLnBrk="1" hangingPunct="1">
              <a:spcBef>
                <a:spcPct val="0"/>
              </a:spcBef>
            </a:pPr>
            <a:endParaRPr lang="de-DE" smtClean="0">
              <a:latin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p>
            <a:fld id="{4827804B-BFC2-4202-956F-5FD058473589}" type="slidenum">
              <a:rPr lang="en-GB" smtClean="0"/>
              <a:pPr/>
              <a:t>3</a:t>
            </a:fld>
            <a:endParaRPr lang="en-GB" smtClean="0"/>
          </a:p>
        </p:txBody>
      </p:sp>
      <p:sp>
        <p:nvSpPr>
          <p:cNvPr id="25603" name="Rectangle 2"/>
          <p:cNvSpPr>
            <a:spLocks noGrp="1" noRot="1" noChangeAspect="1" noChangeArrowheads="1" noTextEdit="1"/>
          </p:cNvSpPr>
          <p:nvPr>
            <p:ph type="sldImg"/>
          </p:nvPr>
        </p:nvSpPr>
        <p:spPr>
          <a:xfrm>
            <a:off x="1143000" y="685800"/>
            <a:ext cx="4573588" cy="3430588"/>
          </a:xfrm>
          <a:solidFill>
            <a:srgbClr val="FFFFFF"/>
          </a:solidFill>
          <a:ln/>
        </p:spPr>
      </p:sp>
      <p:sp>
        <p:nvSpPr>
          <p:cNvPr id="25604" name="Rectangle 3"/>
          <p:cNvSpPr>
            <a:spLocks noGrp="1" noChangeArrowheads="1"/>
          </p:cNvSpPr>
          <p:nvPr>
            <p:ph type="body" idx="1"/>
          </p:nvPr>
        </p:nvSpPr>
        <p:spPr>
          <a:xfrm>
            <a:off x="685800" y="4343400"/>
            <a:ext cx="5486400" cy="4114800"/>
          </a:xfrm>
          <a:solidFill>
            <a:srgbClr val="FFFFFF"/>
          </a:solidFill>
          <a:ln>
            <a:solidFill>
              <a:srgbClr val="000000"/>
            </a:solidFill>
          </a:ln>
        </p:spPr>
        <p:txBody>
          <a:bodyPr/>
          <a:lstStyle/>
          <a:p>
            <a:pPr eaLnBrk="1" hangingPunct="1"/>
            <a:endParaRPr lang="en-US" smtClean="0">
              <a:latin typeface="Arial" charset="0"/>
              <a:ea typeface="ＭＳ Ｐゴシック" pitchFamily="28" charset="-128"/>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p>
            <a:fld id="{FF8A2340-FEAA-4A60-BE00-264C804B0FEA}" type="slidenum">
              <a:rPr lang="en-US" smtClean="0"/>
              <a:pPr/>
              <a:t>42</a:t>
            </a:fld>
            <a:endParaRPr lang="en-US" smtClean="0"/>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a:ln/>
        </p:spPr>
        <p:txBody>
          <a:bodyPr/>
          <a:lstStyle/>
          <a:p>
            <a:pPr eaLnBrk="1" hangingPunct="1"/>
            <a:endParaRPr lang="en-GB" dirty="0"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p:spPr>
        <p:txBody>
          <a:bodyPr/>
          <a:lstStyle/>
          <a:p>
            <a:fld id="{BF3F4498-9307-441E-88E1-7356D5D32353}" type="slidenum">
              <a:rPr lang="en-US" smtClean="0"/>
              <a:pPr/>
              <a:t>43</a:t>
            </a:fld>
            <a:endParaRPr lang="en-US" smtClean="0"/>
          </a:p>
        </p:txBody>
      </p:sp>
      <p:sp>
        <p:nvSpPr>
          <p:cNvPr id="63491" name="Rectangle 2"/>
          <p:cNvSpPr>
            <a:spLocks noGrp="1" noRot="1" noChangeAspect="1" noChangeArrowheads="1" noTextEdit="1"/>
          </p:cNvSpPr>
          <p:nvPr>
            <p:ph type="sldImg"/>
          </p:nvPr>
        </p:nvSpPr>
        <p:spPr>
          <a:ln/>
        </p:spPr>
      </p:sp>
      <p:sp>
        <p:nvSpPr>
          <p:cNvPr id="63492"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lvl="0" indent="0"/>
            <a:r>
              <a:rPr lang="en-GB" sz="1100" dirty="0" smtClean="0">
                <a:latin typeface="+mn-lt"/>
              </a:rPr>
              <a:t>Access affordability and impact:</a:t>
            </a:r>
          </a:p>
          <a:p>
            <a:pPr lvl="1" indent="0"/>
            <a:r>
              <a:rPr lang="en-GB" sz="1100" dirty="0" smtClean="0">
                <a:latin typeface="+mn-lt"/>
              </a:rPr>
              <a:t>24,000 peer-reviewed journals publishing around 2.5 million articles per year; even at cost price not affordable for Universities</a:t>
            </a:r>
          </a:p>
          <a:p>
            <a:pPr lvl="1" indent="0"/>
            <a:r>
              <a:rPr lang="en-GB" sz="1100" dirty="0" smtClean="0">
                <a:latin typeface="+mn-lt"/>
              </a:rPr>
              <a:t>Loose research impact: articles not read are articles not quoted</a:t>
            </a:r>
          </a:p>
          <a:p>
            <a:pPr lvl="1" indent="0"/>
            <a:r>
              <a:rPr lang="en-GB" sz="1100" dirty="0" smtClean="0">
                <a:latin typeface="+mn-lt"/>
              </a:rPr>
              <a:t>Open Access quoted 2-3 times more than Pay to Access articles (Nature)</a:t>
            </a:r>
          </a:p>
          <a:p>
            <a:pPr marL="0" indent="0"/>
            <a:r>
              <a:rPr lang="en-GB" sz="1100" dirty="0" smtClean="0">
                <a:latin typeface="+mn-lt"/>
              </a:rPr>
              <a:t>Green Road to OA: mandate institutions to self-archive all published articles in the institutional repository</a:t>
            </a:r>
          </a:p>
          <a:p>
            <a:pPr marL="536575" lvl="2" indent="0"/>
            <a:r>
              <a:rPr lang="en-GB" sz="1100" dirty="0" smtClean="0">
                <a:latin typeface="+mn-lt"/>
              </a:rPr>
              <a:t>80%  of journals are green, allowing authors (theirs’ should be the IP!) to publish somehow in  OA; example US-NIH 2007 (possibly 6-12 months embargo); EU ERC OA mandate 2008 and many more</a:t>
            </a:r>
          </a:p>
          <a:p>
            <a:pPr marL="536575" lvl="2" indent="0"/>
            <a:r>
              <a:rPr lang="en-GB" sz="1100" dirty="0" smtClean="0">
                <a:latin typeface="+mn-lt"/>
              </a:rPr>
              <a:t>INSPIRE, common retrieval platform for CERN, DESY, SLAC, FNAL based on Open Archive Initiative standards for metadata,</a:t>
            </a:r>
            <a:r>
              <a:rPr lang="en-GB" sz="1100" baseline="0" dirty="0" smtClean="0">
                <a:latin typeface="+mn-lt"/>
              </a:rPr>
              <a:t> also </a:t>
            </a:r>
            <a:endParaRPr lang="en-GB" sz="1100" dirty="0" smtClean="0">
              <a:latin typeface="+mn-lt"/>
            </a:endParaRPr>
          </a:p>
          <a:p>
            <a:pPr marL="536575" lvl="2" indent="0"/>
            <a:r>
              <a:rPr lang="en-GB" sz="1100" dirty="0" smtClean="0">
                <a:latin typeface="+mn-lt"/>
              </a:rPr>
              <a:t>Most effective</a:t>
            </a:r>
            <a:r>
              <a:rPr lang="en-GB" sz="1100" baseline="0" dirty="0" smtClean="0">
                <a:latin typeface="+mn-lt"/>
              </a:rPr>
              <a:t> for reaching the all relevant information  </a:t>
            </a:r>
            <a:endParaRPr lang="en-GB" sz="1100" dirty="0" smtClean="0">
              <a:latin typeface="+mn-lt"/>
            </a:endParaRPr>
          </a:p>
          <a:p>
            <a:pPr marL="0" lvl="2" indent="0"/>
            <a:r>
              <a:rPr lang="en-GB" sz="1100" dirty="0" smtClean="0">
                <a:latin typeface="+mn-lt"/>
              </a:rPr>
              <a:t>Golden road: journal publishes OA in the Web</a:t>
            </a:r>
          </a:p>
          <a:p>
            <a:pPr marL="536575" lvl="3" indent="0"/>
            <a:r>
              <a:rPr lang="en-GB" sz="1100" dirty="0" smtClean="0">
                <a:latin typeface="+mn-lt"/>
              </a:rPr>
              <a:t>5% of journals, &gt;80% in particle physics publish OA (Springer, 2</a:t>
            </a:r>
            <a:r>
              <a:rPr lang="en-GB" sz="1100" baseline="30000" dirty="0" smtClean="0">
                <a:latin typeface="+mn-lt"/>
              </a:rPr>
              <a:t>nd</a:t>
            </a:r>
            <a:r>
              <a:rPr lang="en-GB" sz="1100" dirty="0" smtClean="0">
                <a:latin typeface="+mn-lt"/>
              </a:rPr>
              <a:t> biggest overall, biggest OA . .)</a:t>
            </a:r>
          </a:p>
          <a:p>
            <a:pPr marL="536575" lvl="3" indent="0"/>
            <a:r>
              <a:rPr lang="en-GB" sz="1100" dirty="0" smtClean="0">
                <a:latin typeface="+mn-lt"/>
              </a:rPr>
              <a:t>Authors, funding agencies' consortia pay for QA and publishing cost</a:t>
            </a:r>
          </a:p>
          <a:p>
            <a:pPr marL="536575" lvl="3" indent="0"/>
            <a:endParaRPr lang="en-GB" sz="1100" dirty="0" smtClean="0">
              <a:latin typeface="+mn-lt"/>
            </a:endParaRPr>
          </a:p>
          <a:p>
            <a:pPr marL="536575" lvl="3" indent="0"/>
            <a:r>
              <a:rPr lang="en-GB" sz="1100" dirty="0" smtClean="0">
                <a:latin typeface="+mn-lt"/>
              </a:rPr>
              <a:t>Living reviews, add digital objects to publications, reference details in publications down to source, add validated data such that paper can be understood fully</a:t>
            </a:r>
          </a:p>
          <a:p>
            <a:pPr marL="79375" lvl="2" indent="0"/>
            <a:r>
              <a:rPr lang="en-GB" sz="1100" dirty="0" smtClean="0">
                <a:latin typeface="+mn-lt"/>
              </a:rPr>
              <a:t>SPARC: Scholarly Publishing and Academic Resources Coalition</a:t>
            </a:r>
          </a:p>
          <a:p>
            <a:pPr marL="0" lvl="2" indent="0"/>
            <a:r>
              <a:rPr lang="en-GB" sz="1100" dirty="0" smtClean="0">
                <a:latin typeface="+mn-lt"/>
              </a:rPr>
              <a:t>Not copyright free</a:t>
            </a:r>
          </a:p>
          <a:p>
            <a:pPr marL="625475" lvl="3" indent="0"/>
            <a:r>
              <a:rPr lang="en-US" sz="1100" dirty="0" smtClean="0">
                <a:latin typeface="+mn-lt"/>
              </a:rPr>
              <a:t>Use common-use licenses, with “some rights reserved” for government and academic information online </a:t>
            </a:r>
            <a:r>
              <a:rPr lang="en-US" sz="1100" dirty="0" smtClean="0">
                <a:latin typeface="+mn-lt"/>
                <a:hlinkClick r:id="rId3"/>
              </a:rPr>
              <a:t>www.creativecommons.org</a:t>
            </a:r>
            <a:r>
              <a:rPr lang="en-US" sz="1100" dirty="0" smtClean="0">
                <a:latin typeface="+mn-lt"/>
              </a:rPr>
              <a:t> </a:t>
            </a:r>
            <a:endParaRPr lang="en-GB" sz="1100" dirty="0" smtClean="0">
              <a:latin typeface="+mn-lt"/>
            </a:endParaRPr>
          </a:p>
          <a:p>
            <a:pPr marL="0" lvl="2" indent="0"/>
            <a:r>
              <a:rPr lang="en-GB" sz="1100" dirty="0" smtClean="0">
                <a:latin typeface="+mn-lt"/>
              </a:rPr>
              <a:t>On OA read SPARC newsletter for figures, recent developments: </a:t>
            </a:r>
          </a:p>
          <a:p>
            <a:pPr marL="0" lvl="2" indent="0"/>
            <a:r>
              <a:rPr lang="en-GB" sz="1100" dirty="0" smtClean="0">
                <a:latin typeface="+mn-lt"/>
              </a:rPr>
              <a:t>http://www.eartmam.edu/~peters/fos/ newsletter/01-02-09.htm</a:t>
            </a:r>
          </a:p>
          <a:p>
            <a:pPr marL="0" marR="0" lvl="2" indent="0" algn="l" defTabSz="914400" rtl="0" eaLnBrk="0" fontAlgn="base" latinLnBrk="0" hangingPunct="0">
              <a:lnSpc>
                <a:spcPct val="100000"/>
              </a:lnSpc>
              <a:spcBef>
                <a:spcPct val="30000"/>
              </a:spcBef>
              <a:spcAft>
                <a:spcPct val="0"/>
              </a:spcAft>
              <a:buClrTx/>
              <a:buSzTx/>
              <a:buFontTx/>
              <a:buNone/>
              <a:tabLst/>
              <a:defRPr/>
            </a:pPr>
            <a:r>
              <a:rPr lang="en-GB" sz="1100" dirty="0" smtClean="0"/>
              <a:t>Data: One year after Canada</a:t>
            </a:r>
            <a:r>
              <a:rPr lang="en-GB" sz="1100" baseline="0" dirty="0" smtClean="0"/>
              <a:t> converted it National Topographic Data Base to OA, there was a 54 times increase in downloads</a:t>
            </a:r>
          </a:p>
          <a:p>
            <a:pPr marL="0" lvl="2" indent="0"/>
            <a:endParaRPr lang="en-GB" sz="1100" dirty="0" smtClean="0">
              <a:latin typeface="+mn-lt"/>
            </a:endParaRPr>
          </a:p>
          <a:p>
            <a:pPr marL="79375" lvl="2" indent="0"/>
            <a:endParaRPr lang="en-GB" dirty="0" smtClean="0"/>
          </a:p>
          <a:p>
            <a:pPr marL="536575" lvl="3" indent="0"/>
            <a:endParaRPr lang="en-GB" dirty="0" smtClean="0"/>
          </a:p>
          <a:p>
            <a:pPr lvl="0" indent="0"/>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DFD59F6C-BF95-4A63-B3AE-2286ADE52D57}" type="slidenum">
              <a:rPr lang="en-GB" smtClean="0"/>
              <a:pPr>
                <a:defRPr/>
              </a:pPr>
              <a:t>45</a:t>
            </a:fld>
            <a:endParaRPr lang="en-GB"/>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dirty="0" smtClean="0"/>
              <a:t>Ref: Paul F. </a:t>
            </a:r>
            <a:r>
              <a:rPr lang="en-US" sz="1200" dirty="0" err="1" smtClean="0"/>
              <a:t>Uhlir</a:t>
            </a:r>
            <a:r>
              <a:rPr lang="en-US" sz="1200" dirty="0" smtClean="0"/>
              <a:t>, Director, Office of International Scientific and Technical Information Programs, and U.S CODATA; The National Academies; Washington, DC, USA); Pretoria, ZA,  DCC: </a:t>
            </a:r>
            <a:r>
              <a:rPr lang="en-US" sz="1200" dirty="0" smtClean="0">
                <a:solidFill>
                  <a:srgbClr val="FFFF00"/>
                </a:solidFill>
              </a:rPr>
              <a:t>“Information Gulags, Intellectual Straightjackets &amp; Memory Holes”</a:t>
            </a:r>
            <a:endParaRPr lang="en-GB" sz="1200" dirty="0" smtClean="0">
              <a:solidFill>
                <a:srgbClr val="FFFF00"/>
              </a:solidFill>
            </a:endParaRPr>
          </a:p>
          <a:p>
            <a:endParaRPr lang="en-GB" dirty="0"/>
          </a:p>
        </p:txBody>
      </p:sp>
      <p:sp>
        <p:nvSpPr>
          <p:cNvPr id="4" name="Slide Number Placeholder 3"/>
          <p:cNvSpPr>
            <a:spLocks noGrp="1"/>
          </p:cNvSpPr>
          <p:nvPr>
            <p:ph type="sldNum" sz="quarter" idx="10"/>
          </p:nvPr>
        </p:nvSpPr>
        <p:spPr/>
        <p:txBody>
          <a:bodyPr/>
          <a:lstStyle/>
          <a:p>
            <a:pPr>
              <a:defRPr/>
            </a:pPr>
            <a:fld id="{56806776-BA41-45A9-BEB9-6F804BA10378}" type="slidenum">
              <a:rPr lang="en-GB" smtClean="0"/>
              <a:pPr>
                <a:defRPr/>
              </a:pPr>
              <a:t>46</a:t>
            </a:fld>
            <a:endParaRPr lang="en-GB"/>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56806776-BA41-45A9-BEB9-6F804BA10378}" type="slidenum">
              <a:rPr lang="en-GB" smtClean="0"/>
              <a:pPr>
                <a:defRPr/>
              </a:pPr>
              <a:t>47</a:t>
            </a:fld>
            <a:endParaRPr lang="en-GB"/>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56806776-BA41-45A9-BEB9-6F804BA10378}" type="slidenum">
              <a:rPr lang="en-GB" smtClean="0"/>
              <a:pPr>
                <a:defRPr/>
              </a:pPr>
              <a:t>48</a:t>
            </a:fld>
            <a:endParaRPr lang="en-GB"/>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p>
            <a:fld id="{9B3F853B-DB33-4319-A8F6-DC6A5711053A}" type="slidenum">
              <a:rPr lang="en-US" smtClean="0"/>
              <a:pPr/>
              <a:t>49</a:t>
            </a:fld>
            <a:endParaRPr lang="en-US" smtClean="0"/>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baseline="0" noProof="0" dirty="0" smtClean="0"/>
              <a:t>* </a:t>
            </a:r>
            <a:r>
              <a:rPr lang="en-GB" baseline="0" noProof="0" dirty="0" err="1" smtClean="0"/>
              <a:t>Nico</a:t>
            </a:r>
            <a:r>
              <a:rPr lang="en-GB" baseline="0" noProof="0" dirty="0" smtClean="0"/>
              <a:t> </a:t>
            </a:r>
            <a:r>
              <a:rPr lang="en-GB" baseline="0" noProof="0" dirty="0" err="1" smtClean="0"/>
              <a:t>Stehr</a:t>
            </a:r>
            <a:r>
              <a:rPr lang="en-GB" baseline="0" noProof="0" dirty="0" smtClean="0"/>
              <a:t>, </a:t>
            </a:r>
            <a:r>
              <a:rPr lang="en-GB" baseline="0" noProof="0" dirty="0" err="1" smtClean="0"/>
              <a:t>Center</a:t>
            </a:r>
            <a:r>
              <a:rPr lang="en-GB" baseline="0" noProof="0" dirty="0" smtClean="0"/>
              <a:t> for advanced cultural studies; Essen, Germany</a:t>
            </a:r>
            <a:r>
              <a:rPr lang="en-GB" baseline="0" noProof="0" smtClean="0"/>
              <a:t>; published in: </a:t>
            </a:r>
            <a:r>
              <a:rPr lang="en-GB" baseline="0" noProof="0" dirty="0" smtClean="0"/>
              <a:t>CERN-2004-004; 07 June 2004 “the role of science in the information society”</a:t>
            </a:r>
            <a:endParaRPr lang="en-GB" baseline="0" noProof="0" dirty="0"/>
          </a:p>
        </p:txBody>
      </p:sp>
      <p:sp>
        <p:nvSpPr>
          <p:cNvPr id="4" name="Slide Number Placeholder 3"/>
          <p:cNvSpPr>
            <a:spLocks noGrp="1"/>
          </p:cNvSpPr>
          <p:nvPr>
            <p:ph type="sldNum" sz="quarter" idx="10"/>
          </p:nvPr>
        </p:nvSpPr>
        <p:spPr/>
        <p:txBody>
          <a:bodyPr/>
          <a:lstStyle/>
          <a:p>
            <a:pPr>
              <a:defRPr/>
            </a:pPr>
            <a:fld id="{DFD59F6C-BF95-4A63-B3AE-2286ADE52D57}" type="slidenum">
              <a:rPr lang="en-GB" smtClean="0">
                <a:solidFill>
                  <a:prstClr val="black"/>
                </a:solidFill>
              </a:rPr>
              <a:pPr>
                <a:defRPr/>
              </a:pPr>
              <a:t>50</a:t>
            </a:fld>
            <a:endParaRPr lang="en-GB">
              <a:solidFill>
                <a:prstClr val="black"/>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lide Image Placeholder 1"/>
          <p:cNvSpPr>
            <a:spLocks noGrp="1" noRot="1" noChangeAspect="1" noTextEdit="1"/>
          </p:cNvSpPr>
          <p:nvPr>
            <p:ph type="sldImg"/>
          </p:nvPr>
        </p:nvSpPr>
        <p:spPr>
          <a:ln/>
        </p:spPr>
      </p:sp>
      <p:sp>
        <p:nvSpPr>
          <p:cNvPr id="103427" name="Notes Placeholder 2"/>
          <p:cNvSpPr>
            <a:spLocks noGrp="1"/>
          </p:cNvSpPr>
          <p:nvPr>
            <p:ph type="body" idx="1"/>
          </p:nvPr>
        </p:nvSpPr>
        <p:spPr>
          <a:noFill/>
          <a:ln/>
        </p:spPr>
        <p:txBody>
          <a:bodyPr/>
          <a:lstStyle/>
          <a:p>
            <a:pPr eaLnBrk="1" hangingPunct="1"/>
            <a:r>
              <a:rPr lang="fr-FR" sz="1100" noProof="0" dirty="0" smtClean="0">
                <a:latin typeface="+mn-lt"/>
              </a:rPr>
              <a:t>Lithographie</a:t>
            </a:r>
            <a:r>
              <a:rPr lang="fr-FR" sz="1100" baseline="0" noProof="0" dirty="0" smtClean="0">
                <a:latin typeface="+mn-lt"/>
              </a:rPr>
              <a:t> anonyme de « </a:t>
            </a:r>
            <a:r>
              <a:rPr lang="fr-FR" sz="1100" i="1" noProof="0" dirty="0" smtClean="0">
                <a:latin typeface="+mn-lt"/>
              </a:rPr>
              <a:t>L'atmosphère: météorologie populaire »</a:t>
            </a:r>
            <a:r>
              <a:rPr lang="fr-FR" sz="1100" noProof="0" dirty="0" smtClean="0">
                <a:latin typeface="+mn-lt"/>
              </a:rPr>
              <a:t>, par Camille Flammarion, 1888,</a:t>
            </a:r>
            <a:r>
              <a:rPr lang="fr-FR" sz="1100" baseline="0" noProof="0" dirty="0" smtClean="0">
                <a:latin typeface="+mn-lt"/>
              </a:rPr>
              <a:t> page 163: Un missionnaire du moyen âge raconte qu’il avait trouvé le point ou le ciel et la terre se touchent.  </a:t>
            </a:r>
            <a:endParaRPr lang="fr-FR" sz="1100" noProof="0" dirty="0" smtClean="0">
              <a:latin typeface="+mn-lt"/>
            </a:endParaRPr>
          </a:p>
        </p:txBody>
      </p:sp>
      <p:sp>
        <p:nvSpPr>
          <p:cNvPr id="103428" name="Slide Number Placeholder 3"/>
          <p:cNvSpPr>
            <a:spLocks noGrp="1"/>
          </p:cNvSpPr>
          <p:nvPr>
            <p:ph type="sldNum" sz="quarter" idx="5"/>
          </p:nvPr>
        </p:nvSpPr>
        <p:spPr>
          <a:noFill/>
        </p:spPr>
        <p:txBody>
          <a:bodyPr/>
          <a:lstStyle/>
          <a:p>
            <a:fld id="{C8AFACE6-0D1C-442A-87D5-7F5BE6BFBFD5}" type="slidenum">
              <a:rPr lang="en-GB" smtClean="0">
                <a:latin typeface="Arial" pitchFamily="34" charset="0"/>
              </a:rPr>
              <a:pPr/>
              <a:t>4</a:t>
            </a:fld>
            <a:endParaRPr lang="en-GB" smtClean="0">
              <a:latin typeface="Arial"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Slide Image Placeholder 1"/>
          <p:cNvSpPr>
            <a:spLocks noGrp="1" noRot="1" noChangeAspect="1" noTextEdit="1"/>
          </p:cNvSpPr>
          <p:nvPr>
            <p:ph type="sldImg"/>
          </p:nvPr>
        </p:nvSpPr>
        <p:spPr>
          <a:ln/>
        </p:spPr>
      </p:sp>
      <p:sp>
        <p:nvSpPr>
          <p:cNvPr id="106499" name="Notes Placeholder 2"/>
          <p:cNvSpPr>
            <a:spLocks noGrp="1"/>
          </p:cNvSpPr>
          <p:nvPr>
            <p:ph type="body" idx="1"/>
          </p:nvPr>
        </p:nvSpPr>
        <p:spPr>
          <a:noFill/>
          <a:ln/>
        </p:spPr>
        <p:txBody>
          <a:bodyPr/>
          <a:lstStyle/>
          <a:p>
            <a:pPr eaLnBrk="1" hangingPunct="1"/>
            <a:endParaRPr lang="de-DE" dirty="0" smtClean="0">
              <a:latin typeface="Arial" pitchFamily="34" charset="0"/>
            </a:endParaRPr>
          </a:p>
        </p:txBody>
      </p:sp>
      <p:sp>
        <p:nvSpPr>
          <p:cNvPr id="106500" name="Slide Number Placeholder 3"/>
          <p:cNvSpPr>
            <a:spLocks noGrp="1"/>
          </p:cNvSpPr>
          <p:nvPr>
            <p:ph type="sldNum" sz="quarter" idx="5"/>
          </p:nvPr>
        </p:nvSpPr>
        <p:spPr>
          <a:noFill/>
        </p:spPr>
        <p:txBody>
          <a:bodyPr/>
          <a:lstStyle/>
          <a:p>
            <a:fld id="{4D7597C8-B8B3-4DE1-B307-D9F01840AC13}" type="slidenum">
              <a:rPr lang="en-GB" smtClean="0">
                <a:latin typeface="Arial" pitchFamily="34" charset="0"/>
              </a:rPr>
              <a:pPr/>
              <a:t>5</a:t>
            </a:fld>
            <a:endParaRPr lang="en-GB" smtClean="0">
              <a:latin typeface="Arial"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Slide Image Placeholder 1"/>
          <p:cNvSpPr>
            <a:spLocks noGrp="1" noRot="1" noChangeAspect="1" noTextEdit="1"/>
          </p:cNvSpPr>
          <p:nvPr>
            <p:ph type="sldImg"/>
          </p:nvPr>
        </p:nvSpPr>
        <p:spPr>
          <a:ln/>
        </p:spPr>
      </p:sp>
      <p:sp>
        <p:nvSpPr>
          <p:cNvPr id="107523" name="Notes Placeholder 2"/>
          <p:cNvSpPr>
            <a:spLocks noGrp="1"/>
          </p:cNvSpPr>
          <p:nvPr>
            <p:ph type="body" idx="1"/>
          </p:nvPr>
        </p:nvSpPr>
        <p:spPr>
          <a:noFill/>
          <a:ln/>
        </p:spPr>
        <p:txBody>
          <a:bodyPr/>
          <a:lstStyle/>
          <a:p>
            <a:r>
              <a:rPr lang="de-DE" dirty="0" smtClean="0">
                <a:latin typeface="Arial" pitchFamily="34" charset="0"/>
              </a:rPr>
              <a:t>Video: http://www.mogi-vice.com/Pagine/Scaricamento.html </a:t>
            </a:r>
          </a:p>
          <a:p>
            <a:r>
              <a:rPr lang="it-IT" dirty="0" smtClean="0">
                <a:latin typeface="Arial" pitchFamily="34" charset="0"/>
              </a:rPr>
              <a:t>Osservazioni di Galileo delle lune di Giove notte per notte, e deduzione dei loro moti orbitali </a:t>
            </a:r>
            <a:endParaRPr lang="de-DE" dirty="0" smtClean="0">
              <a:latin typeface="Arial" pitchFamily="34" charset="0"/>
            </a:endParaRPr>
          </a:p>
        </p:txBody>
      </p:sp>
      <p:sp>
        <p:nvSpPr>
          <p:cNvPr id="107524" name="Slide Number Placeholder 3"/>
          <p:cNvSpPr>
            <a:spLocks noGrp="1"/>
          </p:cNvSpPr>
          <p:nvPr>
            <p:ph type="sldNum" sz="quarter" idx="5"/>
          </p:nvPr>
        </p:nvSpPr>
        <p:spPr>
          <a:noFill/>
        </p:spPr>
        <p:txBody>
          <a:bodyPr/>
          <a:lstStyle/>
          <a:p>
            <a:fld id="{B12E8FAD-BC77-414E-83C9-86ABBCC6B412}" type="slidenum">
              <a:rPr lang="en-GB" smtClean="0">
                <a:latin typeface="Arial" pitchFamily="34" charset="0"/>
              </a:rPr>
              <a:pPr/>
              <a:t>6</a:t>
            </a:fld>
            <a:endParaRPr lang="en-GB" smtClean="0">
              <a:latin typeface="Arial"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47B673E8-DDC4-4673-B74F-DBF7306C36A5}" type="slidenum">
              <a:rPr lang="en-GB" smtClean="0"/>
              <a:pPr/>
              <a:t>7</a:t>
            </a:fld>
            <a:endParaRPr lang="en-GB" smtClean="0"/>
          </a:p>
        </p:txBody>
      </p:sp>
      <p:sp>
        <p:nvSpPr>
          <p:cNvPr id="22531" name="Rectangle 2"/>
          <p:cNvSpPr>
            <a:spLocks noGrp="1" noRot="1" noChangeAspect="1" noChangeArrowheads="1" noTextEdit="1"/>
          </p:cNvSpPr>
          <p:nvPr>
            <p:ph type="sldImg"/>
          </p:nvPr>
        </p:nvSpPr>
        <p:spPr>
          <a:solidFill>
            <a:srgbClr val="FFFFFF"/>
          </a:solidFill>
          <a:ln/>
        </p:spPr>
      </p:sp>
      <p:sp>
        <p:nvSpPr>
          <p:cNvPr id="22532"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de-CH" dirty="0" smtClean="0">
                <a:latin typeface="Arial" charset="0"/>
                <a:ea typeface="ＭＳ Ｐゴシック" pitchFamily="28" charset="-128"/>
              </a:rPr>
              <a:t>60 Grössenordnungen</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Slide Image Placeholder 1"/>
          <p:cNvSpPr>
            <a:spLocks noGrp="1" noRot="1" noChangeAspect="1" noTextEdit="1"/>
          </p:cNvSpPr>
          <p:nvPr>
            <p:ph type="sldImg"/>
          </p:nvPr>
        </p:nvSpPr>
        <p:spPr>
          <a:ln/>
        </p:spPr>
      </p:sp>
      <p:sp>
        <p:nvSpPr>
          <p:cNvPr id="126979" name="Notes Placeholder 2"/>
          <p:cNvSpPr>
            <a:spLocks noGrp="1"/>
          </p:cNvSpPr>
          <p:nvPr>
            <p:ph type="body" idx="1"/>
          </p:nvPr>
        </p:nvSpPr>
        <p:spPr>
          <a:noFill/>
          <a:ln/>
        </p:spPr>
        <p:txBody>
          <a:bodyPr/>
          <a:lstStyle/>
          <a:p>
            <a:pPr eaLnBrk="1" hangingPunct="1">
              <a:spcBef>
                <a:spcPct val="0"/>
              </a:spcBef>
            </a:pPr>
            <a:endParaRPr lang="en-GB" dirty="0" smtClean="0">
              <a:latin typeface="Arial" pitchFamily="34" charset="0"/>
            </a:endParaRPr>
          </a:p>
        </p:txBody>
      </p:sp>
      <p:sp>
        <p:nvSpPr>
          <p:cNvPr id="126980" name="Slide Number Placeholder 3"/>
          <p:cNvSpPr>
            <a:spLocks noGrp="1"/>
          </p:cNvSpPr>
          <p:nvPr>
            <p:ph type="sldNum" sz="quarter" idx="5"/>
          </p:nvPr>
        </p:nvSpPr>
        <p:spPr>
          <a:noFill/>
        </p:spPr>
        <p:txBody>
          <a:bodyPr/>
          <a:lstStyle/>
          <a:p>
            <a:fld id="{49382712-AFBC-4882-A8CC-EE838D63CF75}" type="slidenum">
              <a:rPr lang="en-GB" smtClean="0">
                <a:latin typeface="Arial" pitchFamily="34" charset="0"/>
                <a:ea typeface="ＭＳ Ｐゴシック"/>
                <a:cs typeface="ＭＳ Ｐゴシック"/>
              </a:rPr>
              <a:pPr/>
              <a:t>8</a:t>
            </a:fld>
            <a:endParaRPr lang="en-GB" smtClean="0">
              <a:latin typeface="Arial" pitchFamily="34" charset="0"/>
              <a:ea typeface="ＭＳ Ｐゴシック"/>
              <a:cs typeface="ＭＳ Ｐゴシック"/>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fld id="{309DD6DD-C94A-4708-BA03-2F1C28D1D8C9}" type="slidenum">
              <a:rPr lang="en-GB" smtClean="0"/>
              <a:pPr/>
              <a:t>9</a:t>
            </a:fld>
            <a:endParaRPr lang="en-GB" smtClean="0"/>
          </a:p>
        </p:txBody>
      </p:sp>
      <p:sp>
        <p:nvSpPr>
          <p:cNvPr id="24579" name="Rectangle 2"/>
          <p:cNvSpPr>
            <a:spLocks noGrp="1" noRot="1" noChangeAspect="1" noChangeArrowheads="1" noTextEdit="1"/>
          </p:cNvSpPr>
          <p:nvPr>
            <p:ph type="sldImg"/>
          </p:nvPr>
        </p:nvSpPr>
        <p:spPr>
          <a:solidFill>
            <a:srgbClr val="FFFFFF"/>
          </a:solidFill>
          <a:ln/>
        </p:spPr>
      </p:sp>
      <p:sp>
        <p:nvSpPr>
          <p:cNvPr id="24580"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dirty="0" smtClean="0">
              <a:latin typeface="Arial" charset="0"/>
              <a:ea typeface="ＭＳ Ｐゴシック" pitchFamily="28"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hoffmann 2">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a:xfrm>
            <a:off x="0" y="6629400"/>
            <a:ext cx="1066800" cy="304800"/>
          </a:xfrm>
        </p:spPr>
        <p:txBody>
          <a:bodyPr/>
          <a:lstStyle>
            <a:lvl1pPr>
              <a:defRPr/>
            </a:lvl1pPr>
          </a:lstStyle>
          <a:p>
            <a:pPr>
              <a:defRPr/>
            </a:pPr>
            <a:r>
              <a:rPr lang="en-US" smtClean="0"/>
              <a:t>24-04-09</a:t>
            </a:r>
            <a:endParaRPr lang="en-US"/>
          </a:p>
        </p:txBody>
      </p:sp>
      <p:sp>
        <p:nvSpPr>
          <p:cNvPr id="5" name="Footer Placeholder 4"/>
          <p:cNvSpPr>
            <a:spLocks noGrp="1"/>
          </p:cNvSpPr>
          <p:nvPr>
            <p:ph type="ftr" sz="quarter" idx="11"/>
          </p:nvPr>
        </p:nvSpPr>
        <p:spPr>
          <a:xfrm>
            <a:off x="1066800" y="6629400"/>
            <a:ext cx="7391400" cy="300039"/>
          </a:xfrm>
        </p:spPr>
        <p:txBody>
          <a:bodyPr/>
          <a:lstStyle>
            <a:lvl1pPr>
              <a:defRPr/>
            </a:lvl1pPr>
          </a:lstStyle>
          <a:p>
            <a:pPr>
              <a:defRPr/>
            </a:pPr>
            <a:r>
              <a:rPr lang="en-GB" smtClean="0"/>
              <a:t>Global collaboration Hans Hoffmann, CERN honorary</a:t>
            </a:r>
            <a:endParaRPr lang="en-US"/>
          </a:p>
        </p:txBody>
      </p:sp>
      <p:sp>
        <p:nvSpPr>
          <p:cNvPr id="6" name="Slide Number Placeholder 5"/>
          <p:cNvSpPr>
            <a:spLocks noGrp="1"/>
          </p:cNvSpPr>
          <p:nvPr>
            <p:ph type="sldNum" sz="quarter" idx="12"/>
          </p:nvPr>
        </p:nvSpPr>
        <p:spPr>
          <a:xfrm>
            <a:off x="8429624" y="6629400"/>
            <a:ext cx="714375" cy="300038"/>
          </a:xfrm>
        </p:spPr>
        <p:txBody>
          <a:bodyPr/>
          <a:lstStyle>
            <a:lvl1pPr>
              <a:defRPr/>
            </a:lvl1pPr>
          </a:lstStyle>
          <a:p>
            <a:pPr>
              <a:defRPr/>
            </a:pPr>
            <a:fld id="{1546E66F-A9AB-40E7-BC84-EAD9C8C9CD02}" type="slidenum">
              <a:rPr lang="en-GB"/>
              <a:pPr>
                <a:defRPr/>
              </a:pPr>
              <a:t>‹#›</a:t>
            </a:fld>
            <a:endParaRPr lang="en-GB"/>
          </a:p>
        </p:txBody>
      </p:sp>
    </p:spTree>
  </p:cSld>
  <p:clrMapOvr>
    <a:masterClrMapping/>
  </p:clrMapOvr>
  <p:transition>
    <p:wipe dir="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r>
              <a:rPr lang="en-US" smtClean="0"/>
              <a:t>24-04-09</a:t>
            </a:r>
            <a:endParaRPr lang="en-US"/>
          </a:p>
        </p:txBody>
      </p:sp>
      <p:sp>
        <p:nvSpPr>
          <p:cNvPr id="5" name="Footer Placeholder 4"/>
          <p:cNvSpPr>
            <a:spLocks noGrp="1"/>
          </p:cNvSpPr>
          <p:nvPr>
            <p:ph type="ftr" sz="quarter" idx="11"/>
          </p:nvPr>
        </p:nvSpPr>
        <p:spPr/>
        <p:txBody>
          <a:bodyPr/>
          <a:lstStyle>
            <a:lvl1pPr>
              <a:defRPr/>
            </a:lvl1pPr>
          </a:lstStyle>
          <a:p>
            <a:pPr>
              <a:defRPr/>
            </a:pPr>
            <a:r>
              <a:rPr lang="en-GB" smtClean="0"/>
              <a:t>Global collaboration Hans Hoffmann, CERN honorary</a:t>
            </a:r>
            <a:endParaRPr lang="en-US"/>
          </a:p>
        </p:txBody>
      </p:sp>
      <p:sp>
        <p:nvSpPr>
          <p:cNvPr id="6" name="Slide Number Placeholder 5"/>
          <p:cNvSpPr>
            <a:spLocks noGrp="1"/>
          </p:cNvSpPr>
          <p:nvPr>
            <p:ph type="sldNum" sz="quarter" idx="12"/>
          </p:nvPr>
        </p:nvSpPr>
        <p:spPr/>
        <p:txBody>
          <a:bodyPr/>
          <a:lstStyle>
            <a:lvl1pPr>
              <a:defRPr/>
            </a:lvl1pPr>
          </a:lstStyle>
          <a:p>
            <a:pPr>
              <a:defRPr/>
            </a:pPr>
            <a:fld id="{4195281C-D8E2-499A-856E-A1BA0376F696}" type="slidenum">
              <a:rPr lang="en-GB"/>
              <a:pPr>
                <a:defRPr/>
              </a:pPr>
              <a:t>‹#›</a:t>
            </a:fld>
            <a:endParaRPr lang="en-GB"/>
          </a:p>
        </p:txBody>
      </p:sp>
    </p:spTree>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r>
              <a:rPr lang="en-US" smtClean="0"/>
              <a:t>24-04-09</a:t>
            </a:r>
            <a:endParaRPr lang="en-US"/>
          </a:p>
        </p:txBody>
      </p:sp>
      <p:sp>
        <p:nvSpPr>
          <p:cNvPr id="5" name="Footer Placeholder 4"/>
          <p:cNvSpPr>
            <a:spLocks noGrp="1"/>
          </p:cNvSpPr>
          <p:nvPr>
            <p:ph type="ftr" sz="quarter" idx="11"/>
          </p:nvPr>
        </p:nvSpPr>
        <p:spPr/>
        <p:txBody>
          <a:bodyPr/>
          <a:lstStyle>
            <a:lvl1pPr>
              <a:defRPr/>
            </a:lvl1pPr>
          </a:lstStyle>
          <a:p>
            <a:pPr>
              <a:defRPr/>
            </a:pPr>
            <a:r>
              <a:rPr lang="en-GB" smtClean="0"/>
              <a:t>Global collaboration Hans Hoffmann, CERN honorary</a:t>
            </a:r>
            <a:endParaRPr lang="en-US"/>
          </a:p>
        </p:txBody>
      </p:sp>
      <p:sp>
        <p:nvSpPr>
          <p:cNvPr id="6" name="Slide Number Placeholder 5"/>
          <p:cNvSpPr>
            <a:spLocks noGrp="1"/>
          </p:cNvSpPr>
          <p:nvPr>
            <p:ph type="sldNum" sz="quarter" idx="12"/>
          </p:nvPr>
        </p:nvSpPr>
        <p:spPr/>
        <p:txBody>
          <a:bodyPr/>
          <a:lstStyle>
            <a:lvl1pPr>
              <a:defRPr/>
            </a:lvl1pPr>
          </a:lstStyle>
          <a:p>
            <a:pPr>
              <a:defRPr/>
            </a:pPr>
            <a:fld id="{C5462772-9814-4085-A8E1-38CF3DC7CC62}" type="slidenum">
              <a:rPr lang="en-GB"/>
              <a:pPr>
                <a:defRPr/>
              </a:pPr>
              <a:t>‹#›</a:t>
            </a:fld>
            <a:endParaRPr lang="en-GB"/>
          </a:p>
        </p:txBody>
      </p:sp>
    </p:spTree>
  </p:cSld>
  <p:clrMapOvr>
    <a:masterClrMapping/>
  </p:clrMapOvr>
  <p:transition>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1000126" y="209904"/>
            <a:ext cx="8156222" cy="820208"/>
          </a:xfrm>
        </p:spPr>
        <p:txBody>
          <a:bodyPr/>
          <a:lstStyle/>
          <a:p>
            <a:r>
              <a:rPr lang="en-US" smtClean="0"/>
              <a:t>Click to edit Master title style</a:t>
            </a:r>
            <a:endParaRPr lang="fr-FR"/>
          </a:p>
        </p:txBody>
      </p:sp>
      <p:sp>
        <p:nvSpPr>
          <p:cNvPr id="3" name="Chart Placeholder 2"/>
          <p:cNvSpPr>
            <a:spLocks noGrp="1"/>
          </p:cNvSpPr>
          <p:nvPr>
            <p:ph type="chart" idx="1"/>
          </p:nvPr>
        </p:nvSpPr>
        <p:spPr>
          <a:xfrm>
            <a:off x="278695" y="1270000"/>
            <a:ext cx="9627306" cy="5672667"/>
          </a:xfrm>
        </p:spPr>
        <p:txBody>
          <a:bodyPr/>
          <a:lstStyle/>
          <a:p>
            <a:endParaRPr lang="fr-FR"/>
          </a:p>
        </p:txBody>
      </p:sp>
      <p:sp>
        <p:nvSpPr>
          <p:cNvPr id="4" name="Date Placeholder 3"/>
          <p:cNvSpPr>
            <a:spLocks noGrp="1"/>
          </p:cNvSpPr>
          <p:nvPr>
            <p:ph type="dt" sz="half" idx="10"/>
          </p:nvPr>
        </p:nvSpPr>
        <p:spPr>
          <a:xfrm>
            <a:off x="0" y="7410098"/>
            <a:ext cx="2109611" cy="209902"/>
          </a:xfrm>
        </p:spPr>
        <p:txBody>
          <a:bodyPr/>
          <a:lstStyle>
            <a:lvl1pPr>
              <a:defRPr/>
            </a:lvl1pPr>
          </a:lstStyle>
          <a:p>
            <a:r>
              <a:rPr lang="en-US" smtClean="0"/>
              <a:t>24-04-09</a:t>
            </a:r>
            <a:endParaRPr lang="en-GB"/>
          </a:p>
        </p:txBody>
      </p:sp>
      <p:sp>
        <p:nvSpPr>
          <p:cNvPr id="5" name="Footer Placeholder 4"/>
          <p:cNvSpPr>
            <a:spLocks noGrp="1"/>
          </p:cNvSpPr>
          <p:nvPr>
            <p:ph type="ftr" sz="quarter" idx="11"/>
          </p:nvPr>
        </p:nvSpPr>
        <p:spPr>
          <a:xfrm>
            <a:off x="3048000" y="7410098"/>
            <a:ext cx="4148667" cy="209902"/>
          </a:xfrm>
        </p:spPr>
        <p:txBody>
          <a:bodyPr/>
          <a:lstStyle>
            <a:lvl1pPr>
              <a:defRPr/>
            </a:lvl1pPr>
          </a:lstStyle>
          <a:p>
            <a:r>
              <a:rPr lang="en-GB" smtClean="0"/>
              <a:t>Global collaboration Hans Hoffmann, CERN honorary</a:t>
            </a:r>
            <a:endParaRPr lang="en-GB"/>
          </a:p>
        </p:txBody>
      </p:sp>
      <p:sp>
        <p:nvSpPr>
          <p:cNvPr id="6" name="Slide Number Placeholder 5"/>
          <p:cNvSpPr>
            <a:spLocks noGrp="1"/>
          </p:cNvSpPr>
          <p:nvPr>
            <p:ph type="sldNum" sz="quarter" idx="12"/>
          </p:nvPr>
        </p:nvSpPr>
        <p:spPr>
          <a:xfrm>
            <a:off x="8050389" y="7366000"/>
            <a:ext cx="2109611" cy="254000"/>
          </a:xfrm>
        </p:spPr>
        <p:txBody>
          <a:bodyPr/>
          <a:lstStyle>
            <a:lvl1pPr>
              <a:defRPr/>
            </a:lvl1pPr>
          </a:lstStyle>
          <a:p>
            <a:fld id="{DBC8E2B2-892C-437F-811B-9AEB677755FF}" type="slidenum">
              <a:rPr lang="en-GB"/>
              <a:pPr/>
              <a:t>‹#›</a:t>
            </a:fld>
            <a:endParaRPr lang="en-GB"/>
          </a:p>
        </p:txBody>
      </p:sp>
    </p:spTree>
  </p:cSld>
  <p:clrMapOvr>
    <a:masterClrMapping/>
  </p:clrMapOvr>
  <p:transition>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sp>
        <p:nvSpPr>
          <p:cNvPr id="27650" name="Rectangle 2"/>
          <p:cNvSpPr>
            <a:spLocks noGrp="1" noChangeArrowheads="1"/>
          </p:cNvSpPr>
          <p:nvPr>
            <p:ph type="subTitle" idx="1"/>
          </p:nvPr>
        </p:nvSpPr>
        <p:spPr>
          <a:xfrm>
            <a:off x="1371600" y="3886200"/>
            <a:ext cx="6400800" cy="1752600"/>
          </a:xfrm>
        </p:spPr>
        <p:txBody>
          <a:bodyPr/>
          <a:lstStyle>
            <a:lvl1pPr marL="0" indent="0" algn="ctr">
              <a:defRPr/>
            </a:lvl1pPr>
          </a:lstStyle>
          <a:p>
            <a:r>
              <a:rPr lang="en-US"/>
              <a:t>Click to edit Master subtitle style</a:t>
            </a:r>
          </a:p>
        </p:txBody>
      </p:sp>
      <p:sp>
        <p:nvSpPr>
          <p:cNvPr id="4" name="Rectangle 3"/>
          <p:cNvSpPr>
            <a:spLocks noGrp="1" noChangeArrowheads="1"/>
          </p:cNvSpPr>
          <p:nvPr>
            <p:ph type="dt" sz="half" idx="10"/>
          </p:nvPr>
        </p:nvSpPr>
        <p:spPr/>
        <p:txBody>
          <a:bodyPr/>
          <a:lstStyle>
            <a:lvl1pPr>
              <a:defRPr/>
            </a:lvl1pPr>
          </a:lstStyle>
          <a:p>
            <a:pPr>
              <a:defRPr/>
            </a:pPr>
            <a:r>
              <a:rPr lang="en-US" smtClean="0"/>
              <a:t>24-04-09</a:t>
            </a:r>
            <a:endParaRPr lang="en-US"/>
          </a:p>
        </p:txBody>
      </p:sp>
      <p:sp>
        <p:nvSpPr>
          <p:cNvPr id="5" name="Rectangle 4"/>
          <p:cNvSpPr>
            <a:spLocks noGrp="1" noChangeArrowheads="1"/>
          </p:cNvSpPr>
          <p:nvPr>
            <p:ph type="ftr" sz="quarter" idx="11"/>
          </p:nvPr>
        </p:nvSpPr>
        <p:spPr/>
        <p:txBody>
          <a:bodyPr/>
          <a:lstStyle>
            <a:lvl1pPr>
              <a:defRPr/>
            </a:lvl1pPr>
          </a:lstStyle>
          <a:p>
            <a:pPr>
              <a:defRPr/>
            </a:pPr>
            <a:r>
              <a:rPr lang="en-US" smtClean="0"/>
              <a:t>Global collaboration Hans Hoffmann, CERN honorary</a:t>
            </a:r>
            <a:endParaRPr lang="en-US"/>
          </a:p>
        </p:txBody>
      </p:sp>
      <p:sp>
        <p:nvSpPr>
          <p:cNvPr id="6" name="Rectangle 5"/>
          <p:cNvSpPr>
            <a:spLocks noGrp="1" noChangeArrowheads="1"/>
          </p:cNvSpPr>
          <p:nvPr>
            <p:ph type="sldNum" sz="quarter" idx="12"/>
          </p:nvPr>
        </p:nvSpPr>
        <p:spPr/>
        <p:txBody>
          <a:bodyPr/>
          <a:lstStyle>
            <a:lvl1pPr>
              <a:defRPr/>
            </a:lvl1pPr>
          </a:lstStyle>
          <a:p>
            <a:pPr>
              <a:defRPr/>
            </a:pPr>
            <a:fld id="{9B9F92A4-2078-495F-B85A-50B0D546B7B0}" type="slidenum">
              <a:rPr lang="en-US"/>
              <a:pPr>
                <a:defRPr/>
              </a:pPr>
              <a:t>‹#›</a:t>
            </a:fld>
            <a:endParaRPr lang="en-US" sz="1400">
              <a:solidFill>
                <a:schemeClr val="tx1"/>
              </a:solidFill>
            </a:endParaRPr>
          </a:p>
        </p:txBody>
      </p:sp>
    </p:spTree>
  </p:cSld>
  <p:clrMapOvr>
    <a:masterClrMapping/>
  </p:clrMapOvr>
  <p:transition>
    <p:wipe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28600"/>
            <a:ext cx="7994650" cy="57848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3" name="Date Placeholder 2"/>
          <p:cNvSpPr>
            <a:spLocks noGrp="1"/>
          </p:cNvSpPr>
          <p:nvPr>
            <p:ph type="dt" sz="half" idx="10"/>
          </p:nvPr>
        </p:nvSpPr>
        <p:spPr>
          <a:xfrm>
            <a:off x="200025" y="6400800"/>
            <a:ext cx="1171575" cy="304800"/>
          </a:xfrm>
        </p:spPr>
        <p:txBody>
          <a:bodyPr/>
          <a:lstStyle>
            <a:lvl1pPr>
              <a:defRPr/>
            </a:lvl1pPr>
          </a:lstStyle>
          <a:p>
            <a:r>
              <a:rPr lang="en-US" smtClean="0"/>
              <a:t>24-04-09</a:t>
            </a:r>
            <a:endParaRPr lang="en-US"/>
          </a:p>
        </p:txBody>
      </p:sp>
      <p:sp>
        <p:nvSpPr>
          <p:cNvPr id="4" name="Footer Placeholder 3"/>
          <p:cNvSpPr>
            <a:spLocks noGrp="1"/>
          </p:cNvSpPr>
          <p:nvPr>
            <p:ph type="ftr" sz="quarter" idx="11"/>
          </p:nvPr>
        </p:nvSpPr>
        <p:spPr>
          <a:xfrm>
            <a:off x="1524000" y="6400800"/>
            <a:ext cx="5943600" cy="304800"/>
          </a:xfrm>
        </p:spPr>
        <p:txBody>
          <a:bodyPr/>
          <a:lstStyle>
            <a:lvl1pPr>
              <a:defRPr/>
            </a:lvl1pPr>
          </a:lstStyle>
          <a:p>
            <a:r>
              <a:rPr lang="en-US" smtClean="0"/>
              <a:t>Global collaboration Hans Hoffmann, CERN honorary</a:t>
            </a:r>
            <a:endParaRPr lang="en-US"/>
          </a:p>
        </p:txBody>
      </p:sp>
      <p:sp>
        <p:nvSpPr>
          <p:cNvPr id="5" name="Slide Number Placeholder 4"/>
          <p:cNvSpPr>
            <a:spLocks noGrp="1"/>
          </p:cNvSpPr>
          <p:nvPr>
            <p:ph type="sldNum" sz="quarter" idx="12"/>
          </p:nvPr>
        </p:nvSpPr>
        <p:spPr>
          <a:xfrm>
            <a:off x="7848600" y="6400800"/>
            <a:ext cx="609600" cy="304800"/>
          </a:xfrm>
        </p:spPr>
        <p:txBody>
          <a:bodyPr/>
          <a:lstStyle>
            <a:lvl1pPr>
              <a:defRPr/>
            </a:lvl1pPr>
          </a:lstStyle>
          <a:p>
            <a:fld id="{B65AC494-5F29-4D00-98F0-8A22C7081B48}" type="slidenum">
              <a:rPr lang="en-US"/>
              <a:pPr/>
              <a:t>‹#›</a:t>
            </a:fld>
            <a:endParaRPr lang="en-US"/>
          </a:p>
        </p:txBody>
      </p:sp>
    </p:spTree>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hanshof 2">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200"/>
            </a:lvl1pPr>
          </a:lstStyle>
          <a:p>
            <a:r>
              <a:rPr lang="en-GB" noProof="0" smtClean="0"/>
              <a:t>Click to edit Master title style</a:t>
            </a:r>
            <a:endParaRPr lang="en-GB" noProof="0"/>
          </a:p>
        </p:txBody>
      </p:sp>
      <p:sp>
        <p:nvSpPr>
          <p:cNvPr id="3" name="Content Placeholder 2"/>
          <p:cNvSpPr>
            <a:spLocks noGrp="1"/>
          </p:cNvSpPr>
          <p:nvPr>
            <p:ph idx="1"/>
          </p:nvPr>
        </p:nvSpPr>
        <p:spPr/>
        <p:txBody>
          <a:bodyPr/>
          <a:lstStyle/>
          <a:p>
            <a:pPr lvl="0"/>
            <a:r>
              <a:rPr lang="en-GB" noProof="0" dirty="0" smtClean="0"/>
              <a:t>Click to edit Master text styles</a:t>
            </a:r>
          </a:p>
          <a:p>
            <a:pPr lvl="1"/>
            <a:r>
              <a:rPr lang="en-GB" noProof="0" dirty="0" smtClean="0"/>
              <a:t>Second level</a:t>
            </a:r>
          </a:p>
          <a:p>
            <a:pPr lvl="2"/>
            <a:r>
              <a:rPr lang="en-GB" noProof="0" dirty="0" smtClean="0"/>
              <a:t>Third level</a:t>
            </a:r>
          </a:p>
          <a:p>
            <a:pPr lvl="3"/>
            <a:r>
              <a:rPr lang="en-GB" noProof="0" dirty="0" smtClean="0"/>
              <a:t>Fourth level</a:t>
            </a:r>
          </a:p>
        </p:txBody>
      </p:sp>
      <p:sp>
        <p:nvSpPr>
          <p:cNvPr id="4" name="Date Placeholder 3"/>
          <p:cNvSpPr>
            <a:spLocks noGrp="1"/>
          </p:cNvSpPr>
          <p:nvPr>
            <p:ph type="dt" sz="half" idx="10"/>
          </p:nvPr>
        </p:nvSpPr>
        <p:spPr>
          <a:xfrm>
            <a:off x="0" y="6710362"/>
            <a:ext cx="1295399" cy="300038"/>
          </a:xfrm>
          <a:solidFill>
            <a:schemeClr val="accent4">
              <a:lumMod val="40000"/>
              <a:lumOff val="60000"/>
            </a:schemeClr>
          </a:solidFill>
        </p:spPr>
        <p:txBody>
          <a:bodyPr/>
          <a:lstStyle>
            <a:lvl1pPr>
              <a:defRPr/>
            </a:lvl1pPr>
          </a:lstStyle>
          <a:p>
            <a:pPr>
              <a:defRPr/>
            </a:pPr>
            <a:r>
              <a:rPr lang="en-US" smtClean="0"/>
              <a:t>24-04-09</a:t>
            </a:r>
            <a:endParaRPr lang="en-US"/>
          </a:p>
        </p:txBody>
      </p:sp>
      <p:sp>
        <p:nvSpPr>
          <p:cNvPr id="5" name="Footer Placeholder 4"/>
          <p:cNvSpPr>
            <a:spLocks noGrp="1"/>
          </p:cNvSpPr>
          <p:nvPr>
            <p:ph type="ftr" sz="quarter" idx="11"/>
          </p:nvPr>
        </p:nvSpPr>
        <p:spPr>
          <a:xfrm>
            <a:off x="1143000" y="6710362"/>
            <a:ext cx="7467600" cy="300038"/>
          </a:xfrm>
          <a:solidFill>
            <a:schemeClr val="accent4">
              <a:lumMod val="40000"/>
              <a:lumOff val="60000"/>
            </a:schemeClr>
          </a:solidFill>
        </p:spPr>
        <p:txBody>
          <a:bodyPr/>
          <a:lstStyle>
            <a:lvl1pPr>
              <a:defRPr/>
            </a:lvl1pPr>
          </a:lstStyle>
          <a:p>
            <a:pPr>
              <a:defRPr/>
            </a:pPr>
            <a:r>
              <a:rPr lang="en-GB" smtClean="0"/>
              <a:t>Global collaboration Hans Hoffmann, CERN honorary</a:t>
            </a:r>
            <a:endParaRPr lang="en-US"/>
          </a:p>
        </p:txBody>
      </p:sp>
      <p:sp>
        <p:nvSpPr>
          <p:cNvPr id="6" name="Slide Number Placeholder 5"/>
          <p:cNvSpPr>
            <a:spLocks noGrp="1"/>
          </p:cNvSpPr>
          <p:nvPr>
            <p:ph type="sldNum" sz="quarter" idx="12"/>
          </p:nvPr>
        </p:nvSpPr>
        <p:spPr>
          <a:xfrm>
            <a:off x="8534400" y="6705600"/>
            <a:ext cx="609600" cy="381000"/>
          </a:xfrm>
          <a:solidFill>
            <a:schemeClr val="accent4">
              <a:lumMod val="40000"/>
              <a:lumOff val="60000"/>
            </a:schemeClr>
          </a:solidFill>
        </p:spPr>
        <p:txBody>
          <a:bodyPr/>
          <a:lstStyle>
            <a:lvl1pPr>
              <a:defRPr/>
            </a:lvl1pPr>
          </a:lstStyle>
          <a:p>
            <a:pPr>
              <a:defRPr/>
            </a:pPr>
            <a:fld id="{36C21309-0424-4502-A8A8-5D92E07D0E46}" type="slidenum">
              <a:rPr lang="en-GB"/>
              <a:pPr>
                <a:defRPr/>
              </a:pPr>
              <a:t>‹#›</a:t>
            </a:fld>
            <a:endParaRPr lang="en-GB" dirty="0"/>
          </a:p>
        </p:txBody>
      </p:sp>
    </p:spTree>
  </p:cSld>
  <p:clrMapOvr>
    <a:masterClrMapping/>
  </p:clrMapOvr>
  <p:transition>
    <p:wipe dir="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normAutofit/>
          </a:bodyPr>
          <a:lstStyle>
            <a:lvl1pPr algn="l">
              <a:defRPr sz="32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r>
              <a:rPr lang="en-US" smtClean="0"/>
              <a:t>24-04-09</a:t>
            </a:r>
            <a:endParaRPr lang="en-US"/>
          </a:p>
        </p:txBody>
      </p:sp>
      <p:sp>
        <p:nvSpPr>
          <p:cNvPr id="5" name="Footer Placeholder 4"/>
          <p:cNvSpPr>
            <a:spLocks noGrp="1"/>
          </p:cNvSpPr>
          <p:nvPr>
            <p:ph type="ftr" sz="quarter" idx="11"/>
          </p:nvPr>
        </p:nvSpPr>
        <p:spPr/>
        <p:txBody>
          <a:bodyPr/>
          <a:lstStyle>
            <a:lvl1pPr>
              <a:defRPr/>
            </a:lvl1pPr>
          </a:lstStyle>
          <a:p>
            <a:pPr>
              <a:defRPr/>
            </a:pPr>
            <a:r>
              <a:rPr lang="en-GB" smtClean="0"/>
              <a:t>Global collaboration Hans Hoffmann, CERN honorary</a:t>
            </a:r>
            <a:endParaRPr lang="en-US"/>
          </a:p>
        </p:txBody>
      </p:sp>
      <p:sp>
        <p:nvSpPr>
          <p:cNvPr id="6" name="Slide Number Placeholder 5"/>
          <p:cNvSpPr>
            <a:spLocks noGrp="1"/>
          </p:cNvSpPr>
          <p:nvPr>
            <p:ph type="sldNum" sz="quarter" idx="12"/>
          </p:nvPr>
        </p:nvSpPr>
        <p:spPr/>
        <p:txBody>
          <a:bodyPr/>
          <a:lstStyle>
            <a:lvl1pPr>
              <a:defRPr/>
            </a:lvl1pPr>
          </a:lstStyle>
          <a:p>
            <a:pPr>
              <a:defRPr/>
            </a:pPr>
            <a:fld id="{742B2F56-5A86-467A-B935-CB30E3F9BCAD}" type="slidenum">
              <a:rPr lang="en-GB"/>
              <a:pPr>
                <a:defRPr/>
              </a:pPr>
              <a:t>‹#›</a:t>
            </a:fld>
            <a:endParaRPr lang="en-GB"/>
          </a:p>
        </p:txBody>
      </p:sp>
    </p:spTree>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pPr>
              <a:defRPr/>
            </a:pPr>
            <a:r>
              <a:rPr lang="en-US" smtClean="0"/>
              <a:t>24-04-09</a:t>
            </a:r>
            <a:endParaRPr lang="en-US"/>
          </a:p>
        </p:txBody>
      </p:sp>
      <p:sp>
        <p:nvSpPr>
          <p:cNvPr id="6" name="Footer Placeholder 5"/>
          <p:cNvSpPr>
            <a:spLocks noGrp="1"/>
          </p:cNvSpPr>
          <p:nvPr>
            <p:ph type="ftr" sz="quarter" idx="11"/>
          </p:nvPr>
        </p:nvSpPr>
        <p:spPr/>
        <p:txBody>
          <a:bodyPr/>
          <a:lstStyle>
            <a:lvl1pPr>
              <a:defRPr/>
            </a:lvl1pPr>
          </a:lstStyle>
          <a:p>
            <a:pPr>
              <a:defRPr/>
            </a:pPr>
            <a:r>
              <a:rPr lang="en-GB" smtClean="0"/>
              <a:t>Global collaboration Hans Hoffmann, CERN honorary</a:t>
            </a:r>
            <a:endParaRPr lang="en-US"/>
          </a:p>
        </p:txBody>
      </p:sp>
      <p:sp>
        <p:nvSpPr>
          <p:cNvPr id="7" name="Slide Number Placeholder 6"/>
          <p:cNvSpPr>
            <a:spLocks noGrp="1"/>
          </p:cNvSpPr>
          <p:nvPr>
            <p:ph type="sldNum" sz="quarter" idx="12"/>
          </p:nvPr>
        </p:nvSpPr>
        <p:spPr/>
        <p:txBody>
          <a:bodyPr/>
          <a:lstStyle>
            <a:lvl1pPr>
              <a:defRPr/>
            </a:lvl1pPr>
          </a:lstStyle>
          <a:p>
            <a:pPr>
              <a:defRPr/>
            </a:pPr>
            <a:fld id="{C6D9081C-EE0A-4839-A3DC-8E2B93D52CCE}" type="slidenum">
              <a:rPr lang="en-GB"/>
              <a:pPr>
                <a:defRPr/>
              </a:pPr>
              <a:t>‹#›</a:t>
            </a:fld>
            <a:endParaRPr lang="en-GB"/>
          </a:p>
        </p:txBody>
      </p:sp>
    </p:spTree>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pPr>
              <a:defRPr/>
            </a:pPr>
            <a:r>
              <a:rPr lang="en-US" smtClean="0"/>
              <a:t>24-04-09</a:t>
            </a:r>
            <a:endParaRPr lang="en-US"/>
          </a:p>
        </p:txBody>
      </p:sp>
      <p:sp>
        <p:nvSpPr>
          <p:cNvPr id="8" name="Footer Placeholder 7"/>
          <p:cNvSpPr>
            <a:spLocks noGrp="1"/>
          </p:cNvSpPr>
          <p:nvPr>
            <p:ph type="ftr" sz="quarter" idx="11"/>
          </p:nvPr>
        </p:nvSpPr>
        <p:spPr/>
        <p:txBody>
          <a:bodyPr/>
          <a:lstStyle>
            <a:lvl1pPr>
              <a:defRPr/>
            </a:lvl1pPr>
          </a:lstStyle>
          <a:p>
            <a:pPr>
              <a:defRPr/>
            </a:pPr>
            <a:r>
              <a:rPr lang="en-GB" smtClean="0"/>
              <a:t>Global collaboration Hans Hoffmann, CERN honorary</a:t>
            </a:r>
            <a:endParaRPr lang="en-US"/>
          </a:p>
        </p:txBody>
      </p:sp>
      <p:sp>
        <p:nvSpPr>
          <p:cNvPr id="9" name="Slide Number Placeholder 8"/>
          <p:cNvSpPr>
            <a:spLocks noGrp="1"/>
          </p:cNvSpPr>
          <p:nvPr>
            <p:ph type="sldNum" sz="quarter" idx="12"/>
          </p:nvPr>
        </p:nvSpPr>
        <p:spPr/>
        <p:txBody>
          <a:bodyPr/>
          <a:lstStyle>
            <a:lvl1pPr>
              <a:defRPr/>
            </a:lvl1pPr>
          </a:lstStyle>
          <a:p>
            <a:pPr>
              <a:defRPr/>
            </a:pPr>
            <a:fld id="{D71F404F-9391-4302-9AB0-F6C02DE4DAEB}" type="slidenum">
              <a:rPr lang="en-GB"/>
              <a:pPr>
                <a:defRPr/>
              </a:pPr>
              <a:t>‹#›</a:t>
            </a:fld>
            <a:endParaRPr lang="en-GB"/>
          </a:p>
        </p:txBody>
      </p:sp>
    </p:spTree>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FFFF00"/>
                </a:solidFill>
              </a:defRPr>
            </a:lvl1p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pPr>
              <a:defRPr/>
            </a:pPr>
            <a:r>
              <a:rPr lang="en-US" smtClean="0"/>
              <a:t>24-04-09</a:t>
            </a:r>
            <a:endParaRPr lang="en-US"/>
          </a:p>
        </p:txBody>
      </p:sp>
      <p:sp>
        <p:nvSpPr>
          <p:cNvPr id="4" name="Footer Placeholder 3"/>
          <p:cNvSpPr>
            <a:spLocks noGrp="1"/>
          </p:cNvSpPr>
          <p:nvPr>
            <p:ph type="ftr" sz="quarter" idx="11"/>
          </p:nvPr>
        </p:nvSpPr>
        <p:spPr/>
        <p:txBody>
          <a:bodyPr/>
          <a:lstStyle>
            <a:lvl1pPr>
              <a:defRPr/>
            </a:lvl1pPr>
          </a:lstStyle>
          <a:p>
            <a:pPr>
              <a:defRPr/>
            </a:pPr>
            <a:r>
              <a:rPr lang="en-GB" smtClean="0"/>
              <a:t>Global collaboration Hans Hoffmann, CERN honorary</a:t>
            </a:r>
            <a:endParaRPr lang="en-US"/>
          </a:p>
        </p:txBody>
      </p:sp>
      <p:sp>
        <p:nvSpPr>
          <p:cNvPr id="5" name="Slide Number Placeholder 4"/>
          <p:cNvSpPr>
            <a:spLocks noGrp="1"/>
          </p:cNvSpPr>
          <p:nvPr>
            <p:ph type="sldNum" sz="quarter" idx="12"/>
          </p:nvPr>
        </p:nvSpPr>
        <p:spPr/>
        <p:txBody>
          <a:bodyPr/>
          <a:lstStyle>
            <a:lvl1pPr>
              <a:defRPr/>
            </a:lvl1pPr>
          </a:lstStyle>
          <a:p>
            <a:pPr>
              <a:defRPr/>
            </a:pPr>
            <a:fld id="{F86A92E2-6465-49D5-8B07-50A8F685B805}" type="slidenum">
              <a:rPr lang="en-GB"/>
              <a:pPr>
                <a:defRPr/>
              </a:pPr>
              <a:t>‹#›</a:t>
            </a:fld>
            <a:endParaRPr lang="en-GB"/>
          </a:p>
        </p:txBody>
      </p:sp>
    </p:spTree>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r>
              <a:rPr lang="en-US" smtClean="0"/>
              <a:t>24-04-09</a:t>
            </a:r>
            <a:endParaRPr lang="en-US"/>
          </a:p>
        </p:txBody>
      </p:sp>
      <p:sp>
        <p:nvSpPr>
          <p:cNvPr id="3" name="Footer Placeholder 2"/>
          <p:cNvSpPr>
            <a:spLocks noGrp="1"/>
          </p:cNvSpPr>
          <p:nvPr>
            <p:ph type="ftr" sz="quarter" idx="11"/>
          </p:nvPr>
        </p:nvSpPr>
        <p:spPr/>
        <p:txBody>
          <a:bodyPr/>
          <a:lstStyle>
            <a:lvl1pPr>
              <a:defRPr/>
            </a:lvl1pPr>
          </a:lstStyle>
          <a:p>
            <a:pPr>
              <a:defRPr/>
            </a:pPr>
            <a:r>
              <a:rPr lang="en-GB" smtClean="0"/>
              <a:t>Global collaboration Hans Hoffmann, CERN honorary</a:t>
            </a:r>
            <a:endParaRPr lang="en-US"/>
          </a:p>
        </p:txBody>
      </p:sp>
      <p:sp>
        <p:nvSpPr>
          <p:cNvPr id="4" name="Slide Number Placeholder 3"/>
          <p:cNvSpPr>
            <a:spLocks noGrp="1"/>
          </p:cNvSpPr>
          <p:nvPr>
            <p:ph type="sldNum" sz="quarter" idx="12"/>
          </p:nvPr>
        </p:nvSpPr>
        <p:spPr/>
        <p:txBody>
          <a:bodyPr/>
          <a:lstStyle>
            <a:lvl1pPr>
              <a:defRPr/>
            </a:lvl1pPr>
          </a:lstStyle>
          <a:p>
            <a:pPr>
              <a:defRPr/>
            </a:pPr>
            <a:fld id="{FD4C409D-A7EB-4D7E-AF90-976AAA91E5F4}" type="slidenum">
              <a:rPr lang="en-GB"/>
              <a:pPr>
                <a:defRPr/>
              </a:pPr>
              <a:t>‹#›</a:t>
            </a:fld>
            <a:endParaRPr lang="en-GB"/>
          </a:p>
        </p:txBody>
      </p:sp>
    </p:spTree>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2800"/>
            </a:lvl1pPr>
            <a:lvl2pPr>
              <a:defRPr sz="20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defRPr/>
            </a:pPr>
            <a:r>
              <a:rPr lang="en-US" smtClean="0"/>
              <a:t>24-04-09</a:t>
            </a:r>
            <a:endParaRPr lang="en-US"/>
          </a:p>
        </p:txBody>
      </p:sp>
      <p:sp>
        <p:nvSpPr>
          <p:cNvPr id="6" name="Footer Placeholder 5"/>
          <p:cNvSpPr>
            <a:spLocks noGrp="1"/>
          </p:cNvSpPr>
          <p:nvPr>
            <p:ph type="ftr" sz="quarter" idx="11"/>
          </p:nvPr>
        </p:nvSpPr>
        <p:spPr/>
        <p:txBody>
          <a:bodyPr/>
          <a:lstStyle>
            <a:lvl1pPr>
              <a:defRPr/>
            </a:lvl1pPr>
          </a:lstStyle>
          <a:p>
            <a:pPr>
              <a:defRPr/>
            </a:pPr>
            <a:r>
              <a:rPr lang="en-GB" smtClean="0"/>
              <a:t>Global collaboration Hans Hoffmann, CERN honorary</a:t>
            </a:r>
            <a:endParaRPr lang="en-US"/>
          </a:p>
        </p:txBody>
      </p:sp>
      <p:sp>
        <p:nvSpPr>
          <p:cNvPr id="7" name="Slide Number Placeholder 6"/>
          <p:cNvSpPr>
            <a:spLocks noGrp="1"/>
          </p:cNvSpPr>
          <p:nvPr>
            <p:ph type="sldNum" sz="quarter" idx="12"/>
          </p:nvPr>
        </p:nvSpPr>
        <p:spPr/>
        <p:txBody>
          <a:bodyPr/>
          <a:lstStyle>
            <a:lvl1pPr>
              <a:defRPr/>
            </a:lvl1pPr>
          </a:lstStyle>
          <a:p>
            <a:pPr>
              <a:defRPr/>
            </a:pPr>
            <a:fld id="{37F03D53-B27B-4EA0-8565-B9377A375DF9}" type="slidenum">
              <a:rPr lang="en-GB"/>
              <a:pPr>
                <a:defRPr/>
              </a:pPr>
              <a:t>‹#›</a:t>
            </a:fld>
            <a:endParaRPr lang="en-GB"/>
          </a:p>
        </p:txBody>
      </p:sp>
    </p:spTree>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defRPr/>
            </a:pPr>
            <a:r>
              <a:rPr lang="en-US" smtClean="0"/>
              <a:t>24-04-09</a:t>
            </a:r>
            <a:endParaRPr lang="en-US"/>
          </a:p>
        </p:txBody>
      </p:sp>
      <p:sp>
        <p:nvSpPr>
          <p:cNvPr id="6" name="Footer Placeholder 5"/>
          <p:cNvSpPr>
            <a:spLocks noGrp="1"/>
          </p:cNvSpPr>
          <p:nvPr>
            <p:ph type="ftr" sz="quarter" idx="11"/>
          </p:nvPr>
        </p:nvSpPr>
        <p:spPr/>
        <p:txBody>
          <a:bodyPr/>
          <a:lstStyle>
            <a:lvl1pPr>
              <a:defRPr/>
            </a:lvl1pPr>
          </a:lstStyle>
          <a:p>
            <a:pPr>
              <a:defRPr/>
            </a:pPr>
            <a:r>
              <a:rPr lang="en-GB" smtClean="0"/>
              <a:t>Global collaboration Hans Hoffmann, CERN honorary</a:t>
            </a:r>
            <a:endParaRPr lang="en-US"/>
          </a:p>
        </p:txBody>
      </p:sp>
      <p:sp>
        <p:nvSpPr>
          <p:cNvPr id="7" name="Slide Number Placeholder 6"/>
          <p:cNvSpPr>
            <a:spLocks noGrp="1"/>
          </p:cNvSpPr>
          <p:nvPr>
            <p:ph type="sldNum" sz="quarter" idx="12"/>
          </p:nvPr>
        </p:nvSpPr>
        <p:spPr/>
        <p:txBody>
          <a:bodyPr/>
          <a:lstStyle>
            <a:lvl1pPr>
              <a:defRPr/>
            </a:lvl1pPr>
          </a:lstStyle>
          <a:p>
            <a:pPr>
              <a:defRPr/>
            </a:pPr>
            <a:fld id="{88AAACB7-ACA3-49D8-A97F-E6ABF762A6DE}" type="slidenum">
              <a:rPr lang="en-GB"/>
              <a:pPr>
                <a:defRPr/>
              </a:pPr>
              <a:t>‹#›</a:t>
            </a:fld>
            <a:endParaRPr lang="en-GB"/>
          </a:p>
        </p:txBody>
      </p:sp>
    </p:spTree>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6" cstate="print">
            <a:lum bright="-49000" contrast="-47000"/>
          </a:blip>
          <a:srcRect/>
          <a:stretch>
            <a:fillRect t="-12000" b="-12000"/>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7969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smtClean="0"/>
          </a:p>
        </p:txBody>
      </p:sp>
      <p:sp>
        <p:nvSpPr>
          <p:cNvPr id="1027" name="Text Placeholder 2"/>
          <p:cNvSpPr>
            <a:spLocks noGrp="1"/>
          </p:cNvSpPr>
          <p:nvPr>
            <p:ph type="body" idx="1"/>
          </p:nvPr>
        </p:nvSpPr>
        <p:spPr bwMode="auto">
          <a:xfrm>
            <a:off x="457200" y="1285875"/>
            <a:ext cx="8229600" cy="50720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p:txBody>
      </p:sp>
      <p:sp>
        <p:nvSpPr>
          <p:cNvPr id="4" name="Date Placeholder 3"/>
          <p:cNvSpPr>
            <a:spLocks noGrp="1"/>
          </p:cNvSpPr>
          <p:nvPr>
            <p:ph type="dt" sz="half" idx="2"/>
          </p:nvPr>
        </p:nvSpPr>
        <p:spPr>
          <a:xfrm>
            <a:off x="1" y="6629400"/>
            <a:ext cx="990600" cy="300038"/>
          </a:xfrm>
          <a:prstGeom prst="rect">
            <a:avLst/>
          </a:prstGeom>
          <a:solidFill>
            <a:schemeClr val="accent4">
              <a:lumMod val="20000"/>
              <a:lumOff val="80000"/>
            </a:schemeClr>
          </a:solidFill>
        </p:spPr>
        <p:txBody>
          <a:bodyPr vert="horz" lIns="91440" tIns="45720" rIns="91440" bIns="45720" rtlCol="0" anchor="ctr"/>
          <a:lstStyle>
            <a:lvl1pPr algn="l">
              <a:defRPr sz="1200">
                <a:solidFill>
                  <a:schemeClr val="tx1">
                    <a:tint val="75000"/>
                  </a:schemeClr>
                </a:solidFill>
              </a:defRPr>
            </a:lvl1pPr>
          </a:lstStyle>
          <a:p>
            <a:pPr>
              <a:defRPr/>
            </a:pPr>
            <a:r>
              <a:rPr lang="en-US" noProof="0" smtClean="0"/>
              <a:t>24-04-09</a:t>
            </a:r>
            <a:endParaRPr lang="en-GB" noProof="0"/>
          </a:p>
        </p:txBody>
      </p:sp>
      <p:sp>
        <p:nvSpPr>
          <p:cNvPr id="5" name="Footer Placeholder 4"/>
          <p:cNvSpPr>
            <a:spLocks noGrp="1"/>
          </p:cNvSpPr>
          <p:nvPr>
            <p:ph type="ftr" sz="quarter" idx="3"/>
          </p:nvPr>
        </p:nvSpPr>
        <p:spPr>
          <a:xfrm>
            <a:off x="990600" y="6629400"/>
            <a:ext cx="7772400" cy="300038"/>
          </a:xfrm>
          <a:prstGeom prst="rect">
            <a:avLst/>
          </a:prstGeom>
          <a:solidFill>
            <a:schemeClr val="accent4">
              <a:lumMod val="20000"/>
              <a:lumOff val="80000"/>
            </a:schemeClr>
          </a:solidFill>
        </p:spPr>
        <p:txBody>
          <a:bodyPr vert="horz" lIns="91440" tIns="45720" rIns="91440" bIns="45720" rtlCol="0" anchor="ctr"/>
          <a:lstStyle>
            <a:lvl1pPr algn="ctr">
              <a:defRPr sz="1200">
                <a:solidFill>
                  <a:schemeClr val="tx1">
                    <a:tint val="75000"/>
                  </a:schemeClr>
                </a:solidFill>
              </a:defRPr>
            </a:lvl1pPr>
          </a:lstStyle>
          <a:p>
            <a:pPr>
              <a:defRPr/>
            </a:pPr>
            <a:r>
              <a:rPr lang="en-GB" noProof="0" smtClean="0"/>
              <a:t>Global collaboration Hans Hoffmann, CERN honorary</a:t>
            </a:r>
            <a:endParaRPr lang="en-GB" noProof="0"/>
          </a:p>
        </p:txBody>
      </p:sp>
      <p:sp>
        <p:nvSpPr>
          <p:cNvPr id="6" name="Slide Number Placeholder 5"/>
          <p:cNvSpPr>
            <a:spLocks noGrp="1"/>
          </p:cNvSpPr>
          <p:nvPr>
            <p:ph type="sldNum" sz="quarter" idx="4"/>
          </p:nvPr>
        </p:nvSpPr>
        <p:spPr>
          <a:xfrm>
            <a:off x="8753475" y="6629400"/>
            <a:ext cx="390525" cy="300038"/>
          </a:xfrm>
          <a:prstGeom prst="rect">
            <a:avLst/>
          </a:prstGeom>
          <a:solidFill>
            <a:schemeClr val="accent4">
              <a:lumMod val="20000"/>
              <a:lumOff val="80000"/>
            </a:schemeClr>
          </a:solidFill>
        </p:spPr>
        <p:txBody>
          <a:bodyPr vert="horz" lIns="91440" tIns="45720" rIns="91440" bIns="45720" rtlCol="0" anchor="ctr"/>
          <a:lstStyle>
            <a:lvl1pPr algn="r">
              <a:defRPr sz="1200">
                <a:solidFill>
                  <a:schemeClr val="tx1">
                    <a:tint val="75000"/>
                  </a:schemeClr>
                </a:solidFill>
              </a:defRPr>
            </a:lvl1pPr>
          </a:lstStyle>
          <a:p>
            <a:pPr>
              <a:defRPr/>
            </a:pPr>
            <a:fld id="{8A243ED6-D0BA-4BAD-9C1A-E593580194A5}" type="slidenum">
              <a:rPr lang="en-GB" noProof="0"/>
              <a:pPr>
                <a:defRPr/>
              </a:pPr>
              <a:t>‹#›</a:t>
            </a:fld>
            <a:endParaRPr lang="en-GB" noProof="0"/>
          </a:p>
        </p:txBody>
      </p:sp>
    </p:spTree>
  </p:cSld>
  <p:clrMap bg1="lt1" tx1="dk1" bg2="lt2" tx2="dk2" accent1="accent1" accent2="accent2" accent3="accent3" accent4="accent4" accent5="accent5" accent6="accent6" hlink="hlink" folHlink="folHlink"/>
  <p:sldLayoutIdLst>
    <p:sldLayoutId id="2147483808" r:id="rId1"/>
    <p:sldLayoutId id="2147483809" r:id="rId2"/>
    <p:sldLayoutId id="2147483810" r:id="rId3"/>
    <p:sldLayoutId id="2147483811" r:id="rId4"/>
    <p:sldLayoutId id="2147483812" r:id="rId5"/>
    <p:sldLayoutId id="2147483813" r:id="rId6"/>
    <p:sldLayoutId id="2147483814" r:id="rId7"/>
    <p:sldLayoutId id="2147483815" r:id="rId8"/>
    <p:sldLayoutId id="2147483816" r:id="rId9"/>
    <p:sldLayoutId id="2147483817" r:id="rId10"/>
    <p:sldLayoutId id="2147483818" r:id="rId11"/>
    <p:sldLayoutId id="2147483868" r:id="rId12"/>
    <p:sldLayoutId id="2147483869" r:id="rId13"/>
    <p:sldLayoutId id="2147483870" r:id="rId14"/>
  </p:sldLayoutIdLst>
  <p:transition>
    <p:wipe dir="r"/>
  </p:transition>
  <p:timing>
    <p:tnLst>
      <p:par>
        <p:cTn id="1" dur="indefinite" restart="never" nodeType="tmRoot"/>
      </p:par>
    </p:tnLst>
  </p:timing>
  <p:hf hdr="0"/>
  <p:txStyles>
    <p:titleStyle>
      <a:lvl1pPr algn="ctr" rtl="0" eaLnBrk="0" fontAlgn="base" hangingPunct="0">
        <a:spcBef>
          <a:spcPct val="0"/>
        </a:spcBef>
        <a:spcAft>
          <a:spcPct val="0"/>
        </a:spcAft>
        <a:defRPr sz="3200" kern="1200">
          <a:solidFill>
            <a:srgbClr val="FFFF00"/>
          </a:solidFill>
          <a:latin typeface="Comic Sans MS" pitchFamily="66" charset="0"/>
          <a:ea typeface="+mj-ea"/>
          <a:cs typeface="+mj-cs"/>
        </a:defRPr>
      </a:lvl1pPr>
      <a:lvl2pPr algn="ctr" rtl="0" eaLnBrk="0" fontAlgn="base" hangingPunct="0">
        <a:spcBef>
          <a:spcPct val="0"/>
        </a:spcBef>
        <a:spcAft>
          <a:spcPct val="0"/>
        </a:spcAft>
        <a:defRPr sz="3200">
          <a:solidFill>
            <a:srgbClr val="FFFF00"/>
          </a:solidFill>
          <a:latin typeface="Comic Sans MS" pitchFamily="66" charset="0"/>
        </a:defRPr>
      </a:lvl2pPr>
      <a:lvl3pPr algn="ctr" rtl="0" eaLnBrk="0" fontAlgn="base" hangingPunct="0">
        <a:spcBef>
          <a:spcPct val="0"/>
        </a:spcBef>
        <a:spcAft>
          <a:spcPct val="0"/>
        </a:spcAft>
        <a:defRPr sz="3200">
          <a:solidFill>
            <a:srgbClr val="FFFF00"/>
          </a:solidFill>
          <a:latin typeface="Comic Sans MS" pitchFamily="66" charset="0"/>
        </a:defRPr>
      </a:lvl3pPr>
      <a:lvl4pPr algn="ctr" rtl="0" eaLnBrk="0" fontAlgn="base" hangingPunct="0">
        <a:spcBef>
          <a:spcPct val="0"/>
        </a:spcBef>
        <a:spcAft>
          <a:spcPct val="0"/>
        </a:spcAft>
        <a:defRPr sz="3200">
          <a:solidFill>
            <a:srgbClr val="FFFF00"/>
          </a:solidFill>
          <a:latin typeface="Comic Sans MS" pitchFamily="66" charset="0"/>
        </a:defRPr>
      </a:lvl4pPr>
      <a:lvl5pPr algn="ctr" rtl="0" eaLnBrk="0" fontAlgn="base" hangingPunct="0">
        <a:spcBef>
          <a:spcPct val="0"/>
        </a:spcBef>
        <a:spcAft>
          <a:spcPct val="0"/>
        </a:spcAft>
        <a:defRPr sz="3200">
          <a:solidFill>
            <a:srgbClr val="FFFF00"/>
          </a:solidFill>
          <a:latin typeface="Comic Sans MS" pitchFamily="66" charset="0"/>
        </a:defRPr>
      </a:lvl5pPr>
      <a:lvl6pPr marL="457200" algn="ctr" rtl="0" fontAlgn="base">
        <a:spcBef>
          <a:spcPct val="0"/>
        </a:spcBef>
        <a:spcAft>
          <a:spcPct val="0"/>
        </a:spcAft>
        <a:defRPr sz="3200">
          <a:solidFill>
            <a:srgbClr val="FFFF00"/>
          </a:solidFill>
          <a:latin typeface="Comic Sans MS" pitchFamily="66" charset="0"/>
        </a:defRPr>
      </a:lvl6pPr>
      <a:lvl7pPr marL="914400" algn="ctr" rtl="0" fontAlgn="base">
        <a:spcBef>
          <a:spcPct val="0"/>
        </a:spcBef>
        <a:spcAft>
          <a:spcPct val="0"/>
        </a:spcAft>
        <a:defRPr sz="3200">
          <a:solidFill>
            <a:srgbClr val="FFFF00"/>
          </a:solidFill>
          <a:latin typeface="Comic Sans MS" pitchFamily="66" charset="0"/>
        </a:defRPr>
      </a:lvl7pPr>
      <a:lvl8pPr marL="1371600" algn="ctr" rtl="0" fontAlgn="base">
        <a:spcBef>
          <a:spcPct val="0"/>
        </a:spcBef>
        <a:spcAft>
          <a:spcPct val="0"/>
        </a:spcAft>
        <a:defRPr sz="3200">
          <a:solidFill>
            <a:srgbClr val="FFFF00"/>
          </a:solidFill>
          <a:latin typeface="Comic Sans MS" pitchFamily="66" charset="0"/>
        </a:defRPr>
      </a:lvl8pPr>
      <a:lvl9pPr marL="1828800" algn="ctr" rtl="0" fontAlgn="base">
        <a:spcBef>
          <a:spcPct val="0"/>
        </a:spcBef>
        <a:spcAft>
          <a:spcPct val="0"/>
        </a:spcAft>
        <a:defRPr sz="3200">
          <a:solidFill>
            <a:srgbClr val="FFFF00"/>
          </a:solidFill>
          <a:latin typeface="Comic Sans MS" pitchFamily="66" charset="0"/>
        </a:defRPr>
      </a:lvl9pPr>
    </p:titleStyle>
    <p:bodyStyle>
      <a:lvl1pPr marL="342900" indent="-342900" algn="l" rtl="0" eaLnBrk="0" fontAlgn="base" hangingPunct="0">
        <a:spcBef>
          <a:spcPct val="20000"/>
        </a:spcBef>
        <a:spcAft>
          <a:spcPct val="0"/>
        </a:spcAft>
        <a:buFont typeface="Arial" charset="0"/>
        <a:defRPr sz="2400" kern="1200">
          <a:solidFill>
            <a:schemeClr val="bg1"/>
          </a:solidFill>
          <a:latin typeface="Comic Sans MS" pitchFamily="66" charset="0"/>
          <a:ea typeface="+mn-ea"/>
          <a:cs typeface="+mn-cs"/>
        </a:defRPr>
      </a:lvl1pPr>
      <a:lvl2pPr marL="450850" indent="6350" algn="l" rtl="0" eaLnBrk="0" fontAlgn="base" hangingPunct="0">
        <a:spcBef>
          <a:spcPct val="20000"/>
        </a:spcBef>
        <a:spcAft>
          <a:spcPct val="0"/>
        </a:spcAft>
        <a:buFont typeface="Arial" charset="0"/>
        <a:defRPr sz="2000" kern="1200">
          <a:solidFill>
            <a:schemeClr val="bg1"/>
          </a:solidFill>
          <a:latin typeface="Comic Sans MS" pitchFamily="66" charset="0"/>
          <a:ea typeface="+mn-ea"/>
          <a:cs typeface="+mn-cs"/>
        </a:defRPr>
      </a:lvl2pPr>
      <a:lvl3pPr marL="901700" indent="12700" algn="l" rtl="0" eaLnBrk="0" fontAlgn="base" hangingPunct="0">
        <a:spcBef>
          <a:spcPct val="20000"/>
        </a:spcBef>
        <a:spcAft>
          <a:spcPct val="0"/>
        </a:spcAft>
        <a:buFont typeface="Arial" charset="0"/>
        <a:defRPr sz="2000" kern="1200">
          <a:solidFill>
            <a:schemeClr val="bg1"/>
          </a:solidFill>
          <a:latin typeface="Comic Sans MS" pitchFamily="66" charset="0"/>
          <a:ea typeface="+mn-ea"/>
          <a:cs typeface="+mn-cs"/>
        </a:defRPr>
      </a:lvl3pPr>
      <a:lvl4pPr marL="1600200" indent="-228600" algn="l" rtl="0" eaLnBrk="0" fontAlgn="base" hangingPunct="0">
        <a:spcBef>
          <a:spcPct val="20000"/>
        </a:spcBef>
        <a:spcAft>
          <a:spcPct val="0"/>
        </a:spcAft>
        <a:buFont typeface="Arial" charset="0"/>
        <a:buChar char="–"/>
        <a:defRPr sz="2400" kern="1200">
          <a:solidFill>
            <a:schemeClr val="tx1"/>
          </a:solidFill>
          <a:latin typeface="Comic Sans MS" pitchFamily="66" charset="0"/>
          <a:ea typeface="+mn-ea"/>
          <a:cs typeface="+mn-cs"/>
        </a:defRPr>
      </a:lvl4pPr>
      <a:lvl5pPr marL="2057400" indent="-228600" algn="l" rtl="0" eaLnBrk="0" fontAlgn="base" hangingPunct="0">
        <a:spcBef>
          <a:spcPct val="20000"/>
        </a:spcBef>
        <a:spcAft>
          <a:spcPct val="0"/>
        </a:spcAft>
        <a:buFont typeface="Arial" charset="0"/>
        <a:defRPr sz="2400" kern="1200">
          <a:solidFill>
            <a:schemeClr val="bg1"/>
          </a:solidFill>
          <a:latin typeface="Comic Sans MS" pitchFamily="66"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hyperlink" Target="http://creativecommons.org/licenses/by/3.0/" TargetMode="Externa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7.png"/><Relationship Id="rId7" Type="http://schemas.openxmlformats.org/officeDocument/2006/relationships/oleObject" Target="../embeddings/oleObject1.bin"/><Relationship Id="rId2" Type="http://schemas.openxmlformats.org/officeDocument/2006/relationships/slideLayout" Target="../slideLayouts/slideLayout12.xml"/><Relationship Id="rId1" Type="http://schemas.openxmlformats.org/officeDocument/2006/relationships/vmlDrawing" Target="../drawings/vmlDrawing1.v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11.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8" Type="http://schemas.openxmlformats.org/officeDocument/2006/relationships/image" Target="../media/image38.jpeg"/><Relationship Id="rId3" Type="http://schemas.openxmlformats.org/officeDocument/2006/relationships/image" Target="../media/image33.jpeg"/><Relationship Id="rId7" Type="http://schemas.openxmlformats.org/officeDocument/2006/relationships/image" Target="../media/image37.jpe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36.jpeg"/><Relationship Id="rId5" Type="http://schemas.openxmlformats.org/officeDocument/2006/relationships/image" Target="../media/image35.jpeg"/><Relationship Id="rId4" Type="http://schemas.openxmlformats.org/officeDocument/2006/relationships/image" Target="../media/image34.jpeg"/><Relationship Id="rId9" Type="http://schemas.openxmlformats.org/officeDocument/2006/relationships/image" Target="../media/image39.png"/></Relationships>
</file>

<file path=ppt/slides/_rels/slide13.xml.rels><?xml version="1.0" encoding="UTF-8" standalone="yes"?>
<Relationships xmlns="http://schemas.openxmlformats.org/package/2006/relationships"><Relationship Id="rId3" Type="http://schemas.openxmlformats.org/officeDocument/2006/relationships/image" Target="../media/image40.gif"/><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s>
</file>

<file path=ppt/slides/_rels/slide16.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4.jpeg"/><Relationship Id="rId7" Type="http://schemas.openxmlformats.org/officeDocument/2006/relationships/image" Target="../media/image58.jpe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57.jpeg"/><Relationship Id="rId5" Type="http://schemas.openxmlformats.org/officeDocument/2006/relationships/image" Target="../media/image56.jpeg"/><Relationship Id="rId4" Type="http://schemas.openxmlformats.org/officeDocument/2006/relationships/image" Target="../media/image55.jpeg"/></Relationships>
</file>

<file path=ppt/slides/_rels/slide24.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19.xml"/><Relationship Id="rId1" Type="http://schemas.openxmlformats.org/officeDocument/2006/relationships/slideLayout" Target="../slideLayouts/slideLayout6.xml"/><Relationship Id="rId5" Type="http://schemas.openxmlformats.org/officeDocument/2006/relationships/image" Target="../media/image63.png"/><Relationship Id="rId4" Type="http://schemas.openxmlformats.org/officeDocument/2006/relationships/image" Target="../media/image62.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65.jpeg"/><Relationship Id="rId7" Type="http://schemas.openxmlformats.org/officeDocument/2006/relationships/image" Target="../media/image69.jpeg"/><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image" Target="../media/image68.jpeg"/><Relationship Id="rId5" Type="http://schemas.openxmlformats.org/officeDocument/2006/relationships/image" Target="../media/image67.jpeg"/><Relationship Id="rId4" Type="http://schemas.openxmlformats.org/officeDocument/2006/relationships/image" Target="../media/image66.jpeg"/></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30.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72.jpeg"/><Relationship Id="rId2" Type="http://schemas.openxmlformats.org/officeDocument/2006/relationships/image" Target="../media/image71.jpeg"/><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73.jpeg"/><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3" Type="http://schemas.openxmlformats.org/officeDocument/2006/relationships/image" Target="../media/image74.jpe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77.jpeg"/><Relationship Id="rId5" Type="http://schemas.openxmlformats.org/officeDocument/2006/relationships/image" Target="../media/image76.jpeg"/><Relationship Id="rId4" Type="http://schemas.openxmlformats.org/officeDocument/2006/relationships/image" Target="../media/image75.jpeg"/></Relationships>
</file>

<file path=ppt/slides/_rels/slide35.xml.rels><?xml version="1.0" encoding="UTF-8" standalone="yes"?>
<Relationships xmlns="http://schemas.openxmlformats.org/package/2006/relationships"><Relationship Id="rId2" Type="http://schemas.openxmlformats.org/officeDocument/2006/relationships/image" Target="../media/image78.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8" Type="http://schemas.openxmlformats.org/officeDocument/2006/relationships/image" Target="../media/image84.png"/><Relationship Id="rId3" Type="http://schemas.openxmlformats.org/officeDocument/2006/relationships/image" Target="../media/image79.png"/><Relationship Id="rId7" Type="http://schemas.openxmlformats.org/officeDocument/2006/relationships/image" Target="../media/image83.png"/><Relationship Id="rId2" Type="http://schemas.openxmlformats.org/officeDocument/2006/relationships/notesSlide" Target="../notesSlides/notesSlide26.xml"/><Relationship Id="rId1" Type="http://schemas.openxmlformats.org/officeDocument/2006/relationships/slideLayout" Target="../slideLayouts/slideLayout7.xml"/><Relationship Id="rId6" Type="http://schemas.openxmlformats.org/officeDocument/2006/relationships/image" Target="../media/image82.png"/><Relationship Id="rId11" Type="http://schemas.openxmlformats.org/officeDocument/2006/relationships/image" Target="../media/image87.png"/><Relationship Id="rId5" Type="http://schemas.openxmlformats.org/officeDocument/2006/relationships/image" Target="../media/image81.png"/><Relationship Id="rId10" Type="http://schemas.openxmlformats.org/officeDocument/2006/relationships/image" Target="../media/image86.jpeg"/><Relationship Id="rId4" Type="http://schemas.openxmlformats.org/officeDocument/2006/relationships/image" Target="../media/image80.png"/><Relationship Id="rId9" Type="http://schemas.openxmlformats.org/officeDocument/2006/relationships/image" Target="../media/image85.jpeg"/></Relationships>
</file>

<file path=ppt/slides/_rels/slide37.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3" Type="http://schemas.openxmlformats.org/officeDocument/2006/relationships/image" Target="../media/image88.gif"/><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89.jpeg"/><Relationship Id="rId7" Type="http://schemas.openxmlformats.org/officeDocument/2006/relationships/image" Target="../media/image4.png"/><Relationship Id="rId2" Type="http://schemas.openxmlformats.org/officeDocument/2006/relationships/notesSlide" Target="../notesSlides/notesSlide29.xml"/><Relationship Id="rId1" Type="http://schemas.openxmlformats.org/officeDocument/2006/relationships/slideLayout" Target="../slideLayouts/slideLayout7.xml"/><Relationship Id="rId6" Type="http://schemas.openxmlformats.org/officeDocument/2006/relationships/hyperlink" Target="http://creativecommons.org/licenses/by/3.0/" TargetMode="External"/><Relationship Id="rId5" Type="http://schemas.openxmlformats.org/officeDocument/2006/relationships/image" Target="../media/image90.png"/><Relationship Id="rId4" Type="http://schemas.openxmlformats.org/officeDocument/2006/relationships/hyperlink" Target="http://www.opensciencegrid.org/" TargetMode="Externa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3" Type="http://schemas.openxmlformats.org/officeDocument/2006/relationships/image" Target="../media/image91.jpe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92.jpeg"/><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8" Type="http://schemas.openxmlformats.org/officeDocument/2006/relationships/image" Target="../media/image96.jpeg"/><Relationship Id="rId13" Type="http://schemas.openxmlformats.org/officeDocument/2006/relationships/image" Target="../media/image99.png"/><Relationship Id="rId18" Type="http://schemas.openxmlformats.org/officeDocument/2006/relationships/image" Target="../media/image102.png"/><Relationship Id="rId3" Type="http://schemas.openxmlformats.org/officeDocument/2006/relationships/image" Target="../media/image93.jpeg"/><Relationship Id="rId7" Type="http://schemas.openxmlformats.org/officeDocument/2006/relationships/hyperlink" Target="http://www.twas.org/" TargetMode="External"/><Relationship Id="rId12" Type="http://schemas.openxmlformats.org/officeDocument/2006/relationships/image" Target="../media/image98.png"/><Relationship Id="rId17" Type="http://schemas.openxmlformats.org/officeDocument/2006/relationships/image" Target="../media/image101.png"/><Relationship Id="rId2" Type="http://schemas.openxmlformats.org/officeDocument/2006/relationships/notesSlide" Target="../notesSlides/notesSlide34.xml"/><Relationship Id="rId16" Type="http://schemas.openxmlformats.org/officeDocument/2006/relationships/hyperlink" Target="http://www.itu.int/home/" TargetMode="External"/><Relationship Id="rId1" Type="http://schemas.openxmlformats.org/officeDocument/2006/relationships/slideLayout" Target="../slideLayouts/slideLayout2.xml"/><Relationship Id="rId6" Type="http://schemas.openxmlformats.org/officeDocument/2006/relationships/image" Target="../media/image95.png"/><Relationship Id="rId11" Type="http://schemas.openxmlformats.org/officeDocument/2006/relationships/hyperlink" Target="http://www.itu.int/wsis/index.html" TargetMode="External"/><Relationship Id="rId5" Type="http://schemas.openxmlformats.org/officeDocument/2006/relationships/hyperlink" Target="http://www.unesco.org/wsis/" TargetMode="External"/><Relationship Id="rId15" Type="http://schemas.openxmlformats.org/officeDocument/2006/relationships/image" Target="../media/image100.png"/><Relationship Id="rId10" Type="http://schemas.openxmlformats.org/officeDocument/2006/relationships/image" Target="../media/image97.jpeg"/><Relationship Id="rId4" Type="http://schemas.openxmlformats.org/officeDocument/2006/relationships/image" Target="../media/image94.jpeg"/><Relationship Id="rId9" Type="http://schemas.openxmlformats.org/officeDocument/2006/relationships/hyperlink" Target="http://www.icsu.org/" TargetMode="External"/><Relationship Id="rId14" Type="http://schemas.openxmlformats.org/officeDocument/2006/relationships/hyperlink" Target="http://www.itu.int/" TargetMode="External"/></Relationships>
</file>

<file path=ppt/slides/_rels/slide48.xml.rels><?xml version="1.0" encoding="UTF-8" standalone="yes"?>
<Relationships xmlns="http://schemas.openxmlformats.org/package/2006/relationships"><Relationship Id="rId3" Type="http://schemas.openxmlformats.org/officeDocument/2006/relationships/image" Target="../media/image103.jpe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50.xml.rels><?xml version="1.0" encoding="UTF-8" standalone="yes"?>
<Relationships xmlns="http://schemas.openxmlformats.org/package/2006/relationships"><Relationship Id="rId3" Type="http://schemas.openxmlformats.org/officeDocument/2006/relationships/image" Target="../media/image104.jpeg"/><Relationship Id="rId2" Type="http://schemas.openxmlformats.org/officeDocument/2006/relationships/notesSlide" Target="../notesSlides/notesSlide37.xml"/><Relationship Id="rId1" Type="http://schemas.openxmlformats.org/officeDocument/2006/relationships/slideLayout" Target="../slideLayouts/slideLayout6.xml"/><Relationship Id="rId4" Type="http://schemas.openxmlformats.org/officeDocument/2006/relationships/image" Target="../media/image105.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video" Target="file:///\\cern.ch\dfs\Users\h\hanshof\Documents\MyPresentations\visits\Vortrag%20Aldek-Geldern\Medicea_Sidera-rP.mpeg" TargetMode="External"/><Relationship Id="rId5" Type="http://schemas.openxmlformats.org/officeDocument/2006/relationships/image" Target="../media/image12.png"/><Relationship Id="rId4" Type="http://schemas.openxmlformats.org/officeDocument/2006/relationships/image" Target="../media/image11.jpeg"/></Relationships>
</file>

<file path=ppt/slides/_rels/slide7.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jpeg"/><Relationship Id="rId7" Type="http://schemas.openxmlformats.org/officeDocument/2006/relationships/image" Target="../media/image17.jpeg"/><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image" Target="../media/image16.jpeg"/><Relationship Id="rId5" Type="http://schemas.openxmlformats.org/officeDocument/2006/relationships/image" Target="../media/image15.png"/><Relationship Id="rId4" Type="http://schemas.openxmlformats.org/officeDocument/2006/relationships/image" Target="../media/image14.png"/><Relationship Id="rId9" Type="http://schemas.openxmlformats.org/officeDocument/2006/relationships/image" Target="../media/image19.jpeg"/></Relationships>
</file>

<file path=ppt/slides/_rels/slide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2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p:cNvPicPr>
            <a:picLocks noChangeAspect="1" noChangeArrowheads="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27655" name="Text Box 11"/>
          <p:cNvSpPr txBox="1">
            <a:spLocks noChangeArrowheads="1"/>
          </p:cNvSpPr>
          <p:nvPr/>
        </p:nvSpPr>
        <p:spPr bwMode="auto">
          <a:xfrm>
            <a:off x="0" y="1276350"/>
            <a:ext cx="9144000" cy="457200"/>
          </a:xfrm>
          <a:prstGeom prst="rect">
            <a:avLst/>
          </a:prstGeom>
          <a:noFill/>
          <a:ln w="9525">
            <a:noFill/>
            <a:miter lim="800000"/>
            <a:headEnd/>
            <a:tailEnd/>
          </a:ln>
        </p:spPr>
        <p:txBody>
          <a:bodyPr>
            <a:spAutoFit/>
          </a:bodyPr>
          <a:lstStyle/>
          <a:p>
            <a:pPr algn="ctr"/>
            <a:r>
              <a:rPr lang="en-US" dirty="0">
                <a:solidFill>
                  <a:srgbClr val="EAEB04"/>
                </a:solidFill>
              </a:rPr>
              <a:t> </a:t>
            </a:r>
          </a:p>
        </p:txBody>
      </p:sp>
      <p:pic>
        <p:nvPicPr>
          <p:cNvPr id="27656" name="Picture 12" descr="CERN logo"/>
          <p:cNvPicPr>
            <a:picLocks noChangeAspect="1" noChangeArrowheads="1"/>
          </p:cNvPicPr>
          <p:nvPr/>
        </p:nvPicPr>
        <p:blipFill>
          <a:blip r:embed="rId4"/>
          <a:srcRect/>
          <a:stretch>
            <a:fillRect/>
          </a:stretch>
        </p:blipFill>
        <p:spPr bwMode="auto">
          <a:xfrm>
            <a:off x="8229600" y="5943600"/>
            <a:ext cx="914400" cy="914400"/>
          </a:xfrm>
          <a:prstGeom prst="rect">
            <a:avLst/>
          </a:prstGeom>
          <a:noFill/>
          <a:ln w="9525">
            <a:noFill/>
            <a:miter lim="800000"/>
            <a:headEnd/>
            <a:tailEnd/>
          </a:ln>
        </p:spPr>
      </p:pic>
      <p:sp>
        <p:nvSpPr>
          <p:cNvPr id="11" name="Rectangle 4"/>
          <p:cNvSpPr txBox="1">
            <a:spLocks noChangeArrowheads="1"/>
          </p:cNvSpPr>
          <p:nvPr/>
        </p:nvSpPr>
        <p:spPr bwMode="auto">
          <a:xfrm>
            <a:off x="61882" y="914400"/>
            <a:ext cx="8929718" cy="914401"/>
          </a:xfrm>
          <a:prstGeom prst="rect">
            <a:avLst/>
          </a:prstGeom>
          <a:solidFill>
            <a:srgbClr val="0033CC">
              <a:alpha val="60000"/>
            </a:srgbClr>
          </a:solidFill>
          <a:ln w="9525">
            <a:noFill/>
            <a:miter lim="800000"/>
            <a:headEnd/>
            <a:tailEnd/>
          </a:ln>
        </p:spPr>
        <p:txBody>
          <a:bodyPr lIns="92075" tIns="46038" rIns="92075" bIns="46038" anchor="ctr"/>
          <a:lstStyle/>
          <a:p>
            <a:pPr lvl="0" algn="ctr"/>
            <a:r>
              <a:rPr lang="en-GB" sz="2800" dirty="0" smtClean="0">
                <a:solidFill>
                  <a:srgbClr val="FFFF00"/>
                </a:solidFill>
                <a:latin typeface="Comic Sans MS" pitchFamily="66" charset="0"/>
              </a:rPr>
              <a:t>Global collaboration in Particle Physics </a:t>
            </a:r>
          </a:p>
          <a:p>
            <a:pPr lvl="0" algn="ctr"/>
            <a:r>
              <a:rPr lang="en-GB" sz="2800" dirty="0" smtClean="0">
                <a:solidFill>
                  <a:srgbClr val="FFFF00"/>
                </a:solidFill>
                <a:latin typeface="Comic Sans MS" pitchFamily="66" charset="0"/>
              </a:rPr>
              <a:t>Interesting for Rwanda? </a:t>
            </a:r>
            <a:endParaRPr lang="en-GB" sz="2400" kern="0" dirty="0" smtClean="0">
              <a:solidFill>
                <a:srgbClr val="FFFF00"/>
              </a:solidFill>
              <a:latin typeface="Comic Sans MS" pitchFamily="66" charset="0"/>
            </a:endParaRPr>
          </a:p>
        </p:txBody>
      </p:sp>
      <p:sp>
        <p:nvSpPr>
          <p:cNvPr id="27659" name="Date Placeholder 11"/>
          <p:cNvSpPr>
            <a:spLocks noGrp="1"/>
          </p:cNvSpPr>
          <p:nvPr>
            <p:ph type="dt" sz="quarter" idx="10"/>
          </p:nvPr>
        </p:nvSpPr>
        <p:spPr>
          <a:noFill/>
        </p:spPr>
        <p:txBody>
          <a:bodyPr/>
          <a:lstStyle/>
          <a:p>
            <a:r>
              <a:rPr lang="en-US" smtClean="0"/>
              <a:t>24-04-09</a:t>
            </a:r>
            <a:endParaRPr lang="en-GB"/>
          </a:p>
        </p:txBody>
      </p:sp>
      <p:sp>
        <p:nvSpPr>
          <p:cNvPr id="27660" name="Slide Number Placeholder 12"/>
          <p:cNvSpPr>
            <a:spLocks noGrp="1"/>
          </p:cNvSpPr>
          <p:nvPr>
            <p:ph type="sldNum" sz="quarter" idx="12"/>
          </p:nvPr>
        </p:nvSpPr>
        <p:spPr>
          <a:noFill/>
        </p:spPr>
        <p:txBody>
          <a:bodyPr/>
          <a:lstStyle/>
          <a:p>
            <a:fld id="{E3155639-0142-4B3A-B53F-3B78E4C583BC}" type="slidenum">
              <a:rPr lang="en-GB" smtClean="0"/>
              <a:pPr/>
              <a:t>1</a:t>
            </a:fld>
            <a:endParaRPr lang="en-GB" smtClean="0"/>
          </a:p>
        </p:txBody>
      </p:sp>
      <p:sp>
        <p:nvSpPr>
          <p:cNvPr id="27661" name="Footer Placeholder 13"/>
          <p:cNvSpPr>
            <a:spLocks noGrp="1"/>
          </p:cNvSpPr>
          <p:nvPr>
            <p:ph type="ftr" sz="quarter" idx="11"/>
          </p:nvPr>
        </p:nvSpPr>
        <p:spPr>
          <a:noFill/>
        </p:spPr>
        <p:txBody>
          <a:bodyPr/>
          <a:lstStyle/>
          <a:p>
            <a:r>
              <a:rPr lang="en-GB" smtClean="0"/>
              <a:t>Global collaboration Hans Hoffmann, CERN honorary</a:t>
            </a:r>
            <a:endParaRPr lang="en-GB"/>
          </a:p>
        </p:txBody>
      </p:sp>
      <p:pic>
        <p:nvPicPr>
          <p:cNvPr id="27662" name="Picture 2" descr="Creative Commons License">
            <a:hlinkClick r:id="rId5"/>
          </p:cNvPr>
          <p:cNvPicPr>
            <a:picLocks noChangeAspect="1" noChangeArrowheads="1"/>
          </p:cNvPicPr>
          <p:nvPr/>
        </p:nvPicPr>
        <p:blipFill>
          <a:blip r:embed="rId6"/>
          <a:srcRect/>
          <a:stretch>
            <a:fillRect/>
          </a:stretch>
        </p:blipFill>
        <p:spPr bwMode="auto">
          <a:xfrm>
            <a:off x="7358082" y="6562725"/>
            <a:ext cx="838200" cy="295275"/>
          </a:xfrm>
          <a:prstGeom prst="rect">
            <a:avLst/>
          </a:prstGeom>
          <a:noFill/>
          <a:ln w="9525">
            <a:noFill/>
            <a:miter lim="800000"/>
            <a:headEnd/>
            <a:tailEnd/>
          </a:ln>
        </p:spPr>
      </p:pic>
      <p:sp>
        <p:nvSpPr>
          <p:cNvPr id="16" name="Text Box 3"/>
          <p:cNvSpPr txBox="1">
            <a:spLocks noChangeArrowheads="1"/>
          </p:cNvSpPr>
          <p:nvPr/>
        </p:nvSpPr>
        <p:spPr bwMode="auto">
          <a:xfrm>
            <a:off x="0" y="71414"/>
            <a:ext cx="9144000" cy="584775"/>
          </a:xfrm>
          <a:prstGeom prst="rect">
            <a:avLst/>
          </a:prstGeom>
          <a:noFill/>
          <a:ln w="9525">
            <a:noFill/>
            <a:miter lim="800000"/>
            <a:headEnd/>
            <a:tailEnd/>
          </a:ln>
          <a:effectLst/>
        </p:spPr>
        <p:txBody>
          <a:bodyPr wrap="square">
            <a:spAutoFit/>
          </a:bodyPr>
          <a:lstStyle/>
          <a:p>
            <a:pPr algn="ctr"/>
            <a:r>
              <a:rPr lang="en-GB" sz="3200" i="1" dirty="0" smtClean="0">
                <a:solidFill>
                  <a:srgbClr val="FFFF00"/>
                </a:solidFill>
                <a:effectLst>
                  <a:outerShdw blurRad="38100" dist="38100" dir="2700000" algn="tl">
                    <a:srgbClr val="808080"/>
                  </a:outerShdw>
                </a:effectLst>
                <a:latin typeface="+mn-lt"/>
              </a:rPr>
              <a:t>Welcome – </a:t>
            </a:r>
            <a:r>
              <a:rPr lang="en-GB" sz="3200" dirty="0" err="1" smtClean="0">
                <a:solidFill>
                  <a:srgbClr val="FFFF00"/>
                </a:solidFill>
                <a:latin typeface="+mn-lt"/>
              </a:rPr>
              <a:t>Murakaza</a:t>
            </a:r>
            <a:r>
              <a:rPr lang="en-GB" sz="3200" dirty="0" smtClean="0">
                <a:solidFill>
                  <a:srgbClr val="FFFF00"/>
                </a:solidFill>
                <a:latin typeface="+mn-lt"/>
              </a:rPr>
              <a:t> </a:t>
            </a:r>
            <a:r>
              <a:rPr lang="en-GB" sz="3200" dirty="0" err="1" smtClean="0">
                <a:solidFill>
                  <a:srgbClr val="FFFF00"/>
                </a:solidFill>
                <a:latin typeface="+mn-lt"/>
              </a:rPr>
              <a:t>neza</a:t>
            </a:r>
            <a:r>
              <a:rPr lang="en-GB" sz="3200" dirty="0" smtClean="0">
                <a:solidFill>
                  <a:srgbClr val="FFFF00"/>
                </a:solidFill>
                <a:latin typeface="+mn-lt"/>
              </a:rPr>
              <a:t> -</a:t>
            </a:r>
            <a:r>
              <a:rPr lang="en-GB" sz="3200" i="1" dirty="0" smtClean="0">
                <a:solidFill>
                  <a:srgbClr val="FFFF00"/>
                </a:solidFill>
                <a:effectLst>
                  <a:outerShdw blurRad="38100" dist="38100" dir="2700000" algn="tl">
                    <a:srgbClr val="808080"/>
                  </a:outerShdw>
                </a:effectLst>
                <a:latin typeface="+mn-lt"/>
              </a:rPr>
              <a:t> to CERN</a:t>
            </a:r>
            <a:endParaRPr lang="en-GB" sz="3200" i="1" dirty="0" smtClean="0">
              <a:solidFill>
                <a:srgbClr val="FFFF00"/>
              </a:solidFill>
              <a:latin typeface="+mn-lt"/>
            </a:endParaRPr>
          </a:p>
        </p:txBody>
      </p:sp>
      <p:sp>
        <p:nvSpPr>
          <p:cNvPr id="20" name="Text Box 6"/>
          <p:cNvSpPr txBox="1">
            <a:spLocks noChangeArrowheads="1"/>
          </p:cNvSpPr>
          <p:nvPr/>
        </p:nvSpPr>
        <p:spPr bwMode="auto">
          <a:xfrm>
            <a:off x="228600" y="2819400"/>
            <a:ext cx="2873375" cy="1077218"/>
          </a:xfrm>
          <a:prstGeom prst="rect">
            <a:avLst/>
          </a:prstGeom>
          <a:gradFill rotWithShape="1">
            <a:gsLst>
              <a:gs pos="0">
                <a:schemeClr val="hlink">
                  <a:alpha val="50000"/>
                </a:schemeClr>
              </a:gs>
              <a:gs pos="100000">
                <a:schemeClr val="hlink">
                  <a:gamma/>
                  <a:tint val="90980"/>
                  <a:invGamma/>
                  <a:alpha val="47000"/>
                </a:schemeClr>
              </a:gs>
            </a:gsLst>
            <a:lin ang="5400000" scaled="1"/>
          </a:gradFill>
          <a:ln w="9525">
            <a:noFill/>
            <a:miter lim="800000"/>
            <a:headEnd/>
            <a:tailEnd/>
          </a:ln>
          <a:effectLst/>
        </p:spPr>
        <p:txBody>
          <a:bodyPr>
            <a:spAutoFit/>
          </a:bodyPr>
          <a:lstStyle/>
          <a:p>
            <a:pPr>
              <a:spcBef>
                <a:spcPct val="50000"/>
              </a:spcBef>
              <a:defRPr/>
            </a:pPr>
            <a:r>
              <a:rPr lang="en-GB" sz="3200">
                <a:solidFill>
                  <a:schemeClr val="bg1"/>
                </a:solidFill>
                <a:latin typeface="Comic Sans MS" pitchFamily="66" charset="0"/>
              </a:rPr>
              <a:t>Research &amp; Discovery</a:t>
            </a:r>
          </a:p>
        </p:txBody>
      </p:sp>
      <p:sp>
        <p:nvSpPr>
          <p:cNvPr id="21" name="Text Box 7"/>
          <p:cNvSpPr txBox="1">
            <a:spLocks noChangeArrowheads="1"/>
          </p:cNvSpPr>
          <p:nvPr/>
        </p:nvSpPr>
        <p:spPr bwMode="auto">
          <a:xfrm>
            <a:off x="381000" y="4800600"/>
            <a:ext cx="2278062" cy="584775"/>
          </a:xfrm>
          <a:prstGeom prst="rect">
            <a:avLst/>
          </a:prstGeom>
          <a:gradFill rotWithShape="1">
            <a:gsLst>
              <a:gs pos="0">
                <a:schemeClr val="hlink">
                  <a:alpha val="50000"/>
                </a:schemeClr>
              </a:gs>
              <a:gs pos="100000">
                <a:schemeClr val="hlink">
                  <a:gamma/>
                  <a:tint val="90980"/>
                  <a:invGamma/>
                  <a:alpha val="47000"/>
                </a:schemeClr>
              </a:gs>
            </a:gsLst>
            <a:lin ang="5400000" scaled="1"/>
          </a:gradFill>
          <a:ln w="9525">
            <a:noFill/>
            <a:miter lim="800000"/>
            <a:headEnd/>
            <a:tailEnd/>
          </a:ln>
          <a:effectLst/>
        </p:spPr>
        <p:txBody>
          <a:bodyPr>
            <a:spAutoFit/>
          </a:bodyPr>
          <a:lstStyle/>
          <a:p>
            <a:pPr>
              <a:spcBef>
                <a:spcPct val="50000"/>
              </a:spcBef>
              <a:defRPr/>
            </a:pPr>
            <a:r>
              <a:rPr lang="en-GB" sz="3200">
                <a:solidFill>
                  <a:schemeClr val="bg1"/>
                </a:solidFill>
                <a:latin typeface="Comic Sans MS" pitchFamily="66" charset="0"/>
              </a:rPr>
              <a:t>Training</a:t>
            </a:r>
          </a:p>
        </p:txBody>
      </p:sp>
      <p:sp>
        <p:nvSpPr>
          <p:cNvPr id="22" name="Text Box 8"/>
          <p:cNvSpPr txBox="1">
            <a:spLocks noChangeArrowheads="1"/>
          </p:cNvSpPr>
          <p:nvPr/>
        </p:nvSpPr>
        <p:spPr bwMode="auto">
          <a:xfrm>
            <a:off x="4800600" y="3886200"/>
            <a:ext cx="2954338" cy="584775"/>
          </a:xfrm>
          <a:prstGeom prst="rect">
            <a:avLst/>
          </a:prstGeom>
          <a:gradFill rotWithShape="1">
            <a:gsLst>
              <a:gs pos="0">
                <a:schemeClr val="hlink">
                  <a:alpha val="50000"/>
                </a:schemeClr>
              </a:gs>
              <a:gs pos="100000">
                <a:schemeClr val="hlink">
                  <a:gamma/>
                  <a:tint val="90980"/>
                  <a:invGamma/>
                  <a:alpha val="47000"/>
                </a:schemeClr>
              </a:gs>
            </a:gsLst>
            <a:lin ang="5400000" scaled="1"/>
          </a:gradFill>
          <a:ln w="9525">
            <a:noFill/>
            <a:miter lim="800000"/>
            <a:headEnd/>
            <a:tailEnd/>
          </a:ln>
          <a:effectLst/>
        </p:spPr>
        <p:txBody>
          <a:bodyPr>
            <a:spAutoFit/>
          </a:bodyPr>
          <a:lstStyle/>
          <a:p>
            <a:pPr>
              <a:spcBef>
                <a:spcPct val="50000"/>
              </a:spcBef>
              <a:defRPr/>
            </a:pPr>
            <a:r>
              <a:rPr lang="en-GB" sz="3200">
                <a:solidFill>
                  <a:schemeClr val="bg1"/>
                </a:solidFill>
                <a:latin typeface="Comic Sans MS" pitchFamily="66" charset="0"/>
              </a:rPr>
              <a:t>Technology</a:t>
            </a:r>
          </a:p>
        </p:txBody>
      </p:sp>
      <p:sp>
        <p:nvSpPr>
          <p:cNvPr id="23" name="Text Box 9"/>
          <p:cNvSpPr txBox="1">
            <a:spLocks noChangeArrowheads="1"/>
          </p:cNvSpPr>
          <p:nvPr/>
        </p:nvSpPr>
        <p:spPr bwMode="auto">
          <a:xfrm>
            <a:off x="4724400" y="5562600"/>
            <a:ext cx="3240088" cy="584775"/>
          </a:xfrm>
          <a:prstGeom prst="rect">
            <a:avLst/>
          </a:prstGeom>
          <a:gradFill rotWithShape="1">
            <a:gsLst>
              <a:gs pos="0">
                <a:schemeClr val="hlink">
                  <a:alpha val="50000"/>
                </a:schemeClr>
              </a:gs>
              <a:gs pos="100000">
                <a:schemeClr val="hlink">
                  <a:gamma/>
                  <a:tint val="90980"/>
                  <a:invGamma/>
                  <a:alpha val="47000"/>
                </a:schemeClr>
              </a:gs>
            </a:gsLst>
            <a:lin ang="5400000" scaled="1"/>
          </a:gradFill>
          <a:ln w="9525">
            <a:noFill/>
            <a:miter lim="800000"/>
            <a:headEnd/>
            <a:tailEnd/>
          </a:ln>
          <a:effectLst/>
        </p:spPr>
        <p:txBody>
          <a:bodyPr>
            <a:spAutoFit/>
          </a:bodyPr>
          <a:lstStyle/>
          <a:p>
            <a:pPr>
              <a:spcBef>
                <a:spcPct val="50000"/>
              </a:spcBef>
              <a:defRPr/>
            </a:pPr>
            <a:r>
              <a:rPr lang="en-GB" sz="3200" dirty="0" smtClean="0">
                <a:solidFill>
                  <a:schemeClr val="bg1"/>
                </a:solidFill>
                <a:latin typeface="Comic Sans MS" pitchFamily="66" charset="0"/>
              </a:rPr>
              <a:t>Collaboration</a:t>
            </a:r>
            <a:endParaRPr lang="en-GB" sz="3200" dirty="0">
              <a:solidFill>
                <a:schemeClr val="bg1"/>
              </a:solidFill>
              <a:latin typeface="Comic Sans MS" pitchFamily="66" charset="0"/>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grpId="0" nodeType="clickEffect">
                                  <p:stCondLst>
                                    <p:cond delay="0"/>
                                  </p:stCondLst>
                                  <p:childTnLst>
                                    <p:set>
                                      <p:cBhvr>
                                        <p:cTn id="13" dur="1" fill="hold">
                                          <p:stCondLst>
                                            <p:cond delay="0"/>
                                          </p:stCondLst>
                                        </p:cTn>
                                        <p:tgtEl>
                                          <p:spTgt spid="20"/>
                                        </p:tgtEl>
                                        <p:attrNameLst>
                                          <p:attrName>style.visibility</p:attrName>
                                        </p:attrNameLst>
                                      </p:cBhvr>
                                      <p:to>
                                        <p:strVal val="visible"/>
                                      </p:to>
                                    </p:set>
                                    <p:anim calcmode="lin" valueType="num">
                                      <p:cBhvr additive="base">
                                        <p:cTn id="14" dur="500" fill="hold"/>
                                        <p:tgtEl>
                                          <p:spTgt spid="20"/>
                                        </p:tgtEl>
                                        <p:attrNameLst>
                                          <p:attrName>ppt_x</p:attrName>
                                        </p:attrNameLst>
                                      </p:cBhvr>
                                      <p:tavLst>
                                        <p:tav tm="0">
                                          <p:val>
                                            <p:strVal val="0-#ppt_w/2"/>
                                          </p:val>
                                        </p:tav>
                                        <p:tav tm="100000">
                                          <p:val>
                                            <p:strVal val="#ppt_x"/>
                                          </p:val>
                                        </p:tav>
                                      </p:tavLst>
                                    </p:anim>
                                    <p:anim calcmode="lin" valueType="num">
                                      <p:cBhvr additive="base">
                                        <p:cTn id="15" dur="500" fill="hold"/>
                                        <p:tgtEl>
                                          <p:spTgt spid="20"/>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0"/>
                                  </p:stCondLst>
                                  <p:childTnLst>
                                    <p:set>
                                      <p:cBhvr>
                                        <p:cTn id="17" dur="1" fill="hold">
                                          <p:stCondLst>
                                            <p:cond delay="0"/>
                                          </p:stCondLst>
                                        </p:cTn>
                                        <p:tgtEl>
                                          <p:spTgt spid="22"/>
                                        </p:tgtEl>
                                        <p:attrNameLst>
                                          <p:attrName>style.visibility</p:attrName>
                                        </p:attrNameLst>
                                      </p:cBhvr>
                                      <p:to>
                                        <p:strVal val="visible"/>
                                      </p:to>
                                    </p:set>
                                    <p:anim calcmode="lin" valueType="num">
                                      <p:cBhvr additive="base">
                                        <p:cTn id="18" dur="500" fill="hold"/>
                                        <p:tgtEl>
                                          <p:spTgt spid="22"/>
                                        </p:tgtEl>
                                        <p:attrNameLst>
                                          <p:attrName>ppt_x</p:attrName>
                                        </p:attrNameLst>
                                      </p:cBhvr>
                                      <p:tavLst>
                                        <p:tav tm="0">
                                          <p:val>
                                            <p:strVal val="0-#ppt_w/2"/>
                                          </p:val>
                                        </p:tav>
                                        <p:tav tm="100000">
                                          <p:val>
                                            <p:strVal val="#ppt_x"/>
                                          </p:val>
                                        </p:tav>
                                      </p:tavLst>
                                    </p:anim>
                                    <p:anim calcmode="lin" valueType="num">
                                      <p:cBhvr additive="base">
                                        <p:cTn id="19" dur="500" fill="hold"/>
                                        <p:tgtEl>
                                          <p:spTgt spid="22"/>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0"/>
                                  </p:stCondLst>
                                  <p:childTnLst>
                                    <p:set>
                                      <p:cBhvr>
                                        <p:cTn id="21" dur="1" fill="hold">
                                          <p:stCondLst>
                                            <p:cond delay="0"/>
                                          </p:stCondLst>
                                        </p:cTn>
                                        <p:tgtEl>
                                          <p:spTgt spid="21"/>
                                        </p:tgtEl>
                                        <p:attrNameLst>
                                          <p:attrName>style.visibility</p:attrName>
                                        </p:attrNameLst>
                                      </p:cBhvr>
                                      <p:to>
                                        <p:strVal val="visible"/>
                                      </p:to>
                                    </p:set>
                                    <p:anim calcmode="lin" valueType="num">
                                      <p:cBhvr additive="base">
                                        <p:cTn id="22" dur="500" fill="hold"/>
                                        <p:tgtEl>
                                          <p:spTgt spid="21"/>
                                        </p:tgtEl>
                                        <p:attrNameLst>
                                          <p:attrName>ppt_x</p:attrName>
                                        </p:attrNameLst>
                                      </p:cBhvr>
                                      <p:tavLst>
                                        <p:tav tm="0">
                                          <p:val>
                                            <p:strVal val="0-#ppt_w/2"/>
                                          </p:val>
                                        </p:tav>
                                        <p:tav tm="100000">
                                          <p:val>
                                            <p:strVal val="#ppt_x"/>
                                          </p:val>
                                        </p:tav>
                                      </p:tavLst>
                                    </p:anim>
                                    <p:anim calcmode="lin" valueType="num">
                                      <p:cBhvr additive="base">
                                        <p:cTn id="23" dur="500" fill="hold"/>
                                        <p:tgtEl>
                                          <p:spTgt spid="21"/>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0"/>
                                  </p:stCondLst>
                                  <p:childTnLst>
                                    <p:set>
                                      <p:cBhvr>
                                        <p:cTn id="25" dur="1" fill="hold">
                                          <p:stCondLst>
                                            <p:cond delay="0"/>
                                          </p:stCondLst>
                                        </p:cTn>
                                        <p:tgtEl>
                                          <p:spTgt spid="23"/>
                                        </p:tgtEl>
                                        <p:attrNameLst>
                                          <p:attrName>style.visibility</p:attrName>
                                        </p:attrNameLst>
                                      </p:cBhvr>
                                      <p:to>
                                        <p:strVal val="visible"/>
                                      </p:to>
                                    </p:set>
                                    <p:anim calcmode="lin" valueType="num">
                                      <p:cBhvr additive="base">
                                        <p:cTn id="26" dur="500" fill="hold"/>
                                        <p:tgtEl>
                                          <p:spTgt spid="23"/>
                                        </p:tgtEl>
                                        <p:attrNameLst>
                                          <p:attrName>ppt_x</p:attrName>
                                        </p:attrNameLst>
                                      </p:cBhvr>
                                      <p:tavLst>
                                        <p:tav tm="0">
                                          <p:val>
                                            <p:strVal val="0-#ppt_w/2"/>
                                          </p:val>
                                        </p:tav>
                                        <p:tav tm="100000">
                                          <p:val>
                                            <p:strVal val="#ppt_x"/>
                                          </p:val>
                                        </p:tav>
                                      </p:tavLst>
                                    </p:anim>
                                    <p:anim calcmode="lin" valueType="num">
                                      <p:cBhvr additive="base">
                                        <p:cTn id="27"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0" grpId="0" animBg="1"/>
      <p:bldP spid="21" grpId="0" animBg="1"/>
      <p:bldP spid="22" grpId="0" animBg="1"/>
      <p:bldP spid="23"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6" name="Picture 2"/>
          <p:cNvPicPr>
            <a:picLocks noChangeAspect="1" noChangeArrowheads="1"/>
          </p:cNvPicPr>
          <p:nvPr/>
        </p:nvPicPr>
        <p:blipFill>
          <a:blip r:embed="rId3"/>
          <a:srcRect/>
          <a:stretch>
            <a:fillRect/>
          </a:stretch>
        </p:blipFill>
        <p:spPr bwMode="auto">
          <a:xfrm>
            <a:off x="-36" y="66651"/>
            <a:ext cx="9144036" cy="6577059"/>
          </a:xfrm>
          <a:prstGeom prst="rect">
            <a:avLst/>
          </a:prstGeom>
          <a:noFill/>
          <a:ln w="9525">
            <a:noFill/>
            <a:miter lim="800000"/>
            <a:headEnd/>
            <a:tailEnd/>
          </a:ln>
        </p:spPr>
      </p:pic>
      <p:sp>
        <p:nvSpPr>
          <p:cNvPr id="12" name="Oval 11"/>
          <p:cNvSpPr/>
          <p:nvPr/>
        </p:nvSpPr>
        <p:spPr>
          <a:xfrm>
            <a:off x="5257800" y="152400"/>
            <a:ext cx="1295400" cy="7620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p:cNvSpPr/>
          <p:nvPr/>
        </p:nvSpPr>
        <p:spPr>
          <a:xfrm>
            <a:off x="4114800" y="1905000"/>
            <a:ext cx="990600" cy="3810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p:cNvSpPr/>
          <p:nvPr/>
        </p:nvSpPr>
        <p:spPr>
          <a:xfrm>
            <a:off x="2057400" y="1905000"/>
            <a:ext cx="990600" cy="3810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p:cNvSpPr/>
          <p:nvPr/>
        </p:nvSpPr>
        <p:spPr>
          <a:xfrm>
            <a:off x="2133600" y="5638800"/>
            <a:ext cx="990600" cy="3810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p:cNvSpPr/>
          <p:nvPr/>
        </p:nvSpPr>
        <p:spPr>
          <a:xfrm>
            <a:off x="3962400" y="5638800"/>
            <a:ext cx="990600" cy="3810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 Box 157"/>
          <p:cNvSpPr txBox="1">
            <a:spLocks noChangeArrowheads="1"/>
          </p:cNvSpPr>
          <p:nvPr/>
        </p:nvSpPr>
        <p:spPr bwMode="auto">
          <a:xfrm>
            <a:off x="228600" y="152400"/>
            <a:ext cx="8686800" cy="461665"/>
          </a:xfrm>
          <a:prstGeom prst="rect">
            <a:avLst/>
          </a:prstGeom>
          <a:solidFill>
            <a:srgbClr val="FFFFCC"/>
          </a:solidFill>
          <a:ln w="9525">
            <a:noFill/>
            <a:miter lim="800000"/>
            <a:headEnd/>
            <a:tailEnd/>
          </a:ln>
          <a:effectLst/>
        </p:spPr>
        <p:txBody>
          <a:bodyPr wrap="square">
            <a:spAutoFit/>
          </a:bodyPr>
          <a:lstStyle/>
          <a:p>
            <a:pPr algn="l" eaLnBrk="1" hangingPunct="1"/>
            <a:r>
              <a:rPr lang="fr-CH" dirty="0" smtClean="0">
                <a:latin typeface="Arial" pitchFamily="34" charset="0"/>
              </a:rPr>
              <a:t>LHC: </a:t>
            </a:r>
            <a:r>
              <a:rPr lang="fr-CH" dirty="0" err="1">
                <a:latin typeface="Arial" pitchFamily="34" charset="0"/>
              </a:rPr>
              <a:t>circular</a:t>
            </a:r>
            <a:r>
              <a:rPr lang="fr-CH" dirty="0">
                <a:latin typeface="Arial" pitchFamily="34" charset="0"/>
              </a:rPr>
              <a:t> machine </a:t>
            </a:r>
            <a:r>
              <a:rPr lang="fr-CH" dirty="0" err="1">
                <a:latin typeface="Arial" pitchFamily="34" charset="0"/>
              </a:rPr>
              <a:t>with</a:t>
            </a:r>
            <a:r>
              <a:rPr lang="fr-CH" dirty="0">
                <a:latin typeface="Arial" pitchFamily="34" charset="0"/>
              </a:rPr>
              <a:t> </a:t>
            </a:r>
            <a:r>
              <a:rPr lang="fr-CH" dirty="0" err="1">
                <a:latin typeface="Arial" pitchFamily="34" charset="0"/>
              </a:rPr>
              <a:t>energy</a:t>
            </a:r>
            <a:r>
              <a:rPr lang="fr-CH" dirty="0">
                <a:latin typeface="Arial" pitchFamily="34" charset="0"/>
              </a:rPr>
              <a:t> gain per </a:t>
            </a:r>
            <a:r>
              <a:rPr lang="fr-CH" dirty="0" err="1">
                <a:latin typeface="Arial" pitchFamily="34" charset="0"/>
              </a:rPr>
              <a:t>turn</a:t>
            </a:r>
            <a:r>
              <a:rPr lang="fr-CH" dirty="0">
                <a:latin typeface="Arial" pitchFamily="34" charset="0"/>
              </a:rPr>
              <a:t> </a:t>
            </a:r>
            <a:r>
              <a:rPr lang="fr-CH" dirty="0" smtClean="0">
                <a:latin typeface="Arial" pitchFamily="34" charset="0"/>
              </a:rPr>
              <a:t>of </a:t>
            </a:r>
            <a:r>
              <a:rPr lang="fr-CH" dirty="0" err="1" smtClean="0">
                <a:latin typeface="Arial" pitchFamily="34" charset="0"/>
              </a:rPr>
              <a:t>some</a:t>
            </a:r>
            <a:r>
              <a:rPr lang="fr-CH" dirty="0" smtClean="0">
                <a:latin typeface="Arial" pitchFamily="34" charset="0"/>
              </a:rPr>
              <a:t> </a:t>
            </a:r>
            <a:r>
              <a:rPr lang="fr-CH" dirty="0">
                <a:latin typeface="Arial" pitchFamily="34" charset="0"/>
              </a:rPr>
              <a:t>MeV </a:t>
            </a:r>
            <a:endParaRPr lang="en-GB" dirty="0">
              <a:latin typeface="Arial" pitchFamily="34" charset="0"/>
            </a:endParaRPr>
          </a:p>
        </p:txBody>
      </p:sp>
      <p:sp>
        <p:nvSpPr>
          <p:cNvPr id="2" name="Title 1"/>
          <p:cNvSpPr>
            <a:spLocks noGrp="1"/>
          </p:cNvSpPr>
          <p:nvPr>
            <p:ph type="title"/>
          </p:nvPr>
        </p:nvSpPr>
        <p:spPr/>
        <p:txBody>
          <a:bodyPr/>
          <a:lstStyle/>
          <a:p>
            <a:endParaRPr lang="fr-FR"/>
          </a:p>
        </p:txBody>
      </p:sp>
      <p:pic>
        <p:nvPicPr>
          <p:cNvPr id="62467" name="Picture 3"/>
          <p:cNvPicPr>
            <a:picLocks noChangeAspect="1" noChangeArrowheads="1"/>
          </p:cNvPicPr>
          <p:nvPr/>
        </p:nvPicPr>
        <p:blipFill>
          <a:blip r:embed="rId4"/>
          <a:srcRect/>
          <a:stretch>
            <a:fillRect/>
          </a:stretch>
        </p:blipFill>
        <p:spPr bwMode="auto">
          <a:xfrm>
            <a:off x="42329" y="47622"/>
            <a:ext cx="3958167" cy="2952750"/>
          </a:xfrm>
          <a:prstGeom prst="rect">
            <a:avLst/>
          </a:prstGeom>
          <a:noFill/>
          <a:ln w="9525">
            <a:noFill/>
            <a:miter lim="800000"/>
            <a:headEnd/>
            <a:tailEnd/>
          </a:ln>
        </p:spPr>
      </p:pic>
      <p:pic>
        <p:nvPicPr>
          <p:cNvPr id="62468" name="Picture 4"/>
          <p:cNvPicPr>
            <a:picLocks noChangeAspect="1" noChangeArrowheads="1"/>
          </p:cNvPicPr>
          <p:nvPr/>
        </p:nvPicPr>
        <p:blipFill>
          <a:blip r:embed="rId5"/>
          <a:srcRect/>
          <a:stretch>
            <a:fillRect/>
          </a:stretch>
        </p:blipFill>
        <p:spPr bwMode="auto">
          <a:xfrm>
            <a:off x="4643438" y="3703185"/>
            <a:ext cx="4717530" cy="3083401"/>
          </a:xfrm>
          <a:prstGeom prst="rect">
            <a:avLst/>
          </a:prstGeom>
          <a:noFill/>
          <a:ln w="9525">
            <a:noFill/>
            <a:miter lim="800000"/>
            <a:headEnd/>
            <a:tailEnd/>
          </a:ln>
        </p:spPr>
      </p:pic>
      <p:pic>
        <p:nvPicPr>
          <p:cNvPr id="7" name="Picture 3"/>
          <p:cNvPicPr>
            <a:picLocks noChangeAspect="1" noChangeArrowheads="1"/>
          </p:cNvPicPr>
          <p:nvPr/>
        </p:nvPicPr>
        <p:blipFill>
          <a:blip r:embed="rId6"/>
          <a:srcRect/>
          <a:stretch>
            <a:fillRect/>
          </a:stretch>
        </p:blipFill>
        <p:spPr bwMode="auto">
          <a:xfrm>
            <a:off x="71406" y="3661741"/>
            <a:ext cx="4500594" cy="3124844"/>
          </a:xfrm>
          <a:prstGeom prst="rect">
            <a:avLst/>
          </a:prstGeom>
          <a:noFill/>
          <a:ln w="9525">
            <a:noFill/>
            <a:miter lim="800000"/>
            <a:headEnd/>
            <a:tailEnd/>
          </a:ln>
        </p:spPr>
      </p:pic>
      <p:graphicFrame>
        <p:nvGraphicFramePr>
          <p:cNvPr id="66562" name="Object 2"/>
          <p:cNvGraphicFramePr>
            <a:graphicFrameLocks noChangeAspect="1"/>
          </p:cNvGraphicFramePr>
          <p:nvPr/>
        </p:nvGraphicFramePr>
        <p:xfrm>
          <a:off x="3643306" y="-146052"/>
          <a:ext cx="6049963" cy="3217862"/>
        </p:xfrm>
        <a:graphic>
          <a:graphicData uri="http://schemas.openxmlformats.org/presentationml/2006/ole">
            <p:oleObj spid="_x0000_s1026" name="Chart" r:id="rId7" imgW="8420100" imgH="4476902" progId="MSGraph.Chart.8">
              <p:embed followColorScheme="full"/>
            </p:oleObj>
          </a:graphicData>
        </a:graphic>
      </p:graphicFrame>
      <p:sp>
        <p:nvSpPr>
          <p:cNvPr id="9" name="Date Placeholder 8"/>
          <p:cNvSpPr>
            <a:spLocks noGrp="1"/>
          </p:cNvSpPr>
          <p:nvPr>
            <p:ph type="dt" sz="half" idx="10"/>
          </p:nvPr>
        </p:nvSpPr>
        <p:spPr/>
        <p:txBody>
          <a:bodyPr/>
          <a:lstStyle/>
          <a:p>
            <a:r>
              <a:rPr lang="en-US" smtClean="0"/>
              <a:t>24-04-09</a:t>
            </a:r>
            <a:endParaRPr lang="en-GB"/>
          </a:p>
        </p:txBody>
      </p:sp>
      <p:sp>
        <p:nvSpPr>
          <p:cNvPr id="10" name="Slide Number Placeholder 9"/>
          <p:cNvSpPr>
            <a:spLocks noGrp="1"/>
          </p:cNvSpPr>
          <p:nvPr>
            <p:ph type="sldNum" sz="quarter" idx="12"/>
          </p:nvPr>
        </p:nvSpPr>
        <p:spPr/>
        <p:txBody>
          <a:bodyPr/>
          <a:lstStyle/>
          <a:p>
            <a:fld id="{DBC8E2B2-892C-437F-811B-9AEB677755FF}" type="slidenum">
              <a:rPr lang="en-GB" smtClean="0"/>
              <a:pPr/>
              <a:t>10</a:t>
            </a:fld>
            <a:endParaRPr lang="en-GB"/>
          </a:p>
        </p:txBody>
      </p:sp>
      <p:sp>
        <p:nvSpPr>
          <p:cNvPr id="11" name="Footer Placeholder 10"/>
          <p:cNvSpPr>
            <a:spLocks noGrp="1"/>
          </p:cNvSpPr>
          <p:nvPr>
            <p:ph type="ftr" sz="quarter" idx="11"/>
          </p:nvPr>
        </p:nvSpPr>
        <p:spPr/>
        <p:txBody>
          <a:bodyPr/>
          <a:lstStyle/>
          <a:p>
            <a:r>
              <a:rPr lang="en-GB" smtClean="0"/>
              <a:t>Global collaboration Hans Hoffmann, CERN honorary</a:t>
            </a:r>
            <a:endParaRPr lang="en-GB"/>
          </a:p>
        </p:txBody>
      </p:sp>
      <p:pic>
        <p:nvPicPr>
          <p:cNvPr id="18" name="Picture 5"/>
          <p:cNvPicPr>
            <a:picLocks noChangeAspect="1" noChangeArrowheads="1"/>
          </p:cNvPicPr>
          <p:nvPr/>
        </p:nvPicPr>
        <p:blipFill>
          <a:blip r:embed="rId8"/>
          <a:srcRect/>
          <a:stretch>
            <a:fillRect/>
          </a:stretch>
        </p:blipFill>
        <p:spPr bwMode="auto">
          <a:xfrm>
            <a:off x="118697" y="285728"/>
            <a:ext cx="8882459" cy="6244106"/>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Effect transition="in" filter="fade">
                                      <p:cBhvr>
                                        <p:cTn id="9" dur="1000"/>
                                        <p:tgtEl>
                                          <p:spTgt spid="7"/>
                                        </p:tgtEl>
                                      </p:cBhvr>
                                    </p:animEffect>
                                  </p:childTnLst>
                                </p:cTn>
                              </p:par>
                            </p:childTnLst>
                          </p:cTn>
                        </p:par>
                        <p:par>
                          <p:cTn id="10" fill="hold">
                            <p:stCondLst>
                              <p:cond delay="1000"/>
                            </p:stCondLst>
                            <p:childTnLst>
                              <p:par>
                                <p:cTn id="11" presetID="53" presetClass="entr" presetSubtype="0" fill="hold" nodeType="afterEffect">
                                  <p:stCondLst>
                                    <p:cond delay="0"/>
                                  </p:stCondLst>
                                  <p:childTnLst>
                                    <p:set>
                                      <p:cBhvr>
                                        <p:cTn id="12" dur="1" fill="hold">
                                          <p:stCondLst>
                                            <p:cond delay="0"/>
                                          </p:stCondLst>
                                        </p:cTn>
                                        <p:tgtEl>
                                          <p:spTgt spid="62467"/>
                                        </p:tgtEl>
                                        <p:attrNameLst>
                                          <p:attrName>style.visibility</p:attrName>
                                        </p:attrNameLst>
                                      </p:cBhvr>
                                      <p:to>
                                        <p:strVal val="visible"/>
                                      </p:to>
                                    </p:set>
                                    <p:anim calcmode="lin" valueType="num">
                                      <p:cBhvr>
                                        <p:cTn id="13" dur="1000" fill="hold"/>
                                        <p:tgtEl>
                                          <p:spTgt spid="62467"/>
                                        </p:tgtEl>
                                        <p:attrNameLst>
                                          <p:attrName>ppt_w</p:attrName>
                                        </p:attrNameLst>
                                      </p:cBhvr>
                                      <p:tavLst>
                                        <p:tav tm="0">
                                          <p:val>
                                            <p:fltVal val="0"/>
                                          </p:val>
                                        </p:tav>
                                        <p:tav tm="100000">
                                          <p:val>
                                            <p:strVal val="#ppt_w"/>
                                          </p:val>
                                        </p:tav>
                                      </p:tavLst>
                                    </p:anim>
                                    <p:anim calcmode="lin" valueType="num">
                                      <p:cBhvr>
                                        <p:cTn id="14" dur="1000" fill="hold"/>
                                        <p:tgtEl>
                                          <p:spTgt spid="62467"/>
                                        </p:tgtEl>
                                        <p:attrNameLst>
                                          <p:attrName>ppt_h</p:attrName>
                                        </p:attrNameLst>
                                      </p:cBhvr>
                                      <p:tavLst>
                                        <p:tav tm="0">
                                          <p:val>
                                            <p:fltVal val="0"/>
                                          </p:val>
                                        </p:tav>
                                        <p:tav tm="100000">
                                          <p:val>
                                            <p:strVal val="#ppt_h"/>
                                          </p:val>
                                        </p:tav>
                                      </p:tavLst>
                                    </p:anim>
                                    <p:animEffect transition="in" filter="fade">
                                      <p:cBhvr>
                                        <p:cTn id="15" dur="1000"/>
                                        <p:tgtEl>
                                          <p:spTgt spid="62467"/>
                                        </p:tgtEl>
                                      </p:cBhvr>
                                    </p:animEffect>
                                  </p:childTnLst>
                                </p:cTn>
                              </p:par>
                            </p:childTnLst>
                          </p:cTn>
                        </p:par>
                        <p:par>
                          <p:cTn id="16" fill="hold">
                            <p:stCondLst>
                              <p:cond delay="2000"/>
                            </p:stCondLst>
                            <p:childTnLst>
                              <p:par>
                                <p:cTn id="17" presetID="53" presetClass="entr" presetSubtype="0" fill="hold" nodeType="afterEffect">
                                  <p:stCondLst>
                                    <p:cond delay="0"/>
                                  </p:stCondLst>
                                  <p:childTnLst>
                                    <p:set>
                                      <p:cBhvr>
                                        <p:cTn id="18" dur="1" fill="hold">
                                          <p:stCondLst>
                                            <p:cond delay="0"/>
                                          </p:stCondLst>
                                        </p:cTn>
                                        <p:tgtEl>
                                          <p:spTgt spid="62468"/>
                                        </p:tgtEl>
                                        <p:attrNameLst>
                                          <p:attrName>style.visibility</p:attrName>
                                        </p:attrNameLst>
                                      </p:cBhvr>
                                      <p:to>
                                        <p:strVal val="visible"/>
                                      </p:to>
                                    </p:set>
                                    <p:anim calcmode="lin" valueType="num">
                                      <p:cBhvr>
                                        <p:cTn id="19" dur="1000" fill="hold"/>
                                        <p:tgtEl>
                                          <p:spTgt spid="62468"/>
                                        </p:tgtEl>
                                        <p:attrNameLst>
                                          <p:attrName>ppt_w</p:attrName>
                                        </p:attrNameLst>
                                      </p:cBhvr>
                                      <p:tavLst>
                                        <p:tav tm="0">
                                          <p:val>
                                            <p:fltVal val="0"/>
                                          </p:val>
                                        </p:tav>
                                        <p:tav tm="100000">
                                          <p:val>
                                            <p:strVal val="#ppt_w"/>
                                          </p:val>
                                        </p:tav>
                                      </p:tavLst>
                                    </p:anim>
                                    <p:anim calcmode="lin" valueType="num">
                                      <p:cBhvr>
                                        <p:cTn id="20" dur="1000" fill="hold"/>
                                        <p:tgtEl>
                                          <p:spTgt spid="62468"/>
                                        </p:tgtEl>
                                        <p:attrNameLst>
                                          <p:attrName>ppt_h</p:attrName>
                                        </p:attrNameLst>
                                      </p:cBhvr>
                                      <p:tavLst>
                                        <p:tav tm="0">
                                          <p:val>
                                            <p:fltVal val="0"/>
                                          </p:val>
                                        </p:tav>
                                        <p:tav tm="100000">
                                          <p:val>
                                            <p:strVal val="#ppt_h"/>
                                          </p:val>
                                        </p:tav>
                                      </p:tavLst>
                                    </p:anim>
                                    <p:animEffect transition="in" filter="fade">
                                      <p:cBhvr>
                                        <p:cTn id="21" dur="1000"/>
                                        <p:tgtEl>
                                          <p:spTgt spid="62468"/>
                                        </p:tgtEl>
                                      </p:cBhvr>
                                    </p:animEffect>
                                  </p:childTnLst>
                                </p:cTn>
                              </p:par>
                            </p:childTnLst>
                          </p:cTn>
                        </p:par>
                        <p:par>
                          <p:cTn id="22" fill="hold">
                            <p:stCondLst>
                              <p:cond delay="3000"/>
                            </p:stCondLst>
                            <p:childTnLst>
                              <p:par>
                                <p:cTn id="23" presetID="53" presetClass="entr" presetSubtype="0" fill="hold" grpId="0" nodeType="afterEffect">
                                  <p:stCondLst>
                                    <p:cond delay="0"/>
                                  </p:stCondLst>
                                  <p:childTnLst>
                                    <p:set>
                                      <p:cBhvr>
                                        <p:cTn id="24" dur="1" fill="hold">
                                          <p:stCondLst>
                                            <p:cond delay="0"/>
                                          </p:stCondLst>
                                        </p:cTn>
                                        <p:tgtEl>
                                          <p:spTgt spid="66562"/>
                                        </p:tgtEl>
                                        <p:attrNameLst>
                                          <p:attrName>style.visibility</p:attrName>
                                        </p:attrNameLst>
                                      </p:cBhvr>
                                      <p:to>
                                        <p:strVal val="visible"/>
                                      </p:to>
                                    </p:set>
                                    <p:anim calcmode="lin" valueType="num">
                                      <p:cBhvr>
                                        <p:cTn id="25" dur="1000" fill="hold"/>
                                        <p:tgtEl>
                                          <p:spTgt spid="66562"/>
                                        </p:tgtEl>
                                        <p:attrNameLst>
                                          <p:attrName>ppt_w</p:attrName>
                                        </p:attrNameLst>
                                      </p:cBhvr>
                                      <p:tavLst>
                                        <p:tav tm="0">
                                          <p:val>
                                            <p:fltVal val="0"/>
                                          </p:val>
                                        </p:tav>
                                        <p:tav tm="100000">
                                          <p:val>
                                            <p:strVal val="#ppt_w"/>
                                          </p:val>
                                        </p:tav>
                                      </p:tavLst>
                                    </p:anim>
                                    <p:anim calcmode="lin" valueType="num">
                                      <p:cBhvr>
                                        <p:cTn id="26" dur="1000" fill="hold"/>
                                        <p:tgtEl>
                                          <p:spTgt spid="66562"/>
                                        </p:tgtEl>
                                        <p:attrNameLst>
                                          <p:attrName>ppt_h</p:attrName>
                                        </p:attrNameLst>
                                      </p:cBhvr>
                                      <p:tavLst>
                                        <p:tav tm="0">
                                          <p:val>
                                            <p:fltVal val="0"/>
                                          </p:val>
                                        </p:tav>
                                        <p:tav tm="100000">
                                          <p:val>
                                            <p:strVal val="#ppt_h"/>
                                          </p:val>
                                        </p:tav>
                                      </p:tavLst>
                                    </p:anim>
                                    <p:animEffect transition="in" filter="fade">
                                      <p:cBhvr>
                                        <p:cTn id="27" dur="1000"/>
                                        <p:tgtEl>
                                          <p:spTgt spid="66562"/>
                                        </p:tgtEl>
                                      </p:cBhvr>
                                    </p:animEffect>
                                  </p:childTnLst>
                                </p:cTn>
                              </p:par>
                            </p:childTnLst>
                          </p:cTn>
                        </p:par>
                      </p:childTnLst>
                    </p:cTn>
                  </p:par>
                  <p:par>
                    <p:cTn id="28" fill="hold">
                      <p:stCondLst>
                        <p:cond delay="indefinite"/>
                      </p:stCondLst>
                      <p:childTnLst>
                        <p:par>
                          <p:cTn id="29" fill="hold">
                            <p:stCondLst>
                              <p:cond delay="0"/>
                            </p:stCondLst>
                            <p:childTnLst>
                              <p:par>
                                <p:cTn id="30" presetID="53" presetClass="entr" presetSubtype="0" fill="hold" nodeType="clickEffect">
                                  <p:stCondLst>
                                    <p:cond delay="0"/>
                                  </p:stCondLst>
                                  <p:childTnLst>
                                    <p:set>
                                      <p:cBhvr>
                                        <p:cTn id="31" dur="1" fill="hold">
                                          <p:stCondLst>
                                            <p:cond delay="0"/>
                                          </p:stCondLst>
                                        </p:cTn>
                                        <p:tgtEl>
                                          <p:spTgt spid="18"/>
                                        </p:tgtEl>
                                        <p:attrNameLst>
                                          <p:attrName>style.visibility</p:attrName>
                                        </p:attrNameLst>
                                      </p:cBhvr>
                                      <p:to>
                                        <p:strVal val="visible"/>
                                      </p:to>
                                    </p:set>
                                    <p:anim calcmode="lin" valueType="num">
                                      <p:cBhvr>
                                        <p:cTn id="32" dur="1000" fill="hold"/>
                                        <p:tgtEl>
                                          <p:spTgt spid="18"/>
                                        </p:tgtEl>
                                        <p:attrNameLst>
                                          <p:attrName>ppt_w</p:attrName>
                                        </p:attrNameLst>
                                      </p:cBhvr>
                                      <p:tavLst>
                                        <p:tav tm="0">
                                          <p:val>
                                            <p:fltVal val="0"/>
                                          </p:val>
                                        </p:tav>
                                        <p:tav tm="100000">
                                          <p:val>
                                            <p:strVal val="#ppt_w"/>
                                          </p:val>
                                        </p:tav>
                                      </p:tavLst>
                                    </p:anim>
                                    <p:anim calcmode="lin" valueType="num">
                                      <p:cBhvr>
                                        <p:cTn id="33" dur="1000" fill="hold"/>
                                        <p:tgtEl>
                                          <p:spTgt spid="18"/>
                                        </p:tgtEl>
                                        <p:attrNameLst>
                                          <p:attrName>ppt_h</p:attrName>
                                        </p:attrNameLst>
                                      </p:cBhvr>
                                      <p:tavLst>
                                        <p:tav tm="0">
                                          <p:val>
                                            <p:fltVal val="0"/>
                                          </p:val>
                                        </p:tav>
                                        <p:tav tm="100000">
                                          <p:val>
                                            <p:strVal val="#ppt_h"/>
                                          </p:val>
                                        </p:tav>
                                      </p:tavLst>
                                    </p:anim>
                                    <p:animEffect transition="in" filter="fade">
                                      <p:cBhvr>
                                        <p:cTn id="34"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6656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ext Box 2"/>
          <p:cNvSpPr txBox="1">
            <a:spLocks noChangeArrowheads="1"/>
          </p:cNvSpPr>
          <p:nvPr/>
        </p:nvSpPr>
        <p:spPr bwMode="auto">
          <a:xfrm>
            <a:off x="338138" y="228600"/>
            <a:ext cx="8305800" cy="519113"/>
          </a:xfrm>
          <a:prstGeom prst="rect">
            <a:avLst/>
          </a:prstGeom>
          <a:solidFill>
            <a:srgbClr val="000099">
              <a:alpha val="50195"/>
            </a:srgbClr>
          </a:solidFill>
          <a:ln w="9525">
            <a:noFill/>
            <a:miter lim="800000"/>
            <a:headEnd/>
            <a:tailEnd/>
          </a:ln>
        </p:spPr>
        <p:txBody>
          <a:bodyPr>
            <a:spAutoFit/>
          </a:bodyPr>
          <a:lstStyle/>
          <a:p>
            <a:pPr algn="ctr"/>
            <a:r>
              <a:rPr lang="en-GB" sz="2800" smtClean="0">
                <a:solidFill>
                  <a:srgbClr val="FFFF00"/>
                </a:solidFill>
              </a:rPr>
              <a:t>LHC magnet assembly at CERN</a:t>
            </a:r>
            <a:endParaRPr lang="en-GB" sz="2800">
              <a:solidFill>
                <a:srgbClr val="FFFF00"/>
              </a:solidFill>
            </a:endParaRPr>
          </a:p>
        </p:txBody>
      </p:sp>
      <p:pic>
        <p:nvPicPr>
          <p:cNvPr id="55299" name="Picture 3" descr="0609040_07-A4-at-144-dpi"/>
          <p:cNvPicPr>
            <a:picLocks noChangeAspect="1" noChangeArrowheads="1"/>
          </p:cNvPicPr>
          <p:nvPr/>
        </p:nvPicPr>
        <p:blipFill>
          <a:blip r:embed="rId3"/>
          <a:srcRect/>
          <a:stretch>
            <a:fillRect/>
          </a:stretch>
        </p:blipFill>
        <p:spPr bwMode="auto">
          <a:xfrm>
            <a:off x="190500" y="992188"/>
            <a:ext cx="8763000" cy="5865812"/>
          </a:xfrm>
          <a:prstGeom prst="rect">
            <a:avLst/>
          </a:prstGeom>
          <a:noFill/>
          <a:ln w="9525">
            <a:noFill/>
            <a:miter lim="800000"/>
            <a:headEnd/>
            <a:tailEnd/>
          </a:ln>
        </p:spPr>
      </p:pic>
      <p:sp>
        <p:nvSpPr>
          <p:cNvPr id="55300" name="Date Placeholder 3"/>
          <p:cNvSpPr>
            <a:spLocks noGrp="1"/>
          </p:cNvSpPr>
          <p:nvPr>
            <p:ph type="dt" sz="quarter" idx="10"/>
          </p:nvPr>
        </p:nvSpPr>
        <p:spPr>
          <a:noFill/>
        </p:spPr>
        <p:txBody>
          <a:bodyPr/>
          <a:lstStyle/>
          <a:p>
            <a:r>
              <a:rPr lang="en-US" smtClean="0"/>
              <a:t>24-04-09</a:t>
            </a:r>
            <a:endParaRPr lang="en-GB"/>
          </a:p>
        </p:txBody>
      </p:sp>
      <p:sp>
        <p:nvSpPr>
          <p:cNvPr id="55301" name="Slide Number Placeholder 4"/>
          <p:cNvSpPr>
            <a:spLocks noGrp="1"/>
          </p:cNvSpPr>
          <p:nvPr>
            <p:ph type="sldNum" sz="quarter" idx="12"/>
          </p:nvPr>
        </p:nvSpPr>
        <p:spPr>
          <a:noFill/>
        </p:spPr>
        <p:txBody>
          <a:bodyPr/>
          <a:lstStyle/>
          <a:p>
            <a:fld id="{A0C21275-BED1-485F-8D58-4E56473C2A2F}" type="slidenum">
              <a:rPr lang="en-GB" smtClean="0"/>
              <a:pPr/>
              <a:t>11</a:t>
            </a:fld>
            <a:endParaRPr lang="en-GB" smtClean="0"/>
          </a:p>
        </p:txBody>
      </p:sp>
      <p:sp>
        <p:nvSpPr>
          <p:cNvPr id="55302" name="Footer Placeholder 5"/>
          <p:cNvSpPr>
            <a:spLocks noGrp="1"/>
          </p:cNvSpPr>
          <p:nvPr>
            <p:ph type="ftr" sz="quarter" idx="11"/>
          </p:nvPr>
        </p:nvSpPr>
        <p:spPr>
          <a:noFill/>
        </p:spPr>
        <p:txBody>
          <a:bodyPr/>
          <a:lstStyle/>
          <a:p>
            <a:r>
              <a:rPr lang="en-GB" smtClean="0"/>
              <a:t>Global collaboration Hans Hoffmann, CERN honorary</a:t>
            </a:r>
            <a:endParaRPr lang="en-GB"/>
          </a:p>
        </p:txBody>
      </p:sp>
    </p:spTree>
  </p:cSld>
  <p:clrMapOvr>
    <a:masterClrMapping/>
  </p:clrMapOvr>
  <p:transition>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6" name="Picture 4" descr="MagnetDescent"/>
          <p:cNvPicPr>
            <a:picLocks noChangeAspect="1" noChangeArrowheads="1"/>
          </p:cNvPicPr>
          <p:nvPr/>
        </p:nvPicPr>
        <p:blipFill>
          <a:blip r:embed="rId3"/>
          <a:srcRect/>
          <a:stretch>
            <a:fillRect/>
          </a:stretch>
        </p:blipFill>
        <p:spPr bwMode="auto">
          <a:xfrm>
            <a:off x="0" y="0"/>
            <a:ext cx="9144000" cy="6870700"/>
          </a:xfrm>
          <a:prstGeom prst="rect">
            <a:avLst/>
          </a:prstGeom>
          <a:noFill/>
          <a:ln w="9525">
            <a:noFill/>
            <a:miter lim="800000"/>
            <a:headEnd/>
            <a:tailEnd/>
          </a:ln>
        </p:spPr>
      </p:pic>
      <p:pic>
        <p:nvPicPr>
          <p:cNvPr id="75781" name="Picture 5" descr="MagnetTransport"/>
          <p:cNvPicPr>
            <a:picLocks noChangeAspect="1" noChangeArrowheads="1"/>
          </p:cNvPicPr>
          <p:nvPr/>
        </p:nvPicPr>
        <p:blipFill>
          <a:blip r:embed="rId4"/>
          <a:srcRect/>
          <a:stretch>
            <a:fillRect/>
          </a:stretch>
        </p:blipFill>
        <p:spPr bwMode="auto">
          <a:xfrm>
            <a:off x="0" y="0"/>
            <a:ext cx="9144000" cy="6926263"/>
          </a:xfrm>
          <a:prstGeom prst="rect">
            <a:avLst/>
          </a:prstGeom>
          <a:noFill/>
          <a:ln w="9525">
            <a:noFill/>
            <a:miter lim="800000"/>
            <a:headEnd/>
            <a:tailEnd/>
          </a:ln>
        </p:spPr>
      </p:pic>
      <p:pic>
        <p:nvPicPr>
          <p:cNvPr id="75783" name="Picture 7" descr="Magnet installation"/>
          <p:cNvPicPr>
            <a:picLocks noChangeAspect="1" noChangeArrowheads="1"/>
          </p:cNvPicPr>
          <p:nvPr/>
        </p:nvPicPr>
        <p:blipFill>
          <a:blip r:embed="rId5"/>
          <a:srcRect/>
          <a:stretch>
            <a:fillRect/>
          </a:stretch>
        </p:blipFill>
        <p:spPr bwMode="auto">
          <a:xfrm>
            <a:off x="0" y="0"/>
            <a:ext cx="9144000" cy="6918325"/>
          </a:xfrm>
          <a:prstGeom prst="rect">
            <a:avLst/>
          </a:prstGeom>
          <a:noFill/>
          <a:ln w="9525">
            <a:noFill/>
            <a:miter lim="800000"/>
            <a:headEnd/>
            <a:tailEnd/>
          </a:ln>
        </p:spPr>
      </p:pic>
      <p:pic>
        <p:nvPicPr>
          <p:cNvPr id="75784" name="Picture 8" descr="MagnetInstalled"/>
          <p:cNvPicPr>
            <a:picLocks noChangeAspect="1" noChangeArrowheads="1"/>
          </p:cNvPicPr>
          <p:nvPr/>
        </p:nvPicPr>
        <p:blipFill>
          <a:blip r:embed="rId6"/>
          <a:srcRect/>
          <a:stretch>
            <a:fillRect/>
          </a:stretch>
        </p:blipFill>
        <p:spPr bwMode="auto">
          <a:xfrm>
            <a:off x="0" y="0"/>
            <a:ext cx="9144000" cy="6969125"/>
          </a:xfrm>
          <a:prstGeom prst="rect">
            <a:avLst/>
          </a:prstGeom>
          <a:noFill/>
          <a:ln w="9525">
            <a:noFill/>
            <a:miter lim="800000"/>
            <a:headEnd/>
            <a:tailEnd/>
          </a:ln>
        </p:spPr>
      </p:pic>
      <p:pic>
        <p:nvPicPr>
          <p:cNvPr id="75785" name="Picture 9" descr="MagnetWelded"/>
          <p:cNvPicPr>
            <a:picLocks noChangeAspect="1" noChangeArrowheads="1"/>
          </p:cNvPicPr>
          <p:nvPr/>
        </p:nvPicPr>
        <p:blipFill>
          <a:blip r:embed="rId7"/>
          <a:srcRect/>
          <a:stretch>
            <a:fillRect/>
          </a:stretch>
        </p:blipFill>
        <p:spPr bwMode="auto">
          <a:xfrm>
            <a:off x="-36513" y="0"/>
            <a:ext cx="9144001" cy="6956425"/>
          </a:xfrm>
          <a:prstGeom prst="rect">
            <a:avLst/>
          </a:prstGeom>
          <a:noFill/>
          <a:ln w="9525">
            <a:noFill/>
            <a:miter lim="800000"/>
            <a:headEnd/>
            <a:tailEnd/>
          </a:ln>
        </p:spPr>
      </p:pic>
      <p:pic>
        <p:nvPicPr>
          <p:cNvPr id="75786" name="Picture 10" descr="Magnets"/>
          <p:cNvPicPr>
            <a:picLocks noChangeAspect="1" noChangeArrowheads="1"/>
          </p:cNvPicPr>
          <p:nvPr/>
        </p:nvPicPr>
        <p:blipFill>
          <a:blip r:embed="rId8"/>
          <a:srcRect/>
          <a:stretch>
            <a:fillRect/>
          </a:stretch>
        </p:blipFill>
        <p:spPr bwMode="auto">
          <a:xfrm>
            <a:off x="0" y="0"/>
            <a:ext cx="9180513" cy="6962775"/>
          </a:xfrm>
          <a:prstGeom prst="rect">
            <a:avLst/>
          </a:prstGeom>
          <a:noFill/>
          <a:ln w="9525">
            <a:noFill/>
            <a:miter lim="800000"/>
            <a:headEnd/>
            <a:tailEnd/>
          </a:ln>
        </p:spPr>
      </p:pic>
      <p:sp>
        <p:nvSpPr>
          <p:cNvPr id="57353" name="Date Placeholder 8"/>
          <p:cNvSpPr>
            <a:spLocks noGrp="1"/>
          </p:cNvSpPr>
          <p:nvPr>
            <p:ph type="dt" sz="quarter" idx="10"/>
          </p:nvPr>
        </p:nvSpPr>
        <p:spPr>
          <a:noFill/>
        </p:spPr>
        <p:txBody>
          <a:bodyPr/>
          <a:lstStyle/>
          <a:p>
            <a:r>
              <a:rPr lang="en-US" smtClean="0"/>
              <a:t>24-04-09</a:t>
            </a:r>
            <a:endParaRPr lang="en-GB"/>
          </a:p>
        </p:txBody>
      </p:sp>
      <p:sp>
        <p:nvSpPr>
          <p:cNvPr id="57354" name="Slide Number Placeholder 9"/>
          <p:cNvSpPr>
            <a:spLocks noGrp="1"/>
          </p:cNvSpPr>
          <p:nvPr>
            <p:ph type="sldNum" sz="quarter" idx="12"/>
          </p:nvPr>
        </p:nvSpPr>
        <p:spPr>
          <a:noFill/>
        </p:spPr>
        <p:txBody>
          <a:bodyPr/>
          <a:lstStyle/>
          <a:p>
            <a:fld id="{92482DE7-DEEC-4E70-9F79-580B923E0EFA}" type="slidenum">
              <a:rPr lang="en-GB" smtClean="0"/>
              <a:pPr/>
              <a:t>12</a:t>
            </a:fld>
            <a:endParaRPr lang="en-GB" smtClean="0"/>
          </a:p>
        </p:txBody>
      </p:sp>
      <p:sp>
        <p:nvSpPr>
          <p:cNvPr id="57355" name="Footer Placeholder 10"/>
          <p:cNvSpPr>
            <a:spLocks noGrp="1"/>
          </p:cNvSpPr>
          <p:nvPr>
            <p:ph type="ftr" sz="quarter" idx="11"/>
          </p:nvPr>
        </p:nvSpPr>
        <p:spPr>
          <a:noFill/>
        </p:spPr>
        <p:txBody>
          <a:bodyPr/>
          <a:lstStyle/>
          <a:p>
            <a:r>
              <a:rPr lang="en-GB" smtClean="0"/>
              <a:t>Global collaboration Hans Hoffmann, CERN honorary</a:t>
            </a:r>
            <a:endParaRPr lang="en-GB"/>
          </a:p>
        </p:txBody>
      </p:sp>
      <p:pic>
        <p:nvPicPr>
          <p:cNvPr id="12" name="Picture 5" descr="PStunnel"/>
          <p:cNvPicPr>
            <a:picLocks noChangeAspect="1" noChangeArrowheads="1"/>
          </p:cNvPicPr>
          <p:nvPr/>
        </p:nvPicPr>
        <p:blipFill>
          <a:blip r:embed="rId9"/>
          <a:srcRect b="5330"/>
          <a:stretch>
            <a:fillRect/>
          </a:stretch>
        </p:blipFill>
        <p:spPr bwMode="auto">
          <a:xfrm>
            <a:off x="5056198" y="0"/>
            <a:ext cx="4087802" cy="2881115"/>
          </a:xfrm>
          <a:prstGeom prst="rect">
            <a:avLst/>
          </a:prstGeom>
          <a:noFill/>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5781"/>
                                        </p:tgtEl>
                                        <p:attrNameLst>
                                          <p:attrName>style.visibility</p:attrName>
                                        </p:attrNameLst>
                                      </p:cBhvr>
                                      <p:to>
                                        <p:strVal val="visible"/>
                                      </p:to>
                                    </p:set>
                                    <p:animEffect transition="in" filter="fade">
                                      <p:cBhvr>
                                        <p:cTn id="7" dur="1000"/>
                                        <p:tgtEl>
                                          <p:spTgt spid="7578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5783"/>
                                        </p:tgtEl>
                                        <p:attrNameLst>
                                          <p:attrName>style.visibility</p:attrName>
                                        </p:attrNameLst>
                                      </p:cBhvr>
                                      <p:to>
                                        <p:strVal val="visible"/>
                                      </p:to>
                                    </p:set>
                                    <p:animEffect transition="in" filter="fade">
                                      <p:cBhvr>
                                        <p:cTn id="12" dur="1000"/>
                                        <p:tgtEl>
                                          <p:spTgt spid="7578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5784"/>
                                        </p:tgtEl>
                                        <p:attrNameLst>
                                          <p:attrName>style.visibility</p:attrName>
                                        </p:attrNameLst>
                                      </p:cBhvr>
                                      <p:to>
                                        <p:strVal val="visible"/>
                                      </p:to>
                                    </p:set>
                                    <p:animEffect transition="in" filter="fade">
                                      <p:cBhvr>
                                        <p:cTn id="17" dur="1000"/>
                                        <p:tgtEl>
                                          <p:spTgt spid="7578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5785"/>
                                        </p:tgtEl>
                                        <p:attrNameLst>
                                          <p:attrName>style.visibility</p:attrName>
                                        </p:attrNameLst>
                                      </p:cBhvr>
                                      <p:to>
                                        <p:strVal val="visible"/>
                                      </p:to>
                                    </p:set>
                                    <p:animEffect transition="in" filter="fade">
                                      <p:cBhvr>
                                        <p:cTn id="22" dur="1000"/>
                                        <p:tgtEl>
                                          <p:spTgt spid="7578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75786"/>
                                        </p:tgtEl>
                                        <p:attrNameLst>
                                          <p:attrName>style.visibility</p:attrName>
                                        </p:attrNameLst>
                                      </p:cBhvr>
                                      <p:to>
                                        <p:strVal val="visible"/>
                                      </p:to>
                                    </p:set>
                                    <p:animEffect transition="in" filter="fade">
                                      <p:cBhvr>
                                        <p:cTn id="27" dur="1000"/>
                                        <p:tgtEl>
                                          <p:spTgt spid="75786"/>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Date Placeholder 1"/>
          <p:cNvSpPr>
            <a:spLocks noGrp="1"/>
          </p:cNvSpPr>
          <p:nvPr>
            <p:ph type="dt" sz="quarter" idx="10"/>
          </p:nvPr>
        </p:nvSpPr>
        <p:spPr>
          <a:xfrm>
            <a:off x="0" y="6629400"/>
            <a:ext cx="1214413" cy="228600"/>
          </a:xfrm>
          <a:noFill/>
        </p:spPr>
        <p:txBody>
          <a:bodyPr/>
          <a:lstStyle/>
          <a:p>
            <a:r>
              <a:rPr lang="en-US" smtClean="0"/>
              <a:t>24-04-09</a:t>
            </a:r>
            <a:endParaRPr lang="en-GB" dirty="0"/>
          </a:p>
        </p:txBody>
      </p:sp>
      <p:sp>
        <p:nvSpPr>
          <p:cNvPr id="58371" name="Footer Placeholder 2"/>
          <p:cNvSpPr>
            <a:spLocks noGrp="1"/>
          </p:cNvSpPr>
          <p:nvPr>
            <p:ph type="ftr" sz="quarter" idx="11"/>
          </p:nvPr>
        </p:nvSpPr>
        <p:spPr>
          <a:noFill/>
        </p:spPr>
        <p:txBody>
          <a:bodyPr/>
          <a:lstStyle/>
          <a:p>
            <a:r>
              <a:rPr lang="en-GB" smtClean="0"/>
              <a:t>Global collaboration Hans Hoffmann, CERN honorary</a:t>
            </a:r>
            <a:endParaRPr lang="en-GB"/>
          </a:p>
        </p:txBody>
      </p:sp>
      <p:sp>
        <p:nvSpPr>
          <p:cNvPr id="58372" name="Slide Number Placeholder 3"/>
          <p:cNvSpPr>
            <a:spLocks noGrp="1"/>
          </p:cNvSpPr>
          <p:nvPr>
            <p:ph type="sldNum" sz="quarter" idx="12"/>
          </p:nvPr>
        </p:nvSpPr>
        <p:spPr>
          <a:noFill/>
        </p:spPr>
        <p:txBody>
          <a:bodyPr/>
          <a:lstStyle/>
          <a:p>
            <a:fld id="{DDA3E09C-8499-46C6-A250-E32787B79D00}" type="slidenum">
              <a:rPr lang="en-GB" smtClean="0"/>
              <a:pPr/>
              <a:t>13</a:t>
            </a:fld>
            <a:endParaRPr lang="en-GB" smtClean="0"/>
          </a:p>
        </p:txBody>
      </p:sp>
      <p:sp>
        <p:nvSpPr>
          <p:cNvPr id="2" name="Title 1"/>
          <p:cNvSpPr>
            <a:spLocks noGrp="1"/>
          </p:cNvSpPr>
          <p:nvPr>
            <p:ph type="title" idx="4294967295"/>
          </p:nvPr>
        </p:nvSpPr>
        <p:spPr>
          <a:xfrm>
            <a:off x="1324304" y="71414"/>
            <a:ext cx="6463862" cy="785818"/>
          </a:xfrm>
          <a:solidFill>
            <a:srgbClr val="003399">
              <a:alpha val="50196"/>
            </a:srgbClr>
          </a:solidFill>
          <a:scene3d>
            <a:camera prst="orthographicFront"/>
            <a:lightRig rig="threePt" dir="t"/>
          </a:scene3d>
          <a:sp3d>
            <a:bevelT/>
          </a:sp3d>
        </p:spPr>
        <p:txBody>
          <a:bodyPr lIns="91440" tIns="45720" rIns="91440" bIns="45720">
            <a:normAutofit/>
          </a:bodyPr>
          <a:lstStyle/>
          <a:p>
            <a:pPr eaLnBrk="1" hangingPunct="1">
              <a:lnSpc>
                <a:spcPct val="100000"/>
              </a:lnSpc>
              <a:defRPr/>
            </a:pPr>
            <a:r>
              <a:rPr lang="fr-FR" sz="3600" dirty="0" smtClean="0">
                <a:solidFill>
                  <a:schemeClr val="bg1"/>
                </a:solidFill>
              </a:rPr>
              <a:t>Observe the collisions</a:t>
            </a:r>
            <a:endParaRPr lang="fr-FR" sz="3600" dirty="0">
              <a:solidFill>
                <a:schemeClr val="bg1"/>
              </a:solidFill>
            </a:endParaRPr>
          </a:p>
        </p:txBody>
      </p:sp>
      <p:pic>
        <p:nvPicPr>
          <p:cNvPr id="58377" name="Picture 2" descr="C:\NSS_talk_material\Event.gif"/>
          <p:cNvPicPr>
            <a:picLocks noChangeAspect="1" noChangeArrowheads="1" noCrop="1"/>
          </p:cNvPicPr>
          <p:nvPr/>
        </p:nvPicPr>
        <p:blipFill>
          <a:blip r:embed="rId3"/>
          <a:srcRect/>
          <a:stretch>
            <a:fillRect/>
          </a:stretch>
        </p:blipFill>
        <p:spPr bwMode="auto">
          <a:xfrm>
            <a:off x="428625" y="1071563"/>
            <a:ext cx="8001000" cy="5541962"/>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9" name="Rectangle 3"/>
          <p:cNvSpPr>
            <a:spLocks noGrp="1" noChangeArrowheads="1"/>
          </p:cNvSpPr>
          <p:nvPr>
            <p:ph type="title"/>
          </p:nvPr>
        </p:nvSpPr>
        <p:spPr>
          <a:xfrm>
            <a:off x="755650" y="234933"/>
            <a:ext cx="7772400" cy="836613"/>
          </a:xfrm>
        </p:spPr>
        <p:txBody>
          <a:bodyPr/>
          <a:lstStyle/>
          <a:p>
            <a:r>
              <a:rPr lang="en-GB">
                <a:solidFill>
                  <a:schemeClr val="bg2"/>
                </a:solidFill>
              </a:rPr>
              <a:t>CMS</a:t>
            </a:r>
          </a:p>
        </p:txBody>
      </p:sp>
      <p:pic>
        <p:nvPicPr>
          <p:cNvPr id="70661" name="Picture 5" descr="CMS_Slice"/>
          <p:cNvPicPr>
            <a:picLocks noChangeAspect="1" noChangeArrowheads="1"/>
          </p:cNvPicPr>
          <p:nvPr/>
        </p:nvPicPr>
        <p:blipFill>
          <a:blip r:embed="rId2"/>
          <a:srcRect/>
          <a:stretch>
            <a:fillRect/>
          </a:stretch>
        </p:blipFill>
        <p:spPr bwMode="auto">
          <a:xfrm>
            <a:off x="0" y="1341438"/>
            <a:ext cx="9144000" cy="4808537"/>
          </a:xfrm>
          <a:prstGeom prst="rect">
            <a:avLst/>
          </a:prstGeom>
          <a:noFill/>
        </p:spPr>
      </p:pic>
      <p:sp>
        <p:nvSpPr>
          <p:cNvPr id="4" name="Date Placeholder 3"/>
          <p:cNvSpPr>
            <a:spLocks noGrp="1"/>
          </p:cNvSpPr>
          <p:nvPr>
            <p:ph type="dt" sz="half" idx="10"/>
          </p:nvPr>
        </p:nvSpPr>
        <p:spPr/>
        <p:txBody>
          <a:bodyPr/>
          <a:lstStyle/>
          <a:p>
            <a:pPr>
              <a:defRPr/>
            </a:pPr>
            <a:r>
              <a:rPr lang="en-US" smtClean="0"/>
              <a:t>24-04-09</a:t>
            </a:r>
            <a:endParaRPr lang="en-US"/>
          </a:p>
        </p:txBody>
      </p:sp>
      <p:sp>
        <p:nvSpPr>
          <p:cNvPr id="5" name="Slide Number Placeholder 4"/>
          <p:cNvSpPr>
            <a:spLocks noGrp="1"/>
          </p:cNvSpPr>
          <p:nvPr>
            <p:ph type="sldNum" sz="quarter" idx="12"/>
          </p:nvPr>
        </p:nvSpPr>
        <p:spPr/>
        <p:txBody>
          <a:bodyPr/>
          <a:lstStyle/>
          <a:p>
            <a:pPr>
              <a:defRPr/>
            </a:pPr>
            <a:fld id="{36C21309-0424-4502-A8A8-5D92E07D0E46}" type="slidenum">
              <a:rPr lang="en-GB" smtClean="0"/>
              <a:pPr>
                <a:defRPr/>
              </a:pPr>
              <a:t>14</a:t>
            </a:fld>
            <a:endParaRPr lang="en-GB" dirty="0"/>
          </a:p>
        </p:txBody>
      </p:sp>
      <p:sp>
        <p:nvSpPr>
          <p:cNvPr id="6" name="Footer Placeholder 5"/>
          <p:cNvSpPr>
            <a:spLocks noGrp="1"/>
          </p:cNvSpPr>
          <p:nvPr>
            <p:ph type="ftr" sz="quarter" idx="11"/>
          </p:nvPr>
        </p:nvSpPr>
        <p:spPr/>
        <p:txBody>
          <a:bodyPr/>
          <a:lstStyle/>
          <a:p>
            <a:pPr>
              <a:defRPr/>
            </a:pPr>
            <a:r>
              <a:rPr lang="en-GB" smtClean="0"/>
              <a:t>Global collaboration Hans Hoffmann, CERN honorary</a:t>
            </a:r>
            <a:endParaRPr lang="en-US"/>
          </a:p>
        </p:txBody>
      </p:sp>
    </p:spTree>
  </p:cSld>
  <p:clrMapOvr>
    <a:masterClrMapping/>
  </p:clrMapOvr>
  <p:transition>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1" y="1016000"/>
            <a:ext cx="9143999" cy="5766153"/>
            <a:chOff x="384" y="528"/>
            <a:chExt cx="4992" cy="3624"/>
          </a:xfrm>
        </p:grpSpPr>
        <p:pic>
          <p:nvPicPr>
            <p:cNvPr id="91139" name="Picture 3"/>
            <p:cNvPicPr>
              <a:picLocks noChangeAspect="1" noChangeArrowheads="1"/>
            </p:cNvPicPr>
            <p:nvPr/>
          </p:nvPicPr>
          <p:blipFill>
            <a:blip r:embed="rId2"/>
            <a:srcRect/>
            <a:stretch>
              <a:fillRect/>
            </a:stretch>
          </p:blipFill>
          <p:spPr bwMode="auto">
            <a:xfrm>
              <a:off x="384" y="528"/>
              <a:ext cx="2304" cy="1632"/>
            </a:xfrm>
            <a:prstGeom prst="rect">
              <a:avLst/>
            </a:prstGeom>
            <a:noFill/>
          </p:spPr>
        </p:pic>
        <p:pic>
          <p:nvPicPr>
            <p:cNvPr id="91140" name="Picture 4"/>
            <p:cNvPicPr>
              <a:picLocks noChangeAspect="1" noChangeArrowheads="1"/>
            </p:cNvPicPr>
            <p:nvPr/>
          </p:nvPicPr>
          <p:blipFill>
            <a:blip r:embed="rId3"/>
            <a:srcRect/>
            <a:stretch>
              <a:fillRect/>
            </a:stretch>
          </p:blipFill>
          <p:spPr bwMode="auto">
            <a:xfrm>
              <a:off x="3072" y="528"/>
              <a:ext cx="2304" cy="1784"/>
            </a:xfrm>
            <a:prstGeom prst="rect">
              <a:avLst/>
            </a:prstGeom>
            <a:noFill/>
          </p:spPr>
        </p:pic>
        <p:pic>
          <p:nvPicPr>
            <p:cNvPr id="91141" name="Picture 5"/>
            <p:cNvPicPr>
              <a:picLocks noChangeAspect="1" noChangeArrowheads="1"/>
            </p:cNvPicPr>
            <p:nvPr/>
          </p:nvPicPr>
          <p:blipFill>
            <a:blip r:embed="rId4"/>
            <a:srcRect/>
            <a:stretch>
              <a:fillRect/>
            </a:stretch>
          </p:blipFill>
          <p:spPr bwMode="auto">
            <a:xfrm>
              <a:off x="384" y="2496"/>
              <a:ext cx="2304" cy="1608"/>
            </a:xfrm>
            <a:prstGeom prst="rect">
              <a:avLst/>
            </a:prstGeom>
            <a:noFill/>
          </p:spPr>
        </p:pic>
        <p:pic>
          <p:nvPicPr>
            <p:cNvPr id="91142" name="Picture 6"/>
            <p:cNvPicPr>
              <a:picLocks noChangeAspect="1" noChangeArrowheads="1"/>
            </p:cNvPicPr>
            <p:nvPr/>
          </p:nvPicPr>
          <p:blipFill>
            <a:blip r:embed="rId5"/>
            <a:srcRect/>
            <a:stretch>
              <a:fillRect/>
            </a:stretch>
          </p:blipFill>
          <p:spPr bwMode="auto">
            <a:xfrm>
              <a:off x="3072" y="2544"/>
              <a:ext cx="2304" cy="1608"/>
            </a:xfrm>
            <a:prstGeom prst="rect">
              <a:avLst/>
            </a:prstGeom>
            <a:noFill/>
          </p:spPr>
        </p:pic>
      </p:grpSp>
      <p:sp>
        <p:nvSpPr>
          <p:cNvPr id="91143" name="Text Box 7"/>
          <p:cNvSpPr txBox="1">
            <a:spLocks noChangeArrowheads="1"/>
          </p:cNvSpPr>
          <p:nvPr/>
        </p:nvSpPr>
        <p:spPr bwMode="auto">
          <a:xfrm>
            <a:off x="2485321" y="352778"/>
            <a:ext cx="5266972" cy="576792"/>
          </a:xfrm>
          <a:prstGeom prst="rect">
            <a:avLst/>
          </a:prstGeom>
          <a:solidFill>
            <a:schemeClr val="accent1">
              <a:alpha val="50000"/>
            </a:schemeClr>
          </a:solidFill>
          <a:ln w="12700" cap="sq">
            <a:noFill/>
            <a:miter lim="800000"/>
            <a:headEnd type="none" w="sm" len="sm"/>
            <a:tailEnd type="none" w="sm" len="sm"/>
          </a:ln>
          <a:effectLst/>
        </p:spPr>
        <p:txBody>
          <a:bodyPr lIns="101599" tIns="50799" rIns="101599" bIns="50799">
            <a:spAutoFit/>
          </a:bodyPr>
          <a:lstStyle/>
          <a:p>
            <a:pPr algn="ctr" eaLnBrk="0" hangingPunct="0"/>
            <a:r>
              <a:rPr lang="fr-FR" sz="3100" b="1" smtClean="0">
                <a:solidFill>
                  <a:srgbClr val="FF0E0A"/>
                </a:solidFill>
              </a:rPr>
              <a:t>LHC Experiments</a:t>
            </a:r>
            <a:endParaRPr lang="fr-FR" sz="3100" smtClean="0">
              <a:solidFill>
                <a:srgbClr val="FF0E0A"/>
              </a:solidFill>
            </a:endParaRPr>
          </a:p>
        </p:txBody>
      </p:sp>
      <p:sp>
        <p:nvSpPr>
          <p:cNvPr id="91144" name="Text Box 8"/>
          <p:cNvSpPr txBox="1">
            <a:spLocks noChangeArrowheads="1"/>
          </p:cNvSpPr>
          <p:nvPr/>
        </p:nvSpPr>
        <p:spPr bwMode="auto">
          <a:xfrm>
            <a:off x="3286116" y="2000240"/>
            <a:ext cx="2778003" cy="3457355"/>
          </a:xfrm>
          <a:prstGeom prst="rect">
            <a:avLst/>
          </a:prstGeom>
          <a:solidFill>
            <a:srgbClr val="FF3399">
              <a:alpha val="66000"/>
            </a:srgbClr>
          </a:solidFill>
          <a:ln w="12700" cap="sq">
            <a:noFill/>
            <a:miter lim="800000"/>
            <a:headEnd type="none" w="sm" len="sm"/>
            <a:tailEnd type="none" w="sm" len="sm"/>
          </a:ln>
          <a:effectLst/>
        </p:spPr>
        <p:txBody>
          <a:bodyPr wrap="none" lIns="101599" tIns="50799" rIns="101599" bIns="50799">
            <a:spAutoFit/>
          </a:bodyPr>
          <a:lstStyle/>
          <a:p>
            <a:pPr eaLnBrk="0" hangingPunct="0"/>
            <a:r>
              <a:rPr lang="en-GB" sz="2200" b="1" dirty="0" smtClean="0">
                <a:solidFill>
                  <a:srgbClr val="FFFF00"/>
                </a:solidFill>
                <a:latin typeface="Times New Roman" pitchFamily="18" charset="0"/>
              </a:rPr>
              <a:t>ATLAS, CMS:</a:t>
            </a:r>
          </a:p>
          <a:p>
            <a:pPr eaLnBrk="0" hangingPunct="0"/>
            <a:r>
              <a:rPr lang="en-GB" sz="2200" b="1" dirty="0" smtClean="0">
                <a:solidFill>
                  <a:srgbClr val="000000"/>
                </a:solidFill>
                <a:latin typeface="Times New Roman" pitchFamily="18" charset="0"/>
              </a:rPr>
              <a:t>- Higgs boson(s)</a:t>
            </a:r>
          </a:p>
          <a:p>
            <a:pPr eaLnBrk="0" hangingPunct="0"/>
            <a:r>
              <a:rPr lang="en-GB" sz="2200" b="1" dirty="0" smtClean="0">
                <a:solidFill>
                  <a:srgbClr val="000000"/>
                </a:solidFill>
                <a:latin typeface="Times New Roman" pitchFamily="18" charset="0"/>
              </a:rPr>
              <a:t>- SUSY particles</a:t>
            </a:r>
          </a:p>
          <a:p>
            <a:pPr eaLnBrk="0" hangingPunct="0"/>
            <a:r>
              <a:rPr lang="en-GB" sz="2200" b="1" dirty="0" smtClean="0">
                <a:solidFill>
                  <a:srgbClr val="000000"/>
                </a:solidFill>
                <a:latin typeface="Times New Roman" pitchFamily="18" charset="0"/>
              </a:rPr>
              <a:t>- more dimensions?</a:t>
            </a:r>
          </a:p>
          <a:p>
            <a:pPr eaLnBrk="0" hangingPunct="0"/>
            <a:endParaRPr lang="fr-FR" sz="2200" b="1" dirty="0" smtClean="0">
              <a:solidFill>
                <a:srgbClr val="FAFD00"/>
              </a:solidFill>
              <a:latin typeface="Times" pitchFamily="18" charset="0"/>
            </a:endParaRPr>
          </a:p>
          <a:p>
            <a:pPr eaLnBrk="0" hangingPunct="0"/>
            <a:r>
              <a:rPr lang="fr-FR" sz="2200" b="1" dirty="0" smtClean="0">
                <a:solidFill>
                  <a:srgbClr val="FFFF00"/>
                </a:solidFill>
                <a:latin typeface="Times" pitchFamily="18" charset="0"/>
              </a:rPr>
              <a:t>ALICE:</a:t>
            </a:r>
            <a:endParaRPr lang="fr-FR" sz="2200" dirty="0" smtClean="0">
              <a:solidFill>
                <a:srgbClr val="FFFF00"/>
              </a:solidFill>
              <a:latin typeface="Times" pitchFamily="18" charset="0"/>
            </a:endParaRPr>
          </a:p>
          <a:p>
            <a:pPr eaLnBrk="0" hangingPunct="0"/>
            <a:r>
              <a:rPr lang="en-GB" sz="2200" b="1" dirty="0" smtClean="0">
                <a:solidFill>
                  <a:srgbClr val="000000"/>
                </a:solidFill>
                <a:latin typeface="Times New Roman" pitchFamily="18" charset="0"/>
              </a:rPr>
              <a:t>Quark Gluon Plasma</a:t>
            </a:r>
          </a:p>
          <a:p>
            <a:pPr eaLnBrk="0" hangingPunct="0"/>
            <a:endParaRPr lang="en-GB" sz="2200" b="1" dirty="0" smtClean="0">
              <a:solidFill>
                <a:srgbClr val="FAFD00"/>
              </a:solidFill>
              <a:latin typeface="Times New Roman" pitchFamily="18" charset="0"/>
            </a:endParaRPr>
          </a:p>
          <a:p>
            <a:pPr eaLnBrk="0" hangingPunct="0"/>
            <a:r>
              <a:rPr lang="en-GB" sz="2200" b="1" dirty="0" smtClean="0">
                <a:solidFill>
                  <a:srgbClr val="FFFF00"/>
                </a:solidFill>
                <a:latin typeface="Times New Roman" pitchFamily="18" charset="0"/>
              </a:rPr>
              <a:t>LHC-B:</a:t>
            </a:r>
          </a:p>
          <a:p>
            <a:pPr eaLnBrk="0" hangingPunct="0"/>
            <a:r>
              <a:rPr lang="en-GB" sz="2200" b="1" dirty="0" smtClean="0">
                <a:solidFill>
                  <a:srgbClr val="000000"/>
                </a:solidFill>
                <a:latin typeface="Times New Roman" pitchFamily="18" charset="0"/>
              </a:rPr>
              <a:t>- CP violation in B</a:t>
            </a:r>
            <a:endParaRPr lang="fr-FR" sz="2700" dirty="0" smtClean="0">
              <a:solidFill>
                <a:srgbClr val="000000"/>
              </a:solidFill>
              <a:latin typeface="Times" pitchFamily="18" charset="0"/>
            </a:endParaRPr>
          </a:p>
        </p:txBody>
      </p:sp>
      <p:pic>
        <p:nvPicPr>
          <p:cNvPr id="63490" name="Picture 2"/>
          <p:cNvPicPr>
            <a:picLocks noChangeAspect="1" noChangeArrowheads="1"/>
          </p:cNvPicPr>
          <p:nvPr/>
        </p:nvPicPr>
        <p:blipFill>
          <a:blip r:embed="rId6"/>
          <a:srcRect/>
          <a:stretch>
            <a:fillRect/>
          </a:stretch>
        </p:blipFill>
        <p:spPr bwMode="auto">
          <a:xfrm>
            <a:off x="714348" y="285728"/>
            <a:ext cx="7821112" cy="6383848"/>
          </a:xfrm>
          <a:prstGeom prst="rect">
            <a:avLst/>
          </a:prstGeom>
          <a:noFill/>
          <a:ln w="9525">
            <a:noFill/>
            <a:miter lim="800000"/>
            <a:headEnd/>
            <a:tailEnd/>
          </a:ln>
        </p:spPr>
      </p:pic>
      <p:sp>
        <p:nvSpPr>
          <p:cNvPr id="10" name="Date Placeholder 9"/>
          <p:cNvSpPr>
            <a:spLocks noGrp="1"/>
          </p:cNvSpPr>
          <p:nvPr>
            <p:ph type="dt" sz="half" idx="10"/>
          </p:nvPr>
        </p:nvSpPr>
        <p:spPr/>
        <p:txBody>
          <a:bodyPr/>
          <a:lstStyle/>
          <a:p>
            <a:pPr>
              <a:defRPr/>
            </a:pPr>
            <a:r>
              <a:rPr lang="en-US" smtClean="0"/>
              <a:t>24-04-09</a:t>
            </a:r>
            <a:endParaRPr lang="en-US"/>
          </a:p>
        </p:txBody>
      </p:sp>
      <p:sp>
        <p:nvSpPr>
          <p:cNvPr id="11" name="Slide Number Placeholder 10"/>
          <p:cNvSpPr>
            <a:spLocks noGrp="1"/>
          </p:cNvSpPr>
          <p:nvPr>
            <p:ph type="sldNum" sz="quarter" idx="12"/>
          </p:nvPr>
        </p:nvSpPr>
        <p:spPr/>
        <p:txBody>
          <a:bodyPr/>
          <a:lstStyle/>
          <a:p>
            <a:pPr>
              <a:defRPr/>
            </a:pPr>
            <a:fld id="{36C21309-0424-4502-A8A8-5D92E07D0E46}" type="slidenum">
              <a:rPr lang="en-GB" smtClean="0"/>
              <a:pPr>
                <a:defRPr/>
              </a:pPr>
              <a:t>15</a:t>
            </a:fld>
            <a:endParaRPr lang="en-GB" dirty="0"/>
          </a:p>
        </p:txBody>
      </p:sp>
      <p:sp>
        <p:nvSpPr>
          <p:cNvPr id="12" name="Footer Placeholder 11"/>
          <p:cNvSpPr>
            <a:spLocks noGrp="1"/>
          </p:cNvSpPr>
          <p:nvPr>
            <p:ph type="ftr" sz="quarter" idx="11"/>
          </p:nvPr>
        </p:nvSpPr>
        <p:spPr/>
        <p:txBody>
          <a:bodyPr/>
          <a:lstStyle/>
          <a:p>
            <a:pPr>
              <a:defRPr/>
            </a:pPr>
            <a:r>
              <a:rPr lang="en-GB" smtClean="0"/>
              <a:t>Global collaboration Hans Hoffmann, CERN honorary</a:t>
            </a:r>
            <a:endParaRPr lang="en-US"/>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63490"/>
                                        </p:tgtEl>
                                        <p:attrNameLst>
                                          <p:attrName>style.visibility</p:attrName>
                                        </p:attrNameLst>
                                      </p:cBhvr>
                                      <p:to>
                                        <p:strVal val="visible"/>
                                      </p:to>
                                    </p:set>
                                    <p:anim calcmode="lin" valueType="num">
                                      <p:cBhvr>
                                        <p:cTn id="7" dur="1000" fill="hold"/>
                                        <p:tgtEl>
                                          <p:spTgt spid="63490"/>
                                        </p:tgtEl>
                                        <p:attrNameLst>
                                          <p:attrName>ppt_w</p:attrName>
                                        </p:attrNameLst>
                                      </p:cBhvr>
                                      <p:tavLst>
                                        <p:tav tm="0">
                                          <p:val>
                                            <p:fltVal val="0"/>
                                          </p:val>
                                        </p:tav>
                                        <p:tav tm="100000">
                                          <p:val>
                                            <p:strVal val="#ppt_w"/>
                                          </p:val>
                                        </p:tav>
                                      </p:tavLst>
                                    </p:anim>
                                    <p:anim calcmode="lin" valueType="num">
                                      <p:cBhvr>
                                        <p:cTn id="8" dur="1000" fill="hold"/>
                                        <p:tgtEl>
                                          <p:spTgt spid="63490"/>
                                        </p:tgtEl>
                                        <p:attrNameLst>
                                          <p:attrName>ppt_h</p:attrName>
                                        </p:attrNameLst>
                                      </p:cBhvr>
                                      <p:tavLst>
                                        <p:tav tm="0">
                                          <p:val>
                                            <p:fltVal val="0"/>
                                          </p:val>
                                        </p:tav>
                                        <p:tav tm="100000">
                                          <p:val>
                                            <p:strVal val="#ppt_h"/>
                                          </p:val>
                                        </p:tav>
                                      </p:tavLst>
                                    </p:anim>
                                    <p:animEffect transition="in" filter="fade">
                                      <p:cBhvr>
                                        <p:cTn id="9" dur="1000"/>
                                        <p:tgtEl>
                                          <p:spTgt spid="634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ext Box 2"/>
          <p:cNvSpPr txBox="1">
            <a:spLocks noChangeArrowheads="1"/>
          </p:cNvSpPr>
          <p:nvPr/>
        </p:nvSpPr>
        <p:spPr bwMode="auto">
          <a:xfrm>
            <a:off x="1711325" y="115888"/>
            <a:ext cx="5873724" cy="461665"/>
          </a:xfrm>
          <a:prstGeom prst="rect">
            <a:avLst/>
          </a:prstGeom>
          <a:solidFill>
            <a:srgbClr val="00279F">
              <a:alpha val="50195"/>
            </a:srgbClr>
          </a:solidFill>
          <a:ln w="9525">
            <a:noFill/>
            <a:miter lim="800000"/>
            <a:headEnd/>
            <a:tailEnd/>
          </a:ln>
        </p:spPr>
        <p:txBody>
          <a:bodyPr wrap="none">
            <a:spAutoFit/>
          </a:bodyPr>
          <a:lstStyle/>
          <a:p>
            <a:r>
              <a:rPr lang="en-GB" sz="2400" dirty="0">
                <a:solidFill>
                  <a:srgbClr val="FFFF00"/>
                </a:solidFill>
              </a:rPr>
              <a:t>ATLAS (</a:t>
            </a:r>
            <a:r>
              <a:rPr lang="en-GB" sz="2400" dirty="0" smtClean="0">
                <a:solidFill>
                  <a:srgbClr val="FFFF00"/>
                </a:solidFill>
              </a:rPr>
              <a:t>Spokesperson </a:t>
            </a:r>
            <a:r>
              <a:rPr lang="en-GB" sz="2400" dirty="0" err="1">
                <a:solidFill>
                  <a:srgbClr val="FFFF00"/>
                </a:solidFill>
              </a:rPr>
              <a:t>Fabiola</a:t>
            </a:r>
            <a:r>
              <a:rPr lang="en-GB" sz="2400" dirty="0">
                <a:solidFill>
                  <a:srgbClr val="FFFF00"/>
                </a:solidFill>
              </a:rPr>
              <a:t> </a:t>
            </a:r>
            <a:r>
              <a:rPr lang="en-GB" sz="2400" dirty="0" err="1">
                <a:solidFill>
                  <a:srgbClr val="FFFF00"/>
                </a:solidFill>
              </a:rPr>
              <a:t>Gianotti</a:t>
            </a:r>
            <a:r>
              <a:rPr lang="en-GB" sz="2400" dirty="0">
                <a:solidFill>
                  <a:srgbClr val="FFFF00"/>
                </a:solidFill>
              </a:rPr>
              <a:t>)</a:t>
            </a:r>
          </a:p>
        </p:txBody>
      </p:sp>
      <p:pic>
        <p:nvPicPr>
          <p:cNvPr id="59395" name="Picture 2"/>
          <p:cNvPicPr>
            <a:picLocks noChangeAspect="1" noChangeArrowheads="1"/>
          </p:cNvPicPr>
          <p:nvPr/>
        </p:nvPicPr>
        <p:blipFill>
          <a:blip r:embed="rId3"/>
          <a:srcRect/>
          <a:stretch>
            <a:fillRect/>
          </a:stretch>
        </p:blipFill>
        <p:spPr bwMode="auto">
          <a:xfrm>
            <a:off x="-71438" y="714375"/>
            <a:ext cx="9215438" cy="5865813"/>
          </a:xfrm>
          <a:prstGeom prst="rect">
            <a:avLst/>
          </a:prstGeom>
          <a:noFill/>
          <a:ln w="9525">
            <a:noFill/>
            <a:miter lim="800000"/>
            <a:headEnd/>
            <a:tailEnd/>
          </a:ln>
        </p:spPr>
      </p:pic>
      <p:sp>
        <p:nvSpPr>
          <p:cNvPr id="275460" name="Text Box 4"/>
          <p:cNvSpPr txBox="1">
            <a:spLocks noChangeArrowheads="1"/>
          </p:cNvSpPr>
          <p:nvPr/>
        </p:nvSpPr>
        <p:spPr bwMode="auto">
          <a:xfrm>
            <a:off x="2514600" y="3124200"/>
            <a:ext cx="4114800" cy="1552575"/>
          </a:xfrm>
          <a:prstGeom prst="rect">
            <a:avLst/>
          </a:prstGeom>
          <a:solidFill>
            <a:schemeClr val="accent2"/>
          </a:solidFill>
          <a:ln w="9525">
            <a:noFill/>
            <a:miter lim="800000"/>
            <a:headEnd/>
            <a:tailEnd/>
          </a:ln>
        </p:spPr>
        <p:txBody>
          <a:bodyPr>
            <a:spAutoFit/>
          </a:bodyPr>
          <a:lstStyle/>
          <a:p>
            <a:pPr>
              <a:spcBef>
                <a:spcPct val="50000"/>
              </a:spcBef>
              <a:tabLst>
                <a:tab pos="3810000" algn="dec"/>
              </a:tabLst>
            </a:pPr>
            <a:r>
              <a:rPr lang="en-GB">
                <a:solidFill>
                  <a:srgbClr val="FFFF00"/>
                </a:solidFill>
              </a:rPr>
              <a:t>Number of scientists:	2100</a:t>
            </a:r>
          </a:p>
          <a:p>
            <a:pPr>
              <a:spcBef>
                <a:spcPct val="50000"/>
              </a:spcBef>
              <a:tabLst>
                <a:tab pos="3810000" algn="dec"/>
              </a:tabLst>
            </a:pPr>
            <a:r>
              <a:rPr lang="en-GB">
                <a:solidFill>
                  <a:srgbClr val="FFFF00"/>
                </a:solidFill>
              </a:rPr>
              <a:t>Number of institutes:	167</a:t>
            </a:r>
          </a:p>
          <a:p>
            <a:pPr>
              <a:spcBef>
                <a:spcPct val="50000"/>
              </a:spcBef>
              <a:tabLst>
                <a:tab pos="3810000" algn="dec"/>
              </a:tabLst>
            </a:pPr>
            <a:r>
              <a:rPr lang="en-GB">
                <a:solidFill>
                  <a:srgbClr val="FFFF00"/>
                </a:solidFill>
              </a:rPr>
              <a:t>Number of countries:	37</a:t>
            </a:r>
          </a:p>
        </p:txBody>
      </p:sp>
      <p:sp>
        <p:nvSpPr>
          <p:cNvPr id="59397" name="Date Placeholder 4"/>
          <p:cNvSpPr>
            <a:spLocks noGrp="1"/>
          </p:cNvSpPr>
          <p:nvPr>
            <p:ph type="dt" sz="quarter" idx="10"/>
          </p:nvPr>
        </p:nvSpPr>
        <p:spPr>
          <a:xfrm>
            <a:off x="0" y="6629400"/>
            <a:ext cx="1500165" cy="228600"/>
          </a:xfrm>
          <a:noFill/>
        </p:spPr>
        <p:txBody>
          <a:bodyPr/>
          <a:lstStyle/>
          <a:p>
            <a:r>
              <a:rPr lang="en-US" smtClean="0"/>
              <a:t>24-04-09</a:t>
            </a:r>
            <a:endParaRPr lang="en-GB" dirty="0"/>
          </a:p>
        </p:txBody>
      </p:sp>
      <p:sp>
        <p:nvSpPr>
          <p:cNvPr id="59398" name="Slide Number Placeholder 5"/>
          <p:cNvSpPr>
            <a:spLocks noGrp="1"/>
          </p:cNvSpPr>
          <p:nvPr>
            <p:ph type="sldNum" sz="quarter" idx="12"/>
          </p:nvPr>
        </p:nvSpPr>
        <p:spPr>
          <a:noFill/>
        </p:spPr>
        <p:txBody>
          <a:bodyPr/>
          <a:lstStyle/>
          <a:p>
            <a:fld id="{125CB670-6D31-4421-BBC5-2F5099F22875}" type="slidenum">
              <a:rPr lang="en-GB" smtClean="0"/>
              <a:pPr/>
              <a:t>16</a:t>
            </a:fld>
            <a:endParaRPr lang="en-GB" smtClean="0"/>
          </a:p>
        </p:txBody>
      </p:sp>
      <p:sp>
        <p:nvSpPr>
          <p:cNvPr id="59399" name="Footer Placeholder 6"/>
          <p:cNvSpPr>
            <a:spLocks noGrp="1"/>
          </p:cNvSpPr>
          <p:nvPr>
            <p:ph type="ftr" sz="quarter" idx="11"/>
          </p:nvPr>
        </p:nvSpPr>
        <p:spPr>
          <a:noFill/>
        </p:spPr>
        <p:txBody>
          <a:bodyPr/>
          <a:lstStyle/>
          <a:p>
            <a:r>
              <a:rPr lang="en-GB" smtClean="0"/>
              <a:t>Global collaboration Hans Hoffmann, CERN honorary</a:t>
            </a:r>
            <a:endParaRPr lang="en-GB"/>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75460"/>
                                        </p:tgtEl>
                                        <p:attrNameLst>
                                          <p:attrName>style.visibility</p:attrName>
                                        </p:attrNameLst>
                                      </p:cBhvr>
                                      <p:to>
                                        <p:strVal val="visible"/>
                                      </p:to>
                                    </p:set>
                                    <p:animEffect transition="in" filter="wipe(up)">
                                      <p:cBhvr>
                                        <p:cTn id="7" dur="500"/>
                                        <p:tgtEl>
                                          <p:spTgt spid="2754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546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18" name="Picture 2" descr="ATLAS3"/>
          <p:cNvPicPr>
            <a:picLocks noChangeAspect="1" noChangeArrowheads="1"/>
          </p:cNvPicPr>
          <p:nvPr/>
        </p:nvPicPr>
        <p:blipFill>
          <a:blip r:embed="rId3"/>
          <a:srcRect/>
          <a:stretch>
            <a:fillRect/>
          </a:stretch>
        </p:blipFill>
        <p:spPr bwMode="auto">
          <a:xfrm>
            <a:off x="0" y="0"/>
            <a:ext cx="9178925" cy="6902450"/>
          </a:xfrm>
          <a:prstGeom prst="rect">
            <a:avLst/>
          </a:prstGeom>
          <a:noFill/>
          <a:ln w="9525">
            <a:noFill/>
            <a:miter lim="800000"/>
            <a:headEnd/>
            <a:tailEnd/>
          </a:ln>
        </p:spPr>
      </p:pic>
      <p:sp>
        <p:nvSpPr>
          <p:cNvPr id="60419" name="Rectangle 3"/>
          <p:cNvSpPr>
            <a:spLocks noGrp="1" noChangeArrowheads="1"/>
          </p:cNvSpPr>
          <p:nvPr>
            <p:ph type="title"/>
          </p:nvPr>
        </p:nvSpPr>
        <p:spPr>
          <a:xfrm>
            <a:off x="5257800" y="6400800"/>
            <a:ext cx="3940175" cy="476250"/>
          </a:xfrm>
          <a:solidFill>
            <a:schemeClr val="bg1"/>
          </a:solidFill>
        </p:spPr>
        <p:txBody>
          <a:bodyPr lIns="91440" tIns="45720" rIns="91440" bIns="45720"/>
          <a:lstStyle/>
          <a:p>
            <a:pPr eaLnBrk="1" hangingPunct="1"/>
            <a:r>
              <a:rPr lang="en-US" sz="2400" smtClean="0">
                <a:solidFill>
                  <a:schemeClr val="tx1"/>
                </a:solidFill>
              </a:rPr>
              <a:t>The ATLAS Cavern</a:t>
            </a:r>
            <a:endParaRPr lang="en-GB" sz="2400" smtClean="0">
              <a:solidFill>
                <a:schemeClr val="bg2"/>
              </a:solidFill>
            </a:endParaRPr>
          </a:p>
        </p:txBody>
      </p:sp>
      <p:sp>
        <p:nvSpPr>
          <p:cNvPr id="60420" name="Date Placeholder 3"/>
          <p:cNvSpPr>
            <a:spLocks noGrp="1"/>
          </p:cNvSpPr>
          <p:nvPr>
            <p:ph type="dt" sz="quarter" idx="10"/>
          </p:nvPr>
        </p:nvSpPr>
        <p:spPr>
          <a:noFill/>
        </p:spPr>
        <p:txBody>
          <a:bodyPr/>
          <a:lstStyle/>
          <a:p>
            <a:r>
              <a:rPr lang="en-US" smtClean="0"/>
              <a:t>24-04-09</a:t>
            </a:r>
            <a:endParaRPr lang="en-GB"/>
          </a:p>
        </p:txBody>
      </p:sp>
      <p:sp>
        <p:nvSpPr>
          <p:cNvPr id="60421" name="Slide Number Placeholder 4"/>
          <p:cNvSpPr>
            <a:spLocks noGrp="1"/>
          </p:cNvSpPr>
          <p:nvPr>
            <p:ph type="sldNum" sz="quarter" idx="12"/>
          </p:nvPr>
        </p:nvSpPr>
        <p:spPr>
          <a:noFill/>
        </p:spPr>
        <p:txBody>
          <a:bodyPr/>
          <a:lstStyle/>
          <a:p>
            <a:fld id="{CC7A67EB-C96A-4564-9EF6-DEBAC3498708}" type="slidenum">
              <a:rPr lang="en-GB" smtClean="0"/>
              <a:pPr/>
              <a:t>17</a:t>
            </a:fld>
            <a:endParaRPr lang="en-GB" smtClean="0"/>
          </a:p>
        </p:txBody>
      </p:sp>
      <p:sp>
        <p:nvSpPr>
          <p:cNvPr id="60422" name="Footer Placeholder 5"/>
          <p:cNvSpPr>
            <a:spLocks noGrp="1"/>
          </p:cNvSpPr>
          <p:nvPr>
            <p:ph type="ftr" sz="quarter" idx="11"/>
          </p:nvPr>
        </p:nvSpPr>
        <p:spPr>
          <a:noFill/>
        </p:spPr>
        <p:txBody>
          <a:bodyPr/>
          <a:lstStyle/>
          <a:p>
            <a:r>
              <a:rPr lang="en-GB" smtClean="0"/>
              <a:t>Global collaboration Hans Hoffmann, CERN honorary</a:t>
            </a:r>
            <a:endParaRPr lang="en-GB"/>
          </a:p>
        </p:txBody>
      </p:sp>
    </p:spTree>
  </p:cSld>
  <p:clrMapOvr>
    <a:masterClrMapping/>
  </p:clrMapOvr>
  <p:transition>
    <p:wipe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42" name="Picture 2" descr="ATLAScavern"/>
          <p:cNvPicPr>
            <a:picLocks noChangeAspect="1" noChangeArrowheads="1"/>
          </p:cNvPicPr>
          <p:nvPr/>
        </p:nvPicPr>
        <p:blipFill>
          <a:blip r:embed="rId3"/>
          <a:srcRect/>
          <a:stretch>
            <a:fillRect/>
          </a:stretch>
        </p:blipFill>
        <p:spPr bwMode="auto">
          <a:xfrm>
            <a:off x="0" y="0"/>
            <a:ext cx="9153525" cy="6878638"/>
          </a:xfrm>
          <a:prstGeom prst="rect">
            <a:avLst/>
          </a:prstGeom>
          <a:noFill/>
          <a:ln w="9525">
            <a:noFill/>
            <a:miter lim="800000"/>
            <a:headEnd/>
            <a:tailEnd/>
          </a:ln>
        </p:spPr>
      </p:pic>
      <p:sp>
        <p:nvSpPr>
          <p:cNvPr id="61443" name="Rectangle 7"/>
          <p:cNvSpPr>
            <a:spLocks noGrp="1" noChangeArrowheads="1"/>
          </p:cNvSpPr>
          <p:nvPr>
            <p:ph type="title"/>
          </p:nvPr>
        </p:nvSpPr>
        <p:spPr>
          <a:xfrm>
            <a:off x="685800" y="609600"/>
            <a:ext cx="7772400" cy="1143000"/>
          </a:xfrm>
          <a:noFill/>
        </p:spPr>
        <p:txBody>
          <a:bodyPr lIns="91440" tIns="45720" rIns="91440" bIns="45720" anchor="t"/>
          <a:lstStyle/>
          <a:p>
            <a:pPr eaLnBrk="1" hangingPunct="1"/>
            <a:endParaRPr lang="en-GB" smtClean="0"/>
          </a:p>
        </p:txBody>
      </p:sp>
      <p:sp>
        <p:nvSpPr>
          <p:cNvPr id="61444" name="Date Placeholder 3"/>
          <p:cNvSpPr>
            <a:spLocks noGrp="1"/>
          </p:cNvSpPr>
          <p:nvPr>
            <p:ph type="dt" sz="quarter" idx="10"/>
          </p:nvPr>
        </p:nvSpPr>
        <p:spPr>
          <a:noFill/>
        </p:spPr>
        <p:txBody>
          <a:bodyPr/>
          <a:lstStyle/>
          <a:p>
            <a:r>
              <a:rPr lang="en-US" smtClean="0"/>
              <a:t>24-04-09</a:t>
            </a:r>
            <a:endParaRPr lang="en-GB"/>
          </a:p>
        </p:txBody>
      </p:sp>
      <p:sp>
        <p:nvSpPr>
          <p:cNvPr id="61445" name="Slide Number Placeholder 4"/>
          <p:cNvSpPr>
            <a:spLocks noGrp="1"/>
          </p:cNvSpPr>
          <p:nvPr>
            <p:ph type="sldNum" sz="quarter" idx="12"/>
          </p:nvPr>
        </p:nvSpPr>
        <p:spPr>
          <a:noFill/>
        </p:spPr>
        <p:txBody>
          <a:bodyPr/>
          <a:lstStyle/>
          <a:p>
            <a:fld id="{E8F3B021-35B2-470B-B5D4-E58AC132A85A}" type="slidenum">
              <a:rPr lang="en-GB" smtClean="0"/>
              <a:pPr/>
              <a:t>18</a:t>
            </a:fld>
            <a:endParaRPr lang="en-GB" smtClean="0"/>
          </a:p>
        </p:txBody>
      </p:sp>
      <p:sp>
        <p:nvSpPr>
          <p:cNvPr id="61446" name="Footer Placeholder 5"/>
          <p:cNvSpPr>
            <a:spLocks noGrp="1"/>
          </p:cNvSpPr>
          <p:nvPr>
            <p:ph type="ftr" sz="quarter" idx="11"/>
          </p:nvPr>
        </p:nvSpPr>
        <p:spPr>
          <a:noFill/>
        </p:spPr>
        <p:txBody>
          <a:bodyPr/>
          <a:lstStyle/>
          <a:p>
            <a:r>
              <a:rPr lang="en-GB" smtClean="0"/>
              <a:t>Global collaboration Hans Hoffmann, CERN honorary</a:t>
            </a:r>
            <a:endParaRPr lang="en-GB"/>
          </a:p>
        </p:txBody>
      </p:sp>
    </p:spTree>
  </p:cSld>
  <p:clrMapOvr>
    <a:masterClrMapping/>
  </p:clrMapOvr>
  <p:transition>
    <p:wipe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2" name="Picture 2" descr="ATLAS cavern9"/>
          <p:cNvPicPr>
            <a:picLocks noChangeAspect="1" noChangeArrowheads="1"/>
          </p:cNvPicPr>
          <p:nvPr/>
        </p:nvPicPr>
        <p:blipFill>
          <a:blip r:embed="rId3"/>
          <a:srcRect l="1611" r="1639"/>
          <a:stretch>
            <a:fillRect/>
          </a:stretch>
        </p:blipFill>
        <p:spPr bwMode="auto">
          <a:xfrm>
            <a:off x="0" y="0"/>
            <a:ext cx="9144000" cy="6877050"/>
          </a:xfrm>
          <a:prstGeom prst="rect">
            <a:avLst/>
          </a:prstGeom>
          <a:noFill/>
          <a:ln w="9525">
            <a:noFill/>
            <a:miter lim="800000"/>
            <a:headEnd/>
            <a:tailEnd/>
          </a:ln>
        </p:spPr>
      </p:pic>
      <p:sp>
        <p:nvSpPr>
          <p:cNvPr id="66563" name="Rectangle 4"/>
          <p:cNvSpPr>
            <a:spLocks noChangeArrowheads="1"/>
          </p:cNvSpPr>
          <p:nvPr/>
        </p:nvSpPr>
        <p:spPr bwMode="auto">
          <a:xfrm>
            <a:off x="5203825" y="6381750"/>
            <a:ext cx="3940175" cy="476250"/>
          </a:xfrm>
          <a:prstGeom prst="rect">
            <a:avLst/>
          </a:prstGeom>
          <a:solidFill>
            <a:schemeClr val="bg1"/>
          </a:solidFill>
          <a:ln w="9525">
            <a:noFill/>
            <a:miter lim="800000"/>
            <a:headEnd/>
            <a:tailEnd/>
          </a:ln>
        </p:spPr>
        <p:txBody>
          <a:bodyPr anchor="ctr"/>
          <a:lstStyle/>
          <a:p>
            <a:pPr algn="ctr"/>
            <a:r>
              <a:rPr lang="en-US" sz="3200"/>
              <a:t>The ATLAS </a:t>
            </a:r>
            <a:r>
              <a:rPr lang="en-US" sz="3600"/>
              <a:t>Cavern</a:t>
            </a:r>
            <a:endParaRPr lang="en-GB" sz="3600">
              <a:solidFill>
                <a:schemeClr val="bg2"/>
              </a:solidFill>
            </a:endParaRPr>
          </a:p>
        </p:txBody>
      </p:sp>
      <p:sp>
        <p:nvSpPr>
          <p:cNvPr id="66564" name="Rectangle 5"/>
          <p:cNvSpPr>
            <a:spLocks noGrp="1" noChangeArrowheads="1"/>
          </p:cNvSpPr>
          <p:nvPr>
            <p:ph type="title"/>
          </p:nvPr>
        </p:nvSpPr>
        <p:spPr>
          <a:xfrm>
            <a:off x="685800" y="609600"/>
            <a:ext cx="7772400" cy="1143000"/>
          </a:xfrm>
          <a:noFill/>
        </p:spPr>
        <p:txBody>
          <a:bodyPr lIns="91440" tIns="45720" rIns="91440" bIns="45720" anchor="t"/>
          <a:lstStyle/>
          <a:p>
            <a:pPr eaLnBrk="1" hangingPunct="1"/>
            <a:endParaRPr lang="en-GB" smtClean="0"/>
          </a:p>
        </p:txBody>
      </p:sp>
      <p:sp>
        <p:nvSpPr>
          <p:cNvPr id="66565" name="Date Placeholder 4"/>
          <p:cNvSpPr>
            <a:spLocks noGrp="1"/>
          </p:cNvSpPr>
          <p:nvPr>
            <p:ph type="dt" sz="quarter" idx="10"/>
          </p:nvPr>
        </p:nvSpPr>
        <p:spPr>
          <a:noFill/>
        </p:spPr>
        <p:txBody>
          <a:bodyPr/>
          <a:lstStyle/>
          <a:p>
            <a:r>
              <a:rPr lang="en-US" smtClean="0"/>
              <a:t>24-04-09</a:t>
            </a:r>
            <a:endParaRPr lang="en-GB"/>
          </a:p>
        </p:txBody>
      </p:sp>
      <p:sp>
        <p:nvSpPr>
          <p:cNvPr id="66566" name="Slide Number Placeholder 5"/>
          <p:cNvSpPr>
            <a:spLocks noGrp="1"/>
          </p:cNvSpPr>
          <p:nvPr>
            <p:ph type="sldNum" sz="quarter" idx="12"/>
          </p:nvPr>
        </p:nvSpPr>
        <p:spPr>
          <a:noFill/>
        </p:spPr>
        <p:txBody>
          <a:bodyPr/>
          <a:lstStyle/>
          <a:p>
            <a:fld id="{02992B73-EE36-4952-B7C3-B7964160345F}" type="slidenum">
              <a:rPr lang="en-GB" smtClean="0"/>
              <a:pPr/>
              <a:t>19</a:t>
            </a:fld>
            <a:endParaRPr lang="en-GB" smtClean="0"/>
          </a:p>
        </p:txBody>
      </p:sp>
      <p:sp>
        <p:nvSpPr>
          <p:cNvPr id="66567" name="Footer Placeholder 6"/>
          <p:cNvSpPr>
            <a:spLocks noGrp="1"/>
          </p:cNvSpPr>
          <p:nvPr>
            <p:ph type="ftr" sz="quarter" idx="11"/>
          </p:nvPr>
        </p:nvSpPr>
        <p:spPr>
          <a:noFill/>
        </p:spPr>
        <p:txBody>
          <a:bodyPr/>
          <a:lstStyle/>
          <a:p>
            <a:r>
              <a:rPr lang="en-GB" smtClean="0"/>
              <a:t>Global collaboration Hans Hoffmann, CERN honorary</a:t>
            </a:r>
            <a:endParaRPr lang="en-GB"/>
          </a:p>
        </p:txBody>
      </p:sp>
    </p:spTree>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Number Placeholder 1"/>
          <p:cNvSpPr txBox="1">
            <a:spLocks noGrp="1"/>
          </p:cNvSpPr>
          <p:nvPr/>
        </p:nvSpPr>
        <p:spPr bwMode="auto">
          <a:xfrm>
            <a:off x="7010400" y="6492875"/>
            <a:ext cx="2133600" cy="365125"/>
          </a:xfrm>
          <a:prstGeom prst="rect">
            <a:avLst/>
          </a:prstGeom>
          <a:noFill/>
          <a:ln w="9525">
            <a:noFill/>
            <a:miter lim="800000"/>
            <a:headEnd/>
            <a:tailEnd/>
          </a:ln>
        </p:spPr>
        <p:txBody>
          <a:bodyPr anchor="ctr">
            <a:prstTxWarp prst="textNoShape">
              <a:avLst/>
            </a:prstTxWarp>
          </a:bodyPr>
          <a:lstStyle/>
          <a:p>
            <a:pPr algn="r"/>
            <a:fld id="{AA71B6B4-8BAF-4A77-AC7E-3AEDC82FCE28}" type="slidenum">
              <a:rPr lang="en-US" sz="1200" b="1">
                <a:solidFill>
                  <a:srgbClr val="898989"/>
                </a:solidFill>
              </a:rPr>
              <a:pPr algn="r"/>
              <a:t>2</a:t>
            </a:fld>
            <a:endParaRPr lang="en-US" sz="1200" b="1">
              <a:solidFill>
                <a:srgbClr val="898989"/>
              </a:solidFill>
            </a:endParaRPr>
          </a:p>
        </p:txBody>
      </p:sp>
      <p:pic>
        <p:nvPicPr>
          <p:cNvPr id="39939" name="Picture 2" descr="flags"/>
          <p:cNvPicPr>
            <a:picLocks noChangeAspect="1" noChangeArrowheads="1"/>
          </p:cNvPicPr>
          <p:nvPr/>
        </p:nvPicPr>
        <p:blipFill>
          <a:blip r:embed="rId3"/>
          <a:srcRect t="1666"/>
          <a:stretch>
            <a:fillRect/>
          </a:stretch>
        </p:blipFill>
        <p:spPr bwMode="auto">
          <a:xfrm>
            <a:off x="0" y="0"/>
            <a:ext cx="9144000" cy="6858000"/>
          </a:xfrm>
          <a:prstGeom prst="rect">
            <a:avLst/>
          </a:prstGeom>
          <a:noFill/>
          <a:ln w="9525">
            <a:noFill/>
            <a:miter lim="800000"/>
            <a:headEnd/>
            <a:tailEnd/>
          </a:ln>
        </p:spPr>
      </p:pic>
      <p:sp>
        <p:nvSpPr>
          <p:cNvPr id="4" name="Rectangle 3"/>
          <p:cNvSpPr txBox="1">
            <a:spLocks noChangeArrowheads="1"/>
          </p:cNvSpPr>
          <p:nvPr/>
        </p:nvSpPr>
        <p:spPr bwMode="auto">
          <a:xfrm>
            <a:off x="76200" y="152400"/>
            <a:ext cx="6281750" cy="1143000"/>
          </a:xfrm>
          <a:prstGeom prst="rect">
            <a:avLst/>
          </a:prstGeom>
          <a:noFill/>
          <a:ln w="9525">
            <a:noFill/>
            <a:miter lim="800000"/>
            <a:headEnd/>
            <a:tailEnd/>
          </a:ln>
          <a:effectLst>
            <a:outerShdw blurRad="63500" dist="38099" dir="2700000" algn="ctr" rotWithShape="0">
              <a:schemeClr val="tx2">
                <a:alpha val="74997"/>
              </a:schemeClr>
            </a:outerShdw>
          </a:effectLst>
        </p:spPr>
        <p:txBody>
          <a:bodyPr anchor="ctr">
            <a:prstTxWarp prst="textNoShape">
              <a:avLst/>
            </a:prstTxWarp>
          </a:bodyPr>
          <a:lstStyle/>
          <a:p>
            <a:pPr>
              <a:defRPr/>
            </a:pPr>
            <a:r>
              <a:rPr lang="en-GB" sz="4400" dirty="0">
                <a:solidFill>
                  <a:srgbClr val="FFFF00"/>
                </a:solidFill>
                <a:latin typeface="Arial" pitchFamily="19" charset="0"/>
                <a:ea typeface="ＭＳ Ｐゴシック" pitchFamily="19" charset="-128"/>
                <a:cs typeface="ＭＳ Ｐゴシック" pitchFamily="19" charset="-128"/>
              </a:rPr>
              <a:t>CERN in </a:t>
            </a:r>
            <a:r>
              <a:rPr lang="en-GB" sz="4400" dirty="0" smtClean="0">
                <a:solidFill>
                  <a:srgbClr val="FFFF00"/>
                </a:solidFill>
                <a:latin typeface="Arial" pitchFamily="19" charset="0"/>
                <a:ea typeface="ＭＳ Ｐゴシック" pitchFamily="19" charset="-128"/>
                <a:cs typeface="ＭＳ Ｐゴシック" pitchFamily="19" charset="-128"/>
              </a:rPr>
              <a:t>Numbers 2009</a:t>
            </a:r>
            <a:endParaRPr lang="en-GB" sz="4400" dirty="0">
              <a:solidFill>
                <a:schemeClr val="tx2"/>
              </a:solidFill>
              <a:effectLst>
                <a:outerShdw blurRad="38100" dist="38100" dir="2700000" algn="tl">
                  <a:srgbClr val="DDDDDD"/>
                </a:outerShdw>
              </a:effectLst>
              <a:latin typeface="Arial" pitchFamily="19" charset="0"/>
              <a:ea typeface="ＭＳ Ｐゴシック" pitchFamily="19" charset="-128"/>
              <a:cs typeface="ＭＳ Ｐゴシック" pitchFamily="19" charset="-128"/>
            </a:endParaRPr>
          </a:p>
        </p:txBody>
      </p:sp>
      <p:sp>
        <p:nvSpPr>
          <p:cNvPr id="5" name="Rectangle 4"/>
          <p:cNvSpPr txBox="1">
            <a:spLocks noChangeArrowheads="1"/>
          </p:cNvSpPr>
          <p:nvPr/>
        </p:nvSpPr>
        <p:spPr bwMode="auto">
          <a:xfrm>
            <a:off x="0" y="1600200"/>
            <a:ext cx="3505200" cy="1371600"/>
          </a:xfrm>
          <a:prstGeom prst="rect">
            <a:avLst/>
          </a:prstGeom>
          <a:gradFill rotWithShape="1">
            <a:gsLst>
              <a:gs pos="0">
                <a:srgbClr val="C7EEF0">
                  <a:alpha val="70000"/>
                </a:srgbClr>
              </a:gs>
              <a:gs pos="100000">
                <a:srgbClr val="4F81BD">
                  <a:alpha val="67000"/>
                </a:srgbClr>
              </a:gs>
            </a:gsLst>
            <a:lin ang="5400000" scaled="1"/>
          </a:gradFill>
          <a:ln w="9525">
            <a:noFill/>
            <a:miter lim="800000"/>
            <a:headEnd/>
            <a:tailEnd/>
          </a:ln>
          <a:effectLst>
            <a:outerShdw blurRad="63500" dist="38099" dir="2700000" algn="ctr" rotWithShape="0">
              <a:srgbClr val="000000">
                <a:alpha val="74997"/>
              </a:srgbClr>
            </a:outerShdw>
          </a:effectLst>
        </p:spPr>
        <p:txBody>
          <a:bodyPr>
            <a:prstTxWarp prst="textNoShape">
              <a:avLst/>
            </a:prstTxWarp>
          </a:bodyPr>
          <a:lstStyle/>
          <a:p>
            <a:pPr marL="171450" indent="-171450">
              <a:lnSpc>
                <a:spcPct val="80000"/>
              </a:lnSpc>
              <a:spcBef>
                <a:spcPct val="20000"/>
              </a:spcBef>
              <a:buFontTx/>
              <a:buChar char="•"/>
              <a:defRPr/>
            </a:pPr>
            <a:r>
              <a:rPr lang="en-GB" sz="2000">
                <a:solidFill>
                  <a:schemeClr val="bg1"/>
                </a:solidFill>
                <a:latin typeface="Arial" pitchFamily="19" charset="0"/>
                <a:ea typeface="ＭＳ Ｐゴシック" pitchFamily="19" charset="-128"/>
                <a:cs typeface="ＭＳ Ｐゴシック" pitchFamily="19" charset="-128"/>
              </a:rPr>
              <a:t>2256 staff</a:t>
            </a:r>
          </a:p>
          <a:p>
            <a:pPr marL="171450" indent="-171450">
              <a:lnSpc>
                <a:spcPct val="80000"/>
              </a:lnSpc>
              <a:spcBef>
                <a:spcPct val="20000"/>
              </a:spcBef>
              <a:buFontTx/>
              <a:buChar char="•"/>
              <a:defRPr/>
            </a:pPr>
            <a:r>
              <a:rPr lang="en-GB" sz="2000">
                <a:solidFill>
                  <a:schemeClr val="bg1"/>
                </a:solidFill>
                <a:latin typeface="Arial" pitchFamily="19" charset="0"/>
                <a:ea typeface="ＭＳ Ｐゴシック" pitchFamily="19" charset="-128"/>
                <a:cs typeface="ＭＳ Ｐゴシック" pitchFamily="19" charset="-128"/>
              </a:rPr>
              <a:t>~700 other paid personnel</a:t>
            </a:r>
          </a:p>
          <a:p>
            <a:pPr marL="171450" indent="-171450">
              <a:lnSpc>
                <a:spcPct val="80000"/>
              </a:lnSpc>
              <a:spcBef>
                <a:spcPct val="20000"/>
              </a:spcBef>
              <a:buFontTx/>
              <a:buChar char="•"/>
              <a:defRPr/>
            </a:pPr>
            <a:r>
              <a:rPr lang="en-GB" sz="2000">
                <a:solidFill>
                  <a:schemeClr val="bg1"/>
                </a:solidFill>
                <a:latin typeface="Arial" pitchFamily="19" charset="0"/>
                <a:ea typeface="ＭＳ Ｐゴシック" pitchFamily="19" charset="-128"/>
                <a:cs typeface="ＭＳ Ｐゴシック" pitchFamily="19" charset="-128"/>
              </a:rPr>
              <a:t>~9500 users</a:t>
            </a:r>
          </a:p>
          <a:p>
            <a:pPr marL="171450" indent="-171450">
              <a:spcBef>
                <a:spcPct val="20000"/>
              </a:spcBef>
              <a:buFontTx/>
              <a:buChar char="•"/>
              <a:defRPr/>
            </a:pPr>
            <a:r>
              <a:rPr lang="en-GB" sz="2000">
                <a:solidFill>
                  <a:schemeClr val="bg1"/>
                </a:solidFill>
                <a:latin typeface="Arial" pitchFamily="19" charset="0"/>
                <a:ea typeface="ＭＳ Ｐゴシック" pitchFamily="19" charset="-128"/>
                <a:cs typeface="ＭＳ Ｐゴシック" pitchFamily="19" charset="-128"/>
              </a:rPr>
              <a:t>Budget (2009) 1100 MCHF</a:t>
            </a:r>
          </a:p>
        </p:txBody>
      </p:sp>
      <p:sp>
        <p:nvSpPr>
          <p:cNvPr id="6" name="Rectangle 5"/>
          <p:cNvSpPr txBox="1">
            <a:spLocks noChangeArrowheads="1"/>
          </p:cNvSpPr>
          <p:nvPr/>
        </p:nvSpPr>
        <p:spPr bwMode="auto">
          <a:xfrm>
            <a:off x="3505200" y="3886200"/>
            <a:ext cx="5638800" cy="2971800"/>
          </a:xfrm>
          <a:prstGeom prst="rect">
            <a:avLst/>
          </a:prstGeom>
          <a:gradFill rotWithShape="1">
            <a:gsLst>
              <a:gs pos="0">
                <a:schemeClr val="accent1">
                  <a:alpha val="70000"/>
                </a:schemeClr>
              </a:gs>
              <a:gs pos="100000">
                <a:srgbClr val="4F81BD">
                  <a:alpha val="67000"/>
                </a:srgbClr>
              </a:gs>
            </a:gsLst>
            <a:lin ang="5400000" scaled="1"/>
          </a:gradFill>
          <a:ln w="9525">
            <a:noFill/>
            <a:miter lim="800000"/>
            <a:headEnd/>
            <a:tailEnd/>
          </a:ln>
          <a:effectLst>
            <a:outerShdw blurRad="63500" dist="38099" dir="2700000" algn="ctr" rotWithShape="0">
              <a:srgbClr val="000000">
                <a:alpha val="74997"/>
              </a:srgbClr>
            </a:outerShdw>
          </a:effectLst>
        </p:spPr>
        <p:txBody>
          <a:bodyPr>
            <a:prstTxWarp prst="textNoShape">
              <a:avLst/>
            </a:prstTxWarp>
          </a:bodyPr>
          <a:lstStyle/>
          <a:p>
            <a:pPr marL="147638" indent="-147638">
              <a:lnSpc>
                <a:spcPct val="90000"/>
              </a:lnSpc>
              <a:spcBef>
                <a:spcPct val="20000"/>
              </a:spcBef>
              <a:buFontTx/>
              <a:buChar char="•"/>
              <a:defRPr/>
            </a:pPr>
            <a:r>
              <a:rPr lang="en-GB" sz="2000">
                <a:solidFill>
                  <a:srgbClr val="FFFF00"/>
                </a:solidFill>
                <a:effectLst>
                  <a:outerShdw blurRad="38100" dist="38100" dir="2700000" algn="tl">
                    <a:srgbClr val="000000"/>
                  </a:outerShdw>
                </a:effectLst>
                <a:latin typeface="Arial" pitchFamily="19" charset="0"/>
                <a:ea typeface="ＭＳ Ｐゴシック" pitchFamily="19" charset="-128"/>
                <a:cs typeface="ＭＳ Ｐゴシック" pitchFamily="19" charset="-128"/>
              </a:rPr>
              <a:t>20 Member States:</a:t>
            </a:r>
            <a:r>
              <a:rPr lang="en-GB" sz="2000">
                <a:latin typeface="Arial" pitchFamily="19" charset="0"/>
                <a:ea typeface="ＭＳ Ｐゴシック" pitchFamily="19" charset="-128"/>
                <a:cs typeface="ＭＳ Ｐゴシック" pitchFamily="19" charset="-128"/>
              </a:rPr>
              <a:t> </a:t>
            </a:r>
            <a:r>
              <a:rPr lang="en-GB" sz="1800">
                <a:solidFill>
                  <a:srgbClr val="FFFFFF"/>
                </a:solidFill>
                <a:latin typeface="Arial" pitchFamily="19" charset="0"/>
                <a:ea typeface="ＭＳ Ｐゴシック" pitchFamily="19" charset="-128"/>
                <a:cs typeface="ＭＳ Ｐゴシック" pitchFamily="19" charset="-128"/>
              </a:rPr>
              <a:t>Austria, Belgium, Bulgaria, the Czech Republic, Denmark, Finland, France, Germany, Greece, Hungary, Italy, Netherlands, Norway, Poland, Portugal, Slovakia, Spain, Sweden, Switzerland and the United Kingdom. </a:t>
            </a:r>
          </a:p>
          <a:p>
            <a:pPr marL="147638" indent="-147638">
              <a:lnSpc>
                <a:spcPct val="90000"/>
              </a:lnSpc>
              <a:spcBef>
                <a:spcPct val="20000"/>
              </a:spcBef>
              <a:buFontTx/>
              <a:buChar char="•"/>
              <a:defRPr/>
            </a:pPr>
            <a:r>
              <a:rPr lang="en-GB" sz="2000">
                <a:solidFill>
                  <a:srgbClr val="FFFF00"/>
                </a:solidFill>
                <a:effectLst>
                  <a:outerShdw blurRad="38100" dist="38100" dir="2700000" algn="tl">
                    <a:srgbClr val="000000"/>
                  </a:outerShdw>
                </a:effectLst>
                <a:latin typeface="Arial" pitchFamily="19" charset="0"/>
                <a:ea typeface="ＭＳ Ｐゴシック" pitchFamily="19" charset="-128"/>
                <a:cs typeface="ＭＳ Ｐゴシック" pitchFamily="19" charset="-128"/>
              </a:rPr>
              <a:t>1 Candidate for Accession to Membership of CERN:</a:t>
            </a:r>
            <a:r>
              <a:rPr lang="en-GB" sz="1800">
                <a:solidFill>
                  <a:srgbClr val="FFFFFF"/>
                </a:solidFill>
                <a:latin typeface="Arial" pitchFamily="19" charset="0"/>
                <a:ea typeface="ＭＳ Ｐゴシック" pitchFamily="19" charset="-128"/>
                <a:cs typeface="ＭＳ Ｐゴシック" pitchFamily="19" charset="-128"/>
              </a:rPr>
              <a:t> Romania</a:t>
            </a:r>
          </a:p>
          <a:p>
            <a:pPr marL="147638" indent="-147638">
              <a:lnSpc>
                <a:spcPct val="90000"/>
              </a:lnSpc>
              <a:spcBef>
                <a:spcPct val="20000"/>
              </a:spcBef>
              <a:buFontTx/>
              <a:buChar char="•"/>
              <a:defRPr/>
            </a:pPr>
            <a:r>
              <a:rPr lang="en-GB" sz="2000">
                <a:solidFill>
                  <a:srgbClr val="FFFF00"/>
                </a:solidFill>
                <a:effectLst>
                  <a:outerShdw blurRad="38100" dist="38100" dir="2700000" algn="tl">
                    <a:srgbClr val="000000"/>
                  </a:outerShdw>
                </a:effectLst>
                <a:latin typeface="Arial" pitchFamily="19" charset="0"/>
                <a:ea typeface="ＭＳ Ｐゴシック" pitchFamily="19" charset="-128"/>
                <a:cs typeface="ＭＳ Ｐゴシック" pitchFamily="19" charset="-128"/>
              </a:rPr>
              <a:t>8 Observers to Council:</a:t>
            </a:r>
            <a:r>
              <a:rPr lang="en-GB" sz="2000">
                <a:latin typeface="Arial" pitchFamily="19" charset="0"/>
                <a:ea typeface="ＭＳ Ｐゴシック" pitchFamily="19" charset="-128"/>
                <a:cs typeface="ＭＳ Ｐゴシック" pitchFamily="19" charset="-128"/>
              </a:rPr>
              <a:t> </a:t>
            </a:r>
            <a:r>
              <a:rPr lang="en-GB" sz="1800">
                <a:solidFill>
                  <a:srgbClr val="FFFFFF"/>
                </a:solidFill>
                <a:latin typeface="Arial" pitchFamily="19" charset="0"/>
                <a:ea typeface="ＭＳ Ｐゴシック" pitchFamily="19" charset="-128"/>
                <a:cs typeface="ＭＳ Ｐゴシック" pitchFamily="19" charset="-128"/>
              </a:rPr>
              <a:t>India, Israel, Japan, the Russian Federation, the United States of America, Turkey, the European Commission and Unesco </a:t>
            </a:r>
          </a:p>
        </p:txBody>
      </p:sp>
      <p:pic>
        <p:nvPicPr>
          <p:cNvPr id="11271" name="Picture 7" descr="Picture 8"/>
          <p:cNvPicPr>
            <a:picLocks noChangeAspect="1" noChangeArrowheads="1"/>
          </p:cNvPicPr>
          <p:nvPr/>
        </p:nvPicPr>
        <p:blipFill>
          <a:blip r:embed="rId4" cstate="print"/>
          <a:srcRect/>
          <a:stretch>
            <a:fillRect/>
          </a:stretch>
        </p:blipFill>
        <p:spPr bwMode="auto">
          <a:xfrm>
            <a:off x="8229600" y="381000"/>
            <a:ext cx="657225" cy="685800"/>
          </a:xfrm>
          <a:prstGeom prst="rect">
            <a:avLst/>
          </a:prstGeom>
          <a:noFill/>
          <a:ln w="9525">
            <a:noFill/>
            <a:miter lim="800000"/>
            <a:headEnd/>
            <a:tailEnd/>
          </a:ln>
          <a:effectLst>
            <a:outerShdw blurRad="63500" dist="38099" dir="2700000" algn="ctr" rotWithShape="0">
              <a:srgbClr val="000000">
                <a:alpha val="74997"/>
              </a:srgbClr>
            </a:outerShdw>
          </a:effectLst>
        </p:spPr>
      </p:pic>
      <p:sp>
        <p:nvSpPr>
          <p:cNvPr id="8" name="Date Placeholder 7"/>
          <p:cNvSpPr>
            <a:spLocks noGrp="1"/>
          </p:cNvSpPr>
          <p:nvPr>
            <p:ph type="dt" sz="half" idx="10"/>
          </p:nvPr>
        </p:nvSpPr>
        <p:spPr/>
        <p:txBody>
          <a:bodyPr/>
          <a:lstStyle/>
          <a:p>
            <a:pPr>
              <a:defRPr/>
            </a:pPr>
            <a:r>
              <a:rPr lang="en-US" smtClean="0">
                <a:solidFill>
                  <a:prstClr val="black">
                    <a:tint val="75000"/>
                  </a:prstClr>
                </a:solidFill>
              </a:rPr>
              <a:t>15-09-09</a:t>
            </a:r>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pPr>
              <a:defRPr/>
            </a:pPr>
            <a:fld id="{FD4C409D-A7EB-4D7E-AF90-976AAA91E5F4}" type="slidenum">
              <a:rPr lang="en-GB" smtClean="0">
                <a:solidFill>
                  <a:prstClr val="black">
                    <a:tint val="75000"/>
                  </a:prstClr>
                </a:solidFill>
              </a:rPr>
              <a:pPr>
                <a:defRPr/>
              </a:pPr>
              <a:t>2</a:t>
            </a:fld>
            <a:endParaRPr lang="en-GB">
              <a:solidFill>
                <a:prstClr val="black">
                  <a:tint val="75000"/>
                </a:prstClr>
              </a:solidFill>
            </a:endParaRPr>
          </a:p>
        </p:txBody>
      </p:sp>
      <p:sp>
        <p:nvSpPr>
          <p:cNvPr id="10" name="Footer Placeholder 9"/>
          <p:cNvSpPr>
            <a:spLocks noGrp="1"/>
          </p:cNvSpPr>
          <p:nvPr>
            <p:ph type="ftr" sz="quarter" idx="11"/>
          </p:nvPr>
        </p:nvSpPr>
        <p:spPr/>
        <p:txBody>
          <a:bodyPr/>
          <a:lstStyle/>
          <a:p>
            <a:pPr>
              <a:defRPr/>
            </a:pPr>
            <a:r>
              <a:rPr lang="en-GB" smtClean="0">
                <a:solidFill>
                  <a:prstClr val="black">
                    <a:tint val="75000"/>
                  </a:prstClr>
                </a:solidFill>
              </a:rPr>
              <a:t>CERN history-achievements, Hans Hoffmann, CERN </a:t>
            </a:r>
            <a:endParaRPr lang="en-US">
              <a:solidFill>
                <a:prstClr val="black">
                  <a:tint val="75000"/>
                </a:prstClr>
              </a:solidFill>
            </a:endParaRPr>
          </a:p>
        </p:txBody>
      </p:sp>
    </p:spTree>
  </p:cSld>
  <p:clrMapOvr>
    <a:masterClrMapping/>
  </p:clrMapOvr>
  <p:transition>
    <p:wipe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Date Placeholder 2"/>
          <p:cNvSpPr>
            <a:spLocks noGrp="1"/>
          </p:cNvSpPr>
          <p:nvPr>
            <p:ph type="dt" sz="quarter" idx="10"/>
          </p:nvPr>
        </p:nvSpPr>
        <p:spPr>
          <a:noFill/>
        </p:spPr>
        <p:txBody>
          <a:bodyPr/>
          <a:lstStyle/>
          <a:p>
            <a:r>
              <a:rPr lang="en-US" smtClean="0"/>
              <a:t>24-04-09</a:t>
            </a:r>
            <a:endParaRPr lang="en-US"/>
          </a:p>
        </p:txBody>
      </p:sp>
      <p:sp>
        <p:nvSpPr>
          <p:cNvPr id="30723" name="Footer Placeholder 3"/>
          <p:cNvSpPr txBox="1">
            <a:spLocks/>
          </p:cNvSpPr>
          <p:nvPr/>
        </p:nvSpPr>
        <p:spPr bwMode="auto">
          <a:xfrm>
            <a:off x="2895600" y="6400800"/>
            <a:ext cx="2895600" cy="457200"/>
          </a:xfrm>
          <a:prstGeom prst="rect">
            <a:avLst/>
          </a:prstGeom>
          <a:noFill/>
          <a:ln w="9525">
            <a:noFill/>
            <a:miter lim="800000"/>
            <a:headEnd/>
            <a:tailEnd/>
          </a:ln>
        </p:spPr>
        <p:txBody>
          <a:bodyPr anchor="b"/>
          <a:lstStyle/>
          <a:p>
            <a:pPr algn="ctr" eaLnBrk="0" hangingPunct="0">
              <a:spcBef>
                <a:spcPct val="50000"/>
              </a:spcBef>
            </a:pPr>
            <a:r>
              <a:rPr lang="en-US" sz="900" i="1">
                <a:solidFill>
                  <a:srgbClr val="0E06A6"/>
                </a:solidFill>
                <a:latin typeface="Tahoma" pitchFamily="34" charset="0"/>
              </a:rPr>
              <a:t>M.Nessi</a:t>
            </a:r>
            <a:endParaRPr lang="en-US" sz="900">
              <a:solidFill>
                <a:schemeClr val="bg2"/>
              </a:solidFill>
              <a:latin typeface="Tahoma" pitchFamily="34" charset="0"/>
            </a:endParaRPr>
          </a:p>
        </p:txBody>
      </p:sp>
      <p:sp>
        <p:nvSpPr>
          <p:cNvPr id="30724" name="Rectangle 2"/>
          <p:cNvSpPr>
            <a:spLocks noGrp="1" noChangeArrowheads="1"/>
          </p:cNvSpPr>
          <p:nvPr>
            <p:ph type="title"/>
          </p:nvPr>
        </p:nvSpPr>
        <p:spPr>
          <a:xfrm>
            <a:off x="405912" y="228600"/>
            <a:ext cx="7899888" cy="381000"/>
          </a:xfrm>
        </p:spPr>
        <p:txBody>
          <a:bodyPr>
            <a:normAutofit fontScale="90000"/>
          </a:bodyPr>
          <a:lstStyle/>
          <a:p>
            <a:r>
              <a:rPr lang="en-US" smtClean="0">
                <a:ea typeface="ＭＳ Ｐゴシック" pitchFamily="28" charset="-128"/>
              </a:rPr>
              <a:t>ATLAS</a:t>
            </a:r>
          </a:p>
        </p:txBody>
      </p:sp>
      <p:pic>
        <p:nvPicPr>
          <p:cNvPr id="30725" name="Picture 3" descr="Event"/>
          <p:cNvPicPr>
            <a:picLocks noChangeAspect="1" noChangeArrowheads="1"/>
          </p:cNvPicPr>
          <p:nvPr/>
        </p:nvPicPr>
        <p:blipFill>
          <a:blip r:embed="rId2" cstate="print"/>
          <a:srcRect/>
          <a:stretch>
            <a:fillRect/>
          </a:stretch>
        </p:blipFill>
        <p:spPr bwMode="auto">
          <a:xfrm>
            <a:off x="0" y="0"/>
            <a:ext cx="9144000" cy="7429500"/>
          </a:xfrm>
          <a:prstGeom prst="rect">
            <a:avLst/>
          </a:prstGeom>
          <a:noFill/>
          <a:ln w="19050">
            <a:solidFill>
              <a:srgbClr val="000000"/>
            </a:solidFill>
            <a:miter lim="800000"/>
            <a:headEnd/>
            <a:tailEnd/>
          </a:ln>
        </p:spPr>
      </p:pic>
      <p:sp>
        <p:nvSpPr>
          <p:cNvPr id="30726" name="Footer Placeholder 18"/>
          <p:cNvSpPr>
            <a:spLocks noGrp="1"/>
          </p:cNvSpPr>
          <p:nvPr>
            <p:ph type="ftr" sz="quarter" idx="11"/>
          </p:nvPr>
        </p:nvSpPr>
        <p:spPr>
          <a:noFill/>
        </p:spPr>
        <p:txBody>
          <a:bodyPr/>
          <a:lstStyle/>
          <a:p>
            <a:r>
              <a:rPr lang="en-GB" smtClean="0"/>
              <a:t>Global collaboration Hans Hoffmann, CERN honorary</a:t>
            </a:r>
            <a:endParaRPr lang="en-US"/>
          </a:p>
        </p:txBody>
      </p:sp>
      <p:sp>
        <p:nvSpPr>
          <p:cNvPr id="7" name="Slide Number Placeholder 6"/>
          <p:cNvSpPr>
            <a:spLocks noGrp="1"/>
          </p:cNvSpPr>
          <p:nvPr>
            <p:ph type="sldNum" sz="quarter" idx="12"/>
          </p:nvPr>
        </p:nvSpPr>
        <p:spPr/>
        <p:txBody>
          <a:bodyPr/>
          <a:lstStyle/>
          <a:p>
            <a:pPr>
              <a:defRPr/>
            </a:pPr>
            <a:fld id="{36C21309-0424-4502-A8A8-5D92E07D0E46}" type="slidenum">
              <a:rPr lang="en-GB" smtClean="0"/>
              <a:pPr>
                <a:defRPr/>
              </a:pPr>
              <a:t>20</a:t>
            </a:fld>
            <a:endParaRPr lang="en-GB"/>
          </a:p>
        </p:txBody>
      </p:sp>
    </p:spTree>
  </p:cSld>
  <p:clrMapOvr>
    <a:masterClrMapping/>
  </p:clrMapOvr>
  <p:transition>
    <p:wipe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3" descr="8"/>
          <p:cNvPicPr>
            <a:picLocks noChangeAspect="1" noChangeArrowheads="1"/>
          </p:cNvPicPr>
          <p:nvPr/>
        </p:nvPicPr>
        <p:blipFill>
          <a:blip r:embed="rId2" cstate="print"/>
          <a:srcRect/>
          <a:stretch>
            <a:fillRect/>
          </a:stretch>
        </p:blipFill>
        <p:spPr bwMode="auto">
          <a:xfrm>
            <a:off x="0" y="-246063"/>
            <a:ext cx="9144000" cy="7772401"/>
          </a:xfrm>
          <a:prstGeom prst="rect">
            <a:avLst/>
          </a:prstGeom>
          <a:noFill/>
          <a:ln w="9525">
            <a:noFill/>
            <a:miter lim="800000"/>
            <a:headEnd/>
            <a:tailEnd/>
          </a:ln>
        </p:spPr>
      </p:pic>
      <p:sp>
        <p:nvSpPr>
          <p:cNvPr id="32771" name="Date Placeholder 4"/>
          <p:cNvSpPr>
            <a:spLocks noGrp="1"/>
          </p:cNvSpPr>
          <p:nvPr>
            <p:ph type="dt" sz="quarter" idx="10"/>
          </p:nvPr>
        </p:nvSpPr>
        <p:spPr>
          <a:noFill/>
        </p:spPr>
        <p:txBody>
          <a:bodyPr/>
          <a:lstStyle/>
          <a:p>
            <a:r>
              <a:rPr lang="en-US" smtClean="0"/>
              <a:t>24-04-09</a:t>
            </a:r>
            <a:endParaRPr lang="en-US"/>
          </a:p>
        </p:txBody>
      </p:sp>
      <p:sp>
        <p:nvSpPr>
          <p:cNvPr id="32772" name="Footer Placeholder 5"/>
          <p:cNvSpPr>
            <a:spLocks noGrp="1"/>
          </p:cNvSpPr>
          <p:nvPr>
            <p:ph type="ftr" sz="quarter" idx="11"/>
          </p:nvPr>
        </p:nvSpPr>
        <p:spPr>
          <a:noFill/>
        </p:spPr>
        <p:txBody>
          <a:bodyPr/>
          <a:lstStyle/>
          <a:p>
            <a:r>
              <a:rPr lang="en-GB" smtClean="0"/>
              <a:t>Global collaboration Hans Hoffmann, CERN honorary</a:t>
            </a:r>
            <a:endParaRPr lang="en-US"/>
          </a:p>
        </p:txBody>
      </p:sp>
      <p:sp>
        <p:nvSpPr>
          <p:cNvPr id="5" name="Slide Number Placeholder 4"/>
          <p:cNvSpPr>
            <a:spLocks noGrp="1"/>
          </p:cNvSpPr>
          <p:nvPr>
            <p:ph type="sldNum" sz="quarter" idx="12"/>
          </p:nvPr>
        </p:nvSpPr>
        <p:spPr/>
        <p:txBody>
          <a:bodyPr/>
          <a:lstStyle/>
          <a:p>
            <a:pPr>
              <a:defRPr/>
            </a:pPr>
            <a:fld id="{36C21309-0424-4502-A8A8-5D92E07D0E46}" type="slidenum">
              <a:rPr lang="en-GB" smtClean="0"/>
              <a:pPr>
                <a:defRPr/>
              </a:pPr>
              <a:t>21</a:t>
            </a:fld>
            <a:endParaRPr lang="en-GB"/>
          </a:p>
        </p:txBody>
      </p:sp>
    </p:spTree>
  </p:cSld>
  <p:clrMapOvr>
    <a:masterClrMapping/>
  </p:clrMapOvr>
  <p:transition>
    <p:wipe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3" descr="0806011_01-A4-at-144-dpi.jpg"/>
          <p:cNvPicPr>
            <a:picLocks noChangeAspect="1"/>
          </p:cNvPicPr>
          <p:nvPr/>
        </p:nvPicPr>
        <p:blipFill>
          <a:blip r:embed="rId3" cstate="print"/>
          <a:srcRect/>
          <a:stretch>
            <a:fillRect/>
          </a:stretch>
        </p:blipFill>
        <p:spPr bwMode="auto">
          <a:xfrm>
            <a:off x="-95250" y="-11113"/>
            <a:ext cx="9525001" cy="6869113"/>
          </a:xfrm>
          <a:prstGeom prst="rect">
            <a:avLst/>
          </a:prstGeom>
          <a:noFill/>
          <a:ln w="9525">
            <a:noFill/>
            <a:miter lim="800000"/>
            <a:headEnd/>
            <a:tailEnd/>
          </a:ln>
        </p:spPr>
      </p:pic>
      <p:sp>
        <p:nvSpPr>
          <p:cNvPr id="31747" name="Date Placeholder 4"/>
          <p:cNvSpPr>
            <a:spLocks noGrp="1"/>
          </p:cNvSpPr>
          <p:nvPr>
            <p:ph type="dt" sz="quarter" idx="10"/>
          </p:nvPr>
        </p:nvSpPr>
        <p:spPr>
          <a:noFill/>
        </p:spPr>
        <p:txBody>
          <a:bodyPr/>
          <a:lstStyle/>
          <a:p>
            <a:r>
              <a:rPr lang="en-US" smtClean="0"/>
              <a:t>24-04-09</a:t>
            </a:r>
            <a:endParaRPr lang="en-US"/>
          </a:p>
        </p:txBody>
      </p:sp>
      <p:sp>
        <p:nvSpPr>
          <p:cNvPr id="31748" name="Footer Placeholder 5"/>
          <p:cNvSpPr>
            <a:spLocks noGrp="1"/>
          </p:cNvSpPr>
          <p:nvPr>
            <p:ph type="ftr" sz="quarter" idx="11"/>
          </p:nvPr>
        </p:nvSpPr>
        <p:spPr>
          <a:noFill/>
        </p:spPr>
        <p:txBody>
          <a:bodyPr/>
          <a:lstStyle/>
          <a:p>
            <a:r>
              <a:rPr lang="en-GB" smtClean="0"/>
              <a:t>Global collaboration Hans Hoffmann, CERN honorary</a:t>
            </a:r>
            <a:endParaRPr lang="en-US"/>
          </a:p>
        </p:txBody>
      </p:sp>
      <p:sp>
        <p:nvSpPr>
          <p:cNvPr id="31749" name="TextBox 5"/>
          <p:cNvSpPr txBox="1">
            <a:spLocks noChangeArrowheads="1"/>
          </p:cNvSpPr>
          <p:nvPr/>
        </p:nvSpPr>
        <p:spPr bwMode="auto">
          <a:xfrm>
            <a:off x="0" y="377826"/>
            <a:ext cx="2516066" cy="461665"/>
          </a:xfrm>
          <a:prstGeom prst="rect">
            <a:avLst/>
          </a:prstGeom>
          <a:noFill/>
          <a:ln w="9525">
            <a:noFill/>
            <a:miter lim="800000"/>
            <a:headEnd/>
            <a:tailEnd/>
          </a:ln>
        </p:spPr>
        <p:txBody>
          <a:bodyPr>
            <a:spAutoFit/>
          </a:bodyPr>
          <a:lstStyle/>
          <a:p>
            <a:r>
              <a:rPr lang="en-US">
                <a:solidFill>
                  <a:schemeClr val="bg1"/>
                </a:solidFill>
              </a:rPr>
              <a:t>July 2008</a:t>
            </a:r>
          </a:p>
        </p:txBody>
      </p:sp>
      <p:sp>
        <p:nvSpPr>
          <p:cNvPr id="6" name="Slide Number Placeholder 5"/>
          <p:cNvSpPr>
            <a:spLocks noGrp="1"/>
          </p:cNvSpPr>
          <p:nvPr>
            <p:ph type="sldNum" sz="quarter" idx="12"/>
          </p:nvPr>
        </p:nvSpPr>
        <p:spPr/>
        <p:txBody>
          <a:bodyPr/>
          <a:lstStyle/>
          <a:p>
            <a:pPr>
              <a:defRPr/>
            </a:pPr>
            <a:fld id="{36C21309-0424-4502-A8A8-5D92E07D0E46}" type="slidenum">
              <a:rPr lang="en-GB" smtClean="0"/>
              <a:pPr>
                <a:defRPr/>
              </a:pPr>
              <a:t>22</a:t>
            </a:fld>
            <a:endParaRPr lang="en-GB"/>
          </a:p>
        </p:txBody>
      </p:sp>
      <p:sp>
        <p:nvSpPr>
          <p:cNvPr id="7" name="TextBox 6"/>
          <p:cNvSpPr txBox="1"/>
          <p:nvPr/>
        </p:nvSpPr>
        <p:spPr>
          <a:xfrm>
            <a:off x="228600" y="5105400"/>
            <a:ext cx="8763000" cy="830997"/>
          </a:xfrm>
          <a:prstGeom prst="rect">
            <a:avLst/>
          </a:prstGeom>
          <a:solidFill>
            <a:schemeClr val="accent4">
              <a:lumMod val="40000"/>
              <a:lumOff val="60000"/>
            </a:schemeClr>
          </a:solidFill>
        </p:spPr>
        <p:txBody>
          <a:bodyPr wrap="square" rtlCol="0">
            <a:spAutoFit/>
          </a:bodyPr>
          <a:lstStyle/>
          <a:p>
            <a:r>
              <a:rPr lang="en-GB" dirty="0" smtClean="0">
                <a:latin typeface="Comic Sans MS" pitchFamily="66" charset="0"/>
              </a:rPr>
              <a:t>“Digital camera”, 150 M pixels, observing: 10</a:t>
            </a:r>
            <a:r>
              <a:rPr lang="en-GB" baseline="30000" dirty="0" smtClean="0">
                <a:latin typeface="Comic Sans MS" pitchFamily="66" charset="0"/>
              </a:rPr>
              <a:t>9</a:t>
            </a:r>
            <a:r>
              <a:rPr lang="en-GB" dirty="0" smtClean="0">
                <a:latin typeface="Comic Sans MS" pitchFamily="66" charset="0"/>
              </a:rPr>
              <a:t> frames/s, recording selected frames: 200/s, ~1 GB/s recorded volume</a:t>
            </a:r>
            <a:endParaRPr lang="en-GB" dirty="0">
              <a:latin typeface="Comic Sans MS" pitchFamily="66" charset="0"/>
            </a:endParaRPr>
          </a:p>
        </p:txBody>
      </p:sp>
    </p:spTree>
  </p:cSld>
  <p:clrMapOvr>
    <a:masterClrMapping/>
  </p:clrMapOvr>
  <p:transition>
    <p:wipe dir="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Date Placeholder 3"/>
          <p:cNvSpPr>
            <a:spLocks noGrp="1"/>
          </p:cNvSpPr>
          <p:nvPr>
            <p:ph type="dt" sz="quarter" idx="10"/>
          </p:nvPr>
        </p:nvSpPr>
        <p:spPr>
          <a:xfrm>
            <a:off x="0" y="6648472"/>
            <a:ext cx="1295399" cy="300038"/>
          </a:xfrm>
          <a:noFill/>
        </p:spPr>
        <p:txBody>
          <a:bodyPr/>
          <a:lstStyle/>
          <a:p>
            <a:r>
              <a:rPr lang="en-US" smtClean="0">
                <a:solidFill>
                  <a:prstClr val="black">
                    <a:tint val="75000"/>
                  </a:prstClr>
                </a:solidFill>
              </a:rPr>
              <a:t>24-04-09</a:t>
            </a:r>
            <a:endParaRPr lang="en-GB" dirty="0">
              <a:solidFill>
                <a:prstClr val="black">
                  <a:tint val="75000"/>
                </a:prstClr>
              </a:solidFill>
            </a:endParaRPr>
          </a:p>
        </p:txBody>
      </p:sp>
      <p:sp>
        <p:nvSpPr>
          <p:cNvPr id="52227" name="Footer Placeholder 4"/>
          <p:cNvSpPr>
            <a:spLocks noGrp="1"/>
          </p:cNvSpPr>
          <p:nvPr>
            <p:ph type="ftr" sz="quarter" idx="11"/>
          </p:nvPr>
        </p:nvSpPr>
        <p:spPr>
          <a:xfrm>
            <a:off x="1143000" y="6648472"/>
            <a:ext cx="7467600" cy="300038"/>
          </a:xfrm>
          <a:noFill/>
        </p:spPr>
        <p:txBody>
          <a:bodyPr/>
          <a:lstStyle/>
          <a:p>
            <a:r>
              <a:rPr lang="en-GB" smtClean="0">
                <a:solidFill>
                  <a:prstClr val="black">
                    <a:tint val="75000"/>
                  </a:prstClr>
                </a:solidFill>
              </a:rPr>
              <a:t>Global collaboration Hans Hoffmann, CERN honorary</a:t>
            </a:r>
            <a:endParaRPr lang="en-GB">
              <a:solidFill>
                <a:prstClr val="black">
                  <a:tint val="75000"/>
                </a:prstClr>
              </a:solidFill>
            </a:endParaRPr>
          </a:p>
        </p:txBody>
      </p:sp>
      <p:sp>
        <p:nvSpPr>
          <p:cNvPr id="52228" name="Slide Number Placeholder 5"/>
          <p:cNvSpPr>
            <a:spLocks noGrp="1"/>
          </p:cNvSpPr>
          <p:nvPr>
            <p:ph type="sldNum" sz="quarter" idx="12"/>
          </p:nvPr>
        </p:nvSpPr>
        <p:spPr>
          <a:xfrm>
            <a:off x="8534400" y="6643710"/>
            <a:ext cx="609600" cy="381000"/>
          </a:xfrm>
          <a:noFill/>
        </p:spPr>
        <p:txBody>
          <a:bodyPr/>
          <a:lstStyle/>
          <a:p>
            <a:fld id="{BB22A696-5C6B-429F-9523-D9625AD18BAD}" type="slidenum">
              <a:rPr lang="en-GB" smtClean="0">
                <a:solidFill>
                  <a:prstClr val="black">
                    <a:tint val="75000"/>
                  </a:prstClr>
                </a:solidFill>
              </a:rPr>
              <a:pPr/>
              <a:t>23</a:t>
            </a:fld>
            <a:endParaRPr lang="en-GB" smtClean="0">
              <a:solidFill>
                <a:prstClr val="black">
                  <a:tint val="75000"/>
                </a:prstClr>
              </a:solidFill>
            </a:endParaRPr>
          </a:p>
        </p:txBody>
      </p:sp>
      <p:sp>
        <p:nvSpPr>
          <p:cNvPr id="52229" name="Rectangle 2"/>
          <p:cNvSpPr>
            <a:spLocks noGrp="1" noChangeArrowheads="1"/>
          </p:cNvSpPr>
          <p:nvPr>
            <p:ph type="title"/>
          </p:nvPr>
        </p:nvSpPr>
        <p:spPr>
          <a:xfrm>
            <a:off x="900113" y="71438"/>
            <a:ext cx="7340600" cy="642937"/>
          </a:xfrm>
        </p:spPr>
        <p:txBody>
          <a:bodyPr>
            <a:normAutofit/>
          </a:bodyPr>
          <a:lstStyle/>
          <a:p>
            <a:pPr eaLnBrk="1" hangingPunct="1"/>
            <a:r>
              <a:rPr lang="en-GB" smtClean="0"/>
              <a:t>Matter and elementary particles</a:t>
            </a:r>
          </a:p>
        </p:txBody>
      </p:sp>
      <p:pic>
        <p:nvPicPr>
          <p:cNvPr id="52230" name="Picture 3"/>
          <p:cNvPicPr>
            <a:picLocks noChangeAspect="1" noChangeArrowheads="1"/>
          </p:cNvPicPr>
          <p:nvPr/>
        </p:nvPicPr>
        <p:blipFill>
          <a:blip r:embed="rId3"/>
          <a:srcRect/>
          <a:stretch>
            <a:fillRect/>
          </a:stretch>
        </p:blipFill>
        <p:spPr bwMode="auto">
          <a:xfrm>
            <a:off x="2143125" y="1524000"/>
            <a:ext cx="1544638" cy="2286000"/>
          </a:xfrm>
          <a:prstGeom prst="rect">
            <a:avLst/>
          </a:prstGeom>
          <a:noFill/>
          <a:ln w="9525">
            <a:noFill/>
            <a:miter lim="800000"/>
            <a:headEnd/>
            <a:tailEnd/>
          </a:ln>
        </p:spPr>
      </p:pic>
      <p:pic>
        <p:nvPicPr>
          <p:cNvPr id="52231" name="Picture 4"/>
          <p:cNvPicPr>
            <a:picLocks noChangeAspect="1" noChangeArrowheads="1"/>
          </p:cNvPicPr>
          <p:nvPr/>
        </p:nvPicPr>
        <p:blipFill>
          <a:blip r:embed="rId4"/>
          <a:srcRect/>
          <a:stretch>
            <a:fillRect/>
          </a:stretch>
        </p:blipFill>
        <p:spPr bwMode="auto">
          <a:xfrm>
            <a:off x="466725" y="3505200"/>
            <a:ext cx="1384300" cy="1257300"/>
          </a:xfrm>
          <a:prstGeom prst="rect">
            <a:avLst/>
          </a:prstGeom>
          <a:noFill/>
          <a:ln w="9525">
            <a:noFill/>
            <a:miter lim="800000"/>
            <a:headEnd/>
            <a:tailEnd/>
          </a:ln>
        </p:spPr>
      </p:pic>
      <p:pic>
        <p:nvPicPr>
          <p:cNvPr id="52232" name="Picture 5"/>
          <p:cNvPicPr>
            <a:picLocks noChangeAspect="1" noChangeArrowheads="1"/>
          </p:cNvPicPr>
          <p:nvPr/>
        </p:nvPicPr>
        <p:blipFill>
          <a:blip r:embed="rId5"/>
          <a:srcRect/>
          <a:stretch>
            <a:fillRect/>
          </a:stretch>
        </p:blipFill>
        <p:spPr bwMode="auto">
          <a:xfrm>
            <a:off x="2214563" y="5029200"/>
            <a:ext cx="1384300" cy="1257300"/>
          </a:xfrm>
          <a:prstGeom prst="rect">
            <a:avLst/>
          </a:prstGeom>
          <a:noFill/>
          <a:ln w="9525">
            <a:noFill/>
            <a:miter lim="800000"/>
            <a:headEnd/>
            <a:tailEnd/>
          </a:ln>
        </p:spPr>
      </p:pic>
      <p:sp>
        <p:nvSpPr>
          <p:cNvPr id="52233" name="Line 6"/>
          <p:cNvSpPr>
            <a:spLocks noChangeShapeType="1"/>
          </p:cNvSpPr>
          <p:nvPr/>
        </p:nvSpPr>
        <p:spPr bwMode="auto">
          <a:xfrm flipH="1">
            <a:off x="1000125" y="3048000"/>
            <a:ext cx="1752600" cy="457200"/>
          </a:xfrm>
          <a:prstGeom prst="line">
            <a:avLst/>
          </a:prstGeom>
          <a:noFill/>
          <a:ln w="9525">
            <a:solidFill>
              <a:schemeClr val="tx1"/>
            </a:solidFill>
            <a:round/>
            <a:headEnd/>
            <a:tailEnd/>
          </a:ln>
        </p:spPr>
        <p:txBody>
          <a:bodyPr wrap="none" anchor="ctr"/>
          <a:lstStyle/>
          <a:p>
            <a:endParaRPr lang="en-GB">
              <a:solidFill>
                <a:prstClr val="black"/>
              </a:solidFill>
            </a:endParaRPr>
          </a:p>
        </p:txBody>
      </p:sp>
      <p:sp>
        <p:nvSpPr>
          <p:cNvPr id="52234" name="Line 7"/>
          <p:cNvSpPr>
            <a:spLocks noChangeShapeType="1"/>
          </p:cNvSpPr>
          <p:nvPr/>
        </p:nvSpPr>
        <p:spPr bwMode="auto">
          <a:xfrm flipH="1">
            <a:off x="1728788" y="3200400"/>
            <a:ext cx="1143000" cy="1295400"/>
          </a:xfrm>
          <a:prstGeom prst="line">
            <a:avLst/>
          </a:prstGeom>
          <a:noFill/>
          <a:ln w="9525">
            <a:solidFill>
              <a:schemeClr val="tx1"/>
            </a:solidFill>
            <a:round/>
            <a:headEnd/>
            <a:tailEnd/>
          </a:ln>
        </p:spPr>
        <p:txBody>
          <a:bodyPr wrap="none" anchor="ctr"/>
          <a:lstStyle/>
          <a:p>
            <a:endParaRPr lang="en-GB">
              <a:solidFill>
                <a:prstClr val="black"/>
              </a:solidFill>
            </a:endParaRPr>
          </a:p>
        </p:txBody>
      </p:sp>
      <p:sp>
        <p:nvSpPr>
          <p:cNvPr id="52235" name="Line 8"/>
          <p:cNvSpPr>
            <a:spLocks noChangeShapeType="1"/>
          </p:cNvSpPr>
          <p:nvPr/>
        </p:nvSpPr>
        <p:spPr bwMode="auto">
          <a:xfrm>
            <a:off x="1214438" y="4286250"/>
            <a:ext cx="1785937" cy="1000125"/>
          </a:xfrm>
          <a:prstGeom prst="line">
            <a:avLst/>
          </a:prstGeom>
          <a:noFill/>
          <a:ln w="9525">
            <a:solidFill>
              <a:schemeClr val="tx1"/>
            </a:solidFill>
            <a:round/>
            <a:headEnd/>
            <a:tailEnd/>
          </a:ln>
        </p:spPr>
        <p:txBody>
          <a:bodyPr wrap="none" anchor="ctr"/>
          <a:lstStyle/>
          <a:p>
            <a:endParaRPr lang="en-GB">
              <a:solidFill>
                <a:prstClr val="black"/>
              </a:solidFill>
            </a:endParaRPr>
          </a:p>
        </p:txBody>
      </p:sp>
      <p:sp>
        <p:nvSpPr>
          <p:cNvPr id="52236" name="Line 9"/>
          <p:cNvSpPr>
            <a:spLocks noChangeShapeType="1"/>
          </p:cNvSpPr>
          <p:nvPr/>
        </p:nvSpPr>
        <p:spPr bwMode="auto">
          <a:xfrm>
            <a:off x="738188" y="4572000"/>
            <a:ext cx="1676400" cy="1524000"/>
          </a:xfrm>
          <a:prstGeom prst="line">
            <a:avLst/>
          </a:prstGeom>
          <a:noFill/>
          <a:ln w="9525">
            <a:solidFill>
              <a:schemeClr val="tx1"/>
            </a:solidFill>
            <a:round/>
            <a:headEnd/>
            <a:tailEnd/>
          </a:ln>
        </p:spPr>
        <p:txBody>
          <a:bodyPr wrap="none" anchor="ctr"/>
          <a:lstStyle/>
          <a:p>
            <a:endParaRPr lang="en-GB">
              <a:solidFill>
                <a:prstClr val="black"/>
              </a:solidFill>
            </a:endParaRPr>
          </a:p>
        </p:txBody>
      </p:sp>
      <p:sp>
        <p:nvSpPr>
          <p:cNvPr id="52237" name="Text Box 10"/>
          <p:cNvSpPr txBox="1">
            <a:spLocks noChangeArrowheads="1"/>
          </p:cNvSpPr>
          <p:nvPr/>
        </p:nvSpPr>
        <p:spPr bwMode="auto">
          <a:xfrm>
            <a:off x="3279775" y="1558925"/>
            <a:ext cx="979488" cy="457200"/>
          </a:xfrm>
          <a:prstGeom prst="rect">
            <a:avLst/>
          </a:prstGeom>
          <a:noFill/>
          <a:ln w="9525">
            <a:noFill/>
            <a:miter lim="800000"/>
            <a:headEnd/>
            <a:tailEnd/>
          </a:ln>
        </p:spPr>
        <p:txBody>
          <a:bodyPr wrap="none">
            <a:spAutoFit/>
          </a:bodyPr>
          <a:lstStyle/>
          <a:p>
            <a:pPr algn="r" eaLnBrk="0" hangingPunct="0"/>
            <a:r>
              <a:rPr lang="en-US" sz="2400">
                <a:solidFill>
                  <a:prstClr val="black"/>
                </a:solidFill>
                <a:latin typeface="Lucida Grande"/>
              </a:rPr>
              <a:t>Atom</a:t>
            </a:r>
          </a:p>
        </p:txBody>
      </p:sp>
      <p:sp>
        <p:nvSpPr>
          <p:cNvPr id="52238" name="Text Box 11"/>
          <p:cNvSpPr txBox="1">
            <a:spLocks noChangeArrowheads="1"/>
          </p:cNvSpPr>
          <p:nvPr/>
        </p:nvSpPr>
        <p:spPr bwMode="auto">
          <a:xfrm>
            <a:off x="-142875" y="2971800"/>
            <a:ext cx="1641475" cy="457200"/>
          </a:xfrm>
          <a:prstGeom prst="rect">
            <a:avLst/>
          </a:prstGeom>
          <a:noFill/>
          <a:ln w="9525">
            <a:noFill/>
            <a:miter lim="800000"/>
            <a:headEnd/>
            <a:tailEnd/>
          </a:ln>
        </p:spPr>
        <p:txBody>
          <a:bodyPr wrap="none">
            <a:spAutoFit/>
          </a:bodyPr>
          <a:lstStyle/>
          <a:p>
            <a:pPr algn="r" eaLnBrk="0" hangingPunct="0"/>
            <a:r>
              <a:rPr lang="en-US" sz="2400">
                <a:solidFill>
                  <a:prstClr val="black"/>
                </a:solidFill>
                <a:latin typeface="Lucida Grande"/>
              </a:rPr>
              <a:t>Atomkern</a:t>
            </a:r>
          </a:p>
        </p:txBody>
      </p:sp>
      <p:sp>
        <p:nvSpPr>
          <p:cNvPr id="52239" name="Text Box 12"/>
          <p:cNvSpPr txBox="1">
            <a:spLocks noChangeArrowheads="1"/>
          </p:cNvSpPr>
          <p:nvPr/>
        </p:nvSpPr>
        <p:spPr bwMode="auto">
          <a:xfrm>
            <a:off x="3386138" y="5486400"/>
            <a:ext cx="1236662" cy="457200"/>
          </a:xfrm>
          <a:prstGeom prst="rect">
            <a:avLst/>
          </a:prstGeom>
          <a:noFill/>
          <a:ln w="9525">
            <a:noFill/>
            <a:miter lim="800000"/>
            <a:headEnd/>
            <a:tailEnd/>
          </a:ln>
        </p:spPr>
        <p:txBody>
          <a:bodyPr wrap="none">
            <a:spAutoFit/>
          </a:bodyPr>
          <a:lstStyle/>
          <a:p>
            <a:pPr algn="r" eaLnBrk="0" hangingPunct="0"/>
            <a:r>
              <a:rPr lang="en-US" sz="2400">
                <a:solidFill>
                  <a:srgbClr val="FE0000"/>
                </a:solidFill>
                <a:latin typeface="Lucida Grande"/>
              </a:rPr>
              <a:t>Quarks</a:t>
            </a:r>
            <a:endParaRPr lang="en-US" sz="2400">
              <a:solidFill>
                <a:prstClr val="black"/>
              </a:solidFill>
              <a:latin typeface="Lucida Grande"/>
            </a:endParaRPr>
          </a:p>
        </p:txBody>
      </p:sp>
      <p:sp>
        <p:nvSpPr>
          <p:cNvPr id="52240" name="Text Box 13"/>
          <p:cNvSpPr txBox="1">
            <a:spLocks noChangeArrowheads="1"/>
          </p:cNvSpPr>
          <p:nvPr/>
        </p:nvSpPr>
        <p:spPr bwMode="auto">
          <a:xfrm>
            <a:off x="3286125" y="3200400"/>
            <a:ext cx="1400175" cy="457200"/>
          </a:xfrm>
          <a:prstGeom prst="rect">
            <a:avLst/>
          </a:prstGeom>
          <a:noFill/>
          <a:ln w="9525">
            <a:noFill/>
            <a:miter lim="800000"/>
            <a:headEnd/>
            <a:tailEnd/>
          </a:ln>
        </p:spPr>
        <p:txBody>
          <a:bodyPr wrap="none">
            <a:spAutoFit/>
          </a:bodyPr>
          <a:lstStyle/>
          <a:p>
            <a:pPr algn="r" eaLnBrk="0" hangingPunct="0"/>
            <a:r>
              <a:rPr lang="en-US" sz="2400">
                <a:solidFill>
                  <a:srgbClr val="FE0000"/>
                </a:solidFill>
                <a:latin typeface="Lucida Grande"/>
              </a:rPr>
              <a:t>Elektron</a:t>
            </a:r>
          </a:p>
        </p:txBody>
      </p:sp>
      <p:sp>
        <p:nvSpPr>
          <p:cNvPr id="52241" name="Line 14"/>
          <p:cNvSpPr>
            <a:spLocks noChangeShapeType="1"/>
          </p:cNvSpPr>
          <p:nvPr/>
        </p:nvSpPr>
        <p:spPr bwMode="auto">
          <a:xfrm>
            <a:off x="3176588" y="2743200"/>
            <a:ext cx="762000" cy="381000"/>
          </a:xfrm>
          <a:prstGeom prst="line">
            <a:avLst/>
          </a:prstGeom>
          <a:noFill/>
          <a:ln w="9525">
            <a:solidFill>
              <a:schemeClr val="tx1"/>
            </a:solidFill>
            <a:round/>
            <a:headEnd/>
            <a:tailEnd/>
          </a:ln>
        </p:spPr>
        <p:txBody>
          <a:bodyPr wrap="none" anchor="ctr"/>
          <a:lstStyle/>
          <a:p>
            <a:endParaRPr lang="en-GB">
              <a:solidFill>
                <a:prstClr val="black"/>
              </a:solidFill>
            </a:endParaRPr>
          </a:p>
        </p:txBody>
      </p:sp>
      <p:pic>
        <p:nvPicPr>
          <p:cNvPr id="71695" name="Picture 15"/>
          <p:cNvPicPr>
            <a:picLocks noChangeAspect="1" noChangeArrowheads="1"/>
          </p:cNvPicPr>
          <p:nvPr/>
        </p:nvPicPr>
        <p:blipFill>
          <a:blip r:embed="rId6"/>
          <a:srcRect/>
          <a:stretch>
            <a:fillRect/>
          </a:stretch>
        </p:blipFill>
        <p:spPr bwMode="auto">
          <a:xfrm>
            <a:off x="5000625" y="1111250"/>
            <a:ext cx="3965575" cy="5392738"/>
          </a:xfrm>
          <a:prstGeom prst="rect">
            <a:avLst/>
          </a:prstGeom>
          <a:noFill/>
          <a:ln w="9525">
            <a:noFill/>
            <a:miter lim="800000"/>
            <a:headEnd/>
            <a:tailEnd/>
          </a:ln>
        </p:spPr>
      </p:pic>
      <p:grpSp>
        <p:nvGrpSpPr>
          <p:cNvPr id="2" name="Group 4"/>
          <p:cNvGrpSpPr>
            <a:grpSpLocks/>
          </p:cNvGrpSpPr>
          <p:nvPr/>
        </p:nvGrpSpPr>
        <p:grpSpPr bwMode="auto">
          <a:xfrm>
            <a:off x="142875" y="642918"/>
            <a:ext cx="8786813" cy="5143892"/>
            <a:chOff x="624" y="1019"/>
            <a:chExt cx="3360" cy="2856"/>
          </a:xfrm>
        </p:grpSpPr>
        <p:pic>
          <p:nvPicPr>
            <p:cNvPr id="52245" name="Picture 5"/>
            <p:cNvPicPr>
              <a:picLocks noChangeAspect="1" noChangeArrowheads="1"/>
            </p:cNvPicPr>
            <p:nvPr/>
          </p:nvPicPr>
          <p:blipFill>
            <a:blip r:embed="rId7"/>
            <a:srcRect/>
            <a:stretch>
              <a:fillRect/>
            </a:stretch>
          </p:blipFill>
          <p:spPr bwMode="auto">
            <a:xfrm>
              <a:off x="624" y="1058"/>
              <a:ext cx="3360" cy="2817"/>
            </a:xfrm>
            <a:prstGeom prst="rect">
              <a:avLst/>
            </a:prstGeom>
            <a:noFill/>
            <a:ln w="9525">
              <a:noFill/>
              <a:miter lim="800000"/>
              <a:headEnd/>
              <a:tailEnd/>
            </a:ln>
          </p:spPr>
        </p:pic>
        <p:sp>
          <p:nvSpPr>
            <p:cNvPr id="52246" name="Text Box 6"/>
            <p:cNvSpPr txBox="1">
              <a:spLocks noChangeArrowheads="1"/>
            </p:cNvSpPr>
            <p:nvPr/>
          </p:nvSpPr>
          <p:spPr bwMode="auto">
            <a:xfrm>
              <a:off x="2618" y="1019"/>
              <a:ext cx="502" cy="239"/>
            </a:xfrm>
            <a:prstGeom prst="rect">
              <a:avLst/>
            </a:prstGeom>
            <a:solidFill>
              <a:schemeClr val="bg1"/>
            </a:solidFill>
            <a:ln w="9525">
              <a:noFill/>
              <a:miter lim="800000"/>
              <a:headEnd/>
              <a:tailEnd/>
            </a:ln>
          </p:spPr>
          <p:txBody>
            <a:bodyPr>
              <a:spAutoFit/>
            </a:bodyPr>
            <a:lstStyle/>
            <a:p>
              <a:pPr algn="r"/>
              <a:r>
                <a:rPr lang="de-DE" sz="2200">
                  <a:solidFill>
                    <a:prstClr val="black"/>
                  </a:solidFill>
                  <a:latin typeface="Arial" pitchFamily="34" charset="0"/>
                  <a:cs typeface="Arial" pitchFamily="34" charset="0"/>
                </a:rPr>
                <a:t>gauge</a:t>
              </a:r>
            </a:p>
          </p:txBody>
        </p:sp>
        <p:sp>
          <p:nvSpPr>
            <p:cNvPr id="52247" name="Text Box 7"/>
            <p:cNvSpPr txBox="1">
              <a:spLocks noChangeArrowheads="1"/>
            </p:cNvSpPr>
            <p:nvPr/>
          </p:nvSpPr>
          <p:spPr bwMode="auto">
            <a:xfrm>
              <a:off x="3350" y="1463"/>
              <a:ext cx="177" cy="205"/>
            </a:xfrm>
            <a:prstGeom prst="rect">
              <a:avLst/>
            </a:prstGeom>
            <a:noFill/>
            <a:ln w="9525">
              <a:noFill/>
              <a:miter lim="800000"/>
              <a:headEnd/>
              <a:tailEnd/>
            </a:ln>
          </p:spPr>
          <p:txBody>
            <a:bodyPr wrap="none">
              <a:spAutoFit/>
            </a:bodyPr>
            <a:lstStyle/>
            <a:p>
              <a:r>
                <a:rPr lang="de-DE">
                  <a:solidFill>
                    <a:prstClr val="black"/>
                  </a:solidFill>
                </a:rPr>
                <a:t>x8</a:t>
              </a:r>
            </a:p>
          </p:txBody>
        </p:sp>
      </p:grpSp>
      <p:sp>
        <p:nvSpPr>
          <p:cNvPr id="23" name="TextBox 22"/>
          <p:cNvSpPr txBox="1">
            <a:spLocks noChangeArrowheads="1"/>
          </p:cNvSpPr>
          <p:nvPr/>
        </p:nvSpPr>
        <p:spPr bwMode="auto">
          <a:xfrm>
            <a:off x="214313" y="5786438"/>
            <a:ext cx="8715375" cy="830997"/>
          </a:xfrm>
          <a:prstGeom prst="rect">
            <a:avLst/>
          </a:prstGeom>
          <a:gradFill rotWithShape="0">
            <a:gsLst>
              <a:gs pos="0">
                <a:srgbClr val="000000"/>
              </a:gs>
              <a:gs pos="39999">
                <a:srgbClr val="0A128C"/>
              </a:gs>
              <a:gs pos="70000">
                <a:srgbClr val="181CC7"/>
              </a:gs>
              <a:gs pos="88000">
                <a:srgbClr val="7005D4"/>
              </a:gs>
              <a:gs pos="100000">
                <a:srgbClr val="8C3D91"/>
              </a:gs>
            </a:gsLst>
            <a:lin ang="5400000"/>
          </a:gradFill>
          <a:ln w="9525">
            <a:noFill/>
            <a:miter lim="800000"/>
            <a:headEnd/>
            <a:tailEnd/>
          </a:ln>
        </p:spPr>
        <p:txBody>
          <a:bodyPr>
            <a:spAutoFit/>
          </a:bodyPr>
          <a:lstStyle/>
          <a:p>
            <a:r>
              <a:rPr lang="fr-FR" sz="2400" dirty="0" smtClean="0">
                <a:solidFill>
                  <a:srgbClr val="FFFF00"/>
                </a:solidFill>
              </a:rPr>
              <a:t>Masse « top »: 171 </a:t>
            </a:r>
            <a:r>
              <a:rPr lang="fr-FR" sz="2400" dirty="0" err="1" smtClean="0">
                <a:solidFill>
                  <a:srgbClr val="FFFF00"/>
                </a:solidFill>
              </a:rPr>
              <a:t>GeV</a:t>
            </a:r>
            <a:r>
              <a:rPr lang="fr-FR" sz="2400" dirty="0" smtClean="0">
                <a:solidFill>
                  <a:srgbClr val="FFFF00"/>
                </a:solidFill>
              </a:rPr>
              <a:t>; Masse « neutrino » &lt; fraction eV: </a:t>
            </a:r>
            <a:r>
              <a:rPr lang="fr-FR" sz="2400" dirty="0" err="1" smtClean="0">
                <a:solidFill>
                  <a:srgbClr val="FFFF00"/>
                </a:solidFill>
              </a:rPr>
              <a:t>m</a:t>
            </a:r>
            <a:r>
              <a:rPr lang="fr-FR" sz="2400" baseline="-25000" dirty="0" err="1" smtClean="0">
                <a:solidFill>
                  <a:srgbClr val="FFFF00"/>
                </a:solidFill>
              </a:rPr>
              <a:t>top</a:t>
            </a:r>
            <a:r>
              <a:rPr lang="fr-FR" sz="2400" dirty="0" smtClean="0">
                <a:solidFill>
                  <a:srgbClr val="FFFF00"/>
                </a:solidFill>
              </a:rPr>
              <a:t> /</a:t>
            </a:r>
            <a:r>
              <a:rPr lang="fr-FR" sz="2400" dirty="0" err="1" smtClean="0">
                <a:solidFill>
                  <a:srgbClr val="FFFF00"/>
                </a:solidFill>
              </a:rPr>
              <a:t>m</a:t>
            </a:r>
            <a:r>
              <a:rPr lang="fr-FR" sz="2400" baseline="-25000" dirty="0" err="1" smtClean="0">
                <a:solidFill>
                  <a:srgbClr val="FFFF00"/>
                </a:solidFill>
              </a:rPr>
              <a:t>neutrino</a:t>
            </a:r>
            <a:r>
              <a:rPr lang="fr-FR" sz="2400" dirty="0" smtClean="0">
                <a:solidFill>
                  <a:srgbClr val="FFFF00"/>
                </a:solidFill>
              </a:rPr>
              <a:t> &gt;10</a:t>
            </a:r>
            <a:r>
              <a:rPr lang="fr-FR" sz="2400" baseline="30000" dirty="0" smtClean="0">
                <a:solidFill>
                  <a:srgbClr val="FFFF00"/>
                </a:solidFill>
              </a:rPr>
              <a:t>13</a:t>
            </a:r>
            <a:r>
              <a:rPr lang="fr-FR" sz="2400" dirty="0" smtClean="0">
                <a:solidFill>
                  <a:srgbClr val="FFFF00"/>
                </a:solidFill>
              </a:rPr>
              <a:t>; explication par le champs de </a:t>
            </a:r>
            <a:r>
              <a:rPr lang="fr-FR" sz="2400" dirty="0" err="1" smtClean="0">
                <a:solidFill>
                  <a:srgbClr val="FFFF00"/>
                </a:solidFill>
              </a:rPr>
              <a:t>Higgs</a:t>
            </a:r>
            <a:r>
              <a:rPr lang="fr-FR" sz="2400" dirty="0" smtClean="0">
                <a:solidFill>
                  <a:srgbClr val="FFFF00"/>
                </a:solidFill>
              </a:rPr>
              <a:t>??</a:t>
            </a:r>
            <a:endParaRPr lang="fr-FR" sz="2400" dirty="0">
              <a:solidFill>
                <a:srgbClr val="FFFF00"/>
              </a:solidFill>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1695"/>
                                        </p:tgtEl>
                                        <p:attrNameLst>
                                          <p:attrName>style.visibility</p:attrName>
                                        </p:attrNameLst>
                                      </p:cBhvr>
                                      <p:to>
                                        <p:strVal val="visible"/>
                                      </p:to>
                                    </p:set>
                                    <p:animEffect transition="in" filter="fade">
                                      <p:cBhvr>
                                        <p:cTn id="7" dur="500"/>
                                        <p:tgtEl>
                                          <p:spTgt spid="7169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linds(horizontal)">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0" fill="hold" grpId="0" nodeType="clickEffect">
                                  <p:stCondLst>
                                    <p:cond delay="0"/>
                                  </p:stCondLst>
                                  <p:childTnLst>
                                    <p:set>
                                      <p:cBhvr>
                                        <p:cTn id="16" dur="1" fill="hold">
                                          <p:stCondLst>
                                            <p:cond delay="0"/>
                                          </p:stCondLst>
                                        </p:cTn>
                                        <p:tgtEl>
                                          <p:spTgt spid="23"/>
                                        </p:tgtEl>
                                        <p:attrNameLst>
                                          <p:attrName>style.visibility</p:attrName>
                                        </p:attrNameLst>
                                      </p:cBhvr>
                                      <p:to>
                                        <p:strVal val="visible"/>
                                      </p:to>
                                    </p:set>
                                    <p:anim calcmode="lin" valueType="num">
                                      <p:cBhvr>
                                        <p:cTn id="17" dur="500" fill="hold"/>
                                        <p:tgtEl>
                                          <p:spTgt spid="23"/>
                                        </p:tgtEl>
                                        <p:attrNameLst>
                                          <p:attrName>ppt_w</p:attrName>
                                        </p:attrNameLst>
                                      </p:cBhvr>
                                      <p:tavLst>
                                        <p:tav tm="0">
                                          <p:val>
                                            <p:fltVal val="0"/>
                                          </p:val>
                                        </p:tav>
                                        <p:tav tm="100000">
                                          <p:val>
                                            <p:strVal val="#ppt_w"/>
                                          </p:val>
                                        </p:tav>
                                      </p:tavLst>
                                    </p:anim>
                                    <p:anim calcmode="lin" valueType="num">
                                      <p:cBhvr>
                                        <p:cTn id="18" dur="500" fill="hold"/>
                                        <p:tgtEl>
                                          <p:spTgt spid="23"/>
                                        </p:tgtEl>
                                        <p:attrNameLst>
                                          <p:attrName>ppt_h</p:attrName>
                                        </p:attrNameLst>
                                      </p:cBhvr>
                                      <p:tavLst>
                                        <p:tav tm="0">
                                          <p:val>
                                            <p:fltVal val="0"/>
                                          </p:val>
                                        </p:tav>
                                        <p:tav tm="100000">
                                          <p:val>
                                            <p:strVal val="#ppt_h"/>
                                          </p:val>
                                        </p:tav>
                                      </p:tavLst>
                                    </p:anim>
                                    <p:animEffect transition="in" filter="fade">
                                      <p:cBhvr>
                                        <p:cTn id="19"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r>
              <a:rPr lang="en-US" smtClean="0">
                <a:solidFill>
                  <a:prstClr val="black">
                    <a:tint val="75000"/>
                  </a:prstClr>
                </a:solidFill>
              </a:rPr>
              <a:t>24-04-09</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r>
              <a:rPr lang="en-GB" smtClean="0">
                <a:solidFill>
                  <a:prstClr val="black">
                    <a:tint val="75000"/>
                  </a:prstClr>
                </a:solidFill>
              </a:rPr>
              <a:t>Global collaboration Hans Hoffmann, CERN honorary</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36C21309-0424-4502-A8A8-5D92E07D0E46}" type="slidenum">
              <a:rPr lang="en-GB" smtClean="0">
                <a:solidFill>
                  <a:prstClr val="black">
                    <a:tint val="75000"/>
                  </a:prstClr>
                </a:solidFill>
              </a:rPr>
              <a:pPr>
                <a:defRPr/>
              </a:pPr>
              <a:t>24</a:t>
            </a:fld>
            <a:endParaRPr lang="en-GB" dirty="0">
              <a:solidFill>
                <a:prstClr val="black">
                  <a:tint val="75000"/>
                </a:prstClr>
              </a:solidFill>
            </a:endParaRPr>
          </a:p>
        </p:txBody>
      </p:sp>
      <p:grpSp>
        <p:nvGrpSpPr>
          <p:cNvPr id="2" name="Group 5"/>
          <p:cNvGrpSpPr>
            <a:grpSpLocks/>
          </p:cNvGrpSpPr>
          <p:nvPr/>
        </p:nvGrpSpPr>
        <p:grpSpPr bwMode="auto">
          <a:xfrm>
            <a:off x="4530760" y="20708"/>
            <a:ext cx="4679951" cy="6908754"/>
            <a:chOff x="1632" y="288"/>
            <a:chExt cx="2688" cy="3936"/>
          </a:xfrm>
        </p:grpSpPr>
        <p:sp>
          <p:nvSpPr>
            <p:cNvPr id="8" name="Rectangle 6"/>
            <p:cNvSpPr>
              <a:spLocks noChangeArrowheads="1"/>
            </p:cNvSpPr>
            <p:nvPr/>
          </p:nvSpPr>
          <p:spPr bwMode="auto">
            <a:xfrm>
              <a:off x="1632" y="288"/>
              <a:ext cx="2688" cy="3936"/>
            </a:xfrm>
            <a:prstGeom prst="rect">
              <a:avLst/>
            </a:prstGeom>
            <a:solidFill>
              <a:srgbClr val="CCFFCC">
                <a:alpha val="70000"/>
              </a:srgbClr>
            </a:solidFill>
            <a:ln w="9525">
              <a:solidFill>
                <a:schemeClr val="tx1"/>
              </a:solidFill>
              <a:miter lim="800000"/>
              <a:headEnd/>
              <a:tailEnd/>
            </a:ln>
            <a:effectLst/>
          </p:spPr>
          <p:txBody>
            <a:bodyPr wrap="none" anchor="ctr"/>
            <a:lstStyle/>
            <a:p>
              <a:endParaRPr lang="fr-FR"/>
            </a:p>
          </p:txBody>
        </p:sp>
        <p:pic>
          <p:nvPicPr>
            <p:cNvPr id="9" name="Picture 7"/>
            <p:cNvPicPr>
              <a:picLocks noChangeAspect="1" noChangeArrowheads="1"/>
            </p:cNvPicPr>
            <p:nvPr/>
          </p:nvPicPr>
          <p:blipFill>
            <a:blip r:embed="rId2">
              <a:clrChange>
                <a:clrFrom>
                  <a:srgbClr val="FFFFFF"/>
                </a:clrFrom>
                <a:clrTo>
                  <a:srgbClr val="FFFFFF">
                    <a:alpha val="0"/>
                  </a:srgbClr>
                </a:clrTo>
              </a:clrChange>
            </a:blip>
            <a:srcRect t="1726"/>
            <a:stretch>
              <a:fillRect/>
            </a:stretch>
          </p:blipFill>
          <p:spPr bwMode="auto">
            <a:xfrm>
              <a:off x="1697" y="336"/>
              <a:ext cx="2522" cy="3744"/>
            </a:xfrm>
            <a:prstGeom prst="rect">
              <a:avLst/>
            </a:prstGeom>
            <a:solidFill>
              <a:srgbClr val="B2B2B2"/>
            </a:solidFill>
            <a:ln w="9525">
              <a:noFill/>
              <a:miter lim="800000"/>
              <a:headEnd/>
              <a:tailEnd/>
            </a:ln>
            <a:effectLst/>
          </p:spPr>
        </p:pic>
      </p:grpSp>
      <p:sp>
        <p:nvSpPr>
          <p:cNvPr id="10" name="Oval 8"/>
          <p:cNvSpPr>
            <a:spLocks noChangeArrowheads="1"/>
          </p:cNvSpPr>
          <p:nvPr/>
        </p:nvSpPr>
        <p:spPr bwMode="auto">
          <a:xfrm>
            <a:off x="5986024" y="4374344"/>
            <a:ext cx="3872388" cy="1912181"/>
          </a:xfrm>
          <a:prstGeom prst="ellipse">
            <a:avLst/>
          </a:prstGeom>
          <a:noFill/>
          <a:ln w="9525">
            <a:solidFill>
              <a:srgbClr val="FF0000"/>
            </a:solidFill>
            <a:round/>
            <a:headEnd/>
            <a:tailEnd/>
          </a:ln>
          <a:effectLst/>
        </p:spPr>
        <p:txBody>
          <a:bodyPr wrap="none" anchor="ctr"/>
          <a:lstStyle/>
          <a:p>
            <a:endParaRPr lang="fr-FR"/>
          </a:p>
        </p:txBody>
      </p:sp>
      <p:sp>
        <p:nvSpPr>
          <p:cNvPr id="11" name="Line 9"/>
          <p:cNvSpPr>
            <a:spLocks noChangeShapeType="1"/>
          </p:cNvSpPr>
          <p:nvPr/>
        </p:nvSpPr>
        <p:spPr bwMode="auto">
          <a:xfrm flipV="1">
            <a:off x="6127895" y="5315084"/>
            <a:ext cx="1209566" cy="1209566"/>
          </a:xfrm>
          <a:prstGeom prst="line">
            <a:avLst/>
          </a:prstGeom>
          <a:noFill/>
          <a:ln w="25400">
            <a:solidFill>
              <a:schemeClr val="tx1"/>
            </a:solidFill>
            <a:round/>
            <a:headEnd/>
            <a:tailEnd type="triangle" w="med" len="med"/>
          </a:ln>
          <a:effectLst/>
        </p:spPr>
        <p:txBody>
          <a:bodyPr/>
          <a:lstStyle/>
          <a:p>
            <a:endParaRPr lang="fr-FR"/>
          </a:p>
        </p:txBody>
      </p:sp>
      <p:sp>
        <p:nvSpPr>
          <p:cNvPr id="12" name="Text Box 10"/>
          <p:cNvSpPr txBox="1">
            <a:spLocks noChangeArrowheads="1"/>
          </p:cNvSpPr>
          <p:nvPr/>
        </p:nvSpPr>
        <p:spPr bwMode="auto">
          <a:xfrm>
            <a:off x="4945470" y="6402362"/>
            <a:ext cx="2831083" cy="461665"/>
          </a:xfrm>
          <a:prstGeom prst="rect">
            <a:avLst/>
          </a:prstGeom>
          <a:noFill/>
          <a:ln w="9525">
            <a:noFill/>
            <a:miter lim="800000"/>
            <a:headEnd/>
            <a:tailEnd/>
          </a:ln>
          <a:effectLst/>
        </p:spPr>
        <p:txBody>
          <a:bodyPr wrap="square">
            <a:spAutoFit/>
          </a:bodyPr>
          <a:lstStyle/>
          <a:p>
            <a:pPr eaLnBrk="0" hangingPunct="0"/>
            <a:r>
              <a:rPr lang="en-GB" dirty="0" smtClean="0">
                <a:solidFill>
                  <a:srgbClr val="FF0000"/>
                </a:solidFill>
              </a:rPr>
              <a:t>interesting physics </a:t>
            </a:r>
            <a:endParaRPr lang="en-GB" dirty="0">
              <a:solidFill>
                <a:srgbClr val="FF0000"/>
              </a:solidFill>
              <a:latin typeface="Comic Sans MS" pitchFamily="66" charset="0"/>
            </a:endParaRPr>
          </a:p>
        </p:txBody>
      </p:sp>
      <p:sp>
        <p:nvSpPr>
          <p:cNvPr id="13" name="Title 12"/>
          <p:cNvSpPr>
            <a:spLocks noGrp="1"/>
          </p:cNvSpPr>
          <p:nvPr>
            <p:ph type="title"/>
          </p:nvPr>
        </p:nvSpPr>
        <p:spPr>
          <a:xfrm>
            <a:off x="152400" y="274638"/>
            <a:ext cx="4267200" cy="3840162"/>
          </a:xfrm>
        </p:spPr>
        <p:txBody>
          <a:bodyPr anchor="t"/>
          <a:lstStyle/>
          <a:p>
            <a:r>
              <a:rPr lang="en-GB" dirty="0" smtClean="0"/>
              <a:t/>
            </a:r>
            <a:br>
              <a:rPr lang="en-GB" dirty="0" smtClean="0"/>
            </a:br>
            <a:r>
              <a:rPr lang="en-GB" dirty="0" smtClean="0"/>
              <a:t>input information for experiments in 1988 and following years</a:t>
            </a:r>
            <a:br>
              <a:rPr lang="en-GB" dirty="0" smtClean="0"/>
            </a:br>
            <a:r>
              <a:rPr lang="en-GB" dirty="0" smtClean="0"/>
              <a:t>plus</a:t>
            </a:r>
            <a:br>
              <a:rPr lang="en-GB" dirty="0" smtClean="0"/>
            </a:br>
            <a:r>
              <a:rPr lang="en-GB" dirty="0" smtClean="0"/>
              <a:t>technical know how</a:t>
            </a:r>
            <a:endParaRPr lang="en-GB" dirty="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Effect transition="in" filter="fade">
                                      <p:cBhvr>
                                        <p:cTn id="9" dur="1000"/>
                                        <p:tgtEl>
                                          <p:spTgt spid="2"/>
                                        </p:tgtEl>
                                      </p:cBhvr>
                                    </p:animEffect>
                                  </p:childTnLst>
                                </p:cTn>
                              </p:par>
                              <p:par>
                                <p:cTn id="10" presetID="53" presetClass="entr" presetSubtype="0" fill="hold" grpId="0" nodeType="with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1000" fill="hold"/>
                                        <p:tgtEl>
                                          <p:spTgt spid="10"/>
                                        </p:tgtEl>
                                        <p:attrNameLst>
                                          <p:attrName>ppt_w</p:attrName>
                                        </p:attrNameLst>
                                      </p:cBhvr>
                                      <p:tavLst>
                                        <p:tav tm="0">
                                          <p:val>
                                            <p:fltVal val="0"/>
                                          </p:val>
                                        </p:tav>
                                        <p:tav tm="100000">
                                          <p:val>
                                            <p:strVal val="#ppt_w"/>
                                          </p:val>
                                        </p:tav>
                                      </p:tavLst>
                                    </p:anim>
                                    <p:anim calcmode="lin" valueType="num">
                                      <p:cBhvr>
                                        <p:cTn id="13" dur="1000" fill="hold"/>
                                        <p:tgtEl>
                                          <p:spTgt spid="10"/>
                                        </p:tgtEl>
                                        <p:attrNameLst>
                                          <p:attrName>ppt_h</p:attrName>
                                        </p:attrNameLst>
                                      </p:cBhvr>
                                      <p:tavLst>
                                        <p:tav tm="0">
                                          <p:val>
                                            <p:fltVal val="0"/>
                                          </p:val>
                                        </p:tav>
                                        <p:tav tm="100000">
                                          <p:val>
                                            <p:strVal val="#ppt_h"/>
                                          </p:val>
                                        </p:tav>
                                      </p:tavLst>
                                    </p:anim>
                                    <p:animEffect transition="in" filter="fade">
                                      <p:cBhvr>
                                        <p:cTn id="14" dur="1000"/>
                                        <p:tgtEl>
                                          <p:spTgt spid="10"/>
                                        </p:tgtEl>
                                      </p:cBhvr>
                                    </p:animEffect>
                                  </p:childTnLst>
                                </p:cTn>
                              </p:par>
                              <p:par>
                                <p:cTn id="15" presetID="53"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p:cTn id="17" dur="1000" fill="hold"/>
                                        <p:tgtEl>
                                          <p:spTgt spid="11"/>
                                        </p:tgtEl>
                                        <p:attrNameLst>
                                          <p:attrName>ppt_w</p:attrName>
                                        </p:attrNameLst>
                                      </p:cBhvr>
                                      <p:tavLst>
                                        <p:tav tm="0">
                                          <p:val>
                                            <p:fltVal val="0"/>
                                          </p:val>
                                        </p:tav>
                                        <p:tav tm="100000">
                                          <p:val>
                                            <p:strVal val="#ppt_w"/>
                                          </p:val>
                                        </p:tav>
                                      </p:tavLst>
                                    </p:anim>
                                    <p:anim calcmode="lin" valueType="num">
                                      <p:cBhvr>
                                        <p:cTn id="18" dur="1000" fill="hold"/>
                                        <p:tgtEl>
                                          <p:spTgt spid="11"/>
                                        </p:tgtEl>
                                        <p:attrNameLst>
                                          <p:attrName>ppt_h</p:attrName>
                                        </p:attrNameLst>
                                      </p:cBhvr>
                                      <p:tavLst>
                                        <p:tav tm="0">
                                          <p:val>
                                            <p:fltVal val="0"/>
                                          </p:val>
                                        </p:tav>
                                        <p:tav tm="100000">
                                          <p:val>
                                            <p:strVal val="#ppt_h"/>
                                          </p:val>
                                        </p:tav>
                                      </p:tavLst>
                                    </p:anim>
                                    <p:animEffect transition="in" filter="fade">
                                      <p:cBhvr>
                                        <p:cTn id="19" dur="1000"/>
                                        <p:tgtEl>
                                          <p:spTgt spid="11"/>
                                        </p:tgtEl>
                                      </p:cBhvr>
                                    </p:animEffect>
                                  </p:childTnLst>
                                </p:cTn>
                              </p:par>
                              <p:par>
                                <p:cTn id="20" presetID="53" presetClass="entr" presetSubtype="0"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p:cTn id="22" dur="1000" fill="hold"/>
                                        <p:tgtEl>
                                          <p:spTgt spid="12"/>
                                        </p:tgtEl>
                                        <p:attrNameLst>
                                          <p:attrName>ppt_w</p:attrName>
                                        </p:attrNameLst>
                                      </p:cBhvr>
                                      <p:tavLst>
                                        <p:tav tm="0">
                                          <p:val>
                                            <p:fltVal val="0"/>
                                          </p:val>
                                        </p:tav>
                                        <p:tav tm="100000">
                                          <p:val>
                                            <p:strVal val="#ppt_w"/>
                                          </p:val>
                                        </p:tav>
                                      </p:tavLst>
                                    </p:anim>
                                    <p:anim calcmode="lin" valueType="num">
                                      <p:cBhvr>
                                        <p:cTn id="23" dur="1000" fill="hold"/>
                                        <p:tgtEl>
                                          <p:spTgt spid="12"/>
                                        </p:tgtEl>
                                        <p:attrNameLst>
                                          <p:attrName>ppt_h</p:attrName>
                                        </p:attrNameLst>
                                      </p:cBhvr>
                                      <p:tavLst>
                                        <p:tav tm="0">
                                          <p:val>
                                            <p:fltVal val="0"/>
                                          </p:val>
                                        </p:tav>
                                        <p:tav tm="100000">
                                          <p:val>
                                            <p:strVal val="#ppt_h"/>
                                          </p:val>
                                        </p:tav>
                                      </p:tavLst>
                                    </p:anim>
                                    <p:animEffect transition="in" filter="fade">
                                      <p:cBhvr>
                                        <p:cTn id="24"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Date Placeholder 3"/>
          <p:cNvSpPr>
            <a:spLocks noGrp="1"/>
          </p:cNvSpPr>
          <p:nvPr>
            <p:ph type="dt" sz="quarter" idx="10"/>
          </p:nvPr>
        </p:nvSpPr>
        <p:spPr>
          <a:xfrm>
            <a:off x="0" y="6629400"/>
            <a:ext cx="1295399" cy="228600"/>
          </a:xfrm>
          <a:noFill/>
        </p:spPr>
        <p:txBody>
          <a:bodyPr/>
          <a:lstStyle/>
          <a:p>
            <a:r>
              <a:rPr lang="en-US" smtClean="0"/>
              <a:t>24-04-09</a:t>
            </a:r>
            <a:endParaRPr lang="en-GB" dirty="0" smtClean="0"/>
          </a:p>
        </p:txBody>
      </p:sp>
      <p:sp>
        <p:nvSpPr>
          <p:cNvPr id="95235" name="Footer Placeholder 4"/>
          <p:cNvSpPr>
            <a:spLocks noGrp="1"/>
          </p:cNvSpPr>
          <p:nvPr>
            <p:ph type="ftr" sz="quarter" idx="11"/>
          </p:nvPr>
        </p:nvSpPr>
        <p:spPr>
          <a:noFill/>
        </p:spPr>
        <p:txBody>
          <a:bodyPr/>
          <a:lstStyle/>
          <a:p>
            <a:r>
              <a:rPr lang="en-GB" smtClean="0"/>
              <a:t>Global collaboration Hans Hoffmann, CERN honorary</a:t>
            </a:r>
            <a:endParaRPr lang="en-GB" dirty="0" smtClean="0"/>
          </a:p>
        </p:txBody>
      </p:sp>
      <p:sp>
        <p:nvSpPr>
          <p:cNvPr id="6" name="Slide Number Placeholder 5"/>
          <p:cNvSpPr>
            <a:spLocks noGrp="1"/>
          </p:cNvSpPr>
          <p:nvPr>
            <p:ph type="sldNum" sz="quarter" idx="12"/>
          </p:nvPr>
        </p:nvSpPr>
        <p:spPr/>
        <p:txBody>
          <a:bodyPr/>
          <a:lstStyle/>
          <a:p>
            <a:pPr>
              <a:defRPr/>
            </a:pPr>
            <a:fld id="{1E9E2EA6-6E6B-4499-838D-5E2114CF3AD4}" type="slidenum">
              <a:rPr lang="en-GB" smtClean="0"/>
              <a:pPr>
                <a:defRPr/>
              </a:pPr>
              <a:t>25</a:t>
            </a:fld>
            <a:endParaRPr lang="en-GB"/>
          </a:p>
        </p:txBody>
      </p:sp>
      <p:pic>
        <p:nvPicPr>
          <p:cNvPr id="95237" name="Picture 2"/>
          <p:cNvPicPr>
            <a:picLocks noChangeAspect="1" noChangeArrowheads="1"/>
          </p:cNvPicPr>
          <p:nvPr/>
        </p:nvPicPr>
        <p:blipFill>
          <a:blip r:embed="rId2" cstate="print"/>
          <a:srcRect/>
          <a:stretch>
            <a:fillRect/>
          </a:stretch>
        </p:blipFill>
        <p:spPr bwMode="auto">
          <a:xfrm>
            <a:off x="14288" y="0"/>
            <a:ext cx="9115425" cy="6648450"/>
          </a:xfrm>
          <a:prstGeom prst="rect">
            <a:avLst/>
          </a:prstGeom>
          <a:noFill/>
          <a:ln w="9525">
            <a:noFill/>
            <a:miter lim="800000"/>
            <a:headEnd/>
            <a:tailEnd/>
          </a:ln>
        </p:spPr>
      </p:pic>
      <p:sp>
        <p:nvSpPr>
          <p:cNvPr id="7" name="TextBox 6"/>
          <p:cNvSpPr txBox="1"/>
          <p:nvPr/>
        </p:nvSpPr>
        <p:spPr>
          <a:xfrm>
            <a:off x="762000" y="71734"/>
            <a:ext cx="7010400" cy="523220"/>
          </a:xfrm>
          <a:prstGeom prst="rect">
            <a:avLst/>
          </a:prstGeom>
          <a:solidFill>
            <a:schemeClr val="accent4">
              <a:lumMod val="75000"/>
              <a:alpha val="69804"/>
            </a:schemeClr>
          </a:solidFill>
        </p:spPr>
        <p:txBody>
          <a:bodyPr wrap="square" anchor="ctr">
            <a:spAutoFit/>
          </a:bodyPr>
          <a:lstStyle/>
          <a:p>
            <a:pPr algn="ctr">
              <a:spcBef>
                <a:spcPts val="600"/>
              </a:spcBef>
              <a:defRPr/>
            </a:pPr>
            <a:r>
              <a:rPr lang="en-GB" sz="2800" dirty="0" smtClean="0">
                <a:solidFill>
                  <a:srgbClr val="FFFF00"/>
                </a:solidFill>
                <a:latin typeface="Comic Sans MS" pitchFamily="66" charset="0"/>
              </a:rPr>
              <a:t>Example: Technologies’  watch </a:t>
            </a:r>
            <a:endParaRPr lang="en-GB" sz="2800" dirty="0">
              <a:solidFill>
                <a:srgbClr val="FFFF00"/>
              </a:solidFill>
              <a:latin typeface="Comic Sans MS" pitchFamily="66" charset="0"/>
            </a:endParaRPr>
          </a:p>
        </p:txBody>
      </p:sp>
      <p:sp>
        <p:nvSpPr>
          <p:cNvPr id="95239" name="TextBox 7"/>
          <p:cNvSpPr txBox="1">
            <a:spLocks noChangeArrowheads="1"/>
          </p:cNvSpPr>
          <p:nvPr/>
        </p:nvSpPr>
        <p:spPr bwMode="auto">
          <a:xfrm>
            <a:off x="6357938" y="6519863"/>
            <a:ext cx="2928937" cy="338137"/>
          </a:xfrm>
          <a:prstGeom prst="rect">
            <a:avLst/>
          </a:prstGeom>
          <a:noFill/>
          <a:ln w="9525">
            <a:noFill/>
            <a:miter lim="800000"/>
            <a:headEnd/>
            <a:tailEnd/>
          </a:ln>
        </p:spPr>
        <p:txBody>
          <a:bodyPr>
            <a:spAutoFit/>
          </a:bodyPr>
          <a:lstStyle/>
          <a:p>
            <a:r>
              <a:rPr lang="en-US" dirty="0">
                <a:solidFill>
                  <a:srgbClr val="000000"/>
                </a:solidFill>
              </a:rPr>
              <a:t>From CERN IT</a:t>
            </a:r>
          </a:p>
        </p:txBody>
      </p:sp>
    </p:spTree>
  </p:cSld>
  <p:clrMapOvr>
    <a:masterClrMapping/>
  </p:clrMapOvr>
  <p:transition>
    <p:wipe dir="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9" name="Line 14"/>
          <p:cNvSpPr>
            <a:spLocks noChangeShapeType="1"/>
          </p:cNvSpPr>
          <p:nvPr/>
        </p:nvSpPr>
        <p:spPr bwMode="auto">
          <a:xfrm>
            <a:off x="4384431" y="2398714"/>
            <a:ext cx="0" cy="1298575"/>
          </a:xfrm>
          <a:prstGeom prst="line">
            <a:avLst/>
          </a:prstGeom>
          <a:noFill/>
          <a:ln w="28575">
            <a:solidFill>
              <a:srgbClr val="FF0000"/>
            </a:solidFill>
            <a:prstDash val="sysDot"/>
            <a:round/>
            <a:headEnd/>
            <a:tailEnd/>
          </a:ln>
        </p:spPr>
        <p:txBody>
          <a:bodyPr wrap="none" anchor="ctr"/>
          <a:lstStyle/>
          <a:p>
            <a:endParaRPr lang="en-GB"/>
          </a:p>
        </p:txBody>
      </p:sp>
      <p:pic>
        <p:nvPicPr>
          <p:cNvPr id="34818" name="Picture 60" descr="1.tiff"/>
          <p:cNvPicPr>
            <a:picLocks noChangeAspect="1"/>
          </p:cNvPicPr>
          <p:nvPr/>
        </p:nvPicPr>
        <p:blipFill>
          <a:blip r:embed="rId3" cstate="print"/>
          <a:srcRect/>
          <a:stretch>
            <a:fillRect/>
          </a:stretch>
        </p:blipFill>
        <p:spPr bwMode="auto">
          <a:xfrm>
            <a:off x="0" y="495300"/>
            <a:ext cx="1310054" cy="2019300"/>
          </a:xfrm>
          <a:prstGeom prst="rect">
            <a:avLst/>
          </a:prstGeom>
          <a:noFill/>
          <a:ln w="9525">
            <a:noFill/>
            <a:miter lim="800000"/>
            <a:headEnd/>
            <a:tailEnd/>
          </a:ln>
        </p:spPr>
      </p:pic>
      <p:pic>
        <p:nvPicPr>
          <p:cNvPr id="34819" name="Picture 61" descr="TDR.tiff"/>
          <p:cNvPicPr>
            <a:picLocks noChangeAspect="1"/>
          </p:cNvPicPr>
          <p:nvPr/>
        </p:nvPicPr>
        <p:blipFill>
          <a:blip r:embed="rId4" cstate="print"/>
          <a:srcRect/>
          <a:stretch>
            <a:fillRect/>
          </a:stretch>
        </p:blipFill>
        <p:spPr bwMode="auto">
          <a:xfrm>
            <a:off x="5636484" y="609599"/>
            <a:ext cx="3507515" cy="6303963"/>
          </a:xfrm>
          <a:prstGeom prst="rect">
            <a:avLst/>
          </a:prstGeom>
          <a:noFill/>
          <a:ln w="9525">
            <a:noFill/>
            <a:miter lim="800000"/>
            <a:headEnd/>
            <a:tailEnd/>
          </a:ln>
        </p:spPr>
      </p:pic>
      <p:sp>
        <p:nvSpPr>
          <p:cNvPr id="66" name="Title 65"/>
          <p:cNvSpPr>
            <a:spLocks noGrp="1"/>
          </p:cNvSpPr>
          <p:nvPr>
            <p:ph type="title"/>
          </p:nvPr>
        </p:nvSpPr>
        <p:spPr>
          <a:xfrm>
            <a:off x="457200" y="76200"/>
            <a:ext cx="8229600" cy="796925"/>
          </a:xfrm>
          <a:solidFill>
            <a:schemeClr val="accent4">
              <a:lumMod val="75000"/>
            </a:schemeClr>
          </a:solidFill>
        </p:spPr>
        <p:txBody>
          <a:bodyPr/>
          <a:lstStyle/>
          <a:p>
            <a:r>
              <a:rPr lang="en-GB" dirty="0" smtClean="0"/>
              <a:t>Maximum use of everybody’s knowledge</a:t>
            </a:r>
            <a:endParaRPr lang="en-GB" dirty="0"/>
          </a:p>
        </p:txBody>
      </p:sp>
      <p:sp>
        <p:nvSpPr>
          <p:cNvPr id="34860" name="Date Placeholder 61"/>
          <p:cNvSpPr>
            <a:spLocks noGrp="1"/>
          </p:cNvSpPr>
          <p:nvPr>
            <p:ph type="dt" sz="half" idx="10"/>
          </p:nvPr>
        </p:nvSpPr>
        <p:spPr>
          <a:solidFill>
            <a:schemeClr val="accent4">
              <a:lumMod val="40000"/>
              <a:lumOff val="60000"/>
            </a:schemeClr>
          </a:solidFill>
        </p:spPr>
        <p:txBody>
          <a:bodyPr/>
          <a:lstStyle/>
          <a:p>
            <a:r>
              <a:rPr lang="en-US" smtClean="0"/>
              <a:t>24-04-09</a:t>
            </a:r>
            <a:endParaRPr lang="en-US" dirty="0"/>
          </a:p>
        </p:txBody>
      </p:sp>
      <p:sp>
        <p:nvSpPr>
          <p:cNvPr id="77827" name="Footer Placeholder 3"/>
          <p:cNvSpPr>
            <a:spLocks noGrp="1"/>
          </p:cNvSpPr>
          <p:nvPr>
            <p:ph type="ftr" sz="quarter" idx="11"/>
          </p:nvPr>
        </p:nvSpPr>
        <p:spPr>
          <a:solidFill>
            <a:schemeClr val="accent4">
              <a:lumMod val="40000"/>
              <a:lumOff val="60000"/>
            </a:schemeClr>
          </a:solidFill>
        </p:spPr>
        <p:txBody>
          <a:bodyPr/>
          <a:lstStyle/>
          <a:p>
            <a:r>
              <a:rPr lang="en-GB" smtClean="0">
                <a:solidFill>
                  <a:schemeClr val="bg1"/>
                </a:solidFill>
              </a:rPr>
              <a:t>Global collaboration Hans Hoffmann, CERN honorary</a:t>
            </a:r>
            <a:endParaRPr lang="en-US" dirty="0">
              <a:solidFill>
                <a:schemeClr val="bg1"/>
              </a:solidFill>
            </a:endParaRPr>
          </a:p>
        </p:txBody>
      </p:sp>
      <p:sp>
        <p:nvSpPr>
          <p:cNvPr id="65" name="Slide Number Placeholder 64"/>
          <p:cNvSpPr>
            <a:spLocks noGrp="1"/>
          </p:cNvSpPr>
          <p:nvPr>
            <p:ph type="sldNum" sz="quarter" idx="12"/>
          </p:nvPr>
        </p:nvSpPr>
        <p:spPr>
          <a:solidFill>
            <a:schemeClr val="accent4">
              <a:lumMod val="40000"/>
              <a:lumOff val="60000"/>
            </a:schemeClr>
          </a:solidFill>
        </p:spPr>
        <p:txBody>
          <a:bodyPr/>
          <a:lstStyle/>
          <a:p>
            <a:pPr>
              <a:defRPr/>
            </a:pPr>
            <a:fld id="{36C21309-0424-4502-A8A8-5D92E07D0E46}" type="slidenum">
              <a:rPr lang="en-GB" smtClean="0"/>
              <a:pPr>
                <a:defRPr/>
              </a:pPr>
              <a:t>26</a:t>
            </a:fld>
            <a:endParaRPr lang="en-GB" dirty="0"/>
          </a:p>
        </p:txBody>
      </p:sp>
      <p:sp>
        <p:nvSpPr>
          <p:cNvPr id="34821" name="AutoShape 3"/>
          <p:cNvSpPr>
            <a:spLocks noChangeArrowheads="1"/>
          </p:cNvSpPr>
          <p:nvPr/>
        </p:nvSpPr>
        <p:spPr bwMode="auto">
          <a:xfrm>
            <a:off x="183174" y="2898775"/>
            <a:ext cx="8597411" cy="228600"/>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accent1"/>
          </a:solidFill>
          <a:ln w="9525">
            <a:solidFill>
              <a:schemeClr val="tx1"/>
            </a:solidFill>
            <a:miter lim="800000"/>
            <a:headEnd/>
            <a:tailEnd/>
          </a:ln>
        </p:spPr>
        <p:txBody>
          <a:bodyPr wrap="none" anchor="ctr"/>
          <a:lstStyle/>
          <a:p>
            <a:endParaRPr lang="en-US"/>
          </a:p>
        </p:txBody>
      </p:sp>
      <p:sp>
        <p:nvSpPr>
          <p:cNvPr id="34824" name="Line 9"/>
          <p:cNvSpPr>
            <a:spLocks noChangeShapeType="1"/>
          </p:cNvSpPr>
          <p:nvPr/>
        </p:nvSpPr>
        <p:spPr bwMode="auto">
          <a:xfrm>
            <a:off x="1934308" y="2386014"/>
            <a:ext cx="0" cy="1298575"/>
          </a:xfrm>
          <a:prstGeom prst="line">
            <a:avLst/>
          </a:prstGeom>
          <a:noFill/>
          <a:ln w="28575">
            <a:solidFill>
              <a:schemeClr val="accent4">
                <a:lumMod val="40000"/>
                <a:lumOff val="60000"/>
              </a:schemeClr>
            </a:solidFill>
            <a:prstDash val="sysDot"/>
            <a:round/>
            <a:headEnd/>
            <a:tailEnd/>
          </a:ln>
        </p:spPr>
        <p:txBody>
          <a:bodyPr wrap="none" anchor="ctr"/>
          <a:lstStyle/>
          <a:p>
            <a:endParaRPr lang="en-GB"/>
          </a:p>
        </p:txBody>
      </p:sp>
      <p:sp>
        <p:nvSpPr>
          <p:cNvPr id="34826" name="Text Box 11"/>
          <p:cNvSpPr txBox="1">
            <a:spLocks noChangeArrowheads="1"/>
          </p:cNvSpPr>
          <p:nvPr/>
        </p:nvSpPr>
        <p:spPr bwMode="auto">
          <a:xfrm>
            <a:off x="1496157" y="1260475"/>
            <a:ext cx="1094643" cy="1200329"/>
          </a:xfrm>
          <a:prstGeom prst="rect">
            <a:avLst/>
          </a:prstGeom>
          <a:solidFill>
            <a:schemeClr val="accent4">
              <a:lumMod val="40000"/>
              <a:lumOff val="60000"/>
            </a:schemeClr>
          </a:solidFill>
          <a:ln w="9525">
            <a:solidFill>
              <a:schemeClr val="accent4">
                <a:lumMod val="40000"/>
                <a:lumOff val="60000"/>
              </a:schemeClr>
            </a:solidFill>
            <a:miter lim="800000"/>
            <a:headEnd/>
            <a:tailEnd/>
          </a:ln>
        </p:spPr>
        <p:txBody>
          <a:bodyPr>
            <a:spAutoFit/>
          </a:bodyPr>
          <a:lstStyle/>
          <a:p>
            <a:pPr>
              <a:spcBef>
                <a:spcPct val="50000"/>
              </a:spcBef>
            </a:pPr>
            <a:r>
              <a:rPr lang="en-US" dirty="0"/>
              <a:t>LOI </a:t>
            </a:r>
            <a:r>
              <a:rPr lang="en-US" sz="1600" dirty="0"/>
              <a:t>letter of intent   </a:t>
            </a:r>
            <a:r>
              <a:rPr lang="en-US" sz="1600" b="1" dirty="0"/>
              <a:t>1992</a:t>
            </a:r>
            <a:endParaRPr lang="en-US" b="1" dirty="0"/>
          </a:p>
        </p:txBody>
      </p:sp>
      <p:sp>
        <p:nvSpPr>
          <p:cNvPr id="34827" name="Text Box 12"/>
          <p:cNvSpPr txBox="1">
            <a:spLocks noChangeArrowheads="1"/>
          </p:cNvSpPr>
          <p:nvPr/>
        </p:nvSpPr>
        <p:spPr bwMode="auto">
          <a:xfrm>
            <a:off x="3810000" y="3295650"/>
            <a:ext cx="1037493" cy="1200329"/>
          </a:xfrm>
          <a:prstGeom prst="rect">
            <a:avLst/>
          </a:prstGeom>
          <a:solidFill>
            <a:schemeClr val="accent4">
              <a:lumMod val="40000"/>
              <a:lumOff val="60000"/>
            </a:schemeClr>
          </a:solidFill>
          <a:ln w="9525">
            <a:solidFill>
              <a:schemeClr val="accent4">
                <a:lumMod val="40000"/>
                <a:lumOff val="60000"/>
              </a:schemeClr>
            </a:solidFill>
            <a:miter lim="800000"/>
            <a:headEnd/>
            <a:tailEnd/>
          </a:ln>
        </p:spPr>
        <p:txBody>
          <a:bodyPr wrap="square">
            <a:spAutoFit/>
          </a:bodyPr>
          <a:lstStyle/>
          <a:p>
            <a:pPr>
              <a:spcBef>
                <a:spcPct val="50000"/>
              </a:spcBef>
            </a:pPr>
            <a:r>
              <a:rPr lang="en-US" dirty="0">
                <a:solidFill>
                  <a:srgbClr val="000090"/>
                </a:solidFill>
              </a:rPr>
              <a:t>TP </a:t>
            </a:r>
            <a:r>
              <a:rPr lang="en-US" sz="1600" dirty="0">
                <a:solidFill>
                  <a:srgbClr val="000090"/>
                </a:solidFill>
              </a:rPr>
              <a:t>technical proposal </a:t>
            </a:r>
            <a:r>
              <a:rPr lang="en-US" sz="1600" b="1" dirty="0">
                <a:solidFill>
                  <a:srgbClr val="000090"/>
                </a:solidFill>
              </a:rPr>
              <a:t>1994</a:t>
            </a:r>
            <a:endParaRPr lang="en-US" b="1" dirty="0">
              <a:solidFill>
                <a:srgbClr val="000090"/>
              </a:solidFill>
            </a:endParaRPr>
          </a:p>
        </p:txBody>
      </p:sp>
      <p:sp>
        <p:nvSpPr>
          <p:cNvPr id="34825" name="Line 10"/>
          <p:cNvSpPr>
            <a:spLocks noChangeShapeType="1"/>
          </p:cNvSpPr>
          <p:nvPr/>
        </p:nvSpPr>
        <p:spPr bwMode="auto">
          <a:xfrm>
            <a:off x="4196862" y="2386014"/>
            <a:ext cx="0" cy="1298575"/>
          </a:xfrm>
          <a:prstGeom prst="line">
            <a:avLst/>
          </a:prstGeom>
          <a:noFill/>
          <a:ln w="28575">
            <a:solidFill>
              <a:srgbClr val="FF0000"/>
            </a:solidFill>
            <a:prstDash val="sysDot"/>
            <a:round/>
            <a:headEnd/>
            <a:tailEnd/>
          </a:ln>
        </p:spPr>
        <p:txBody>
          <a:bodyPr wrap="none" anchor="ctr"/>
          <a:lstStyle/>
          <a:p>
            <a:endParaRPr lang="en-GB"/>
          </a:p>
        </p:txBody>
      </p:sp>
      <p:sp>
        <p:nvSpPr>
          <p:cNvPr id="34828" name="Text Box 13"/>
          <p:cNvSpPr txBox="1">
            <a:spLocks noChangeArrowheads="1"/>
          </p:cNvSpPr>
          <p:nvPr/>
        </p:nvSpPr>
        <p:spPr bwMode="auto">
          <a:xfrm>
            <a:off x="3713041" y="1122363"/>
            <a:ext cx="1802423" cy="1200329"/>
          </a:xfrm>
          <a:prstGeom prst="rect">
            <a:avLst/>
          </a:prstGeom>
          <a:solidFill>
            <a:schemeClr val="accent4">
              <a:lumMod val="40000"/>
              <a:lumOff val="60000"/>
            </a:schemeClr>
          </a:solidFill>
          <a:ln w="9525">
            <a:solidFill>
              <a:schemeClr val="accent4">
                <a:lumMod val="40000"/>
                <a:lumOff val="60000"/>
              </a:schemeClr>
            </a:solidFill>
            <a:miter lim="800000"/>
            <a:headEnd/>
            <a:tailEnd/>
          </a:ln>
        </p:spPr>
        <p:txBody>
          <a:bodyPr>
            <a:spAutoFit/>
          </a:bodyPr>
          <a:lstStyle/>
          <a:p>
            <a:pPr>
              <a:spcBef>
                <a:spcPct val="50000"/>
              </a:spcBef>
            </a:pPr>
            <a:r>
              <a:rPr lang="en-US" dirty="0">
                <a:solidFill>
                  <a:srgbClr val="000090"/>
                </a:solidFill>
              </a:rPr>
              <a:t>MOU </a:t>
            </a:r>
            <a:r>
              <a:rPr lang="en-US" sz="1600" dirty="0">
                <a:solidFill>
                  <a:srgbClr val="000090"/>
                </a:solidFill>
              </a:rPr>
              <a:t>memorandum of </a:t>
            </a:r>
            <a:r>
              <a:rPr lang="en-US" sz="1600" dirty="0" smtClean="0">
                <a:solidFill>
                  <a:srgbClr val="000090"/>
                </a:solidFill>
              </a:rPr>
              <a:t>understanding “construction”</a:t>
            </a:r>
            <a:endParaRPr lang="en-US" dirty="0">
              <a:solidFill>
                <a:srgbClr val="000090"/>
              </a:solidFill>
            </a:endParaRPr>
          </a:p>
        </p:txBody>
      </p:sp>
      <p:sp>
        <p:nvSpPr>
          <p:cNvPr id="34830" name="Line 16"/>
          <p:cNvSpPr>
            <a:spLocks noChangeShapeType="1"/>
          </p:cNvSpPr>
          <p:nvPr/>
        </p:nvSpPr>
        <p:spPr bwMode="auto">
          <a:xfrm>
            <a:off x="4689231" y="2509839"/>
            <a:ext cx="0" cy="1298575"/>
          </a:xfrm>
          <a:prstGeom prst="line">
            <a:avLst/>
          </a:prstGeom>
          <a:noFill/>
          <a:ln w="28575">
            <a:solidFill>
              <a:srgbClr val="0000A1"/>
            </a:solidFill>
            <a:prstDash val="sysDot"/>
            <a:round/>
            <a:headEnd/>
            <a:tailEnd/>
          </a:ln>
        </p:spPr>
        <p:txBody>
          <a:bodyPr wrap="none" anchor="ctr"/>
          <a:lstStyle/>
          <a:p>
            <a:endParaRPr lang="en-GB"/>
          </a:p>
        </p:txBody>
      </p:sp>
      <p:sp>
        <p:nvSpPr>
          <p:cNvPr id="34831" name="Line 17"/>
          <p:cNvSpPr>
            <a:spLocks noChangeShapeType="1"/>
          </p:cNvSpPr>
          <p:nvPr/>
        </p:nvSpPr>
        <p:spPr bwMode="auto">
          <a:xfrm>
            <a:off x="4759569" y="2487614"/>
            <a:ext cx="0" cy="1298575"/>
          </a:xfrm>
          <a:prstGeom prst="line">
            <a:avLst/>
          </a:prstGeom>
          <a:noFill/>
          <a:ln w="28575">
            <a:solidFill>
              <a:schemeClr val="accent4">
                <a:lumMod val="40000"/>
                <a:lumOff val="60000"/>
              </a:schemeClr>
            </a:solidFill>
            <a:prstDash val="sysDot"/>
            <a:round/>
            <a:headEnd/>
            <a:tailEnd/>
          </a:ln>
        </p:spPr>
        <p:txBody>
          <a:bodyPr wrap="none" anchor="ctr"/>
          <a:lstStyle/>
          <a:p>
            <a:endParaRPr lang="en-GB"/>
          </a:p>
        </p:txBody>
      </p:sp>
      <p:sp>
        <p:nvSpPr>
          <p:cNvPr id="34832" name="Line 18"/>
          <p:cNvSpPr>
            <a:spLocks noChangeShapeType="1"/>
          </p:cNvSpPr>
          <p:nvPr/>
        </p:nvSpPr>
        <p:spPr bwMode="auto">
          <a:xfrm>
            <a:off x="4841631" y="2449514"/>
            <a:ext cx="0" cy="1298575"/>
          </a:xfrm>
          <a:prstGeom prst="line">
            <a:avLst/>
          </a:prstGeom>
          <a:noFill/>
          <a:ln w="28575">
            <a:solidFill>
              <a:schemeClr val="accent4">
                <a:lumMod val="40000"/>
                <a:lumOff val="60000"/>
              </a:schemeClr>
            </a:solidFill>
            <a:prstDash val="sysDot"/>
            <a:round/>
            <a:headEnd/>
            <a:tailEnd/>
          </a:ln>
        </p:spPr>
        <p:txBody>
          <a:bodyPr wrap="none" anchor="ctr"/>
          <a:lstStyle/>
          <a:p>
            <a:endParaRPr lang="en-GB"/>
          </a:p>
        </p:txBody>
      </p:sp>
      <p:sp>
        <p:nvSpPr>
          <p:cNvPr id="34833" name="Line 19"/>
          <p:cNvSpPr>
            <a:spLocks noChangeShapeType="1"/>
          </p:cNvSpPr>
          <p:nvPr/>
        </p:nvSpPr>
        <p:spPr bwMode="auto">
          <a:xfrm>
            <a:off x="4911969" y="2411414"/>
            <a:ext cx="0" cy="1298575"/>
          </a:xfrm>
          <a:prstGeom prst="line">
            <a:avLst/>
          </a:prstGeom>
          <a:noFill/>
          <a:ln w="28575">
            <a:solidFill>
              <a:schemeClr val="accent4">
                <a:lumMod val="40000"/>
                <a:lumOff val="60000"/>
              </a:schemeClr>
            </a:solidFill>
            <a:prstDash val="sysDot"/>
            <a:round/>
            <a:headEnd/>
            <a:tailEnd/>
          </a:ln>
        </p:spPr>
        <p:txBody>
          <a:bodyPr wrap="none" anchor="ctr"/>
          <a:lstStyle/>
          <a:p>
            <a:endParaRPr lang="en-GB"/>
          </a:p>
        </p:txBody>
      </p:sp>
      <p:sp>
        <p:nvSpPr>
          <p:cNvPr id="34834" name="Line 20"/>
          <p:cNvSpPr>
            <a:spLocks noChangeShapeType="1"/>
          </p:cNvSpPr>
          <p:nvPr/>
        </p:nvSpPr>
        <p:spPr bwMode="auto">
          <a:xfrm>
            <a:off x="4982308" y="2360614"/>
            <a:ext cx="0" cy="1298575"/>
          </a:xfrm>
          <a:prstGeom prst="line">
            <a:avLst/>
          </a:prstGeom>
          <a:noFill/>
          <a:ln w="28575">
            <a:solidFill>
              <a:schemeClr val="accent4">
                <a:lumMod val="40000"/>
                <a:lumOff val="60000"/>
              </a:schemeClr>
            </a:solidFill>
            <a:prstDash val="sysDot"/>
            <a:round/>
            <a:headEnd/>
            <a:tailEnd/>
          </a:ln>
        </p:spPr>
        <p:txBody>
          <a:bodyPr wrap="none" anchor="ctr"/>
          <a:lstStyle/>
          <a:p>
            <a:endParaRPr lang="en-GB"/>
          </a:p>
        </p:txBody>
      </p:sp>
      <p:sp>
        <p:nvSpPr>
          <p:cNvPr id="34835" name="Line 21"/>
          <p:cNvSpPr>
            <a:spLocks noChangeShapeType="1"/>
          </p:cNvSpPr>
          <p:nvPr/>
        </p:nvSpPr>
        <p:spPr bwMode="auto">
          <a:xfrm>
            <a:off x="5122985" y="2322514"/>
            <a:ext cx="0" cy="1298575"/>
          </a:xfrm>
          <a:prstGeom prst="line">
            <a:avLst/>
          </a:prstGeom>
          <a:noFill/>
          <a:ln w="28575">
            <a:solidFill>
              <a:schemeClr val="accent4">
                <a:lumMod val="40000"/>
                <a:lumOff val="60000"/>
              </a:schemeClr>
            </a:solidFill>
            <a:prstDash val="sysDot"/>
            <a:round/>
            <a:headEnd/>
            <a:tailEnd/>
          </a:ln>
        </p:spPr>
        <p:txBody>
          <a:bodyPr wrap="none" anchor="ctr"/>
          <a:lstStyle/>
          <a:p>
            <a:endParaRPr lang="en-GB"/>
          </a:p>
        </p:txBody>
      </p:sp>
      <p:sp>
        <p:nvSpPr>
          <p:cNvPr id="34836" name="Line 22"/>
          <p:cNvSpPr>
            <a:spLocks noChangeShapeType="1"/>
          </p:cNvSpPr>
          <p:nvPr/>
        </p:nvSpPr>
        <p:spPr bwMode="auto">
          <a:xfrm>
            <a:off x="5310554" y="2284414"/>
            <a:ext cx="0" cy="1298575"/>
          </a:xfrm>
          <a:prstGeom prst="line">
            <a:avLst/>
          </a:prstGeom>
          <a:noFill/>
          <a:ln w="28575">
            <a:solidFill>
              <a:srgbClr val="0000A1"/>
            </a:solidFill>
            <a:prstDash val="sysDot"/>
            <a:round/>
            <a:headEnd/>
            <a:tailEnd/>
          </a:ln>
        </p:spPr>
        <p:txBody>
          <a:bodyPr wrap="none" anchor="ctr"/>
          <a:lstStyle/>
          <a:p>
            <a:endParaRPr lang="en-GB"/>
          </a:p>
        </p:txBody>
      </p:sp>
      <p:sp>
        <p:nvSpPr>
          <p:cNvPr id="34837" name="Line 23"/>
          <p:cNvSpPr>
            <a:spLocks noChangeShapeType="1"/>
          </p:cNvSpPr>
          <p:nvPr/>
        </p:nvSpPr>
        <p:spPr bwMode="auto">
          <a:xfrm>
            <a:off x="7239000" y="2667000"/>
            <a:ext cx="0" cy="1298575"/>
          </a:xfrm>
          <a:prstGeom prst="line">
            <a:avLst/>
          </a:prstGeom>
          <a:noFill/>
          <a:ln w="28575">
            <a:solidFill>
              <a:schemeClr val="tx1"/>
            </a:solidFill>
            <a:prstDash val="sysDot"/>
            <a:round/>
            <a:headEnd/>
            <a:tailEnd/>
          </a:ln>
        </p:spPr>
        <p:txBody>
          <a:bodyPr wrap="none" anchor="ctr"/>
          <a:lstStyle/>
          <a:p>
            <a:endParaRPr lang="en-GB"/>
          </a:p>
        </p:txBody>
      </p:sp>
      <p:sp>
        <p:nvSpPr>
          <p:cNvPr id="34838" name="Text Box 24"/>
          <p:cNvSpPr txBox="1">
            <a:spLocks noChangeArrowheads="1"/>
          </p:cNvSpPr>
          <p:nvPr/>
        </p:nvSpPr>
        <p:spPr bwMode="auto">
          <a:xfrm>
            <a:off x="6737839" y="925514"/>
            <a:ext cx="1439008" cy="1692771"/>
          </a:xfrm>
          <a:prstGeom prst="rect">
            <a:avLst/>
          </a:prstGeom>
          <a:solidFill>
            <a:srgbClr val="FFF9ED">
              <a:alpha val="43137"/>
            </a:srgbClr>
          </a:solidFill>
          <a:ln w="9525">
            <a:noFill/>
            <a:miter lim="800000"/>
            <a:headEnd/>
            <a:tailEnd/>
          </a:ln>
        </p:spPr>
        <p:txBody>
          <a:bodyPr>
            <a:spAutoFit/>
          </a:bodyPr>
          <a:lstStyle/>
          <a:p>
            <a:pPr>
              <a:spcBef>
                <a:spcPct val="50000"/>
              </a:spcBef>
            </a:pPr>
            <a:r>
              <a:rPr lang="en-US" dirty="0"/>
              <a:t>M&amp;O MOU </a:t>
            </a:r>
            <a:r>
              <a:rPr lang="en-US" sz="1600" dirty="0"/>
              <a:t>operation MOU</a:t>
            </a:r>
          </a:p>
          <a:p>
            <a:pPr>
              <a:spcBef>
                <a:spcPct val="50000"/>
              </a:spcBef>
            </a:pPr>
            <a:r>
              <a:rPr lang="en-US" sz="1600" b="1" dirty="0"/>
              <a:t>2003</a:t>
            </a:r>
            <a:endParaRPr lang="en-US" b="1" dirty="0"/>
          </a:p>
        </p:txBody>
      </p:sp>
      <p:grpSp>
        <p:nvGrpSpPr>
          <p:cNvPr id="2" name="Group 25"/>
          <p:cNvGrpSpPr>
            <a:grpSpLocks/>
          </p:cNvGrpSpPr>
          <p:nvPr/>
        </p:nvGrpSpPr>
        <p:grpSpPr bwMode="auto">
          <a:xfrm>
            <a:off x="3087566" y="3089276"/>
            <a:ext cx="1002323" cy="633413"/>
            <a:chOff x="820" y="3044"/>
            <a:chExt cx="684" cy="399"/>
          </a:xfrm>
          <a:solidFill>
            <a:schemeClr val="accent4">
              <a:lumMod val="40000"/>
              <a:lumOff val="60000"/>
            </a:schemeClr>
          </a:solidFill>
        </p:grpSpPr>
        <p:sp>
          <p:nvSpPr>
            <p:cNvPr id="34877" name="Line 26"/>
            <p:cNvSpPr>
              <a:spLocks noChangeShapeType="1"/>
            </p:cNvSpPr>
            <p:nvPr/>
          </p:nvSpPr>
          <p:spPr bwMode="auto">
            <a:xfrm flipV="1">
              <a:off x="1284" y="3044"/>
              <a:ext cx="220" cy="139"/>
            </a:xfrm>
            <a:prstGeom prst="line">
              <a:avLst/>
            </a:prstGeom>
            <a:grpFill/>
            <a:ln w="28575">
              <a:solidFill>
                <a:schemeClr val="accent4">
                  <a:lumMod val="40000"/>
                  <a:lumOff val="60000"/>
                </a:schemeClr>
              </a:solidFill>
              <a:round/>
              <a:headEnd/>
              <a:tailEnd type="triangle" w="med" len="med"/>
            </a:ln>
          </p:spPr>
          <p:txBody>
            <a:bodyPr wrap="none" anchor="ctr"/>
            <a:lstStyle/>
            <a:p>
              <a:endParaRPr lang="en-GB"/>
            </a:p>
          </p:txBody>
        </p:sp>
        <p:sp>
          <p:nvSpPr>
            <p:cNvPr id="34878" name="Text Box 27"/>
            <p:cNvSpPr txBox="1">
              <a:spLocks noChangeArrowheads="1"/>
            </p:cNvSpPr>
            <p:nvPr/>
          </p:nvSpPr>
          <p:spPr bwMode="auto">
            <a:xfrm rot="-1959770">
              <a:off x="820" y="3193"/>
              <a:ext cx="488" cy="250"/>
            </a:xfrm>
            <a:prstGeom prst="rect">
              <a:avLst/>
            </a:prstGeom>
            <a:grpFill/>
            <a:ln w="28575">
              <a:solidFill>
                <a:schemeClr val="accent4">
                  <a:lumMod val="40000"/>
                  <a:lumOff val="60000"/>
                </a:schemeClr>
              </a:solidFill>
              <a:miter lim="800000"/>
              <a:headEnd/>
              <a:tailEnd/>
            </a:ln>
          </p:spPr>
          <p:txBody>
            <a:bodyPr>
              <a:spAutoFit/>
            </a:bodyPr>
            <a:lstStyle/>
            <a:p>
              <a:pPr>
                <a:spcBef>
                  <a:spcPct val="50000"/>
                </a:spcBef>
              </a:pPr>
              <a:r>
                <a:rPr lang="en-US" sz="2000" b="1">
                  <a:solidFill>
                    <a:srgbClr val="00006F"/>
                  </a:solidFill>
                </a:rPr>
                <a:t>RD3</a:t>
              </a:r>
              <a:endParaRPr lang="en-US" b="1">
                <a:solidFill>
                  <a:srgbClr val="00006F"/>
                </a:solidFill>
              </a:endParaRPr>
            </a:p>
          </p:txBody>
        </p:sp>
      </p:grpSp>
      <p:grpSp>
        <p:nvGrpSpPr>
          <p:cNvPr id="3" name="Group 28"/>
          <p:cNvGrpSpPr>
            <a:grpSpLocks/>
          </p:cNvGrpSpPr>
          <p:nvPr/>
        </p:nvGrpSpPr>
        <p:grpSpPr bwMode="auto">
          <a:xfrm>
            <a:off x="3108082" y="2271714"/>
            <a:ext cx="1011115" cy="712787"/>
            <a:chOff x="1423" y="2696"/>
            <a:chExt cx="690" cy="449"/>
          </a:xfrm>
          <a:solidFill>
            <a:schemeClr val="accent4">
              <a:lumMod val="40000"/>
              <a:lumOff val="60000"/>
            </a:schemeClr>
          </a:solidFill>
        </p:grpSpPr>
        <p:sp>
          <p:nvSpPr>
            <p:cNvPr id="34875" name="Line 29"/>
            <p:cNvSpPr>
              <a:spLocks noChangeShapeType="1"/>
            </p:cNvSpPr>
            <p:nvPr/>
          </p:nvSpPr>
          <p:spPr bwMode="auto">
            <a:xfrm rot="15190508" flipH="1">
              <a:off x="1871" y="2965"/>
              <a:ext cx="220" cy="139"/>
            </a:xfrm>
            <a:prstGeom prst="line">
              <a:avLst/>
            </a:prstGeom>
            <a:grpFill/>
            <a:ln w="28575">
              <a:solidFill>
                <a:schemeClr val="accent4">
                  <a:lumMod val="40000"/>
                  <a:lumOff val="60000"/>
                </a:schemeClr>
              </a:solidFill>
              <a:round/>
              <a:headEnd/>
              <a:tailEnd type="triangle" w="med" len="med"/>
            </a:ln>
          </p:spPr>
          <p:txBody>
            <a:bodyPr wrap="none" anchor="ctr"/>
            <a:lstStyle/>
            <a:p>
              <a:endParaRPr lang="en-GB"/>
            </a:p>
          </p:txBody>
        </p:sp>
        <p:sp>
          <p:nvSpPr>
            <p:cNvPr id="34876" name="Text Box 30"/>
            <p:cNvSpPr txBox="1">
              <a:spLocks noChangeArrowheads="1"/>
            </p:cNvSpPr>
            <p:nvPr/>
          </p:nvSpPr>
          <p:spPr bwMode="auto">
            <a:xfrm rot="-8369261" flipH="1" flipV="1">
              <a:off x="1423" y="2696"/>
              <a:ext cx="690" cy="250"/>
            </a:xfrm>
            <a:prstGeom prst="rect">
              <a:avLst/>
            </a:prstGeom>
            <a:grpFill/>
            <a:ln w="28575">
              <a:noFill/>
              <a:miter lim="800000"/>
              <a:headEnd/>
              <a:tailEnd/>
            </a:ln>
          </p:spPr>
          <p:txBody>
            <a:bodyPr>
              <a:spAutoFit/>
            </a:bodyPr>
            <a:lstStyle/>
            <a:p>
              <a:pPr>
                <a:spcBef>
                  <a:spcPct val="50000"/>
                </a:spcBef>
              </a:pPr>
              <a:r>
                <a:rPr lang="en-US" sz="2000" b="1" dirty="0">
                  <a:solidFill>
                    <a:srgbClr val="00006F"/>
                  </a:solidFill>
                </a:rPr>
                <a:t>RD34</a:t>
              </a:r>
              <a:endParaRPr lang="en-US" b="1" dirty="0">
                <a:solidFill>
                  <a:srgbClr val="00006F"/>
                </a:solidFill>
              </a:endParaRPr>
            </a:p>
          </p:txBody>
        </p:sp>
      </p:grpSp>
      <p:grpSp>
        <p:nvGrpSpPr>
          <p:cNvPr id="4" name="Group 31"/>
          <p:cNvGrpSpPr>
            <a:grpSpLocks/>
          </p:cNvGrpSpPr>
          <p:nvPr/>
        </p:nvGrpSpPr>
        <p:grpSpPr bwMode="auto">
          <a:xfrm>
            <a:off x="2540977" y="3127376"/>
            <a:ext cx="1002323" cy="633413"/>
            <a:chOff x="820" y="3044"/>
            <a:chExt cx="684" cy="399"/>
          </a:xfrm>
          <a:solidFill>
            <a:schemeClr val="accent4">
              <a:lumMod val="40000"/>
              <a:lumOff val="60000"/>
            </a:schemeClr>
          </a:solidFill>
        </p:grpSpPr>
        <p:sp>
          <p:nvSpPr>
            <p:cNvPr id="34873" name="Line 32"/>
            <p:cNvSpPr>
              <a:spLocks noChangeShapeType="1"/>
            </p:cNvSpPr>
            <p:nvPr/>
          </p:nvSpPr>
          <p:spPr bwMode="auto">
            <a:xfrm flipV="1">
              <a:off x="1284" y="3044"/>
              <a:ext cx="220" cy="139"/>
            </a:xfrm>
            <a:prstGeom prst="line">
              <a:avLst/>
            </a:prstGeom>
            <a:grpFill/>
            <a:ln w="28575">
              <a:solidFill>
                <a:schemeClr val="accent4">
                  <a:lumMod val="40000"/>
                  <a:lumOff val="60000"/>
                </a:schemeClr>
              </a:solidFill>
              <a:round/>
              <a:headEnd/>
              <a:tailEnd type="triangle" w="med" len="med"/>
            </a:ln>
          </p:spPr>
          <p:txBody>
            <a:bodyPr wrap="none" anchor="ctr"/>
            <a:lstStyle/>
            <a:p>
              <a:endParaRPr lang="en-GB"/>
            </a:p>
          </p:txBody>
        </p:sp>
        <p:sp>
          <p:nvSpPr>
            <p:cNvPr id="34874" name="Text Box 33"/>
            <p:cNvSpPr txBox="1">
              <a:spLocks noChangeArrowheads="1"/>
            </p:cNvSpPr>
            <p:nvPr/>
          </p:nvSpPr>
          <p:spPr bwMode="auto">
            <a:xfrm rot="-1959770">
              <a:off x="820" y="3193"/>
              <a:ext cx="488" cy="250"/>
            </a:xfrm>
            <a:prstGeom prst="rect">
              <a:avLst/>
            </a:prstGeom>
            <a:grpFill/>
            <a:ln w="28575">
              <a:solidFill>
                <a:schemeClr val="accent4">
                  <a:lumMod val="40000"/>
                  <a:lumOff val="60000"/>
                </a:schemeClr>
              </a:solidFill>
              <a:miter lim="800000"/>
              <a:headEnd/>
              <a:tailEnd/>
            </a:ln>
          </p:spPr>
          <p:txBody>
            <a:bodyPr>
              <a:spAutoFit/>
            </a:bodyPr>
            <a:lstStyle/>
            <a:p>
              <a:pPr>
                <a:spcBef>
                  <a:spcPct val="50000"/>
                </a:spcBef>
              </a:pPr>
              <a:r>
                <a:rPr lang="en-US" sz="2000" b="1">
                  <a:solidFill>
                    <a:srgbClr val="00006F"/>
                  </a:solidFill>
                </a:rPr>
                <a:t>RD6</a:t>
              </a:r>
              <a:endParaRPr lang="en-US" b="1">
                <a:solidFill>
                  <a:srgbClr val="00006F"/>
                </a:solidFill>
              </a:endParaRPr>
            </a:p>
          </p:txBody>
        </p:sp>
      </p:grpSp>
      <p:sp>
        <p:nvSpPr>
          <p:cNvPr id="34842" name="Line 34"/>
          <p:cNvSpPr>
            <a:spLocks noChangeShapeType="1"/>
          </p:cNvSpPr>
          <p:nvPr/>
        </p:nvSpPr>
        <p:spPr bwMode="auto">
          <a:xfrm flipV="1">
            <a:off x="1645791" y="3127376"/>
            <a:ext cx="322385" cy="220663"/>
          </a:xfrm>
          <a:prstGeom prst="line">
            <a:avLst/>
          </a:prstGeom>
          <a:noFill/>
          <a:ln w="28575">
            <a:solidFill>
              <a:schemeClr val="accent4">
                <a:lumMod val="40000"/>
                <a:lumOff val="60000"/>
              </a:schemeClr>
            </a:solidFill>
            <a:round/>
            <a:headEnd/>
            <a:tailEnd type="triangle" w="med" len="med"/>
          </a:ln>
        </p:spPr>
        <p:txBody>
          <a:bodyPr wrap="none" anchor="ctr"/>
          <a:lstStyle/>
          <a:p>
            <a:endParaRPr lang="en-GB"/>
          </a:p>
        </p:txBody>
      </p:sp>
      <p:sp>
        <p:nvSpPr>
          <p:cNvPr id="34843" name="Text Box 35"/>
          <p:cNvSpPr txBox="1">
            <a:spLocks noChangeArrowheads="1"/>
          </p:cNvSpPr>
          <p:nvPr/>
        </p:nvSpPr>
        <p:spPr bwMode="auto">
          <a:xfrm rot="-1959770">
            <a:off x="948268" y="3302000"/>
            <a:ext cx="926123" cy="396875"/>
          </a:xfrm>
          <a:prstGeom prst="rect">
            <a:avLst/>
          </a:prstGeom>
          <a:solidFill>
            <a:schemeClr val="accent4">
              <a:lumMod val="40000"/>
              <a:lumOff val="60000"/>
            </a:schemeClr>
          </a:solidFill>
          <a:ln w="28575">
            <a:solidFill>
              <a:schemeClr val="accent4">
                <a:lumMod val="40000"/>
                <a:lumOff val="60000"/>
              </a:schemeClr>
            </a:solidFill>
            <a:miter lim="800000"/>
            <a:headEnd/>
            <a:tailEnd/>
          </a:ln>
        </p:spPr>
        <p:txBody>
          <a:bodyPr>
            <a:spAutoFit/>
          </a:bodyPr>
          <a:lstStyle/>
          <a:p>
            <a:pPr>
              <a:spcBef>
                <a:spcPct val="50000"/>
              </a:spcBef>
            </a:pPr>
            <a:r>
              <a:rPr lang="en-US" sz="2000" b="1" dirty="0">
                <a:solidFill>
                  <a:srgbClr val="00006F"/>
                </a:solidFill>
              </a:rPr>
              <a:t>RD13</a:t>
            </a:r>
            <a:endParaRPr lang="en-US" b="1" dirty="0">
              <a:solidFill>
                <a:srgbClr val="00006F"/>
              </a:solidFill>
            </a:endParaRPr>
          </a:p>
        </p:txBody>
      </p:sp>
      <p:grpSp>
        <p:nvGrpSpPr>
          <p:cNvPr id="5" name="Group 36"/>
          <p:cNvGrpSpPr>
            <a:grpSpLocks/>
          </p:cNvGrpSpPr>
          <p:nvPr/>
        </p:nvGrpSpPr>
        <p:grpSpPr bwMode="auto">
          <a:xfrm>
            <a:off x="2514600" y="2271714"/>
            <a:ext cx="1011115" cy="712787"/>
            <a:chOff x="1423" y="2696"/>
            <a:chExt cx="690" cy="449"/>
          </a:xfrm>
          <a:solidFill>
            <a:schemeClr val="accent4">
              <a:lumMod val="40000"/>
              <a:lumOff val="60000"/>
            </a:schemeClr>
          </a:solidFill>
        </p:grpSpPr>
        <p:sp>
          <p:nvSpPr>
            <p:cNvPr id="34871" name="Line 37"/>
            <p:cNvSpPr>
              <a:spLocks noChangeShapeType="1"/>
            </p:cNvSpPr>
            <p:nvPr/>
          </p:nvSpPr>
          <p:spPr bwMode="auto">
            <a:xfrm rot="15190508" flipH="1">
              <a:off x="1871" y="2965"/>
              <a:ext cx="220" cy="139"/>
            </a:xfrm>
            <a:prstGeom prst="line">
              <a:avLst/>
            </a:prstGeom>
            <a:grpFill/>
            <a:ln w="28575">
              <a:solidFill>
                <a:schemeClr val="accent4">
                  <a:lumMod val="40000"/>
                  <a:lumOff val="60000"/>
                </a:schemeClr>
              </a:solidFill>
              <a:round/>
              <a:headEnd/>
              <a:tailEnd type="triangle" w="med" len="med"/>
            </a:ln>
          </p:spPr>
          <p:txBody>
            <a:bodyPr wrap="none" anchor="ctr"/>
            <a:lstStyle/>
            <a:p>
              <a:endParaRPr lang="en-GB"/>
            </a:p>
          </p:txBody>
        </p:sp>
        <p:sp>
          <p:nvSpPr>
            <p:cNvPr id="34872" name="Text Box 38"/>
            <p:cNvSpPr txBox="1">
              <a:spLocks noChangeArrowheads="1"/>
            </p:cNvSpPr>
            <p:nvPr/>
          </p:nvSpPr>
          <p:spPr bwMode="auto">
            <a:xfrm rot="-8369261" flipH="1" flipV="1">
              <a:off x="1423" y="2696"/>
              <a:ext cx="690" cy="250"/>
            </a:xfrm>
            <a:prstGeom prst="rect">
              <a:avLst/>
            </a:prstGeom>
            <a:grpFill/>
            <a:ln w="28575">
              <a:solidFill>
                <a:schemeClr val="accent4">
                  <a:lumMod val="40000"/>
                  <a:lumOff val="60000"/>
                </a:schemeClr>
              </a:solidFill>
              <a:miter lim="800000"/>
              <a:headEnd/>
              <a:tailEnd/>
            </a:ln>
          </p:spPr>
          <p:txBody>
            <a:bodyPr>
              <a:spAutoFit/>
            </a:bodyPr>
            <a:lstStyle/>
            <a:p>
              <a:pPr>
                <a:spcBef>
                  <a:spcPct val="50000"/>
                </a:spcBef>
              </a:pPr>
              <a:r>
                <a:rPr lang="en-US" sz="2000" b="1">
                  <a:solidFill>
                    <a:srgbClr val="00006F"/>
                  </a:solidFill>
                </a:rPr>
                <a:t>RD27</a:t>
              </a:r>
              <a:endParaRPr lang="en-US" b="1">
                <a:solidFill>
                  <a:srgbClr val="00006F"/>
                </a:solidFill>
              </a:endParaRPr>
            </a:p>
          </p:txBody>
        </p:sp>
      </p:grpSp>
      <p:grpSp>
        <p:nvGrpSpPr>
          <p:cNvPr id="6" name="Group 39"/>
          <p:cNvGrpSpPr>
            <a:grpSpLocks/>
          </p:cNvGrpSpPr>
          <p:nvPr/>
        </p:nvGrpSpPr>
        <p:grpSpPr bwMode="auto">
          <a:xfrm>
            <a:off x="974646" y="2271714"/>
            <a:ext cx="1011115" cy="712787"/>
            <a:chOff x="1423" y="2696"/>
            <a:chExt cx="690" cy="449"/>
          </a:xfrm>
          <a:solidFill>
            <a:schemeClr val="accent4">
              <a:lumMod val="40000"/>
              <a:lumOff val="60000"/>
            </a:schemeClr>
          </a:solidFill>
        </p:grpSpPr>
        <p:sp>
          <p:nvSpPr>
            <p:cNvPr id="34869" name="Line 40"/>
            <p:cNvSpPr>
              <a:spLocks noChangeShapeType="1"/>
            </p:cNvSpPr>
            <p:nvPr/>
          </p:nvSpPr>
          <p:spPr bwMode="auto">
            <a:xfrm rot="15190508" flipH="1">
              <a:off x="1871" y="2965"/>
              <a:ext cx="220" cy="139"/>
            </a:xfrm>
            <a:prstGeom prst="line">
              <a:avLst/>
            </a:prstGeom>
            <a:grpFill/>
            <a:ln w="28575">
              <a:solidFill>
                <a:schemeClr val="accent4">
                  <a:lumMod val="40000"/>
                  <a:lumOff val="60000"/>
                </a:schemeClr>
              </a:solidFill>
              <a:round/>
              <a:headEnd/>
              <a:tailEnd type="triangle" w="med" len="med"/>
            </a:ln>
          </p:spPr>
          <p:txBody>
            <a:bodyPr wrap="none" anchor="ctr"/>
            <a:lstStyle/>
            <a:p>
              <a:endParaRPr lang="en-GB"/>
            </a:p>
          </p:txBody>
        </p:sp>
        <p:sp>
          <p:nvSpPr>
            <p:cNvPr id="34870" name="Text Box 41"/>
            <p:cNvSpPr txBox="1">
              <a:spLocks noChangeArrowheads="1"/>
            </p:cNvSpPr>
            <p:nvPr/>
          </p:nvSpPr>
          <p:spPr bwMode="auto">
            <a:xfrm rot="-8369261" flipH="1" flipV="1">
              <a:off x="1423" y="2696"/>
              <a:ext cx="690" cy="250"/>
            </a:xfrm>
            <a:prstGeom prst="rect">
              <a:avLst/>
            </a:prstGeom>
            <a:grpFill/>
            <a:ln w="28575">
              <a:solidFill>
                <a:schemeClr val="accent4">
                  <a:lumMod val="40000"/>
                  <a:lumOff val="60000"/>
                </a:schemeClr>
              </a:solidFill>
              <a:miter lim="800000"/>
              <a:headEnd/>
              <a:tailEnd/>
            </a:ln>
          </p:spPr>
          <p:txBody>
            <a:bodyPr>
              <a:spAutoFit/>
            </a:bodyPr>
            <a:lstStyle/>
            <a:p>
              <a:pPr>
                <a:spcBef>
                  <a:spcPct val="50000"/>
                </a:spcBef>
              </a:pPr>
              <a:r>
                <a:rPr lang="en-US" sz="2000" b="1">
                  <a:solidFill>
                    <a:srgbClr val="00006F"/>
                  </a:solidFill>
                </a:rPr>
                <a:t>RD20</a:t>
              </a:r>
              <a:endParaRPr lang="en-US" b="1">
                <a:solidFill>
                  <a:srgbClr val="00006F"/>
                </a:solidFill>
              </a:endParaRPr>
            </a:p>
          </p:txBody>
        </p:sp>
      </p:grpSp>
      <p:grpSp>
        <p:nvGrpSpPr>
          <p:cNvPr id="7" name="Group 42"/>
          <p:cNvGrpSpPr>
            <a:grpSpLocks/>
          </p:cNvGrpSpPr>
          <p:nvPr/>
        </p:nvGrpSpPr>
        <p:grpSpPr bwMode="auto">
          <a:xfrm>
            <a:off x="218508" y="2271714"/>
            <a:ext cx="1011115" cy="712787"/>
            <a:chOff x="1423" y="2696"/>
            <a:chExt cx="690" cy="449"/>
          </a:xfrm>
          <a:solidFill>
            <a:schemeClr val="accent4">
              <a:lumMod val="40000"/>
              <a:lumOff val="60000"/>
            </a:schemeClr>
          </a:solidFill>
        </p:grpSpPr>
        <p:sp>
          <p:nvSpPr>
            <p:cNvPr id="34867" name="Line 43"/>
            <p:cNvSpPr>
              <a:spLocks noChangeShapeType="1"/>
            </p:cNvSpPr>
            <p:nvPr/>
          </p:nvSpPr>
          <p:spPr bwMode="auto">
            <a:xfrm rot="15190508" flipH="1">
              <a:off x="1871" y="2965"/>
              <a:ext cx="220" cy="139"/>
            </a:xfrm>
            <a:prstGeom prst="line">
              <a:avLst/>
            </a:prstGeom>
            <a:grpFill/>
            <a:ln w="28575">
              <a:solidFill>
                <a:schemeClr val="accent4">
                  <a:lumMod val="40000"/>
                  <a:lumOff val="60000"/>
                </a:schemeClr>
              </a:solidFill>
              <a:round/>
              <a:headEnd/>
              <a:tailEnd type="triangle" w="med" len="med"/>
            </a:ln>
          </p:spPr>
          <p:txBody>
            <a:bodyPr wrap="none" anchor="ctr"/>
            <a:lstStyle/>
            <a:p>
              <a:endParaRPr lang="en-GB"/>
            </a:p>
          </p:txBody>
        </p:sp>
        <p:sp>
          <p:nvSpPr>
            <p:cNvPr id="34868" name="Text Box 44"/>
            <p:cNvSpPr txBox="1">
              <a:spLocks noChangeArrowheads="1"/>
            </p:cNvSpPr>
            <p:nvPr/>
          </p:nvSpPr>
          <p:spPr bwMode="auto">
            <a:xfrm rot="-8369261" flipH="1" flipV="1">
              <a:off x="1423" y="2696"/>
              <a:ext cx="690" cy="250"/>
            </a:xfrm>
            <a:prstGeom prst="rect">
              <a:avLst/>
            </a:prstGeom>
            <a:grpFill/>
            <a:ln w="28575">
              <a:solidFill>
                <a:schemeClr val="accent4">
                  <a:lumMod val="40000"/>
                  <a:lumOff val="60000"/>
                </a:schemeClr>
              </a:solidFill>
              <a:miter lim="800000"/>
              <a:headEnd/>
              <a:tailEnd/>
            </a:ln>
          </p:spPr>
          <p:txBody>
            <a:bodyPr>
              <a:spAutoFit/>
            </a:bodyPr>
            <a:lstStyle/>
            <a:p>
              <a:pPr>
                <a:spcBef>
                  <a:spcPct val="50000"/>
                </a:spcBef>
              </a:pPr>
              <a:r>
                <a:rPr lang="en-US" sz="2000" b="1" dirty="0" err="1">
                  <a:solidFill>
                    <a:srgbClr val="00006F"/>
                  </a:solidFill>
                </a:rPr>
                <a:t>RDxx</a:t>
              </a:r>
              <a:endParaRPr lang="en-US" b="1" dirty="0">
                <a:solidFill>
                  <a:srgbClr val="00006F"/>
                </a:solidFill>
              </a:endParaRPr>
            </a:p>
          </p:txBody>
        </p:sp>
      </p:grpSp>
      <p:sp>
        <p:nvSpPr>
          <p:cNvPr id="34847" name="Line 45"/>
          <p:cNvSpPr>
            <a:spLocks noChangeShapeType="1"/>
          </p:cNvSpPr>
          <p:nvPr/>
        </p:nvSpPr>
        <p:spPr bwMode="auto">
          <a:xfrm flipV="1">
            <a:off x="2571750" y="3114676"/>
            <a:ext cx="322385" cy="220663"/>
          </a:xfrm>
          <a:prstGeom prst="line">
            <a:avLst/>
          </a:prstGeom>
          <a:noFill/>
          <a:ln w="28575">
            <a:solidFill>
              <a:schemeClr val="accent4">
                <a:lumMod val="40000"/>
                <a:lumOff val="60000"/>
              </a:schemeClr>
            </a:solidFill>
            <a:round/>
            <a:headEnd/>
            <a:tailEnd type="triangle" w="med" len="med"/>
          </a:ln>
        </p:spPr>
        <p:txBody>
          <a:bodyPr wrap="none" anchor="ctr"/>
          <a:lstStyle/>
          <a:p>
            <a:endParaRPr lang="en-GB"/>
          </a:p>
        </p:txBody>
      </p:sp>
      <p:sp>
        <p:nvSpPr>
          <p:cNvPr id="34848" name="Text Box 46"/>
          <p:cNvSpPr txBox="1">
            <a:spLocks noChangeArrowheads="1"/>
          </p:cNvSpPr>
          <p:nvPr/>
        </p:nvSpPr>
        <p:spPr bwMode="auto">
          <a:xfrm rot="-1959770">
            <a:off x="110068" y="3289301"/>
            <a:ext cx="926123" cy="396875"/>
          </a:xfrm>
          <a:prstGeom prst="rect">
            <a:avLst/>
          </a:prstGeom>
          <a:solidFill>
            <a:schemeClr val="accent4">
              <a:lumMod val="40000"/>
              <a:lumOff val="60000"/>
            </a:schemeClr>
          </a:solidFill>
          <a:ln w="28575">
            <a:solidFill>
              <a:schemeClr val="accent4">
                <a:lumMod val="40000"/>
                <a:lumOff val="60000"/>
              </a:schemeClr>
            </a:solidFill>
            <a:miter lim="800000"/>
            <a:headEnd/>
            <a:tailEnd/>
          </a:ln>
        </p:spPr>
        <p:txBody>
          <a:bodyPr>
            <a:spAutoFit/>
          </a:bodyPr>
          <a:lstStyle/>
          <a:p>
            <a:pPr>
              <a:spcBef>
                <a:spcPct val="50000"/>
              </a:spcBef>
            </a:pPr>
            <a:r>
              <a:rPr lang="en-US" sz="2000" b="1">
                <a:solidFill>
                  <a:srgbClr val="00006F"/>
                </a:solidFill>
              </a:rPr>
              <a:t>RDyy</a:t>
            </a:r>
            <a:endParaRPr lang="en-US" b="1">
              <a:solidFill>
                <a:srgbClr val="00006F"/>
              </a:solidFill>
            </a:endParaRPr>
          </a:p>
        </p:txBody>
      </p:sp>
      <p:grpSp>
        <p:nvGrpSpPr>
          <p:cNvPr id="8" name="Group 53"/>
          <p:cNvGrpSpPr>
            <a:grpSpLocks/>
          </p:cNvGrpSpPr>
          <p:nvPr/>
        </p:nvGrpSpPr>
        <p:grpSpPr bwMode="auto">
          <a:xfrm>
            <a:off x="-76201" y="4495800"/>
            <a:ext cx="2286001" cy="609600"/>
            <a:chOff x="-111" y="2846"/>
            <a:chExt cx="1560" cy="384"/>
          </a:xfrm>
        </p:grpSpPr>
        <p:sp>
          <p:nvSpPr>
            <p:cNvPr id="34865" name="Line 50"/>
            <p:cNvSpPr>
              <a:spLocks noChangeShapeType="1"/>
            </p:cNvSpPr>
            <p:nvPr/>
          </p:nvSpPr>
          <p:spPr bwMode="auto">
            <a:xfrm>
              <a:off x="29" y="2846"/>
              <a:ext cx="1368" cy="0"/>
            </a:xfrm>
            <a:prstGeom prst="line">
              <a:avLst/>
            </a:prstGeom>
            <a:noFill/>
            <a:ln w="28575">
              <a:solidFill>
                <a:srgbClr val="FF0000"/>
              </a:solidFill>
              <a:round/>
              <a:headEnd/>
              <a:tailEnd type="triangle" w="med" len="med"/>
            </a:ln>
          </p:spPr>
          <p:txBody>
            <a:bodyPr wrap="none" anchor="ctr"/>
            <a:lstStyle/>
            <a:p>
              <a:endParaRPr lang="en-GB"/>
            </a:p>
          </p:txBody>
        </p:sp>
        <p:sp>
          <p:nvSpPr>
            <p:cNvPr id="34866" name="Text Box 51"/>
            <p:cNvSpPr txBox="1">
              <a:spLocks noChangeArrowheads="1"/>
            </p:cNvSpPr>
            <p:nvPr/>
          </p:nvSpPr>
          <p:spPr bwMode="auto">
            <a:xfrm>
              <a:off x="-111" y="2978"/>
              <a:ext cx="1560" cy="252"/>
            </a:xfrm>
            <a:prstGeom prst="rect">
              <a:avLst/>
            </a:prstGeom>
            <a:noFill/>
            <a:ln w="9525">
              <a:noFill/>
              <a:miter lim="800000"/>
              <a:headEnd/>
              <a:tailEnd/>
            </a:ln>
          </p:spPr>
          <p:txBody>
            <a:bodyPr wrap="square">
              <a:spAutoFit/>
            </a:bodyPr>
            <a:lstStyle/>
            <a:p>
              <a:pPr>
                <a:spcBef>
                  <a:spcPct val="50000"/>
                </a:spcBef>
              </a:pPr>
              <a:r>
                <a:rPr lang="en-US" sz="2000" i="1" dirty="0" smtClean="0">
                  <a:solidFill>
                    <a:srgbClr val="FF0000"/>
                  </a:solidFill>
                  <a:latin typeface="Tahoma" pitchFamily="34" charset="0"/>
                </a:rPr>
                <a:t>Conception Phase </a:t>
              </a:r>
              <a:endParaRPr lang="en-US" sz="2000" dirty="0">
                <a:latin typeface="Tahoma" pitchFamily="34" charset="0"/>
              </a:endParaRPr>
            </a:p>
          </p:txBody>
        </p:sp>
      </p:grpSp>
      <p:grpSp>
        <p:nvGrpSpPr>
          <p:cNvPr id="9" name="Group 54"/>
          <p:cNvGrpSpPr>
            <a:grpSpLocks/>
          </p:cNvGrpSpPr>
          <p:nvPr/>
        </p:nvGrpSpPr>
        <p:grpSpPr bwMode="auto">
          <a:xfrm>
            <a:off x="1934308" y="4716464"/>
            <a:ext cx="2872154" cy="396875"/>
            <a:chOff x="29" y="2846"/>
            <a:chExt cx="1368" cy="250"/>
          </a:xfrm>
        </p:grpSpPr>
        <p:sp>
          <p:nvSpPr>
            <p:cNvPr id="34863" name="Line 55"/>
            <p:cNvSpPr>
              <a:spLocks noChangeShapeType="1"/>
            </p:cNvSpPr>
            <p:nvPr/>
          </p:nvSpPr>
          <p:spPr bwMode="auto">
            <a:xfrm>
              <a:off x="29" y="2846"/>
              <a:ext cx="1368" cy="0"/>
            </a:xfrm>
            <a:prstGeom prst="line">
              <a:avLst/>
            </a:prstGeom>
            <a:noFill/>
            <a:ln w="28575">
              <a:solidFill>
                <a:srgbClr val="FF0000"/>
              </a:solidFill>
              <a:round/>
              <a:headEnd/>
              <a:tailEnd type="triangle" w="med" len="med"/>
            </a:ln>
          </p:spPr>
          <p:txBody>
            <a:bodyPr wrap="none" anchor="ctr"/>
            <a:lstStyle/>
            <a:p>
              <a:endParaRPr lang="en-GB"/>
            </a:p>
          </p:txBody>
        </p:sp>
        <p:sp>
          <p:nvSpPr>
            <p:cNvPr id="34864" name="Text Box 56"/>
            <p:cNvSpPr txBox="1">
              <a:spLocks noChangeArrowheads="1"/>
            </p:cNvSpPr>
            <p:nvPr/>
          </p:nvSpPr>
          <p:spPr bwMode="auto">
            <a:xfrm>
              <a:off x="277" y="2846"/>
              <a:ext cx="1003" cy="250"/>
            </a:xfrm>
            <a:prstGeom prst="rect">
              <a:avLst/>
            </a:prstGeom>
            <a:noFill/>
            <a:ln w="9525">
              <a:noFill/>
              <a:miter lim="800000"/>
              <a:headEnd/>
              <a:tailEnd/>
            </a:ln>
          </p:spPr>
          <p:txBody>
            <a:bodyPr>
              <a:spAutoFit/>
            </a:bodyPr>
            <a:lstStyle/>
            <a:p>
              <a:pPr>
                <a:spcBef>
                  <a:spcPct val="50000"/>
                </a:spcBef>
              </a:pPr>
              <a:r>
                <a:rPr lang="en-US" sz="2000" i="1">
                  <a:solidFill>
                    <a:srgbClr val="FF0000"/>
                  </a:solidFill>
                  <a:latin typeface="Tahoma" pitchFamily="34" charset="0"/>
                </a:rPr>
                <a:t>Design Phase </a:t>
              </a:r>
            </a:p>
          </p:txBody>
        </p:sp>
      </p:grpSp>
      <p:grpSp>
        <p:nvGrpSpPr>
          <p:cNvPr id="10" name="Group 57"/>
          <p:cNvGrpSpPr>
            <a:grpSpLocks/>
          </p:cNvGrpSpPr>
          <p:nvPr/>
        </p:nvGrpSpPr>
        <p:grpSpPr bwMode="auto">
          <a:xfrm>
            <a:off x="4466492" y="5113343"/>
            <a:ext cx="3616569" cy="525463"/>
            <a:chOff x="29" y="2846"/>
            <a:chExt cx="1368" cy="331"/>
          </a:xfrm>
        </p:grpSpPr>
        <p:sp>
          <p:nvSpPr>
            <p:cNvPr id="34861" name="Line 58"/>
            <p:cNvSpPr>
              <a:spLocks noChangeShapeType="1"/>
            </p:cNvSpPr>
            <p:nvPr/>
          </p:nvSpPr>
          <p:spPr bwMode="auto">
            <a:xfrm>
              <a:off x="29" y="2846"/>
              <a:ext cx="1368" cy="0"/>
            </a:xfrm>
            <a:prstGeom prst="line">
              <a:avLst/>
            </a:prstGeom>
            <a:noFill/>
            <a:ln w="28575">
              <a:solidFill>
                <a:schemeClr val="accent4">
                  <a:lumMod val="75000"/>
                </a:schemeClr>
              </a:solidFill>
              <a:round/>
              <a:headEnd/>
              <a:tailEnd type="triangle" w="med" len="med"/>
            </a:ln>
          </p:spPr>
          <p:txBody>
            <a:bodyPr wrap="none" anchor="ctr"/>
            <a:lstStyle/>
            <a:p>
              <a:endParaRPr lang="en-GB"/>
            </a:p>
          </p:txBody>
        </p:sp>
        <p:sp>
          <p:nvSpPr>
            <p:cNvPr id="34862" name="Text Box 59"/>
            <p:cNvSpPr txBox="1">
              <a:spLocks noChangeArrowheads="1"/>
            </p:cNvSpPr>
            <p:nvPr/>
          </p:nvSpPr>
          <p:spPr bwMode="auto">
            <a:xfrm>
              <a:off x="277" y="2927"/>
              <a:ext cx="1003" cy="250"/>
            </a:xfrm>
            <a:prstGeom prst="rect">
              <a:avLst/>
            </a:prstGeom>
            <a:solidFill>
              <a:schemeClr val="accent4">
                <a:lumMod val="40000"/>
                <a:lumOff val="60000"/>
              </a:schemeClr>
            </a:solidFill>
            <a:ln w="9525">
              <a:noFill/>
              <a:miter lim="800000"/>
              <a:headEnd/>
              <a:tailEnd/>
            </a:ln>
          </p:spPr>
          <p:txBody>
            <a:bodyPr>
              <a:spAutoFit/>
            </a:bodyPr>
            <a:lstStyle/>
            <a:p>
              <a:pPr>
                <a:spcBef>
                  <a:spcPct val="50000"/>
                </a:spcBef>
              </a:pPr>
              <a:r>
                <a:rPr lang="en-US" sz="2000" i="1" dirty="0">
                  <a:solidFill>
                    <a:srgbClr val="FF0000"/>
                  </a:solidFill>
                  <a:latin typeface="Tahoma" pitchFamily="34" charset="0"/>
                </a:rPr>
                <a:t>Construction Phase </a:t>
              </a:r>
            </a:p>
          </p:txBody>
        </p:sp>
      </p:grpSp>
      <p:sp>
        <p:nvSpPr>
          <p:cNvPr id="34852" name="Line 61"/>
          <p:cNvSpPr>
            <a:spLocks noChangeShapeType="1"/>
          </p:cNvSpPr>
          <p:nvPr/>
        </p:nvSpPr>
        <p:spPr bwMode="auto">
          <a:xfrm>
            <a:off x="7702062" y="5715000"/>
            <a:ext cx="1441938" cy="0"/>
          </a:xfrm>
          <a:prstGeom prst="line">
            <a:avLst/>
          </a:prstGeom>
          <a:noFill/>
          <a:ln w="28575">
            <a:solidFill>
              <a:srgbClr val="FF0000"/>
            </a:solidFill>
            <a:round/>
            <a:headEnd/>
            <a:tailEnd type="triangle" w="med" len="med"/>
          </a:ln>
        </p:spPr>
        <p:txBody>
          <a:bodyPr wrap="none" anchor="ctr"/>
          <a:lstStyle/>
          <a:p>
            <a:endParaRPr lang="en-GB"/>
          </a:p>
        </p:txBody>
      </p:sp>
      <p:sp>
        <p:nvSpPr>
          <p:cNvPr id="34853" name="Text Box 62"/>
          <p:cNvSpPr txBox="1">
            <a:spLocks noChangeArrowheads="1"/>
          </p:cNvSpPr>
          <p:nvPr/>
        </p:nvSpPr>
        <p:spPr bwMode="auto">
          <a:xfrm>
            <a:off x="7543800" y="5845314"/>
            <a:ext cx="1600199" cy="707886"/>
          </a:xfrm>
          <a:prstGeom prst="rect">
            <a:avLst/>
          </a:prstGeom>
          <a:solidFill>
            <a:schemeClr val="accent4">
              <a:lumMod val="40000"/>
              <a:lumOff val="60000"/>
            </a:schemeClr>
          </a:solidFill>
          <a:ln w="9525">
            <a:noFill/>
            <a:miter lim="800000"/>
            <a:headEnd/>
            <a:tailEnd/>
          </a:ln>
        </p:spPr>
        <p:txBody>
          <a:bodyPr wrap="square">
            <a:spAutoFit/>
          </a:bodyPr>
          <a:lstStyle/>
          <a:p>
            <a:pPr>
              <a:spcBef>
                <a:spcPct val="50000"/>
              </a:spcBef>
            </a:pPr>
            <a:r>
              <a:rPr lang="en-US" sz="2000" i="1" dirty="0">
                <a:solidFill>
                  <a:srgbClr val="FF0000"/>
                </a:solidFill>
                <a:latin typeface="Tahoma" pitchFamily="34" charset="0"/>
              </a:rPr>
              <a:t>Exploitation</a:t>
            </a:r>
            <a:r>
              <a:rPr lang="en-US" sz="1600" i="1" dirty="0">
                <a:solidFill>
                  <a:srgbClr val="FF0000"/>
                </a:solidFill>
                <a:latin typeface="Tahoma" pitchFamily="34" charset="0"/>
              </a:rPr>
              <a:t> </a:t>
            </a:r>
            <a:r>
              <a:rPr lang="en-US" sz="2000" i="1" dirty="0">
                <a:solidFill>
                  <a:srgbClr val="FF0000"/>
                </a:solidFill>
                <a:latin typeface="Tahoma" pitchFamily="34" charset="0"/>
              </a:rPr>
              <a:t>Phase </a:t>
            </a:r>
          </a:p>
        </p:txBody>
      </p:sp>
      <p:sp>
        <p:nvSpPr>
          <p:cNvPr id="34854" name="Text Box 64"/>
          <p:cNvSpPr txBox="1">
            <a:spLocks noChangeArrowheads="1"/>
          </p:cNvSpPr>
          <p:nvPr/>
        </p:nvSpPr>
        <p:spPr bwMode="auto">
          <a:xfrm>
            <a:off x="7924800" y="3940314"/>
            <a:ext cx="1137139" cy="707886"/>
          </a:xfrm>
          <a:prstGeom prst="rect">
            <a:avLst/>
          </a:prstGeom>
          <a:solidFill>
            <a:schemeClr val="accent4">
              <a:lumMod val="40000"/>
              <a:lumOff val="60000"/>
            </a:schemeClr>
          </a:solidFill>
          <a:ln w="9525">
            <a:solidFill>
              <a:schemeClr val="accent4">
                <a:lumMod val="40000"/>
                <a:lumOff val="60000"/>
              </a:schemeClr>
            </a:solidFill>
            <a:miter lim="800000"/>
            <a:headEnd/>
            <a:tailEnd/>
          </a:ln>
        </p:spPr>
        <p:txBody>
          <a:bodyPr wrap="square">
            <a:spAutoFit/>
          </a:bodyPr>
          <a:lstStyle/>
          <a:p>
            <a:pPr>
              <a:spcBef>
                <a:spcPct val="50000"/>
              </a:spcBef>
            </a:pPr>
            <a:r>
              <a:rPr lang="en-US" dirty="0"/>
              <a:t>Beam              </a:t>
            </a:r>
            <a:r>
              <a:rPr lang="en-US" sz="1600" b="1" dirty="0" smtClean="0"/>
              <a:t>2009</a:t>
            </a:r>
            <a:endParaRPr lang="en-US" b="1" dirty="0"/>
          </a:p>
        </p:txBody>
      </p:sp>
      <p:sp>
        <p:nvSpPr>
          <p:cNvPr id="34855" name="Line 65"/>
          <p:cNvSpPr>
            <a:spLocks noChangeShapeType="1"/>
          </p:cNvSpPr>
          <p:nvPr/>
        </p:nvSpPr>
        <p:spPr bwMode="auto">
          <a:xfrm>
            <a:off x="8839200" y="2514600"/>
            <a:ext cx="0" cy="1298575"/>
          </a:xfrm>
          <a:prstGeom prst="line">
            <a:avLst/>
          </a:prstGeom>
          <a:noFill/>
          <a:ln w="28575">
            <a:solidFill>
              <a:srgbClr val="FF0000"/>
            </a:solidFill>
            <a:prstDash val="sysDot"/>
            <a:round/>
            <a:headEnd/>
            <a:tailEnd/>
          </a:ln>
        </p:spPr>
        <p:txBody>
          <a:bodyPr wrap="none" anchor="ctr"/>
          <a:lstStyle/>
          <a:p>
            <a:endParaRPr lang="en-GB"/>
          </a:p>
        </p:txBody>
      </p:sp>
      <p:sp>
        <p:nvSpPr>
          <p:cNvPr id="34856" name="Line 66"/>
          <p:cNvSpPr>
            <a:spLocks noChangeShapeType="1"/>
          </p:cNvSpPr>
          <p:nvPr/>
        </p:nvSpPr>
        <p:spPr bwMode="auto">
          <a:xfrm>
            <a:off x="4607169" y="2497139"/>
            <a:ext cx="0" cy="1298575"/>
          </a:xfrm>
          <a:prstGeom prst="line">
            <a:avLst/>
          </a:prstGeom>
          <a:noFill/>
          <a:ln w="28575">
            <a:solidFill>
              <a:schemeClr val="accent4">
                <a:lumMod val="40000"/>
                <a:lumOff val="60000"/>
              </a:schemeClr>
            </a:solidFill>
            <a:prstDash val="sysDot"/>
            <a:round/>
            <a:headEnd/>
            <a:tailEnd/>
          </a:ln>
        </p:spPr>
        <p:txBody>
          <a:bodyPr wrap="none" anchor="ctr"/>
          <a:lstStyle/>
          <a:p>
            <a:endParaRPr lang="en-GB"/>
          </a:p>
        </p:txBody>
      </p:sp>
      <p:sp>
        <p:nvSpPr>
          <p:cNvPr id="34857" name="Line 67"/>
          <p:cNvSpPr>
            <a:spLocks noChangeShapeType="1"/>
          </p:cNvSpPr>
          <p:nvPr/>
        </p:nvSpPr>
        <p:spPr bwMode="auto">
          <a:xfrm>
            <a:off x="4525108" y="2484439"/>
            <a:ext cx="0" cy="1298575"/>
          </a:xfrm>
          <a:prstGeom prst="line">
            <a:avLst/>
          </a:prstGeom>
          <a:noFill/>
          <a:ln w="28575">
            <a:solidFill>
              <a:schemeClr val="accent4">
                <a:lumMod val="40000"/>
                <a:lumOff val="60000"/>
              </a:schemeClr>
            </a:solidFill>
            <a:prstDash val="sysDot"/>
            <a:round/>
            <a:headEnd/>
            <a:tailEnd/>
          </a:ln>
        </p:spPr>
        <p:txBody>
          <a:bodyPr wrap="none" anchor="ctr"/>
          <a:lstStyle/>
          <a:p>
            <a:endParaRPr lang="en-GB"/>
          </a:p>
        </p:txBody>
      </p:sp>
      <p:sp>
        <p:nvSpPr>
          <p:cNvPr id="34858" name="Line 68"/>
          <p:cNvSpPr>
            <a:spLocks noChangeShapeType="1"/>
          </p:cNvSpPr>
          <p:nvPr/>
        </p:nvSpPr>
        <p:spPr bwMode="auto">
          <a:xfrm>
            <a:off x="6172200" y="2743200"/>
            <a:ext cx="0" cy="1298575"/>
          </a:xfrm>
          <a:prstGeom prst="line">
            <a:avLst/>
          </a:prstGeom>
          <a:noFill/>
          <a:ln w="28575">
            <a:solidFill>
              <a:srgbClr val="0000A1"/>
            </a:solidFill>
            <a:prstDash val="sysDot"/>
            <a:round/>
            <a:headEnd/>
            <a:tailEnd/>
          </a:ln>
        </p:spPr>
        <p:txBody>
          <a:bodyPr wrap="none" anchor="ctr"/>
          <a:lstStyle/>
          <a:p>
            <a:endParaRPr lang="en-GB"/>
          </a:p>
        </p:txBody>
      </p:sp>
      <p:sp>
        <p:nvSpPr>
          <p:cNvPr id="34859" name="Text Box 15"/>
          <p:cNvSpPr txBox="1">
            <a:spLocks noChangeArrowheads="1"/>
          </p:cNvSpPr>
          <p:nvPr/>
        </p:nvSpPr>
        <p:spPr bwMode="auto">
          <a:xfrm>
            <a:off x="4721469" y="3681413"/>
            <a:ext cx="1288074" cy="1446550"/>
          </a:xfrm>
          <a:prstGeom prst="rect">
            <a:avLst/>
          </a:prstGeom>
          <a:solidFill>
            <a:schemeClr val="accent4">
              <a:lumMod val="40000"/>
              <a:lumOff val="60000"/>
            </a:schemeClr>
          </a:solidFill>
          <a:ln w="9525">
            <a:solidFill>
              <a:schemeClr val="accent4">
                <a:lumMod val="40000"/>
                <a:lumOff val="60000"/>
              </a:schemeClr>
            </a:solidFill>
            <a:miter lim="800000"/>
            <a:headEnd/>
            <a:tailEnd/>
          </a:ln>
        </p:spPr>
        <p:txBody>
          <a:bodyPr>
            <a:spAutoFit/>
          </a:bodyPr>
          <a:lstStyle/>
          <a:p>
            <a:pPr>
              <a:spcBef>
                <a:spcPct val="50000"/>
              </a:spcBef>
            </a:pPr>
            <a:r>
              <a:rPr lang="en-US"/>
              <a:t>TDRs </a:t>
            </a:r>
            <a:r>
              <a:rPr lang="en-US" sz="1600"/>
              <a:t>technical design reports from </a:t>
            </a:r>
            <a:r>
              <a:rPr lang="en-US" sz="1600" b="1"/>
              <a:t>1996</a:t>
            </a:r>
            <a:endParaRPr lang="en-US" b="1"/>
          </a:p>
        </p:txBody>
      </p:sp>
      <p:pic>
        <p:nvPicPr>
          <p:cNvPr id="40961" name="Picture 1"/>
          <p:cNvPicPr>
            <a:picLocks noChangeAspect="1" noChangeArrowheads="1"/>
          </p:cNvPicPr>
          <p:nvPr/>
        </p:nvPicPr>
        <p:blipFill>
          <a:blip r:embed="rId5" cstate="print"/>
          <a:srcRect/>
          <a:stretch>
            <a:fillRect/>
          </a:stretch>
        </p:blipFill>
        <p:spPr bwMode="auto">
          <a:xfrm>
            <a:off x="152400" y="5096333"/>
            <a:ext cx="3886200" cy="1761667"/>
          </a:xfrm>
          <a:prstGeom prst="rect">
            <a:avLst/>
          </a:prstGeom>
          <a:noFill/>
          <a:ln w="9525">
            <a:noFill/>
            <a:miter lim="800000"/>
            <a:headEnd/>
            <a:tailEnd/>
          </a:ln>
        </p:spPr>
      </p:pic>
      <p:cxnSp>
        <p:nvCxnSpPr>
          <p:cNvPr id="68" name="Straight Connector 67"/>
          <p:cNvCxnSpPr/>
          <p:nvPr/>
        </p:nvCxnSpPr>
        <p:spPr>
          <a:xfrm rot="5400000">
            <a:off x="7239000" y="5029200"/>
            <a:ext cx="1143000" cy="381000"/>
          </a:xfrm>
          <a:prstGeom prst="line">
            <a:avLst/>
          </a:prstGeom>
          <a:ln w="28575">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34823" name="Text Box 8"/>
          <p:cNvSpPr txBox="1">
            <a:spLocks noChangeArrowheads="1"/>
          </p:cNvSpPr>
          <p:nvPr/>
        </p:nvSpPr>
        <p:spPr bwMode="auto">
          <a:xfrm>
            <a:off x="401517" y="3163888"/>
            <a:ext cx="1046284" cy="341312"/>
          </a:xfrm>
          <a:prstGeom prst="rect">
            <a:avLst/>
          </a:prstGeom>
          <a:solidFill>
            <a:schemeClr val="accent4">
              <a:lumMod val="40000"/>
              <a:lumOff val="60000"/>
            </a:schemeClr>
          </a:solidFill>
          <a:ln w="9525">
            <a:noFill/>
            <a:miter lim="800000"/>
            <a:headEnd/>
            <a:tailEnd/>
          </a:ln>
        </p:spPr>
        <p:txBody>
          <a:bodyPr wrap="square">
            <a:spAutoFit/>
          </a:bodyPr>
          <a:lstStyle/>
          <a:p>
            <a:pPr>
              <a:spcBef>
                <a:spcPct val="50000"/>
              </a:spcBef>
            </a:pPr>
            <a:r>
              <a:rPr lang="en-US" sz="1600" b="1" i="1" dirty="0">
                <a:solidFill>
                  <a:srgbClr val="23B3FF"/>
                </a:solidFill>
              </a:rPr>
              <a:t>ASCOT</a:t>
            </a:r>
            <a:endParaRPr lang="en-US" dirty="0"/>
          </a:p>
        </p:txBody>
      </p:sp>
      <p:sp>
        <p:nvSpPr>
          <p:cNvPr id="77829" name="Text Box 7"/>
          <p:cNvSpPr txBox="1">
            <a:spLocks noChangeArrowheads="1"/>
          </p:cNvSpPr>
          <p:nvPr/>
        </p:nvSpPr>
        <p:spPr bwMode="auto">
          <a:xfrm>
            <a:off x="7327" y="2484438"/>
            <a:ext cx="1135673" cy="338554"/>
          </a:xfrm>
          <a:prstGeom prst="rect">
            <a:avLst/>
          </a:prstGeom>
          <a:solidFill>
            <a:schemeClr val="accent4">
              <a:lumMod val="40000"/>
              <a:lumOff val="60000"/>
            </a:schemeClr>
          </a:solidFill>
          <a:ln w="9525">
            <a:noFill/>
            <a:miter lim="800000"/>
            <a:headEnd/>
            <a:tailEnd/>
          </a:ln>
        </p:spPr>
        <p:txBody>
          <a:bodyPr wrap="square">
            <a:spAutoFit/>
          </a:bodyPr>
          <a:lstStyle/>
          <a:p>
            <a:pPr>
              <a:spcBef>
                <a:spcPct val="50000"/>
              </a:spcBef>
            </a:pPr>
            <a:r>
              <a:rPr lang="en-US" sz="1600" b="1" i="1" dirty="0">
                <a:solidFill>
                  <a:srgbClr val="FF5F40"/>
                </a:solidFill>
              </a:rPr>
              <a:t>EAGLE</a:t>
            </a:r>
            <a:endParaRPr lang="en-US" dirty="0">
              <a:solidFill>
                <a:srgbClr val="FF5F40"/>
              </a:solidFill>
            </a:endParaRPr>
          </a:p>
        </p:txBody>
      </p:sp>
      <p:sp>
        <p:nvSpPr>
          <p:cNvPr id="67" name="TextBox 66"/>
          <p:cNvSpPr txBox="1"/>
          <p:nvPr/>
        </p:nvSpPr>
        <p:spPr>
          <a:xfrm>
            <a:off x="1752600" y="5029200"/>
            <a:ext cx="1603324" cy="400110"/>
          </a:xfrm>
          <a:prstGeom prst="rect">
            <a:avLst/>
          </a:prstGeom>
          <a:noFill/>
        </p:spPr>
        <p:txBody>
          <a:bodyPr wrap="none" rtlCol="0">
            <a:spAutoFit/>
          </a:bodyPr>
          <a:lstStyle/>
          <a:p>
            <a:r>
              <a:rPr lang="en-GB" sz="2000" dirty="0" smtClean="0">
                <a:latin typeface="Comic Sans MS" pitchFamily="66" charset="0"/>
              </a:rPr>
              <a:t>ATLAS only</a:t>
            </a:r>
            <a:endParaRPr lang="en-GB" sz="2000" dirty="0">
              <a:latin typeface="Comic Sans MS" pitchFamily="66" charset="0"/>
            </a:endParaRPr>
          </a:p>
        </p:txBody>
      </p:sp>
    </p:spTree>
  </p:cSld>
  <p:clrMapOvr>
    <a:masterClrMapping/>
  </p:clrMapOvr>
  <p:transition>
    <p:wipe dir="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Text Box 2"/>
          <p:cNvSpPr txBox="1">
            <a:spLocks noChangeArrowheads="1"/>
          </p:cNvSpPr>
          <p:nvPr/>
        </p:nvSpPr>
        <p:spPr bwMode="auto">
          <a:xfrm>
            <a:off x="6170072" y="1524000"/>
            <a:ext cx="2682979" cy="719428"/>
          </a:xfrm>
          <a:prstGeom prst="rect">
            <a:avLst/>
          </a:prstGeom>
          <a:noFill/>
          <a:ln w="9525">
            <a:noFill/>
            <a:miter lim="800000"/>
            <a:headEnd/>
            <a:tailEnd/>
          </a:ln>
        </p:spPr>
        <p:txBody>
          <a:bodyPr wrap="none" lIns="102870" tIns="51435" rIns="102870" bIns="51435">
            <a:spAutoFit/>
          </a:bodyPr>
          <a:lstStyle/>
          <a:p>
            <a:pPr algn="ctr" defTabSz="1028700" eaLnBrk="0" hangingPunct="0"/>
            <a:r>
              <a:rPr lang="en-US" sz="2000" b="1" i="1">
                <a:solidFill>
                  <a:srgbClr val="000099"/>
                </a:solidFill>
                <a:latin typeface="Helvetica" pitchFamily="28" charset="0"/>
              </a:rPr>
              <a:t>ATLAS Organization</a:t>
            </a:r>
          </a:p>
          <a:p>
            <a:pPr algn="ctr" defTabSz="1028700" eaLnBrk="0" hangingPunct="0"/>
            <a:r>
              <a:rPr lang="en-US" sz="2000" b="1" i="1">
                <a:solidFill>
                  <a:srgbClr val="000099"/>
                </a:solidFill>
                <a:latin typeface="Helvetica" pitchFamily="28" charset="0"/>
              </a:rPr>
              <a:t>January 2009</a:t>
            </a:r>
          </a:p>
        </p:txBody>
      </p:sp>
      <p:sp>
        <p:nvSpPr>
          <p:cNvPr id="88067" name="Rectangle 3"/>
          <p:cNvSpPr>
            <a:spLocks noChangeArrowheads="1"/>
          </p:cNvSpPr>
          <p:nvPr/>
        </p:nvSpPr>
        <p:spPr bwMode="auto">
          <a:xfrm>
            <a:off x="3593123" y="379414"/>
            <a:ext cx="2057400" cy="763587"/>
          </a:xfrm>
          <a:prstGeom prst="rect">
            <a:avLst/>
          </a:prstGeom>
          <a:solidFill>
            <a:srgbClr val="33CCFF"/>
          </a:solidFill>
          <a:ln w="19050">
            <a:solidFill>
              <a:schemeClr val="tx1"/>
            </a:solidFill>
            <a:miter lim="800000"/>
            <a:headEnd/>
            <a:tailEnd/>
          </a:ln>
        </p:spPr>
        <p:txBody>
          <a:bodyPr wrap="none" lIns="89434" tIns="44717" rIns="89434" bIns="44717" anchor="ctr"/>
          <a:lstStyle/>
          <a:p>
            <a:pPr algn="ctr" defTabSz="895350" eaLnBrk="0" hangingPunct="0"/>
            <a:r>
              <a:rPr lang="en-US" sz="1600" b="1">
                <a:latin typeface="Helvetica" pitchFamily="28" charset="0"/>
              </a:rPr>
              <a:t>ATLAS </a:t>
            </a:r>
          </a:p>
          <a:p>
            <a:pPr algn="ctr" defTabSz="895350" eaLnBrk="0" hangingPunct="0"/>
            <a:r>
              <a:rPr lang="en-US" sz="1600" b="1">
                <a:latin typeface="Helvetica" pitchFamily="28" charset="0"/>
              </a:rPr>
              <a:t>Plenary Meeting</a:t>
            </a:r>
            <a:endParaRPr lang="en-US" sz="2400" b="1">
              <a:latin typeface="Helvetica" pitchFamily="28" charset="0"/>
            </a:endParaRPr>
          </a:p>
        </p:txBody>
      </p:sp>
      <p:sp>
        <p:nvSpPr>
          <p:cNvPr id="88068" name="Rectangle 4"/>
          <p:cNvSpPr>
            <a:spLocks noChangeArrowheads="1"/>
          </p:cNvSpPr>
          <p:nvPr/>
        </p:nvSpPr>
        <p:spPr bwMode="auto">
          <a:xfrm>
            <a:off x="762000" y="379414"/>
            <a:ext cx="2057400" cy="763587"/>
          </a:xfrm>
          <a:prstGeom prst="rect">
            <a:avLst/>
          </a:prstGeom>
          <a:solidFill>
            <a:srgbClr val="FFFF00"/>
          </a:solidFill>
          <a:ln w="19050">
            <a:solidFill>
              <a:schemeClr val="tx1"/>
            </a:solidFill>
            <a:miter lim="800000"/>
            <a:headEnd/>
            <a:tailEnd/>
          </a:ln>
        </p:spPr>
        <p:txBody>
          <a:bodyPr wrap="none" lIns="89434" tIns="44717" rIns="89434" bIns="44717" anchor="ctr"/>
          <a:lstStyle/>
          <a:p>
            <a:pPr algn="ctr" defTabSz="895350" eaLnBrk="0" hangingPunct="0"/>
            <a:endParaRPr lang="en-US" sz="1600" b="1" dirty="0">
              <a:latin typeface="Helvetica" pitchFamily="28" charset="0"/>
            </a:endParaRPr>
          </a:p>
          <a:p>
            <a:pPr algn="ctr" defTabSz="895350" eaLnBrk="0" hangingPunct="0"/>
            <a:r>
              <a:rPr lang="en-US" sz="1600" b="1" dirty="0">
                <a:latin typeface="Helvetica" pitchFamily="28" charset="0"/>
              </a:rPr>
              <a:t>Collaboration Board</a:t>
            </a:r>
          </a:p>
          <a:p>
            <a:pPr algn="ctr" defTabSz="895350" eaLnBrk="0" hangingPunct="0"/>
            <a:r>
              <a:rPr lang="en-US" sz="1400" b="1" dirty="0">
                <a:latin typeface="Helvetica" pitchFamily="28" charset="0"/>
              </a:rPr>
              <a:t>(Chair: </a:t>
            </a:r>
            <a:r>
              <a:rPr lang="en-US" sz="1400" b="1" dirty="0"/>
              <a:t>K. Jon-And</a:t>
            </a:r>
            <a:endParaRPr lang="en-US" sz="1400" b="1" dirty="0">
              <a:latin typeface="Helvetica" pitchFamily="28" charset="0"/>
            </a:endParaRPr>
          </a:p>
          <a:p>
            <a:pPr algn="ctr" defTabSz="895350" eaLnBrk="0" hangingPunct="0"/>
            <a:r>
              <a:rPr lang="en-US" sz="1400" b="1" dirty="0">
                <a:latin typeface="Helvetica" pitchFamily="28" charset="0"/>
              </a:rPr>
              <a:t>Deputy: G. Herten</a:t>
            </a:r>
            <a:r>
              <a:rPr lang="en-US" sz="1400" b="1" dirty="0"/>
              <a:t>)</a:t>
            </a:r>
          </a:p>
          <a:p>
            <a:pPr algn="ctr" defTabSz="895350" eaLnBrk="0" hangingPunct="0"/>
            <a:endParaRPr lang="en-US" sz="1400" b="1" dirty="0">
              <a:latin typeface="Helvetica" pitchFamily="28" charset="0"/>
            </a:endParaRPr>
          </a:p>
        </p:txBody>
      </p:sp>
      <p:sp>
        <p:nvSpPr>
          <p:cNvPr id="88069" name="Rectangle 5"/>
          <p:cNvSpPr>
            <a:spLocks noChangeArrowheads="1"/>
          </p:cNvSpPr>
          <p:nvPr/>
        </p:nvSpPr>
        <p:spPr bwMode="auto">
          <a:xfrm>
            <a:off x="6477000" y="379414"/>
            <a:ext cx="2057400" cy="763587"/>
          </a:xfrm>
          <a:prstGeom prst="rect">
            <a:avLst/>
          </a:prstGeom>
          <a:solidFill>
            <a:srgbClr val="FF6600"/>
          </a:solidFill>
          <a:ln w="19050">
            <a:solidFill>
              <a:schemeClr val="tx1"/>
            </a:solidFill>
            <a:miter lim="800000"/>
            <a:headEnd/>
            <a:tailEnd/>
          </a:ln>
        </p:spPr>
        <p:txBody>
          <a:bodyPr wrap="none" lIns="89434" tIns="44717" rIns="89434" bIns="44717" anchor="ctr"/>
          <a:lstStyle/>
          <a:p>
            <a:pPr algn="ctr" defTabSz="895350" eaLnBrk="0" hangingPunct="0"/>
            <a:r>
              <a:rPr lang="en-US" sz="1600" b="1">
                <a:latin typeface="Helvetica" pitchFamily="28" charset="0"/>
              </a:rPr>
              <a:t>Resources Review</a:t>
            </a:r>
          </a:p>
          <a:p>
            <a:pPr algn="ctr" defTabSz="895350" eaLnBrk="0" hangingPunct="0"/>
            <a:r>
              <a:rPr lang="en-US" sz="1600" b="1">
                <a:latin typeface="Helvetica" pitchFamily="28" charset="0"/>
              </a:rPr>
              <a:t>Board</a:t>
            </a:r>
            <a:endParaRPr lang="en-US" sz="2400" b="1">
              <a:latin typeface="Helvetica" pitchFamily="28" charset="0"/>
            </a:endParaRPr>
          </a:p>
        </p:txBody>
      </p:sp>
      <p:sp>
        <p:nvSpPr>
          <p:cNvPr id="88070" name="Line 6"/>
          <p:cNvSpPr>
            <a:spLocks noChangeShapeType="1"/>
          </p:cNvSpPr>
          <p:nvPr/>
        </p:nvSpPr>
        <p:spPr bwMode="auto">
          <a:xfrm>
            <a:off x="2819400" y="685800"/>
            <a:ext cx="0" cy="0"/>
          </a:xfrm>
          <a:prstGeom prst="line">
            <a:avLst/>
          </a:prstGeom>
          <a:noFill/>
          <a:ln w="9525">
            <a:solidFill>
              <a:schemeClr val="tx1"/>
            </a:solidFill>
            <a:round/>
            <a:headEnd/>
            <a:tailEnd/>
          </a:ln>
        </p:spPr>
        <p:txBody>
          <a:bodyPr wrap="none" anchor="ctr"/>
          <a:lstStyle/>
          <a:p>
            <a:endParaRPr lang="en-GB"/>
          </a:p>
        </p:txBody>
      </p:sp>
      <p:sp>
        <p:nvSpPr>
          <p:cNvPr id="88071" name="Rectangle 7"/>
          <p:cNvSpPr>
            <a:spLocks noChangeArrowheads="1"/>
          </p:cNvSpPr>
          <p:nvPr/>
        </p:nvSpPr>
        <p:spPr bwMode="auto">
          <a:xfrm>
            <a:off x="3593123" y="1522413"/>
            <a:ext cx="2057400" cy="914400"/>
          </a:xfrm>
          <a:prstGeom prst="rect">
            <a:avLst/>
          </a:prstGeom>
          <a:solidFill>
            <a:srgbClr val="99FFCC"/>
          </a:solidFill>
          <a:ln w="19050">
            <a:solidFill>
              <a:schemeClr val="tx1"/>
            </a:solidFill>
            <a:miter lim="800000"/>
            <a:headEnd/>
            <a:tailEnd/>
          </a:ln>
        </p:spPr>
        <p:txBody>
          <a:bodyPr wrap="none" lIns="89434" tIns="44717" rIns="89434" bIns="44717" anchor="ctr"/>
          <a:lstStyle/>
          <a:p>
            <a:pPr algn="ctr" defTabSz="895350" eaLnBrk="0" hangingPunct="0"/>
            <a:r>
              <a:rPr lang="en-US" sz="1600" b="1" dirty="0">
                <a:latin typeface="Helvetica" pitchFamily="28" charset="0"/>
              </a:rPr>
              <a:t>Spokesperson</a:t>
            </a:r>
          </a:p>
          <a:p>
            <a:pPr algn="ctr" defTabSz="895350" eaLnBrk="0" hangingPunct="0"/>
            <a:r>
              <a:rPr lang="en-US" sz="1400" b="1" dirty="0" smtClean="0">
                <a:latin typeface="Helvetica" pitchFamily="28" charset="0"/>
              </a:rPr>
              <a:t>(F. </a:t>
            </a:r>
            <a:r>
              <a:rPr lang="en-US" sz="1400" b="1" dirty="0" err="1" smtClean="0">
                <a:latin typeface="Helvetica" pitchFamily="28" charset="0"/>
              </a:rPr>
              <a:t>Gianotti</a:t>
            </a:r>
            <a:endParaRPr lang="en-US" sz="1400" b="1" dirty="0">
              <a:latin typeface="Helvetica" pitchFamily="28" charset="0"/>
            </a:endParaRPr>
          </a:p>
          <a:p>
            <a:pPr algn="ctr" defTabSz="895350" eaLnBrk="0" hangingPunct="0"/>
            <a:r>
              <a:rPr lang="en-US" sz="1400" b="1" dirty="0" smtClean="0">
                <a:latin typeface="Helvetica" pitchFamily="28" charset="0"/>
              </a:rPr>
              <a:t>2 Deputies)</a:t>
            </a:r>
            <a:endParaRPr lang="en-US" sz="1600" b="1" dirty="0">
              <a:latin typeface="Helvetica" pitchFamily="28" charset="0"/>
            </a:endParaRPr>
          </a:p>
        </p:txBody>
      </p:sp>
      <p:sp>
        <p:nvSpPr>
          <p:cNvPr id="88072" name="Rectangle 8"/>
          <p:cNvSpPr>
            <a:spLocks noChangeArrowheads="1"/>
          </p:cNvSpPr>
          <p:nvPr/>
        </p:nvSpPr>
        <p:spPr bwMode="auto">
          <a:xfrm>
            <a:off x="2025162" y="2820988"/>
            <a:ext cx="2154115" cy="836612"/>
          </a:xfrm>
          <a:prstGeom prst="rect">
            <a:avLst/>
          </a:prstGeom>
          <a:solidFill>
            <a:srgbClr val="99FFCC"/>
          </a:solidFill>
          <a:ln w="19050">
            <a:solidFill>
              <a:schemeClr val="tx1"/>
            </a:solidFill>
            <a:miter lim="800000"/>
            <a:headEnd/>
            <a:tailEnd/>
          </a:ln>
        </p:spPr>
        <p:txBody>
          <a:bodyPr wrap="none" lIns="89434" tIns="44717" rIns="89434" bIns="44717" anchor="ctr"/>
          <a:lstStyle/>
          <a:p>
            <a:pPr algn="ctr" defTabSz="895350" eaLnBrk="0" hangingPunct="0"/>
            <a:endParaRPr lang="en-US" sz="1600" b="1">
              <a:latin typeface="Helvetica" pitchFamily="28" charset="0"/>
            </a:endParaRPr>
          </a:p>
          <a:p>
            <a:pPr algn="ctr" defTabSz="895350" eaLnBrk="0" hangingPunct="0"/>
            <a:r>
              <a:rPr lang="en-US" sz="1600" b="1">
                <a:latin typeface="Helvetica" pitchFamily="28" charset="0"/>
              </a:rPr>
              <a:t>Technical </a:t>
            </a:r>
          </a:p>
          <a:p>
            <a:pPr algn="ctr" defTabSz="895350" eaLnBrk="0" hangingPunct="0"/>
            <a:r>
              <a:rPr lang="en-US" sz="1600" b="1">
                <a:latin typeface="Helvetica" pitchFamily="28" charset="0"/>
              </a:rPr>
              <a:t>Coordinator</a:t>
            </a:r>
          </a:p>
          <a:p>
            <a:pPr algn="ctr" defTabSz="895350" eaLnBrk="0" hangingPunct="0"/>
            <a:r>
              <a:rPr lang="en-US" sz="1400" b="1">
                <a:latin typeface="Helvetica" pitchFamily="28" charset="0"/>
              </a:rPr>
              <a:t>(M. Nessi)</a:t>
            </a:r>
            <a:endParaRPr lang="en-US" sz="1600" b="1">
              <a:latin typeface="Helvetica" pitchFamily="28" charset="0"/>
            </a:endParaRPr>
          </a:p>
          <a:p>
            <a:pPr algn="ctr" defTabSz="895350" eaLnBrk="0" hangingPunct="0"/>
            <a:endParaRPr lang="en-US" sz="1600" b="1">
              <a:latin typeface="Helvetica" pitchFamily="28" charset="0"/>
            </a:endParaRPr>
          </a:p>
        </p:txBody>
      </p:sp>
      <p:sp>
        <p:nvSpPr>
          <p:cNvPr id="88073" name="Rectangle 9"/>
          <p:cNvSpPr>
            <a:spLocks noChangeArrowheads="1"/>
          </p:cNvSpPr>
          <p:nvPr/>
        </p:nvSpPr>
        <p:spPr bwMode="auto">
          <a:xfrm>
            <a:off x="5093677" y="2820988"/>
            <a:ext cx="2157046" cy="836612"/>
          </a:xfrm>
          <a:prstGeom prst="rect">
            <a:avLst/>
          </a:prstGeom>
          <a:solidFill>
            <a:srgbClr val="99FFCC"/>
          </a:solidFill>
          <a:ln w="19050">
            <a:solidFill>
              <a:schemeClr val="tx1"/>
            </a:solidFill>
            <a:miter lim="800000"/>
            <a:headEnd/>
            <a:tailEnd/>
          </a:ln>
        </p:spPr>
        <p:txBody>
          <a:bodyPr wrap="none" lIns="89434" tIns="44717" rIns="89434" bIns="44717" anchor="ctr"/>
          <a:lstStyle/>
          <a:p>
            <a:pPr algn="ctr" defTabSz="895350" eaLnBrk="0" hangingPunct="0"/>
            <a:r>
              <a:rPr lang="en-US" sz="1600" b="1">
                <a:latin typeface="Helvetica" pitchFamily="28" charset="0"/>
              </a:rPr>
              <a:t>Resources </a:t>
            </a:r>
          </a:p>
          <a:p>
            <a:pPr algn="ctr" defTabSz="895350" eaLnBrk="0" hangingPunct="0"/>
            <a:r>
              <a:rPr lang="en-US" sz="1600" b="1">
                <a:latin typeface="Helvetica" pitchFamily="28" charset="0"/>
              </a:rPr>
              <a:t>Coordinator</a:t>
            </a:r>
          </a:p>
          <a:p>
            <a:pPr algn="ctr" defTabSz="895350" eaLnBrk="0" hangingPunct="0"/>
            <a:r>
              <a:rPr lang="en-US" sz="1400" b="1">
                <a:latin typeface="Helvetica" pitchFamily="28" charset="0"/>
              </a:rPr>
              <a:t>(M. Nordberg)</a:t>
            </a:r>
            <a:endParaRPr lang="en-US" sz="1600" b="1">
              <a:latin typeface="Helvetica" pitchFamily="28" charset="0"/>
            </a:endParaRPr>
          </a:p>
        </p:txBody>
      </p:sp>
      <p:sp>
        <p:nvSpPr>
          <p:cNvPr id="88074" name="Rectangle 10"/>
          <p:cNvSpPr>
            <a:spLocks noChangeArrowheads="1"/>
          </p:cNvSpPr>
          <p:nvPr/>
        </p:nvSpPr>
        <p:spPr bwMode="auto">
          <a:xfrm>
            <a:off x="3593123" y="3963989"/>
            <a:ext cx="2057400" cy="758825"/>
          </a:xfrm>
          <a:prstGeom prst="rect">
            <a:avLst/>
          </a:prstGeom>
          <a:solidFill>
            <a:srgbClr val="99FFCC"/>
          </a:solidFill>
          <a:ln w="19050">
            <a:solidFill>
              <a:schemeClr val="tx1"/>
            </a:solidFill>
            <a:miter lim="800000"/>
            <a:headEnd/>
            <a:tailEnd/>
          </a:ln>
        </p:spPr>
        <p:txBody>
          <a:bodyPr wrap="none" lIns="89434" tIns="44717" rIns="89434" bIns="44717" anchor="ctr"/>
          <a:lstStyle/>
          <a:p>
            <a:pPr algn="ctr" defTabSz="895350" eaLnBrk="0" hangingPunct="0"/>
            <a:r>
              <a:rPr lang="en-US" sz="1600" b="1">
                <a:latin typeface="Helvetica" pitchFamily="28" charset="0"/>
              </a:rPr>
              <a:t>Executive Board</a:t>
            </a:r>
            <a:endParaRPr lang="en-US" sz="2400" b="1">
              <a:latin typeface="Helvetica" pitchFamily="28" charset="0"/>
            </a:endParaRPr>
          </a:p>
        </p:txBody>
      </p:sp>
      <p:sp>
        <p:nvSpPr>
          <p:cNvPr id="88075" name="Rectangle 11"/>
          <p:cNvSpPr>
            <a:spLocks noChangeArrowheads="1"/>
          </p:cNvSpPr>
          <p:nvPr/>
        </p:nvSpPr>
        <p:spPr bwMode="auto">
          <a:xfrm>
            <a:off x="783981" y="1522414"/>
            <a:ext cx="2057400" cy="763587"/>
          </a:xfrm>
          <a:prstGeom prst="rect">
            <a:avLst/>
          </a:prstGeom>
          <a:solidFill>
            <a:srgbClr val="FFFF00"/>
          </a:solidFill>
          <a:ln w="19050">
            <a:solidFill>
              <a:schemeClr val="tx1"/>
            </a:solidFill>
            <a:miter lim="800000"/>
            <a:headEnd/>
            <a:tailEnd/>
          </a:ln>
        </p:spPr>
        <p:txBody>
          <a:bodyPr wrap="none" lIns="89434" tIns="44717" rIns="89434" bIns="44717" anchor="ctr"/>
          <a:lstStyle/>
          <a:p>
            <a:pPr algn="ctr" defTabSz="895350" eaLnBrk="0" hangingPunct="0"/>
            <a:endParaRPr lang="en-US" sz="1600" b="1">
              <a:latin typeface="Helvetica" pitchFamily="28" charset="0"/>
            </a:endParaRPr>
          </a:p>
          <a:p>
            <a:pPr algn="ctr" defTabSz="895350" eaLnBrk="0" hangingPunct="0"/>
            <a:r>
              <a:rPr lang="en-US" sz="1600" b="1">
                <a:latin typeface="Helvetica" pitchFamily="28" charset="0"/>
              </a:rPr>
              <a:t>CB Chair Advisory</a:t>
            </a:r>
          </a:p>
          <a:p>
            <a:pPr algn="ctr" defTabSz="895350" eaLnBrk="0" hangingPunct="0"/>
            <a:r>
              <a:rPr lang="en-US" sz="1600" b="1">
                <a:latin typeface="Helvetica" pitchFamily="28" charset="0"/>
              </a:rPr>
              <a:t>Group</a:t>
            </a:r>
          </a:p>
          <a:p>
            <a:pPr algn="ctr" defTabSz="895350" eaLnBrk="0" hangingPunct="0"/>
            <a:endParaRPr lang="en-US" sz="1900" b="1">
              <a:latin typeface="Helvetica" pitchFamily="28" charset="0"/>
            </a:endParaRPr>
          </a:p>
        </p:txBody>
      </p:sp>
      <p:sp>
        <p:nvSpPr>
          <p:cNvPr id="88076" name="Line 12"/>
          <p:cNvSpPr>
            <a:spLocks noChangeShapeType="1"/>
          </p:cNvSpPr>
          <p:nvPr/>
        </p:nvSpPr>
        <p:spPr bwMode="auto">
          <a:xfrm>
            <a:off x="4572000" y="2438401"/>
            <a:ext cx="0" cy="1527175"/>
          </a:xfrm>
          <a:prstGeom prst="line">
            <a:avLst/>
          </a:prstGeom>
          <a:noFill/>
          <a:ln w="28575">
            <a:solidFill>
              <a:schemeClr val="accent3">
                <a:lumMod val="75000"/>
              </a:schemeClr>
            </a:solidFill>
            <a:round/>
            <a:headEnd/>
            <a:tailEnd/>
          </a:ln>
        </p:spPr>
        <p:txBody>
          <a:bodyPr wrap="none" anchor="ctr"/>
          <a:lstStyle/>
          <a:p>
            <a:endParaRPr lang="en-GB"/>
          </a:p>
        </p:txBody>
      </p:sp>
      <p:sp>
        <p:nvSpPr>
          <p:cNvPr id="88077" name="Line 13"/>
          <p:cNvSpPr>
            <a:spLocks noChangeShapeType="1"/>
          </p:cNvSpPr>
          <p:nvPr/>
        </p:nvSpPr>
        <p:spPr bwMode="auto">
          <a:xfrm>
            <a:off x="4636477" y="1143001"/>
            <a:ext cx="0" cy="379413"/>
          </a:xfrm>
          <a:prstGeom prst="line">
            <a:avLst/>
          </a:prstGeom>
          <a:noFill/>
          <a:ln w="28575">
            <a:solidFill>
              <a:schemeClr val="accent3">
                <a:lumMod val="75000"/>
              </a:schemeClr>
            </a:solidFill>
            <a:round/>
            <a:headEnd/>
            <a:tailEnd/>
          </a:ln>
        </p:spPr>
        <p:txBody>
          <a:bodyPr wrap="none" anchor="ctr"/>
          <a:lstStyle/>
          <a:p>
            <a:endParaRPr lang="en-GB"/>
          </a:p>
        </p:txBody>
      </p:sp>
      <p:sp>
        <p:nvSpPr>
          <p:cNvPr id="88078" name="Line 14"/>
          <p:cNvSpPr>
            <a:spLocks noChangeShapeType="1"/>
          </p:cNvSpPr>
          <p:nvPr/>
        </p:nvSpPr>
        <p:spPr bwMode="auto">
          <a:xfrm>
            <a:off x="1828800" y="1143001"/>
            <a:ext cx="0" cy="379413"/>
          </a:xfrm>
          <a:prstGeom prst="line">
            <a:avLst/>
          </a:prstGeom>
          <a:noFill/>
          <a:ln w="28575">
            <a:solidFill>
              <a:schemeClr val="accent3">
                <a:lumMod val="75000"/>
              </a:schemeClr>
            </a:solidFill>
            <a:round/>
            <a:headEnd/>
            <a:tailEnd/>
          </a:ln>
        </p:spPr>
        <p:txBody>
          <a:bodyPr wrap="none" anchor="ctr"/>
          <a:lstStyle/>
          <a:p>
            <a:endParaRPr lang="en-GB"/>
          </a:p>
        </p:txBody>
      </p:sp>
      <p:sp>
        <p:nvSpPr>
          <p:cNvPr id="88079" name="Line 15"/>
          <p:cNvSpPr>
            <a:spLocks noChangeShapeType="1"/>
          </p:cNvSpPr>
          <p:nvPr/>
        </p:nvSpPr>
        <p:spPr bwMode="auto">
          <a:xfrm>
            <a:off x="1828801" y="1293813"/>
            <a:ext cx="5748704" cy="0"/>
          </a:xfrm>
          <a:prstGeom prst="line">
            <a:avLst/>
          </a:prstGeom>
          <a:noFill/>
          <a:ln w="28575">
            <a:solidFill>
              <a:schemeClr val="accent3">
                <a:lumMod val="75000"/>
              </a:schemeClr>
            </a:solidFill>
            <a:round/>
            <a:headEnd/>
            <a:tailEnd/>
          </a:ln>
        </p:spPr>
        <p:txBody>
          <a:bodyPr wrap="none" anchor="ctr"/>
          <a:lstStyle/>
          <a:p>
            <a:endParaRPr lang="en-GB"/>
          </a:p>
        </p:txBody>
      </p:sp>
      <p:sp>
        <p:nvSpPr>
          <p:cNvPr id="88080" name="Line 16"/>
          <p:cNvSpPr>
            <a:spLocks noChangeShapeType="1"/>
          </p:cNvSpPr>
          <p:nvPr/>
        </p:nvSpPr>
        <p:spPr bwMode="auto">
          <a:xfrm>
            <a:off x="7577504" y="1143001"/>
            <a:ext cx="0" cy="150813"/>
          </a:xfrm>
          <a:prstGeom prst="line">
            <a:avLst/>
          </a:prstGeom>
          <a:noFill/>
          <a:ln w="28575">
            <a:solidFill>
              <a:schemeClr val="accent3">
                <a:lumMod val="75000"/>
              </a:schemeClr>
            </a:solidFill>
            <a:round/>
            <a:headEnd/>
            <a:tailEnd/>
          </a:ln>
        </p:spPr>
        <p:txBody>
          <a:bodyPr wrap="none" anchor="ctr"/>
          <a:lstStyle/>
          <a:p>
            <a:endParaRPr lang="en-GB"/>
          </a:p>
        </p:txBody>
      </p:sp>
      <p:sp>
        <p:nvSpPr>
          <p:cNvPr id="88081" name="Rectangle 17"/>
          <p:cNvSpPr>
            <a:spLocks noChangeArrowheads="1"/>
          </p:cNvSpPr>
          <p:nvPr/>
        </p:nvSpPr>
        <p:spPr bwMode="auto">
          <a:xfrm>
            <a:off x="2091104" y="6477000"/>
            <a:ext cx="4728796" cy="228600"/>
          </a:xfrm>
          <a:prstGeom prst="rect">
            <a:avLst/>
          </a:prstGeom>
          <a:solidFill>
            <a:schemeClr val="bg1"/>
          </a:solidFill>
          <a:ln w="9525">
            <a:noFill/>
            <a:miter lim="800000"/>
            <a:headEnd/>
            <a:tailEnd/>
          </a:ln>
        </p:spPr>
        <p:txBody>
          <a:bodyPr wrap="none" anchor="ctr"/>
          <a:lstStyle/>
          <a:p>
            <a:endParaRPr lang="en-GB"/>
          </a:p>
        </p:txBody>
      </p:sp>
      <p:sp>
        <p:nvSpPr>
          <p:cNvPr id="88082" name="Rectangle 18"/>
          <p:cNvSpPr>
            <a:spLocks noChangeArrowheads="1"/>
          </p:cNvSpPr>
          <p:nvPr/>
        </p:nvSpPr>
        <p:spPr bwMode="auto">
          <a:xfrm>
            <a:off x="0" y="5029200"/>
            <a:ext cx="1295400" cy="763588"/>
          </a:xfrm>
          <a:prstGeom prst="rect">
            <a:avLst/>
          </a:prstGeom>
          <a:solidFill>
            <a:srgbClr val="FFCCFF"/>
          </a:solidFill>
          <a:ln w="19050">
            <a:solidFill>
              <a:schemeClr val="tx1"/>
            </a:solidFill>
            <a:miter lim="800000"/>
            <a:headEnd/>
            <a:tailEnd/>
          </a:ln>
        </p:spPr>
        <p:txBody>
          <a:bodyPr wrap="none" lIns="89434" tIns="44717" rIns="89434" bIns="44717" anchor="ctr"/>
          <a:lstStyle/>
          <a:p>
            <a:pPr algn="ctr" defTabSz="895350" eaLnBrk="0" hangingPunct="0"/>
            <a:r>
              <a:rPr lang="en-US" sz="1200" b="1">
                <a:latin typeface="Helvetica" pitchFamily="28" charset="0"/>
              </a:rPr>
              <a:t>Inner Detector</a:t>
            </a:r>
          </a:p>
          <a:p>
            <a:pPr algn="ctr" defTabSz="895350" eaLnBrk="0" hangingPunct="0"/>
            <a:r>
              <a:rPr lang="en-US" sz="1000" b="1">
                <a:latin typeface="Helvetica" pitchFamily="28" charset="0"/>
              </a:rPr>
              <a:t>(L. Rossi)</a:t>
            </a:r>
          </a:p>
        </p:txBody>
      </p:sp>
      <p:sp>
        <p:nvSpPr>
          <p:cNvPr id="88083" name="Rectangle 19"/>
          <p:cNvSpPr>
            <a:spLocks noChangeArrowheads="1"/>
          </p:cNvSpPr>
          <p:nvPr/>
        </p:nvSpPr>
        <p:spPr bwMode="auto">
          <a:xfrm>
            <a:off x="1371600" y="5029200"/>
            <a:ext cx="1219200" cy="763588"/>
          </a:xfrm>
          <a:prstGeom prst="rect">
            <a:avLst/>
          </a:prstGeom>
          <a:solidFill>
            <a:srgbClr val="FFCCFF"/>
          </a:solidFill>
          <a:ln w="19050">
            <a:solidFill>
              <a:schemeClr val="tx1"/>
            </a:solidFill>
            <a:miter lim="800000"/>
            <a:headEnd/>
            <a:tailEnd/>
          </a:ln>
        </p:spPr>
        <p:txBody>
          <a:bodyPr wrap="none" lIns="89434" tIns="44717" rIns="89434" bIns="44717" anchor="ctr"/>
          <a:lstStyle/>
          <a:p>
            <a:pPr algn="ctr" defTabSz="895350" eaLnBrk="0" hangingPunct="0"/>
            <a:r>
              <a:rPr lang="en-US" sz="1200" b="1">
                <a:latin typeface="Helvetica" pitchFamily="28" charset="0"/>
              </a:rPr>
              <a:t>Tile Calorimeter</a:t>
            </a:r>
          </a:p>
          <a:p>
            <a:pPr algn="ctr" defTabSz="895350" eaLnBrk="0" hangingPunct="0"/>
            <a:r>
              <a:rPr lang="en-US" sz="1000" b="1">
                <a:latin typeface="Helvetica" pitchFamily="28" charset="0"/>
              </a:rPr>
              <a:t>(B. Stanek)</a:t>
            </a:r>
          </a:p>
        </p:txBody>
      </p:sp>
      <p:sp>
        <p:nvSpPr>
          <p:cNvPr id="88084" name="Rectangle 20"/>
          <p:cNvSpPr>
            <a:spLocks noChangeArrowheads="1"/>
          </p:cNvSpPr>
          <p:nvPr/>
        </p:nvSpPr>
        <p:spPr bwMode="auto">
          <a:xfrm>
            <a:off x="2667000" y="5029200"/>
            <a:ext cx="1219200" cy="763588"/>
          </a:xfrm>
          <a:prstGeom prst="rect">
            <a:avLst/>
          </a:prstGeom>
          <a:solidFill>
            <a:srgbClr val="FFCCFF"/>
          </a:solidFill>
          <a:ln w="19050">
            <a:solidFill>
              <a:schemeClr val="tx1"/>
            </a:solidFill>
            <a:miter lim="800000"/>
            <a:headEnd/>
            <a:tailEnd/>
          </a:ln>
        </p:spPr>
        <p:txBody>
          <a:bodyPr wrap="none" lIns="85715" tIns="42857" rIns="85715" bIns="42857" anchor="ctr"/>
          <a:lstStyle/>
          <a:p>
            <a:pPr algn="ctr" defTabSz="857250" eaLnBrk="0" hangingPunct="0"/>
            <a:r>
              <a:rPr lang="en-US" sz="1200" b="1">
                <a:latin typeface="Helvetica" pitchFamily="28" charset="0"/>
              </a:rPr>
              <a:t>Magnet System</a:t>
            </a:r>
          </a:p>
          <a:p>
            <a:pPr algn="ctr" defTabSz="857250" eaLnBrk="0" hangingPunct="0"/>
            <a:r>
              <a:rPr lang="en-US" sz="1000" b="1">
                <a:latin typeface="Helvetica" pitchFamily="28" charset="0"/>
              </a:rPr>
              <a:t>(H. ten Kate)</a:t>
            </a:r>
          </a:p>
        </p:txBody>
      </p:sp>
      <p:sp>
        <p:nvSpPr>
          <p:cNvPr id="88085" name="Rectangle 21"/>
          <p:cNvSpPr>
            <a:spLocks noChangeArrowheads="1"/>
          </p:cNvSpPr>
          <p:nvPr/>
        </p:nvSpPr>
        <p:spPr bwMode="auto">
          <a:xfrm>
            <a:off x="5257800" y="5943600"/>
            <a:ext cx="1295400" cy="762000"/>
          </a:xfrm>
          <a:prstGeom prst="rect">
            <a:avLst/>
          </a:prstGeom>
          <a:solidFill>
            <a:srgbClr val="FFCCFF"/>
          </a:solidFill>
          <a:ln w="19050">
            <a:solidFill>
              <a:schemeClr val="tx1"/>
            </a:solidFill>
            <a:miter lim="800000"/>
            <a:headEnd/>
            <a:tailEnd/>
          </a:ln>
        </p:spPr>
        <p:txBody>
          <a:bodyPr wrap="none" lIns="85715" tIns="42857" rIns="85715" bIns="42857" anchor="ctr"/>
          <a:lstStyle/>
          <a:p>
            <a:pPr algn="ctr" defTabSz="857250" eaLnBrk="0" hangingPunct="0"/>
            <a:r>
              <a:rPr lang="en-US" sz="1200" b="1">
                <a:latin typeface="Helvetica" pitchFamily="28" charset="0"/>
              </a:rPr>
              <a:t>Computing</a:t>
            </a:r>
          </a:p>
          <a:p>
            <a:pPr algn="ctr" defTabSz="857250" eaLnBrk="0" hangingPunct="0"/>
            <a:r>
              <a:rPr lang="en-US" sz="1200" b="1">
                <a:latin typeface="Helvetica" pitchFamily="28" charset="0"/>
              </a:rPr>
              <a:t>Coordination</a:t>
            </a:r>
          </a:p>
          <a:p>
            <a:pPr algn="ctr" defTabSz="857250" eaLnBrk="0" hangingPunct="0"/>
            <a:r>
              <a:rPr lang="en-US" sz="1000" b="1"/>
              <a:t>(D. Barberis,</a:t>
            </a:r>
          </a:p>
          <a:p>
            <a:pPr algn="ctr" defTabSz="857250" eaLnBrk="0" hangingPunct="0"/>
            <a:r>
              <a:rPr lang="en-US" sz="1000" b="1"/>
              <a:t>D. Quarrie)</a:t>
            </a:r>
            <a:endParaRPr lang="en-US" sz="1000"/>
          </a:p>
        </p:txBody>
      </p:sp>
      <p:sp>
        <p:nvSpPr>
          <p:cNvPr id="88086" name="Rectangle 22"/>
          <p:cNvSpPr>
            <a:spLocks noChangeArrowheads="1"/>
          </p:cNvSpPr>
          <p:nvPr/>
        </p:nvSpPr>
        <p:spPr bwMode="auto">
          <a:xfrm>
            <a:off x="6629400" y="5029200"/>
            <a:ext cx="1219200" cy="762000"/>
          </a:xfrm>
          <a:prstGeom prst="rect">
            <a:avLst/>
          </a:prstGeom>
          <a:solidFill>
            <a:srgbClr val="FFCCFF"/>
          </a:solidFill>
          <a:ln w="19050">
            <a:solidFill>
              <a:schemeClr val="tx1"/>
            </a:solidFill>
            <a:miter lim="800000"/>
            <a:headEnd/>
            <a:tailEnd/>
          </a:ln>
        </p:spPr>
        <p:txBody>
          <a:bodyPr wrap="none" lIns="85715" tIns="42857" rIns="85715" bIns="42857" anchor="ctr"/>
          <a:lstStyle/>
          <a:p>
            <a:pPr algn="ctr" defTabSz="857250"/>
            <a:endParaRPr lang="en-US" sz="1200" b="1"/>
          </a:p>
          <a:p>
            <a:pPr algn="ctr" defTabSz="857250"/>
            <a:r>
              <a:rPr lang="en-US" sz="1200" b="1"/>
              <a:t>Data Prep.</a:t>
            </a:r>
          </a:p>
          <a:p>
            <a:pPr algn="ctr" defTabSz="857250"/>
            <a:r>
              <a:rPr lang="en-US" sz="1200" b="1"/>
              <a:t>Coordination</a:t>
            </a:r>
          </a:p>
          <a:p>
            <a:pPr algn="ctr" defTabSz="857250"/>
            <a:r>
              <a:rPr lang="en-US" sz="1000" b="1"/>
              <a:t>(C. Guyot)</a:t>
            </a:r>
          </a:p>
          <a:p>
            <a:pPr algn="ctr" defTabSz="857250" eaLnBrk="0" hangingPunct="0"/>
            <a:endParaRPr lang="en-US" sz="1000" b="1"/>
          </a:p>
        </p:txBody>
      </p:sp>
      <p:sp>
        <p:nvSpPr>
          <p:cNvPr id="88087" name="Rectangle 23"/>
          <p:cNvSpPr>
            <a:spLocks noChangeArrowheads="1"/>
          </p:cNvSpPr>
          <p:nvPr/>
        </p:nvSpPr>
        <p:spPr bwMode="auto">
          <a:xfrm>
            <a:off x="0" y="5943600"/>
            <a:ext cx="1295400" cy="763588"/>
          </a:xfrm>
          <a:prstGeom prst="rect">
            <a:avLst/>
          </a:prstGeom>
          <a:solidFill>
            <a:srgbClr val="FFCCFF"/>
          </a:solidFill>
          <a:ln w="19050">
            <a:solidFill>
              <a:schemeClr val="tx1"/>
            </a:solidFill>
            <a:miter lim="800000"/>
            <a:headEnd/>
            <a:tailEnd/>
          </a:ln>
        </p:spPr>
        <p:txBody>
          <a:bodyPr wrap="none" lIns="89434" tIns="44717" rIns="89434" bIns="44717" anchor="ctr"/>
          <a:lstStyle/>
          <a:p>
            <a:pPr algn="ctr" defTabSz="895350" eaLnBrk="0" hangingPunct="0"/>
            <a:r>
              <a:rPr lang="en-US" sz="1200" b="1">
                <a:latin typeface="Helvetica" pitchFamily="28" charset="0"/>
              </a:rPr>
              <a:t>LAr Calorimeter</a:t>
            </a:r>
          </a:p>
          <a:p>
            <a:pPr algn="ctr" defTabSz="895350" eaLnBrk="0" hangingPunct="0"/>
            <a:r>
              <a:rPr lang="en-US" sz="1000" b="1">
                <a:latin typeface="Helvetica" pitchFamily="28" charset="0"/>
              </a:rPr>
              <a:t>(I. Wingerter-Seez)</a:t>
            </a:r>
          </a:p>
        </p:txBody>
      </p:sp>
      <p:sp>
        <p:nvSpPr>
          <p:cNvPr id="88088" name="Rectangle 24"/>
          <p:cNvSpPr>
            <a:spLocks noChangeArrowheads="1"/>
          </p:cNvSpPr>
          <p:nvPr/>
        </p:nvSpPr>
        <p:spPr bwMode="auto">
          <a:xfrm>
            <a:off x="1371600" y="5943600"/>
            <a:ext cx="1219200" cy="763588"/>
          </a:xfrm>
          <a:prstGeom prst="rect">
            <a:avLst/>
          </a:prstGeom>
          <a:solidFill>
            <a:srgbClr val="FFCCFF"/>
          </a:solidFill>
          <a:ln w="19050">
            <a:solidFill>
              <a:schemeClr val="tx1"/>
            </a:solidFill>
            <a:miter lim="800000"/>
            <a:headEnd/>
            <a:tailEnd/>
          </a:ln>
        </p:spPr>
        <p:txBody>
          <a:bodyPr wrap="none" lIns="89434" tIns="44717" rIns="89434" bIns="44717" anchor="ctr"/>
          <a:lstStyle/>
          <a:p>
            <a:pPr algn="ctr" defTabSz="895350" eaLnBrk="0" hangingPunct="0"/>
            <a:r>
              <a:rPr lang="en-US" sz="1200" b="1">
                <a:latin typeface="Helvetica" pitchFamily="28" charset="0"/>
              </a:rPr>
              <a:t>Muon </a:t>
            </a:r>
          </a:p>
          <a:p>
            <a:pPr algn="ctr" defTabSz="895350" eaLnBrk="0" hangingPunct="0"/>
            <a:r>
              <a:rPr lang="en-US" sz="1200" b="1">
                <a:latin typeface="Helvetica" pitchFamily="28" charset="0"/>
              </a:rPr>
              <a:t>Instrumentation</a:t>
            </a:r>
          </a:p>
          <a:p>
            <a:pPr algn="ctr" defTabSz="895350" eaLnBrk="0" hangingPunct="0"/>
            <a:r>
              <a:rPr lang="en-US" sz="1000" b="1">
                <a:latin typeface="Helvetica" pitchFamily="28" charset="0"/>
              </a:rPr>
              <a:t>(L. Pontecorvo)</a:t>
            </a:r>
          </a:p>
        </p:txBody>
      </p:sp>
      <p:sp>
        <p:nvSpPr>
          <p:cNvPr id="88089" name="Rectangle 25"/>
          <p:cNvSpPr>
            <a:spLocks noChangeArrowheads="1"/>
          </p:cNvSpPr>
          <p:nvPr/>
        </p:nvSpPr>
        <p:spPr bwMode="auto">
          <a:xfrm>
            <a:off x="2667000" y="5943600"/>
            <a:ext cx="1219200" cy="762000"/>
          </a:xfrm>
          <a:prstGeom prst="rect">
            <a:avLst/>
          </a:prstGeom>
          <a:solidFill>
            <a:srgbClr val="FFCCFF"/>
          </a:solidFill>
          <a:ln w="19050">
            <a:solidFill>
              <a:schemeClr val="tx1"/>
            </a:solidFill>
            <a:miter lim="800000"/>
            <a:headEnd/>
            <a:tailEnd/>
          </a:ln>
        </p:spPr>
        <p:txBody>
          <a:bodyPr wrap="none" lIns="85715" tIns="42857" rIns="85715" bIns="42857" anchor="ctr"/>
          <a:lstStyle/>
          <a:p>
            <a:pPr algn="ctr" defTabSz="857250" eaLnBrk="0" hangingPunct="0"/>
            <a:r>
              <a:rPr lang="en-US" sz="1200" b="1">
                <a:latin typeface="Helvetica" pitchFamily="28" charset="0"/>
              </a:rPr>
              <a:t>Trigger/DAQ</a:t>
            </a:r>
          </a:p>
          <a:p>
            <a:pPr algn="ctr" defTabSz="857250" eaLnBrk="0" hangingPunct="0"/>
            <a:r>
              <a:rPr lang="en-US" sz="1000" b="1">
                <a:latin typeface="Helvetica" pitchFamily="28" charset="0"/>
              </a:rPr>
              <a:t>( C. Bee, </a:t>
            </a:r>
          </a:p>
          <a:p>
            <a:pPr algn="ctr" defTabSz="857250" eaLnBrk="0" hangingPunct="0"/>
            <a:r>
              <a:rPr lang="en-US" sz="1000" b="1">
                <a:latin typeface="Helvetica" pitchFamily="28" charset="0"/>
              </a:rPr>
              <a:t>L. Mapelli)</a:t>
            </a:r>
            <a:endParaRPr lang="en-US" sz="1000"/>
          </a:p>
        </p:txBody>
      </p:sp>
      <p:sp>
        <p:nvSpPr>
          <p:cNvPr id="88090" name="Rectangle 26"/>
          <p:cNvSpPr>
            <a:spLocks noChangeArrowheads="1"/>
          </p:cNvSpPr>
          <p:nvPr/>
        </p:nvSpPr>
        <p:spPr bwMode="auto">
          <a:xfrm>
            <a:off x="3962400" y="5029200"/>
            <a:ext cx="1219200" cy="763588"/>
          </a:xfrm>
          <a:prstGeom prst="rect">
            <a:avLst/>
          </a:prstGeom>
          <a:solidFill>
            <a:srgbClr val="FFCCFF"/>
          </a:solidFill>
          <a:ln w="19050">
            <a:solidFill>
              <a:schemeClr val="tx1"/>
            </a:solidFill>
            <a:miter lim="800000"/>
            <a:headEnd/>
            <a:tailEnd/>
          </a:ln>
        </p:spPr>
        <p:txBody>
          <a:bodyPr wrap="none" lIns="85715" tIns="42857" rIns="85715" bIns="42857" anchor="ctr"/>
          <a:lstStyle/>
          <a:p>
            <a:pPr algn="ctr" defTabSz="857250" eaLnBrk="0" hangingPunct="0"/>
            <a:r>
              <a:rPr lang="en-US" sz="1200" b="1"/>
              <a:t>Electronics</a:t>
            </a:r>
            <a:endParaRPr lang="en-US" sz="1200" b="1">
              <a:latin typeface="Helvetica" pitchFamily="28" charset="0"/>
            </a:endParaRPr>
          </a:p>
          <a:p>
            <a:pPr algn="ctr" defTabSz="857250" eaLnBrk="0" hangingPunct="0"/>
            <a:r>
              <a:rPr lang="en-US" sz="1200" b="1">
                <a:latin typeface="Helvetica" pitchFamily="28" charset="0"/>
              </a:rPr>
              <a:t>Coordination</a:t>
            </a:r>
          </a:p>
          <a:p>
            <a:pPr algn="ctr" defTabSz="857250" eaLnBrk="0" hangingPunct="0"/>
            <a:r>
              <a:rPr lang="en-US" sz="1000" b="1"/>
              <a:t>(P. Farthouat)</a:t>
            </a:r>
          </a:p>
        </p:txBody>
      </p:sp>
      <p:sp>
        <p:nvSpPr>
          <p:cNvPr id="88091" name="Rectangle 27"/>
          <p:cNvSpPr>
            <a:spLocks noChangeArrowheads="1"/>
          </p:cNvSpPr>
          <p:nvPr/>
        </p:nvSpPr>
        <p:spPr bwMode="auto">
          <a:xfrm>
            <a:off x="6629400" y="5943600"/>
            <a:ext cx="1219200" cy="762000"/>
          </a:xfrm>
          <a:prstGeom prst="rect">
            <a:avLst/>
          </a:prstGeom>
          <a:solidFill>
            <a:srgbClr val="FFCCFF"/>
          </a:solidFill>
          <a:ln w="19050">
            <a:solidFill>
              <a:schemeClr val="tx1"/>
            </a:solidFill>
            <a:miter lim="800000"/>
            <a:headEnd/>
            <a:tailEnd/>
          </a:ln>
        </p:spPr>
        <p:txBody>
          <a:bodyPr wrap="none" lIns="85715" tIns="42857" rIns="85715" bIns="42857" anchor="ctr"/>
          <a:lstStyle/>
          <a:p>
            <a:pPr algn="ctr" defTabSz="857250"/>
            <a:endParaRPr lang="en-US" sz="1400" b="1"/>
          </a:p>
          <a:p>
            <a:pPr algn="ctr" defTabSz="857250"/>
            <a:r>
              <a:rPr lang="en-US" sz="1200" b="1"/>
              <a:t>Physics</a:t>
            </a:r>
          </a:p>
          <a:p>
            <a:pPr algn="ctr" defTabSz="857250"/>
            <a:r>
              <a:rPr lang="en-US" sz="1200" b="1"/>
              <a:t>Coordination</a:t>
            </a:r>
          </a:p>
          <a:p>
            <a:pPr algn="ctr" defTabSz="857250"/>
            <a:r>
              <a:rPr lang="en-US" sz="1000" b="1"/>
              <a:t>(D. Charlton)</a:t>
            </a:r>
          </a:p>
          <a:p>
            <a:pPr algn="ctr" defTabSz="857250"/>
            <a:endParaRPr lang="en-US" sz="1000" b="1"/>
          </a:p>
        </p:txBody>
      </p:sp>
      <p:sp>
        <p:nvSpPr>
          <p:cNvPr id="88092" name="Line 28"/>
          <p:cNvSpPr>
            <a:spLocks noChangeShapeType="1"/>
          </p:cNvSpPr>
          <p:nvPr/>
        </p:nvSpPr>
        <p:spPr bwMode="auto">
          <a:xfrm>
            <a:off x="685800" y="5867400"/>
            <a:ext cx="7848600" cy="0"/>
          </a:xfrm>
          <a:prstGeom prst="line">
            <a:avLst/>
          </a:prstGeom>
          <a:noFill/>
          <a:ln w="28575">
            <a:solidFill>
              <a:schemeClr val="accent3">
                <a:lumMod val="75000"/>
              </a:schemeClr>
            </a:solidFill>
            <a:round/>
            <a:headEnd/>
            <a:tailEnd/>
          </a:ln>
        </p:spPr>
        <p:txBody>
          <a:bodyPr wrap="none" anchor="ctr"/>
          <a:lstStyle/>
          <a:p>
            <a:endParaRPr lang="en-GB"/>
          </a:p>
        </p:txBody>
      </p:sp>
      <p:sp>
        <p:nvSpPr>
          <p:cNvPr id="88093" name="Line 29"/>
          <p:cNvSpPr>
            <a:spLocks noChangeShapeType="1"/>
          </p:cNvSpPr>
          <p:nvPr/>
        </p:nvSpPr>
        <p:spPr bwMode="auto">
          <a:xfrm>
            <a:off x="678474" y="5791201"/>
            <a:ext cx="0" cy="150813"/>
          </a:xfrm>
          <a:prstGeom prst="line">
            <a:avLst/>
          </a:prstGeom>
          <a:noFill/>
          <a:ln w="19050">
            <a:solidFill>
              <a:schemeClr val="tx1"/>
            </a:solidFill>
            <a:round/>
            <a:headEnd/>
            <a:tailEnd/>
          </a:ln>
        </p:spPr>
        <p:txBody>
          <a:bodyPr wrap="none" anchor="ctr"/>
          <a:lstStyle/>
          <a:p>
            <a:endParaRPr lang="en-GB"/>
          </a:p>
        </p:txBody>
      </p:sp>
      <p:sp>
        <p:nvSpPr>
          <p:cNvPr id="88094" name="Line 30"/>
          <p:cNvSpPr>
            <a:spLocks noChangeShapeType="1"/>
          </p:cNvSpPr>
          <p:nvPr/>
        </p:nvSpPr>
        <p:spPr bwMode="auto">
          <a:xfrm>
            <a:off x="1981200" y="5791201"/>
            <a:ext cx="0" cy="150813"/>
          </a:xfrm>
          <a:prstGeom prst="line">
            <a:avLst/>
          </a:prstGeom>
          <a:noFill/>
          <a:ln w="28575">
            <a:solidFill>
              <a:schemeClr val="accent3">
                <a:lumMod val="75000"/>
              </a:schemeClr>
            </a:solidFill>
            <a:round/>
            <a:headEnd/>
            <a:tailEnd/>
          </a:ln>
        </p:spPr>
        <p:txBody>
          <a:bodyPr wrap="none" anchor="ctr"/>
          <a:lstStyle/>
          <a:p>
            <a:endParaRPr lang="en-GB"/>
          </a:p>
        </p:txBody>
      </p:sp>
      <p:sp>
        <p:nvSpPr>
          <p:cNvPr id="88095" name="Line 31"/>
          <p:cNvSpPr>
            <a:spLocks noChangeShapeType="1"/>
          </p:cNvSpPr>
          <p:nvPr/>
        </p:nvSpPr>
        <p:spPr bwMode="auto">
          <a:xfrm>
            <a:off x="3276600" y="5791201"/>
            <a:ext cx="0" cy="150813"/>
          </a:xfrm>
          <a:prstGeom prst="line">
            <a:avLst/>
          </a:prstGeom>
          <a:noFill/>
          <a:ln w="28575">
            <a:solidFill>
              <a:schemeClr val="accent3">
                <a:lumMod val="75000"/>
              </a:schemeClr>
            </a:solidFill>
            <a:round/>
            <a:headEnd/>
            <a:tailEnd/>
          </a:ln>
        </p:spPr>
        <p:txBody>
          <a:bodyPr wrap="none" anchor="ctr"/>
          <a:lstStyle/>
          <a:p>
            <a:endParaRPr lang="en-GB"/>
          </a:p>
        </p:txBody>
      </p:sp>
      <p:sp>
        <p:nvSpPr>
          <p:cNvPr id="88096" name="Line 32"/>
          <p:cNvSpPr>
            <a:spLocks noChangeShapeType="1"/>
          </p:cNvSpPr>
          <p:nvPr/>
        </p:nvSpPr>
        <p:spPr bwMode="auto">
          <a:xfrm>
            <a:off x="4572000" y="5791201"/>
            <a:ext cx="0" cy="150813"/>
          </a:xfrm>
          <a:prstGeom prst="line">
            <a:avLst/>
          </a:prstGeom>
          <a:noFill/>
          <a:ln w="28575">
            <a:solidFill>
              <a:schemeClr val="accent3">
                <a:lumMod val="75000"/>
              </a:schemeClr>
            </a:solidFill>
            <a:round/>
            <a:headEnd/>
            <a:tailEnd/>
          </a:ln>
        </p:spPr>
        <p:txBody>
          <a:bodyPr wrap="none" anchor="ctr"/>
          <a:lstStyle/>
          <a:p>
            <a:endParaRPr lang="en-GB"/>
          </a:p>
        </p:txBody>
      </p:sp>
      <p:sp>
        <p:nvSpPr>
          <p:cNvPr id="88097" name="Line 33"/>
          <p:cNvSpPr>
            <a:spLocks noChangeShapeType="1"/>
          </p:cNvSpPr>
          <p:nvPr/>
        </p:nvSpPr>
        <p:spPr bwMode="auto">
          <a:xfrm>
            <a:off x="5867400" y="5791201"/>
            <a:ext cx="0" cy="150813"/>
          </a:xfrm>
          <a:prstGeom prst="line">
            <a:avLst/>
          </a:prstGeom>
          <a:noFill/>
          <a:ln w="28575">
            <a:solidFill>
              <a:schemeClr val="accent3">
                <a:lumMod val="75000"/>
              </a:schemeClr>
            </a:solidFill>
            <a:round/>
            <a:headEnd/>
            <a:tailEnd/>
          </a:ln>
        </p:spPr>
        <p:txBody>
          <a:bodyPr wrap="none" anchor="ctr"/>
          <a:lstStyle/>
          <a:p>
            <a:endParaRPr lang="en-GB"/>
          </a:p>
        </p:txBody>
      </p:sp>
      <p:sp>
        <p:nvSpPr>
          <p:cNvPr id="88098" name="Line 34"/>
          <p:cNvSpPr>
            <a:spLocks noChangeShapeType="1"/>
          </p:cNvSpPr>
          <p:nvPr/>
        </p:nvSpPr>
        <p:spPr bwMode="auto">
          <a:xfrm>
            <a:off x="3200401" y="2592388"/>
            <a:ext cx="3005504" cy="0"/>
          </a:xfrm>
          <a:prstGeom prst="line">
            <a:avLst/>
          </a:prstGeom>
          <a:noFill/>
          <a:ln w="28575">
            <a:solidFill>
              <a:schemeClr val="accent3">
                <a:lumMod val="75000"/>
              </a:schemeClr>
            </a:solidFill>
            <a:round/>
            <a:headEnd/>
            <a:tailEnd/>
          </a:ln>
        </p:spPr>
        <p:txBody>
          <a:bodyPr wrap="none" anchor="ctr"/>
          <a:lstStyle/>
          <a:p>
            <a:endParaRPr lang="en-GB"/>
          </a:p>
        </p:txBody>
      </p:sp>
      <p:sp>
        <p:nvSpPr>
          <p:cNvPr id="88099" name="Line 35"/>
          <p:cNvSpPr>
            <a:spLocks noChangeShapeType="1"/>
          </p:cNvSpPr>
          <p:nvPr/>
        </p:nvSpPr>
        <p:spPr bwMode="auto">
          <a:xfrm>
            <a:off x="3200400" y="2592388"/>
            <a:ext cx="0" cy="228600"/>
          </a:xfrm>
          <a:prstGeom prst="line">
            <a:avLst/>
          </a:prstGeom>
          <a:noFill/>
          <a:ln w="28575">
            <a:solidFill>
              <a:schemeClr val="accent3">
                <a:lumMod val="75000"/>
              </a:schemeClr>
            </a:solidFill>
            <a:round/>
            <a:headEnd/>
            <a:tailEnd/>
          </a:ln>
        </p:spPr>
        <p:txBody>
          <a:bodyPr wrap="none" anchor="ctr"/>
          <a:lstStyle/>
          <a:p>
            <a:endParaRPr lang="en-GB"/>
          </a:p>
        </p:txBody>
      </p:sp>
      <p:sp>
        <p:nvSpPr>
          <p:cNvPr id="88100" name="Line 36"/>
          <p:cNvSpPr>
            <a:spLocks noChangeShapeType="1"/>
          </p:cNvSpPr>
          <p:nvPr/>
        </p:nvSpPr>
        <p:spPr bwMode="auto">
          <a:xfrm>
            <a:off x="6205904" y="2592388"/>
            <a:ext cx="0" cy="228600"/>
          </a:xfrm>
          <a:prstGeom prst="line">
            <a:avLst/>
          </a:prstGeom>
          <a:noFill/>
          <a:ln w="19050">
            <a:solidFill>
              <a:schemeClr val="accent4">
                <a:lumMod val="40000"/>
                <a:lumOff val="60000"/>
              </a:schemeClr>
            </a:solidFill>
            <a:round/>
            <a:headEnd/>
            <a:tailEnd/>
          </a:ln>
        </p:spPr>
        <p:txBody>
          <a:bodyPr wrap="none" anchor="ctr"/>
          <a:lstStyle/>
          <a:p>
            <a:endParaRPr lang="en-GB"/>
          </a:p>
        </p:txBody>
      </p:sp>
      <p:sp>
        <p:nvSpPr>
          <p:cNvPr id="88101" name="Line 37"/>
          <p:cNvSpPr>
            <a:spLocks noChangeShapeType="1"/>
          </p:cNvSpPr>
          <p:nvPr/>
        </p:nvSpPr>
        <p:spPr bwMode="auto">
          <a:xfrm>
            <a:off x="3200400" y="3657600"/>
            <a:ext cx="0" cy="685800"/>
          </a:xfrm>
          <a:prstGeom prst="line">
            <a:avLst/>
          </a:prstGeom>
          <a:noFill/>
          <a:ln w="28575">
            <a:solidFill>
              <a:schemeClr val="accent3">
                <a:lumMod val="75000"/>
              </a:schemeClr>
            </a:solidFill>
            <a:round/>
            <a:headEnd/>
            <a:tailEnd/>
          </a:ln>
        </p:spPr>
        <p:txBody>
          <a:bodyPr wrap="none" anchor="ctr"/>
          <a:lstStyle/>
          <a:p>
            <a:endParaRPr lang="en-GB"/>
          </a:p>
        </p:txBody>
      </p:sp>
      <p:sp>
        <p:nvSpPr>
          <p:cNvPr id="88102" name="Line 38"/>
          <p:cNvSpPr>
            <a:spLocks noChangeShapeType="1"/>
          </p:cNvSpPr>
          <p:nvPr/>
        </p:nvSpPr>
        <p:spPr bwMode="auto">
          <a:xfrm>
            <a:off x="3200400" y="4343400"/>
            <a:ext cx="392723" cy="0"/>
          </a:xfrm>
          <a:prstGeom prst="line">
            <a:avLst/>
          </a:prstGeom>
          <a:noFill/>
          <a:ln w="28575">
            <a:solidFill>
              <a:schemeClr val="accent3">
                <a:lumMod val="75000"/>
              </a:schemeClr>
            </a:solidFill>
            <a:round/>
            <a:headEnd/>
            <a:tailEnd/>
          </a:ln>
        </p:spPr>
        <p:txBody>
          <a:bodyPr wrap="none" anchor="ctr"/>
          <a:lstStyle/>
          <a:p>
            <a:endParaRPr lang="en-GB"/>
          </a:p>
        </p:txBody>
      </p:sp>
      <p:sp>
        <p:nvSpPr>
          <p:cNvPr id="88103" name="Line 39"/>
          <p:cNvSpPr>
            <a:spLocks noChangeShapeType="1"/>
          </p:cNvSpPr>
          <p:nvPr/>
        </p:nvSpPr>
        <p:spPr bwMode="auto">
          <a:xfrm flipV="1">
            <a:off x="6205904" y="3657600"/>
            <a:ext cx="0" cy="685800"/>
          </a:xfrm>
          <a:prstGeom prst="line">
            <a:avLst/>
          </a:prstGeom>
          <a:noFill/>
          <a:ln w="28575">
            <a:solidFill>
              <a:schemeClr val="accent3">
                <a:lumMod val="75000"/>
              </a:schemeClr>
            </a:solidFill>
            <a:round/>
            <a:headEnd/>
            <a:tailEnd/>
          </a:ln>
        </p:spPr>
        <p:txBody>
          <a:bodyPr wrap="none" anchor="ctr"/>
          <a:lstStyle/>
          <a:p>
            <a:endParaRPr lang="en-GB"/>
          </a:p>
        </p:txBody>
      </p:sp>
      <p:sp>
        <p:nvSpPr>
          <p:cNvPr id="88104" name="Line 40"/>
          <p:cNvSpPr>
            <a:spLocks noChangeShapeType="1"/>
          </p:cNvSpPr>
          <p:nvPr/>
        </p:nvSpPr>
        <p:spPr bwMode="auto">
          <a:xfrm flipH="1">
            <a:off x="5627078" y="4343400"/>
            <a:ext cx="578827" cy="0"/>
          </a:xfrm>
          <a:prstGeom prst="line">
            <a:avLst/>
          </a:prstGeom>
          <a:noFill/>
          <a:ln w="28575">
            <a:solidFill>
              <a:schemeClr val="accent3">
                <a:lumMod val="75000"/>
              </a:schemeClr>
            </a:solidFill>
            <a:round/>
            <a:headEnd/>
            <a:tailEnd/>
          </a:ln>
        </p:spPr>
        <p:txBody>
          <a:bodyPr wrap="none" anchor="ctr"/>
          <a:lstStyle/>
          <a:p>
            <a:endParaRPr lang="en-GB"/>
          </a:p>
        </p:txBody>
      </p:sp>
      <p:sp>
        <p:nvSpPr>
          <p:cNvPr id="88105" name="Line 41"/>
          <p:cNvSpPr>
            <a:spLocks noChangeShapeType="1"/>
          </p:cNvSpPr>
          <p:nvPr/>
        </p:nvSpPr>
        <p:spPr bwMode="auto">
          <a:xfrm>
            <a:off x="4572000" y="4724400"/>
            <a:ext cx="0" cy="304800"/>
          </a:xfrm>
          <a:prstGeom prst="line">
            <a:avLst/>
          </a:prstGeom>
          <a:noFill/>
          <a:ln w="28575">
            <a:solidFill>
              <a:schemeClr val="accent3">
                <a:lumMod val="75000"/>
              </a:schemeClr>
            </a:solidFill>
            <a:round/>
            <a:headEnd/>
            <a:tailEnd/>
          </a:ln>
        </p:spPr>
        <p:txBody>
          <a:bodyPr wrap="none" anchor="ctr"/>
          <a:lstStyle/>
          <a:p>
            <a:endParaRPr lang="en-GB"/>
          </a:p>
        </p:txBody>
      </p:sp>
      <p:sp>
        <p:nvSpPr>
          <p:cNvPr id="88106" name="Rectangle 42"/>
          <p:cNvSpPr>
            <a:spLocks noChangeArrowheads="1"/>
          </p:cNvSpPr>
          <p:nvPr/>
        </p:nvSpPr>
        <p:spPr bwMode="auto">
          <a:xfrm>
            <a:off x="7924800" y="5029200"/>
            <a:ext cx="1219200" cy="762000"/>
          </a:xfrm>
          <a:prstGeom prst="rect">
            <a:avLst/>
          </a:prstGeom>
          <a:solidFill>
            <a:srgbClr val="FFCCFF"/>
          </a:solidFill>
          <a:ln w="19050">
            <a:solidFill>
              <a:schemeClr val="tx1"/>
            </a:solidFill>
            <a:miter lim="800000"/>
            <a:headEnd/>
            <a:tailEnd/>
          </a:ln>
        </p:spPr>
        <p:txBody>
          <a:bodyPr wrap="none" lIns="85715" tIns="42857" rIns="85715" bIns="42857" anchor="ctr"/>
          <a:lstStyle/>
          <a:p>
            <a:pPr algn="ctr" defTabSz="857250" eaLnBrk="0" hangingPunct="0"/>
            <a:r>
              <a:rPr lang="en-US" sz="1200" b="1"/>
              <a:t>Additional</a:t>
            </a:r>
          </a:p>
          <a:p>
            <a:pPr algn="ctr" defTabSz="857250"/>
            <a:r>
              <a:rPr lang="en-US" sz="1200" b="1"/>
              <a:t>Members</a:t>
            </a:r>
          </a:p>
          <a:p>
            <a:pPr algn="ctr" defTabSz="857250"/>
            <a:r>
              <a:rPr lang="en-US" sz="1000" b="1"/>
              <a:t>(T. Kobayashi,</a:t>
            </a:r>
          </a:p>
          <a:p>
            <a:pPr algn="ctr" defTabSz="857250"/>
            <a:r>
              <a:rPr lang="en-US" sz="1000" b="1"/>
              <a:t>M. Tuts, A. Zaitsev)</a:t>
            </a:r>
          </a:p>
        </p:txBody>
      </p:sp>
      <p:sp>
        <p:nvSpPr>
          <p:cNvPr id="88107" name="Line 43"/>
          <p:cNvSpPr>
            <a:spLocks noChangeShapeType="1"/>
          </p:cNvSpPr>
          <p:nvPr/>
        </p:nvSpPr>
        <p:spPr bwMode="auto">
          <a:xfrm>
            <a:off x="8534400" y="5791200"/>
            <a:ext cx="0" cy="76200"/>
          </a:xfrm>
          <a:prstGeom prst="line">
            <a:avLst/>
          </a:prstGeom>
          <a:noFill/>
          <a:ln w="28575">
            <a:solidFill>
              <a:schemeClr val="accent3">
                <a:lumMod val="75000"/>
              </a:schemeClr>
            </a:solidFill>
            <a:round/>
            <a:headEnd/>
            <a:tailEnd/>
          </a:ln>
        </p:spPr>
        <p:txBody>
          <a:bodyPr/>
          <a:lstStyle/>
          <a:p>
            <a:endParaRPr lang="en-GB"/>
          </a:p>
        </p:txBody>
      </p:sp>
      <p:sp>
        <p:nvSpPr>
          <p:cNvPr id="88108" name="Rectangle 44"/>
          <p:cNvSpPr>
            <a:spLocks noChangeArrowheads="1"/>
          </p:cNvSpPr>
          <p:nvPr/>
        </p:nvSpPr>
        <p:spPr bwMode="auto">
          <a:xfrm>
            <a:off x="3962400" y="5943600"/>
            <a:ext cx="1219200" cy="762000"/>
          </a:xfrm>
          <a:prstGeom prst="rect">
            <a:avLst/>
          </a:prstGeom>
          <a:solidFill>
            <a:srgbClr val="FFCCFF"/>
          </a:solidFill>
          <a:ln w="19050">
            <a:solidFill>
              <a:schemeClr val="tx1"/>
            </a:solidFill>
            <a:miter lim="800000"/>
            <a:headEnd/>
            <a:tailEnd/>
          </a:ln>
        </p:spPr>
        <p:txBody>
          <a:bodyPr wrap="none" lIns="85715" tIns="42857" rIns="85715" bIns="42857" anchor="ctr"/>
          <a:lstStyle/>
          <a:p>
            <a:pPr algn="ctr" defTabSz="857250"/>
            <a:endParaRPr lang="en-US" sz="1400" b="1" dirty="0"/>
          </a:p>
          <a:p>
            <a:pPr algn="ctr" defTabSz="857250"/>
            <a:r>
              <a:rPr lang="en-US" sz="1200" b="1" dirty="0"/>
              <a:t>Commissioning/</a:t>
            </a:r>
          </a:p>
          <a:p>
            <a:pPr algn="ctr" defTabSz="857250"/>
            <a:r>
              <a:rPr lang="en-US" sz="1200" b="1" dirty="0"/>
              <a:t>Run Coordinator</a:t>
            </a:r>
          </a:p>
          <a:p>
            <a:pPr algn="ctr" defTabSz="857250"/>
            <a:r>
              <a:rPr lang="en-US" sz="1000" b="1" dirty="0"/>
              <a:t>(T. </a:t>
            </a:r>
            <a:r>
              <a:rPr lang="en-US" sz="1000" b="1" dirty="0" err="1"/>
              <a:t>Wengler</a:t>
            </a:r>
            <a:r>
              <a:rPr lang="en-US" sz="1000" b="1" dirty="0"/>
              <a:t>)</a:t>
            </a:r>
          </a:p>
          <a:p>
            <a:pPr algn="ctr" defTabSz="857250" eaLnBrk="0" hangingPunct="0"/>
            <a:endParaRPr lang="en-US" sz="1100" b="1" dirty="0"/>
          </a:p>
        </p:txBody>
      </p:sp>
      <p:sp>
        <p:nvSpPr>
          <p:cNvPr id="88109" name="Line 45"/>
          <p:cNvSpPr>
            <a:spLocks noChangeShapeType="1"/>
          </p:cNvSpPr>
          <p:nvPr/>
        </p:nvSpPr>
        <p:spPr bwMode="auto">
          <a:xfrm>
            <a:off x="7239000" y="5791201"/>
            <a:ext cx="0" cy="150813"/>
          </a:xfrm>
          <a:prstGeom prst="line">
            <a:avLst/>
          </a:prstGeom>
          <a:noFill/>
          <a:ln w="28575">
            <a:solidFill>
              <a:schemeClr val="accent3">
                <a:lumMod val="75000"/>
              </a:schemeClr>
            </a:solidFill>
            <a:round/>
            <a:headEnd/>
            <a:tailEnd/>
          </a:ln>
        </p:spPr>
        <p:txBody>
          <a:bodyPr wrap="none" anchor="ctr"/>
          <a:lstStyle/>
          <a:p>
            <a:endParaRPr lang="en-GB"/>
          </a:p>
        </p:txBody>
      </p:sp>
      <p:sp>
        <p:nvSpPr>
          <p:cNvPr id="88110" name="Rectangle 46"/>
          <p:cNvSpPr>
            <a:spLocks noChangeArrowheads="1"/>
          </p:cNvSpPr>
          <p:nvPr/>
        </p:nvSpPr>
        <p:spPr bwMode="auto">
          <a:xfrm>
            <a:off x="5257800" y="5029200"/>
            <a:ext cx="1295400" cy="762000"/>
          </a:xfrm>
          <a:prstGeom prst="rect">
            <a:avLst/>
          </a:prstGeom>
          <a:solidFill>
            <a:srgbClr val="FFCCFF"/>
          </a:solidFill>
          <a:ln w="19050">
            <a:solidFill>
              <a:schemeClr val="tx1"/>
            </a:solidFill>
            <a:miter lim="800000"/>
            <a:headEnd/>
            <a:tailEnd/>
          </a:ln>
        </p:spPr>
        <p:txBody>
          <a:bodyPr wrap="none" lIns="85715" tIns="42857" rIns="85715" bIns="42857" anchor="ctr"/>
          <a:lstStyle/>
          <a:p>
            <a:pPr algn="ctr" defTabSz="857250" eaLnBrk="0" hangingPunct="0"/>
            <a:r>
              <a:rPr lang="en-US" sz="1200" b="1">
                <a:latin typeface="Helvetica" pitchFamily="28" charset="0"/>
              </a:rPr>
              <a:t>Trigger</a:t>
            </a:r>
          </a:p>
          <a:p>
            <a:pPr algn="ctr" defTabSz="857250" eaLnBrk="0" hangingPunct="0"/>
            <a:r>
              <a:rPr lang="en-US" sz="1200" b="1">
                <a:latin typeface="Helvetica" pitchFamily="28" charset="0"/>
              </a:rPr>
              <a:t>Coordination</a:t>
            </a:r>
          </a:p>
          <a:p>
            <a:pPr algn="ctr" defTabSz="857250" eaLnBrk="0" hangingPunct="0"/>
            <a:r>
              <a:rPr lang="en-US" sz="1000" b="1"/>
              <a:t>(N. Ellis)</a:t>
            </a:r>
            <a:endParaRPr lang="en-US" sz="1000"/>
          </a:p>
        </p:txBody>
      </p:sp>
      <p:sp>
        <p:nvSpPr>
          <p:cNvPr id="47" name="Date Placeholder 46"/>
          <p:cNvSpPr>
            <a:spLocks noGrp="1"/>
          </p:cNvSpPr>
          <p:nvPr>
            <p:ph type="dt" sz="half" idx="10"/>
          </p:nvPr>
        </p:nvSpPr>
        <p:spPr/>
        <p:txBody>
          <a:bodyPr/>
          <a:lstStyle/>
          <a:p>
            <a:pPr>
              <a:defRPr/>
            </a:pPr>
            <a:r>
              <a:rPr lang="en-US" smtClean="0"/>
              <a:t>24-04-09</a:t>
            </a:r>
            <a:endParaRPr lang="en-US"/>
          </a:p>
        </p:txBody>
      </p:sp>
      <p:sp>
        <p:nvSpPr>
          <p:cNvPr id="48" name="Slide Number Placeholder 47"/>
          <p:cNvSpPr>
            <a:spLocks noGrp="1"/>
          </p:cNvSpPr>
          <p:nvPr>
            <p:ph type="sldNum" sz="quarter" idx="12"/>
          </p:nvPr>
        </p:nvSpPr>
        <p:spPr/>
        <p:txBody>
          <a:bodyPr/>
          <a:lstStyle/>
          <a:p>
            <a:pPr>
              <a:defRPr/>
            </a:pPr>
            <a:fld id="{FD4C409D-A7EB-4D7E-AF90-976AAA91E5F4}" type="slidenum">
              <a:rPr lang="en-GB" smtClean="0"/>
              <a:pPr>
                <a:defRPr/>
              </a:pPr>
              <a:t>27</a:t>
            </a:fld>
            <a:endParaRPr lang="en-GB"/>
          </a:p>
        </p:txBody>
      </p:sp>
      <p:sp>
        <p:nvSpPr>
          <p:cNvPr id="49" name="Footer Placeholder 48"/>
          <p:cNvSpPr>
            <a:spLocks noGrp="1"/>
          </p:cNvSpPr>
          <p:nvPr>
            <p:ph type="ftr" sz="quarter" idx="11"/>
          </p:nvPr>
        </p:nvSpPr>
        <p:spPr/>
        <p:txBody>
          <a:bodyPr/>
          <a:lstStyle/>
          <a:p>
            <a:pPr>
              <a:defRPr/>
            </a:pPr>
            <a:r>
              <a:rPr lang="en-GB" smtClean="0"/>
              <a:t>Global collaboration Hans Hoffmann, CERN honorary</a:t>
            </a:r>
            <a:endParaRPr lang="en-US"/>
          </a:p>
        </p:txBody>
      </p:sp>
    </p:spTree>
  </p:cSld>
  <p:clrMapOvr>
    <a:masterClrMapping/>
  </p:clrMapOvr>
  <p:transition>
    <p:wipe dir="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7" name="Picture 3" descr="CarteMuette"/>
          <p:cNvPicPr>
            <a:picLocks noChangeAspect="1" noChangeArrowheads="1"/>
          </p:cNvPicPr>
          <p:nvPr/>
        </p:nvPicPr>
        <p:blipFill>
          <a:blip r:embed="rId3" cstate="print"/>
          <a:srcRect/>
          <a:stretch>
            <a:fillRect/>
          </a:stretch>
        </p:blipFill>
        <p:spPr bwMode="auto">
          <a:xfrm>
            <a:off x="0" y="-47625"/>
            <a:ext cx="9144000" cy="6905625"/>
          </a:xfrm>
          <a:prstGeom prst="rect">
            <a:avLst/>
          </a:prstGeom>
          <a:solidFill>
            <a:srgbClr val="FFE066"/>
          </a:solidFill>
          <a:ln w="9525">
            <a:noFill/>
            <a:miter lim="800000"/>
            <a:headEnd/>
            <a:tailEnd/>
          </a:ln>
        </p:spPr>
      </p:pic>
      <p:sp>
        <p:nvSpPr>
          <p:cNvPr id="76802" name="Footer Placeholder 3"/>
          <p:cNvSpPr>
            <a:spLocks noGrp="1"/>
          </p:cNvSpPr>
          <p:nvPr>
            <p:ph type="ftr" sz="quarter" idx="11"/>
          </p:nvPr>
        </p:nvSpPr>
        <p:spPr>
          <a:solidFill>
            <a:schemeClr val="accent4">
              <a:lumMod val="40000"/>
              <a:lumOff val="60000"/>
            </a:schemeClr>
          </a:solidFill>
        </p:spPr>
        <p:txBody>
          <a:bodyPr/>
          <a:lstStyle/>
          <a:p>
            <a:r>
              <a:rPr lang="en-GB" smtClean="0"/>
              <a:t>Global collaboration Hans Hoffmann, CERN honorary</a:t>
            </a:r>
            <a:endParaRPr lang="en-US" dirty="0"/>
          </a:p>
        </p:txBody>
      </p:sp>
      <p:sp>
        <p:nvSpPr>
          <p:cNvPr id="36869" name="Date Placeholder 4"/>
          <p:cNvSpPr>
            <a:spLocks noGrp="1"/>
          </p:cNvSpPr>
          <p:nvPr>
            <p:ph type="dt" sz="quarter" idx="10"/>
          </p:nvPr>
        </p:nvSpPr>
        <p:spPr>
          <a:solidFill>
            <a:schemeClr val="accent4">
              <a:lumMod val="40000"/>
              <a:lumOff val="60000"/>
            </a:schemeClr>
          </a:solidFill>
        </p:spPr>
        <p:txBody>
          <a:bodyPr/>
          <a:lstStyle/>
          <a:p>
            <a:r>
              <a:rPr lang="en-US" smtClean="0"/>
              <a:t>24-04-09</a:t>
            </a:r>
            <a:endParaRPr lang="en-US" dirty="0"/>
          </a:p>
        </p:txBody>
      </p:sp>
      <p:sp>
        <p:nvSpPr>
          <p:cNvPr id="6" name="TextBox 5"/>
          <p:cNvSpPr txBox="1"/>
          <p:nvPr/>
        </p:nvSpPr>
        <p:spPr>
          <a:xfrm>
            <a:off x="1219200" y="228600"/>
            <a:ext cx="6588663" cy="830997"/>
          </a:xfrm>
          <a:prstGeom prst="rect">
            <a:avLst/>
          </a:prstGeom>
          <a:solidFill>
            <a:schemeClr val="accent4">
              <a:lumMod val="40000"/>
              <a:lumOff val="60000"/>
            </a:schemeClr>
          </a:solidFill>
        </p:spPr>
        <p:txBody>
          <a:bodyPr wrap="none" rtlCol="0">
            <a:spAutoFit/>
          </a:bodyPr>
          <a:lstStyle/>
          <a:p>
            <a:pPr algn="ctr"/>
            <a:r>
              <a:rPr lang="en-GB" dirty="0" smtClean="0">
                <a:latin typeface="Comic Sans MS" pitchFamily="66" charset="0"/>
              </a:rPr>
              <a:t>“Virtual” international big science laboratory</a:t>
            </a:r>
          </a:p>
          <a:p>
            <a:pPr algn="ctr"/>
            <a:r>
              <a:rPr lang="en-GB" dirty="0" smtClean="0">
                <a:latin typeface="Comic Sans MS" pitchFamily="66" charset="0"/>
              </a:rPr>
              <a:t>Funded, supervised by ~50 funding agencies</a:t>
            </a:r>
            <a:endParaRPr lang="en-GB" dirty="0">
              <a:latin typeface="Comic Sans MS" pitchFamily="66" charset="0"/>
            </a:endParaRPr>
          </a:p>
        </p:txBody>
      </p:sp>
      <p:sp>
        <p:nvSpPr>
          <p:cNvPr id="7" name="Slide Number Placeholder 6"/>
          <p:cNvSpPr>
            <a:spLocks noGrp="1"/>
          </p:cNvSpPr>
          <p:nvPr>
            <p:ph type="sldNum" sz="quarter" idx="12"/>
          </p:nvPr>
        </p:nvSpPr>
        <p:spPr>
          <a:solidFill>
            <a:schemeClr val="accent4">
              <a:lumMod val="40000"/>
              <a:lumOff val="60000"/>
            </a:schemeClr>
          </a:solidFill>
        </p:spPr>
        <p:txBody>
          <a:bodyPr/>
          <a:lstStyle/>
          <a:p>
            <a:pPr>
              <a:defRPr/>
            </a:pPr>
            <a:fld id="{36C21309-0424-4502-A8A8-5D92E07D0E46}" type="slidenum">
              <a:rPr lang="en-GB" smtClean="0"/>
              <a:pPr>
                <a:defRPr/>
              </a:pPr>
              <a:t>28</a:t>
            </a:fld>
            <a:endParaRPr lang="en-GB" dirty="0"/>
          </a:p>
        </p:txBody>
      </p:sp>
      <p:sp>
        <p:nvSpPr>
          <p:cNvPr id="36868" name="Text Box 4"/>
          <p:cNvSpPr txBox="1">
            <a:spLocks noChangeArrowheads="1"/>
          </p:cNvSpPr>
          <p:nvPr/>
        </p:nvSpPr>
        <p:spPr bwMode="auto">
          <a:xfrm>
            <a:off x="0" y="4876800"/>
            <a:ext cx="3505200" cy="1754326"/>
          </a:xfrm>
          <a:prstGeom prst="rect">
            <a:avLst/>
          </a:prstGeom>
          <a:solidFill>
            <a:srgbClr val="FFE066"/>
          </a:solidFill>
          <a:ln w="9525">
            <a:noFill/>
            <a:miter lim="800000"/>
            <a:headEnd/>
            <a:tailEnd/>
          </a:ln>
        </p:spPr>
        <p:txBody>
          <a:bodyPr wrap="square">
            <a:spAutoFit/>
          </a:bodyPr>
          <a:lstStyle/>
          <a:p>
            <a:r>
              <a:rPr lang="en-US" sz="1800" b="1" dirty="0">
                <a:solidFill>
                  <a:srgbClr val="008000"/>
                </a:solidFill>
                <a:latin typeface="Tahoma" pitchFamily="34" charset="0"/>
              </a:rPr>
              <a:t>     </a:t>
            </a:r>
            <a:r>
              <a:rPr lang="en-US" sz="1800" i="1" dirty="0">
                <a:solidFill>
                  <a:srgbClr val="1D0F88"/>
                </a:solidFill>
                <a:latin typeface="Tahoma" pitchFamily="34" charset="0"/>
              </a:rPr>
              <a:t>37  Countries</a:t>
            </a:r>
          </a:p>
          <a:p>
            <a:r>
              <a:rPr lang="en-US" sz="1800" i="1" dirty="0">
                <a:solidFill>
                  <a:srgbClr val="1D0F88"/>
                </a:solidFill>
                <a:latin typeface="Tahoma" pitchFamily="34" charset="0"/>
              </a:rPr>
              <a:t>   169  Institutions</a:t>
            </a:r>
          </a:p>
          <a:p>
            <a:r>
              <a:rPr lang="en-US" sz="1800" i="1" dirty="0">
                <a:solidFill>
                  <a:srgbClr val="1D0F88"/>
                </a:solidFill>
                <a:latin typeface="Tahoma" pitchFamily="34" charset="0"/>
              </a:rPr>
              <a:t> 2800  Scientific Authors </a:t>
            </a:r>
          </a:p>
          <a:p>
            <a:r>
              <a:rPr lang="en-US" sz="1800" i="1" dirty="0">
                <a:solidFill>
                  <a:srgbClr val="1D0F88"/>
                </a:solidFill>
                <a:latin typeface="Tahoma" pitchFamily="34" charset="0"/>
              </a:rPr>
              <a:t>(1850  </a:t>
            </a:r>
            <a:r>
              <a:rPr lang="en-US" sz="1800" i="1" dirty="0" smtClean="0">
                <a:solidFill>
                  <a:srgbClr val="1D0F88"/>
                </a:solidFill>
                <a:latin typeface="Tahoma" pitchFamily="34" charset="0"/>
              </a:rPr>
              <a:t>with </a:t>
            </a:r>
            <a:r>
              <a:rPr lang="en-US" sz="1800" i="1" dirty="0">
                <a:solidFill>
                  <a:srgbClr val="1D0F88"/>
                </a:solidFill>
                <a:latin typeface="Tahoma" pitchFamily="34" charset="0"/>
              </a:rPr>
              <a:t>a PhD</a:t>
            </a:r>
            <a:r>
              <a:rPr lang="en-US" sz="1800" i="1" dirty="0" smtClean="0">
                <a:solidFill>
                  <a:srgbClr val="1D0F88"/>
                </a:solidFill>
                <a:latin typeface="Tahoma" pitchFamily="34" charset="0"/>
              </a:rPr>
              <a:t>)</a:t>
            </a:r>
          </a:p>
          <a:p>
            <a:pPr marL="342900" indent="-342900">
              <a:buAutoNum type="arabicPlain" startAt="1200"/>
            </a:pPr>
            <a:r>
              <a:rPr lang="en-US" sz="1800" i="1" dirty="0" smtClean="0">
                <a:solidFill>
                  <a:srgbClr val="1D0F88"/>
                </a:solidFill>
                <a:latin typeface="Tahoma" pitchFamily="34" charset="0"/>
              </a:rPr>
              <a:t>Technical  persons</a:t>
            </a:r>
          </a:p>
          <a:p>
            <a:pPr marL="342900" indent="-342900"/>
            <a:r>
              <a:rPr lang="en-US" sz="1800" i="1" dirty="0" smtClean="0">
                <a:solidFill>
                  <a:srgbClr val="1D0F88"/>
                </a:solidFill>
                <a:latin typeface="Tahoma" pitchFamily="34" charset="0"/>
              </a:rPr>
              <a:t>Thousands of industrial relations</a:t>
            </a:r>
            <a:endParaRPr lang="en-US" sz="1800" dirty="0">
              <a:solidFill>
                <a:srgbClr val="FF0000"/>
              </a:solidFill>
              <a:latin typeface="Tahoma" pitchFamily="34" charset="0"/>
            </a:endParaRPr>
          </a:p>
        </p:txBody>
      </p:sp>
    </p:spTree>
  </p:cSld>
  <p:clrMapOvr>
    <a:masterClrMapping/>
  </p:clrMapOvr>
  <p:transition>
    <p:wipe dir="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4"/>
          <p:cNvSpPr>
            <a:spLocks noChangeArrowheads="1"/>
          </p:cNvSpPr>
          <p:nvPr/>
        </p:nvSpPr>
        <p:spPr bwMode="auto">
          <a:xfrm>
            <a:off x="0" y="838200"/>
            <a:ext cx="9144000" cy="6019800"/>
          </a:xfrm>
          <a:prstGeom prst="rect">
            <a:avLst/>
          </a:prstGeom>
          <a:solidFill>
            <a:schemeClr val="bg1"/>
          </a:solidFill>
          <a:ln w="9525">
            <a:solidFill>
              <a:schemeClr val="tx1"/>
            </a:solidFill>
            <a:miter lim="800000"/>
            <a:headEnd/>
            <a:tailEnd/>
          </a:ln>
        </p:spPr>
        <p:txBody>
          <a:bodyPr wrap="none" anchor="ctr"/>
          <a:lstStyle/>
          <a:p>
            <a:pPr algn="ctr" eaLnBrk="0" hangingPunct="0"/>
            <a:endParaRPr lang="en-GB" sz="2400">
              <a:solidFill>
                <a:srgbClr val="000000"/>
              </a:solidFill>
              <a:latin typeface="Arial" pitchFamily="34" charset="0"/>
              <a:cs typeface="ＭＳ Ｐゴシック"/>
            </a:endParaRPr>
          </a:p>
        </p:txBody>
      </p:sp>
      <p:pic>
        <p:nvPicPr>
          <p:cNvPr id="75779" name="Picture 5" descr="CMScol-copy"/>
          <p:cNvPicPr>
            <a:picLocks noChangeAspect="1" noChangeArrowheads="1"/>
          </p:cNvPicPr>
          <p:nvPr/>
        </p:nvPicPr>
        <p:blipFill>
          <a:blip r:embed="rId3"/>
          <a:srcRect/>
          <a:stretch>
            <a:fillRect/>
          </a:stretch>
        </p:blipFill>
        <p:spPr bwMode="auto">
          <a:xfrm>
            <a:off x="8305800" y="0"/>
            <a:ext cx="838200" cy="838200"/>
          </a:xfrm>
          <a:prstGeom prst="rect">
            <a:avLst/>
          </a:prstGeom>
          <a:noFill/>
          <a:ln w="9525">
            <a:noFill/>
            <a:miter lim="800000"/>
            <a:headEnd/>
            <a:tailEnd/>
          </a:ln>
        </p:spPr>
      </p:pic>
      <p:pic>
        <p:nvPicPr>
          <p:cNvPr id="75780" name="Picture 6" descr="hcal1"/>
          <p:cNvPicPr>
            <a:picLocks noChangeAspect="1" noChangeArrowheads="1"/>
          </p:cNvPicPr>
          <p:nvPr/>
        </p:nvPicPr>
        <p:blipFill>
          <a:blip r:embed="rId4"/>
          <a:srcRect/>
          <a:stretch>
            <a:fillRect/>
          </a:stretch>
        </p:blipFill>
        <p:spPr bwMode="auto">
          <a:xfrm>
            <a:off x="0" y="838200"/>
            <a:ext cx="4724400" cy="2978150"/>
          </a:xfrm>
          <a:prstGeom prst="rect">
            <a:avLst/>
          </a:prstGeom>
          <a:noFill/>
          <a:ln w="9525">
            <a:noFill/>
            <a:miter lim="800000"/>
            <a:headEnd/>
            <a:tailEnd/>
          </a:ln>
        </p:spPr>
      </p:pic>
      <p:pic>
        <p:nvPicPr>
          <p:cNvPr id="75781" name="Picture 7" descr="hcal2"/>
          <p:cNvPicPr>
            <a:picLocks noChangeAspect="1" noChangeArrowheads="1"/>
          </p:cNvPicPr>
          <p:nvPr/>
        </p:nvPicPr>
        <p:blipFill>
          <a:blip r:embed="rId5"/>
          <a:srcRect/>
          <a:stretch>
            <a:fillRect/>
          </a:stretch>
        </p:blipFill>
        <p:spPr bwMode="auto">
          <a:xfrm>
            <a:off x="4724400" y="838200"/>
            <a:ext cx="4419600" cy="2947988"/>
          </a:xfrm>
          <a:prstGeom prst="rect">
            <a:avLst/>
          </a:prstGeom>
          <a:noFill/>
          <a:ln w="9525">
            <a:noFill/>
            <a:miter lim="800000"/>
            <a:headEnd/>
            <a:tailEnd/>
          </a:ln>
        </p:spPr>
      </p:pic>
      <p:pic>
        <p:nvPicPr>
          <p:cNvPr id="75782" name="Picture 8" descr="hcal3"/>
          <p:cNvPicPr>
            <a:picLocks noChangeAspect="1" noChangeArrowheads="1"/>
          </p:cNvPicPr>
          <p:nvPr/>
        </p:nvPicPr>
        <p:blipFill>
          <a:blip r:embed="rId6"/>
          <a:srcRect/>
          <a:stretch>
            <a:fillRect/>
          </a:stretch>
        </p:blipFill>
        <p:spPr bwMode="auto">
          <a:xfrm>
            <a:off x="0" y="3810000"/>
            <a:ext cx="4724400" cy="3048000"/>
          </a:xfrm>
          <a:prstGeom prst="rect">
            <a:avLst/>
          </a:prstGeom>
          <a:noFill/>
          <a:ln w="9525">
            <a:noFill/>
            <a:miter lim="800000"/>
            <a:headEnd/>
            <a:tailEnd/>
          </a:ln>
        </p:spPr>
      </p:pic>
      <p:pic>
        <p:nvPicPr>
          <p:cNvPr id="75783" name="Picture 9" descr="hcal5"/>
          <p:cNvPicPr>
            <a:picLocks noChangeAspect="1" noChangeArrowheads="1"/>
          </p:cNvPicPr>
          <p:nvPr/>
        </p:nvPicPr>
        <p:blipFill>
          <a:blip r:embed="rId7"/>
          <a:srcRect/>
          <a:stretch>
            <a:fillRect/>
          </a:stretch>
        </p:blipFill>
        <p:spPr bwMode="auto">
          <a:xfrm>
            <a:off x="4711700" y="3784600"/>
            <a:ext cx="4432300" cy="3073400"/>
          </a:xfrm>
          <a:prstGeom prst="rect">
            <a:avLst/>
          </a:prstGeom>
          <a:noFill/>
          <a:ln w="9525">
            <a:noFill/>
            <a:miter lim="800000"/>
            <a:headEnd/>
            <a:tailEnd/>
          </a:ln>
        </p:spPr>
      </p:pic>
      <p:sp>
        <p:nvSpPr>
          <p:cNvPr id="75784" name="Date Placeholder 7"/>
          <p:cNvSpPr>
            <a:spLocks noGrp="1"/>
          </p:cNvSpPr>
          <p:nvPr>
            <p:ph type="dt" sz="quarter" idx="10"/>
          </p:nvPr>
        </p:nvSpPr>
        <p:spPr>
          <a:noFill/>
        </p:spPr>
        <p:txBody>
          <a:bodyPr/>
          <a:lstStyle/>
          <a:p>
            <a:r>
              <a:rPr lang="en-US" smtClean="0">
                <a:latin typeface="Arial" pitchFamily="34" charset="0"/>
                <a:cs typeface="ＭＳ Ｐゴシック"/>
              </a:rPr>
              <a:t>24-04-09</a:t>
            </a:r>
            <a:endParaRPr lang="en-US">
              <a:latin typeface="Arial" pitchFamily="34" charset="0"/>
              <a:cs typeface="ＭＳ Ｐゴシック"/>
            </a:endParaRPr>
          </a:p>
        </p:txBody>
      </p:sp>
      <p:sp>
        <p:nvSpPr>
          <p:cNvPr id="75785" name="Slide Number Placeholder 8"/>
          <p:cNvSpPr>
            <a:spLocks noGrp="1"/>
          </p:cNvSpPr>
          <p:nvPr>
            <p:ph type="sldNum" sz="quarter" idx="12"/>
          </p:nvPr>
        </p:nvSpPr>
        <p:spPr>
          <a:noFill/>
        </p:spPr>
        <p:txBody>
          <a:bodyPr/>
          <a:lstStyle/>
          <a:p>
            <a:fld id="{75EC144B-5B5E-40CC-96B9-C4487EA8D1BA}" type="slidenum">
              <a:rPr lang="en-US" smtClean="0">
                <a:latin typeface="Arial" pitchFamily="34" charset="0"/>
                <a:cs typeface="ＭＳ Ｐゴシック"/>
              </a:rPr>
              <a:pPr/>
              <a:t>29</a:t>
            </a:fld>
            <a:endParaRPr lang="en-US" sz="1400" smtClean="0">
              <a:solidFill>
                <a:srgbClr val="000000"/>
              </a:solidFill>
              <a:latin typeface="Arial" pitchFamily="34" charset="0"/>
              <a:cs typeface="ＭＳ Ｐゴシック"/>
            </a:endParaRPr>
          </a:p>
        </p:txBody>
      </p:sp>
      <p:sp>
        <p:nvSpPr>
          <p:cNvPr id="75786" name="Footer Placeholder 9"/>
          <p:cNvSpPr>
            <a:spLocks noGrp="1"/>
          </p:cNvSpPr>
          <p:nvPr>
            <p:ph type="ftr" sz="quarter" idx="11"/>
          </p:nvPr>
        </p:nvSpPr>
        <p:spPr>
          <a:noFill/>
        </p:spPr>
        <p:txBody>
          <a:bodyPr/>
          <a:lstStyle/>
          <a:p>
            <a:r>
              <a:rPr lang="en-GB" smtClean="0">
                <a:latin typeface="Arial" pitchFamily="34" charset="0"/>
                <a:cs typeface="ＭＳ Ｐゴシック"/>
              </a:rPr>
              <a:t>Global collaboration Hans Hoffmann, CERN honorary</a:t>
            </a:r>
            <a:endParaRPr lang="en-US">
              <a:latin typeface="Arial" pitchFamily="34" charset="0"/>
              <a:cs typeface="ＭＳ Ｐゴシック"/>
            </a:endParaRPr>
          </a:p>
        </p:txBody>
      </p:sp>
      <p:sp>
        <p:nvSpPr>
          <p:cNvPr id="11" name="TextBox 10"/>
          <p:cNvSpPr txBox="1"/>
          <p:nvPr/>
        </p:nvSpPr>
        <p:spPr>
          <a:xfrm>
            <a:off x="0" y="0"/>
            <a:ext cx="8305800" cy="830997"/>
          </a:xfrm>
          <a:prstGeom prst="rect">
            <a:avLst/>
          </a:prstGeom>
          <a:noFill/>
        </p:spPr>
        <p:txBody>
          <a:bodyPr wrap="square" rtlCol="0">
            <a:spAutoFit/>
          </a:bodyPr>
          <a:lstStyle/>
          <a:p>
            <a:pPr algn="ctr"/>
            <a:r>
              <a:rPr lang="en-GB" dirty="0" smtClean="0">
                <a:solidFill>
                  <a:schemeClr val="bg1"/>
                </a:solidFill>
                <a:latin typeface="Comic Sans MS" pitchFamily="66" charset="0"/>
              </a:rPr>
              <a:t>International cooperation: Russian workers converting shells to CMS detector parts  </a:t>
            </a:r>
            <a:endParaRPr lang="en-US" dirty="0">
              <a:solidFill>
                <a:schemeClr val="bg1"/>
              </a:solidFill>
              <a:latin typeface="Comic Sans MS" pitchFamily="66" charset="0"/>
            </a:endParaRPr>
          </a:p>
        </p:txBody>
      </p:sp>
    </p:spTree>
  </p:cSld>
  <p:clrMapOvr>
    <a:masterClrMapping/>
  </p:clrMapOvr>
  <p:transition>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flags"/>
          <p:cNvPicPr>
            <a:picLocks noChangeAspect="1" noChangeArrowheads="1"/>
          </p:cNvPicPr>
          <p:nvPr/>
        </p:nvPicPr>
        <p:blipFill>
          <a:blip r:embed="rId3" cstate="print"/>
          <a:srcRect t="1666"/>
          <a:stretch>
            <a:fillRect/>
          </a:stretch>
        </p:blipFill>
        <p:spPr bwMode="auto">
          <a:xfrm>
            <a:off x="0" y="0"/>
            <a:ext cx="9144000" cy="6858000"/>
          </a:xfrm>
          <a:prstGeom prst="rect">
            <a:avLst/>
          </a:prstGeom>
          <a:noFill/>
          <a:ln w="9525">
            <a:noFill/>
            <a:miter lim="800000"/>
            <a:headEnd/>
            <a:tailEnd/>
          </a:ln>
        </p:spPr>
      </p:pic>
      <p:sp>
        <p:nvSpPr>
          <p:cNvPr id="17411" name="Slide Number Placeholder 1"/>
          <p:cNvSpPr txBox="1">
            <a:spLocks noGrp="1"/>
          </p:cNvSpPr>
          <p:nvPr/>
        </p:nvSpPr>
        <p:spPr bwMode="auto">
          <a:xfrm>
            <a:off x="7010400" y="6492875"/>
            <a:ext cx="2133600" cy="365125"/>
          </a:xfrm>
          <a:prstGeom prst="rect">
            <a:avLst/>
          </a:prstGeom>
          <a:noFill/>
          <a:ln w="9525">
            <a:noFill/>
            <a:miter lim="800000"/>
            <a:headEnd/>
            <a:tailEnd/>
          </a:ln>
        </p:spPr>
        <p:txBody>
          <a:bodyPr anchor="ctr"/>
          <a:lstStyle/>
          <a:p>
            <a:pPr algn="r"/>
            <a:fld id="{08AB6BF4-D1AF-44FC-B338-CB9F59B8DB62}" type="slidenum">
              <a:rPr lang="en-US" sz="1200" b="1">
                <a:solidFill>
                  <a:srgbClr val="898989"/>
                </a:solidFill>
              </a:rPr>
              <a:pPr algn="r"/>
              <a:t>3</a:t>
            </a:fld>
            <a:endParaRPr lang="en-US" sz="1200" b="1">
              <a:solidFill>
                <a:srgbClr val="898989"/>
              </a:solidFill>
            </a:endParaRPr>
          </a:p>
        </p:txBody>
      </p:sp>
      <p:pic>
        <p:nvPicPr>
          <p:cNvPr id="13315" name="Picture 2" descr="World_users_by_Inst_2009a150.jpg"/>
          <p:cNvPicPr>
            <a:picLocks noChangeAspect="1"/>
          </p:cNvPicPr>
          <p:nvPr/>
        </p:nvPicPr>
        <p:blipFill>
          <a:blip r:embed="rId4" cstate="print"/>
          <a:srcRect/>
          <a:stretch>
            <a:fillRect/>
          </a:stretch>
        </p:blipFill>
        <p:spPr bwMode="auto">
          <a:xfrm>
            <a:off x="304800" y="762000"/>
            <a:ext cx="8442325" cy="5767387"/>
          </a:xfrm>
          <a:prstGeom prst="rect">
            <a:avLst/>
          </a:prstGeom>
          <a:noFill/>
          <a:ln w="9525">
            <a:noFill/>
            <a:miter lim="800000"/>
            <a:headEnd/>
            <a:tailEnd/>
          </a:ln>
          <a:effectLst>
            <a:outerShdw dist="35921" dir="2700000" algn="ctr" rotWithShape="0">
              <a:srgbClr val="808080">
                <a:alpha val="74997"/>
              </a:srgbClr>
            </a:outerShdw>
          </a:effectLst>
        </p:spPr>
      </p:pic>
      <p:sp>
        <p:nvSpPr>
          <p:cNvPr id="4" name="Rectangle 3"/>
          <p:cNvSpPr txBox="1">
            <a:spLocks noChangeArrowheads="1"/>
          </p:cNvSpPr>
          <p:nvPr/>
        </p:nvSpPr>
        <p:spPr bwMode="auto">
          <a:xfrm>
            <a:off x="76200" y="0"/>
            <a:ext cx="5257800" cy="990600"/>
          </a:xfrm>
          <a:prstGeom prst="rect">
            <a:avLst/>
          </a:prstGeom>
          <a:noFill/>
          <a:ln w="9525">
            <a:noFill/>
            <a:miter lim="800000"/>
            <a:headEnd/>
            <a:tailEnd/>
          </a:ln>
          <a:effectLst>
            <a:outerShdw dist="35921" dir="2700000" algn="ctr" rotWithShape="0">
              <a:schemeClr val="tx2">
                <a:alpha val="74997"/>
              </a:schemeClr>
            </a:outerShdw>
          </a:effectLst>
        </p:spPr>
        <p:txBody>
          <a:bodyPr anchor="ctr"/>
          <a:lstStyle/>
          <a:p>
            <a:pPr>
              <a:defRPr/>
            </a:pPr>
            <a:r>
              <a:rPr lang="en-GB" sz="4400" dirty="0">
                <a:solidFill>
                  <a:srgbClr val="FFFF00"/>
                </a:solidFill>
              </a:rPr>
              <a:t>CERN in Numbers</a:t>
            </a:r>
            <a:endParaRPr lang="en-GB" sz="4400" dirty="0">
              <a:solidFill>
                <a:schemeClr val="tx2"/>
              </a:solidFill>
              <a:effectLst>
                <a:outerShdw blurRad="38100" dist="38100" dir="2700000" algn="tl">
                  <a:srgbClr val="C0C0C0"/>
                </a:outerShdw>
              </a:effectLst>
            </a:endParaRPr>
          </a:p>
        </p:txBody>
      </p:sp>
      <p:sp>
        <p:nvSpPr>
          <p:cNvPr id="7" name="Date Placeholder 6"/>
          <p:cNvSpPr>
            <a:spLocks noGrp="1"/>
          </p:cNvSpPr>
          <p:nvPr>
            <p:ph type="dt" sz="half" idx="10"/>
          </p:nvPr>
        </p:nvSpPr>
        <p:spPr/>
        <p:txBody>
          <a:bodyPr/>
          <a:lstStyle/>
          <a:p>
            <a:pPr>
              <a:defRPr/>
            </a:pPr>
            <a:r>
              <a:rPr lang="en-US" smtClean="0"/>
              <a:t>24-04-09</a:t>
            </a:r>
            <a:endParaRPr lang="en-US" dirty="0"/>
          </a:p>
        </p:txBody>
      </p:sp>
      <p:sp>
        <p:nvSpPr>
          <p:cNvPr id="8" name="Slide Number Placeholder 7"/>
          <p:cNvSpPr>
            <a:spLocks noGrp="1"/>
          </p:cNvSpPr>
          <p:nvPr>
            <p:ph type="sldNum" sz="quarter" idx="12"/>
          </p:nvPr>
        </p:nvSpPr>
        <p:spPr/>
        <p:txBody>
          <a:bodyPr/>
          <a:lstStyle/>
          <a:p>
            <a:pPr>
              <a:defRPr/>
            </a:pPr>
            <a:fld id="{FD4C409D-A7EB-4D7E-AF90-976AAA91E5F4}" type="slidenum">
              <a:rPr lang="en-GB" smtClean="0"/>
              <a:pPr>
                <a:defRPr/>
              </a:pPr>
              <a:t>3</a:t>
            </a:fld>
            <a:endParaRPr lang="en-GB"/>
          </a:p>
        </p:txBody>
      </p:sp>
      <p:sp>
        <p:nvSpPr>
          <p:cNvPr id="9" name="Footer Placeholder 8"/>
          <p:cNvSpPr>
            <a:spLocks noGrp="1"/>
          </p:cNvSpPr>
          <p:nvPr>
            <p:ph type="ftr" sz="quarter" idx="11"/>
          </p:nvPr>
        </p:nvSpPr>
        <p:spPr/>
        <p:txBody>
          <a:bodyPr/>
          <a:lstStyle/>
          <a:p>
            <a:pPr>
              <a:defRPr/>
            </a:pPr>
            <a:r>
              <a:rPr lang="en-GB" smtClean="0"/>
              <a:t>Global collaboration Hans Hoffmann, CERN honorary</a:t>
            </a:r>
            <a:endParaRPr lang="en-US" dirty="0"/>
          </a:p>
        </p:txBody>
      </p:sp>
      <p:sp>
        <p:nvSpPr>
          <p:cNvPr id="11" name="TextBox 10"/>
          <p:cNvSpPr txBox="1"/>
          <p:nvPr/>
        </p:nvSpPr>
        <p:spPr>
          <a:xfrm>
            <a:off x="76200" y="6477000"/>
            <a:ext cx="8940268" cy="430887"/>
          </a:xfrm>
          <a:prstGeom prst="rect">
            <a:avLst/>
          </a:prstGeom>
          <a:solidFill>
            <a:schemeClr val="accent4">
              <a:lumMod val="60000"/>
              <a:lumOff val="40000"/>
            </a:schemeClr>
          </a:solidFill>
        </p:spPr>
        <p:txBody>
          <a:bodyPr wrap="none" rtlCol="0">
            <a:spAutoFit/>
          </a:bodyPr>
          <a:lstStyle/>
          <a:p>
            <a:r>
              <a:rPr lang="en-GB" sz="2200" dirty="0" smtClean="0">
                <a:solidFill>
                  <a:schemeClr val="bg1"/>
                </a:solidFill>
                <a:latin typeface="Comic Sans MS" pitchFamily="66" charset="0"/>
              </a:rPr>
              <a:t>~70% of world particle physics population; change over 1500/year </a:t>
            </a:r>
            <a:endParaRPr lang="en-GB" sz="2200" dirty="0">
              <a:solidFill>
                <a:schemeClr val="bg1"/>
              </a:solidFill>
              <a:latin typeface="Comic Sans MS" pitchFamily="66" charset="0"/>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13315"/>
                                        </p:tgtEl>
                                        <p:attrNameLst>
                                          <p:attrName>style.visibility</p:attrName>
                                        </p:attrNameLst>
                                      </p:cBhvr>
                                      <p:to>
                                        <p:strVal val="visible"/>
                                      </p:to>
                                    </p:set>
                                    <p:anim calcmode="lin" valueType="num">
                                      <p:cBhvr>
                                        <p:cTn id="7" dur="1000" fill="hold"/>
                                        <p:tgtEl>
                                          <p:spTgt spid="13315"/>
                                        </p:tgtEl>
                                        <p:attrNameLst>
                                          <p:attrName>ppt_w</p:attrName>
                                        </p:attrNameLst>
                                      </p:cBhvr>
                                      <p:tavLst>
                                        <p:tav tm="0">
                                          <p:val>
                                            <p:fltVal val="0"/>
                                          </p:val>
                                        </p:tav>
                                        <p:tav tm="100000">
                                          <p:val>
                                            <p:strVal val="#ppt_w"/>
                                          </p:val>
                                        </p:tav>
                                      </p:tavLst>
                                    </p:anim>
                                    <p:anim calcmode="lin" valueType="num">
                                      <p:cBhvr>
                                        <p:cTn id="8" dur="1000" fill="hold"/>
                                        <p:tgtEl>
                                          <p:spTgt spid="13315"/>
                                        </p:tgtEl>
                                        <p:attrNameLst>
                                          <p:attrName>ppt_h</p:attrName>
                                        </p:attrNameLst>
                                      </p:cBhvr>
                                      <p:tavLst>
                                        <p:tav tm="0">
                                          <p:val>
                                            <p:fltVal val="0"/>
                                          </p:val>
                                        </p:tav>
                                        <p:tav tm="100000">
                                          <p:val>
                                            <p:strVal val="#ppt_h"/>
                                          </p:val>
                                        </p:tav>
                                      </p:tavLst>
                                    </p:anim>
                                    <p:animEffect transition="in" filter="fade">
                                      <p:cBhvr>
                                        <p:cTn id="9" dur="1000"/>
                                        <p:tgtEl>
                                          <p:spTgt spid="13315"/>
                                        </p:tgtEl>
                                      </p:cBhvr>
                                    </p:animEffect>
                                  </p:childTnLst>
                                </p:cTn>
                              </p:par>
                            </p:childTnLst>
                          </p:cTn>
                        </p:par>
                        <p:par>
                          <p:cTn id="10" fill="hold">
                            <p:stCondLst>
                              <p:cond delay="1000"/>
                            </p:stCondLst>
                            <p:childTnLst>
                              <p:par>
                                <p:cTn id="11" presetID="53" presetClass="entr" presetSubtype="0"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p:cTn id="13" dur="500" fill="hold"/>
                                        <p:tgtEl>
                                          <p:spTgt spid="11"/>
                                        </p:tgtEl>
                                        <p:attrNameLst>
                                          <p:attrName>ppt_w</p:attrName>
                                        </p:attrNameLst>
                                      </p:cBhvr>
                                      <p:tavLst>
                                        <p:tav tm="0">
                                          <p:val>
                                            <p:fltVal val="0"/>
                                          </p:val>
                                        </p:tav>
                                        <p:tav tm="100000">
                                          <p:val>
                                            <p:strVal val="#ppt_w"/>
                                          </p:val>
                                        </p:tav>
                                      </p:tavLst>
                                    </p:anim>
                                    <p:anim calcmode="lin" valueType="num">
                                      <p:cBhvr>
                                        <p:cTn id="14" dur="500" fill="hold"/>
                                        <p:tgtEl>
                                          <p:spTgt spid="11"/>
                                        </p:tgtEl>
                                        <p:attrNameLst>
                                          <p:attrName>ppt_h</p:attrName>
                                        </p:attrNameLst>
                                      </p:cBhvr>
                                      <p:tavLst>
                                        <p:tav tm="0">
                                          <p:val>
                                            <p:fltVal val="0"/>
                                          </p:val>
                                        </p:tav>
                                        <p:tav tm="100000">
                                          <p:val>
                                            <p:strVal val="#ppt_h"/>
                                          </p:val>
                                        </p:tav>
                                      </p:tavLst>
                                    </p:anim>
                                    <p:animEffect transition="in" filter="fade">
                                      <p:cBhvr>
                                        <p:cTn id="1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970" name="Picture 3" descr="bul-pho-2007-079"/>
          <p:cNvPicPr>
            <a:picLocks noChangeAspect="1" noChangeArrowheads="1"/>
          </p:cNvPicPr>
          <p:nvPr/>
        </p:nvPicPr>
        <p:blipFill>
          <a:blip r:embed="rId3"/>
          <a:srcRect/>
          <a:stretch>
            <a:fillRect/>
          </a:stretch>
        </p:blipFill>
        <p:spPr bwMode="auto">
          <a:xfrm>
            <a:off x="0" y="760413"/>
            <a:ext cx="9144000" cy="6097587"/>
          </a:xfrm>
          <a:prstGeom prst="rect">
            <a:avLst/>
          </a:prstGeom>
          <a:noFill/>
          <a:ln w="9525">
            <a:noFill/>
            <a:miter lim="800000"/>
            <a:headEnd/>
            <a:tailEnd/>
          </a:ln>
        </p:spPr>
      </p:pic>
      <p:sp>
        <p:nvSpPr>
          <p:cNvPr id="83971" name="Title 3"/>
          <p:cNvSpPr>
            <a:spLocks noGrp="1"/>
          </p:cNvSpPr>
          <p:nvPr>
            <p:ph type="title"/>
          </p:nvPr>
        </p:nvSpPr>
        <p:spPr>
          <a:xfrm>
            <a:off x="900113" y="0"/>
            <a:ext cx="7340600" cy="738188"/>
          </a:xfrm>
        </p:spPr>
        <p:txBody>
          <a:bodyPr/>
          <a:lstStyle/>
          <a:p>
            <a:r>
              <a:rPr lang="fr-FR" smtClean="0"/>
              <a:t>CMS</a:t>
            </a:r>
          </a:p>
        </p:txBody>
      </p:sp>
      <p:sp>
        <p:nvSpPr>
          <p:cNvPr id="83972" name="Date Placeholder 4"/>
          <p:cNvSpPr>
            <a:spLocks noGrp="1"/>
          </p:cNvSpPr>
          <p:nvPr>
            <p:ph type="dt" sz="quarter" idx="10"/>
          </p:nvPr>
        </p:nvSpPr>
        <p:spPr>
          <a:noFill/>
        </p:spPr>
        <p:txBody>
          <a:bodyPr/>
          <a:lstStyle/>
          <a:p>
            <a:r>
              <a:rPr lang="en-US" smtClean="0"/>
              <a:t>24-04-09</a:t>
            </a:r>
            <a:endParaRPr lang="en-GB"/>
          </a:p>
        </p:txBody>
      </p:sp>
      <p:sp>
        <p:nvSpPr>
          <p:cNvPr id="83973" name="Slide Number Placeholder 5"/>
          <p:cNvSpPr>
            <a:spLocks noGrp="1"/>
          </p:cNvSpPr>
          <p:nvPr>
            <p:ph type="sldNum" sz="quarter" idx="12"/>
          </p:nvPr>
        </p:nvSpPr>
        <p:spPr>
          <a:noFill/>
        </p:spPr>
        <p:txBody>
          <a:bodyPr/>
          <a:lstStyle/>
          <a:p>
            <a:fld id="{85496A8D-19B8-48A0-A381-262C5EE72378}" type="slidenum">
              <a:rPr lang="en-GB" smtClean="0"/>
              <a:pPr/>
              <a:t>30</a:t>
            </a:fld>
            <a:endParaRPr lang="en-GB" smtClean="0"/>
          </a:p>
        </p:txBody>
      </p:sp>
      <p:sp>
        <p:nvSpPr>
          <p:cNvPr id="83974" name="Footer Placeholder 6"/>
          <p:cNvSpPr>
            <a:spLocks noGrp="1"/>
          </p:cNvSpPr>
          <p:nvPr>
            <p:ph type="ftr" sz="quarter" idx="11"/>
          </p:nvPr>
        </p:nvSpPr>
        <p:spPr>
          <a:noFill/>
        </p:spPr>
        <p:txBody>
          <a:bodyPr/>
          <a:lstStyle/>
          <a:p>
            <a:r>
              <a:rPr lang="en-GB" smtClean="0"/>
              <a:t>Global collaboration Hans Hoffmann, CERN honorary</a:t>
            </a:r>
            <a:endParaRPr lang="en-GB"/>
          </a:p>
        </p:txBody>
      </p:sp>
    </p:spTree>
  </p:cSld>
  <p:clrMapOvr>
    <a:masterClrMapping/>
  </p:clrMapOvr>
  <p:transition>
    <p:wipe dir="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Text Box 2"/>
          <p:cNvSpPr txBox="1">
            <a:spLocks noChangeArrowheads="1"/>
          </p:cNvSpPr>
          <p:nvPr/>
        </p:nvSpPr>
        <p:spPr bwMode="auto">
          <a:xfrm>
            <a:off x="304800" y="457200"/>
            <a:ext cx="8534400" cy="1015663"/>
          </a:xfrm>
          <a:prstGeom prst="rect">
            <a:avLst/>
          </a:prstGeom>
          <a:noFill/>
          <a:ln w="9525">
            <a:noFill/>
            <a:miter lim="800000"/>
            <a:headEnd/>
            <a:tailEnd/>
          </a:ln>
        </p:spPr>
        <p:txBody>
          <a:bodyPr>
            <a:spAutoFit/>
          </a:bodyPr>
          <a:lstStyle/>
          <a:p>
            <a:pPr algn="ctr"/>
            <a:r>
              <a:rPr lang="en-GB" sz="3600" dirty="0" smtClean="0">
                <a:solidFill>
                  <a:srgbClr val="FFFF00"/>
                </a:solidFill>
              </a:rPr>
              <a:t>Computing for LHC</a:t>
            </a:r>
            <a:r>
              <a:rPr lang="en-GB" sz="3600" dirty="0" smtClean="0">
                <a:solidFill>
                  <a:srgbClr val="FFFF00"/>
                </a:solidFill>
                <a:latin typeface="Comic Sans MS" pitchFamily="66" charset="0"/>
              </a:rPr>
              <a:t>    </a:t>
            </a:r>
          </a:p>
          <a:p>
            <a:pPr algn="ctr"/>
            <a:r>
              <a:rPr lang="en-GB" dirty="0" smtClean="0">
                <a:solidFill>
                  <a:srgbClr val="FFFF00"/>
                </a:solidFill>
                <a:latin typeface="Comic Sans MS" pitchFamily="66" charset="0"/>
              </a:rPr>
              <a:t>		 </a:t>
            </a:r>
            <a:r>
              <a:rPr lang="en-GB" dirty="0">
                <a:solidFill>
                  <a:srgbClr val="FFFF00"/>
                </a:solidFill>
                <a:latin typeface="Comic Sans MS" pitchFamily="66" charset="0"/>
              </a:rPr>
              <a:t>a GRID the size of the planet!</a:t>
            </a:r>
          </a:p>
        </p:txBody>
      </p:sp>
      <p:pic>
        <p:nvPicPr>
          <p:cNvPr id="79876" name="Picture 8" descr="anto1"/>
          <p:cNvPicPr>
            <a:picLocks noChangeAspect="1" noChangeArrowheads="1"/>
          </p:cNvPicPr>
          <p:nvPr/>
        </p:nvPicPr>
        <p:blipFill>
          <a:blip r:embed="rId2"/>
          <a:srcRect/>
          <a:stretch>
            <a:fillRect/>
          </a:stretch>
        </p:blipFill>
        <p:spPr bwMode="auto">
          <a:xfrm>
            <a:off x="-1" y="1981200"/>
            <a:ext cx="5482087" cy="3124200"/>
          </a:xfrm>
          <a:prstGeom prst="rect">
            <a:avLst/>
          </a:prstGeom>
          <a:noFill/>
          <a:ln w="9525">
            <a:noFill/>
            <a:miter lim="800000"/>
            <a:headEnd/>
            <a:tailEnd/>
          </a:ln>
        </p:spPr>
      </p:pic>
      <p:pic>
        <p:nvPicPr>
          <p:cNvPr id="79877" name="Picture 9" descr="anto2"/>
          <p:cNvPicPr>
            <a:picLocks noChangeAspect="1" noChangeArrowheads="1"/>
          </p:cNvPicPr>
          <p:nvPr/>
        </p:nvPicPr>
        <p:blipFill>
          <a:blip r:embed="rId3" cstate="print"/>
          <a:srcRect/>
          <a:stretch>
            <a:fillRect/>
          </a:stretch>
        </p:blipFill>
        <p:spPr bwMode="auto">
          <a:xfrm>
            <a:off x="6019800" y="1981200"/>
            <a:ext cx="3048000" cy="3048000"/>
          </a:xfrm>
          <a:prstGeom prst="rect">
            <a:avLst/>
          </a:prstGeom>
          <a:noFill/>
          <a:ln w="9525">
            <a:noFill/>
            <a:miter lim="800000"/>
            <a:headEnd/>
            <a:tailEnd/>
          </a:ln>
        </p:spPr>
      </p:pic>
      <p:sp>
        <p:nvSpPr>
          <p:cNvPr id="79878" name="Text Box 10"/>
          <p:cNvSpPr txBox="1">
            <a:spLocks noChangeArrowheads="1"/>
          </p:cNvSpPr>
          <p:nvPr/>
        </p:nvSpPr>
        <p:spPr bwMode="auto">
          <a:xfrm>
            <a:off x="762000" y="5181600"/>
            <a:ext cx="7848600" cy="1569660"/>
          </a:xfrm>
          <a:prstGeom prst="rect">
            <a:avLst/>
          </a:prstGeom>
          <a:noFill/>
          <a:ln w="9525">
            <a:noFill/>
            <a:miter lim="800000"/>
            <a:headEnd/>
            <a:tailEnd/>
          </a:ln>
        </p:spPr>
        <p:txBody>
          <a:bodyPr wrap="square">
            <a:spAutoFit/>
          </a:bodyPr>
          <a:lstStyle/>
          <a:p>
            <a:r>
              <a:rPr lang="en-GB" sz="1600" dirty="0">
                <a:solidFill>
                  <a:schemeClr val="bg1"/>
                </a:solidFill>
                <a:latin typeface="Comic Sans MS" pitchFamily="66" charset="0"/>
              </a:rPr>
              <a:t>Every year, the LHC experiments will produce about 15 </a:t>
            </a:r>
            <a:r>
              <a:rPr lang="en-GB" sz="1600" dirty="0" err="1">
                <a:solidFill>
                  <a:schemeClr val="bg1"/>
                </a:solidFill>
                <a:latin typeface="Comic Sans MS" pitchFamily="66" charset="0"/>
              </a:rPr>
              <a:t>peta</a:t>
            </a:r>
            <a:r>
              <a:rPr lang="en-GB" sz="1600" dirty="0">
                <a:solidFill>
                  <a:schemeClr val="bg1"/>
                </a:solidFill>
                <a:latin typeface="Comic Sans MS" pitchFamily="66" charset="0"/>
              </a:rPr>
              <a:t>-bytes of data. This is more than a thousand times the information contained in all books the World over and </a:t>
            </a:r>
            <a:r>
              <a:rPr lang="en-GB" sz="1600" dirty="0" smtClean="0">
                <a:solidFill>
                  <a:schemeClr val="bg1"/>
                </a:solidFill>
                <a:latin typeface="Comic Sans MS" pitchFamily="66" charset="0"/>
              </a:rPr>
              <a:t>around, </a:t>
            </a:r>
          </a:p>
          <a:p>
            <a:r>
              <a:rPr lang="en-GB" sz="1600" dirty="0" smtClean="0">
                <a:solidFill>
                  <a:schemeClr val="bg1"/>
                </a:solidFill>
                <a:latin typeface="Comic Sans MS" pitchFamily="66" charset="0"/>
              </a:rPr>
              <a:t>~ </a:t>
            </a:r>
            <a:r>
              <a:rPr lang="en-GB" sz="1600" dirty="0">
                <a:solidFill>
                  <a:schemeClr val="bg1"/>
                </a:solidFill>
                <a:latin typeface="Comic Sans MS" pitchFamily="66" charset="0"/>
              </a:rPr>
              <a:t>1% of all data ever produced by mankind – including photographs, digital imagery and everything else you can imagine! The only suitable way of accessing such a large quantity of information is using grid technology. </a:t>
            </a:r>
          </a:p>
        </p:txBody>
      </p:sp>
      <p:sp>
        <p:nvSpPr>
          <p:cNvPr id="79875" name="AutoShape 5"/>
          <p:cNvSpPr>
            <a:spLocks noChangeArrowheads="1"/>
          </p:cNvSpPr>
          <p:nvPr/>
        </p:nvSpPr>
        <p:spPr bwMode="auto">
          <a:xfrm>
            <a:off x="5181600" y="3276600"/>
            <a:ext cx="990600" cy="533400"/>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bg2"/>
          </a:solidFill>
          <a:ln w="9525">
            <a:solidFill>
              <a:schemeClr val="tx1"/>
            </a:solidFill>
            <a:miter lim="800000"/>
            <a:headEnd/>
            <a:tailEnd/>
          </a:ln>
        </p:spPr>
        <p:txBody>
          <a:bodyPr wrap="none" anchor="ctr"/>
          <a:lstStyle/>
          <a:p>
            <a:endParaRPr lang="en-GB"/>
          </a:p>
        </p:txBody>
      </p:sp>
      <p:sp>
        <p:nvSpPr>
          <p:cNvPr id="7" name="Date Placeholder 6"/>
          <p:cNvSpPr>
            <a:spLocks noGrp="1"/>
          </p:cNvSpPr>
          <p:nvPr>
            <p:ph type="dt" sz="half" idx="10"/>
          </p:nvPr>
        </p:nvSpPr>
        <p:spPr/>
        <p:txBody>
          <a:bodyPr/>
          <a:lstStyle/>
          <a:p>
            <a:pPr>
              <a:defRPr/>
            </a:pPr>
            <a:r>
              <a:rPr lang="en-US" smtClean="0"/>
              <a:t>24-04-09</a:t>
            </a:r>
            <a:endParaRPr lang="en-US"/>
          </a:p>
        </p:txBody>
      </p:sp>
      <p:sp>
        <p:nvSpPr>
          <p:cNvPr id="8" name="Slide Number Placeholder 7"/>
          <p:cNvSpPr>
            <a:spLocks noGrp="1"/>
          </p:cNvSpPr>
          <p:nvPr>
            <p:ph type="sldNum" sz="quarter" idx="12"/>
          </p:nvPr>
        </p:nvSpPr>
        <p:spPr/>
        <p:txBody>
          <a:bodyPr/>
          <a:lstStyle/>
          <a:p>
            <a:pPr>
              <a:defRPr/>
            </a:pPr>
            <a:fld id="{9B9F92A4-2078-495F-B85A-50B0D546B7B0}" type="slidenum">
              <a:rPr lang="en-US" smtClean="0"/>
              <a:pPr>
                <a:defRPr/>
              </a:pPr>
              <a:t>31</a:t>
            </a:fld>
            <a:endParaRPr lang="en-US" sz="1400">
              <a:solidFill>
                <a:schemeClr val="tx1"/>
              </a:solidFill>
            </a:endParaRPr>
          </a:p>
        </p:txBody>
      </p:sp>
      <p:sp>
        <p:nvSpPr>
          <p:cNvPr id="9" name="Footer Placeholder 8"/>
          <p:cNvSpPr>
            <a:spLocks noGrp="1"/>
          </p:cNvSpPr>
          <p:nvPr>
            <p:ph type="ftr" sz="quarter" idx="11"/>
          </p:nvPr>
        </p:nvSpPr>
        <p:spPr/>
        <p:txBody>
          <a:bodyPr/>
          <a:lstStyle/>
          <a:p>
            <a:pPr>
              <a:defRPr/>
            </a:pPr>
            <a:r>
              <a:rPr lang="en-US" smtClean="0"/>
              <a:t>Global collaboration Hans Hoffmann, CERN honorary</a:t>
            </a:r>
            <a:endParaRPr lang="en-US"/>
          </a:p>
        </p:txBody>
      </p:sp>
    </p:spTree>
  </p:cSld>
  <p:clrMapOvr>
    <a:masterClrMapping/>
  </p:clrMapOvr>
  <p:transition>
    <p:wipe dir="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8429624" y="6705600"/>
            <a:ext cx="714375" cy="300038"/>
          </a:xfrm>
        </p:spPr>
        <p:txBody>
          <a:bodyPr/>
          <a:lstStyle/>
          <a:p>
            <a:fld id="{17BB3A0D-4C2F-4F50-8E23-DD46F528CBF4}" type="slidenum">
              <a:rPr lang="en-GB"/>
              <a:pPr/>
              <a:t>32</a:t>
            </a:fld>
            <a:endParaRPr lang="en-GB"/>
          </a:p>
        </p:txBody>
      </p:sp>
      <p:sp>
        <p:nvSpPr>
          <p:cNvPr id="25602" name="Rectangle 2"/>
          <p:cNvSpPr>
            <a:spLocks noGrp="1" noChangeArrowheads="1"/>
          </p:cNvSpPr>
          <p:nvPr>
            <p:ph type="ctrTitle"/>
          </p:nvPr>
        </p:nvSpPr>
        <p:spPr>
          <a:xfrm>
            <a:off x="304800" y="76200"/>
            <a:ext cx="8534400" cy="681037"/>
          </a:xfrm>
        </p:spPr>
        <p:txBody>
          <a:bodyPr/>
          <a:lstStyle/>
          <a:p>
            <a:r>
              <a:rPr lang="en-GB" sz="2800" dirty="0"/>
              <a:t>Information and Communication Technologies</a:t>
            </a:r>
          </a:p>
        </p:txBody>
      </p:sp>
      <p:sp>
        <p:nvSpPr>
          <p:cNvPr id="25603" name="Rectangle 3"/>
          <p:cNvSpPr>
            <a:spLocks noGrp="1" noChangeArrowheads="1"/>
          </p:cNvSpPr>
          <p:nvPr>
            <p:ph type="subTitle" idx="1"/>
          </p:nvPr>
        </p:nvSpPr>
        <p:spPr>
          <a:xfrm>
            <a:off x="96837" y="762000"/>
            <a:ext cx="8970963" cy="6019800"/>
          </a:xfrm>
        </p:spPr>
        <p:txBody>
          <a:bodyPr/>
          <a:lstStyle/>
          <a:p>
            <a:pPr algn="l"/>
            <a:r>
              <a:rPr lang="en-GB" dirty="0">
                <a:solidFill>
                  <a:schemeClr val="bg1"/>
                </a:solidFill>
              </a:rPr>
              <a:t>ICTs are enabling, enhancing, encompassing, eliminating distances, </a:t>
            </a:r>
            <a:r>
              <a:rPr lang="en-GB" dirty="0">
                <a:solidFill>
                  <a:srgbClr val="FFFF00"/>
                </a:solidFill>
              </a:rPr>
              <a:t>pervasive</a:t>
            </a:r>
            <a:r>
              <a:rPr lang="en-GB" dirty="0">
                <a:solidFill>
                  <a:srgbClr val="CC3300"/>
                </a:solidFill>
              </a:rPr>
              <a:t>, </a:t>
            </a:r>
            <a:r>
              <a:rPr lang="en-GB" dirty="0">
                <a:solidFill>
                  <a:schemeClr val="bg1"/>
                </a:solidFill>
              </a:rPr>
              <a:t>progressing rapidly</a:t>
            </a:r>
          </a:p>
          <a:p>
            <a:pPr algn="l"/>
            <a:endParaRPr lang="en-GB" dirty="0"/>
          </a:p>
          <a:p>
            <a:pPr algn="l"/>
            <a:r>
              <a:rPr lang="en-GB" dirty="0">
                <a:solidFill>
                  <a:srgbClr val="FFFF00"/>
                </a:solidFill>
              </a:rPr>
              <a:t>Cannot do without ICTs: science, innovation, development, education, health, . . . : </a:t>
            </a:r>
          </a:p>
          <a:p>
            <a:pPr lvl="1" indent="79375" algn="l"/>
            <a:r>
              <a:rPr lang="en-GB" dirty="0">
                <a:solidFill>
                  <a:srgbClr val="FFFF00"/>
                </a:solidFill>
              </a:rPr>
              <a:t>overcome detail to address complexity </a:t>
            </a:r>
          </a:p>
          <a:p>
            <a:pPr lvl="1" indent="79375" algn="l"/>
            <a:r>
              <a:rPr lang="en-GB" dirty="0">
                <a:solidFill>
                  <a:srgbClr val="FFFF00"/>
                </a:solidFill>
              </a:rPr>
              <a:t>need to get organised: collaborative culture, ICT education, application</a:t>
            </a:r>
          </a:p>
          <a:p>
            <a:pPr algn="l"/>
            <a:endParaRPr lang="en-GB" dirty="0" smtClean="0">
              <a:solidFill>
                <a:schemeClr val="bg1"/>
              </a:solidFill>
            </a:endParaRPr>
          </a:p>
          <a:p>
            <a:pPr algn="l"/>
            <a:r>
              <a:rPr lang="en-GB" dirty="0" smtClean="0">
                <a:solidFill>
                  <a:schemeClr val="bg1"/>
                </a:solidFill>
              </a:rPr>
              <a:t>We report </a:t>
            </a:r>
            <a:r>
              <a:rPr lang="en-GB" dirty="0">
                <a:solidFill>
                  <a:schemeClr val="bg1"/>
                </a:solidFill>
              </a:rPr>
              <a:t>some experiences and messages from a computer literate, globally collaborating (e-) science: particle physics</a:t>
            </a:r>
          </a:p>
          <a:p>
            <a:pPr algn="l"/>
            <a:endParaRPr lang="en-GB" dirty="0"/>
          </a:p>
          <a:p>
            <a:pPr algn="l"/>
            <a:r>
              <a:rPr lang="en-GB" dirty="0">
                <a:solidFill>
                  <a:schemeClr val="bg1"/>
                </a:solidFill>
              </a:rPr>
              <a:t>Grids: dynamically link together resources as a whole to support the execution of novel, large-scale, resource-intensive, and distributed applications</a:t>
            </a:r>
          </a:p>
        </p:txBody>
      </p:sp>
      <p:sp>
        <p:nvSpPr>
          <p:cNvPr id="5" name="Date Placeholder 4"/>
          <p:cNvSpPr>
            <a:spLocks noGrp="1"/>
          </p:cNvSpPr>
          <p:nvPr>
            <p:ph type="dt" sz="half" idx="10"/>
          </p:nvPr>
        </p:nvSpPr>
        <p:spPr>
          <a:xfrm>
            <a:off x="0" y="6705600"/>
            <a:ext cx="1066800" cy="304800"/>
          </a:xfrm>
        </p:spPr>
        <p:txBody>
          <a:bodyPr/>
          <a:lstStyle/>
          <a:p>
            <a:pPr>
              <a:defRPr/>
            </a:pPr>
            <a:r>
              <a:rPr lang="en-US" smtClean="0"/>
              <a:t>24-04-09</a:t>
            </a:r>
            <a:endParaRPr lang="en-US"/>
          </a:p>
        </p:txBody>
      </p:sp>
      <p:sp>
        <p:nvSpPr>
          <p:cNvPr id="7" name="Footer Placeholder 6"/>
          <p:cNvSpPr>
            <a:spLocks noGrp="1"/>
          </p:cNvSpPr>
          <p:nvPr>
            <p:ph type="ftr" sz="quarter" idx="11"/>
          </p:nvPr>
        </p:nvSpPr>
        <p:spPr>
          <a:xfrm>
            <a:off x="1066800" y="6705600"/>
            <a:ext cx="7391400" cy="300039"/>
          </a:xfrm>
        </p:spPr>
        <p:txBody>
          <a:bodyPr/>
          <a:lstStyle/>
          <a:p>
            <a:pPr>
              <a:defRPr/>
            </a:pPr>
            <a:r>
              <a:rPr lang="en-GB" smtClean="0"/>
              <a:t>Global collaboration Hans Hoffmann, CERN honorary</a:t>
            </a:r>
            <a:endParaRPr lang="en-US"/>
          </a:p>
        </p:txBody>
      </p:sp>
    </p:spTree>
  </p:cSld>
  <p:clrMapOvr>
    <a:masterClrMapping/>
  </p:clrMapOvr>
  <p:transition>
    <p:wipe dir="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Text Box 2"/>
          <p:cNvSpPr txBox="1">
            <a:spLocks noChangeArrowheads="1"/>
          </p:cNvSpPr>
          <p:nvPr/>
        </p:nvSpPr>
        <p:spPr bwMode="auto">
          <a:xfrm>
            <a:off x="304800" y="285728"/>
            <a:ext cx="8534400" cy="523220"/>
          </a:xfrm>
          <a:prstGeom prst="rect">
            <a:avLst/>
          </a:prstGeom>
          <a:noFill/>
          <a:ln w="9525">
            <a:noFill/>
            <a:miter lim="800000"/>
            <a:headEnd/>
            <a:tailEnd/>
          </a:ln>
        </p:spPr>
        <p:txBody>
          <a:bodyPr>
            <a:spAutoFit/>
          </a:bodyPr>
          <a:lstStyle/>
          <a:p>
            <a:pPr algn="ctr"/>
            <a:r>
              <a:rPr lang="en-GB" sz="2800" dirty="0">
                <a:solidFill>
                  <a:srgbClr val="FFFF00"/>
                </a:solidFill>
              </a:rPr>
              <a:t>And have you heard of the… Web</a:t>
            </a:r>
            <a:r>
              <a:rPr lang="fr-FR" sz="2800" dirty="0">
                <a:solidFill>
                  <a:srgbClr val="FFFF00"/>
                </a:solidFill>
              </a:rPr>
              <a:t>? </a:t>
            </a:r>
          </a:p>
        </p:txBody>
      </p:sp>
      <p:pic>
        <p:nvPicPr>
          <p:cNvPr id="86019" name="Picture 4"/>
          <p:cNvPicPr>
            <a:picLocks noChangeAspect="1" noChangeArrowheads="1"/>
          </p:cNvPicPr>
          <p:nvPr/>
        </p:nvPicPr>
        <p:blipFill>
          <a:blip r:embed="rId2"/>
          <a:srcRect/>
          <a:stretch>
            <a:fillRect/>
          </a:stretch>
        </p:blipFill>
        <p:spPr bwMode="auto">
          <a:xfrm>
            <a:off x="459322" y="932157"/>
            <a:ext cx="8256082" cy="5560101"/>
          </a:xfrm>
          <a:prstGeom prst="rect">
            <a:avLst/>
          </a:prstGeom>
          <a:noFill/>
          <a:ln w="9525">
            <a:noFill/>
            <a:miter lim="800000"/>
            <a:headEnd/>
            <a:tailEnd/>
          </a:ln>
        </p:spPr>
      </p:pic>
      <p:sp>
        <p:nvSpPr>
          <p:cNvPr id="4" name="Date Placeholder 3"/>
          <p:cNvSpPr>
            <a:spLocks noGrp="1"/>
          </p:cNvSpPr>
          <p:nvPr>
            <p:ph type="dt" sz="half" idx="10"/>
          </p:nvPr>
        </p:nvSpPr>
        <p:spPr/>
        <p:txBody>
          <a:bodyPr/>
          <a:lstStyle/>
          <a:p>
            <a:pPr>
              <a:defRPr/>
            </a:pPr>
            <a:r>
              <a:rPr lang="en-US" smtClean="0"/>
              <a:t>24-04-09</a:t>
            </a:r>
            <a:endParaRPr lang="en-US"/>
          </a:p>
        </p:txBody>
      </p:sp>
      <p:sp>
        <p:nvSpPr>
          <p:cNvPr id="5" name="Slide Number Placeholder 4"/>
          <p:cNvSpPr>
            <a:spLocks noGrp="1"/>
          </p:cNvSpPr>
          <p:nvPr>
            <p:ph type="sldNum" sz="quarter" idx="12"/>
          </p:nvPr>
        </p:nvSpPr>
        <p:spPr/>
        <p:txBody>
          <a:bodyPr/>
          <a:lstStyle/>
          <a:p>
            <a:pPr>
              <a:defRPr/>
            </a:pPr>
            <a:fld id="{9B9F92A4-2078-495F-B85A-50B0D546B7B0}" type="slidenum">
              <a:rPr lang="en-US" smtClean="0"/>
              <a:pPr>
                <a:defRPr/>
              </a:pPr>
              <a:t>33</a:t>
            </a:fld>
            <a:endParaRPr lang="en-US" sz="1400">
              <a:solidFill>
                <a:schemeClr val="tx1"/>
              </a:solidFill>
            </a:endParaRPr>
          </a:p>
        </p:txBody>
      </p:sp>
      <p:sp>
        <p:nvSpPr>
          <p:cNvPr id="6" name="Footer Placeholder 5"/>
          <p:cNvSpPr>
            <a:spLocks noGrp="1"/>
          </p:cNvSpPr>
          <p:nvPr>
            <p:ph type="ftr" sz="quarter" idx="11"/>
          </p:nvPr>
        </p:nvSpPr>
        <p:spPr/>
        <p:txBody>
          <a:bodyPr/>
          <a:lstStyle/>
          <a:p>
            <a:pPr>
              <a:defRPr/>
            </a:pPr>
            <a:r>
              <a:rPr lang="en-US" smtClean="0"/>
              <a:t>Global collaboration Hans Hoffmann, CERN honorary</a:t>
            </a:r>
            <a:endParaRPr lang="en-US"/>
          </a:p>
        </p:txBody>
      </p:sp>
    </p:spTree>
  </p:cSld>
  <p:clrMapOvr>
    <a:masterClrMapping/>
  </p:clrMapOvr>
  <p:transition>
    <p:wipe dir="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Picture 2" descr="gridlogo"/>
          <p:cNvPicPr>
            <a:picLocks noChangeAspect="1" noChangeArrowheads="1"/>
          </p:cNvPicPr>
          <p:nvPr/>
        </p:nvPicPr>
        <p:blipFill>
          <a:blip r:embed="rId3"/>
          <a:srcRect/>
          <a:stretch>
            <a:fillRect/>
          </a:stretch>
        </p:blipFill>
        <p:spPr bwMode="auto">
          <a:xfrm>
            <a:off x="152400" y="228600"/>
            <a:ext cx="1066800" cy="882650"/>
          </a:xfrm>
          <a:prstGeom prst="rect">
            <a:avLst/>
          </a:prstGeom>
          <a:noFill/>
          <a:ln w="9525">
            <a:noFill/>
            <a:miter lim="800000"/>
            <a:headEnd/>
            <a:tailEnd/>
          </a:ln>
        </p:spPr>
      </p:pic>
      <p:sp>
        <p:nvSpPr>
          <p:cNvPr id="47107" name="Text Box 3"/>
          <p:cNvSpPr txBox="1">
            <a:spLocks noChangeArrowheads="1"/>
          </p:cNvSpPr>
          <p:nvPr/>
        </p:nvSpPr>
        <p:spPr bwMode="auto">
          <a:xfrm>
            <a:off x="1371600" y="381000"/>
            <a:ext cx="5791200" cy="523220"/>
          </a:xfrm>
          <a:prstGeom prst="rect">
            <a:avLst/>
          </a:prstGeom>
          <a:noFill/>
          <a:ln w="9525">
            <a:noFill/>
            <a:miter lim="800000"/>
            <a:headEnd/>
            <a:tailEnd/>
          </a:ln>
        </p:spPr>
        <p:txBody>
          <a:bodyPr wrap="square">
            <a:spAutoFit/>
          </a:bodyPr>
          <a:lstStyle/>
          <a:p>
            <a:pPr algn="ctr" eaLnBrk="1" hangingPunct="1"/>
            <a:r>
              <a:rPr lang="en-US" sz="2800" dirty="0">
                <a:solidFill>
                  <a:srgbClr val="FFFF00"/>
                </a:solidFill>
                <a:latin typeface="Comic Sans MS" pitchFamily="66" charset="0"/>
              </a:rPr>
              <a:t>What is the Grid? </a:t>
            </a:r>
          </a:p>
        </p:txBody>
      </p:sp>
      <p:sp>
        <p:nvSpPr>
          <p:cNvPr id="47108" name="Text Box 4"/>
          <p:cNvSpPr txBox="1">
            <a:spLocks noChangeArrowheads="1"/>
          </p:cNvSpPr>
          <p:nvPr/>
        </p:nvSpPr>
        <p:spPr bwMode="auto">
          <a:xfrm>
            <a:off x="457200" y="1676400"/>
            <a:ext cx="8077200" cy="2825389"/>
          </a:xfrm>
          <a:prstGeom prst="rect">
            <a:avLst/>
          </a:prstGeom>
          <a:noFill/>
          <a:ln w="9525">
            <a:noFill/>
            <a:miter lim="800000"/>
            <a:headEnd/>
            <a:tailEnd/>
          </a:ln>
        </p:spPr>
        <p:txBody>
          <a:bodyPr>
            <a:spAutoFit/>
          </a:bodyPr>
          <a:lstStyle/>
          <a:p>
            <a:pPr eaLnBrk="1" hangingPunct="1">
              <a:spcBef>
                <a:spcPct val="20000"/>
              </a:spcBef>
            </a:pPr>
            <a:r>
              <a:rPr lang="en-US" dirty="0">
                <a:solidFill>
                  <a:schemeClr val="bg2"/>
                </a:solidFill>
                <a:latin typeface="Comic Sans MS" pitchFamily="66" charset="0"/>
              </a:rPr>
              <a:t> The </a:t>
            </a:r>
            <a:r>
              <a:rPr lang="en-US" dirty="0">
                <a:solidFill>
                  <a:srgbClr val="FFFF00"/>
                </a:solidFill>
                <a:latin typeface="Comic Sans MS" pitchFamily="66" charset="0"/>
              </a:rPr>
              <a:t>World Wide Web </a:t>
            </a:r>
            <a:r>
              <a:rPr lang="en-US" dirty="0">
                <a:solidFill>
                  <a:schemeClr val="bg2"/>
                </a:solidFill>
                <a:latin typeface="Comic Sans MS" pitchFamily="66" charset="0"/>
              </a:rPr>
              <a:t>provides seamless access to information that is stored in many millions of different geographical locations</a:t>
            </a:r>
          </a:p>
          <a:p>
            <a:pPr eaLnBrk="1" hangingPunct="1">
              <a:spcBef>
                <a:spcPct val="20000"/>
              </a:spcBef>
            </a:pPr>
            <a:endParaRPr lang="en-US" dirty="0">
              <a:solidFill>
                <a:schemeClr val="bg2"/>
              </a:solidFill>
              <a:latin typeface="Comic Sans MS" pitchFamily="66" charset="0"/>
            </a:endParaRPr>
          </a:p>
          <a:p>
            <a:pPr eaLnBrk="1" hangingPunct="1">
              <a:spcBef>
                <a:spcPct val="20000"/>
              </a:spcBef>
            </a:pPr>
            <a:r>
              <a:rPr lang="en-US" dirty="0">
                <a:solidFill>
                  <a:schemeClr val="bg2"/>
                </a:solidFill>
                <a:latin typeface="Comic Sans MS" pitchFamily="66" charset="0"/>
                <a:cs typeface="Arial" charset="0"/>
              </a:rPr>
              <a:t> In contrast, the </a:t>
            </a:r>
            <a:r>
              <a:rPr lang="en-US" dirty="0">
                <a:solidFill>
                  <a:srgbClr val="FFFF00"/>
                </a:solidFill>
                <a:latin typeface="Comic Sans MS" pitchFamily="66" charset="0"/>
                <a:cs typeface="Arial" charset="0"/>
              </a:rPr>
              <a:t>Grid</a:t>
            </a:r>
            <a:r>
              <a:rPr lang="en-US" dirty="0">
                <a:solidFill>
                  <a:schemeClr val="bg2"/>
                </a:solidFill>
                <a:latin typeface="Comic Sans MS" pitchFamily="66" charset="0"/>
                <a:cs typeface="Arial" charset="0"/>
              </a:rPr>
              <a:t> is an emerging infrastructure that provides seamless access to computing </a:t>
            </a:r>
            <a:r>
              <a:rPr lang="en-US" dirty="0" smtClean="0">
                <a:solidFill>
                  <a:schemeClr val="bg2"/>
                </a:solidFill>
                <a:latin typeface="Comic Sans MS" pitchFamily="66" charset="0"/>
                <a:cs typeface="Arial" charset="0"/>
              </a:rPr>
              <a:t>power, software and  data; </a:t>
            </a:r>
            <a:r>
              <a:rPr lang="en-US" dirty="0">
                <a:solidFill>
                  <a:schemeClr val="bg2"/>
                </a:solidFill>
                <a:latin typeface="Comic Sans MS" pitchFamily="66" charset="0"/>
                <a:cs typeface="Arial" charset="0"/>
              </a:rPr>
              <a:t>distributed over the globe.</a:t>
            </a:r>
          </a:p>
        </p:txBody>
      </p:sp>
      <p:pic>
        <p:nvPicPr>
          <p:cNvPr id="47109" name="Picture 5" descr="www"/>
          <p:cNvPicPr>
            <a:picLocks noChangeAspect="1" noChangeArrowheads="1"/>
          </p:cNvPicPr>
          <p:nvPr/>
        </p:nvPicPr>
        <p:blipFill>
          <a:blip r:embed="rId4"/>
          <a:srcRect/>
          <a:stretch>
            <a:fillRect/>
          </a:stretch>
        </p:blipFill>
        <p:spPr bwMode="auto">
          <a:xfrm>
            <a:off x="6400800" y="5181600"/>
            <a:ext cx="2166510" cy="1389063"/>
          </a:xfrm>
          <a:prstGeom prst="rect">
            <a:avLst/>
          </a:prstGeom>
          <a:noFill/>
          <a:ln w="9525">
            <a:noFill/>
            <a:miter lim="800000"/>
            <a:headEnd/>
            <a:tailEnd/>
          </a:ln>
        </p:spPr>
      </p:pic>
      <p:pic>
        <p:nvPicPr>
          <p:cNvPr id="47110" name="Picture 6" descr="cnn"/>
          <p:cNvPicPr>
            <a:picLocks noChangeAspect="1" noChangeArrowheads="1"/>
          </p:cNvPicPr>
          <p:nvPr/>
        </p:nvPicPr>
        <p:blipFill>
          <a:blip r:embed="rId5"/>
          <a:srcRect/>
          <a:stretch>
            <a:fillRect/>
          </a:stretch>
        </p:blipFill>
        <p:spPr bwMode="auto">
          <a:xfrm>
            <a:off x="3733800" y="4876800"/>
            <a:ext cx="1906588" cy="1943100"/>
          </a:xfrm>
          <a:prstGeom prst="rect">
            <a:avLst/>
          </a:prstGeom>
          <a:noFill/>
          <a:ln w="9525">
            <a:noFill/>
            <a:miter lim="800000"/>
            <a:headEnd/>
            <a:tailEnd/>
          </a:ln>
        </p:spPr>
      </p:pic>
      <p:pic>
        <p:nvPicPr>
          <p:cNvPr id="47111" name="Picture 7" descr="amazon"/>
          <p:cNvPicPr>
            <a:picLocks noChangeAspect="1" noChangeArrowheads="1"/>
          </p:cNvPicPr>
          <p:nvPr/>
        </p:nvPicPr>
        <p:blipFill>
          <a:blip r:embed="rId6"/>
          <a:srcRect/>
          <a:stretch>
            <a:fillRect/>
          </a:stretch>
        </p:blipFill>
        <p:spPr bwMode="auto">
          <a:xfrm>
            <a:off x="228600" y="5181600"/>
            <a:ext cx="3276391" cy="1311275"/>
          </a:xfrm>
          <a:prstGeom prst="rect">
            <a:avLst/>
          </a:prstGeom>
          <a:noFill/>
          <a:ln w="9525">
            <a:noFill/>
            <a:miter lim="800000"/>
            <a:headEnd/>
            <a:tailEnd/>
          </a:ln>
        </p:spPr>
      </p:pic>
      <p:sp>
        <p:nvSpPr>
          <p:cNvPr id="47112" name="Line 8"/>
          <p:cNvSpPr>
            <a:spLocks noChangeShapeType="1"/>
          </p:cNvSpPr>
          <p:nvPr/>
        </p:nvSpPr>
        <p:spPr bwMode="auto">
          <a:xfrm>
            <a:off x="0" y="4800600"/>
            <a:ext cx="9144000" cy="0"/>
          </a:xfrm>
          <a:prstGeom prst="line">
            <a:avLst/>
          </a:prstGeom>
          <a:noFill/>
          <a:ln w="57150">
            <a:solidFill>
              <a:srgbClr val="008000"/>
            </a:solidFill>
            <a:round/>
            <a:headEnd/>
            <a:tailEnd/>
          </a:ln>
        </p:spPr>
        <p:txBody>
          <a:bodyPr/>
          <a:lstStyle/>
          <a:p>
            <a:endParaRPr lang="en-US"/>
          </a:p>
        </p:txBody>
      </p:sp>
      <p:sp>
        <p:nvSpPr>
          <p:cNvPr id="9" name="Date Placeholder 8"/>
          <p:cNvSpPr>
            <a:spLocks noGrp="1"/>
          </p:cNvSpPr>
          <p:nvPr>
            <p:ph type="dt" sz="half" idx="10"/>
          </p:nvPr>
        </p:nvSpPr>
        <p:spPr/>
        <p:txBody>
          <a:bodyPr/>
          <a:lstStyle/>
          <a:p>
            <a:pPr>
              <a:defRPr/>
            </a:pPr>
            <a:r>
              <a:rPr lang="en-US" smtClean="0"/>
              <a:t>24-04-09</a:t>
            </a:r>
            <a:endParaRPr lang="en-US"/>
          </a:p>
        </p:txBody>
      </p:sp>
      <p:sp>
        <p:nvSpPr>
          <p:cNvPr id="10" name="Slide Number Placeholder 9"/>
          <p:cNvSpPr>
            <a:spLocks noGrp="1"/>
          </p:cNvSpPr>
          <p:nvPr>
            <p:ph type="sldNum" sz="quarter" idx="12"/>
          </p:nvPr>
        </p:nvSpPr>
        <p:spPr/>
        <p:txBody>
          <a:bodyPr/>
          <a:lstStyle/>
          <a:p>
            <a:pPr>
              <a:defRPr/>
            </a:pPr>
            <a:fld id="{36C21309-0424-4502-A8A8-5D92E07D0E46}" type="slidenum">
              <a:rPr lang="en-GB" smtClean="0"/>
              <a:pPr>
                <a:defRPr/>
              </a:pPr>
              <a:t>34</a:t>
            </a:fld>
            <a:endParaRPr lang="en-GB" dirty="0"/>
          </a:p>
        </p:txBody>
      </p:sp>
      <p:sp>
        <p:nvSpPr>
          <p:cNvPr id="11" name="Footer Placeholder 10"/>
          <p:cNvSpPr>
            <a:spLocks noGrp="1"/>
          </p:cNvSpPr>
          <p:nvPr>
            <p:ph type="ftr" sz="quarter" idx="11"/>
          </p:nvPr>
        </p:nvSpPr>
        <p:spPr/>
        <p:txBody>
          <a:bodyPr/>
          <a:lstStyle/>
          <a:p>
            <a:pPr>
              <a:defRPr/>
            </a:pPr>
            <a:r>
              <a:rPr lang="en-GB" smtClean="0"/>
              <a:t>Global collaboration Hans Hoffmann, CERN honorary</a:t>
            </a:r>
            <a:endParaRPr lang="en-US"/>
          </a:p>
        </p:txBody>
      </p:sp>
    </p:spTree>
  </p:cSld>
  <p:clrMapOvr>
    <a:masterClrMapping/>
  </p:clrMapOvr>
  <p:transition>
    <p:wipe dir="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en-US" smtClean="0"/>
              <a:t>24-04-09</a:t>
            </a:r>
            <a:endParaRPr lang="en-US"/>
          </a:p>
        </p:txBody>
      </p:sp>
      <p:sp>
        <p:nvSpPr>
          <p:cNvPr id="3" name="Footer Placeholder 2"/>
          <p:cNvSpPr>
            <a:spLocks noGrp="1"/>
          </p:cNvSpPr>
          <p:nvPr>
            <p:ph type="ftr" sz="quarter" idx="11"/>
          </p:nvPr>
        </p:nvSpPr>
        <p:spPr/>
        <p:txBody>
          <a:bodyPr/>
          <a:lstStyle/>
          <a:p>
            <a:pPr>
              <a:defRPr/>
            </a:pPr>
            <a:r>
              <a:rPr lang="en-GB" smtClean="0"/>
              <a:t>Global collaboration Hans Hoffmann, CERN honorary</a:t>
            </a:r>
            <a:endParaRPr lang="en-US"/>
          </a:p>
        </p:txBody>
      </p:sp>
      <p:sp>
        <p:nvSpPr>
          <p:cNvPr id="4" name="Slide Number Placeholder 3"/>
          <p:cNvSpPr>
            <a:spLocks noGrp="1"/>
          </p:cNvSpPr>
          <p:nvPr>
            <p:ph type="sldNum" sz="quarter" idx="12"/>
          </p:nvPr>
        </p:nvSpPr>
        <p:spPr/>
        <p:txBody>
          <a:bodyPr/>
          <a:lstStyle/>
          <a:p>
            <a:pPr>
              <a:defRPr/>
            </a:pPr>
            <a:fld id="{FD4C409D-A7EB-4D7E-AF90-976AAA91E5F4}" type="slidenum">
              <a:rPr lang="en-GB" smtClean="0"/>
              <a:pPr>
                <a:defRPr/>
              </a:pPr>
              <a:t>35</a:t>
            </a:fld>
            <a:endParaRPr lang="en-GB"/>
          </a:p>
        </p:txBody>
      </p:sp>
      <p:pic>
        <p:nvPicPr>
          <p:cNvPr id="5" name="Picture 1"/>
          <p:cNvPicPr>
            <a:picLocks noChangeAspect="1" noChangeArrowheads="1"/>
          </p:cNvPicPr>
          <p:nvPr/>
        </p:nvPicPr>
        <p:blipFill>
          <a:blip r:embed="rId2"/>
          <a:srcRect/>
          <a:stretch>
            <a:fillRect/>
          </a:stretch>
        </p:blipFill>
        <p:spPr bwMode="auto">
          <a:xfrm>
            <a:off x="2286000" y="228600"/>
            <a:ext cx="4656799" cy="6138128"/>
          </a:xfrm>
          <a:prstGeom prst="rect">
            <a:avLst/>
          </a:prstGeom>
          <a:noFill/>
          <a:ln w="25400">
            <a:noFill/>
            <a:miter lim="800000"/>
            <a:headEnd/>
            <a:tailEnd/>
          </a:ln>
        </p:spPr>
      </p:pic>
    </p:spTree>
  </p:cSld>
  <p:clrMapOvr>
    <a:masterClrMapping/>
  </p:clrMapOvr>
  <p:transition>
    <p:wipe dir="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314" name="Rectangle 2"/>
          <p:cNvSpPr>
            <a:spLocks noChangeArrowheads="1"/>
          </p:cNvSpPr>
          <p:nvPr/>
        </p:nvSpPr>
        <p:spPr bwMode="auto">
          <a:xfrm>
            <a:off x="304800" y="125413"/>
            <a:ext cx="8558212" cy="519112"/>
          </a:xfrm>
          <a:prstGeom prst="rect">
            <a:avLst/>
          </a:prstGeom>
          <a:noFill/>
          <a:ln w="9525">
            <a:noFill/>
            <a:miter lim="800000"/>
            <a:headEnd/>
            <a:tailEnd/>
          </a:ln>
          <a:effectLst/>
        </p:spPr>
        <p:txBody>
          <a:bodyPr>
            <a:spAutoFit/>
          </a:bodyPr>
          <a:lstStyle/>
          <a:p>
            <a:pPr algn="ctr"/>
            <a:r>
              <a:rPr lang="en-GB" sz="2800" dirty="0">
                <a:solidFill>
                  <a:srgbClr val="FFFF00"/>
                </a:solidFill>
                <a:latin typeface="Comic Sans MS" pitchFamily="66" charset="0"/>
                <a:cs typeface="Arial" pitchFamily="34" charset="0"/>
              </a:rPr>
              <a:t>Creating virtual organisations</a:t>
            </a:r>
          </a:p>
        </p:txBody>
      </p:sp>
      <p:grpSp>
        <p:nvGrpSpPr>
          <p:cNvPr id="2" name="Group 4"/>
          <p:cNvGrpSpPr>
            <a:grpSpLocks/>
          </p:cNvGrpSpPr>
          <p:nvPr/>
        </p:nvGrpSpPr>
        <p:grpSpPr bwMode="auto">
          <a:xfrm>
            <a:off x="458788" y="930275"/>
            <a:ext cx="8272462" cy="4756150"/>
            <a:chOff x="53" y="586"/>
            <a:chExt cx="5643" cy="3265"/>
          </a:xfrm>
        </p:grpSpPr>
        <p:sp>
          <p:nvSpPr>
            <p:cNvPr id="269317" name="Oval 5"/>
            <p:cNvSpPr>
              <a:spLocks noChangeArrowheads="1"/>
            </p:cNvSpPr>
            <p:nvPr/>
          </p:nvSpPr>
          <p:spPr bwMode="auto">
            <a:xfrm>
              <a:off x="53" y="586"/>
              <a:ext cx="5643" cy="3265"/>
            </a:xfrm>
            <a:prstGeom prst="ellipse">
              <a:avLst/>
            </a:prstGeom>
            <a:gradFill rotWithShape="0">
              <a:gsLst>
                <a:gs pos="0">
                  <a:srgbClr val="CCECFF">
                    <a:gamma/>
                    <a:tint val="0"/>
                    <a:invGamma/>
                  </a:srgbClr>
                </a:gs>
                <a:gs pos="100000">
                  <a:srgbClr val="CCECFF"/>
                </a:gs>
              </a:gsLst>
              <a:path path="shape">
                <a:fillToRect l="50000" t="50000" r="50000" b="50000"/>
              </a:path>
            </a:gradFill>
            <a:ln w="9525">
              <a:noFill/>
              <a:round/>
              <a:headEnd/>
              <a:tailEnd/>
            </a:ln>
            <a:effectLst/>
          </p:spPr>
          <p:txBody>
            <a:bodyPr wrap="none" anchor="ctr"/>
            <a:lstStyle/>
            <a:p>
              <a:endParaRPr lang="en-GB"/>
            </a:p>
          </p:txBody>
        </p:sp>
        <p:grpSp>
          <p:nvGrpSpPr>
            <p:cNvPr id="3" name="Group 6"/>
            <p:cNvGrpSpPr>
              <a:grpSpLocks/>
            </p:cNvGrpSpPr>
            <p:nvPr/>
          </p:nvGrpSpPr>
          <p:grpSpPr bwMode="auto">
            <a:xfrm>
              <a:off x="395" y="748"/>
              <a:ext cx="5048" cy="2980"/>
              <a:chOff x="637" y="1012"/>
              <a:chExt cx="5048" cy="2980"/>
            </a:xfrm>
          </p:grpSpPr>
          <p:sp>
            <p:nvSpPr>
              <p:cNvPr id="269319" name="Freeform 7"/>
              <p:cNvSpPr>
                <a:spLocks/>
              </p:cNvSpPr>
              <p:nvPr/>
            </p:nvSpPr>
            <p:spPr bwMode="auto">
              <a:xfrm>
                <a:off x="4189" y="1049"/>
                <a:ext cx="32" cy="13"/>
              </a:xfrm>
              <a:custGeom>
                <a:avLst/>
                <a:gdLst/>
                <a:ahLst/>
                <a:cxnLst>
                  <a:cxn ang="0">
                    <a:pos x="38" y="0"/>
                  </a:cxn>
                  <a:cxn ang="0">
                    <a:pos x="4" y="0"/>
                  </a:cxn>
                  <a:cxn ang="0">
                    <a:pos x="0" y="11"/>
                  </a:cxn>
                  <a:cxn ang="0">
                    <a:pos x="32" y="17"/>
                  </a:cxn>
                  <a:cxn ang="0">
                    <a:pos x="38" y="0"/>
                  </a:cxn>
                  <a:cxn ang="0">
                    <a:pos x="38" y="0"/>
                  </a:cxn>
                </a:cxnLst>
                <a:rect l="0" t="0" r="r" b="b"/>
                <a:pathLst>
                  <a:path w="38" h="17">
                    <a:moveTo>
                      <a:pt x="38" y="0"/>
                    </a:moveTo>
                    <a:lnTo>
                      <a:pt x="4" y="0"/>
                    </a:lnTo>
                    <a:lnTo>
                      <a:pt x="0" y="11"/>
                    </a:lnTo>
                    <a:lnTo>
                      <a:pt x="32" y="17"/>
                    </a:lnTo>
                    <a:lnTo>
                      <a:pt x="38" y="0"/>
                    </a:lnTo>
                    <a:lnTo>
                      <a:pt x="38" y="0"/>
                    </a:lnTo>
                    <a:close/>
                  </a:path>
                </a:pathLst>
              </a:custGeom>
              <a:solidFill>
                <a:srgbClr val="FFDF5D"/>
              </a:solidFill>
              <a:ln w="9525">
                <a:noFill/>
                <a:round/>
                <a:headEnd/>
                <a:tailEnd/>
              </a:ln>
            </p:spPr>
            <p:txBody>
              <a:bodyPr/>
              <a:lstStyle/>
              <a:p>
                <a:endParaRPr lang="en-GB"/>
              </a:p>
            </p:txBody>
          </p:sp>
          <p:sp>
            <p:nvSpPr>
              <p:cNvPr id="269320" name="Freeform 8"/>
              <p:cNvSpPr>
                <a:spLocks/>
              </p:cNvSpPr>
              <p:nvPr/>
            </p:nvSpPr>
            <p:spPr bwMode="auto">
              <a:xfrm>
                <a:off x="4240" y="1073"/>
                <a:ext cx="15" cy="10"/>
              </a:xfrm>
              <a:custGeom>
                <a:avLst/>
                <a:gdLst/>
                <a:ahLst/>
                <a:cxnLst>
                  <a:cxn ang="0">
                    <a:pos x="0" y="0"/>
                  </a:cxn>
                  <a:cxn ang="0">
                    <a:pos x="9" y="12"/>
                  </a:cxn>
                  <a:cxn ang="0">
                    <a:pos x="17" y="0"/>
                  </a:cxn>
                  <a:cxn ang="0">
                    <a:pos x="0" y="0"/>
                  </a:cxn>
                  <a:cxn ang="0">
                    <a:pos x="0" y="0"/>
                  </a:cxn>
                </a:cxnLst>
                <a:rect l="0" t="0" r="r" b="b"/>
                <a:pathLst>
                  <a:path w="17" h="12">
                    <a:moveTo>
                      <a:pt x="0" y="0"/>
                    </a:moveTo>
                    <a:lnTo>
                      <a:pt x="9" y="12"/>
                    </a:lnTo>
                    <a:lnTo>
                      <a:pt x="17" y="0"/>
                    </a:lnTo>
                    <a:lnTo>
                      <a:pt x="0" y="0"/>
                    </a:lnTo>
                    <a:lnTo>
                      <a:pt x="0" y="0"/>
                    </a:lnTo>
                    <a:close/>
                  </a:path>
                </a:pathLst>
              </a:custGeom>
              <a:solidFill>
                <a:srgbClr val="FFDF5D"/>
              </a:solidFill>
              <a:ln w="9525">
                <a:noFill/>
                <a:round/>
                <a:headEnd/>
                <a:tailEnd/>
              </a:ln>
            </p:spPr>
            <p:txBody>
              <a:bodyPr/>
              <a:lstStyle/>
              <a:p>
                <a:endParaRPr lang="en-GB"/>
              </a:p>
            </p:txBody>
          </p:sp>
          <p:sp>
            <p:nvSpPr>
              <p:cNvPr id="269321" name="Freeform 9"/>
              <p:cNvSpPr>
                <a:spLocks/>
              </p:cNvSpPr>
              <p:nvPr/>
            </p:nvSpPr>
            <p:spPr bwMode="auto">
              <a:xfrm>
                <a:off x="4264" y="1088"/>
                <a:ext cx="12" cy="54"/>
              </a:xfrm>
              <a:custGeom>
                <a:avLst/>
                <a:gdLst/>
                <a:ahLst/>
                <a:cxnLst>
                  <a:cxn ang="0">
                    <a:pos x="0" y="0"/>
                  </a:cxn>
                  <a:cxn ang="0">
                    <a:pos x="0" y="25"/>
                  </a:cxn>
                  <a:cxn ang="0">
                    <a:pos x="4" y="65"/>
                  </a:cxn>
                  <a:cxn ang="0">
                    <a:pos x="14" y="54"/>
                  </a:cxn>
                  <a:cxn ang="0">
                    <a:pos x="14" y="19"/>
                  </a:cxn>
                  <a:cxn ang="0">
                    <a:pos x="0" y="0"/>
                  </a:cxn>
                  <a:cxn ang="0">
                    <a:pos x="0" y="0"/>
                  </a:cxn>
                </a:cxnLst>
                <a:rect l="0" t="0" r="r" b="b"/>
                <a:pathLst>
                  <a:path w="14" h="65">
                    <a:moveTo>
                      <a:pt x="0" y="0"/>
                    </a:moveTo>
                    <a:lnTo>
                      <a:pt x="0" y="25"/>
                    </a:lnTo>
                    <a:lnTo>
                      <a:pt x="4" y="65"/>
                    </a:lnTo>
                    <a:lnTo>
                      <a:pt x="14" y="54"/>
                    </a:lnTo>
                    <a:lnTo>
                      <a:pt x="14" y="19"/>
                    </a:lnTo>
                    <a:lnTo>
                      <a:pt x="0" y="0"/>
                    </a:lnTo>
                    <a:lnTo>
                      <a:pt x="0" y="0"/>
                    </a:lnTo>
                    <a:close/>
                  </a:path>
                </a:pathLst>
              </a:custGeom>
              <a:solidFill>
                <a:srgbClr val="FFDF5D"/>
              </a:solidFill>
              <a:ln w="9525">
                <a:noFill/>
                <a:round/>
                <a:headEnd/>
                <a:tailEnd/>
              </a:ln>
            </p:spPr>
            <p:txBody>
              <a:bodyPr/>
              <a:lstStyle/>
              <a:p>
                <a:endParaRPr lang="en-GB"/>
              </a:p>
            </p:txBody>
          </p:sp>
          <p:sp>
            <p:nvSpPr>
              <p:cNvPr id="269322" name="Freeform 10"/>
              <p:cNvSpPr>
                <a:spLocks/>
              </p:cNvSpPr>
              <p:nvPr/>
            </p:nvSpPr>
            <p:spPr bwMode="auto">
              <a:xfrm>
                <a:off x="4271" y="2279"/>
                <a:ext cx="23" cy="25"/>
              </a:xfrm>
              <a:custGeom>
                <a:avLst/>
                <a:gdLst/>
                <a:ahLst/>
                <a:cxnLst>
                  <a:cxn ang="0">
                    <a:pos x="25" y="0"/>
                  </a:cxn>
                  <a:cxn ang="0">
                    <a:pos x="0" y="28"/>
                  </a:cxn>
                  <a:cxn ang="0">
                    <a:pos x="29" y="19"/>
                  </a:cxn>
                  <a:cxn ang="0">
                    <a:pos x="25" y="0"/>
                  </a:cxn>
                  <a:cxn ang="0">
                    <a:pos x="25" y="0"/>
                  </a:cxn>
                </a:cxnLst>
                <a:rect l="0" t="0" r="r" b="b"/>
                <a:pathLst>
                  <a:path w="29" h="28">
                    <a:moveTo>
                      <a:pt x="25" y="0"/>
                    </a:moveTo>
                    <a:lnTo>
                      <a:pt x="0" y="28"/>
                    </a:lnTo>
                    <a:lnTo>
                      <a:pt x="29" y="19"/>
                    </a:lnTo>
                    <a:lnTo>
                      <a:pt x="25" y="0"/>
                    </a:lnTo>
                    <a:lnTo>
                      <a:pt x="25" y="0"/>
                    </a:lnTo>
                    <a:close/>
                  </a:path>
                </a:pathLst>
              </a:custGeom>
              <a:solidFill>
                <a:srgbClr val="FFDF5D"/>
              </a:solidFill>
              <a:ln w="9525">
                <a:noFill/>
                <a:round/>
                <a:headEnd/>
                <a:tailEnd/>
              </a:ln>
            </p:spPr>
            <p:txBody>
              <a:bodyPr/>
              <a:lstStyle/>
              <a:p>
                <a:endParaRPr lang="en-GB"/>
              </a:p>
            </p:txBody>
          </p:sp>
          <p:sp>
            <p:nvSpPr>
              <p:cNvPr id="269323" name="Freeform 11"/>
              <p:cNvSpPr>
                <a:spLocks/>
              </p:cNvSpPr>
              <p:nvPr/>
            </p:nvSpPr>
            <p:spPr bwMode="auto">
              <a:xfrm>
                <a:off x="4291" y="2296"/>
                <a:ext cx="15" cy="8"/>
              </a:xfrm>
              <a:custGeom>
                <a:avLst/>
                <a:gdLst/>
                <a:ahLst/>
                <a:cxnLst>
                  <a:cxn ang="0">
                    <a:pos x="13" y="0"/>
                  </a:cxn>
                  <a:cxn ang="0">
                    <a:pos x="0" y="9"/>
                  </a:cxn>
                  <a:cxn ang="0">
                    <a:pos x="17" y="9"/>
                  </a:cxn>
                  <a:cxn ang="0">
                    <a:pos x="13" y="0"/>
                  </a:cxn>
                  <a:cxn ang="0">
                    <a:pos x="13" y="0"/>
                  </a:cxn>
                </a:cxnLst>
                <a:rect l="0" t="0" r="r" b="b"/>
                <a:pathLst>
                  <a:path w="17" h="9">
                    <a:moveTo>
                      <a:pt x="13" y="0"/>
                    </a:moveTo>
                    <a:lnTo>
                      <a:pt x="0" y="9"/>
                    </a:lnTo>
                    <a:lnTo>
                      <a:pt x="17" y="9"/>
                    </a:lnTo>
                    <a:lnTo>
                      <a:pt x="13" y="0"/>
                    </a:lnTo>
                    <a:lnTo>
                      <a:pt x="13" y="0"/>
                    </a:lnTo>
                    <a:close/>
                  </a:path>
                </a:pathLst>
              </a:custGeom>
              <a:solidFill>
                <a:srgbClr val="FFDF5D"/>
              </a:solidFill>
              <a:ln w="9525">
                <a:noFill/>
                <a:round/>
                <a:headEnd/>
                <a:tailEnd/>
              </a:ln>
            </p:spPr>
            <p:txBody>
              <a:bodyPr/>
              <a:lstStyle/>
              <a:p>
                <a:endParaRPr lang="en-GB"/>
              </a:p>
            </p:txBody>
          </p:sp>
          <p:sp>
            <p:nvSpPr>
              <p:cNvPr id="269324" name="Freeform 12"/>
              <p:cNvSpPr>
                <a:spLocks/>
              </p:cNvSpPr>
              <p:nvPr/>
            </p:nvSpPr>
            <p:spPr bwMode="auto">
              <a:xfrm>
                <a:off x="1766" y="1336"/>
                <a:ext cx="49" cy="51"/>
              </a:xfrm>
              <a:custGeom>
                <a:avLst/>
                <a:gdLst/>
                <a:ahLst/>
                <a:cxnLst>
                  <a:cxn ang="0">
                    <a:pos x="48" y="61"/>
                  </a:cxn>
                  <a:cxn ang="0">
                    <a:pos x="59" y="49"/>
                  </a:cxn>
                  <a:cxn ang="0">
                    <a:pos x="53" y="21"/>
                  </a:cxn>
                  <a:cxn ang="0">
                    <a:pos x="30" y="13"/>
                  </a:cxn>
                  <a:cxn ang="0">
                    <a:pos x="29" y="0"/>
                  </a:cxn>
                  <a:cxn ang="0">
                    <a:pos x="0" y="0"/>
                  </a:cxn>
                  <a:cxn ang="0">
                    <a:pos x="2" y="36"/>
                  </a:cxn>
                  <a:cxn ang="0">
                    <a:pos x="27" y="61"/>
                  </a:cxn>
                  <a:cxn ang="0">
                    <a:pos x="48" y="61"/>
                  </a:cxn>
                  <a:cxn ang="0">
                    <a:pos x="48" y="61"/>
                  </a:cxn>
                </a:cxnLst>
                <a:rect l="0" t="0" r="r" b="b"/>
                <a:pathLst>
                  <a:path w="59" h="61">
                    <a:moveTo>
                      <a:pt x="48" y="61"/>
                    </a:moveTo>
                    <a:lnTo>
                      <a:pt x="59" y="49"/>
                    </a:lnTo>
                    <a:lnTo>
                      <a:pt x="53" y="21"/>
                    </a:lnTo>
                    <a:lnTo>
                      <a:pt x="30" y="13"/>
                    </a:lnTo>
                    <a:lnTo>
                      <a:pt x="29" y="0"/>
                    </a:lnTo>
                    <a:lnTo>
                      <a:pt x="0" y="0"/>
                    </a:lnTo>
                    <a:lnTo>
                      <a:pt x="2" y="36"/>
                    </a:lnTo>
                    <a:lnTo>
                      <a:pt x="27" y="61"/>
                    </a:lnTo>
                    <a:lnTo>
                      <a:pt x="48" y="61"/>
                    </a:lnTo>
                    <a:lnTo>
                      <a:pt x="48" y="61"/>
                    </a:lnTo>
                    <a:close/>
                  </a:path>
                </a:pathLst>
              </a:custGeom>
              <a:solidFill>
                <a:srgbClr val="FFDF5D"/>
              </a:solidFill>
              <a:ln w="9525">
                <a:noFill/>
                <a:round/>
                <a:headEnd/>
                <a:tailEnd/>
              </a:ln>
            </p:spPr>
            <p:txBody>
              <a:bodyPr/>
              <a:lstStyle/>
              <a:p>
                <a:endParaRPr lang="en-GB"/>
              </a:p>
            </p:txBody>
          </p:sp>
          <p:sp>
            <p:nvSpPr>
              <p:cNvPr id="269325" name="Freeform 13"/>
              <p:cNvSpPr>
                <a:spLocks/>
              </p:cNvSpPr>
              <p:nvPr/>
            </p:nvSpPr>
            <p:spPr bwMode="auto">
              <a:xfrm>
                <a:off x="1668" y="1463"/>
                <a:ext cx="80" cy="86"/>
              </a:xfrm>
              <a:custGeom>
                <a:avLst/>
                <a:gdLst/>
                <a:ahLst/>
                <a:cxnLst>
                  <a:cxn ang="0">
                    <a:pos x="95" y="8"/>
                  </a:cxn>
                  <a:cxn ang="0">
                    <a:pos x="65" y="0"/>
                  </a:cxn>
                  <a:cxn ang="0">
                    <a:pos x="32" y="8"/>
                  </a:cxn>
                  <a:cxn ang="0">
                    <a:pos x="21" y="25"/>
                  </a:cxn>
                  <a:cxn ang="0">
                    <a:pos x="40" y="25"/>
                  </a:cxn>
                  <a:cxn ang="0">
                    <a:pos x="32" y="38"/>
                  </a:cxn>
                  <a:cxn ang="0">
                    <a:pos x="0" y="42"/>
                  </a:cxn>
                  <a:cxn ang="0">
                    <a:pos x="13" y="67"/>
                  </a:cxn>
                  <a:cxn ang="0">
                    <a:pos x="29" y="65"/>
                  </a:cxn>
                  <a:cxn ang="0">
                    <a:pos x="32" y="78"/>
                  </a:cxn>
                  <a:cxn ang="0">
                    <a:pos x="51" y="103"/>
                  </a:cxn>
                  <a:cxn ang="0">
                    <a:pos x="93" y="74"/>
                  </a:cxn>
                  <a:cxn ang="0">
                    <a:pos x="78" y="59"/>
                  </a:cxn>
                  <a:cxn ang="0">
                    <a:pos x="93" y="51"/>
                  </a:cxn>
                  <a:cxn ang="0">
                    <a:pos x="82" y="32"/>
                  </a:cxn>
                  <a:cxn ang="0">
                    <a:pos x="95" y="21"/>
                  </a:cxn>
                  <a:cxn ang="0">
                    <a:pos x="95" y="8"/>
                  </a:cxn>
                  <a:cxn ang="0">
                    <a:pos x="95" y="8"/>
                  </a:cxn>
                </a:cxnLst>
                <a:rect l="0" t="0" r="r" b="b"/>
                <a:pathLst>
                  <a:path w="95" h="103">
                    <a:moveTo>
                      <a:pt x="95" y="8"/>
                    </a:moveTo>
                    <a:lnTo>
                      <a:pt x="65" y="0"/>
                    </a:lnTo>
                    <a:lnTo>
                      <a:pt x="32" y="8"/>
                    </a:lnTo>
                    <a:lnTo>
                      <a:pt x="21" y="25"/>
                    </a:lnTo>
                    <a:lnTo>
                      <a:pt x="40" y="25"/>
                    </a:lnTo>
                    <a:lnTo>
                      <a:pt x="32" y="38"/>
                    </a:lnTo>
                    <a:lnTo>
                      <a:pt x="0" y="42"/>
                    </a:lnTo>
                    <a:lnTo>
                      <a:pt x="13" y="67"/>
                    </a:lnTo>
                    <a:lnTo>
                      <a:pt x="29" y="65"/>
                    </a:lnTo>
                    <a:lnTo>
                      <a:pt x="32" y="78"/>
                    </a:lnTo>
                    <a:lnTo>
                      <a:pt x="51" y="103"/>
                    </a:lnTo>
                    <a:lnTo>
                      <a:pt x="93" y="74"/>
                    </a:lnTo>
                    <a:lnTo>
                      <a:pt x="78" y="59"/>
                    </a:lnTo>
                    <a:lnTo>
                      <a:pt x="93" y="51"/>
                    </a:lnTo>
                    <a:lnTo>
                      <a:pt x="82" y="32"/>
                    </a:lnTo>
                    <a:lnTo>
                      <a:pt x="95" y="21"/>
                    </a:lnTo>
                    <a:lnTo>
                      <a:pt x="95" y="8"/>
                    </a:lnTo>
                    <a:lnTo>
                      <a:pt x="95" y="8"/>
                    </a:lnTo>
                    <a:close/>
                  </a:path>
                </a:pathLst>
              </a:custGeom>
              <a:solidFill>
                <a:srgbClr val="FFDF5D"/>
              </a:solidFill>
              <a:ln w="9525">
                <a:noFill/>
                <a:round/>
                <a:headEnd/>
                <a:tailEnd/>
              </a:ln>
            </p:spPr>
            <p:txBody>
              <a:bodyPr/>
              <a:lstStyle/>
              <a:p>
                <a:endParaRPr lang="en-GB"/>
              </a:p>
            </p:txBody>
          </p:sp>
          <p:sp>
            <p:nvSpPr>
              <p:cNvPr id="269326" name="Freeform 14"/>
              <p:cNvSpPr>
                <a:spLocks/>
              </p:cNvSpPr>
              <p:nvPr/>
            </p:nvSpPr>
            <p:spPr bwMode="auto">
              <a:xfrm>
                <a:off x="1439" y="1269"/>
                <a:ext cx="247" cy="92"/>
              </a:xfrm>
              <a:custGeom>
                <a:avLst/>
                <a:gdLst/>
                <a:ahLst/>
                <a:cxnLst>
                  <a:cxn ang="0">
                    <a:pos x="124" y="17"/>
                  </a:cxn>
                  <a:cxn ang="0">
                    <a:pos x="78" y="17"/>
                  </a:cxn>
                  <a:cxn ang="0">
                    <a:pos x="63" y="17"/>
                  </a:cxn>
                  <a:cxn ang="0">
                    <a:pos x="15" y="32"/>
                  </a:cxn>
                  <a:cxn ang="0">
                    <a:pos x="0" y="63"/>
                  </a:cxn>
                  <a:cxn ang="0">
                    <a:pos x="48" y="63"/>
                  </a:cxn>
                  <a:cxn ang="0">
                    <a:pos x="78" y="47"/>
                  </a:cxn>
                  <a:cxn ang="0">
                    <a:pos x="63" y="80"/>
                  </a:cxn>
                  <a:cxn ang="0">
                    <a:pos x="108" y="80"/>
                  </a:cxn>
                  <a:cxn ang="0">
                    <a:pos x="108" y="108"/>
                  </a:cxn>
                  <a:cxn ang="0">
                    <a:pos x="124" y="108"/>
                  </a:cxn>
                  <a:cxn ang="0">
                    <a:pos x="186" y="95"/>
                  </a:cxn>
                  <a:cxn ang="0">
                    <a:pos x="262" y="80"/>
                  </a:cxn>
                  <a:cxn ang="0">
                    <a:pos x="249" y="63"/>
                  </a:cxn>
                  <a:cxn ang="0">
                    <a:pos x="219" y="63"/>
                  </a:cxn>
                  <a:cxn ang="0">
                    <a:pos x="234" y="32"/>
                  </a:cxn>
                  <a:cxn ang="0">
                    <a:pos x="202" y="32"/>
                  </a:cxn>
                  <a:cxn ang="0">
                    <a:pos x="202" y="0"/>
                  </a:cxn>
                  <a:cxn ang="0">
                    <a:pos x="186" y="0"/>
                  </a:cxn>
                  <a:cxn ang="0">
                    <a:pos x="156" y="47"/>
                  </a:cxn>
                  <a:cxn ang="0">
                    <a:pos x="124" y="17"/>
                  </a:cxn>
                  <a:cxn ang="0">
                    <a:pos x="124" y="17"/>
                  </a:cxn>
                </a:cxnLst>
                <a:rect l="0" t="0" r="r" b="b"/>
                <a:pathLst>
                  <a:path w="262" h="108">
                    <a:moveTo>
                      <a:pt x="124" y="17"/>
                    </a:moveTo>
                    <a:lnTo>
                      <a:pt x="78" y="17"/>
                    </a:lnTo>
                    <a:lnTo>
                      <a:pt x="63" y="17"/>
                    </a:lnTo>
                    <a:lnTo>
                      <a:pt x="15" y="32"/>
                    </a:lnTo>
                    <a:lnTo>
                      <a:pt x="0" y="63"/>
                    </a:lnTo>
                    <a:lnTo>
                      <a:pt x="48" y="63"/>
                    </a:lnTo>
                    <a:lnTo>
                      <a:pt x="78" y="47"/>
                    </a:lnTo>
                    <a:lnTo>
                      <a:pt x="63" y="80"/>
                    </a:lnTo>
                    <a:lnTo>
                      <a:pt x="108" y="80"/>
                    </a:lnTo>
                    <a:lnTo>
                      <a:pt x="108" y="108"/>
                    </a:lnTo>
                    <a:lnTo>
                      <a:pt x="124" y="108"/>
                    </a:lnTo>
                    <a:lnTo>
                      <a:pt x="186" y="95"/>
                    </a:lnTo>
                    <a:lnTo>
                      <a:pt x="262" y="80"/>
                    </a:lnTo>
                    <a:lnTo>
                      <a:pt x="249" y="63"/>
                    </a:lnTo>
                    <a:lnTo>
                      <a:pt x="219" y="63"/>
                    </a:lnTo>
                    <a:lnTo>
                      <a:pt x="234" y="32"/>
                    </a:lnTo>
                    <a:lnTo>
                      <a:pt x="202" y="32"/>
                    </a:lnTo>
                    <a:lnTo>
                      <a:pt x="202" y="0"/>
                    </a:lnTo>
                    <a:lnTo>
                      <a:pt x="186" y="0"/>
                    </a:lnTo>
                    <a:lnTo>
                      <a:pt x="156" y="47"/>
                    </a:lnTo>
                    <a:lnTo>
                      <a:pt x="124" y="17"/>
                    </a:lnTo>
                    <a:lnTo>
                      <a:pt x="124" y="17"/>
                    </a:lnTo>
                    <a:close/>
                  </a:path>
                </a:pathLst>
              </a:custGeom>
              <a:solidFill>
                <a:srgbClr val="FFDF5D"/>
              </a:solidFill>
              <a:ln w="9525">
                <a:noFill/>
                <a:round/>
                <a:headEnd/>
                <a:tailEnd/>
              </a:ln>
            </p:spPr>
            <p:txBody>
              <a:bodyPr/>
              <a:lstStyle/>
              <a:p>
                <a:endParaRPr lang="en-GB"/>
              </a:p>
            </p:txBody>
          </p:sp>
          <p:sp>
            <p:nvSpPr>
              <p:cNvPr id="269327" name="Freeform 15"/>
              <p:cNvSpPr>
                <a:spLocks/>
              </p:cNvSpPr>
              <p:nvPr/>
            </p:nvSpPr>
            <p:spPr bwMode="auto">
              <a:xfrm>
                <a:off x="1645" y="1254"/>
                <a:ext cx="76" cy="39"/>
              </a:xfrm>
              <a:custGeom>
                <a:avLst/>
                <a:gdLst/>
                <a:ahLst/>
                <a:cxnLst>
                  <a:cxn ang="0">
                    <a:pos x="65" y="0"/>
                  </a:cxn>
                  <a:cxn ang="0">
                    <a:pos x="17" y="0"/>
                  </a:cxn>
                  <a:cxn ang="0">
                    <a:pos x="0" y="17"/>
                  </a:cxn>
                  <a:cxn ang="0">
                    <a:pos x="50" y="17"/>
                  </a:cxn>
                  <a:cxn ang="0">
                    <a:pos x="0" y="33"/>
                  </a:cxn>
                  <a:cxn ang="0">
                    <a:pos x="65" y="46"/>
                  </a:cxn>
                  <a:cxn ang="0">
                    <a:pos x="80" y="17"/>
                  </a:cxn>
                  <a:cxn ang="0">
                    <a:pos x="65" y="0"/>
                  </a:cxn>
                  <a:cxn ang="0">
                    <a:pos x="65" y="0"/>
                  </a:cxn>
                </a:cxnLst>
                <a:rect l="0" t="0" r="r" b="b"/>
                <a:pathLst>
                  <a:path w="80" h="46">
                    <a:moveTo>
                      <a:pt x="65" y="0"/>
                    </a:moveTo>
                    <a:lnTo>
                      <a:pt x="17" y="0"/>
                    </a:lnTo>
                    <a:lnTo>
                      <a:pt x="0" y="17"/>
                    </a:lnTo>
                    <a:lnTo>
                      <a:pt x="50" y="17"/>
                    </a:lnTo>
                    <a:lnTo>
                      <a:pt x="0" y="33"/>
                    </a:lnTo>
                    <a:lnTo>
                      <a:pt x="65" y="46"/>
                    </a:lnTo>
                    <a:lnTo>
                      <a:pt x="80" y="17"/>
                    </a:lnTo>
                    <a:lnTo>
                      <a:pt x="65" y="0"/>
                    </a:lnTo>
                    <a:lnTo>
                      <a:pt x="65" y="0"/>
                    </a:lnTo>
                    <a:close/>
                  </a:path>
                </a:pathLst>
              </a:custGeom>
              <a:solidFill>
                <a:srgbClr val="FFDF5D"/>
              </a:solidFill>
              <a:ln w="9525">
                <a:noFill/>
                <a:round/>
                <a:headEnd/>
                <a:tailEnd/>
              </a:ln>
            </p:spPr>
            <p:txBody>
              <a:bodyPr/>
              <a:lstStyle/>
              <a:p>
                <a:endParaRPr lang="en-GB"/>
              </a:p>
            </p:txBody>
          </p:sp>
          <p:sp>
            <p:nvSpPr>
              <p:cNvPr id="269328" name="Freeform 16"/>
              <p:cNvSpPr>
                <a:spLocks/>
              </p:cNvSpPr>
              <p:nvPr/>
            </p:nvSpPr>
            <p:spPr bwMode="auto">
              <a:xfrm>
                <a:off x="1717" y="1244"/>
                <a:ext cx="81" cy="52"/>
              </a:xfrm>
              <a:custGeom>
                <a:avLst/>
                <a:gdLst/>
                <a:ahLst/>
                <a:cxnLst>
                  <a:cxn ang="0">
                    <a:pos x="86" y="57"/>
                  </a:cxn>
                  <a:cxn ang="0">
                    <a:pos x="86" y="40"/>
                  </a:cxn>
                  <a:cxn ang="0">
                    <a:pos x="61" y="28"/>
                  </a:cxn>
                  <a:cxn ang="0">
                    <a:pos x="30" y="0"/>
                  </a:cxn>
                  <a:cxn ang="0">
                    <a:pos x="4" y="0"/>
                  </a:cxn>
                  <a:cxn ang="0">
                    <a:pos x="0" y="19"/>
                  </a:cxn>
                  <a:cxn ang="0">
                    <a:pos x="27" y="32"/>
                  </a:cxn>
                  <a:cxn ang="0">
                    <a:pos x="4" y="40"/>
                  </a:cxn>
                  <a:cxn ang="0">
                    <a:pos x="4" y="61"/>
                  </a:cxn>
                  <a:cxn ang="0">
                    <a:pos x="51" y="45"/>
                  </a:cxn>
                  <a:cxn ang="0">
                    <a:pos x="68" y="47"/>
                  </a:cxn>
                  <a:cxn ang="0">
                    <a:pos x="68" y="57"/>
                  </a:cxn>
                  <a:cxn ang="0">
                    <a:pos x="86" y="57"/>
                  </a:cxn>
                  <a:cxn ang="0">
                    <a:pos x="86" y="57"/>
                  </a:cxn>
                </a:cxnLst>
                <a:rect l="0" t="0" r="r" b="b"/>
                <a:pathLst>
                  <a:path w="86" h="61">
                    <a:moveTo>
                      <a:pt x="86" y="57"/>
                    </a:moveTo>
                    <a:lnTo>
                      <a:pt x="86" y="40"/>
                    </a:lnTo>
                    <a:lnTo>
                      <a:pt x="61" y="28"/>
                    </a:lnTo>
                    <a:lnTo>
                      <a:pt x="30" y="0"/>
                    </a:lnTo>
                    <a:lnTo>
                      <a:pt x="4" y="0"/>
                    </a:lnTo>
                    <a:lnTo>
                      <a:pt x="0" y="19"/>
                    </a:lnTo>
                    <a:lnTo>
                      <a:pt x="27" y="32"/>
                    </a:lnTo>
                    <a:lnTo>
                      <a:pt x="4" y="40"/>
                    </a:lnTo>
                    <a:lnTo>
                      <a:pt x="4" y="61"/>
                    </a:lnTo>
                    <a:lnTo>
                      <a:pt x="51" y="45"/>
                    </a:lnTo>
                    <a:lnTo>
                      <a:pt x="68" y="47"/>
                    </a:lnTo>
                    <a:lnTo>
                      <a:pt x="68" y="57"/>
                    </a:lnTo>
                    <a:lnTo>
                      <a:pt x="86" y="57"/>
                    </a:lnTo>
                    <a:lnTo>
                      <a:pt x="86" y="57"/>
                    </a:lnTo>
                    <a:close/>
                  </a:path>
                </a:pathLst>
              </a:custGeom>
              <a:solidFill>
                <a:srgbClr val="FFDF5D"/>
              </a:solidFill>
              <a:ln w="9525">
                <a:noFill/>
                <a:round/>
                <a:headEnd/>
                <a:tailEnd/>
              </a:ln>
            </p:spPr>
            <p:txBody>
              <a:bodyPr/>
              <a:lstStyle/>
              <a:p>
                <a:endParaRPr lang="en-GB"/>
              </a:p>
            </p:txBody>
          </p:sp>
          <p:sp>
            <p:nvSpPr>
              <p:cNvPr id="269329" name="Freeform 17"/>
              <p:cNvSpPr>
                <a:spLocks/>
              </p:cNvSpPr>
              <p:nvPr/>
            </p:nvSpPr>
            <p:spPr bwMode="auto">
              <a:xfrm>
                <a:off x="1359" y="1357"/>
                <a:ext cx="311" cy="134"/>
              </a:xfrm>
              <a:custGeom>
                <a:avLst/>
                <a:gdLst/>
                <a:ahLst/>
                <a:cxnLst>
                  <a:cxn ang="0">
                    <a:pos x="135" y="14"/>
                  </a:cxn>
                  <a:cxn ang="0">
                    <a:pos x="60" y="6"/>
                  </a:cxn>
                  <a:cxn ang="0">
                    <a:pos x="30" y="0"/>
                  </a:cxn>
                  <a:cxn ang="0">
                    <a:pos x="38" y="14"/>
                  </a:cxn>
                  <a:cxn ang="0">
                    <a:pos x="0" y="65"/>
                  </a:cxn>
                  <a:cxn ang="0">
                    <a:pos x="0" y="86"/>
                  </a:cxn>
                  <a:cxn ang="0">
                    <a:pos x="13" y="99"/>
                  </a:cxn>
                  <a:cxn ang="0">
                    <a:pos x="22" y="118"/>
                  </a:cxn>
                  <a:cxn ang="0">
                    <a:pos x="53" y="116"/>
                  </a:cxn>
                  <a:cxn ang="0">
                    <a:pos x="53" y="105"/>
                  </a:cxn>
                  <a:cxn ang="0">
                    <a:pos x="68" y="101"/>
                  </a:cxn>
                  <a:cxn ang="0">
                    <a:pos x="93" y="56"/>
                  </a:cxn>
                  <a:cxn ang="0">
                    <a:pos x="110" y="69"/>
                  </a:cxn>
                  <a:cxn ang="0">
                    <a:pos x="93" y="80"/>
                  </a:cxn>
                  <a:cxn ang="0">
                    <a:pos x="93" y="109"/>
                  </a:cxn>
                  <a:cxn ang="0">
                    <a:pos x="106" y="99"/>
                  </a:cxn>
                  <a:cxn ang="0">
                    <a:pos x="93" y="122"/>
                  </a:cxn>
                  <a:cxn ang="0">
                    <a:pos x="93" y="135"/>
                  </a:cxn>
                  <a:cxn ang="0">
                    <a:pos x="142" y="147"/>
                  </a:cxn>
                  <a:cxn ang="0">
                    <a:pos x="205" y="156"/>
                  </a:cxn>
                  <a:cxn ang="0">
                    <a:pos x="235" y="135"/>
                  </a:cxn>
                  <a:cxn ang="0">
                    <a:pos x="264" y="156"/>
                  </a:cxn>
                  <a:cxn ang="0">
                    <a:pos x="321" y="158"/>
                  </a:cxn>
                  <a:cxn ang="0">
                    <a:pos x="323" y="141"/>
                  </a:cxn>
                  <a:cxn ang="0">
                    <a:pos x="292" y="115"/>
                  </a:cxn>
                  <a:cxn ang="0">
                    <a:pos x="306" y="82"/>
                  </a:cxn>
                  <a:cxn ang="0">
                    <a:pos x="325" y="61"/>
                  </a:cxn>
                  <a:cxn ang="0">
                    <a:pos x="329" y="33"/>
                  </a:cxn>
                  <a:cxn ang="0">
                    <a:pos x="272" y="31"/>
                  </a:cxn>
                  <a:cxn ang="0">
                    <a:pos x="264" y="65"/>
                  </a:cxn>
                  <a:cxn ang="0">
                    <a:pos x="239" y="69"/>
                  </a:cxn>
                  <a:cxn ang="0">
                    <a:pos x="230" y="92"/>
                  </a:cxn>
                  <a:cxn ang="0">
                    <a:pos x="201" y="48"/>
                  </a:cxn>
                  <a:cxn ang="0">
                    <a:pos x="184" y="65"/>
                  </a:cxn>
                  <a:cxn ang="0">
                    <a:pos x="173" y="52"/>
                  </a:cxn>
                  <a:cxn ang="0">
                    <a:pos x="178" y="33"/>
                  </a:cxn>
                  <a:cxn ang="0">
                    <a:pos x="142" y="31"/>
                  </a:cxn>
                  <a:cxn ang="0">
                    <a:pos x="135" y="14"/>
                  </a:cxn>
                  <a:cxn ang="0">
                    <a:pos x="135" y="14"/>
                  </a:cxn>
                </a:cxnLst>
                <a:rect l="0" t="0" r="r" b="b"/>
                <a:pathLst>
                  <a:path w="329" h="158">
                    <a:moveTo>
                      <a:pt x="135" y="14"/>
                    </a:moveTo>
                    <a:lnTo>
                      <a:pt x="60" y="6"/>
                    </a:lnTo>
                    <a:lnTo>
                      <a:pt x="30" y="0"/>
                    </a:lnTo>
                    <a:lnTo>
                      <a:pt x="38" y="14"/>
                    </a:lnTo>
                    <a:lnTo>
                      <a:pt x="0" y="65"/>
                    </a:lnTo>
                    <a:lnTo>
                      <a:pt x="0" y="86"/>
                    </a:lnTo>
                    <a:lnTo>
                      <a:pt x="13" y="99"/>
                    </a:lnTo>
                    <a:lnTo>
                      <a:pt x="22" y="118"/>
                    </a:lnTo>
                    <a:lnTo>
                      <a:pt x="53" y="116"/>
                    </a:lnTo>
                    <a:lnTo>
                      <a:pt x="53" y="105"/>
                    </a:lnTo>
                    <a:lnTo>
                      <a:pt x="68" y="101"/>
                    </a:lnTo>
                    <a:lnTo>
                      <a:pt x="93" y="56"/>
                    </a:lnTo>
                    <a:lnTo>
                      <a:pt x="110" y="69"/>
                    </a:lnTo>
                    <a:lnTo>
                      <a:pt x="93" y="80"/>
                    </a:lnTo>
                    <a:lnTo>
                      <a:pt x="93" y="109"/>
                    </a:lnTo>
                    <a:lnTo>
                      <a:pt x="106" y="99"/>
                    </a:lnTo>
                    <a:lnTo>
                      <a:pt x="93" y="122"/>
                    </a:lnTo>
                    <a:lnTo>
                      <a:pt x="93" y="135"/>
                    </a:lnTo>
                    <a:lnTo>
                      <a:pt x="142" y="147"/>
                    </a:lnTo>
                    <a:lnTo>
                      <a:pt x="205" y="156"/>
                    </a:lnTo>
                    <a:lnTo>
                      <a:pt x="235" y="135"/>
                    </a:lnTo>
                    <a:lnTo>
                      <a:pt x="264" y="156"/>
                    </a:lnTo>
                    <a:lnTo>
                      <a:pt x="321" y="158"/>
                    </a:lnTo>
                    <a:lnTo>
                      <a:pt x="323" y="141"/>
                    </a:lnTo>
                    <a:lnTo>
                      <a:pt x="292" y="115"/>
                    </a:lnTo>
                    <a:lnTo>
                      <a:pt x="306" y="82"/>
                    </a:lnTo>
                    <a:lnTo>
                      <a:pt x="325" y="61"/>
                    </a:lnTo>
                    <a:lnTo>
                      <a:pt x="329" y="33"/>
                    </a:lnTo>
                    <a:lnTo>
                      <a:pt x="272" y="31"/>
                    </a:lnTo>
                    <a:lnTo>
                      <a:pt x="264" y="65"/>
                    </a:lnTo>
                    <a:lnTo>
                      <a:pt x="239" y="69"/>
                    </a:lnTo>
                    <a:lnTo>
                      <a:pt x="230" y="92"/>
                    </a:lnTo>
                    <a:lnTo>
                      <a:pt x="201" y="48"/>
                    </a:lnTo>
                    <a:lnTo>
                      <a:pt x="184" y="65"/>
                    </a:lnTo>
                    <a:lnTo>
                      <a:pt x="173" y="52"/>
                    </a:lnTo>
                    <a:lnTo>
                      <a:pt x="178" y="33"/>
                    </a:lnTo>
                    <a:lnTo>
                      <a:pt x="142" y="31"/>
                    </a:lnTo>
                    <a:lnTo>
                      <a:pt x="135" y="14"/>
                    </a:lnTo>
                    <a:lnTo>
                      <a:pt x="135" y="14"/>
                    </a:lnTo>
                    <a:close/>
                  </a:path>
                </a:pathLst>
              </a:custGeom>
              <a:solidFill>
                <a:srgbClr val="FFDF5D"/>
              </a:solidFill>
              <a:ln w="9525">
                <a:noFill/>
                <a:round/>
                <a:headEnd/>
                <a:tailEnd/>
              </a:ln>
            </p:spPr>
            <p:txBody>
              <a:bodyPr/>
              <a:lstStyle/>
              <a:p>
                <a:endParaRPr lang="en-GB"/>
              </a:p>
            </p:txBody>
          </p:sp>
          <p:sp>
            <p:nvSpPr>
              <p:cNvPr id="269330" name="Freeform 18"/>
              <p:cNvSpPr>
                <a:spLocks/>
              </p:cNvSpPr>
              <p:nvPr/>
            </p:nvSpPr>
            <p:spPr bwMode="auto">
              <a:xfrm>
                <a:off x="1719" y="1426"/>
                <a:ext cx="106" cy="46"/>
              </a:xfrm>
              <a:custGeom>
                <a:avLst/>
                <a:gdLst/>
                <a:ahLst/>
                <a:cxnLst>
                  <a:cxn ang="0">
                    <a:pos x="7" y="0"/>
                  </a:cxn>
                  <a:cxn ang="0">
                    <a:pos x="0" y="13"/>
                  </a:cxn>
                  <a:cxn ang="0">
                    <a:pos x="23" y="40"/>
                  </a:cxn>
                  <a:cxn ang="0">
                    <a:pos x="61" y="38"/>
                  </a:cxn>
                  <a:cxn ang="0">
                    <a:pos x="49" y="51"/>
                  </a:cxn>
                  <a:cxn ang="0">
                    <a:pos x="97" y="55"/>
                  </a:cxn>
                  <a:cxn ang="0">
                    <a:pos x="104" y="28"/>
                  </a:cxn>
                  <a:cxn ang="0">
                    <a:pos x="110" y="0"/>
                  </a:cxn>
                  <a:cxn ang="0">
                    <a:pos x="61" y="3"/>
                  </a:cxn>
                  <a:cxn ang="0">
                    <a:pos x="51" y="21"/>
                  </a:cxn>
                  <a:cxn ang="0">
                    <a:pos x="23" y="13"/>
                  </a:cxn>
                  <a:cxn ang="0">
                    <a:pos x="7" y="0"/>
                  </a:cxn>
                  <a:cxn ang="0">
                    <a:pos x="7" y="0"/>
                  </a:cxn>
                </a:cxnLst>
                <a:rect l="0" t="0" r="r" b="b"/>
                <a:pathLst>
                  <a:path w="110" h="55">
                    <a:moveTo>
                      <a:pt x="7" y="0"/>
                    </a:moveTo>
                    <a:lnTo>
                      <a:pt x="0" y="13"/>
                    </a:lnTo>
                    <a:lnTo>
                      <a:pt x="23" y="40"/>
                    </a:lnTo>
                    <a:lnTo>
                      <a:pt x="61" y="38"/>
                    </a:lnTo>
                    <a:lnTo>
                      <a:pt x="49" y="51"/>
                    </a:lnTo>
                    <a:lnTo>
                      <a:pt x="97" y="55"/>
                    </a:lnTo>
                    <a:lnTo>
                      <a:pt x="104" y="28"/>
                    </a:lnTo>
                    <a:lnTo>
                      <a:pt x="110" y="0"/>
                    </a:lnTo>
                    <a:lnTo>
                      <a:pt x="61" y="3"/>
                    </a:lnTo>
                    <a:lnTo>
                      <a:pt x="51" y="21"/>
                    </a:lnTo>
                    <a:lnTo>
                      <a:pt x="23" y="13"/>
                    </a:lnTo>
                    <a:lnTo>
                      <a:pt x="7" y="0"/>
                    </a:lnTo>
                    <a:lnTo>
                      <a:pt x="7" y="0"/>
                    </a:lnTo>
                    <a:close/>
                  </a:path>
                </a:pathLst>
              </a:custGeom>
              <a:solidFill>
                <a:srgbClr val="FFDF5D"/>
              </a:solidFill>
              <a:ln w="9525">
                <a:noFill/>
                <a:round/>
                <a:headEnd/>
                <a:tailEnd/>
              </a:ln>
            </p:spPr>
            <p:txBody>
              <a:bodyPr/>
              <a:lstStyle/>
              <a:p>
                <a:endParaRPr lang="en-GB"/>
              </a:p>
            </p:txBody>
          </p:sp>
          <p:sp>
            <p:nvSpPr>
              <p:cNvPr id="269331" name="Freeform 19"/>
              <p:cNvSpPr>
                <a:spLocks/>
              </p:cNvSpPr>
              <p:nvPr/>
            </p:nvSpPr>
            <p:spPr bwMode="auto">
              <a:xfrm>
                <a:off x="1829" y="1334"/>
                <a:ext cx="370" cy="310"/>
              </a:xfrm>
              <a:custGeom>
                <a:avLst/>
                <a:gdLst/>
                <a:ahLst/>
                <a:cxnLst>
                  <a:cxn ang="0">
                    <a:pos x="71" y="0"/>
                  </a:cxn>
                  <a:cxn ang="0">
                    <a:pos x="39" y="17"/>
                  </a:cxn>
                  <a:cxn ang="0">
                    <a:pos x="0" y="68"/>
                  </a:cxn>
                  <a:cxn ang="0">
                    <a:pos x="12" y="108"/>
                  </a:cxn>
                  <a:cxn ang="0">
                    <a:pos x="77" y="125"/>
                  </a:cxn>
                  <a:cxn ang="0">
                    <a:pos x="151" y="125"/>
                  </a:cxn>
                  <a:cxn ang="0">
                    <a:pos x="170" y="158"/>
                  </a:cxn>
                  <a:cxn ang="0">
                    <a:pos x="206" y="160"/>
                  </a:cxn>
                  <a:cxn ang="0">
                    <a:pos x="232" y="192"/>
                  </a:cxn>
                  <a:cxn ang="0">
                    <a:pos x="215" y="226"/>
                  </a:cxn>
                  <a:cxn ang="0">
                    <a:pos x="183" y="260"/>
                  </a:cxn>
                  <a:cxn ang="0">
                    <a:pos x="149" y="259"/>
                  </a:cxn>
                  <a:cxn ang="0">
                    <a:pos x="122" y="274"/>
                  </a:cxn>
                  <a:cxn ang="0">
                    <a:pos x="206" y="291"/>
                  </a:cxn>
                  <a:cxn ang="0">
                    <a:pos x="248" y="344"/>
                  </a:cxn>
                  <a:cxn ang="0">
                    <a:pos x="301" y="365"/>
                  </a:cxn>
                  <a:cxn ang="0">
                    <a:pos x="301" y="350"/>
                  </a:cxn>
                  <a:cxn ang="0">
                    <a:pos x="274" y="316"/>
                  </a:cxn>
                  <a:cxn ang="0">
                    <a:pos x="320" y="342"/>
                  </a:cxn>
                  <a:cxn ang="0">
                    <a:pos x="337" y="331"/>
                  </a:cxn>
                  <a:cxn ang="0">
                    <a:pos x="303" y="276"/>
                  </a:cxn>
                  <a:cxn ang="0">
                    <a:pos x="299" y="243"/>
                  </a:cxn>
                  <a:cxn ang="0">
                    <a:pos x="322" y="243"/>
                  </a:cxn>
                  <a:cxn ang="0">
                    <a:pos x="337" y="276"/>
                  </a:cxn>
                  <a:cxn ang="0">
                    <a:pos x="369" y="283"/>
                  </a:cxn>
                  <a:cxn ang="0">
                    <a:pos x="392" y="251"/>
                  </a:cxn>
                  <a:cxn ang="0">
                    <a:pos x="392" y="215"/>
                  </a:cxn>
                  <a:cxn ang="0">
                    <a:pos x="350" y="190"/>
                  </a:cxn>
                  <a:cxn ang="0">
                    <a:pos x="331" y="190"/>
                  </a:cxn>
                  <a:cxn ang="0">
                    <a:pos x="320" y="173"/>
                  </a:cxn>
                  <a:cxn ang="0">
                    <a:pos x="291" y="160"/>
                  </a:cxn>
                  <a:cxn ang="0">
                    <a:pos x="333" y="154"/>
                  </a:cxn>
                  <a:cxn ang="0">
                    <a:pos x="326" y="137"/>
                  </a:cxn>
                  <a:cxn ang="0">
                    <a:pos x="299" y="110"/>
                  </a:cxn>
                  <a:cxn ang="0">
                    <a:pos x="299" y="85"/>
                  </a:cxn>
                  <a:cxn ang="0">
                    <a:pos x="248" y="80"/>
                  </a:cxn>
                  <a:cxn ang="0">
                    <a:pos x="242" y="65"/>
                  </a:cxn>
                  <a:cxn ang="0">
                    <a:pos x="213" y="49"/>
                  </a:cxn>
                  <a:cxn ang="0">
                    <a:pos x="191" y="13"/>
                  </a:cxn>
                  <a:cxn ang="0">
                    <a:pos x="132" y="11"/>
                  </a:cxn>
                  <a:cxn ang="0">
                    <a:pos x="90" y="21"/>
                  </a:cxn>
                  <a:cxn ang="0">
                    <a:pos x="65" y="70"/>
                  </a:cxn>
                  <a:cxn ang="0">
                    <a:pos x="77" y="13"/>
                  </a:cxn>
                  <a:cxn ang="0">
                    <a:pos x="71" y="0"/>
                  </a:cxn>
                  <a:cxn ang="0">
                    <a:pos x="71" y="0"/>
                  </a:cxn>
                </a:cxnLst>
                <a:rect l="0" t="0" r="r" b="b"/>
                <a:pathLst>
                  <a:path w="392" h="365">
                    <a:moveTo>
                      <a:pt x="71" y="0"/>
                    </a:moveTo>
                    <a:lnTo>
                      <a:pt x="39" y="17"/>
                    </a:lnTo>
                    <a:lnTo>
                      <a:pt x="0" y="68"/>
                    </a:lnTo>
                    <a:lnTo>
                      <a:pt x="12" y="108"/>
                    </a:lnTo>
                    <a:lnTo>
                      <a:pt x="77" y="125"/>
                    </a:lnTo>
                    <a:lnTo>
                      <a:pt x="151" y="125"/>
                    </a:lnTo>
                    <a:lnTo>
                      <a:pt x="170" y="158"/>
                    </a:lnTo>
                    <a:lnTo>
                      <a:pt x="206" y="160"/>
                    </a:lnTo>
                    <a:lnTo>
                      <a:pt x="232" y="192"/>
                    </a:lnTo>
                    <a:lnTo>
                      <a:pt x="215" y="226"/>
                    </a:lnTo>
                    <a:lnTo>
                      <a:pt x="183" y="260"/>
                    </a:lnTo>
                    <a:lnTo>
                      <a:pt x="149" y="259"/>
                    </a:lnTo>
                    <a:lnTo>
                      <a:pt x="122" y="274"/>
                    </a:lnTo>
                    <a:lnTo>
                      <a:pt x="206" y="291"/>
                    </a:lnTo>
                    <a:lnTo>
                      <a:pt x="248" y="344"/>
                    </a:lnTo>
                    <a:lnTo>
                      <a:pt x="301" y="365"/>
                    </a:lnTo>
                    <a:lnTo>
                      <a:pt x="301" y="350"/>
                    </a:lnTo>
                    <a:lnTo>
                      <a:pt x="274" y="316"/>
                    </a:lnTo>
                    <a:lnTo>
                      <a:pt x="320" y="342"/>
                    </a:lnTo>
                    <a:lnTo>
                      <a:pt x="337" y="331"/>
                    </a:lnTo>
                    <a:lnTo>
                      <a:pt x="303" y="276"/>
                    </a:lnTo>
                    <a:lnTo>
                      <a:pt x="299" y="243"/>
                    </a:lnTo>
                    <a:lnTo>
                      <a:pt x="322" y="243"/>
                    </a:lnTo>
                    <a:lnTo>
                      <a:pt x="337" y="276"/>
                    </a:lnTo>
                    <a:lnTo>
                      <a:pt x="369" y="283"/>
                    </a:lnTo>
                    <a:lnTo>
                      <a:pt x="392" y="251"/>
                    </a:lnTo>
                    <a:lnTo>
                      <a:pt x="392" y="215"/>
                    </a:lnTo>
                    <a:lnTo>
                      <a:pt x="350" y="190"/>
                    </a:lnTo>
                    <a:lnTo>
                      <a:pt x="331" y="190"/>
                    </a:lnTo>
                    <a:lnTo>
                      <a:pt x="320" y="173"/>
                    </a:lnTo>
                    <a:lnTo>
                      <a:pt x="291" y="160"/>
                    </a:lnTo>
                    <a:lnTo>
                      <a:pt x="333" y="154"/>
                    </a:lnTo>
                    <a:lnTo>
                      <a:pt x="326" y="137"/>
                    </a:lnTo>
                    <a:lnTo>
                      <a:pt x="299" y="110"/>
                    </a:lnTo>
                    <a:lnTo>
                      <a:pt x="299" y="85"/>
                    </a:lnTo>
                    <a:lnTo>
                      <a:pt x="248" y="80"/>
                    </a:lnTo>
                    <a:lnTo>
                      <a:pt x="242" y="65"/>
                    </a:lnTo>
                    <a:lnTo>
                      <a:pt x="213" y="49"/>
                    </a:lnTo>
                    <a:lnTo>
                      <a:pt x="191" y="13"/>
                    </a:lnTo>
                    <a:lnTo>
                      <a:pt x="132" y="11"/>
                    </a:lnTo>
                    <a:lnTo>
                      <a:pt x="90" y="21"/>
                    </a:lnTo>
                    <a:lnTo>
                      <a:pt x="65" y="70"/>
                    </a:lnTo>
                    <a:lnTo>
                      <a:pt x="77" y="13"/>
                    </a:lnTo>
                    <a:lnTo>
                      <a:pt x="71" y="0"/>
                    </a:lnTo>
                    <a:lnTo>
                      <a:pt x="71" y="0"/>
                    </a:lnTo>
                    <a:close/>
                  </a:path>
                </a:pathLst>
              </a:custGeom>
              <a:solidFill>
                <a:srgbClr val="FFDF5D"/>
              </a:solidFill>
              <a:ln w="9525">
                <a:noFill/>
                <a:round/>
                <a:headEnd/>
                <a:tailEnd/>
              </a:ln>
            </p:spPr>
            <p:txBody>
              <a:bodyPr/>
              <a:lstStyle/>
              <a:p>
                <a:endParaRPr lang="en-GB"/>
              </a:p>
            </p:txBody>
          </p:sp>
          <p:sp>
            <p:nvSpPr>
              <p:cNvPr id="269332" name="Freeform 20"/>
              <p:cNvSpPr>
                <a:spLocks/>
              </p:cNvSpPr>
              <p:nvPr/>
            </p:nvSpPr>
            <p:spPr bwMode="auto">
              <a:xfrm>
                <a:off x="1833" y="1509"/>
                <a:ext cx="105" cy="105"/>
              </a:xfrm>
              <a:custGeom>
                <a:avLst/>
                <a:gdLst/>
                <a:ahLst/>
                <a:cxnLst>
                  <a:cxn ang="0">
                    <a:pos x="43" y="0"/>
                  </a:cxn>
                  <a:cxn ang="0">
                    <a:pos x="36" y="32"/>
                  </a:cxn>
                  <a:cxn ang="0">
                    <a:pos x="3" y="67"/>
                  </a:cxn>
                  <a:cxn ang="0">
                    <a:pos x="0" y="91"/>
                  </a:cxn>
                  <a:cxn ang="0">
                    <a:pos x="36" y="80"/>
                  </a:cxn>
                  <a:cxn ang="0">
                    <a:pos x="49" y="89"/>
                  </a:cxn>
                  <a:cxn ang="0">
                    <a:pos x="24" y="101"/>
                  </a:cxn>
                  <a:cxn ang="0">
                    <a:pos x="43" y="124"/>
                  </a:cxn>
                  <a:cxn ang="0">
                    <a:pos x="66" y="108"/>
                  </a:cxn>
                  <a:cxn ang="0">
                    <a:pos x="78" y="86"/>
                  </a:cxn>
                  <a:cxn ang="0">
                    <a:pos x="110" y="78"/>
                  </a:cxn>
                  <a:cxn ang="0">
                    <a:pos x="93" y="53"/>
                  </a:cxn>
                  <a:cxn ang="0">
                    <a:pos x="53" y="19"/>
                  </a:cxn>
                  <a:cxn ang="0">
                    <a:pos x="43" y="0"/>
                  </a:cxn>
                  <a:cxn ang="0">
                    <a:pos x="43" y="0"/>
                  </a:cxn>
                </a:cxnLst>
                <a:rect l="0" t="0" r="r" b="b"/>
                <a:pathLst>
                  <a:path w="110" h="124">
                    <a:moveTo>
                      <a:pt x="43" y="0"/>
                    </a:moveTo>
                    <a:lnTo>
                      <a:pt x="36" y="32"/>
                    </a:lnTo>
                    <a:lnTo>
                      <a:pt x="3" y="67"/>
                    </a:lnTo>
                    <a:lnTo>
                      <a:pt x="0" y="91"/>
                    </a:lnTo>
                    <a:lnTo>
                      <a:pt x="36" y="80"/>
                    </a:lnTo>
                    <a:lnTo>
                      <a:pt x="49" y="89"/>
                    </a:lnTo>
                    <a:lnTo>
                      <a:pt x="24" y="101"/>
                    </a:lnTo>
                    <a:lnTo>
                      <a:pt x="43" y="124"/>
                    </a:lnTo>
                    <a:lnTo>
                      <a:pt x="66" y="108"/>
                    </a:lnTo>
                    <a:lnTo>
                      <a:pt x="78" y="86"/>
                    </a:lnTo>
                    <a:lnTo>
                      <a:pt x="110" y="78"/>
                    </a:lnTo>
                    <a:lnTo>
                      <a:pt x="93" y="53"/>
                    </a:lnTo>
                    <a:lnTo>
                      <a:pt x="53" y="19"/>
                    </a:lnTo>
                    <a:lnTo>
                      <a:pt x="43" y="0"/>
                    </a:lnTo>
                    <a:lnTo>
                      <a:pt x="43" y="0"/>
                    </a:lnTo>
                    <a:close/>
                  </a:path>
                </a:pathLst>
              </a:custGeom>
              <a:solidFill>
                <a:srgbClr val="FFDF5D"/>
              </a:solidFill>
              <a:ln w="9525">
                <a:noFill/>
                <a:round/>
                <a:headEnd/>
                <a:tailEnd/>
              </a:ln>
            </p:spPr>
            <p:txBody>
              <a:bodyPr/>
              <a:lstStyle/>
              <a:p>
                <a:endParaRPr lang="en-GB"/>
              </a:p>
            </p:txBody>
          </p:sp>
          <p:sp>
            <p:nvSpPr>
              <p:cNvPr id="269333" name="Freeform 21"/>
              <p:cNvSpPr>
                <a:spLocks/>
              </p:cNvSpPr>
              <p:nvPr/>
            </p:nvSpPr>
            <p:spPr bwMode="auto">
              <a:xfrm>
                <a:off x="1791" y="1094"/>
                <a:ext cx="479" cy="188"/>
              </a:xfrm>
              <a:custGeom>
                <a:avLst/>
                <a:gdLst/>
                <a:ahLst/>
                <a:cxnLst>
                  <a:cxn ang="0">
                    <a:pos x="510" y="34"/>
                  </a:cxn>
                  <a:cxn ang="0">
                    <a:pos x="451" y="21"/>
                  </a:cxn>
                  <a:cxn ang="0">
                    <a:pos x="396" y="17"/>
                  </a:cxn>
                  <a:cxn ang="0">
                    <a:pos x="356" y="0"/>
                  </a:cxn>
                  <a:cxn ang="0">
                    <a:pos x="248" y="6"/>
                  </a:cxn>
                  <a:cxn ang="0">
                    <a:pos x="212" y="21"/>
                  </a:cxn>
                  <a:cxn ang="0">
                    <a:pos x="147" y="21"/>
                  </a:cxn>
                  <a:cxn ang="0">
                    <a:pos x="134" y="38"/>
                  </a:cxn>
                  <a:cxn ang="0">
                    <a:pos x="80" y="40"/>
                  </a:cxn>
                  <a:cxn ang="0">
                    <a:pos x="141" y="74"/>
                  </a:cxn>
                  <a:cxn ang="0">
                    <a:pos x="126" y="90"/>
                  </a:cxn>
                  <a:cxn ang="0">
                    <a:pos x="90" y="72"/>
                  </a:cxn>
                  <a:cxn ang="0">
                    <a:pos x="69" y="63"/>
                  </a:cxn>
                  <a:cxn ang="0">
                    <a:pos x="63" y="50"/>
                  </a:cxn>
                  <a:cxn ang="0">
                    <a:pos x="31" y="53"/>
                  </a:cxn>
                  <a:cxn ang="0">
                    <a:pos x="2" y="67"/>
                  </a:cxn>
                  <a:cxn ang="0">
                    <a:pos x="0" y="116"/>
                  </a:cxn>
                  <a:cxn ang="0">
                    <a:pos x="23" y="124"/>
                  </a:cxn>
                  <a:cxn ang="0">
                    <a:pos x="59" y="124"/>
                  </a:cxn>
                  <a:cxn ang="0">
                    <a:pos x="35" y="147"/>
                  </a:cxn>
                  <a:cxn ang="0">
                    <a:pos x="67" y="177"/>
                  </a:cxn>
                  <a:cxn ang="0">
                    <a:pos x="78" y="158"/>
                  </a:cxn>
                  <a:cxn ang="0">
                    <a:pos x="134" y="124"/>
                  </a:cxn>
                  <a:cxn ang="0">
                    <a:pos x="151" y="129"/>
                  </a:cxn>
                  <a:cxn ang="0">
                    <a:pos x="101" y="158"/>
                  </a:cxn>
                  <a:cxn ang="0">
                    <a:pos x="132" y="171"/>
                  </a:cxn>
                  <a:cxn ang="0">
                    <a:pos x="103" y="179"/>
                  </a:cxn>
                  <a:cxn ang="0">
                    <a:pos x="80" y="207"/>
                  </a:cxn>
                  <a:cxn ang="0">
                    <a:pos x="128" y="219"/>
                  </a:cxn>
                  <a:cxn ang="0">
                    <a:pos x="244" y="223"/>
                  </a:cxn>
                  <a:cxn ang="0">
                    <a:pos x="217" y="202"/>
                  </a:cxn>
                  <a:cxn ang="0">
                    <a:pos x="251" y="183"/>
                  </a:cxn>
                  <a:cxn ang="0">
                    <a:pos x="267" y="148"/>
                  </a:cxn>
                  <a:cxn ang="0">
                    <a:pos x="303" y="145"/>
                  </a:cxn>
                  <a:cxn ang="0">
                    <a:pos x="297" y="124"/>
                  </a:cxn>
                  <a:cxn ang="0">
                    <a:pos x="346" y="122"/>
                  </a:cxn>
                  <a:cxn ang="0">
                    <a:pos x="375" y="88"/>
                  </a:cxn>
                  <a:cxn ang="0">
                    <a:pos x="434" y="76"/>
                  </a:cxn>
                  <a:cxn ang="0">
                    <a:pos x="476" y="46"/>
                  </a:cxn>
                  <a:cxn ang="0">
                    <a:pos x="510" y="34"/>
                  </a:cxn>
                  <a:cxn ang="0">
                    <a:pos x="510" y="34"/>
                  </a:cxn>
                </a:cxnLst>
                <a:rect l="0" t="0" r="r" b="b"/>
                <a:pathLst>
                  <a:path w="510" h="223">
                    <a:moveTo>
                      <a:pt x="510" y="34"/>
                    </a:moveTo>
                    <a:lnTo>
                      <a:pt x="451" y="21"/>
                    </a:lnTo>
                    <a:lnTo>
                      <a:pt x="396" y="17"/>
                    </a:lnTo>
                    <a:lnTo>
                      <a:pt x="356" y="0"/>
                    </a:lnTo>
                    <a:lnTo>
                      <a:pt x="248" y="6"/>
                    </a:lnTo>
                    <a:lnTo>
                      <a:pt x="212" y="21"/>
                    </a:lnTo>
                    <a:lnTo>
                      <a:pt x="147" y="21"/>
                    </a:lnTo>
                    <a:lnTo>
                      <a:pt x="134" y="38"/>
                    </a:lnTo>
                    <a:lnTo>
                      <a:pt x="80" y="40"/>
                    </a:lnTo>
                    <a:lnTo>
                      <a:pt x="141" y="74"/>
                    </a:lnTo>
                    <a:lnTo>
                      <a:pt x="126" y="90"/>
                    </a:lnTo>
                    <a:lnTo>
                      <a:pt x="90" y="72"/>
                    </a:lnTo>
                    <a:lnTo>
                      <a:pt x="69" y="63"/>
                    </a:lnTo>
                    <a:lnTo>
                      <a:pt x="63" y="50"/>
                    </a:lnTo>
                    <a:lnTo>
                      <a:pt x="31" y="53"/>
                    </a:lnTo>
                    <a:lnTo>
                      <a:pt x="2" y="67"/>
                    </a:lnTo>
                    <a:lnTo>
                      <a:pt x="0" y="116"/>
                    </a:lnTo>
                    <a:lnTo>
                      <a:pt x="23" y="124"/>
                    </a:lnTo>
                    <a:lnTo>
                      <a:pt x="59" y="124"/>
                    </a:lnTo>
                    <a:lnTo>
                      <a:pt x="35" y="147"/>
                    </a:lnTo>
                    <a:lnTo>
                      <a:pt x="67" y="177"/>
                    </a:lnTo>
                    <a:lnTo>
                      <a:pt x="78" y="158"/>
                    </a:lnTo>
                    <a:lnTo>
                      <a:pt x="134" y="124"/>
                    </a:lnTo>
                    <a:lnTo>
                      <a:pt x="151" y="129"/>
                    </a:lnTo>
                    <a:lnTo>
                      <a:pt x="101" y="158"/>
                    </a:lnTo>
                    <a:lnTo>
                      <a:pt x="132" y="171"/>
                    </a:lnTo>
                    <a:lnTo>
                      <a:pt x="103" y="179"/>
                    </a:lnTo>
                    <a:lnTo>
                      <a:pt x="80" y="207"/>
                    </a:lnTo>
                    <a:lnTo>
                      <a:pt x="128" y="219"/>
                    </a:lnTo>
                    <a:lnTo>
                      <a:pt x="244" y="223"/>
                    </a:lnTo>
                    <a:lnTo>
                      <a:pt x="217" y="202"/>
                    </a:lnTo>
                    <a:lnTo>
                      <a:pt x="251" y="183"/>
                    </a:lnTo>
                    <a:lnTo>
                      <a:pt x="267" y="148"/>
                    </a:lnTo>
                    <a:lnTo>
                      <a:pt x="303" y="145"/>
                    </a:lnTo>
                    <a:lnTo>
                      <a:pt x="297" y="124"/>
                    </a:lnTo>
                    <a:lnTo>
                      <a:pt x="346" y="122"/>
                    </a:lnTo>
                    <a:lnTo>
                      <a:pt x="375" y="88"/>
                    </a:lnTo>
                    <a:lnTo>
                      <a:pt x="434" y="76"/>
                    </a:lnTo>
                    <a:lnTo>
                      <a:pt x="476" y="46"/>
                    </a:lnTo>
                    <a:lnTo>
                      <a:pt x="510" y="34"/>
                    </a:lnTo>
                    <a:lnTo>
                      <a:pt x="510" y="34"/>
                    </a:lnTo>
                    <a:close/>
                  </a:path>
                </a:pathLst>
              </a:custGeom>
              <a:solidFill>
                <a:srgbClr val="FFDF5D"/>
              </a:solidFill>
              <a:ln w="9525">
                <a:noFill/>
                <a:round/>
                <a:headEnd/>
                <a:tailEnd/>
              </a:ln>
            </p:spPr>
            <p:txBody>
              <a:bodyPr/>
              <a:lstStyle/>
              <a:p>
                <a:endParaRPr lang="en-GB"/>
              </a:p>
            </p:txBody>
          </p:sp>
          <p:sp>
            <p:nvSpPr>
              <p:cNvPr id="269334" name="Freeform 22"/>
              <p:cNvSpPr>
                <a:spLocks/>
              </p:cNvSpPr>
              <p:nvPr/>
            </p:nvSpPr>
            <p:spPr bwMode="auto">
              <a:xfrm>
                <a:off x="1775" y="1286"/>
                <a:ext cx="231" cy="68"/>
              </a:xfrm>
              <a:custGeom>
                <a:avLst/>
                <a:gdLst/>
                <a:ahLst/>
                <a:cxnLst>
                  <a:cxn ang="0">
                    <a:pos x="0" y="0"/>
                  </a:cxn>
                  <a:cxn ang="0">
                    <a:pos x="42" y="15"/>
                  </a:cxn>
                  <a:cxn ang="0">
                    <a:pos x="88" y="10"/>
                  </a:cxn>
                  <a:cxn ang="0">
                    <a:pos x="141" y="44"/>
                  </a:cxn>
                  <a:cxn ang="0">
                    <a:pos x="246" y="44"/>
                  </a:cxn>
                  <a:cxn ang="0">
                    <a:pos x="232" y="80"/>
                  </a:cxn>
                  <a:cxn ang="0">
                    <a:pos x="139" y="74"/>
                  </a:cxn>
                  <a:cxn ang="0">
                    <a:pos x="84" y="65"/>
                  </a:cxn>
                  <a:cxn ang="0">
                    <a:pos x="52" y="57"/>
                  </a:cxn>
                  <a:cxn ang="0">
                    <a:pos x="35" y="27"/>
                  </a:cxn>
                  <a:cxn ang="0">
                    <a:pos x="0" y="23"/>
                  </a:cxn>
                  <a:cxn ang="0">
                    <a:pos x="0" y="0"/>
                  </a:cxn>
                  <a:cxn ang="0">
                    <a:pos x="0" y="0"/>
                  </a:cxn>
                </a:cxnLst>
                <a:rect l="0" t="0" r="r" b="b"/>
                <a:pathLst>
                  <a:path w="246" h="80">
                    <a:moveTo>
                      <a:pt x="0" y="0"/>
                    </a:moveTo>
                    <a:lnTo>
                      <a:pt x="42" y="15"/>
                    </a:lnTo>
                    <a:lnTo>
                      <a:pt x="88" y="10"/>
                    </a:lnTo>
                    <a:lnTo>
                      <a:pt x="141" y="44"/>
                    </a:lnTo>
                    <a:lnTo>
                      <a:pt x="246" y="44"/>
                    </a:lnTo>
                    <a:lnTo>
                      <a:pt x="232" y="80"/>
                    </a:lnTo>
                    <a:lnTo>
                      <a:pt x="139" y="74"/>
                    </a:lnTo>
                    <a:lnTo>
                      <a:pt x="84" y="65"/>
                    </a:lnTo>
                    <a:lnTo>
                      <a:pt x="52" y="57"/>
                    </a:lnTo>
                    <a:lnTo>
                      <a:pt x="35" y="27"/>
                    </a:lnTo>
                    <a:lnTo>
                      <a:pt x="0" y="23"/>
                    </a:lnTo>
                    <a:lnTo>
                      <a:pt x="0" y="0"/>
                    </a:lnTo>
                    <a:lnTo>
                      <a:pt x="0" y="0"/>
                    </a:lnTo>
                    <a:close/>
                  </a:path>
                </a:pathLst>
              </a:custGeom>
              <a:solidFill>
                <a:srgbClr val="FFDF5D"/>
              </a:solidFill>
              <a:ln w="9525">
                <a:noFill/>
                <a:round/>
                <a:headEnd/>
                <a:tailEnd/>
              </a:ln>
            </p:spPr>
            <p:txBody>
              <a:bodyPr/>
              <a:lstStyle/>
              <a:p>
                <a:endParaRPr lang="en-GB"/>
              </a:p>
            </p:txBody>
          </p:sp>
          <p:sp>
            <p:nvSpPr>
              <p:cNvPr id="269335" name="Freeform 23"/>
              <p:cNvSpPr>
                <a:spLocks/>
              </p:cNvSpPr>
              <p:nvPr/>
            </p:nvSpPr>
            <p:spPr bwMode="auto">
              <a:xfrm>
                <a:off x="2111" y="1040"/>
                <a:ext cx="840" cy="637"/>
              </a:xfrm>
              <a:custGeom>
                <a:avLst/>
                <a:gdLst/>
                <a:ahLst/>
                <a:cxnLst>
                  <a:cxn ang="0">
                    <a:pos x="727" y="38"/>
                  </a:cxn>
                  <a:cxn ang="0">
                    <a:pos x="643" y="23"/>
                  </a:cxn>
                  <a:cxn ang="0">
                    <a:pos x="651" y="8"/>
                  </a:cxn>
                  <a:cxn ang="0">
                    <a:pos x="519" y="13"/>
                  </a:cxn>
                  <a:cxn ang="0">
                    <a:pos x="394" y="38"/>
                  </a:cxn>
                  <a:cxn ang="0">
                    <a:pos x="327" y="67"/>
                  </a:cxn>
                  <a:cxn ang="0">
                    <a:pos x="215" y="67"/>
                  </a:cxn>
                  <a:cxn ang="0">
                    <a:pos x="139" y="107"/>
                  </a:cxn>
                  <a:cxn ang="0">
                    <a:pos x="120" y="141"/>
                  </a:cxn>
                  <a:cxn ang="0">
                    <a:pos x="38" y="165"/>
                  </a:cxn>
                  <a:cxn ang="0">
                    <a:pos x="38" y="215"/>
                  </a:cxn>
                  <a:cxn ang="0">
                    <a:pos x="27" y="249"/>
                  </a:cxn>
                  <a:cxn ang="0">
                    <a:pos x="69" y="268"/>
                  </a:cxn>
                  <a:cxn ang="0">
                    <a:pos x="229" y="297"/>
                  </a:cxn>
                  <a:cxn ang="0">
                    <a:pos x="246" y="388"/>
                  </a:cxn>
                  <a:cxn ang="0">
                    <a:pos x="265" y="422"/>
                  </a:cxn>
                  <a:cxn ang="0">
                    <a:pos x="229" y="464"/>
                  </a:cxn>
                  <a:cxn ang="0">
                    <a:pos x="265" y="487"/>
                  </a:cxn>
                  <a:cxn ang="0">
                    <a:pos x="219" y="521"/>
                  </a:cxn>
                  <a:cxn ang="0">
                    <a:pos x="282" y="652"/>
                  </a:cxn>
                  <a:cxn ang="0">
                    <a:pos x="316" y="728"/>
                  </a:cxn>
                  <a:cxn ang="0">
                    <a:pos x="381" y="726"/>
                  </a:cxn>
                  <a:cxn ang="0">
                    <a:pos x="432" y="590"/>
                  </a:cxn>
                  <a:cxn ang="0">
                    <a:pos x="476" y="572"/>
                  </a:cxn>
                  <a:cxn ang="0">
                    <a:pos x="535" y="548"/>
                  </a:cxn>
                  <a:cxn ang="0">
                    <a:pos x="637" y="502"/>
                  </a:cxn>
                  <a:cxn ang="0">
                    <a:pos x="732" y="466"/>
                  </a:cxn>
                  <a:cxn ang="0">
                    <a:pos x="673" y="443"/>
                  </a:cxn>
                  <a:cxn ang="0">
                    <a:pos x="693" y="432"/>
                  </a:cxn>
                  <a:cxn ang="0">
                    <a:pos x="694" y="397"/>
                  </a:cxn>
                  <a:cxn ang="0">
                    <a:pos x="729" y="392"/>
                  </a:cxn>
                  <a:cxn ang="0">
                    <a:pos x="727" y="337"/>
                  </a:cxn>
                  <a:cxn ang="0">
                    <a:pos x="744" y="283"/>
                  </a:cxn>
                  <a:cxn ang="0">
                    <a:pos x="748" y="249"/>
                  </a:cxn>
                  <a:cxn ang="0">
                    <a:pos x="786" y="257"/>
                  </a:cxn>
                  <a:cxn ang="0">
                    <a:pos x="765" y="204"/>
                  </a:cxn>
                  <a:cxn ang="0">
                    <a:pos x="816" y="135"/>
                  </a:cxn>
                  <a:cxn ang="0">
                    <a:pos x="890" y="89"/>
                  </a:cxn>
                  <a:cxn ang="0">
                    <a:pos x="835" y="72"/>
                  </a:cxn>
                  <a:cxn ang="0">
                    <a:pos x="751" y="89"/>
                  </a:cxn>
                  <a:cxn ang="0">
                    <a:pos x="729" y="74"/>
                  </a:cxn>
                  <a:cxn ang="0">
                    <a:pos x="725" y="59"/>
                  </a:cxn>
                  <a:cxn ang="0">
                    <a:pos x="751" y="55"/>
                  </a:cxn>
                </a:cxnLst>
                <a:rect l="0" t="0" r="r" b="b"/>
                <a:pathLst>
                  <a:path w="890" h="751">
                    <a:moveTo>
                      <a:pt x="751" y="55"/>
                    </a:moveTo>
                    <a:lnTo>
                      <a:pt x="727" y="38"/>
                    </a:lnTo>
                    <a:lnTo>
                      <a:pt x="672" y="34"/>
                    </a:lnTo>
                    <a:lnTo>
                      <a:pt x="643" y="23"/>
                    </a:lnTo>
                    <a:lnTo>
                      <a:pt x="597" y="34"/>
                    </a:lnTo>
                    <a:lnTo>
                      <a:pt x="651" y="8"/>
                    </a:lnTo>
                    <a:lnTo>
                      <a:pt x="575" y="0"/>
                    </a:lnTo>
                    <a:lnTo>
                      <a:pt x="519" y="13"/>
                    </a:lnTo>
                    <a:lnTo>
                      <a:pt x="434" y="21"/>
                    </a:lnTo>
                    <a:lnTo>
                      <a:pt x="394" y="38"/>
                    </a:lnTo>
                    <a:lnTo>
                      <a:pt x="345" y="42"/>
                    </a:lnTo>
                    <a:lnTo>
                      <a:pt x="327" y="67"/>
                    </a:lnTo>
                    <a:lnTo>
                      <a:pt x="288" y="51"/>
                    </a:lnTo>
                    <a:lnTo>
                      <a:pt x="215" y="67"/>
                    </a:lnTo>
                    <a:lnTo>
                      <a:pt x="172" y="74"/>
                    </a:lnTo>
                    <a:lnTo>
                      <a:pt x="139" y="107"/>
                    </a:lnTo>
                    <a:lnTo>
                      <a:pt x="97" y="124"/>
                    </a:lnTo>
                    <a:lnTo>
                      <a:pt x="120" y="141"/>
                    </a:lnTo>
                    <a:lnTo>
                      <a:pt x="88" y="158"/>
                    </a:lnTo>
                    <a:lnTo>
                      <a:pt x="38" y="165"/>
                    </a:lnTo>
                    <a:lnTo>
                      <a:pt x="0" y="200"/>
                    </a:lnTo>
                    <a:lnTo>
                      <a:pt x="38" y="215"/>
                    </a:lnTo>
                    <a:lnTo>
                      <a:pt x="12" y="232"/>
                    </a:lnTo>
                    <a:lnTo>
                      <a:pt x="27" y="249"/>
                    </a:lnTo>
                    <a:lnTo>
                      <a:pt x="80" y="249"/>
                    </a:lnTo>
                    <a:lnTo>
                      <a:pt x="69" y="268"/>
                    </a:lnTo>
                    <a:lnTo>
                      <a:pt x="200" y="274"/>
                    </a:lnTo>
                    <a:lnTo>
                      <a:pt x="229" y="297"/>
                    </a:lnTo>
                    <a:lnTo>
                      <a:pt x="219" y="365"/>
                    </a:lnTo>
                    <a:lnTo>
                      <a:pt x="246" y="388"/>
                    </a:lnTo>
                    <a:lnTo>
                      <a:pt x="219" y="413"/>
                    </a:lnTo>
                    <a:lnTo>
                      <a:pt x="265" y="422"/>
                    </a:lnTo>
                    <a:lnTo>
                      <a:pt x="225" y="424"/>
                    </a:lnTo>
                    <a:lnTo>
                      <a:pt x="229" y="464"/>
                    </a:lnTo>
                    <a:lnTo>
                      <a:pt x="282" y="474"/>
                    </a:lnTo>
                    <a:lnTo>
                      <a:pt x="265" y="487"/>
                    </a:lnTo>
                    <a:lnTo>
                      <a:pt x="232" y="487"/>
                    </a:lnTo>
                    <a:lnTo>
                      <a:pt x="219" y="521"/>
                    </a:lnTo>
                    <a:lnTo>
                      <a:pt x="238" y="580"/>
                    </a:lnTo>
                    <a:lnTo>
                      <a:pt x="282" y="652"/>
                    </a:lnTo>
                    <a:lnTo>
                      <a:pt x="282" y="677"/>
                    </a:lnTo>
                    <a:lnTo>
                      <a:pt x="316" y="728"/>
                    </a:lnTo>
                    <a:lnTo>
                      <a:pt x="369" y="751"/>
                    </a:lnTo>
                    <a:lnTo>
                      <a:pt x="381" y="726"/>
                    </a:lnTo>
                    <a:lnTo>
                      <a:pt x="428" y="668"/>
                    </a:lnTo>
                    <a:lnTo>
                      <a:pt x="432" y="590"/>
                    </a:lnTo>
                    <a:lnTo>
                      <a:pt x="464" y="595"/>
                    </a:lnTo>
                    <a:lnTo>
                      <a:pt x="476" y="572"/>
                    </a:lnTo>
                    <a:lnTo>
                      <a:pt x="508" y="571"/>
                    </a:lnTo>
                    <a:lnTo>
                      <a:pt x="535" y="548"/>
                    </a:lnTo>
                    <a:lnTo>
                      <a:pt x="580" y="504"/>
                    </a:lnTo>
                    <a:lnTo>
                      <a:pt x="637" y="502"/>
                    </a:lnTo>
                    <a:lnTo>
                      <a:pt x="654" y="481"/>
                    </a:lnTo>
                    <a:lnTo>
                      <a:pt x="732" y="466"/>
                    </a:lnTo>
                    <a:lnTo>
                      <a:pt x="736" y="449"/>
                    </a:lnTo>
                    <a:lnTo>
                      <a:pt x="673" y="443"/>
                    </a:lnTo>
                    <a:lnTo>
                      <a:pt x="670" y="413"/>
                    </a:lnTo>
                    <a:lnTo>
                      <a:pt x="693" y="432"/>
                    </a:lnTo>
                    <a:lnTo>
                      <a:pt x="740" y="428"/>
                    </a:lnTo>
                    <a:lnTo>
                      <a:pt x="694" y="397"/>
                    </a:lnTo>
                    <a:lnTo>
                      <a:pt x="700" y="377"/>
                    </a:lnTo>
                    <a:lnTo>
                      <a:pt x="729" y="392"/>
                    </a:lnTo>
                    <a:lnTo>
                      <a:pt x="744" y="361"/>
                    </a:lnTo>
                    <a:lnTo>
                      <a:pt x="727" y="337"/>
                    </a:lnTo>
                    <a:lnTo>
                      <a:pt x="770" y="320"/>
                    </a:lnTo>
                    <a:lnTo>
                      <a:pt x="744" y="283"/>
                    </a:lnTo>
                    <a:lnTo>
                      <a:pt x="765" y="283"/>
                    </a:lnTo>
                    <a:lnTo>
                      <a:pt x="748" y="249"/>
                    </a:lnTo>
                    <a:lnTo>
                      <a:pt x="767" y="249"/>
                    </a:lnTo>
                    <a:lnTo>
                      <a:pt x="786" y="257"/>
                    </a:lnTo>
                    <a:lnTo>
                      <a:pt x="793" y="232"/>
                    </a:lnTo>
                    <a:lnTo>
                      <a:pt x="765" y="204"/>
                    </a:lnTo>
                    <a:lnTo>
                      <a:pt x="772" y="141"/>
                    </a:lnTo>
                    <a:lnTo>
                      <a:pt x="816" y="135"/>
                    </a:lnTo>
                    <a:lnTo>
                      <a:pt x="824" y="112"/>
                    </a:lnTo>
                    <a:lnTo>
                      <a:pt x="890" y="89"/>
                    </a:lnTo>
                    <a:lnTo>
                      <a:pt x="871" y="74"/>
                    </a:lnTo>
                    <a:lnTo>
                      <a:pt x="835" y="72"/>
                    </a:lnTo>
                    <a:lnTo>
                      <a:pt x="799" y="93"/>
                    </a:lnTo>
                    <a:lnTo>
                      <a:pt x="751" y="89"/>
                    </a:lnTo>
                    <a:lnTo>
                      <a:pt x="719" y="110"/>
                    </a:lnTo>
                    <a:lnTo>
                      <a:pt x="729" y="74"/>
                    </a:lnTo>
                    <a:lnTo>
                      <a:pt x="685" y="67"/>
                    </a:lnTo>
                    <a:lnTo>
                      <a:pt x="725" y="59"/>
                    </a:lnTo>
                    <a:lnTo>
                      <a:pt x="751" y="55"/>
                    </a:lnTo>
                    <a:lnTo>
                      <a:pt x="751" y="55"/>
                    </a:lnTo>
                    <a:close/>
                  </a:path>
                </a:pathLst>
              </a:custGeom>
              <a:solidFill>
                <a:srgbClr val="FFDF5D"/>
              </a:solidFill>
              <a:ln w="9525">
                <a:noFill/>
                <a:round/>
                <a:headEnd/>
                <a:tailEnd/>
              </a:ln>
            </p:spPr>
            <p:txBody>
              <a:bodyPr/>
              <a:lstStyle/>
              <a:p>
                <a:endParaRPr lang="en-GB"/>
              </a:p>
            </p:txBody>
          </p:sp>
          <p:sp>
            <p:nvSpPr>
              <p:cNvPr id="269336" name="Freeform 24"/>
              <p:cNvSpPr>
                <a:spLocks/>
              </p:cNvSpPr>
              <p:nvPr/>
            </p:nvSpPr>
            <p:spPr bwMode="auto">
              <a:xfrm>
                <a:off x="742" y="1377"/>
                <a:ext cx="1560" cy="1386"/>
              </a:xfrm>
              <a:custGeom>
                <a:avLst/>
                <a:gdLst/>
                <a:ahLst/>
                <a:cxnLst>
                  <a:cxn ang="0">
                    <a:pos x="1070" y="116"/>
                  </a:cxn>
                  <a:cxn ang="0">
                    <a:pos x="996" y="163"/>
                  </a:cxn>
                  <a:cxn ang="0">
                    <a:pos x="794" y="125"/>
                  </a:cxn>
                  <a:cxn ang="0">
                    <a:pos x="663" y="97"/>
                  </a:cxn>
                  <a:cxn ang="0">
                    <a:pos x="501" y="107"/>
                  </a:cxn>
                  <a:cxn ang="0">
                    <a:pos x="353" y="73"/>
                  </a:cxn>
                  <a:cxn ang="0">
                    <a:pos x="168" y="129"/>
                  </a:cxn>
                  <a:cxn ang="0">
                    <a:pos x="152" y="229"/>
                  </a:cxn>
                  <a:cxn ang="0">
                    <a:pos x="138" y="261"/>
                  </a:cxn>
                  <a:cxn ang="0">
                    <a:pos x="149" y="357"/>
                  </a:cxn>
                  <a:cxn ang="0">
                    <a:pos x="54" y="511"/>
                  </a:cxn>
                  <a:cxn ang="0">
                    <a:pos x="242" y="323"/>
                  </a:cxn>
                  <a:cxn ang="0">
                    <a:pos x="326" y="323"/>
                  </a:cxn>
                  <a:cxn ang="0">
                    <a:pos x="410" y="287"/>
                  </a:cxn>
                  <a:cxn ang="0">
                    <a:pos x="466" y="437"/>
                  </a:cxn>
                  <a:cxn ang="0">
                    <a:pos x="534" y="514"/>
                  </a:cxn>
                  <a:cxn ang="0">
                    <a:pos x="568" y="852"/>
                  </a:cxn>
                  <a:cxn ang="0">
                    <a:pos x="619" y="995"/>
                  </a:cxn>
                  <a:cxn ang="0">
                    <a:pos x="706" y="1086"/>
                  </a:cxn>
                  <a:cxn ang="0">
                    <a:pos x="668" y="941"/>
                  </a:cxn>
                  <a:cxn ang="0">
                    <a:pos x="792" y="1120"/>
                  </a:cxn>
                  <a:cxn ang="0">
                    <a:pos x="1003" y="1279"/>
                  </a:cxn>
                  <a:cxn ang="0">
                    <a:pos x="1191" y="1372"/>
                  </a:cxn>
                  <a:cxn ang="0">
                    <a:pos x="1098" y="1218"/>
                  </a:cxn>
                  <a:cxn ang="0">
                    <a:pos x="992" y="1152"/>
                  </a:cxn>
                  <a:cxn ang="0">
                    <a:pos x="987" y="1095"/>
                  </a:cxn>
                  <a:cxn ang="0">
                    <a:pos x="930" y="1081"/>
                  </a:cxn>
                  <a:cxn ang="0">
                    <a:pos x="867" y="959"/>
                  </a:cxn>
                  <a:cxn ang="0">
                    <a:pos x="933" y="918"/>
                  </a:cxn>
                  <a:cxn ang="0">
                    <a:pos x="1003" y="925"/>
                  </a:cxn>
                  <a:cxn ang="0">
                    <a:pos x="1100" y="1022"/>
                  </a:cxn>
                  <a:cxn ang="0">
                    <a:pos x="1171" y="846"/>
                  </a:cxn>
                  <a:cxn ang="0">
                    <a:pos x="1210" y="766"/>
                  </a:cxn>
                  <a:cxn ang="0">
                    <a:pos x="1282" y="673"/>
                  </a:cxn>
                  <a:cxn ang="0">
                    <a:pos x="1348" y="720"/>
                  </a:cxn>
                  <a:cxn ang="0">
                    <a:pos x="1440" y="652"/>
                  </a:cxn>
                  <a:cxn ang="0">
                    <a:pos x="1392" y="625"/>
                  </a:cxn>
                  <a:cxn ang="0">
                    <a:pos x="1444" y="604"/>
                  </a:cxn>
                  <a:cxn ang="0">
                    <a:pos x="1485" y="656"/>
                  </a:cxn>
                  <a:cxn ang="0">
                    <a:pos x="1540" y="611"/>
                  </a:cxn>
                  <a:cxn ang="0">
                    <a:pos x="1485" y="488"/>
                  </a:cxn>
                  <a:cxn ang="0">
                    <a:pos x="1407" y="357"/>
                  </a:cxn>
                  <a:cxn ang="0">
                    <a:pos x="1363" y="348"/>
                  </a:cxn>
                  <a:cxn ang="0">
                    <a:pos x="1245" y="330"/>
                  </a:cxn>
                  <a:cxn ang="0">
                    <a:pos x="1224" y="445"/>
                  </a:cxn>
                  <a:cxn ang="0">
                    <a:pos x="1180" y="502"/>
                  </a:cxn>
                  <a:cxn ang="0">
                    <a:pos x="1079" y="414"/>
                  </a:cxn>
                  <a:cxn ang="0">
                    <a:pos x="1061" y="305"/>
                  </a:cxn>
                  <a:cxn ang="0">
                    <a:pos x="1168" y="195"/>
                  </a:cxn>
                  <a:cxn ang="0">
                    <a:pos x="1177" y="132"/>
                  </a:cxn>
                  <a:cxn ang="0">
                    <a:pos x="1103" y="86"/>
                  </a:cxn>
                </a:cxnLst>
                <a:rect l="0" t="0" r="r" b="b"/>
                <a:pathLst>
                  <a:path w="1544" h="1372">
                    <a:moveTo>
                      <a:pt x="1157" y="23"/>
                    </a:moveTo>
                    <a:lnTo>
                      <a:pt x="1120" y="0"/>
                    </a:lnTo>
                    <a:lnTo>
                      <a:pt x="1096" y="32"/>
                    </a:lnTo>
                    <a:lnTo>
                      <a:pt x="1093" y="86"/>
                    </a:lnTo>
                    <a:lnTo>
                      <a:pt x="1070" y="116"/>
                    </a:lnTo>
                    <a:lnTo>
                      <a:pt x="1079" y="137"/>
                    </a:lnTo>
                    <a:lnTo>
                      <a:pt x="1041" y="152"/>
                    </a:lnTo>
                    <a:lnTo>
                      <a:pt x="1033" y="116"/>
                    </a:lnTo>
                    <a:lnTo>
                      <a:pt x="998" y="137"/>
                    </a:lnTo>
                    <a:lnTo>
                      <a:pt x="996" y="163"/>
                    </a:lnTo>
                    <a:lnTo>
                      <a:pt x="922" y="132"/>
                    </a:lnTo>
                    <a:lnTo>
                      <a:pt x="888" y="142"/>
                    </a:lnTo>
                    <a:lnTo>
                      <a:pt x="872" y="168"/>
                    </a:lnTo>
                    <a:lnTo>
                      <a:pt x="794" y="153"/>
                    </a:lnTo>
                    <a:lnTo>
                      <a:pt x="794" y="125"/>
                    </a:lnTo>
                    <a:lnTo>
                      <a:pt x="748" y="129"/>
                    </a:lnTo>
                    <a:lnTo>
                      <a:pt x="716" y="94"/>
                    </a:lnTo>
                    <a:lnTo>
                      <a:pt x="694" y="97"/>
                    </a:lnTo>
                    <a:lnTo>
                      <a:pt x="694" y="121"/>
                    </a:lnTo>
                    <a:lnTo>
                      <a:pt x="663" y="97"/>
                    </a:lnTo>
                    <a:lnTo>
                      <a:pt x="610" y="116"/>
                    </a:lnTo>
                    <a:lnTo>
                      <a:pt x="579" y="129"/>
                    </a:lnTo>
                    <a:lnTo>
                      <a:pt x="557" y="116"/>
                    </a:lnTo>
                    <a:lnTo>
                      <a:pt x="538" y="129"/>
                    </a:lnTo>
                    <a:lnTo>
                      <a:pt x="501" y="107"/>
                    </a:lnTo>
                    <a:lnTo>
                      <a:pt x="437" y="97"/>
                    </a:lnTo>
                    <a:lnTo>
                      <a:pt x="422" y="111"/>
                    </a:lnTo>
                    <a:lnTo>
                      <a:pt x="406" y="97"/>
                    </a:lnTo>
                    <a:lnTo>
                      <a:pt x="370" y="94"/>
                    </a:lnTo>
                    <a:lnTo>
                      <a:pt x="353" y="73"/>
                    </a:lnTo>
                    <a:lnTo>
                      <a:pt x="326" y="76"/>
                    </a:lnTo>
                    <a:lnTo>
                      <a:pt x="318" y="53"/>
                    </a:lnTo>
                    <a:lnTo>
                      <a:pt x="286" y="66"/>
                    </a:lnTo>
                    <a:lnTo>
                      <a:pt x="202" y="89"/>
                    </a:lnTo>
                    <a:lnTo>
                      <a:pt x="168" y="129"/>
                    </a:lnTo>
                    <a:lnTo>
                      <a:pt x="202" y="173"/>
                    </a:lnTo>
                    <a:lnTo>
                      <a:pt x="197" y="182"/>
                    </a:lnTo>
                    <a:lnTo>
                      <a:pt x="162" y="168"/>
                    </a:lnTo>
                    <a:lnTo>
                      <a:pt x="134" y="182"/>
                    </a:lnTo>
                    <a:lnTo>
                      <a:pt x="152" y="229"/>
                    </a:lnTo>
                    <a:lnTo>
                      <a:pt x="176" y="216"/>
                    </a:lnTo>
                    <a:lnTo>
                      <a:pt x="197" y="229"/>
                    </a:lnTo>
                    <a:lnTo>
                      <a:pt x="176" y="248"/>
                    </a:lnTo>
                    <a:lnTo>
                      <a:pt x="168" y="264"/>
                    </a:lnTo>
                    <a:lnTo>
                      <a:pt x="138" y="261"/>
                    </a:lnTo>
                    <a:lnTo>
                      <a:pt x="108" y="287"/>
                    </a:lnTo>
                    <a:lnTo>
                      <a:pt x="108" y="325"/>
                    </a:lnTo>
                    <a:lnTo>
                      <a:pt x="134" y="339"/>
                    </a:lnTo>
                    <a:lnTo>
                      <a:pt x="160" y="330"/>
                    </a:lnTo>
                    <a:lnTo>
                      <a:pt x="149" y="357"/>
                    </a:lnTo>
                    <a:lnTo>
                      <a:pt x="182" y="361"/>
                    </a:lnTo>
                    <a:lnTo>
                      <a:pt x="185" y="379"/>
                    </a:lnTo>
                    <a:lnTo>
                      <a:pt x="129" y="433"/>
                    </a:lnTo>
                    <a:lnTo>
                      <a:pt x="0" y="553"/>
                    </a:lnTo>
                    <a:lnTo>
                      <a:pt x="54" y="511"/>
                    </a:lnTo>
                    <a:lnTo>
                      <a:pt x="135" y="445"/>
                    </a:lnTo>
                    <a:lnTo>
                      <a:pt x="242" y="348"/>
                    </a:lnTo>
                    <a:lnTo>
                      <a:pt x="227" y="330"/>
                    </a:lnTo>
                    <a:lnTo>
                      <a:pt x="214" y="323"/>
                    </a:lnTo>
                    <a:lnTo>
                      <a:pt x="242" y="323"/>
                    </a:lnTo>
                    <a:lnTo>
                      <a:pt x="283" y="282"/>
                    </a:lnTo>
                    <a:lnTo>
                      <a:pt x="283" y="295"/>
                    </a:lnTo>
                    <a:lnTo>
                      <a:pt x="263" y="323"/>
                    </a:lnTo>
                    <a:lnTo>
                      <a:pt x="304" y="318"/>
                    </a:lnTo>
                    <a:lnTo>
                      <a:pt x="326" y="323"/>
                    </a:lnTo>
                    <a:lnTo>
                      <a:pt x="326" y="305"/>
                    </a:lnTo>
                    <a:lnTo>
                      <a:pt x="344" y="308"/>
                    </a:lnTo>
                    <a:lnTo>
                      <a:pt x="380" y="323"/>
                    </a:lnTo>
                    <a:lnTo>
                      <a:pt x="406" y="305"/>
                    </a:lnTo>
                    <a:lnTo>
                      <a:pt x="410" y="287"/>
                    </a:lnTo>
                    <a:lnTo>
                      <a:pt x="445" y="305"/>
                    </a:lnTo>
                    <a:lnTo>
                      <a:pt x="422" y="323"/>
                    </a:lnTo>
                    <a:lnTo>
                      <a:pt x="434" y="352"/>
                    </a:lnTo>
                    <a:lnTo>
                      <a:pt x="453" y="361"/>
                    </a:lnTo>
                    <a:lnTo>
                      <a:pt x="466" y="437"/>
                    </a:lnTo>
                    <a:lnTo>
                      <a:pt x="485" y="455"/>
                    </a:lnTo>
                    <a:lnTo>
                      <a:pt x="501" y="445"/>
                    </a:lnTo>
                    <a:lnTo>
                      <a:pt x="522" y="468"/>
                    </a:lnTo>
                    <a:lnTo>
                      <a:pt x="522" y="498"/>
                    </a:lnTo>
                    <a:lnTo>
                      <a:pt x="534" y="514"/>
                    </a:lnTo>
                    <a:lnTo>
                      <a:pt x="512" y="524"/>
                    </a:lnTo>
                    <a:lnTo>
                      <a:pt x="535" y="564"/>
                    </a:lnTo>
                    <a:lnTo>
                      <a:pt x="546" y="577"/>
                    </a:lnTo>
                    <a:lnTo>
                      <a:pt x="519" y="684"/>
                    </a:lnTo>
                    <a:lnTo>
                      <a:pt x="568" y="852"/>
                    </a:lnTo>
                    <a:lnTo>
                      <a:pt x="579" y="890"/>
                    </a:lnTo>
                    <a:lnTo>
                      <a:pt x="610" y="897"/>
                    </a:lnTo>
                    <a:lnTo>
                      <a:pt x="619" y="951"/>
                    </a:lnTo>
                    <a:lnTo>
                      <a:pt x="632" y="977"/>
                    </a:lnTo>
                    <a:lnTo>
                      <a:pt x="619" y="995"/>
                    </a:lnTo>
                    <a:lnTo>
                      <a:pt x="629" y="1015"/>
                    </a:lnTo>
                    <a:lnTo>
                      <a:pt x="657" y="1047"/>
                    </a:lnTo>
                    <a:lnTo>
                      <a:pt x="672" y="1075"/>
                    </a:lnTo>
                    <a:lnTo>
                      <a:pt x="699" y="1091"/>
                    </a:lnTo>
                    <a:lnTo>
                      <a:pt x="706" y="1086"/>
                    </a:lnTo>
                    <a:lnTo>
                      <a:pt x="694" y="1057"/>
                    </a:lnTo>
                    <a:lnTo>
                      <a:pt x="668" y="1007"/>
                    </a:lnTo>
                    <a:lnTo>
                      <a:pt x="657" y="972"/>
                    </a:lnTo>
                    <a:lnTo>
                      <a:pt x="654" y="941"/>
                    </a:lnTo>
                    <a:lnTo>
                      <a:pt x="668" y="941"/>
                    </a:lnTo>
                    <a:lnTo>
                      <a:pt x="672" y="984"/>
                    </a:lnTo>
                    <a:lnTo>
                      <a:pt x="696" y="1022"/>
                    </a:lnTo>
                    <a:lnTo>
                      <a:pt x="753" y="1086"/>
                    </a:lnTo>
                    <a:lnTo>
                      <a:pt x="768" y="1091"/>
                    </a:lnTo>
                    <a:lnTo>
                      <a:pt x="792" y="1120"/>
                    </a:lnTo>
                    <a:lnTo>
                      <a:pt x="826" y="1141"/>
                    </a:lnTo>
                    <a:lnTo>
                      <a:pt x="864" y="1175"/>
                    </a:lnTo>
                    <a:lnTo>
                      <a:pt x="902" y="1189"/>
                    </a:lnTo>
                    <a:lnTo>
                      <a:pt x="940" y="1205"/>
                    </a:lnTo>
                    <a:lnTo>
                      <a:pt x="1003" y="1279"/>
                    </a:lnTo>
                    <a:lnTo>
                      <a:pt x="1021" y="1294"/>
                    </a:lnTo>
                    <a:lnTo>
                      <a:pt x="1047" y="1308"/>
                    </a:lnTo>
                    <a:lnTo>
                      <a:pt x="1142" y="1352"/>
                    </a:lnTo>
                    <a:lnTo>
                      <a:pt x="1164" y="1336"/>
                    </a:lnTo>
                    <a:lnTo>
                      <a:pt x="1191" y="1372"/>
                    </a:lnTo>
                    <a:lnTo>
                      <a:pt x="1191" y="1342"/>
                    </a:lnTo>
                    <a:lnTo>
                      <a:pt x="1154" y="1296"/>
                    </a:lnTo>
                    <a:lnTo>
                      <a:pt x="1115" y="1298"/>
                    </a:lnTo>
                    <a:lnTo>
                      <a:pt x="1094" y="1258"/>
                    </a:lnTo>
                    <a:lnTo>
                      <a:pt x="1098" y="1218"/>
                    </a:lnTo>
                    <a:lnTo>
                      <a:pt x="1080" y="1196"/>
                    </a:lnTo>
                    <a:lnTo>
                      <a:pt x="1053" y="1196"/>
                    </a:lnTo>
                    <a:lnTo>
                      <a:pt x="1010" y="1202"/>
                    </a:lnTo>
                    <a:lnTo>
                      <a:pt x="1016" y="1157"/>
                    </a:lnTo>
                    <a:lnTo>
                      <a:pt x="992" y="1152"/>
                    </a:lnTo>
                    <a:lnTo>
                      <a:pt x="987" y="1161"/>
                    </a:lnTo>
                    <a:lnTo>
                      <a:pt x="956" y="1152"/>
                    </a:lnTo>
                    <a:lnTo>
                      <a:pt x="965" y="1134"/>
                    </a:lnTo>
                    <a:lnTo>
                      <a:pt x="998" y="1127"/>
                    </a:lnTo>
                    <a:lnTo>
                      <a:pt x="987" y="1095"/>
                    </a:lnTo>
                    <a:lnTo>
                      <a:pt x="996" y="1086"/>
                    </a:lnTo>
                    <a:lnTo>
                      <a:pt x="989" y="1047"/>
                    </a:lnTo>
                    <a:lnTo>
                      <a:pt x="977" y="1052"/>
                    </a:lnTo>
                    <a:lnTo>
                      <a:pt x="950" y="1057"/>
                    </a:lnTo>
                    <a:lnTo>
                      <a:pt x="930" y="1081"/>
                    </a:lnTo>
                    <a:lnTo>
                      <a:pt x="888" y="1086"/>
                    </a:lnTo>
                    <a:lnTo>
                      <a:pt x="846" y="1065"/>
                    </a:lnTo>
                    <a:lnTo>
                      <a:pt x="841" y="1011"/>
                    </a:lnTo>
                    <a:lnTo>
                      <a:pt x="867" y="984"/>
                    </a:lnTo>
                    <a:lnTo>
                      <a:pt x="867" y="959"/>
                    </a:lnTo>
                    <a:lnTo>
                      <a:pt x="854" y="941"/>
                    </a:lnTo>
                    <a:lnTo>
                      <a:pt x="876" y="946"/>
                    </a:lnTo>
                    <a:lnTo>
                      <a:pt x="912" y="928"/>
                    </a:lnTo>
                    <a:lnTo>
                      <a:pt x="915" y="915"/>
                    </a:lnTo>
                    <a:lnTo>
                      <a:pt x="933" y="918"/>
                    </a:lnTo>
                    <a:lnTo>
                      <a:pt x="935" y="933"/>
                    </a:lnTo>
                    <a:lnTo>
                      <a:pt x="964" y="933"/>
                    </a:lnTo>
                    <a:lnTo>
                      <a:pt x="987" y="946"/>
                    </a:lnTo>
                    <a:lnTo>
                      <a:pt x="987" y="925"/>
                    </a:lnTo>
                    <a:lnTo>
                      <a:pt x="1003" y="925"/>
                    </a:lnTo>
                    <a:lnTo>
                      <a:pt x="1019" y="941"/>
                    </a:lnTo>
                    <a:lnTo>
                      <a:pt x="1061" y="941"/>
                    </a:lnTo>
                    <a:lnTo>
                      <a:pt x="1061" y="984"/>
                    </a:lnTo>
                    <a:lnTo>
                      <a:pt x="1079" y="1015"/>
                    </a:lnTo>
                    <a:lnTo>
                      <a:pt x="1100" y="1022"/>
                    </a:lnTo>
                    <a:lnTo>
                      <a:pt x="1103" y="1002"/>
                    </a:lnTo>
                    <a:lnTo>
                      <a:pt x="1103" y="941"/>
                    </a:lnTo>
                    <a:lnTo>
                      <a:pt x="1093" y="925"/>
                    </a:lnTo>
                    <a:lnTo>
                      <a:pt x="1146" y="849"/>
                    </a:lnTo>
                    <a:lnTo>
                      <a:pt x="1171" y="846"/>
                    </a:lnTo>
                    <a:lnTo>
                      <a:pt x="1180" y="818"/>
                    </a:lnTo>
                    <a:lnTo>
                      <a:pt x="1196" y="814"/>
                    </a:lnTo>
                    <a:lnTo>
                      <a:pt x="1180" y="796"/>
                    </a:lnTo>
                    <a:lnTo>
                      <a:pt x="1183" y="780"/>
                    </a:lnTo>
                    <a:lnTo>
                      <a:pt x="1210" y="766"/>
                    </a:lnTo>
                    <a:lnTo>
                      <a:pt x="1232" y="736"/>
                    </a:lnTo>
                    <a:lnTo>
                      <a:pt x="1267" y="730"/>
                    </a:lnTo>
                    <a:lnTo>
                      <a:pt x="1277" y="700"/>
                    </a:lnTo>
                    <a:lnTo>
                      <a:pt x="1267" y="693"/>
                    </a:lnTo>
                    <a:lnTo>
                      <a:pt x="1282" y="673"/>
                    </a:lnTo>
                    <a:lnTo>
                      <a:pt x="1323" y="664"/>
                    </a:lnTo>
                    <a:lnTo>
                      <a:pt x="1363" y="652"/>
                    </a:lnTo>
                    <a:lnTo>
                      <a:pt x="1369" y="677"/>
                    </a:lnTo>
                    <a:lnTo>
                      <a:pt x="1358" y="700"/>
                    </a:lnTo>
                    <a:lnTo>
                      <a:pt x="1348" y="720"/>
                    </a:lnTo>
                    <a:lnTo>
                      <a:pt x="1382" y="727"/>
                    </a:lnTo>
                    <a:lnTo>
                      <a:pt x="1392" y="709"/>
                    </a:lnTo>
                    <a:lnTo>
                      <a:pt x="1407" y="696"/>
                    </a:lnTo>
                    <a:lnTo>
                      <a:pt x="1440" y="684"/>
                    </a:lnTo>
                    <a:lnTo>
                      <a:pt x="1440" y="652"/>
                    </a:lnTo>
                    <a:lnTo>
                      <a:pt x="1419" y="643"/>
                    </a:lnTo>
                    <a:lnTo>
                      <a:pt x="1419" y="656"/>
                    </a:lnTo>
                    <a:lnTo>
                      <a:pt x="1404" y="664"/>
                    </a:lnTo>
                    <a:lnTo>
                      <a:pt x="1380" y="656"/>
                    </a:lnTo>
                    <a:lnTo>
                      <a:pt x="1392" y="625"/>
                    </a:lnTo>
                    <a:lnTo>
                      <a:pt x="1384" y="611"/>
                    </a:lnTo>
                    <a:lnTo>
                      <a:pt x="1363" y="611"/>
                    </a:lnTo>
                    <a:lnTo>
                      <a:pt x="1310" y="629"/>
                    </a:lnTo>
                    <a:lnTo>
                      <a:pt x="1363" y="600"/>
                    </a:lnTo>
                    <a:lnTo>
                      <a:pt x="1444" y="604"/>
                    </a:lnTo>
                    <a:lnTo>
                      <a:pt x="1476" y="590"/>
                    </a:lnTo>
                    <a:lnTo>
                      <a:pt x="1485" y="611"/>
                    </a:lnTo>
                    <a:lnTo>
                      <a:pt x="1449" y="629"/>
                    </a:lnTo>
                    <a:lnTo>
                      <a:pt x="1456" y="638"/>
                    </a:lnTo>
                    <a:lnTo>
                      <a:pt x="1485" y="656"/>
                    </a:lnTo>
                    <a:lnTo>
                      <a:pt x="1493" y="643"/>
                    </a:lnTo>
                    <a:lnTo>
                      <a:pt x="1503" y="670"/>
                    </a:lnTo>
                    <a:lnTo>
                      <a:pt x="1519" y="656"/>
                    </a:lnTo>
                    <a:lnTo>
                      <a:pt x="1544" y="656"/>
                    </a:lnTo>
                    <a:lnTo>
                      <a:pt x="1540" y="611"/>
                    </a:lnTo>
                    <a:lnTo>
                      <a:pt x="1515" y="604"/>
                    </a:lnTo>
                    <a:lnTo>
                      <a:pt x="1503" y="582"/>
                    </a:lnTo>
                    <a:lnTo>
                      <a:pt x="1519" y="574"/>
                    </a:lnTo>
                    <a:lnTo>
                      <a:pt x="1519" y="514"/>
                    </a:lnTo>
                    <a:lnTo>
                      <a:pt x="1485" y="488"/>
                    </a:lnTo>
                    <a:lnTo>
                      <a:pt x="1453" y="480"/>
                    </a:lnTo>
                    <a:lnTo>
                      <a:pt x="1449" y="434"/>
                    </a:lnTo>
                    <a:lnTo>
                      <a:pt x="1429" y="391"/>
                    </a:lnTo>
                    <a:lnTo>
                      <a:pt x="1419" y="352"/>
                    </a:lnTo>
                    <a:lnTo>
                      <a:pt x="1407" y="357"/>
                    </a:lnTo>
                    <a:lnTo>
                      <a:pt x="1389" y="345"/>
                    </a:lnTo>
                    <a:lnTo>
                      <a:pt x="1382" y="382"/>
                    </a:lnTo>
                    <a:lnTo>
                      <a:pt x="1363" y="396"/>
                    </a:lnTo>
                    <a:lnTo>
                      <a:pt x="1345" y="366"/>
                    </a:lnTo>
                    <a:lnTo>
                      <a:pt x="1363" y="348"/>
                    </a:lnTo>
                    <a:lnTo>
                      <a:pt x="1345" y="325"/>
                    </a:lnTo>
                    <a:lnTo>
                      <a:pt x="1319" y="323"/>
                    </a:lnTo>
                    <a:lnTo>
                      <a:pt x="1305" y="302"/>
                    </a:lnTo>
                    <a:lnTo>
                      <a:pt x="1238" y="302"/>
                    </a:lnTo>
                    <a:lnTo>
                      <a:pt x="1245" y="330"/>
                    </a:lnTo>
                    <a:lnTo>
                      <a:pt x="1227" y="345"/>
                    </a:lnTo>
                    <a:lnTo>
                      <a:pt x="1238" y="361"/>
                    </a:lnTo>
                    <a:lnTo>
                      <a:pt x="1222" y="389"/>
                    </a:lnTo>
                    <a:lnTo>
                      <a:pt x="1238" y="409"/>
                    </a:lnTo>
                    <a:lnTo>
                      <a:pt x="1224" y="445"/>
                    </a:lnTo>
                    <a:lnTo>
                      <a:pt x="1192" y="468"/>
                    </a:lnTo>
                    <a:lnTo>
                      <a:pt x="1195" y="485"/>
                    </a:lnTo>
                    <a:lnTo>
                      <a:pt x="1195" y="529"/>
                    </a:lnTo>
                    <a:lnTo>
                      <a:pt x="1171" y="529"/>
                    </a:lnTo>
                    <a:lnTo>
                      <a:pt x="1180" y="502"/>
                    </a:lnTo>
                    <a:lnTo>
                      <a:pt x="1168" y="485"/>
                    </a:lnTo>
                    <a:lnTo>
                      <a:pt x="1168" y="457"/>
                    </a:lnTo>
                    <a:lnTo>
                      <a:pt x="1146" y="455"/>
                    </a:lnTo>
                    <a:lnTo>
                      <a:pt x="1111" y="437"/>
                    </a:lnTo>
                    <a:lnTo>
                      <a:pt x="1079" y="414"/>
                    </a:lnTo>
                    <a:lnTo>
                      <a:pt x="1061" y="419"/>
                    </a:lnTo>
                    <a:lnTo>
                      <a:pt x="1046" y="374"/>
                    </a:lnTo>
                    <a:lnTo>
                      <a:pt x="1023" y="361"/>
                    </a:lnTo>
                    <a:lnTo>
                      <a:pt x="1036" y="318"/>
                    </a:lnTo>
                    <a:lnTo>
                      <a:pt x="1061" y="305"/>
                    </a:lnTo>
                    <a:lnTo>
                      <a:pt x="1084" y="302"/>
                    </a:lnTo>
                    <a:lnTo>
                      <a:pt x="1087" y="269"/>
                    </a:lnTo>
                    <a:lnTo>
                      <a:pt x="1126" y="261"/>
                    </a:lnTo>
                    <a:lnTo>
                      <a:pt x="1154" y="226"/>
                    </a:lnTo>
                    <a:lnTo>
                      <a:pt x="1168" y="195"/>
                    </a:lnTo>
                    <a:lnTo>
                      <a:pt x="1201" y="189"/>
                    </a:lnTo>
                    <a:lnTo>
                      <a:pt x="1227" y="173"/>
                    </a:lnTo>
                    <a:lnTo>
                      <a:pt x="1205" y="163"/>
                    </a:lnTo>
                    <a:lnTo>
                      <a:pt x="1196" y="132"/>
                    </a:lnTo>
                    <a:lnTo>
                      <a:pt x="1177" y="132"/>
                    </a:lnTo>
                    <a:lnTo>
                      <a:pt x="1160" y="163"/>
                    </a:lnTo>
                    <a:lnTo>
                      <a:pt x="1146" y="137"/>
                    </a:lnTo>
                    <a:lnTo>
                      <a:pt x="1114" y="125"/>
                    </a:lnTo>
                    <a:lnTo>
                      <a:pt x="1120" y="100"/>
                    </a:lnTo>
                    <a:lnTo>
                      <a:pt x="1103" y="86"/>
                    </a:lnTo>
                    <a:lnTo>
                      <a:pt x="1124" y="32"/>
                    </a:lnTo>
                    <a:lnTo>
                      <a:pt x="1157" y="23"/>
                    </a:lnTo>
                    <a:lnTo>
                      <a:pt x="1157" y="23"/>
                    </a:lnTo>
                    <a:close/>
                  </a:path>
                </a:pathLst>
              </a:custGeom>
              <a:solidFill>
                <a:srgbClr val="FFDF5D"/>
              </a:solidFill>
              <a:ln w="9525">
                <a:noFill/>
                <a:round/>
                <a:headEnd/>
                <a:tailEnd/>
              </a:ln>
            </p:spPr>
            <p:txBody>
              <a:bodyPr/>
              <a:lstStyle/>
              <a:p>
                <a:endParaRPr lang="en-GB"/>
              </a:p>
            </p:txBody>
          </p:sp>
          <p:sp>
            <p:nvSpPr>
              <p:cNvPr id="269337" name="Freeform 25"/>
              <p:cNvSpPr>
                <a:spLocks/>
              </p:cNvSpPr>
              <p:nvPr/>
            </p:nvSpPr>
            <p:spPr bwMode="auto">
              <a:xfrm>
                <a:off x="1882" y="2688"/>
                <a:ext cx="733" cy="1304"/>
              </a:xfrm>
              <a:custGeom>
                <a:avLst/>
                <a:gdLst/>
                <a:ahLst/>
                <a:cxnLst>
                  <a:cxn ang="0">
                    <a:pos x="86" y="76"/>
                  </a:cxn>
                  <a:cxn ang="0">
                    <a:pos x="95" y="193"/>
                  </a:cxn>
                  <a:cxn ang="0">
                    <a:pos x="37" y="309"/>
                  </a:cxn>
                  <a:cxn ang="0">
                    <a:pos x="12" y="363"/>
                  </a:cxn>
                  <a:cxn ang="0">
                    <a:pos x="78" y="475"/>
                  </a:cxn>
                  <a:cxn ang="0">
                    <a:pos x="187" y="574"/>
                  </a:cxn>
                  <a:cxn ang="0">
                    <a:pos x="210" y="656"/>
                  </a:cxn>
                  <a:cxn ang="0">
                    <a:pos x="187" y="827"/>
                  </a:cxn>
                  <a:cxn ang="0">
                    <a:pos x="175" y="1089"/>
                  </a:cxn>
                  <a:cxn ang="0">
                    <a:pos x="187" y="1188"/>
                  </a:cxn>
                  <a:cxn ang="0">
                    <a:pos x="183" y="1295"/>
                  </a:cxn>
                  <a:cxn ang="0">
                    <a:pos x="219" y="1371"/>
                  </a:cxn>
                  <a:cxn ang="0">
                    <a:pos x="213" y="1401"/>
                  </a:cxn>
                  <a:cxn ang="0">
                    <a:pos x="301" y="1430"/>
                  </a:cxn>
                  <a:cxn ang="0">
                    <a:pos x="375" y="1430"/>
                  </a:cxn>
                  <a:cxn ang="0">
                    <a:pos x="306" y="1378"/>
                  </a:cxn>
                  <a:cxn ang="0">
                    <a:pos x="306" y="1348"/>
                  </a:cxn>
                  <a:cxn ang="0">
                    <a:pos x="320" y="1260"/>
                  </a:cxn>
                  <a:cxn ang="0">
                    <a:pos x="284" y="1196"/>
                  </a:cxn>
                  <a:cxn ang="0">
                    <a:pos x="335" y="1148"/>
                  </a:cxn>
                  <a:cxn ang="0">
                    <a:pos x="320" y="1097"/>
                  </a:cxn>
                  <a:cxn ang="0">
                    <a:pos x="381" y="1055"/>
                  </a:cxn>
                  <a:cxn ang="0">
                    <a:pos x="453" y="1015"/>
                  </a:cxn>
                  <a:cxn ang="0">
                    <a:pos x="460" y="948"/>
                  </a:cxn>
                  <a:cxn ang="0">
                    <a:pos x="519" y="937"/>
                  </a:cxn>
                  <a:cxn ang="0">
                    <a:pos x="571" y="874"/>
                  </a:cxn>
                  <a:cxn ang="0">
                    <a:pos x="584" y="779"/>
                  </a:cxn>
                  <a:cxn ang="0">
                    <a:pos x="630" y="728"/>
                  </a:cxn>
                  <a:cxn ang="0">
                    <a:pos x="744" y="644"/>
                  </a:cxn>
                  <a:cxn ang="0">
                    <a:pos x="799" y="441"/>
                  </a:cxn>
                  <a:cxn ang="0">
                    <a:pos x="767" y="346"/>
                  </a:cxn>
                  <a:cxn ang="0">
                    <a:pos x="687" y="304"/>
                  </a:cxn>
                  <a:cxn ang="0">
                    <a:pos x="654" y="296"/>
                  </a:cxn>
                  <a:cxn ang="0">
                    <a:pos x="580" y="262"/>
                  </a:cxn>
                  <a:cxn ang="0">
                    <a:pos x="571" y="211"/>
                  </a:cxn>
                  <a:cxn ang="0">
                    <a:pos x="510" y="171"/>
                  </a:cxn>
                  <a:cxn ang="0">
                    <a:pos x="434" y="140"/>
                  </a:cxn>
                  <a:cxn ang="0">
                    <a:pos x="388" y="89"/>
                  </a:cxn>
                  <a:cxn ang="0">
                    <a:pos x="236" y="34"/>
                  </a:cxn>
                  <a:cxn ang="0">
                    <a:pos x="187" y="5"/>
                  </a:cxn>
                  <a:cxn ang="0">
                    <a:pos x="114" y="22"/>
                  </a:cxn>
                </a:cxnLst>
                <a:rect l="0" t="0" r="r" b="b"/>
                <a:pathLst>
                  <a:path w="818" h="1449">
                    <a:moveTo>
                      <a:pt x="114" y="22"/>
                    </a:moveTo>
                    <a:lnTo>
                      <a:pt x="86" y="76"/>
                    </a:lnTo>
                    <a:lnTo>
                      <a:pt x="82" y="140"/>
                    </a:lnTo>
                    <a:lnTo>
                      <a:pt x="95" y="193"/>
                    </a:lnTo>
                    <a:lnTo>
                      <a:pt x="29" y="245"/>
                    </a:lnTo>
                    <a:lnTo>
                      <a:pt x="37" y="309"/>
                    </a:lnTo>
                    <a:lnTo>
                      <a:pt x="0" y="334"/>
                    </a:lnTo>
                    <a:lnTo>
                      <a:pt x="12" y="363"/>
                    </a:lnTo>
                    <a:lnTo>
                      <a:pt x="75" y="433"/>
                    </a:lnTo>
                    <a:lnTo>
                      <a:pt x="78" y="475"/>
                    </a:lnTo>
                    <a:lnTo>
                      <a:pt x="143" y="562"/>
                    </a:lnTo>
                    <a:lnTo>
                      <a:pt x="187" y="574"/>
                    </a:lnTo>
                    <a:lnTo>
                      <a:pt x="196" y="627"/>
                    </a:lnTo>
                    <a:lnTo>
                      <a:pt x="210" y="656"/>
                    </a:lnTo>
                    <a:lnTo>
                      <a:pt x="204" y="779"/>
                    </a:lnTo>
                    <a:lnTo>
                      <a:pt x="187" y="827"/>
                    </a:lnTo>
                    <a:lnTo>
                      <a:pt x="192" y="956"/>
                    </a:lnTo>
                    <a:lnTo>
                      <a:pt x="175" y="1089"/>
                    </a:lnTo>
                    <a:lnTo>
                      <a:pt x="200" y="1108"/>
                    </a:lnTo>
                    <a:lnTo>
                      <a:pt x="187" y="1188"/>
                    </a:lnTo>
                    <a:lnTo>
                      <a:pt x="164" y="1207"/>
                    </a:lnTo>
                    <a:lnTo>
                      <a:pt x="183" y="1295"/>
                    </a:lnTo>
                    <a:lnTo>
                      <a:pt x="219" y="1342"/>
                    </a:lnTo>
                    <a:lnTo>
                      <a:pt x="219" y="1371"/>
                    </a:lnTo>
                    <a:lnTo>
                      <a:pt x="232" y="1390"/>
                    </a:lnTo>
                    <a:lnTo>
                      <a:pt x="213" y="1401"/>
                    </a:lnTo>
                    <a:lnTo>
                      <a:pt x="261" y="1430"/>
                    </a:lnTo>
                    <a:lnTo>
                      <a:pt x="301" y="1430"/>
                    </a:lnTo>
                    <a:lnTo>
                      <a:pt x="356" y="1449"/>
                    </a:lnTo>
                    <a:lnTo>
                      <a:pt x="375" y="1430"/>
                    </a:lnTo>
                    <a:lnTo>
                      <a:pt x="324" y="1401"/>
                    </a:lnTo>
                    <a:lnTo>
                      <a:pt x="306" y="1378"/>
                    </a:lnTo>
                    <a:lnTo>
                      <a:pt x="265" y="1378"/>
                    </a:lnTo>
                    <a:lnTo>
                      <a:pt x="306" y="1348"/>
                    </a:lnTo>
                    <a:lnTo>
                      <a:pt x="268" y="1329"/>
                    </a:lnTo>
                    <a:lnTo>
                      <a:pt x="320" y="1260"/>
                    </a:lnTo>
                    <a:lnTo>
                      <a:pt x="293" y="1232"/>
                    </a:lnTo>
                    <a:lnTo>
                      <a:pt x="284" y="1196"/>
                    </a:lnTo>
                    <a:lnTo>
                      <a:pt x="314" y="1184"/>
                    </a:lnTo>
                    <a:lnTo>
                      <a:pt x="335" y="1148"/>
                    </a:lnTo>
                    <a:lnTo>
                      <a:pt x="360" y="1137"/>
                    </a:lnTo>
                    <a:lnTo>
                      <a:pt x="320" y="1097"/>
                    </a:lnTo>
                    <a:lnTo>
                      <a:pt x="356" y="1089"/>
                    </a:lnTo>
                    <a:lnTo>
                      <a:pt x="381" y="1055"/>
                    </a:lnTo>
                    <a:lnTo>
                      <a:pt x="411" y="1055"/>
                    </a:lnTo>
                    <a:lnTo>
                      <a:pt x="453" y="1015"/>
                    </a:lnTo>
                    <a:lnTo>
                      <a:pt x="434" y="948"/>
                    </a:lnTo>
                    <a:lnTo>
                      <a:pt x="460" y="948"/>
                    </a:lnTo>
                    <a:lnTo>
                      <a:pt x="466" y="967"/>
                    </a:lnTo>
                    <a:lnTo>
                      <a:pt x="519" y="937"/>
                    </a:lnTo>
                    <a:lnTo>
                      <a:pt x="523" y="878"/>
                    </a:lnTo>
                    <a:lnTo>
                      <a:pt x="571" y="874"/>
                    </a:lnTo>
                    <a:lnTo>
                      <a:pt x="588" y="850"/>
                    </a:lnTo>
                    <a:lnTo>
                      <a:pt x="584" y="779"/>
                    </a:lnTo>
                    <a:lnTo>
                      <a:pt x="626" y="762"/>
                    </a:lnTo>
                    <a:lnTo>
                      <a:pt x="630" y="728"/>
                    </a:lnTo>
                    <a:lnTo>
                      <a:pt x="681" y="711"/>
                    </a:lnTo>
                    <a:lnTo>
                      <a:pt x="744" y="644"/>
                    </a:lnTo>
                    <a:lnTo>
                      <a:pt x="744" y="521"/>
                    </a:lnTo>
                    <a:lnTo>
                      <a:pt x="799" y="441"/>
                    </a:lnTo>
                    <a:lnTo>
                      <a:pt x="818" y="363"/>
                    </a:lnTo>
                    <a:lnTo>
                      <a:pt x="767" y="346"/>
                    </a:lnTo>
                    <a:lnTo>
                      <a:pt x="740" y="309"/>
                    </a:lnTo>
                    <a:lnTo>
                      <a:pt x="687" y="304"/>
                    </a:lnTo>
                    <a:lnTo>
                      <a:pt x="666" y="279"/>
                    </a:lnTo>
                    <a:lnTo>
                      <a:pt x="654" y="296"/>
                    </a:lnTo>
                    <a:lnTo>
                      <a:pt x="597" y="256"/>
                    </a:lnTo>
                    <a:lnTo>
                      <a:pt x="580" y="262"/>
                    </a:lnTo>
                    <a:lnTo>
                      <a:pt x="552" y="228"/>
                    </a:lnTo>
                    <a:lnTo>
                      <a:pt x="571" y="211"/>
                    </a:lnTo>
                    <a:lnTo>
                      <a:pt x="544" y="171"/>
                    </a:lnTo>
                    <a:lnTo>
                      <a:pt x="510" y="171"/>
                    </a:lnTo>
                    <a:lnTo>
                      <a:pt x="489" y="146"/>
                    </a:lnTo>
                    <a:lnTo>
                      <a:pt x="434" y="140"/>
                    </a:lnTo>
                    <a:lnTo>
                      <a:pt x="411" y="95"/>
                    </a:lnTo>
                    <a:lnTo>
                      <a:pt x="388" y="89"/>
                    </a:lnTo>
                    <a:lnTo>
                      <a:pt x="371" y="34"/>
                    </a:lnTo>
                    <a:lnTo>
                      <a:pt x="236" y="34"/>
                    </a:lnTo>
                    <a:lnTo>
                      <a:pt x="213" y="0"/>
                    </a:lnTo>
                    <a:lnTo>
                      <a:pt x="187" y="5"/>
                    </a:lnTo>
                    <a:lnTo>
                      <a:pt x="151" y="17"/>
                    </a:lnTo>
                    <a:lnTo>
                      <a:pt x="114" y="22"/>
                    </a:lnTo>
                    <a:lnTo>
                      <a:pt x="114" y="22"/>
                    </a:lnTo>
                    <a:close/>
                  </a:path>
                </a:pathLst>
              </a:custGeom>
              <a:solidFill>
                <a:srgbClr val="FFDF5D"/>
              </a:solidFill>
              <a:ln w="9525">
                <a:noFill/>
                <a:round/>
                <a:headEnd/>
                <a:tailEnd/>
              </a:ln>
            </p:spPr>
            <p:txBody>
              <a:bodyPr/>
              <a:lstStyle/>
              <a:p>
                <a:endParaRPr lang="en-GB"/>
              </a:p>
            </p:txBody>
          </p:sp>
          <p:sp>
            <p:nvSpPr>
              <p:cNvPr id="269338" name="Freeform 26"/>
              <p:cNvSpPr>
                <a:spLocks/>
              </p:cNvSpPr>
              <p:nvPr/>
            </p:nvSpPr>
            <p:spPr bwMode="auto">
              <a:xfrm>
                <a:off x="1853" y="2465"/>
                <a:ext cx="160" cy="69"/>
              </a:xfrm>
              <a:custGeom>
                <a:avLst/>
                <a:gdLst/>
                <a:ahLst/>
                <a:cxnLst>
                  <a:cxn ang="0">
                    <a:pos x="188" y="64"/>
                  </a:cxn>
                  <a:cxn ang="0">
                    <a:pos x="156" y="81"/>
                  </a:cxn>
                  <a:cxn ang="0">
                    <a:pos x="110" y="64"/>
                  </a:cxn>
                  <a:cxn ang="0">
                    <a:pos x="61" y="41"/>
                  </a:cxn>
                  <a:cxn ang="0">
                    <a:pos x="0" y="32"/>
                  </a:cxn>
                  <a:cxn ang="0">
                    <a:pos x="15" y="15"/>
                  </a:cxn>
                  <a:cxn ang="0">
                    <a:pos x="65" y="0"/>
                  </a:cxn>
                  <a:cxn ang="0">
                    <a:pos x="114" y="41"/>
                  </a:cxn>
                  <a:cxn ang="0">
                    <a:pos x="188" y="64"/>
                  </a:cxn>
                  <a:cxn ang="0">
                    <a:pos x="188" y="64"/>
                  </a:cxn>
                </a:cxnLst>
                <a:rect l="0" t="0" r="r" b="b"/>
                <a:pathLst>
                  <a:path w="188" h="81">
                    <a:moveTo>
                      <a:pt x="188" y="64"/>
                    </a:moveTo>
                    <a:lnTo>
                      <a:pt x="156" y="81"/>
                    </a:lnTo>
                    <a:lnTo>
                      <a:pt x="110" y="64"/>
                    </a:lnTo>
                    <a:lnTo>
                      <a:pt x="61" y="41"/>
                    </a:lnTo>
                    <a:lnTo>
                      <a:pt x="0" y="32"/>
                    </a:lnTo>
                    <a:lnTo>
                      <a:pt x="15" y="15"/>
                    </a:lnTo>
                    <a:lnTo>
                      <a:pt x="65" y="0"/>
                    </a:lnTo>
                    <a:lnTo>
                      <a:pt x="114" y="41"/>
                    </a:lnTo>
                    <a:lnTo>
                      <a:pt x="188" y="64"/>
                    </a:lnTo>
                    <a:lnTo>
                      <a:pt x="188" y="64"/>
                    </a:lnTo>
                    <a:close/>
                  </a:path>
                </a:pathLst>
              </a:custGeom>
              <a:solidFill>
                <a:srgbClr val="FFDF5D"/>
              </a:solidFill>
              <a:ln w="9525">
                <a:noFill/>
                <a:round/>
                <a:headEnd/>
                <a:tailEnd/>
              </a:ln>
            </p:spPr>
            <p:txBody>
              <a:bodyPr/>
              <a:lstStyle/>
              <a:p>
                <a:endParaRPr lang="en-GB"/>
              </a:p>
            </p:txBody>
          </p:sp>
          <p:sp>
            <p:nvSpPr>
              <p:cNvPr id="269339" name="Freeform 27"/>
              <p:cNvSpPr>
                <a:spLocks/>
              </p:cNvSpPr>
              <p:nvPr/>
            </p:nvSpPr>
            <p:spPr bwMode="auto">
              <a:xfrm>
                <a:off x="1980" y="2548"/>
                <a:ext cx="124" cy="28"/>
              </a:xfrm>
              <a:custGeom>
                <a:avLst/>
                <a:gdLst/>
                <a:ahLst/>
                <a:cxnLst>
                  <a:cxn ang="0">
                    <a:pos x="147" y="27"/>
                  </a:cxn>
                  <a:cxn ang="0">
                    <a:pos x="103" y="0"/>
                  </a:cxn>
                  <a:cxn ang="0">
                    <a:pos x="42" y="2"/>
                  </a:cxn>
                  <a:cxn ang="0">
                    <a:pos x="0" y="23"/>
                  </a:cxn>
                  <a:cxn ang="0">
                    <a:pos x="42" y="27"/>
                  </a:cxn>
                  <a:cxn ang="0">
                    <a:pos x="103" y="35"/>
                  </a:cxn>
                  <a:cxn ang="0">
                    <a:pos x="147" y="27"/>
                  </a:cxn>
                  <a:cxn ang="0">
                    <a:pos x="147" y="27"/>
                  </a:cxn>
                </a:cxnLst>
                <a:rect l="0" t="0" r="r" b="b"/>
                <a:pathLst>
                  <a:path w="147" h="35">
                    <a:moveTo>
                      <a:pt x="147" y="27"/>
                    </a:moveTo>
                    <a:lnTo>
                      <a:pt x="103" y="0"/>
                    </a:lnTo>
                    <a:lnTo>
                      <a:pt x="42" y="2"/>
                    </a:lnTo>
                    <a:lnTo>
                      <a:pt x="0" y="23"/>
                    </a:lnTo>
                    <a:lnTo>
                      <a:pt x="42" y="27"/>
                    </a:lnTo>
                    <a:lnTo>
                      <a:pt x="103" y="35"/>
                    </a:lnTo>
                    <a:lnTo>
                      <a:pt x="147" y="27"/>
                    </a:lnTo>
                    <a:lnTo>
                      <a:pt x="147" y="27"/>
                    </a:lnTo>
                    <a:close/>
                  </a:path>
                </a:pathLst>
              </a:custGeom>
              <a:solidFill>
                <a:srgbClr val="FFDF5D"/>
              </a:solidFill>
              <a:ln w="9525">
                <a:noFill/>
                <a:round/>
                <a:headEnd/>
                <a:tailEnd/>
              </a:ln>
            </p:spPr>
            <p:txBody>
              <a:bodyPr/>
              <a:lstStyle/>
              <a:p>
                <a:endParaRPr lang="en-GB"/>
              </a:p>
            </p:txBody>
          </p:sp>
          <p:sp>
            <p:nvSpPr>
              <p:cNvPr id="269340" name="Freeform 28"/>
              <p:cNvSpPr>
                <a:spLocks/>
              </p:cNvSpPr>
              <p:nvPr/>
            </p:nvSpPr>
            <p:spPr bwMode="auto">
              <a:xfrm>
                <a:off x="3969" y="1012"/>
                <a:ext cx="52" cy="17"/>
              </a:xfrm>
              <a:custGeom>
                <a:avLst/>
                <a:gdLst/>
                <a:ahLst/>
                <a:cxnLst>
                  <a:cxn ang="0">
                    <a:pos x="60" y="21"/>
                  </a:cxn>
                  <a:cxn ang="0">
                    <a:pos x="43" y="0"/>
                  </a:cxn>
                  <a:cxn ang="0">
                    <a:pos x="1" y="0"/>
                  </a:cxn>
                  <a:cxn ang="0">
                    <a:pos x="0" y="21"/>
                  </a:cxn>
                  <a:cxn ang="0">
                    <a:pos x="60" y="21"/>
                  </a:cxn>
                  <a:cxn ang="0">
                    <a:pos x="60" y="21"/>
                  </a:cxn>
                </a:cxnLst>
                <a:rect l="0" t="0" r="r" b="b"/>
                <a:pathLst>
                  <a:path w="60" h="21">
                    <a:moveTo>
                      <a:pt x="60" y="21"/>
                    </a:moveTo>
                    <a:lnTo>
                      <a:pt x="43" y="0"/>
                    </a:lnTo>
                    <a:lnTo>
                      <a:pt x="1" y="0"/>
                    </a:lnTo>
                    <a:lnTo>
                      <a:pt x="0" y="21"/>
                    </a:lnTo>
                    <a:lnTo>
                      <a:pt x="60" y="21"/>
                    </a:lnTo>
                    <a:lnTo>
                      <a:pt x="60" y="21"/>
                    </a:lnTo>
                    <a:close/>
                  </a:path>
                </a:pathLst>
              </a:custGeom>
              <a:solidFill>
                <a:srgbClr val="FFDF5D"/>
              </a:solidFill>
              <a:ln w="9525">
                <a:noFill/>
                <a:round/>
                <a:headEnd/>
                <a:tailEnd/>
              </a:ln>
            </p:spPr>
            <p:txBody>
              <a:bodyPr/>
              <a:lstStyle/>
              <a:p>
                <a:endParaRPr lang="en-GB"/>
              </a:p>
            </p:txBody>
          </p:sp>
          <p:sp>
            <p:nvSpPr>
              <p:cNvPr id="269341" name="Freeform 29"/>
              <p:cNvSpPr>
                <a:spLocks/>
              </p:cNvSpPr>
              <p:nvPr/>
            </p:nvSpPr>
            <p:spPr bwMode="auto">
              <a:xfrm>
                <a:off x="1924" y="2549"/>
                <a:ext cx="32" cy="14"/>
              </a:xfrm>
              <a:custGeom>
                <a:avLst/>
                <a:gdLst/>
                <a:ahLst/>
                <a:cxnLst>
                  <a:cxn ang="0">
                    <a:pos x="38" y="0"/>
                  </a:cxn>
                  <a:cxn ang="0">
                    <a:pos x="6" y="0"/>
                  </a:cxn>
                  <a:cxn ang="0">
                    <a:pos x="0" y="12"/>
                  </a:cxn>
                  <a:cxn ang="0">
                    <a:pos x="32" y="17"/>
                  </a:cxn>
                  <a:cxn ang="0">
                    <a:pos x="38" y="0"/>
                  </a:cxn>
                  <a:cxn ang="0">
                    <a:pos x="38" y="0"/>
                  </a:cxn>
                </a:cxnLst>
                <a:rect l="0" t="0" r="r" b="b"/>
                <a:pathLst>
                  <a:path w="38" h="17">
                    <a:moveTo>
                      <a:pt x="38" y="0"/>
                    </a:moveTo>
                    <a:lnTo>
                      <a:pt x="6" y="0"/>
                    </a:lnTo>
                    <a:lnTo>
                      <a:pt x="0" y="12"/>
                    </a:lnTo>
                    <a:lnTo>
                      <a:pt x="32" y="17"/>
                    </a:lnTo>
                    <a:lnTo>
                      <a:pt x="38" y="0"/>
                    </a:lnTo>
                    <a:lnTo>
                      <a:pt x="38" y="0"/>
                    </a:lnTo>
                    <a:close/>
                  </a:path>
                </a:pathLst>
              </a:custGeom>
              <a:solidFill>
                <a:srgbClr val="FFDF5D"/>
              </a:solidFill>
              <a:ln w="9525">
                <a:noFill/>
                <a:round/>
                <a:headEnd/>
                <a:tailEnd/>
              </a:ln>
            </p:spPr>
            <p:txBody>
              <a:bodyPr/>
              <a:lstStyle/>
              <a:p>
                <a:endParaRPr lang="en-GB"/>
              </a:p>
            </p:txBody>
          </p:sp>
          <p:sp>
            <p:nvSpPr>
              <p:cNvPr id="269342" name="Freeform 30"/>
              <p:cNvSpPr>
                <a:spLocks/>
              </p:cNvSpPr>
              <p:nvPr/>
            </p:nvSpPr>
            <p:spPr bwMode="auto">
              <a:xfrm>
                <a:off x="4208" y="1047"/>
                <a:ext cx="15" cy="10"/>
              </a:xfrm>
              <a:custGeom>
                <a:avLst/>
                <a:gdLst/>
                <a:ahLst/>
                <a:cxnLst>
                  <a:cxn ang="0">
                    <a:pos x="0" y="0"/>
                  </a:cxn>
                  <a:cxn ang="0">
                    <a:pos x="9" y="11"/>
                  </a:cxn>
                  <a:cxn ang="0">
                    <a:pos x="17" y="0"/>
                  </a:cxn>
                  <a:cxn ang="0">
                    <a:pos x="0" y="0"/>
                  </a:cxn>
                  <a:cxn ang="0">
                    <a:pos x="0" y="0"/>
                  </a:cxn>
                </a:cxnLst>
                <a:rect l="0" t="0" r="r" b="b"/>
                <a:pathLst>
                  <a:path w="17" h="11">
                    <a:moveTo>
                      <a:pt x="0" y="0"/>
                    </a:moveTo>
                    <a:lnTo>
                      <a:pt x="9" y="11"/>
                    </a:lnTo>
                    <a:lnTo>
                      <a:pt x="17" y="0"/>
                    </a:lnTo>
                    <a:lnTo>
                      <a:pt x="0" y="0"/>
                    </a:lnTo>
                    <a:lnTo>
                      <a:pt x="0" y="0"/>
                    </a:lnTo>
                    <a:close/>
                  </a:path>
                </a:pathLst>
              </a:custGeom>
              <a:solidFill>
                <a:srgbClr val="FFDF5D"/>
              </a:solidFill>
              <a:ln w="9525">
                <a:noFill/>
                <a:round/>
                <a:headEnd/>
                <a:tailEnd/>
              </a:ln>
            </p:spPr>
            <p:txBody>
              <a:bodyPr/>
              <a:lstStyle/>
              <a:p>
                <a:endParaRPr lang="en-GB"/>
              </a:p>
            </p:txBody>
          </p:sp>
          <p:sp>
            <p:nvSpPr>
              <p:cNvPr id="269343" name="Freeform 31"/>
              <p:cNvSpPr>
                <a:spLocks/>
              </p:cNvSpPr>
              <p:nvPr/>
            </p:nvSpPr>
            <p:spPr bwMode="auto">
              <a:xfrm>
                <a:off x="4232" y="1061"/>
                <a:ext cx="11" cy="56"/>
              </a:xfrm>
              <a:custGeom>
                <a:avLst/>
                <a:gdLst/>
                <a:ahLst/>
                <a:cxnLst>
                  <a:cxn ang="0">
                    <a:pos x="0" y="0"/>
                  </a:cxn>
                  <a:cxn ang="0">
                    <a:pos x="0" y="25"/>
                  </a:cxn>
                  <a:cxn ang="0">
                    <a:pos x="4" y="65"/>
                  </a:cxn>
                  <a:cxn ang="0">
                    <a:pos x="14" y="53"/>
                  </a:cxn>
                  <a:cxn ang="0">
                    <a:pos x="14" y="19"/>
                  </a:cxn>
                  <a:cxn ang="0">
                    <a:pos x="0" y="0"/>
                  </a:cxn>
                  <a:cxn ang="0">
                    <a:pos x="0" y="0"/>
                  </a:cxn>
                </a:cxnLst>
                <a:rect l="0" t="0" r="r" b="b"/>
                <a:pathLst>
                  <a:path w="14" h="65">
                    <a:moveTo>
                      <a:pt x="0" y="0"/>
                    </a:moveTo>
                    <a:lnTo>
                      <a:pt x="0" y="25"/>
                    </a:lnTo>
                    <a:lnTo>
                      <a:pt x="4" y="65"/>
                    </a:lnTo>
                    <a:lnTo>
                      <a:pt x="14" y="53"/>
                    </a:lnTo>
                    <a:lnTo>
                      <a:pt x="14" y="19"/>
                    </a:lnTo>
                    <a:lnTo>
                      <a:pt x="0" y="0"/>
                    </a:lnTo>
                    <a:lnTo>
                      <a:pt x="0" y="0"/>
                    </a:lnTo>
                    <a:close/>
                  </a:path>
                </a:pathLst>
              </a:custGeom>
              <a:solidFill>
                <a:srgbClr val="FFDF5D"/>
              </a:solidFill>
              <a:ln w="9525">
                <a:noFill/>
                <a:round/>
                <a:headEnd/>
                <a:tailEnd/>
              </a:ln>
            </p:spPr>
            <p:txBody>
              <a:bodyPr/>
              <a:lstStyle/>
              <a:p>
                <a:endParaRPr lang="en-GB"/>
              </a:p>
            </p:txBody>
          </p:sp>
          <p:sp>
            <p:nvSpPr>
              <p:cNvPr id="269344" name="Freeform 32"/>
              <p:cNvSpPr>
                <a:spLocks/>
              </p:cNvSpPr>
              <p:nvPr/>
            </p:nvSpPr>
            <p:spPr bwMode="auto">
              <a:xfrm>
                <a:off x="4238" y="2253"/>
                <a:ext cx="24" cy="24"/>
              </a:xfrm>
              <a:custGeom>
                <a:avLst/>
                <a:gdLst/>
                <a:ahLst/>
                <a:cxnLst>
                  <a:cxn ang="0">
                    <a:pos x="25" y="0"/>
                  </a:cxn>
                  <a:cxn ang="0">
                    <a:pos x="0" y="29"/>
                  </a:cxn>
                  <a:cxn ang="0">
                    <a:pos x="29" y="19"/>
                  </a:cxn>
                  <a:cxn ang="0">
                    <a:pos x="25" y="0"/>
                  </a:cxn>
                  <a:cxn ang="0">
                    <a:pos x="25" y="0"/>
                  </a:cxn>
                </a:cxnLst>
                <a:rect l="0" t="0" r="r" b="b"/>
                <a:pathLst>
                  <a:path w="29" h="29">
                    <a:moveTo>
                      <a:pt x="25" y="0"/>
                    </a:moveTo>
                    <a:lnTo>
                      <a:pt x="0" y="29"/>
                    </a:lnTo>
                    <a:lnTo>
                      <a:pt x="29" y="19"/>
                    </a:lnTo>
                    <a:lnTo>
                      <a:pt x="25" y="0"/>
                    </a:lnTo>
                    <a:lnTo>
                      <a:pt x="25" y="0"/>
                    </a:lnTo>
                    <a:close/>
                  </a:path>
                </a:pathLst>
              </a:custGeom>
              <a:solidFill>
                <a:srgbClr val="FFDF5D"/>
              </a:solidFill>
              <a:ln w="9525">
                <a:noFill/>
                <a:round/>
                <a:headEnd/>
                <a:tailEnd/>
              </a:ln>
            </p:spPr>
            <p:txBody>
              <a:bodyPr/>
              <a:lstStyle/>
              <a:p>
                <a:endParaRPr lang="en-GB"/>
              </a:p>
            </p:txBody>
          </p:sp>
          <p:sp>
            <p:nvSpPr>
              <p:cNvPr id="269345" name="Freeform 33"/>
              <p:cNvSpPr>
                <a:spLocks/>
              </p:cNvSpPr>
              <p:nvPr/>
            </p:nvSpPr>
            <p:spPr bwMode="auto">
              <a:xfrm>
                <a:off x="4259" y="2270"/>
                <a:ext cx="15" cy="7"/>
              </a:xfrm>
              <a:custGeom>
                <a:avLst/>
                <a:gdLst/>
                <a:ahLst/>
                <a:cxnLst>
                  <a:cxn ang="0">
                    <a:pos x="13" y="0"/>
                  </a:cxn>
                  <a:cxn ang="0">
                    <a:pos x="0" y="10"/>
                  </a:cxn>
                  <a:cxn ang="0">
                    <a:pos x="17" y="10"/>
                  </a:cxn>
                  <a:cxn ang="0">
                    <a:pos x="13" y="0"/>
                  </a:cxn>
                  <a:cxn ang="0">
                    <a:pos x="13" y="0"/>
                  </a:cxn>
                </a:cxnLst>
                <a:rect l="0" t="0" r="r" b="b"/>
                <a:pathLst>
                  <a:path w="17" h="10">
                    <a:moveTo>
                      <a:pt x="13" y="0"/>
                    </a:moveTo>
                    <a:lnTo>
                      <a:pt x="0" y="10"/>
                    </a:lnTo>
                    <a:lnTo>
                      <a:pt x="17" y="10"/>
                    </a:lnTo>
                    <a:lnTo>
                      <a:pt x="13" y="0"/>
                    </a:lnTo>
                    <a:lnTo>
                      <a:pt x="13" y="0"/>
                    </a:lnTo>
                    <a:close/>
                  </a:path>
                </a:pathLst>
              </a:custGeom>
              <a:solidFill>
                <a:srgbClr val="FFDF5D"/>
              </a:solidFill>
              <a:ln w="9525">
                <a:noFill/>
                <a:round/>
                <a:headEnd/>
                <a:tailEnd/>
              </a:ln>
            </p:spPr>
            <p:txBody>
              <a:bodyPr/>
              <a:lstStyle/>
              <a:p>
                <a:endParaRPr lang="en-GB"/>
              </a:p>
            </p:txBody>
          </p:sp>
          <p:sp>
            <p:nvSpPr>
              <p:cNvPr id="269346" name="Freeform 34"/>
              <p:cNvSpPr>
                <a:spLocks/>
              </p:cNvSpPr>
              <p:nvPr/>
            </p:nvSpPr>
            <p:spPr bwMode="auto">
              <a:xfrm>
                <a:off x="2887" y="2213"/>
                <a:ext cx="1048" cy="1364"/>
              </a:xfrm>
              <a:custGeom>
                <a:avLst/>
                <a:gdLst/>
                <a:ahLst/>
                <a:cxnLst>
                  <a:cxn ang="0">
                    <a:pos x="724" y="114"/>
                  </a:cxn>
                  <a:cxn ang="0">
                    <a:pos x="631" y="133"/>
                  </a:cxn>
                  <a:cxn ang="0">
                    <a:pos x="542" y="97"/>
                  </a:cxn>
                  <a:cxn ang="0">
                    <a:pos x="496" y="9"/>
                  </a:cxn>
                  <a:cxn ang="0">
                    <a:pos x="390" y="9"/>
                  </a:cxn>
                  <a:cxn ang="0">
                    <a:pos x="274" y="41"/>
                  </a:cxn>
                  <a:cxn ang="0">
                    <a:pos x="156" y="93"/>
                  </a:cxn>
                  <a:cxn ang="0">
                    <a:pos x="97" y="184"/>
                  </a:cxn>
                  <a:cxn ang="0">
                    <a:pos x="4" y="313"/>
                  </a:cxn>
                  <a:cxn ang="0">
                    <a:pos x="0" y="469"/>
                  </a:cxn>
                  <a:cxn ang="0">
                    <a:pos x="65" y="574"/>
                  </a:cxn>
                  <a:cxn ang="0">
                    <a:pos x="120" y="644"/>
                  </a:cxn>
                  <a:cxn ang="0">
                    <a:pos x="222" y="701"/>
                  </a:cxn>
                  <a:cxn ang="0">
                    <a:pos x="352" y="650"/>
                  </a:cxn>
                  <a:cxn ang="0">
                    <a:pos x="451" y="692"/>
                  </a:cxn>
                  <a:cxn ang="0">
                    <a:pos x="431" y="768"/>
                  </a:cxn>
                  <a:cxn ang="0">
                    <a:pos x="496" y="893"/>
                  </a:cxn>
                  <a:cxn ang="0">
                    <a:pos x="490" y="1053"/>
                  </a:cxn>
                  <a:cxn ang="0">
                    <a:pos x="464" y="1150"/>
                  </a:cxn>
                  <a:cxn ang="0">
                    <a:pos x="487" y="1213"/>
                  </a:cxn>
                  <a:cxn ang="0">
                    <a:pos x="559" y="1382"/>
                  </a:cxn>
                  <a:cxn ang="0">
                    <a:pos x="578" y="1502"/>
                  </a:cxn>
                  <a:cxn ang="0">
                    <a:pos x="696" y="1525"/>
                  </a:cxn>
                  <a:cxn ang="0">
                    <a:pos x="772" y="1435"/>
                  </a:cxn>
                  <a:cxn ang="0">
                    <a:pos x="795" y="1367"/>
                  </a:cxn>
                  <a:cxn ang="0">
                    <a:pos x="884" y="1295"/>
                  </a:cxn>
                  <a:cxn ang="0">
                    <a:pos x="865" y="1213"/>
                  </a:cxn>
                  <a:cxn ang="0">
                    <a:pos x="970" y="1156"/>
                  </a:cxn>
                  <a:cxn ang="0">
                    <a:pos x="977" y="1046"/>
                  </a:cxn>
                  <a:cxn ang="0">
                    <a:pos x="966" y="924"/>
                  </a:cxn>
                  <a:cxn ang="0">
                    <a:pos x="1053" y="808"/>
                  </a:cxn>
                  <a:cxn ang="0">
                    <a:pos x="1125" y="741"/>
                  </a:cxn>
                  <a:cxn ang="0">
                    <a:pos x="1162" y="682"/>
                  </a:cxn>
                  <a:cxn ang="0">
                    <a:pos x="1162" y="587"/>
                  </a:cxn>
                  <a:cxn ang="0">
                    <a:pos x="1118" y="604"/>
                  </a:cxn>
                  <a:cxn ang="0">
                    <a:pos x="949" y="469"/>
                  </a:cxn>
                  <a:cxn ang="0">
                    <a:pos x="884" y="251"/>
                  </a:cxn>
                  <a:cxn ang="0">
                    <a:pos x="852" y="144"/>
                  </a:cxn>
                </a:cxnLst>
                <a:rect l="0" t="0" r="r" b="b"/>
                <a:pathLst>
                  <a:path w="1171" h="1525">
                    <a:moveTo>
                      <a:pt x="852" y="144"/>
                    </a:moveTo>
                    <a:lnTo>
                      <a:pt x="724" y="114"/>
                    </a:lnTo>
                    <a:lnTo>
                      <a:pt x="650" y="102"/>
                    </a:lnTo>
                    <a:lnTo>
                      <a:pt x="631" y="133"/>
                    </a:lnTo>
                    <a:lnTo>
                      <a:pt x="587" y="133"/>
                    </a:lnTo>
                    <a:lnTo>
                      <a:pt x="542" y="97"/>
                    </a:lnTo>
                    <a:lnTo>
                      <a:pt x="479" y="87"/>
                    </a:lnTo>
                    <a:lnTo>
                      <a:pt x="496" y="9"/>
                    </a:lnTo>
                    <a:lnTo>
                      <a:pt x="435" y="0"/>
                    </a:lnTo>
                    <a:lnTo>
                      <a:pt x="390" y="9"/>
                    </a:lnTo>
                    <a:lnTo>
                      <a:pt x="338" y="9"/>
                    </a:lnTo>
                    <a:lnTo>
                      <a:pt x="274" y="41"/>
                    </a:lnTo>
                    <a:lnTo>
                      <a:pt x="190" y="47"/>
                    </a:lnTo>
                    <a:lnTo>
                      <a:pt x="156" y="93"/>
                    </a:lnTo>
                    <a:lnTo>
                      <a:pt x="116" y="118"/>
                    </a:lnTo>
                    <a:lnTo>
                      <a:pt x="97" y="184"/>
                    </a:lnTo>
                    <a:lnTo>
                      <a:pt x="55" y="222"/>
                    </a:lnTo>
                    <a:lnTo>
                      <a:pt x="4" y="313"/>
                    </a:lnTo>
                    <a:lnTo>
                      <a:pt x="17" y="386"/>
                    </a:lnTo>
                    <a:lnTo>
                      <a:pt x="0" y="469"/>
                    </a:lnTo>
                    <a:lnTo>
                      <a:pt x="11" y="538"/>
                    </a:lnTo>
                    <a:lnTo>
                      <a:pt x="65" y="574"/>
                    </a:lnTo>
                    <a:lnTo>
                      <a:pt x="80" y="629"/>
                    </a:lnTo>
                    <a:lnTo>
                      <a:pt x="120" y="644"/>
                    </a:lnTo>
                    <a:lnTo>
                      <a:pt x="144" y="682"/>
                    </a:lnTo>
                    <a:lnTo>
                      <a:pt x="222" y="701"/>
                    </a:lnTo>
                    <a:lnTo>
                      <a:pt x="323" y="686"/>
                    </a:lnTo>
                    <a:lnTo>
                      <a:pt x="352" y="650"/>
                    </a:lnTo>
                    <a:lnTo>
                      <a:pt x="399" y="692"/>
                    </a:lnTo>
                    <a:lnTo>
                      <a:pt x="451" y="692"/>
                    </a:lnTo>
                    <a:lnTo>
                      <a:pt x="471" y="718"/>
                    </a:lnTo>
                    <a:lnTo>
                      <a:pt x="431" y="768"/>
                    </a:lnTo>
                    <a:lnTo>
                      <a:pt x="435" y="834"/>
                    </a:lnTo>
                    <a:lnTo>
                      <a:pt x="496" y="893"/>
                    </a:lnTo>
                    <a:lnTo>
                      <a:pt x="506" y="975"/>
                    </a:lnTo>
                    <a:lnTo>
                      <a:pt x="490" y="1053"/>
                    </a:lnTo>
                    <a:lnTo>
                      <a:pt x="483" y="1104"/>
                    </a:lnTo>
                    <a:lnTo>
                      <a:pt x="464" y="1150"/>
                    </a:lnTo>
                    <a:lnTo>
                      <a:pt x="483" y="1177"/>
                    </a:lnTo>
                    <a:lnTo>
                      <a:pt x="487" y="1213"/>
                    </a:lnTo>
                    <a:lnTo>
                      <a:pt x="528" y="1245"/>
                    </a:lnTo>
                    <a:lnTo>
                      <a:pt x="559" y="1382"/>
                    </a:lnTo>
                    <a:lnTo>
                      <a:pt x="578" y="1403"/>
                    </a:lnTo>
                    <a:lnTo>
                      <a:pt x="578" y="1502"/>
                    </a:lnTo>
                    <a:lnTo>
                      <a:pt x="599" y="1525"/>
                    </a:lnTo>
                    <a:lnTo>
                      <a:pt x="696" y="1525"/>
                    </a:lnTo>
                    <a:lnTo>
                      <a:pt x="757" y="1490"/>
                    </a:lnTo>
                    <a:lnTo>
                      <a:pt x="772" y="1435"/>
                    </a:lnTo>
                    <a:lnTo>
                      <a:pt x="795" y="1420"/>
                    </a:lnTo>
                    <a:lnTo>
                      <a:pt x="795" y="1367"/>
                    </a:lnTo>
                    <a:lnTo>
                      <a:pt x="836" y="1346"/>
                    </a:lnTo>
                    <a:lnTo>
                      <a:pt x="884" y="1295"/>
                    </a:lnTo>
                    <a:lnTo>
                      <a:pt x="884" y="1253"/>
                    </a:lnTo>
                    <a:lnTo>
                      <a:pt x="865" y="1213"/>
                    </a:lnTo>
                    <a:lnTo>
                      <a:pt x="888" y="1186"/>
                    </a:lnTo>
                    <a:lnTo>
                      <a:pt x="970" y="1156"/>
                    </a:lnTo>
                    <a:lnTo>
                      <a:pt x="981" y="1108"/>
                    </a:lnTo>
                    <a:lnTo>
                      <a:pt x="977" y="1046"/>
                    </a:lnTo>
                    <a:lnTo>
                      <a:pt x="966" y="1026"/>
                    </a:lnTo>
                    <a:lnTo>
                      <a:pt x="966" y="924"/>
                    </a:lnTo>
                    <a:lnTo>
                      <a:pt x="998" y="861"/>
                    </a:lnTo>
                    <a:lnTo>
                      <a:pt x="1053" y="808"/>
                    </a:lnTo>
                    <a:lnTo>
                      <a:pt x="1093" y="789"/>
                    </a:lnTo>
                    <a:lnTo>
                      <a:pt x="1125" y="741"/>
                    </a:lnTo>
                    <a:lnTo>
                      <a:pt x="1129" y="711"/>
                    </a:lnTo>
                    <a:lnTo>
                      <a:pt x="1162" y="682"/>
                    </a:lnTo>
                    <a:lnTo>
                      <a:pt x="1171" y="629"/>
                    </a:lnTo>
                    <a:lnTo>
                      <a:pt x="1162" y="587"/>
                    </a:lnTo>
                    <a:lnTo>
                      <a:pt x="1135" y="587"/>
                    </a:lnTo>
                    <a:lnTo>
                      <a:pt x="1118" y="604"/>
                    </a:lnTo>
                    <a:lnTo>
                      <a:pt x="1053" y="599"/>
                    </a:lnTo>
                    <a:lnTo>
                      <a:pt x="949" y="469"/>
                    </a:lnTo>
                    <a:lnTo>
                      <a:pt x="933" y="397"/>
                    </a:lnTo>
                    <a:lnTo>
                      <a:pt x="884" y="251"/>
                    </a:lnTo>
                    <a:lnTo>
                      <a:pt x="855" y="165"/>
                    </a:lnTo>
                    <a:lnTo>
                      <a:pt x="852" y="144"/>
                    </a:lnTo>
                    <a:lnTo>
                      <a:pt x="852" y="144"/>
                    </a:lnTo>
                    <a:close/>
                  </a:path>
                </a:pathLst>
              </a:custGeom>
              <a:solidFill>
                <a:srgbClr val="FFDF5D"/>
              </a:solidFill>
              <a:ln w="9525">
                <a:noFill/>
                <a:round/>
                <a:headEnd/>
                <a:tailEnd/>
              </a:ln>
            </p:spPr>
            <p:txBody>
              <a:bodyPr/>
              <a:lstStyle/>
              <a:p>
                <a:endParaRPr lang="en-GB"/>
              </a:p>
            </p:txBody>
          </p:sp>
          <p:sp>
            <p:nvSpPr>
              <p:cNvPr id="269347" name="Freeform 35"/>
              <p:cNvSpPr>
                <a:spLocks/>
              </p:cNvSpPr>
              <p:nvPr/>
            </p:nvSpPr>
            <p:spPr bwMode="auto">
              <a:xfrm>
                <a:off x="3805" y="3152"/>
                <a:ext cx="102" cy="229"/>
              </a:xfrm>
              <a:custGeom>
                <a:avLst/>
                <a:gdLst/>
                <a:ahLst/>
                <a:cxnLst>
                  <a:cxn ang="0">
                    <a:pos x="91" y="4"/>
                  </a:cxn>
                  <a:cxn ang="0">
                    <a:pos x="70" y="63"/>
                  </a:cxn>
                  <a:cxn ang="0">
                    <a:pos x="10" y="97"/>
                  </a:cxn>
                  <a:cxn ang="0">
                    <a:pos x="0" y="199"/>
                  </a:cxn>
                  <a:cxn ang="0">
                    <a:pos x="13" y="270"/>
                  </a:cxn>
                  <a:cxn ang="0">
                    <a:pos x="70" y="270"/>
                  </a:cxn>
                  <a:cxn ang="0">
                    <a:pos x="101" y="142"/>
                  </a:cxn>
                  <a:cxn ang="0">
                    <a:pos x="120" y="66"/>
                  </a:cxn>
                  <a:cxn ang="0">
                    <a:pos x="105" y="0"/>
                  </a:cxn>
                  <a:cxn ang="0">
                    <a:pos x="91" y="4"/>
                  </a:cxn>
                  <a:cxn ang="0">
                    <a:pos x="91" y="4"/>
                  </a:cxn>
                </a:cxnLst>
                <a:rect l="0" t="0" r="r" b="b"/>
                <a:pathLst>
                  <a:path w="120" h="270">
                    <a:moveTo>
                      <a:pt x="91" y="4"/>
                    </a:moveTo>
                    <a:lnTo>
                      <a:pt x="70" y="63"/>
                    </a:lnTo>
                    <a:lnTo>
                      <a:pt x="10" y="97"/>
                    </a:lnTo>
                    <a:lnTo>
                      <a:pt x="0" y="199"/>
                    </a:lnTo>
                    <a:lnTo>
                      <a:pt x="13" y="270"/>
                    </a:lnTo>
                    <a:lnTo>
                      <a:pt x="70" y="270"/>
                    </a:lnTo>
                    <a:lnTo>
                      <a:pt x="101" y="142"/>
                    </a:lnTo>
                    <a:lnTo>
                      <a:pt x="120" y="66"/>
                    </a:lnTo>
                    <a:lnTo>
                      <a:pt x="105" y="0"/>
                    </a:lnTo>
                    <a:lnTo>
                      <a:pt x="91" y="4"/>
                    </a:lnTo>
                    <a:lnTo>
                      <a:pt x="91" y="4"/>
                    </a:lnTo>
                    <a:close/>
                  </a:path>
                </a:pathLst>
              </a:custGeom>
              <a:solidFill>
                <a:srgbClr val="FFDF5D"/>
              </a:solidFill>
              <a:ln w="9525">
                <a:noFill/>
                <a:round/>
                <a:headEnd/>
                <a:tailEnd/>
              </a:ln>
            </p:spPr>
            <p:txBody>
              <a:bodyPr/>
              <a:lstStyle/>
              <a:p>
                <a:endParaRPr lang="en-GB"/>
              </a:p>
            </p:txBody>
          </p:sp>
          <p:sp>
            <p:nvSpPr>
              <p:cNvPr id="269348" name="Freeform 36"/>
              <p:cNvSpPr>
                <a:spLocks/>
              </p:cNvSpPr>
              <p:nvPr/>
            </p:nvSpPr>
            <p:spPr bwMode="auto">
              <a:xfrm>
                <a:off x="3319" y="1156"/>
                <a:ext cx="183" cy="105"/>
              </a:xfrm>
              <a:custGeom>
                <a:avLst/>
                <a:gdLst/>
                <a:ahLst/>
                <a:cxnLst>
                  <a:cxn ang="0">
                    <a:pos x="216" y="78"/>
                  </a:cxn>
                  <a:cxn ang="0">
                    <a:pos x="163" y="61"/>
                  </a:cxn>
                  <a:cxn ang="0">
                    <a:pos x="106" y="4"/>
                  </a:cxn>
                  <a:cxn ang="0">
                    <a:pos x="76" y="0"/>
                  </a:cxn>
                  <a:cxn ang="0">
                    <a:pos x="66" y="19"/>
                  </a:cxn>
                  <a:cxn ang="0">
                    <a:pos x="3" y="19"/>
                  </a:cxn>
                  <a:cxn ang="0">
                    <a:pos x="0" y="45"/>
                  </a:cxn>
                  <a:cxn ang="0">
                    <a:pos x="53" y="68"/>
                  </a:cxn>
                  <a:cxn ang="0">
                    <a:pos x="38" y="85"/>
                  </a:cxn>
                  <a:cxn ang="0">
                    <a:pos x="70" y="123"/>
                  </a:cxn>
                  <a:cxn ang="0">
                    <a:pos x="108" y="99"/>
                  </a:cxn>
                  <a:cxn ang="0">
                    <a:pos x="133" y="51"/>
                  </a:cxn>
                  <a:cxn ang="0">
                    <a:pos x="159" y="72"/>
                  </a:cxn>
                  <a:cxn ang="0">
                    <a:pos x="138" y="95"/>
                  </a:cxn>
                  <a:cxn ang="0">
                    <a:pos x="186" y="110"/>
                  </a:cxn>
                  <a:cxn ang="0">
                    <a:pos x="211" y="99"/>
                  </a:cxn>
                  <a:cxn ang="0">
                    <a:pos x="216" y="78"/>
                  </a:cxn>
                  <a:cxn ang="0">
                    <a:pos x="216" y="78"/>
                  </a:cxn>
                </a:cxnLst>
                <a:rect l="0" t="0" r="r" b="b"/>
                <a:pathLst>
                  <a:path w="216" h="123">
                    <a:moveTo>
                      <a:pt x="216" y="78"/>
                    </a:moveTo>
                    <a:lnTo>
                      <a:pt x="163" y="61"/>
                    </a:lnTo>
                    <a:lnTo>
                      <a:pt x="106" y="4"/>
                    </a:lnTo>
                    <a:lnTo>
                      <a:pt x="76" y="0"/>
                    </a:lnTo>
                    <a:lnTo>
                      <a:pt x="66" y="19"/>
                    </a:lnTo>
                    <a:lnTo>
                      <a:pt x="3" y="19"/>
                    </a:lnTo>
                    <a:lnTo>
                      <a:pt x="0" y="45"/>
                    </a:lnTo>
                    <a:lnTo>
                      <a:pt x="53" y="68"/>
                    </a:lnTo>
                    <a:lnTo>
                      <a:pt x="38" y="85"/>
                    </a:lnTo>
                    <a:lnTo>
                      <a:pt x="70" y="123"/>
                    </a:lnTo>
                    <a:lnTo>
                      <a:pt x="108" y="99"/>
                    </a:lnTo>
                    <a:lnTo>
                      <a:pt x="133" y="51"/>
                    </a:lnTo>
                    <a:lnTo>
                      <a:pt x="159" y="72"/>
                    </a:lnTo>
                    <a:lnTo>
                      <a:pt x="138" y="95"/>
                    </a:lnTo>
                    <a:lnTo>
                      <a:pt x="186" y="110"/>
                    </a:lnTo>
                    <a:lnTo>
                      <a:pt x="211" y="99"/>
                    </a:lnTo>
                    <a:lnTo>
                      <a:pt x="216" y="78"/>
                    </a:lnTo>
                    <a:lnTo>
                      <a:pt x="216" y="78"/>
                    </a:lnTo>
                    <a:close/>
                  </a:path>
                </a:pathLst>
              </a:custGeom>
              <a:solidFill>
                <a:srgbClr val="FFDF5D"/>
              </a:solidFill>
              <a:ln w="9525">
                <a:noFill/>
                <a:round/>
                <a:headEnd/>
                <a:tailEnd/>
              </a:ln>
            </p:spPr>
            <p:txBody>
              <a:bodyPr/>
              <a:lstStyle/>
              <a:p>
                <a:endParaRPr lang="en-GB"/>
              </a:p>
            </p:txBody>
          </p:sp>
          <p:sp>
            <p:nvSpPr>
              <p:cNvPr id="269349" name="Freeform 37"/>
              <p:cNvSpPr>
                <a:spLocks/>
              </p:cNvSpPr>
              <p:nvPr/>
            </p:nvSpPr>
            <p:spPr bwMode="auto">
              <a:xfrm>
                <a:off x="3424" y="1156"/>
                <a:ext cx="103" cy="34"/>
              </a:xfrm>
              <a:custGeom>
                <a:avLst/>
                <a:gdLst/>
                <a:ahLst/>
                <a:cxnLst>
                  <a:cxn ang="0">
                    <a:pos x="0" y="4"/>
                  </a:cxn>
                  <a:cxn ang="0">
                    <a:pos x="116" y="0"/>
                  </a:cxn>
                  <a:cxn ang="0">
                    <a:pos x="124" y="19"/>
                  </a:cxn>
                  <a:cxn ang="0">
                    <a:pos x="99" y="26"/>
                  </a:cxn>
                  <a:cxn ang="0">
                    <a:pos x="61" y="40"/>
                  </a:cxn>
                  <a:cxn ang="0">
                    <a:pos x="25" y="28"/>
                  </a:cxn>
                  <a:cxn ang="0">
                    <a:pos x="48" y="19"/>
                  </a:cxn>
                  <a:cxn ang="0">
                    <a:pos x="0" y="4"/>
                  </a:cxn>
                  <a:cxn ang="0">
                    <a:pos x="0" y="4"/>
                  </a:cxn>
                </a:cxnLst>
                <a:rect l="0" t="0" r="r" b="b"/>
                <a:pathLst>
                  <a:path w="124" h="40">
                    <a:moveTo>
                      <a:pt x="0" y="4"/>
                    </a:moveTo>
                    <a:lnTo>
                      <a:pt x="116" y="0"/>
                    </a:lnTo>
                    <a:lnTo>
                      <a:pt x="124" y="19"/>
                    </a:lnTo>
                    <a:lnTo>
                      <a:pt x="99" y="26"/>
                    </a:lnTo>
                    <a:lnTo>
                      <a:pt x="61" y="40"/>
                    </a:lnTo>
                    <a:lnTo>
                      <a:pt x="25" y="28"/>
                    </a:lnTo>
                    <a:lnTo>
                      <a:pt x="48" y="19"/>
                    </a:lnTo>
                    <a:lnTo>
                      <a:pt x="0" y="4"/>
                    </a:lnTo>
                    <a:lnTo>
                      <a:pt x="0" y="4"/>
                    </a:lnTo>
                    <a:close/>
                  </a:path>
                </a:pathLst>
              </a:custGeom>
              <a:solidFill>
                <a:srgbClr val="FFDF5D"/>
              </a:solidFill>
              <a:ln w="9525">
                <a:noFill/>
                <a:round/>
                <a:headEnd/>
                <a:tailEnd/>
              </a:ln>
            </p:spPr>
            <p:txBody>
              <a:bodyPr/>
              <a:lstStyle/>
              <a:p>
                <a:endParaRPr lang="en-GB"/>
              </a:p>
            </p:txBody>
          </p:sp>
          <p:sp>
            <p:nvSpPr>
              <p:cNvPr id="269350" name="Freeform 38"/>
              <p:cNvSpPr>
                <a:spLocks/>
              </p:cNvSpPr>
              <p:nvPr/>
            </p:nvSpPr>
            <p:spPr bwMode="auto">
              <a:xfrm>
                <a:off x="3926" y="1256"/>
                <a:ext cx="202" cy="162"/>
              </a:xfrm>
              <a:custGeom>
                <a:avLst/>
                <a:gdLst/>
                <a:ahLst/>
                <a:cxnLst>
                  <a:cxn ang="0">
                    <a:pos x="238" y="2"/>
                  </a:cxn>
                  <a:cxn ang="0">
                    <a:pos x="198" y="0"/>
                  </a:cxn>
                  <a:cxn ang="0">
                    <a:pos x="168" y="23"/>
                  </a:cxn>
                  <a:cxn ang="0">
                    <a:pos x="94" y="40"/>
                  </a:cxn>
                  <a:cxn ang="0">
                    <a:pos x="38" y="61"/>
                  </a:cxn>
                  <a:cxn ang="0">
                    <a:pos x="21" y="106"/>
                  </a:cxn>
                  <a:cxn ang="0">
                    <a:pos x="0" y="163"/>
                  </a:cxn>
                  <a:cxn ang="0">
                    <a:pos x="38" y="192"/>
                  </a:cxn>
                  <a:cxn ang="0">
                    <a:pos x="84" y="182"/>
                  </a:cxn>
                  <a:cxn ang="0">
                    <a:pos x="59" y="154"/>
                  </a:cxn>
                  <a:cxn ang="0">
                    <a:pos x="88" y="83"/>
                  </a:cxn>
                  <a:cxn ang="0">
                    <a:pos x="151" y="53"/>
                  </a:cxn>
                  <a:cxn ang="0">
                    <a:pos x="238" y="26"/>
                  </a:cxn>
                  <a:cxn ang="0">
                    <a:pos x="238" y="2"/>
                  </a:cxn>
                  <a:cxn ang="0">
                    <a:pos x="238" y="2"/>
                  </a:cxn>
                </a:cxnLst>
                <a:rect l="0" t="0" r="r" b="b"/>
                <a:pathLst>
                  <a:path w="238" h="192">
                    <a:moveTo>
                      <a:pt x="238" y="2"/>
                    </a:moveTo>
                    <a:lnTo>
                      <a:pt x="198" y="0"/>
                    </a:lnTo>
                    <a:lnTo>
                      <a:pt x="168" y="23"/>
                    </a:lnTo>
                    <a:lnTo>
                      <a:pt x="94" y="40"/>
                    </a:lnTo>
                    <a:lnTo>
                      <a:pt x="38" y="61"/>
                    </a:lnTo>
                    <a:lnTo>
                      <a:pt x="21" y="106"/>
                    </a:lnTo>
                    <a:lnTo>
                      <a:pt x="0" y="163"/>
                    </a:lnTo>
                    <a:lnTo>
                      <a:pt x="38" y="192"/>
                    </a:lnTo>
                    <a:lnTo>
                      <a:pt x="84" y="182"/>
                    </a:lnTo>
                    <a:lnTo>
                      <a:pt x="59" y="154"/>
                    </a:lnTo>
                    <a:lnTo>
                      <a:pt x="88" y="83"/>
                    </a:lnTo>
                    <a:lnTo>
                      <a:pt x="151" y="53"/>
                    </a:lnTo>
                    <a:lnTo>
                      <a:pt x="238" y="26"/>
                    </a:lnTo>
                    <a:lnTo>
                      <a:pt x="238" y="2"/>
                    </a:lnTo>
                    <a:lnTo>
                      <a:pt x="238" y="2"/>
                    </a:lnTo>
                    <a:close/>
                  </a:path>
                </a:pathLst>
              </a:custGeom>
              <a:solidFill>
                <a:srgbClr val="FFDF5D"/>
              </a:solidFill>
              <a:ln w="9525">
                <a:noFill/>
                <a:round/>
                <a:headEnd/>
                <a:tailEnd/>
              </a:ln>
            </p:spPr>
            <p:txBody>
              <a:bodyPr/>
              <a:lstStyle/>
              <a:p>
                <a:endParaRPr lang="en-GB"/>
              </a:p>
            </p:txBody>
          </p:sp>
          <p:sp>
            <p:nvSpPr>
              <p:cNvPr id="269351" name="Freeform 39"/>
              <p:cNvSpPr>
                <a:spLocks/>
              </p:cNvSpPr>
              <p:nvPr/>
            </p:nvSpPr>
            <p:spPr bwMode="auto">
              <a:xfrm>
                <a:off x="3749" y="1132"/>
                <a:ext cx="119" cy="49"/>
              </a:xfrm>
              <a:custGeom>
                <a:avLst/>
                <a:gdLst/>
                <a:ahLst/>
                <a:cxnLst>
                  <a:cxn ang="0">
                    <a:pos x="122" y="33"/>
                  </a:cxn>
                  <a:cxn ang="0">
                    <a:pos x="141" y="52"/>
                  </a:cxn>
                  <a:cxn ang="0">
                    <a:pos x="91" y="57"/>
                  </a:cxn>
                  <a:cxn ang="0">
                    <a:pos x="42" y="19"/>
                  </a:cxn>
                  <a:cxn ang="0">
                    <a:pos x="0" y="33"/>
                  </a:cxn>
                  <a:cxn ang="0">
                    <a:pos x="13" y="16"/>
                  </a:cxn>
                  <a:cxn ang="0">
                    <a:pos x="59" y="0"/>
                  </a:cxn>
                  <a:cxn ang="0">
                    <a:pos x="101" y="29"/>
                  </a:cxn>
                  <a:cxn ang="0">
                    <a:pos x="122" y="33"/>
                  </a:cxn>
                  <a:cxn ang="0">
                    <a:pos x="122" y="33"/>
                  </a:cxn>
                </a:cxnLst>
                <a:rect l="0" t="0" r="r" b="b"/>
                <a:pathLst>
                  <a:path w="141" h="57">
                    <a:moveTo>
                      <a:pt x="122" y="33"/>
                    </a:moveTo>
                    <a:lnTo>
                      <a:pt x="141" y="52"/>
                    </a:lnTo>
                    <a:lnTo>
                      <a:pt x="91" y="57"/>
                    </a:lnTo>
                    <a:lnTo>
                      <a:pt x="42" y="19"/>
                    </a:lnTo>
                    <a:lnTo>
                      <a:pt x="0" y="33"/>
                    </a:lnTo>
                    <a:lnTo>
                      <a:pt x="13" y="16"/>
                    </a:lnTo>
                    <a:lnTo>
                      <a:pt x="59" y="0"/>
                    </a:lnTo>
                    <a:lnTo>
                      <a:pt x="101" y="29"/>
                    </a:lnTo>
                    <a:lnTo>
                      <a:pt x="122" y="33"/>
                    </a:lnTo>
                    <a:lnTo>
                      <a:pt x="122" y="33"/>
                    </a:lnTo>
                    <a:close/>
                  </a:path>
                </a:pathLst>
              </a:custGeom>
              <a:solidFill>
                <a:srgbClr val="FFDF5D"/>
              </a:solidFill>
              <a:ln w="9525">
                <a:noFill/>
                <a:round/>
                <a:headEnd/>
                <a:tailEnd/>
              </a:ln>
            </p:spPr>
            <p:txBody>
              <a:bodyPr/>
              <a:lstStyle/>
              <a:p>
                <a:endParaRPr lang="en-GB"/>
              </a:p>
            </p:txBody>
          </p:sp>
          <p:sp>
            <p:nvSpPr>
              <p:cNvPr id="269352" name="Freeform 40"/>
              <p:cNvSpPr>
                <a:spLocks/>
              </p:cNvSpPr>
              <p:nvPr/>
            </p:nvSpPr>
            <p:spPr bwMode="auto">
              <a:xfrm>
                <a:off x="5184" y="1976"/>
                <a:ext cx="79" cy="213"/>
              </a:xfrm>
              <a:custGeom>
                <a:avLst/>
                <a:gdLst/>
                <a:ahLst/>
                <a:cxnLst>
                  <a:cxn ang="0">
                    <a:pos x="0" y="0"/>
                  </a:cxn>
                  <a:cxn ang="0">
                    <a:pos x="16" y="95"/>
                  </a:cxn>
                  <a:cxn ang="0">
                    <a:pos x="23" y="253"/>
                  </a:cxn>
                  <a:cxn ang="0">
                    <a:pos x="67" y="213"/>
                  </a:cxn>
                  <a:cxn ang="0">
                    <a:pos x="36" y="143"/>
                  </a:cxn>
                  <a:cxn ang="0">
                    <a:pos x="54" y="118"/>
                  </a:cxn>
                  <a:cxn ang="0">
                    <a:pos x="78" y="152"/>
                  </a:cxn>
                  <a:cxn ang="0">
                    <a:pos x="95" y="135"/>
                  </a:cxn>
                  <a:cxn ang="0">
                    <a:pos x="59" y="105"/>
                  </a:cxn>
                  <a:cxn ang="0">
                    <a:pos x="42" y="87"/>
                  </a:cxn>
                  <a:cxn ang="0">
                    <a:pos x="0" y="0"/>
                  </a:cxn>
                  <a:cxn ang="0">
                    <a:pos x="0" y="0"/>
                  </a:cxn>
                </a:cxnLst>
                <a:rect l="0" t="0" r="r" b="b"/>
                <a:pathLst>
                  <a:path w="95" h="253">
                    <a:moveTo>
                      <a:pt x="0" y="0"/>
                    </a:moveTo>
                    <a:lnTo>
                      <a:pt x="16" y="95"/>
                    </a:lnTo>
                    <a:lnTo>
                      <a:pt x="23" y="253"/>
                    </a:lnTo>
                    <a:lnTo>
                      <a:pt x="67" y="213"/>
                    </a:lnTo>
                    <a:lnTo>
                      <a:pt x="36" y="143"/>
                    </a:lnTo>
                    <a:lnTo>
                      <a:pt x="54" y="118"/>
                    </a:lnTo>
                    <a:lnTo>
                      <a:pt x="78" y="152"/>
                    </a:lnTo>
                    <a:lnTo>
                      <a:pt x="95" y="135"/>
                    </a:lnTo>
                    <a:lnTo>
                      <a:pt x="59" y="105"/>
                    </a:lnTo>
                    <a:lnTo>
                      <a:pt x="42" y="87"/>
                    </a:lnTo>
                    <a:lnTo>
                      <a:pt x="0" y="0"/>
                    </a:lnTo>
                    <a:lnTo>
                      <a:pt x="0" y="0"/>
                    </a:lnTo>
                    <a:close/>
                  </a:path>
                </a:pathLst>
              </a:custGeom>
              <a:solidFill>
                <a:srgbClr val="FFDF5D"/>
              </a:solidFill>
              <a:ln w="9525">
                <a:noFill/>
                <a:round/>
                <a:headEnd/>
                <a:tailEnd/>
              </a:ln>
            </p:spPr>
            <p:txBody>
              <a:bodyPr/>
              <a:lstStyle/>
              <a:p>
                <a:endParaRPr lang="en-GB"/>
              </a:p>
            </p:txBody>
          </p:sp>
          <p:sp>
            <p:nvSpPr>
              <p:cNvPr id="269353" name="Freeform 41"/>
              <p:cNvSpPr>
                <a:spLocks/>
              </p:cNvSpPr>
              <p:nvPr/>
            </p:nvSpPr>
            <p:spPr bwMode="auto">
              <a:xfrm>
                <a:off x="5084" y="2211"/>
                <a:ext cx="155" cy="144"/>
              </a:xfrm>
              <a:custGeom>
                <a:avLst/>
                <a:gdLst/>
                <a:ahLst/>
                <a:cxnLst>
                  <a:cxn ang="0">
                    <a:pos x="128" y="0"/>
                  </a:cxn>
                  <a:cxn ang="0">
                    <a:pos x="134" y="62"/>
                  </a:cxn>
                  <a:cxn ang="0">
                    <a:pos x="92" y="116"/>
                  </a:cxn>
                  <a:cxn ang="0">
                    <a:pos x="20" y="133"/>
                  </a:cxn>
                  <a:cxn ang="0">
                    <a:pos x="0" y="156"/>
                  </a:cxn>
                  <a:cxn ang="0">
                    <a:pos x="92" y="148"/>
                  </a:cxn>
                  <a:cxn ang="0">
                    <a:pos x="111" y="171"/>
                  </a:cxn>
                  <a:cxn ang="0">
                    <a:pos x="185" y="108"/>
                  </a:cxn>
                  <a:cxn ang="0">
                    <a:pos x="172" y="62"/>
                  </a:cxn>
                  <a:cxn ang="0">
                    <a:pos x="147" y="0"/>
                  </a:cxn>
                  <a:cxn ang="0">
                    <a:pos x="128" y="0"/>
                  </a:cxn>
                  <a:cxn ang="0">
                    <a:pos x="128" y="0"/>
                  </a:cxn>
                </a:cxnLst>
                <a:rect l="0" t="0" r="r" b="b"/>
                <a:pathLst>
                  <a:path w="185" h="171">
                    <a:moveTo>
                      <a:pt x="128" y="0"/>
                    </a:moveTo>
                    <a:lnTo>
                      <a:pt x="134" y="62"/>
                    </a:lnTo>
                    <a:lnTo>
                      <a:pt x="92" y="116"/>
                    </a:lnTo>
                    <a:lnTo>
                      <a:pt x="20" y="133"/>
                    </a:lnTo>
                    <a:lnTo>
                      <a:pt x="0" y="156"/>
                    </a:lnTo>
                    <a:lnTo>
                      <a:pt x="92" y="148"/>
                    </a:lnTo>
                    <a:lnTo>
                      <a:pt x="111" y="171"/>
                    </a:lnTo>
                    <a:lnTo>
                      <a:pt x="185" y="108"/>
                    </a:lnTo>
                    <a:lnTo>
                      <a:pt x="172" y="62"/>
                    </a:lnTo>
                    <a:lnTo>
                      <a:pt x="147" y="0"/>
                    </a:lnTo>
                    <a:lnTo>
                      <a:pt x="128" y="0"/>
                    </a:lnTo>
                    <a:lnTo>
                      <a:pt x="128" y="0"/>
                    </a:lnTo>
                    <a:close/>
                  </a:path>
                </a:pathLst>
              </a:custGeom>
              <a:solidFill>
                <a:srgbClr val="FFDF5D"/>
              </a:solidFill>
              <a:ln w="9525">
                <a:noFill/>
                <a:round/>
                <a:headEnd/>
                <a:tailEnd/>
              </a:ln>
            </p:spPr>
            <p:txBody>
              <a:bodyPr/>
              <a:lstStyle/>
              <a:p>
                <a:endParaRPr lang="en-GB"/>
              </a:p>
            </p:txBody>
          </p:sp>
          <p:sp>
            <p:nvSpPr>
              <p:cNvPr id="269354" name="Freeform 42"/>
              <p:cNvSpPr>
                <a:spLocks/>
              </p:cNvSpPr>
              <p:nvPr/>
            </p:nvSpPr>
            <p:spPr bwMode="auto">
              <a:xfrm>
                <a:off x="4980" y="2496"/>
                <a:ext cx="43" cy="68"/>
              </a:xfrm>
              <a:custGeom>
                <a:avLst/>
                <a:gdLst/>
                <a:ahLst/>
                <a:cxnLst>
                  <a:cxn ang="0">
                    <a:pos x="49" y="0"/>
                  </a:cxn>
                  <a:cxn ang="0">
                    <a:pos x="11" y="0"/>
                  </a:cxn>
                  <a:cxn ang="0">
                    <a:pos x="0" y="55"/>
                  </a:cxn>
                  <a:cxn ang="0">
                    <a:pos x="6" y="80"/>
                  </a:cxn>
                  <a:cxn ang="0">
                    <a:pos x="36" y="46"/>
                  </a:cxn>
                  <a:cxn ang="0">
                    <a:pos x="49" y="0"/>
                  </a:cxn>
                  <a:cxn ang="0">
                    <a:pos x="49" y="0"/>
                  </a:cxn>
                </a:cxnLst>
                <a:rect l="0" t="0" r="r" b="b"/>
                <a:pathLst>
                  <a:path w="49" h="80">
                    <a:moveTo>
                      <a:pt x="49" y="0"/>
                    </a:moveTo>
                    <a:lnTo>
                      <a:pt x="11" y="0"/>
                    </a:lnTo>
                    <a:lnTo>
                      <a:pt x="0" y="55"/>
                    </a:lnTo>
                    <a:lnTo>
                      <a:pt x="6" y="80"/>
                    </a:lnTo>
                    <a:lnTo>
                      <a:pt x="36" y="46"/>
                    </a:lnTo>
                    <a:lnTo>
                      <a:pt x="49" y="0"/>
                    </a:lnTo>
                    <a:lnTo>
                      <a:pt x="49" y="0"/>
                    </a:lnTo>
                    <a:close/>
                  </a:path>
                </a:pathLst>
              </a:custGeom>
              <a:solidFill>
                <a:srgbClr val="FFDF5D"/>
              </a:solidFill>
              <a:ln w="9525">
                <a:noFill/>
                <a:round/>
                <a:headEnd/>
                <a:tailEnd/>
              </a:ln>
            </p:spPr>
            <p:txBody>
              <a:bodyPr/>
              <a:lstStyle/>
              <a:p>
                <a:endParaRPr lang="en-GB"/>
              </a:p>
            </p:txBody>
          </p:sp>
          <p:sp>
            <p:nvSpPr>
              <p:cNvPr id="269355" name="Freeform 43"/>
              <p:cNvSpPr>
                <a:spLocks/>
              </p:cNvSpPr>
              <p:nvPr/>
            </p:nvSpPr>
            <p:spPr bwMode="auto">
              <a:xfrm>
                <a:off x="4970" y="2610"/>
                <a:ext cx="68" cy="133"/>
              </a:xfrm>
              <a:custGeom>
                <a:avLst/>
                <a:gdLst/>
                <a:ahLst/>
                <a:cxnLst>
                  <a:cxn ang="0">
                    <a:pos x="6" y="0"/>
                  </a:cxn>
                  <a:cxn ang="0">
                    <a:pos x="37" y="16"/>
                  </a:cxn>
                  <a:cxn ang="0">
                    <a:pos x="37" y="71"/>
                  </a:cxn>
                  <a:cxn ang="0">
                    <a:pos x="80" y="111"/>
                  </a:cxn>
                  <a:cxn ang="0">
                    <a:pos x="73" y="158"/>
                  </a:cxn>
                  <a:cxn ang="0">
                    <a:pos x="48" y="120"/>
                  </a:cxn>
                  <a:cxn ang="0">
                    <a:pos x="0" y="88"/>
                  </a:cxn>
                  <a:cxn ang="0">
                    <a:pos x="6" y="0"/>
                  </a:cxn>
                  <a:cxn ang="0">
                    <a:pos x="6" y="0"/>
                  </a:cxn>
                </a:cxnLst>
                <a:rect l="0" t="0" r="r" b="b"/>
                <a:pathLst>
                  <a:path w="80" h="158">
                    <a:moveTo>
                      <a:pt x="6" y="0"/>
                    </a:moveTo>
                    <a:lnTo>
                      <a:pt x="37" y="16"/>
                    </a:lnTo>
                    <a:lnTo>
                      <a:pt x="37" y="71"/>
                    </a:lnTo>
                    <a:lnTo>
                      <a:pt x="80" y="111"/>
                    </a:lnTo>
                    <a:lnTo>
                      <a:pt x="73" y="158"/>
                    </a:lnTo>
                    <a:lnTo>
                      <a:pt x="48" y="120"/>
                    </a:lnTo>
                    <a:lnTo>
                      <a:pt x="0" y="88"/>
                    </a:lnTo>
                    <a:lnTo>
                      <a:pt x="6" y="0"/>
                    </a:lnTo>
                    <a:lnTo>
                      <a:pt x="6" y="0"/>
                    </a:lnTo>
                    <a:close/>
                  </a:path>
                </a:pathLst>
              </a:custGeom>
              <a:solidFill>
                <a:srgbClr val="FFDF5D"/>
              </a:solidFill>
              <a:ln w="9525">
                <a:noFill/>
                <a:round/>
                <a:headEnd/>
                <a:tailEnd/>
              </a:ln>
            </p:spPr>
            <p:txBody>
              <a:bodyPr/>
              <a:lstStyle/>
              <a:p>
                <a:endParaRPr lang="en-GB"/>
              </a:p>
            </p:txBody>
          </p:sp>
          <p:sp>
            <p:nvSpPr>
              <p:cNvPr id="269356" name="Freeform 44"/>
              <p:cNvSpPr>
                <a:spLocks/>
              </p:cNvSpPr>
              <p:nvPr/>
            </p:nvSpPr>
            <p:spPr bwMode="auto">
              <a:xfrm>
                <a:off x="4819" y="2796"/>
                <a:ext cx="141" cy="178"/>
              </a:xfrm>
              <a:custGeom>
                <a:avLst/>
                <a:gdLst/>
                <a:ahLst/>
                <a:cxnLst>
                  <a:cxn ang="0">
                    <a:pos x="152" y="23"/>
                  </a:cxn>
                  <a:cxn ang="0">
                    <a:pos x="135" y="0"/>
                  </a:cxn>
                  <a:cxn ang="0">
                    <a:pos x="80" y="78"/>
                  </a:cxn>
                  <a:cxn ang="0">
                    <a:pos x="5" y="101"/>
                  </a:cxn>
                  <a:cxn ang="0">
                    <a:pos x="0" y="141"/>
                  </a:cxn>
                  <a:cxn ang="0">
                    <a:pos x="43" y="203"/>
                  </a:cxn>
                  <a:cxn ang="0">
                    <a:pos x="110" y="211"/>
                  </a:cxn>
                  <a:cxn ang="0">
                    <a:pos x="135" y="158"/>
                  </a:cxn>
                  <a:cxn ang="0">
                    <a:pos x="165" y="133"/>
                  </a:cxn>
                  <a:cxn ang="0">
                    <a:pos x="152" y="85"/>
                  </a:cxn>
                  <a:cxn ang="0">
                    <a:pos x="165" y="53"/>
                  </a:cxn>
                  <a:cxn ang="0">
                    <a:pos x="152" y="23"/>
                  </a:cxn>
                  <a:cxn ang="0">
                    <a:pos x="152" y="23"/>
                  </a:cxn>
                </a:cxnLst>
                <a:rect l="0" t="0" r="r" b="b"/>
                <a:pathLst>
                  <a:path w="165" h="211">
                    <a:moveTo>
                      <a:pt x="152" y="23"/>
                    </a:moveTo>
                    <a:lnTo>
                      <a:pt x="135" y="0"/>
                    </a:lnTo>
                    <a:lnTo>
                      <a:pt x="80" y="78"/>
                    </a:lnTo>
                    <a:lnTo>
                      <a:pt x="5" y="101"/>
                    </a:lnTo>
                    <a:lnTo>
                      <a:pt x="0" y="141"/>
                    </a:lnTo>
                    <a:lnTo>
                      <a:pt x="43" y="203"/>
                    </a:lnTo>
                    <a:lnTo>
                      <a:pt x="110" y="211"/>
                    </a:lnTo>
                    <a:lnTo>
                      <a:pt x="135" y="158"/>
                    </a:lnTo>
                    <a:lnTo>
                      <a:pt x="165" y="133"/>
                    </a:lnTo>
                    <a:lnTo>
                      <a:pt x="152" y="85"/>
                    </a:lnTo>
                    <a:lnTo>
                      <a:pt x="165" y="53"/>
                    </a:lnTo>
                    <a:lnTo>
                      <a:pt x="152" y="23"/>
                    </a:lnTo>
                    <a:lnTo>
                      <a:pt x="152" y="23"/>
                    </a:lnTo>
                    <a:close/>
                  </a:path>
                </a:pathLst>
              </a:custGeom>
              <a:solidFill>
                <a:srgbClr val="FFDF5D"/>
              </a:solidFill>
              <a:ln w="9525">
                <a:noFill/>
                <a:round/>
                <a:headEnd/>
                <a:tailEnd/>
              </a:ln>
            </p:spPr>
            <p:txBody>
              <a:bodyPr/>
              <a:lstStyle/>
              <a:p>
                <a:endParaRPr lang="en-GB"/>
              </a:p>
            </p:txBody>
          </p:sp>
          <p:sp>
            <p:nvSpPr>
              <p:cNvPr id="269357" name="Freeform 45"/>
              <p:cNvSpPr>
                <a:spLocks/>
              </p:cNvSpPr>
              <p:nvPr/>
            </p:nvSpPr>
            <p:spPr bwMode="auto">
              <a:xfrm>
                <a:off x="4960" y="2881"/>
                <a:ext cx="98" cy="147"/>
              </a:xfrm>
              <a:custGeom>
                <a:avLst/>
                <a:gdLst/>
                <a:ahLst/>
                <a:cxnLst>
                  <a:cxn ang="0">
                    <a:pos x="116" y="0"/>
                  </a:cxn>
                  <a:cxn ang="0">
                    <a:pos x="93" y="15"/>
                  </a:cxn>
                  <a:cxn ang="0">
                    <a:pos x="31" y="22"/>
                  </a:cxn>
                  <a:cxn ang="0">
                    <a:pos x="0" y="70"/>
                  </a:cxn>
                  <a:cxn ang="0">
                    <a:pos x="0" y="119"/>
                  </a:cxn>
                  <a:cxn ang="0">
                    <a:pos x="0" y="173"/>
                  </a:cxn>
                  <a:cxn ang="0">
                    <a:pos x="44" y="110"/>
                  </a:cxn>
                  <a:cxn ang="0">
                    <a:pos x="69" y="135"/>
                  </a:cxn>
                  <a:cxn ang="0">
                    <a:pos x="80" y="102"/>
                  </a:cxn>
                  <a:cxn ang="0">
                    <a:pos x="61" y="80"/>
                  </a:cxn>
                  <a:cxn ang="0">
                    <a:pos x="80" y="47"/>
                  </a:cxn>
                  <a:cxn ang="0">
                    <a:pos x="50" y="40"/>
                  </a:cxn>
                  <a:cxn ang="0">
                    <a:pos x="103" y="32"/>
                  </a:cxn>
                  <a:cxn ang="0">
                    <a:pos x="116" y="0"/>
                  </a:cxn>
                  <a:cxn ang="0">
                    <a:pos x="116" y="0"/>
                  </a:cxn>
                </a:cxnLst>
                <a:rect l="0" t="0" r="r" b="b"/>
                <a:pathLst>
                  <a:path w="116" h="173">
                    <a:moveTo>
                      <a:pt x="116" y="0"/>
                    </a:moveTo>
                    <a:lnTo>
                      <a:pt x="93" y="15"/>
                    </a:lnTo>
                    <a:lnTo>
                      <a:pt x="31" y="22"/>
                    </a:lnTo>
                    <a:lnTo>
                      <a:pt x="0" y="70"/>
                    </a:lnTo>
                    <a:lnTo>
                      <a:pt x="0" y="119"/>
                    </a:lnTo>
                    <a:lnTo>
                      <a:pt x="0" y="173"/>
                    </a:lnTo>
                    <a:lnTo>
                      <a:pt x="44" y="110"/>
                    </a:lnTo>
                    <a:lnTo>
                      <a:pt x="69" y="135"/>
                    </a:lnTo>
                    <a:lnTo>
                      <a:pt x="80" y="102"/>
                    </a:lnTo>
                    <a:lnTo>
                      <a:pt x="61" y="80"/>
                    </a:lnTo>
                    <a:lnTo>
                      <a:pt x="80" y="47"/>
                    </a:lnTo>
                    <a:lnTo>
                      <a:pt x="50" y="40"/>
                    </a:lnTo>
                    <a:lnTo>
                      <a:pt x="103" y="32"/>
                    </a:lnTo>
                    <a:lnTo>
                      <a:pt x="116" y="0"/>
                    </a:lnTo>
                    <a:lnTo>
                      <a:pt x="116" y="0"/>
                    </a:lnTo>
                    <a:close/>
                  </a:path>
                </a:pathLst>
              </a:custGeom>
              <a:solidFill>
                <a:srgbClr val="FFDF5D"/>
              </a:solidFill>
              <a:ln w="9525">
                <a:noFill/>
                <a:round/>
                <a:headEnd/>
                <a:tailEnd/>
              </a:ln>
            </p:spPr>
            <p:txBody>
              <a:bodyPr/>
              <a:lstStyle/>
              <a:p>
                <a:endParaRPr lang="en-GB"/>
              </a:p>
            </p:txBody>
          </p:sp>
          <p:sp>
            <p:nvSpPr>
              <p:cNvPr id="269358" name="Freeform 46"/>
              <p:cNvSpPr>
                <a:spLocks/>
              </p:cNvSpPr>
              <p:nvPr/>
            </p:nvSpPr>
            <p:spPr bwMode="auto">
              <a:xfrm>
                <a:off x="5001" y="2748"/>
                <a:ext cx="83" cy="80"/>
              </a:xfrm>
              <a:custGeom>
                <a:avLst/>
                <a:gdLst/>
                <a:ahLst/>
                <a:cxnLst>
                  <a:cxn ang="0">
                    <a:pos x="66" y="0"/>
                  </a:cxn>
                  <a:cxn ang="0">
                    <a:pos x="47" y="30"/>
                  </a:cxn>
                  <a:cxn ang="0">
                    <a:pos x="11" y="38"/>
                  </a:cxn>
                  <a:cxn ang="0">
                    <a:pos x="0" y="70"/>
                  </a:cxn>
                  <a:cxn ang="0">
                    <a:pos x="36" y="55"/>
                  </a:cxn>
                  <a:cxn ang="0">
                    <a:pos x="43" y="93"/>
                  </a:cxn>
                  <a:cxn ang="0">
                    <a:pos x="96" y="55"/>
                  </a:cxn>
                  <a:cxn ang="0">
                    <a:pos x="74" y="38"/>
                  </a:cxn>
                  <a:cxn ang="0">
                    <a:pos x="66" y="0"/>
                  </a:cxn>
                  <a:cxn ang="0">
                    <a:pos x="66" y="0"/>
                  </a:cxn>
                </a:cxnLst>
                <a:rect l="0" t="0" r="r" b="b"/>
                <a:pathLst>
                  <a:path w="96" h="93">
                    <a:moveTo>
                      <a:pt x="66" y="0"/>
                    </a:moveTo>
                    <a:lnTo>
                      <a:pt x="47" y="30"/>
                    </a:lnTo>
                    <a:lnTo>
                      <a:pt x="11" y="38"/>
                    </a:lnTo>
                    <a:lnTo>
                      <a:pt x="0" y="70"/>
                    </a:lnTo>
                    <a:lnTo>
                      <a:pt x="36" y="55"/>
                    </a:lnTo>
                    <a:lnTo>
                      <a:pt x="43" y="93"/>
                    </a:lnTo>
                    <a:lnTo>
                      <a:pt x="96" y="55"/>
                    </a:lnTo>
                    <a:lnTo>
                      <a:pt x="74" y="38"/>
                    </a:lnTo>
                    <a:lnTo>
                      <a:pt x="66" y="0"/>
                    </a:lnTo>
                    <a:lnTo>
                      <a:pt x="66" y="0"/>
                    </a:lnTo>
                    <a:close/>
                  </a:path>
                </a:pathLst>
              </a:custGeom>
              <a:solidFill>
                <a:srgbClr val="FFDF5D"/>
              </a:solidFill>
              <a:ln w="9525">
                <a:noFill/>
                <a:round/>
                <a:headEnd/>
                <a:tailEnd/>
              </a:ln>
            </p:spPr>
            <p:txBody>
              <a:bodyPr/>
              <a:lstStyle/>
              <a:p>
                <a:endParaRPr lang="en-GB"/>
              </a:p>
            </p:txBody>
          </p:sp>
          <p:sp>
            <p:nvSpPr>
              <p:cNvPr id="269359" name="Freeform 47"/>
              <p:cNvSpPr>
                <a:spLocks/>
              </p:cNvSpPr>
              <p:nvPr/>
            </p:nvSpPr>
            <p:spPr bwMode="auto">
              <a:xfrm>
                <a:off x="4602" y="2809"/>
                <a:ext cx="182" cy="205"/>
              </a:xfrm>
              <a:custGeom>
                <a:avLst/>
                <a:gdLst/>
                <a:ahLst/>
                <a:cxnLst>
                  <a:cxn ang="0">
                    <a:pos x="0" y="0"/>
                  </a:cxn>
                  <a:cxn ang="0">
                    <a:pos x="49" y="23"/>
                  </a:cxn>
                  <a:cxn ang="0">
                    <a:pos x="93" y="95"/>
                  </a:cxn>
                  <a:cxn ang="0">
                    <a:pos x="160" y="148"/>
                  </a:cxn>
                  <a:cxn ang="0">
                    <a:pos x="215" y="181"/>
                  </a:cxn>
                  <a:cxn ang="0">
                    <a:pos x="196" y="244"/>
                  </a:cxn>
                  <a:cxn ang="0">
                    <a:pos x="129" y="221"/>
                  </a:cxn>
                  <a:cxn ang="0">
                    <a:pos x="74" y="118"/>
                  </a:cxn>
                  <a:cxn ang="0">
                    <a:pos x="32" y="48"/>
                  </a:cxn>
                  <a:cxn ang="0">
                    <a:pos x="0" y="0"/>
                  </a:cxn>
                  <a:cxn ang="0">
                    <a:pos x="0" y="0"/>
                  </a:cxn>
                </a:cxnLst>
                <a:rect l="0" t="0" r="r" b="b"/>
                <a:pathLst>
                  <a:path w="215" h="244">
                    <a:moveTo>
                      <a:pt x="0" y="0"/>
                    </a:moveTo>
                    <a:lnTo>
                      <a:pt x="49" y="23"/>
                    </a:lnTo>
                    <a:lnTo>
                      <a:pt x="93" y="95"/>
                    </a:lnTo>
                    <a:lnTo>
                      <a:pt x="160" y="148"/>
                    </a:lnTo>
                    <a:lnTo>
                      <a:pt x="215" y="181"/>
                    </a:lnTo>
                    <a:lnTo>
                      <a:pt x="196" y="244"/>
                    </a:lnTo>
                    <a:lnTo>
                      <a:pt x="129" y="221"/>
                    </a:lnTo>
                    <a:lnTo>
                      <a:pt x="74" y="118"/>
                    </a:lnTo>
                    <a:lnTo>
                      <a:pt x="32" y="48"/>
                    </a:lnTo>
                    <a:lnTo>
                      <a:pt x="0" y="0"/>
                    </a:lnTo>
                    <a:lnTo>
                      <a:pt x="0" y="0"/>
                    </a:lnTo>
                    <a:close/>
                  </a:path>
                </a:pathLst>
              </a:custGeom>
              <a:solidFill>
                <a:srgbClr val="FFDF5D"/>
              </a:solidFill>
              <a:ln w="9525">
                <a:noFill/>
                <a:round/>
                <a:headEnd/>
                <a:tailEnd/>
              </a:ln>
            </p:spPr>
            <p:txBody>
              <a:bodyPr/>
              <a:lstStyle/>
              <a:p>
                <a:endParaRPr lang="en-GB"/>
              </a:p>
            </p:txBody>
          </p:sp>
          <p:sp>
            <p:nvSpPr>
              <p:cNvPr id="269360" name="Freeform 48"/>
              <p:cNvSpPr>
                <a:spLocks/>
              </p:cNvSpPr>
              <p:nvPr/>
            </p:nvSpPr>
            <p:spPr bwMode="auto">
              <a:xfrm>
                <a:off x="4797" y="3014"/>
                <a:ext cx="271" cy="66"/>
              </a:xfrm>
              <a:custGeom>
                <a:avLst/>
                <a:gdLst/>
                <a:ahLst/>
                <a:cxnLst>
                  <a:cxn ang="0">
                    <a:pos x="0" y="0"/>
                  </a:cxn>
                  <a:cxn ang="0">
                    <a:pos x="82" y="32"/>
                  </a:cxn>
                  <a:cxn ang="0">
                    <a:pos x="215" y="62"/>
                  </a:cxn>
                  <a:cxn ang="0">
                    <a:pos x="319" y="39"/>
                  </a:cxn>
                  <a:cxn ang="0">
                    <a:pos x="293" y="72"/>
                  </a:cxn>
                  <a:cxn ang="0">
                    <a:pos x="135" y="77"/>
                  </a:cxn>
                  <a:cxn ang="0">
                    <a:pos x="21" y="39"/>
                  </a:cxn>
                  <a:cxn ang="0">
                    <a:pos x="0" y="0"/>
                  </a:cxn>
                  <a:cxn ang="0">
                    <a:pos x="0" y="0"/>
                  </a:cxn>
                </a:cxnLst>
                <a:rect l="0" t="0" r="r" b="b"/>
                <a:pathLst>
                  <a:path w="319" h="77">
                    <a:moveTo>
                      <a:pt x="0" y="0"/>
                    </a:moveTo>
                    <a:lnTo>
                      <a:pt x="82" y="32"/>
                    </a:lnTo>
                    <a:lnTo>
                      <a:pt x="215" y="62"/>
                    </a:lnTo>
                    <a:lnTo>
                      <a:pt x="319" y="39"/>
                    </a:lnTo>
                    <a:lnTo>
                      <a:pt x="293" y="72"/>
                    </a:lnTo>
                    <a:lnTo>
                      <a:pt x="135" y="77"/>
                    </a:lnTo>
                    <a:lnTo>
                      <a:pt x="21" y="39"/>
                    </a:lnTo>
                    <a:lnTo>
                      <a:pt x="0" y="0"/>
                    </a:lnTo>
                    <a:lnTo>
                      <a:pt x="0" y="0"/>
                    </a:lnTo>
                    <a:close/>
                  </a:path>
                </a:pathLst>
              </a:custGeom>
              <a:solidFill>
                <a:srgbClr val="FFDF5D"/>
              </a:solidFill>
              <a:ln w="9525">
                <a:noFill/>
                <a:round/>
                <a:headEnd/>
                <a:tailEnd/>
              </a:ln>
            </p:spPr>
            <p:txBody>
              <a:bodyPr/>
              <a:lstStyle/>
              <a:p>
                <a:endParaRPr lang="en-GB"/>
              </a:p>
            </p:txBody>
          </p:sp>
          <p:sp>
            <p:nvSpPr>
              <p:cNvPr id="269361" name="Freeform 49"/>
              <p:cNvSpPr>
                <a:spLocks/>
              </p:cNvSpPr>
              <p:nvPr/>
            </p:nvSpPr>
            <p:spPr bwMode="auto">
              <a:xfrm>
                <a:off x="5109" y="2930"/>
                <a:ext cx="466" cy="183"/>
              </a:xfrm>
              <a:custGeom>
                <a:avLst/>
                <a:gdLst/>
                <a:ahLst/>
                <a:cxnLst>
                  <a:cxn ang="0">
                    <a:pos x="97" y="38"/>
                  </a:cxn>
                  <a:cxn ang="0">
                    <a:pos x="66" y="0"/>
                  </a:cxn>
                  <a:cxn ang="0">
                    <a:pos x="0" y="0"/>
                  </a:cxn>
                  <a:cxn ang="0">
                    <a:pos x="80" y="45"/>
                  </a:cxn>
                  <a:cxn ang="0">
                    <a:pos x="30" y="53"/>
                  </a:cxn>
                  <a:cxn ang="0">
                    <a:pos x="38" y="78"/>
                  </a:cxn>
                  <a:cxn ang="0">
                    <a:pos x="141" y="101"/>
                  </a:cxn>
                  <a:cxn ang="0">
                    <a:pos x="123" y="154"/>
                  </a:cxn>
                  <a:cxn ang="0">
                    <a:pos x="207" y="173"/>
                  </a:cxn>
                  <a:cxn ang="0">
                    <a:pos x="239" y="154"/>
                  </a:cxn>
                  <a:cxn ang="0">
                    <a:pos x="300" y="211"/>
                  </a:cxn>
                  <a:cxn ang="0">
                    <a:pos x="399" y="211"/>
                  </a:cxn>
                  <a:cxn ang="0">
                    <a:pos x="416" y="173"/>
                  </a:cxn>
                  <a:cxn ang="0">
                    <a:pos x="534" y="217"/>
                  </a:cxn>
                  <a:cxn ang="0">
                    <a:pos x="549" y="178"/>
                  </a:cxn>
                  <a:cxn ang="0">
                    <a:pos x="460" y="163"/>
                  </a:cxn>
                  <a:cxn ang="0">
                    <a:pos x="386" y="85"/>
                  </a:cxn>
                  <a:cxn ang="0">
                    <a:pos x="319" y="110"/>
                  </a:cxn>
                  <a:cxn ang="0">
                    <a:pos x="207" y="78"/>
                  </a:cxn>
                  <a:cxn ang="0">
                    <a:pos x="135" y="23"/>
                  </a:cxn>
                  <a:cxn ang="0">
                    <a:pos x="97" y="38"/>
                  </a:cxn>
                  <a:cxn ang="0">
                    <a:pos x="97" y="38"/>
                  </a:cxn>
                </a:cxnLst>
                <a:rect l="0" t="0" r="r" b="b"/>
                <a:pathLst>
                  <a:path w="549" h="217">
                    <a:moveTo>
                      <a:pt x="97" y="38"/>
                    </a:moveTo>
                    <a:lnTo>
                      <a:pt x="66" y="0"/>
                    </a:lnTo>
                    <a:lnTo>
                      <a:pt x="0" y="0"/>
                    </a:lnTo>
                    <a:lnTo>
                      <a:pt x="80" y="45"/>
                    </a:lnTo>
                    <a:lnTo>
                      <a:pt x="30" y="53"/>
                    </a:lnTo>
                    <a:lnTo>
                      <a:pt x="38" y="78"/>
                    </a:lnTo>
                    <a:lnTo>
                      <a:pt x="141" y="101"/>
                    </a:lnTo>
                    <a:lnTo>
                      <a:pt x="123" y="154"/>
                    </a:lnTo>
                    <a:lnTo>
                      <a:pt x="207" y="173"/>
                    </a:lnTo>
                    <a:lnTo>
                      <a:pt x="239" y="154"/>
                    </a:lnTo>
                    <a:lnTo>
                      <a:pt x="300" y="211"/>
                    </a:lnTo>
                    <a:lnTo>
                      <a:pt x="399" y="211"/>
                    </a:lnTo>
                    <a:lnTo>
                      <a:pt x="416" y="173"/>
                    </a:lnTo>
                    <a:lnTo>
                      <a:pt x="534" y="217"/>
                    </a:lnTo>
                    <a:lnTo>
                      <a:pt x="549" y="178"/>
                    </a:lnTo>
                    <a:lnTo>
                      <a:pt x="460" y="163"/>
                    </a:lnTo>
                    <a:lnTo>
                      <a:pt x="386" y="85"/>
                    </a:lnTo>
                    <a:lnTo>
                      <a:pt x="319" y="110"/>
                    </a:lnTo>
                    <a:lnTo>
                      <a:pt x="207" y="78"/>
                    </a:lnTo>
                    <a:lnTo>
                      <a:pt x="135" y="23"/>
                    </a:lnTo>
                    <a:lnTo>
                      <a:pt x="97" y="38"/>
                    </a:lnTo>
                    <a:lnTo>
                      <a:pt x="97" y="38"/>
                    </a:lnTo>
                    <a:close/>
                  </a:path>
                </a:pathLst>
              </a:custGeom>
              <a:solidFill>
                <a:srgbClr val="FFDF5D"/>
              </a:solidFill>
              <a:ln w="9525">
                <a:noFill/>
                <a:round/>
                <a:headEnd/>
                <a:tailEnd/>
              </a:ln>
            </p:spPr>
            <p:txBody>
              <a:bodyPr/>
              <a:lstStyle/>
              <a:p>
                <a:endParaRPr lang="en-GB"/>
              </a:p>
            </p:txBody>
          </p:sp>
          <p:sp>
            <p:nvSpPr>
              <p:cNvPr id="269362" name="Freeform 50"/>
              <p:cNvSpPr>
                <a:spLocks/>
              </p:cNvSpPr>
              <p:nvPr/>
            </p:nvSpPr>
            <p:spPr bwMode="auto">
              <a:xfrm>
                <a:off x="2855" y="1510"/>
                <a:ext cx="151" cy="93"/>
              </a:xfrm>
              <a:custGeom>
                <a:avLst/>
                <a:gdLst/>
                <a:ahLst/>
                <a:cxnLst>
                  <a:cxn ang="0">
                    <a:pos x="120" y="0"/>
                  </a:cxn>
                  <a:cxn ang="0">
                    <a:pos x="84" y="25"/>
                  </a:cxn>
                  <a:cxn ang="0">
                    <a:pos x="53" y="25"/>
                  </a:cxn>
                  <a:cxn ang="0">
                    <a:pos x="40" y="8"/>
                  </a:cxn>
                  <a:cxn ang="0">
                    <a:pos x="0" y="38"/>
                  </a:cxn>
                  <a:cxn ang="0">
                    <a:pos x="19" y="74"/>
                  </a:cxn>
                  <a:cxn ang="0">
                    <a:pos x="17" y="99"/>
                  </a:cxn>
                  <a:cxn ang="0">
                    <a:pos x="99" y="105"/>
                  </a:cxn>
                  <a:cxn ang="0">
                    <a:pos x="127" y="84"/>
                  </a:cxn>
                  <a:cxn ang="0">
                    <a:pos x="165" y="76"/>
                  </a:cxn>
                  <a:cxn ang="0">
                    <a:pos x="169" y="8"/>
                  </a:cxn>
                  <a:cxn ang="0">
                    <a:pos x="137" y="13"/>
                  </a:cxn>
                  <a:cxn ang="0">
                    <a:pos x="120" y="0"/>
                  </a:cxn>
                  <a:cxn ang="0">
                    <a:pos x="120" y="0"/>
                  </a:cxn>
                </a:cxnLst>
                <a:rect l="0" t="0" r="r" b="b"/>
                <a:pathLst>
                  <a:path w="169" h="105">
                    <a:moveTo>
                      <a:pt x="120" y="0"/>
                    </a:moveTo>
                    <a:lnTo>
                      <a:pt x="84" y="25"/>
                    </a:lnTo>
                    <a:lnTo>
                      <a:pt x="53" y="25"/>
                    </a:lnTo>
                    <a:lnTo>
                      <a:pt x="40" y="8"/>
                    </a:lnTo>
                    <a:lnTo>
                      <a:pt x="0" y="38"/>
                    </a:lnTo>
                    <a:lnTo>
                      <a:pt x="19" y="74"/>
                    </a:lnTo>
                    <a:lnTo>
                      <a:pt x="17" y="99"/>
                    </a:lnTo>
                    <a:lnTo>
                      <a:pt x="99" y="105"/>
                    </a:lnTo>
                    <a:lnTo>
                      <a:pt x="127" y="84"/>
                    </a:lnTo>
                    <a:lnTo>
                      <a:pt x="165" y="76"/>
                    </a:lnTo>
                    <a:lnTo>
                      <a:pt x="169" y="8"/>
                    </a:lnTo>
                    <a:lnTo>
                      <a:pt x="137" y="13"/>
                    </a:lnTo>
                    <a:lnTo>
                      <a:pt x="120" y="0"/>
                    </a:lnTo>
                    <a:lnTo>
                      <a:pt x="120" y="0"/>
                    </a:lnTo>
                    <a:close/>
                  </a:path>
                </a:pathLst>
              </a:custGeom>
              <a:solidFill>
                <a:srgbClr val="FFDF5D"/>
              </a:solidFill>
              <a:ln w="9525">
                <a:noFill/>
                <a:round/>
                <a:headEnd/>
                <a:tailEnd/>
              </a:ln>
            </p:spPr>
            <p:txBody>
              <a:bodyPr/>
              <a:lstStyle/>
              <a:p>
                <a:endParaRPr lang="en-GB"/>
              </a:p>
            </p:txBody>
          </p:sp>
          <p:sp>
            <p:nvSpPr>
              <p:cNvPr id="269363" name="Freeform 51"/>
              <p:cNvSpPr>
                <a:spLocks/>
              </p:cNvSpPr>
              <p:nvPr/>
            </p:nvSpPr>
            <p:spPr bwMode="auto">
              <a:xfrm>
                <a:off x="3098" y="1700"/>
                <a:ext cx="107" cy="223"/>
              </a:xfrm>
              <a:custGeom>
                <a:avLst/>
                <a:gdLst/>
                <a:ahLst/>
                <a:cxnLst>
                  <a:cxn ang="0">
                    <a:pos x="66" y="2"/>
                  </a:cxn>
                  <a:cxn ang="0">
                    <a:pos x="72" y="38"/>
                  </a:cxn>
                  <a:cxn ang="0">
                    <a:pos x="43" y="63"/>
                  </a:cxn>
                  <a:cxn ang="0">
                    <a:pos x="70" y="63"/>
                  </a:cxn>
                  <a:cxn ang="0">
                    <a:pos x="80" y="80"/>
                  </a:cxn>
                  <a:cxn ang="0">
                    <a:pos x="66" y="103"/>
                  </a:cxn>
                  <a:cxn ang="0">
                    <a:pos x="93" y="118"/>
                  </a:cxn>
                  <a:cxn ang="0">
                    <a:pos x="97" y="158"/>
                  </a:cxn>
                  <a:cxn ang="0">
                    <a:pos x="116" y="173"/>
                  </a:cxn>
                  <a:cxn ang="0">
                    <a:pos x="119" y="198"/>
                  </a:cxn>
                  <a:cxn ang="0">
                    <a:pos x="80" y="219"/>
                  </a:cxn>
                  <a:cxn ang="0">
                    <a:pos x="32" y="236"/>
                  </a:cxn>
                  <a:cxn ang="0">
                    <a:pos x="3" y="251"/>
                  </a:cxn>
                  <a:cxn ang="0">
                    <a:pos x="21" y="224"/>
                  </a:cxn>
                  <a:cxn ang="0">
                    <a:pos x="32" y="215"/>
                  </a:cxn>
                  <a:cxn ang="0">
                    <a:pos x="13" y="211"/>
                  </a:cxn>
                  <a:cxn ang="0">
                    <a:pos x="28" y="181"/>
                  </a:cxn>
                  <a:cxn ang="0">
                    <a:pos x="17" y="167"/>
                  </a:cxn>
                  <a:cxn ang="0">
                    <a:pos x="40" y="167"/>
                  </a:cxn>
                  <a:cxn ang="0">
                    <a:pos x="51" y="146"/>
                  </a:cxn>
                  <a:cxn ang="0">
                    <a:pos x="32" y="129"/>
                  </a:cxn>
                  <a:cxn ang="0">
                    <a:pos x="0" y="101"/>
                  </a:cxn>
                  <a:cxn ang="0">
                    <a:pos x="0" y="48"/>
                  </a:cxn>
                  <a:cxn ang="0">
                    <a:pos x="17" y="38"/>
                  </a:cxn>
                  <a:cxn ang="0">
                    <a:pos x="51" y="27"/>
                  </a:cxn>
                  <a:cxn ang="0">
                    <a:pos x="61" y="0"/>
                  </a:cxn>
                  <a:cxn ang="0">
                    <a:pos x="66" y="2"/>
                  </a:cxn>
                  <a:cxn ang="0">
                    <a:pos x="66" y="2"/>
                  </a:cxn>
                </a:cxnLst>
                <a:rect l="0" t="0" r="r" b="b"/>
                <a:pathLst>
                  <a:path w="119" h="251">
                    <a:moveTo>
                      <a:pt x="66" y="2"/>
                    </a:moveTo>
                    <a:lnTo>
                      <a:pt x="72" y="38"/>
                    </a:lnTo>
                    <a:lnTo>
                      <a:pt x="43" y="63"/>
                    </a:lnTo>
                    <a:lnTo>
                      <a:pt x="70" y="63"/>
                    </a:lnTo>
                    <a:lnTo>
                      <a:pt x="80" y="80"/>
                    </a:lnTo>
                    <a:lnTo>
                      <a:pt x="66" y="103"/>
                    </a:lnTo>
                    <a:lnTo>
                      <a:pt x="93" y="118"/>
                    </a:lnTo>
                    <a:lnTo>
                      <a:pt x="97" y="158"/>
                    </a:lnTo>
                    <a:lnTo>
                      <a:pt x="116" y="173"/>
                    </a:lnTo>
                    <a:lnTo>
                      <a:pt x="119" y="198"/>
                    </a:lnTo>
                    <a:lnTo>
                      <a:pt x="80" y="219"/>
                    </a:lnTo>
                    <a:lnTo>
                      <a:pt x="32" y="236"/>
                    </a:lnTo>
                    <a:lnTo>
                      <a:pt x="3" y="251"/>
                    </a:lnTo>
                    <a:lnTo>
                      <a:pt x="21" y="224"/>
                    </a:lnTo>
                    <a:lnTo>
                      <a:pt x="32" y="215"/>
                    </a:lnTo>
                    <a:lnTo>
                      <a:pt x="13" y="211"/>
                    </a:lnTo>
                    <a:lnTo>
                      <a:pt x="28" y="181"/>
                    </a:lnTo>
                    <a:lnTo>
                      <a:pt x="17" y="167"/>
                    </a:lnTo>
                    <a:lnTo>
                      <a:pt x="40" y="167"/>
                    </a:lnTo>
                    <a:lnTo>
                      <a:pt x="51" y="146"/>
                    </a:lnTo>
                    <a:lnTo>
                      <a:pt x="32" y="129"/>
                    </a:lnTo>
                    <a:lnTo>
                      <a:pt x="0" y="101"/>
                    </a:lnTo>
                    <a:lnTo>
                      <a:pt x="0" y="48"/>
                    </a:lnTo>
                    <a:lnTo>
                      <a:pt x="17" y="38"/>
                    </a:lnTo>
                    <a:lnTo>
                      <a:pt x="51" y="27"/>
                    </a:lnTo>
                    <a:lnTo>
                      <a:pt x="61" y="0"/>
                    </a:lnTo>
                    <a:lnTo>
                      <a:pt x="66" y="2"/>
                    </a:lnTo>
                    <a:lnTo>
                      <a:pt x="66" y="2"/>
                    </a:lnTo>
                    <a:close/>
                  </a:path>
                </a:pathLst>
              </a:custGeom>
              <a:solidFill>
                <a:srgbClr val="FFDF5D"/>
              </a:solidFill>
              <a:ln w="9525">
                <a:noFill/>
                <a:round/>
                <a:headEnd/>
                <a:tailEnd/>
              </a:ln>
            </p:spPr>
            <p:txBody>
              <a:bodyPr/>
              <a:lstStyle/>
              <a:p>
                <a:endParaRPr lang="en-GB"/>
              </a:p>
            </p:txBody>
          </p:sp>
          <p:sp>
            <p:nvSpPr>
              <p:cNvPr id="269364" name="Freeform 52"/>
              <p:cNvSpPr>
                <a:spLocks/>
              </p:cNvSpPr>
              <p:nvPr/>
            </p:nvSpPr>
            <p:spPr bwMode="auto">
              <a:xfrm>
                <a:off x="3039" y="1794"/>
                <a:ext cx="64" cy="101"/>
              </a:xfrm>
              <a:custGeom>
                <a:avLst/>
                <a:gdLst/>
                <a:ahLst/>
                <a:cxnLst>
                  <a:cxn ang="0">
                    <a:pos x="72" y="28"/>
                  </a:cxn>
                  <a:cxn ang="0">
                    <a:pos x="61" y="51"/>
                  </a:cxn>
                  <a:cxn ang="0">
                    <a:pos x="72" y="91"/>
                  </a:cxn>
                  <a:cxn ang="0">
                    <a:pos x="50" y="112"/>
                  </a:cxn>
                  <a:cxn ang="0">
                    <a:pos x="0" y="108"/>
                  </a:cxn>
                  <a:cxn ang="0">
                    <a:pos x="14" y="62"/>
                  </a:cxn>
                  <a:cxn ang="0">
                    <a:pos x="6" y="24"/>
                  </a:cxn>
                  <a:cxn ang="0">
                    <a:pos x="46" y="0"/>
                  </a:cxn>
                  <a:cxn ang="0">
                    <a:pos x="72" y="28"/>
                  </a:cxn>
                  <a:cxn ang="0">
                    <a:pos x="72" y="28"/>
                  </a:cxn>
                </a:cxnLst>
                <a:rect l="0" t="0" r="r" b="b"/>
                <a:pathLst>
                  <a:path w="72" h="112">
                    <a:moveTo>
                      <a:pt x="72" y="28"/>
                    </a:moveTo>
                    <a:lnTo>
                      <a:pt x="61" y="51"/>
                    </a:lnTo>
                    <a:lnTo>
                      <a:pt x="72" y="91"/>
                    </a:lnTo>
                    <a:lnTo>
                      <a:pt x="50" y="112"/>
                    </a:lnTo>
                    <a:lnTo>
                      <a:pt x="0" y="108"/>
                    </a:lnTo>
                    <a:lnTo>
                      <a:pt x="14" y="62"/>
                    </a:lnTo>
                    <a:lnTo>
                      <a:pt x="6" y="24"/>
                    </a:lnTo>
                    <a:lnTo>
                      <a:pt x="46" y="0"/>
                    </a:lnTo>
                    <a:lnTo>
                      <a:pt x="72" y="28"/>
                    </a:lnTo>
                    <a:lnTo>
                      <a:pt x="72" y="28"/>
                    </a:lnTo>
                    <a:close/>
                  </a:path>
                </a:pathLst>
              </a:custGeom>
              <a:solidFill>
                <a:srgbClr val="FFDF5D"/>
              </a:solidFill>
              <a:ln w="9525">
                <a:noFill/>
                <a:round/>
                <a:headEnd/>
                <a:tailEnd/>
              </a:ln>
            </p:spPr>
            <p:txBody>
              <a:bodyPr/>
              <a:lstStyle/>
              <a:p>
                <a:endParaRPr lang="en-GB"/>
              </a:p>
            </p:txBody>
          </p:sp>
          <p:sp>
            <p:nvSpPr>
              <p:cNvPr id="269365" name="Freeform 53"/>
              <p:cNvSpPr>
                <a:spLocks/>
              </p:cNvSpPr>
              <p:nvPr/>
            </p:nvSpPr>
            <p:spPr bwMode="auto">
              <a:xfrm>
                <a:off x="3039" y="1281"/>
                <a:ext cx="2537" cy="1618"/>
              </a:xfrm>
              <a:custGeom>
                <a:avLst/>
                <a:gdLst/>
                <a:ahLst/>
                <a:cxnLst>
                  <a:cxn ang="0">
                    <a:pos x="2425" y="284"/>
                  </a:cxn>
                  <a:cxn ang="0">
                    <a:pos x="2108" y="177"/>
                  </a:cxn>
                  <a:cxn ang="0">
                    <a:pos x="1900" y="147"/>
                  </a:cxn>
                  <a:cxn ang="0">
                    <a:pos x="1662" y="92"/>
                  </a:cxn>
                  <a:cxn ang="0">
                    <a:pos x="1395" y="36"/>
                  </a:cxn>
                  <a:cxn ang="0">
                    <a:pos x="1191" y="141"/>
                  </a:cxn>
                  <a:cxn ang="0">
                    <a:pos x="1081" y="113"/>
                  </a:cxn>
                  <a:cxn ang="0">
                    <a:pos x="907" y="177"/>
                  </a:cxn>
                  <a:cxn ang="0">
                    <a:pos x="743" y="211"/>
                  </a:cxn>
                  <a:cxn ang="0">
                    <a:pos x="625" y="305"/>
                  </a:cxn>
                  <a:cxn ang="0">
                    <a:pos x="701" y="254"/>
                  </a:cxn>
                  <a:cxn ang="0">
                    <a:pos x="530" y="141"/>
                  </a:cxn>
                  <a:cxn ang="0">
                    <a:pos x="353" y="169"/>
                  </a:cxn>
                  <a:cxn ang="0">
                    <a:pos x="223" y="352"/>
                  </a:cxn>
                  <a:cxn ang="0">
                    <a:pos x="309" y="471"/>
                  </a:cxn>
                  <a:cxn ang="0">
                    <a:pos x="412" y="422"/>
                  </a:cxn>
                  <a:cxn ang="0">
                    <a:pos x="440" y="330"/>
                  </a:cxn>
                  <a:cxn ang="0">
                    <a:pos x="478" y="464"/>
                  </a:cxn>
                  <a:cxn ang="0">
                    <a:pos x="333" y="528"/>
                  </a:cxn>
                  <a:cxn ang="0">
                    <a:pos x="238" y="498"/>
                  </a:cxn>
                  <a:cxn ang="0">
                    <a:pos x="131" y="640"/>
                  </a:cxn>
                  <a:cxn ang="0">
                    <a:pos x="98" y="767"/>
                  </a:cxn>
                  <a:cxn ang="0">
                    <a:pos x="17" y="885"/>
                  </a:cxn>
                  <a:cxn ang="0">
                    <a:pos x="164" y="815"/>
                  </a:cxn>
                  <a:cxn ang="0">
                    <a:pos x="309" y="794"/>
                  </a:cxn>
                  <a:cxn ang="0">
                    <a:pos x="380" y="837"/>
                  </a:cxn>
                  <a:cxn ang="0">
                    <a:pos x="321" y="723"/>
                  </a:cxn>
                  <a:cxn ang="0">
                    <a:pos x="436" y="864"/>
                  </a:cxn>
                  <a:cxn ang="0">
                    <a:pos x="495" y="885"/>
                  </a:cxn>
                  <a:cxn ang="0">
                    <a:pos x="543" y="915"/>
                  </a:cxn>
                  <a:cxn ang="0">
                    <a:pos x="625" y="970"/>
                  </a:cxn>
                  <a:cxn ang="0">
                    <a:pos x="672" y="1131"/>
                  </a:cxn>
                  <a:cxn ang="0">
                    <a:pos x="770" y="1358"/>
                  </a:cxn>
                  <a:cxn ang="0">
                    <a:pos x="988" y="1245"/>
                  </a:cxn>
                  <a:cxn ang="0">
                    <a:pos x="927" y="1147"/>
                  </a:cxn>
                  <a:cxn ang="0">
                    <a:pos x="912" y="1111"/>
                  </a:cxn>
                  <a:cxn ang="0">
                    <a:pos x="1184" y="1216"/>
                  </a:cxn>
                  <a:cxn ang="0">
                    <a:pos x="1321" y="1309"/>
                  </a:cxn>
                  <a:cxn ang="0">
                    <a:pos x="1532" y="1364"/>
                  </a:cxn>
                  <a:cxn ang="0">
                    <a:pos x="1652" y="1587"/>
                  </a:cxn>
                  <a:cxn ang="0">
                    <a:pos x="1645" y="1427"/>
                  </a:cxn>
                  <a:cxn ang="0">
                    <a:pos x="1758" y="1349"/>
                  </a:cxn>
                  <a:cxn ang="0">
                    <a:pos x="1775" y="1286"/>
                  </a:cxn>
                  <a:cxn ang="0">
                    <a:pos x="1939" y="1116"/>
                  </a:cxn>
                  <a:cxn ang="0">
                    <a:pos x="1868" y="943"/>
                  </a:cxn>
                  <a:cxn ang="0">
                    <a:pos x="1961" y="915"/>
                  </a:cxn>
                  <a:cxn ang="0">
                    <a:pos x="2025" y="963"/>
                  </a:cxn>
                  <a:cxn ang="0">
                    <a:pos x="2111" y="767"/>
                  </a:cxn>
                  <a:cxn ang="0">
                    <a:pos x="2042" y="559"/>
                  </a:cxn>
                  <a:cxn ang="0">
                    <a:pos x="2248" y="494"/>
                  </a:cxn>
                  <a:cxn ang="0">
                    <a:pos x="2319" y="479"/>
                  </a:cxn>
                  <a:cxn ang="0">
                    <a:pos x="2388" y="584"/>
                  </a:cxn>
                  <a:cxn ang="0">
                    <a:pos x="2415" y="471"/>
                  </a:cxn>
                  <a:cxn ang="0">
                    <a:pos x="2536" y="415"/>
                  </a:cxn>
                  <a:cxn ang="0">
                    <a:pos x="2495" y="348"/>
                  </a:cxn>
                  <a:cxn ang="0">
                    <a:pos x="2479" y="334"/>
                  </a:cxn>
                </a:cxnLst>
                <a:rect l="0" t="0" r="r" b="b"/>
                <a:pathLst>
                  <a:path w="2537" h="1618">
                    <a:moveTo>
                      <a:pt x="2468" y="327"/>
                    </a:moveTo>
                    <a:lnTo>
                      <a:pt x="2458" y="318"/>
                    </a:lnTo>
                    <a:lnTo>
                      <a:pt x="2444" y="304"/>
                    </a:lnTo>
                    <a:lnTo>
                      <a:pt x="2425" y="284"/>
                    </a:lnTo>
                    <a:lnTo>
                      <a:pt x="2339" y="214"/>
                    </a:lnTo>
                    <a:lnTo>
                      <a:pt x="2252" y="211"/>
                    </a:lnTo>
                    <a:lnTo>
                      <a:pt x="2209" y="191"/>
                    </a:lnTo>
                    <a:lnTo>
                      <a:pt x="2108" y="177"/>
                    </a:lnTo>
                    <a:lnTo>
                      <a:pt x="2069" y="147"/>
                    </a:lnTo>
                    <a:lnTo>
                      <a:pt x="1939" y="121"/>
                    </a:lnTo>
                    <a:lnTo>
                      <a:pt x="1950" y="147"/>
                    </a:lnTo>
                    <a:lnTo>
                      <a:pt x="1900" y="147"/>
                    </a:lnTo>
                    <a:lnTo>
                      <a:pt x="1836" y="141"/>
                    </a:lnTo>
                    <a:lnTo>
                      <a:pt x="1824" y="169"/>
                    </a:lnTo>
                    <a:lnTo>
                      <a:pt x="1765" y="113"/>
                    </a:lnTo>
                    <a:lnTo>
                      <a:pt x="1662" y="92"/>
                    </a:lnTo>
                    <a:lnTo>
                      <a:pt x="1569" y="85"/>
                    </a:lnTo>
                    <a:lnTo>
                      <a:pt x="1591" y="22"/>
                    </a:lnTo>
                    <a:lnTo>
                      <a:pt x="1488" y="0"/>
                    </a:lnTo>
                    <a:lnTo>
                      <a:pt x="1395" y="36"/>
                    </a:lnTo>
                    <a:lnTo>
                      <a:pt x="1270" y="56"/>
                    </a:lnTo>
                    <a:lnTo>
                      <a:pt x="1244" y="99"/>
                    </a:lnTo>
                    <a:lnTo>
                      <a:pt x="1191" y="106"/>
                    </a:lnTo>
                    <a:lnTo>
                      <a:pt x="1191" y="141"/>
                    </a:lnTo>
                    <a:lnTo>
                      <a:pt x="1140" y="147"/>
                    </a:lnTo>
                    <a:lnTo>
                      <a:pt x="1113" y="121"/>
                    </a:lnTo>
                    <a:lnTo>
                      <a:pt x="1130" y="191"/>
                    </a:lnTo>
                    <a:lnTo>
                      <a:pt x="1081" y="113"/>
                    </a:lnTo>
                    <a:lnTo>
                      <a:pt x="1017" y="128"/>
                    </a:lnTo>
                    <a:lnTo>
                      <a:pt x="988" y="191"/>
                    </a:lnTo>
                    <a:lnTo>
                      <a:pt x="927" y="155"/>
                    </a:lnTo>
                    <a:lnTo>
                      <a:pt x="907" y="177"/>
                    </a:lnTo>
                    <a:lnTo>
                      <a:pt x="895" y="206"/>
                    </a:lnTo>
                    <a:lnTo>
                      <a:pt x="814" y="211"/>
                    </a:lnTo>
                    <a:lnTo>
                      <a:pt x="770" y="245"/>
                    </a:lnTo>
                    <a:lnTo>
                      <a:pt x="743" y="211"/>
                    </a:lnTo>
                    <a:lnTo>
                      <a:pt x="706" y="206"/>
                    </a:lnTo>
                    <a:lnTo>
                      <a:pt x="723" y="262"/>
                    </a:lnTo>
                    <a:lnTo>
                      <a:pt x="679" y="305"/>
                    </a:lnTo>
                    <a:lnTo>
                      <a:pt x="625" y="305"/>
                    </a:lnTo>
                    <a:lnTo>
                      <a:pt x="576" y="245"/>
                    </a:lnTo>
                    <a:lnTo>
                      <a:pt x="625" y="245"/>
                    </a:lnTo>
                    <a:lnTo>
                      <a:pt x="652" y="267"/>
                    </a:lnTo>
                    <a:lnTo>
                      <a:pt x="701" y="254"/>
                    </a:lnTo>
                    <a:lnTo>
                      <a:pt x="657" y="198"/>
                    </a:lnTo>
                    <a:lnTo>
                      <a:pt x="586" y="155"/>
                    </a:lnTo>
                    <a:lnTo>
                      <a:pt x="569" y="169"/>
                    </a:lnTo>
                    <a:lnTo>
                      <a:pt x="530" y="141"/>
                    </a:lnTo>
                    <a:lnTo>
                      <a:pt x="505" y="155"/>
                    </a:lnTo>
                    <a:lnTo>
                      <a:pt x="451" y="141"/>
                    </a:lnTo>
                    <a:lnTo>
                      <a:pt x="417" y="162"/>
                    </a:lnTo>
                    <a:lnTo>
                      <a:pt x="353" y="169"/>
                    </a:lnTo>
                    <a:lnTo>
                      <a:pt x="309" y="211"/>
                    </a:lnTo>
                    <a:lnTo>
                      <a:pt x="341" y="220"/>
                    </a:lnTo>
                    <a:lnTo>
                      <a:pt x="309" y="296"/>
                    </a:lnTo>
                    <a:lnTo>
                      <a:pt x="223" y="352"/>
                    </a:lnTo>
                    <a:lnTo>
                      <a:pt x="211" y="422"/>
                    </a:lnTo>
                    <a:lnTo>
                      <a:pt x="250" y="451"/>
                    </a:lnTo>
                    <a:lnTo>
                      <a:pt x="287" y="443"/>
                    </a:lnTo>
                    <a:lnTo>
                      <a:pt x="309" y="471"/>
                    </a:lnTo>
                    <a:lnTo>
                      <a:pt x="333" y="519"/>
                    </a:lnTo>
                    <a:lnTo>
                      <a:pt x="370" y="507"/>
                    </a:lnTo>
                    <a:lnTo>
                      <a:pt x="392" y="437"/>
                    </a:lnTo>
                    <a:lnTo>
                      <a:pt x="412" y="422"/>
                    </a:lnTo>
                    <a:lnTo>
                      <a:pt x="385" y="352"/>
                    </a:lnTo>
                    <a:lnTo>
                      <a:pt x="436" y="283"/>
                    </a:lnTo>
                    <a:lnTo>
                      <a:pt x="478" y="275"/>
                    </a:lnTo>
                    <a:lnTo>
                      <a:pt x="440" y="330"/>
                    </a:lnTo>
                    <a:lnTo>
                      <a:pt x="440" y="409"/>
                    </a:lnTo>
                    <a:lnTo>
                      <a:pt x="530" y="417"/>
                    </a:lnTo>
                    <a:lnTo>
                      <a:pt x="466" y="437"/>
                    </a:lnTo>
                    <a:lnTo>
                      <a:pt x="478" y="464"/>
                    </a:lnTo>
                    <a:lnTo>
                      <a:pt x="436" y="451"/>
                    </a:lnTo>
                    <a:lnTo>
                      <a:pt x="429" y="498"/>
                    </a:lnTo>
                    <a:lnTo>
                      <a:pt x="370" y="541"/>
                    </a:lnTo>
                    <a:lnTo>
                      <a:pt x="333" y="528"/>
                    </a:lnTo>
                    <a:lnTo>
                      <a:pt x="287" y="528"/>
                    </a:lnTo>
                    <a:lnTo>
                      <a:pt x="287" y="479"/>
                    </a:lnTo>
                    <a:lnTo>
                      <a:pt x="255" y="471"/>
                    </a:lnTo>
                    <a:lnTo>
                      <a:pt x="238" y="498"/>
                    </a:lnTo>
                    <a:lnTo>
                      <a:pt x="255" y="536"/>
                    </a:lnTo>
                    <a:lnTo>
                      <a:pt x="206" y="549"/>
                    </a:lnTo>
                    <a:lnTo>
                      <a:pt x="191" y="597"/>
                    </a:lnTo>
                    <a:lnTo>
                      <a:pt x="131" y="640"/>
                    </a:lnTo>
                    <a:lnTo>
                      <a:pt x="61" y="669"/>
                    </a:lnTo>
                    <a:lnTo>
                      <a:pt x="86" y="696"/>
                    </a:lnTo>
                    <a:lnTo>
                      <a:pt x="114" y="716"/>
                    </a:lnTo>
                    <a:lnTo>
                      <a:pt x="98" y="767"/>
                    </a:lnTo>
                    <a:lnTo>
                      <a:pt x="54" y="752"/>
                    </a:lnTo>
                    <a:lnTo>
                      <a:pt x="0" y="773"/>
                    </a:lnTo>
                    <a:lnTo>
                      <a:pt x="0" y="830"/>
                    </a:lnTo>
                    <a:lnTo>
                      <a:pt x="17" y="885"/>
                    </a:lnTo>
                    <a:lnTo>
                      <a:pt x="54" y="900"/>
                    </a:lnTo>
                    <a:lnTo>
                      <a:pt x="147" y="871"/>
                    </a:lnTo>
                    <a:lnTo>
                      <a:pt x="133" y="837"/>
                    </a:lnTo>
                    <a:lnTo>
                      <a:pt x="164" y="815"/>
                    </a:lnTo>
                    <a:lnTo>
                      <a:pt x="200" y="801"/>
                    </a:lnTo>
                    <a:lnTo>
                      <a:pt x="200" y="781"/>
                    </a:lnTo>
                    <a:lnTo>
                      <a:pt x="272" y="760"/>
                    </a:lnTo>
                    <a:lnTo>
                      <a:pt x="309" y="794"/>
                    </a:lnTo>
                    <a:lnTo>
                      <a:pt x="348" y="815"/>
                    </a:lnTo>
                    <a:lnTo>
                      <a:pt x="358" y="871"/>
                    </a:lnTo>
                    <a:lnTo>
                      <a:pt x="380" y="864"/>
                    </a:lnTo>
                    <a:lnTo>
                      <a:pt x="380" y="837"/>
                    </a:lnTo>
                    <a:lnTo>
                      <a:pt x="404" y="837"/>
                    </a:lnTo>
                    <a:lnTo>
                      <a:pt x="363" y="809"/>
                    </a:lnTo>
                    <a:lnTo>
                      <a:pt x="321" y="767"/>
                    </a:lnTo>
                    <a:lnTo>
                      <a:pt x="321" y="723"/>
                    </a:lnTo>
                    <a:lnTo>
                      <a:pt x="358" y="781"/>
                    </a:lnTo>
                    <a:lnTo>
                      <a:pt x="392" y="794"/>
                    </a:lnTo>
                    <a:lnTo>
                      <a:pt x="417" y="843"/>
                    </a:lnTo>
                    <a:lnTo>
                      <a:pt x="436" y="864"/>
                    </a:lnTo>
                    <a:lnTo>
                      <a:pt x="436" y="885"/>
                    </a:lnTo>
                    <a:lnTo>
                      <a:pt x="451" y="879"/>
                    </a:lnTo>
                    <a:lnTo>
                      <a:pt x="466" y="915"/>
                    </a:lnTo>
                    <a:lnTo>
                      <a:pt x="495" y="885"/>
                    </a:lnTo>
                    <a:lnTo>
                      <a:pt x="457" y="837"/>
                    </a:lnTo>
                    <a:lnTo>
                      <a:pt x="510" y="830"/>
                    </a:lnTo>
                    <a:lnTo>
                      <a:pt x="505" y="849"/>
                    </a:lnTo>
                    <a:lnTo>
                      <a:pt x="543" y="915"/>
                    </a:lnTo>
                    <a:lnTo>
                      <a:pt x="581" y="928"/>
                    </a:lnTo>
                    <a:lnTo>
                      <a:pt x="613" y="905"/>
                    </a:lnTo>
                    <a:lnTo>
                      <a:pt x="640" y="922"/>
                    </a:lnTo>
                    <a:lnTo>
                      <a:pt x="625" y="970"/>
                    </a:lnTo>
                    <a:lnTo>
                      <a:pt x="635" y="992"/>
                    </a:lnTo>
                    <a:lnTo>
                      <a:pt x="608" y="999"/>
                    </a:lnTo>
                    <a:lnTo>
                      <a:pt x="635" y="1111"/>
                    </a:lnTo>
                    <a:lnTo>
                      <a:pt x="672" y="1131"/>
                    </a:lnTo>
                    <a:lnTo>
                      <a:pt x="711" y="1167"/>
                    </a:lnTo>
                    <a:lnTo>
                      <a:pt x="711" y="1216"/>
                    </a:lnTo>
                    <a:lnTo>
                      <a:pt x="767" y="1293"/>
                    </a:lnTo>
                    <a:lnTo>
                      <a:pt x="770" y="1358"/>
                    </a:lnTo>
                    <a:lnTo>
                      <a:pt x="848" y="1364"/>
                    </a:lnTo>
                    <a:lnTo>
                      <a:pt x="912" y="1322"/>
                    </a:lnTo>
                    <a:lnTo>
                      <a:pt x="988" y="1300"/>
                    </a:lnTo>
                    <a:lnTo>
                      <a:pt x="988" y="1245"/>
                    </a:lnTo>
                    <a:lnTo>
                      <a:pt x="1032" y="1209"/>
                    </a:lnTo>
                    <a:lnTo>
                      <a:pt x="1010" y="1167"/>
                    </a:lnTo>
                    <a:lnTo>
                      <a:pt x="966" y="1138"/>
                    </a:lnTo>
                    <a:lnTo>
                      <a:pt x="927" y="1147"/>
                    </a:lnTo>
                    <a:lnTo>
                      <a:pt x="895" y="1147"/>
                    </a:lnTo>
                    <a:lnTo>
                      <a:pt x="862" y="1116"/>
                    </a:lnTo>
                    <a:lnTo>
                      <a:pt x="848" y="1062"/>
                    </a:lnTo>
                    <a:lnTo>
                      <a:pt x="912" y="1111"/>
                    </a:lnTo>
                    <a:lnTo>
                      <a:pt x="988" y="1124"/>
                    </a:lnTo>
                    <a:lnTo>
                      <a:pt x="1057" y="1154"/>
                    </a:lnTo>
                    <a:lnTo>
                      <a:pt x="1152" y="1154"/>
                    </a:lnTo>
                    <a:lnTo>
                      <a:pt x="1184" y="1216"/>
                    </a:lnTo>
                    <a:lnTo>
                      <a:pt x="1211" y="1322"/>
                    </a:lnTo>
                    <a:lnTo>
                      <a:pt x="1265" y="1432"/>
                    </a:lnTo>
                    <a:lnTo>
                      <a:pt x="1309" y="1420"/>
                    </a:lnTo>
                    <a:lnTo>
                      <a:pt x="1321" y="1309"/>
                    </a:lnTo>
                    <a:lnTo>
                      <a:pt x="1388" y="1258"/>
                    </a:lnTo>
                    <a:lnTo>
                      <a:pt x="1478" y="1216"/>
                    </a:lnTo>
                    <a:lnTo>
                      <a:pt x="1505" y="1279"/>
                    </a:lnTo>
                    <a:lnTo>
                      <a:pt x="1532" y="1364"/>
                    </a:lnTo>
                    <a:lnTo>
                      <a:pt x="1569" y="1349"/>
                    </a:lnTo>
                    <a:lnTo>
                      <a:pt x="1596" y="1443"/>
                    </a:lnTo>
                    <a:lnTo>
                      <a:pt x="1601" y="1497"/>
                    </a:lnTo>
                    <a:lnTo>
                      <a:pt x="1652" y="1587"/>
                    </a:lnTo>
                    <a:lnTo>
                      <a:pt x="1694" y="1618"/>
                    </a:lnTo>
                    <a:lnTo>
                      <a:pt x="1667" y="1546"/>
                    </a:lnTo>
                    <a:lnTo>
                      <a:pt x="1630" y="1483"/>
                    </a:lnTo>
                    <a:lnTo>
                      <a:pt x="1645" y="1427"/>
                    </a:lnTo>
                    <a:lnTo>
                      <a:pt x="1688" y="1477"/>
                    </a:lnTo>
                    <a:lnTo>
                      <a:pt x="1743" y="1468"/>
                    </a:lnTo>
                    <a:lnTo>
                      <a:pt x="1780" y="1407"/>
                    </a:lnTo>
                    <a:lnTo>
                      <a:pt x="1758" y="1349"/>
                    </a:lnTo>
                    <a:lnTo>
                      <a:pt x="1694" y="1293"/>
                    </a:lnTo>
                    <a:lnTo>
                      <a:pt x="1731" y="1252"/>
                    </a:lnTo>
                    <a:lnTo>
                      <a:pt x="1765" y="1252"/>
                    </a:lnTo>
                    <a:lnTo>
                      <a:pt x="1775" y="1286"/>
                    </a:lnTo>
                    <a:lnTo>
                      <a:pt x="1829" y="1245"/>
                    </a:lnTo>
                    <a:lnTo>
                      <a:pt x="1888" y="1224"/>
                    </a:lnTo>
                    <a:lnTo>
                      <a:pt x="1900" y="1190"/>
                    </a:lnTo>
                    <a:lnTo>
                      <a:pt x="1939" y="1116"/>
                    </a:lnTo>
                    <a:lnTo>
                      <a:pt x="1944" y="1068"/>
                    </a:lnTo>
                    <a:lnTo>
                      <a:pt x="1888" y="999"/>
                    </a:lnTo>
                    <a:lnTo>
                      <a:pt x="1922" y="963"/>
                    </a:lnTo>
                    <a:lnTo>
                      <a:pt x="1868" y="943"/>
                    </a:lnTo>
                    <a:lnTo>
                      <a:pt x="1861" y="915"/>
                    </a:lnTo>
                    <a:lnTo>
                      <a:pt x="1895" y="885"/>
                    </a:lnTo>
                    <a:lnTo>
                      <a:pt x="1907" y="922"/>
                    </a:lnTo>
                    <a:lnTo>
                      <a:pt x="1961" y="915"/>
                    </a:lnTo>
                    <a:lnTo>
                      <a:pt x="1954" y="949"/>
                    </a:lnTo>
                    <a:lnTo>
                      <a:pt x="1966" y="1012"/>
                    </a:lnTo>
                    <a:lnTo>
                      <a:pt x="2014" y="1012"/>
                    </a:lnTo>
                    <a:lnTo>
                      <a:pt x="2025" y="963"/>
                    </a:lnTo>
                    <a:lnTo>
                      <a:pt x="1991" y="922"/>
                    </a:lnTo>
                    <a:lnTo>
                      <a:pt x="2037" y="843"/>
                    </a:lnTo>
                    <a:lnTo>
                      <a:pt x="2030" y="809"/>
                    </a:lnTo>
                    <a:lnTo>
                      <a:pt x="2111" y="767"/>
                    </a:lnTo>
                    <a:lnTo>
                      <a:pt x="2128" y="669"/>
                    </a:lnTo>
                    <a:lnTo>
                      <a:pt x="2108" y="597"/>
                    </a:lnTo>
                    <a:lnTo>
                      <a:pt x="2047" y="584"/>
                    </a:lnTo>
                    <a:lnTo>
                      <a:pt x="2042" y="559"/>
                    </a:lnTo>
                    <a:lnTo>
                      <a:pt x="2081" y="513"/>
                    </a:lnTo>
                    <a:lnTo>
                      <a:pt x="2108" y="464"/>
                    </a:lnTo>
                    <a:lnTo>
                      <a:pt x="2187" y="485"/>
                    </a:lnTo>
                    <a:lnTo>
                      <a:pt x="2248" y="494"/>
                    </a:lnTo>
                    <a:lnTo>
                      <a:pt x="2248" y="451"/>
                    </a:lnTo>
                    <a:lnTo>
                      <a:pt x="2292" y="422"/>
                    </a:lnTo>
                    <a:lnTo>
                      <a:pt x="2317" y="441"/>
                    </a:lnTo>
                    <a:lnTo>
                      <a:pt x="2319" y="479"/>
                    </a:lnTo>
                    <a:lnTo>
                      <a:pt x="2278" y="519"/>
                    </a:lnTo>
                    <a:lnTo>
                      <a:pt x="2303" y="640"/>
                    </a:lnTo>
                    <a:lnTo>
                      <a:pt x="2336" y="673"/>
                    </a:lnTo>
                    <a:lnTo>
                      <a:pt x="2388" y="584"/>
                    </a:lnTo>
                    <a:lnTo>
                      <a:pt x="2395" y="507"/>
                    </a:lnTo>
                    <a:lnTo>
                      <a:pt x="2355" y="498"/>
                    </a:lnTo>
                    <a:lnTo>
                      <a:pt x="2363" y="464"/>
                    </a:lnTo>
                    <a:lnTo>
                      <a:pt x="2415" y="471"/>
                    </a:lnTo>
                    <a:lnTo>
                      <a:pt x="2498" y="428"/>
                    </a:lnTo>
                    <a:lnTo>
                      <a:pt x="2530" y="435"/>
                    </a:lnTo>
                    <a:lnTo>
                      <a:pt x="2537" y="417"/>
                    </a:lnTo>
                    <a:lnTo>
                      <a:pt x="2536" y="415"/>
                    </a:lnTo>
                    <a:lnTo>
                      <a:pt x="2519" y="382"/>
                    </a:lnTo>
                    <a:lnTo>
                      <a:pt x="2509" y="369"/>
                    </a:lnTo>
                    <a:lnTo>
                      <a:pt x="2501" y="357"/>
                    </a:lnTo>
                    <a:lnTo>
                      <a:pt x="2495" y="348"/>
                    </a:lnTo>
                    <a:lnTo>
                      <a:pt x="2488" y="342"/>
                    </a:lnTo>
                    <a:lnTo>
                      <a:pt x="2486" y="336"/>
                    </a:lnTo>
                    <a:lnTo>
                      <a:pt x="2480" y="337"/>
                    </a:lnTo>
                    <a:lnTo>
                      <a:pt x="2479" y="334"/>
                    </a:lnTo>
                    <a:lnTo>
                      <a:pt x="2468" y="327"/>
                    </a:lnTo>
                    <a:close/>
                  </a:path>
                </a:pathLst>
              </a:custGeom>
              <a:solidFill>
                <a:srgbClr val="FFDF5D"/>
              </a:solidFill>
              <a:ln w="9525">
                <a:noFill/>
                <a:round/>
                <a:headEnd/>
                <a:tailEnd/>
              </a:ln>
            </p:spPr>
            <p:txBody>
              <a:bodyPr/>
              <a:lstStyle/>
              <a:p>
                <a:endParaRPr lang="en-GB"/>
              </a:p>
            </p:txBody>
          </p:sp>
          <p:sp>
            <p:nvSpPr>
              <p:cNvPr id="269366" name="Freeform 54"/>
              <p:cNvSpPr>
                <a:spLocks/>
              </p:cNvSpPr>
              <p:nvPr/>
            </p:nvSpPr>
            <p:spPr bwMode="auto">
              <a:xfrm>
                <a:off x="4851" y="1348"/>
                <a:ext cx="191" cy="47"/>
              </a:xfrm>
              <a:custGeom>
                <a:avLst/>
                <a:gdLst/>
                <a:ahLst/>
                <a:cxnLst>
                  <a:cxn ang="0">
                    <a:pos x="226" y="55"/>
                  </a:cxn>
                  <a:cxn ang="0">
                    <a:pos x="215" y="32"/>
                  </a:cxn>
                  <a:cxn ang="0">
                    <a:pos x="80" y="8"/>
                  </a:cxn>
                  <a:cxn ang="0">
                    <a:pos x="57" y="23"/>
                  </a:cxn>
                  <a:cxn ang="0">
                    <a:pos x="8" y="0"/>
                  </a:cxn>
                  <a:cxn ang="0">
                    <a:pos x="0" y="38"/>
                  </a:cxn>
                  <a:cxn ang="0">
                    <a:pos x="86" y="55"/>
                  </a:cxn>
                  <a:cxn ang="0">
                    <a:pos x="124" y="38"/>
                  </a:cxn>
                  <a:cxn ang="0">
                    <a:pos x="226" y="55"/>
                  </a:cxn>
                  <a:cxn ang="0">
                    <a:pos x="226" y="55"/>
                  </a:cxn>
                </a:cxnLst>
                <a:rect l="0" t="0" r="r" b="b"/>
                <a:pathLst>
                  <a:path w="226" h="55">
                    <a:moveTo>
                      <a:pt x="226" y="55"/>
                    </a:moveTo>
                    <a:lnTo>
                      <a:pt x="215" y="32"/>
                    </a:lnTo>
                    <a:lnTo>
                      <a:pt x="80" y="8"/>
                    </a:lnTo>
                    <a:lnTo>
                      <a:pt x="57" y="23"/>
                    </a:lnTo>
                    <a:lnTo>
                      <a:pt x="8" y="0"/>
                    </a:lnTo>
                    <a:lnTo>
                      <a:pt x="0" y="38"/>
                    </a:lnTo>
                    <a:lnTo>
                      <a:pt x="86" y="55"/>
                    </a:lnTo>
                    <a:lnTo>
                      <a:pt x="124" y="38"/>
                    </a:lnTo>
                    <a:lnTo>
                      <a:pt x="226" y="55"/>
                    </a:lnTo>
                    <a:lnTo>
                      <a:pt x="226" y="55"/>
                    </a:lnTo>
                    <a:close/>
                  </a:path>
                </a:pathLst>
              </a:custGeom>
              <a:solidFill>
                <a:srgbClr val="FFDF5D"/>
              </a:solidFill>
              <a:ln w="9525">
                <a:noFill/>
                <a:round/>
                <a:headEnd/>
                <a:tailEnd/>
              </a:ln>
            </p:spPr>
            <p:txBody>
              <a:bodyPr/>
              <a:lstStyle/>
              <a:p>
                <a:endParaRPr lang="en-GB"/>
              </a:p>
            </p:txBody>
          </p:sp>
          <p:sp>
            <p:nvSpPr>
              <p:cNvPr id="269367" name="Freeform 55"/>
              <p:cNvSpPr>
                <a:spLocks/>
              </p:cNvSpPr>
              <p:nvPr/>
            </p:nvSpPr>
            <p:spPr bwMode="auto">
              <a:xfrm>
                <a:off x="4599" y="2703"/>
                <a:ext cx="13" cy="78"/>
              </a:xfrm>
              <a:custGeom>
                <a:avLst/>
                <a:gdLst/>
                <a:ahLst/>
                <a:cxnLst>
                  <a:cxn ang="0">
                    <a:pos x="0" y="0"/>
                  </a:cxn>
                  <a:cxn ang="0">
                    <a:pos x="17" y="15"/>
                  </a:cxn>
                  <a:cxn ang="0">
                    <a:pos x="0" y="93"/>
                  </a:cxn>
                  <a:cxn ang="0">
                    <a:pos x="0" y="0"/>
                  </a:cxn>
                  <a:cxn ang="0">
                    <a:pos x="0" y="0"/>
                  </a:cxn>
                </a:cxnLst>
                <a:rect l="0" t="0" r="r" b="b"/>
                <a:pathLst>
                  <a:path w="17" h="93">
                    <a:moveTo>
                      <a:pt x="0" y="0"/>
                    </a:moveTo>
                    <a:lnTo>
                      <a:pt x="17" y="15"/>
                    </a:lnTo>
                    <a:lnTo>
                      <a:pt x="0" y="93"/>
                    </a:lnTo>
                    <a:lnTo>
                      <a:pt x="0" y="0"/>
                    </a:lnTo>
                    <a:lnTo>
                      <a:pt x="0" y="0"/>
                    </a:lnTo>
                    <a:close/>
                  </a:path>
                </a:pathLst>
              </a:custGeom>
              <a:solidFill>
                <a:srgbClr val="FFDF5D"/>
              </a:solidFill>
              <a:ln w="9525">
                <a:noFill/>
                <a:round/>
                <a:headEnd/>
                <a:tailEnd/>
              </a:ln>
            </p:spPr>
            <p:txBody>
              <a:bodyPr/>
              <a:lstStyle/>
              <a:p>
                <a:endParaRPr lang="en-GB"/>
              </a:p>
            </p:txBody>
          </p:sp>
          <p:sp>
            <p:nvSpPr>
              <p:cNvPr id="269368" name="Freeform 56"/>
              <p:cNvSpPr>
                <a:spLocks/>
              </p:cNvSpPr>
              <p:nvPr/>
            </p:nvSpPr>
            <p:spPr bwMode="auto">
              <a:xfrm>
                <a:off x="5090" y="2355"/>
                <a:ext cx="44" cy="61"/>
              </a:xfrm>
              <a:custGeom>
                <a:avLst/>
                <a:gdLst/>
                <a:ahLst/>
                <a:cxnLst>
                  <a:cxn ang="0">
                    <a:pos x="0" y="9"/>
                  </a:cxn>
                  <a:cxn ang="0">
                    <a:pos x="53" y="0"/>
                  </a:cxn>
                  <a:cxn ang="0">
                    <a:pos x="53" y="70"/>
                  </a:cxn>
                  <a:cxn ang="0">
                    <a:pos x="17" y="62"/>
                  </a:cxn>
                  <a:cxn ang="0">
                    <a:pos x="0" y="9"/>
                  </a:cxn>
                  <a:cxn ang="0">
                    <a:pos x="0" y="9"/>
                  </a:cxn>
                </a:cxnLst>
                <a:rect l="0" t="0" r="r" b="b"/>
                <a:pathLst>
                  <a:path w="53" h="70">
                    <a:moveTo>
                      <a:pt x="0" y="9"/>
                    </a:moveTo>
                    <a:lnTo>
                      <a:pt x="53" y="0"/>
                    </a:lnTo>
                    <a:lnTo>
                      <a:pt x="53" y="70"/>
                    </a:lnTo>
                    <a:lnTo>
                      <a:pt x="17" y="62"/>
                    </a:lnTo>
                    <a:lnTo>
                      <a:pt x="0" y="9"/>
                    </a:lnTo>
                    <a:lnTo>
                      <a:pt x="0" y="9"/>
                    </a:lnTo>
                    <a:close/>
                  </a:path>
                </a:pathLst>
              </a:custGeom>
              <a:solidFill>
                <a:srgbClr val="FFDF5D"/>
              </a:solidFill>
              <a:ln w="9525">
                <a:noFill/>
                <a:round/>
                <a:headEnd/>
                <a:tailEnd/>
              </a:ln>
            </p:spPr>
            <p:txBody>
              <a:bodyPr/>
              <a:lstStyle/>
              <a:p>
                <a:endParaRPr lang="en-GB"/>
              </a:p>
            </p:txBody>
          </p:sp>
          <p:sp>
            <p:nvSpPr>
              <p:cNvPr id="269369" name="Freeform 57"/>
              <p:cNvSpPr>
                <a:spLocks/>
              </p:cNvSpPr>
              <p:nvPr/>
            </p:nvSpPr>
            <p:spPr bwMode="auto">
              <a:xfrm>
                <a:off x="5539" y="2969"/>
                <a:ext cx="146" cy="73"/>
              </a:xfrm>
              <a:custGeom>
                <a:avLst/>
                <a:gdLst/>
                <a:ahLst/>
                <a:cxnLst>
                  <a:cxn ang="0">
                    <a:pos x="0" y="0"/>
                  </a:cxn>
                  <a:cxn ang="0">
                    <a:pos x="116" y="17"/>
                  </a:cxn>
                  <a:cxn ang="0">
                    <a:pos x="173" y="88"/>
                  </a:cxn>
                  <a:cxn ang="0">
                    <a:pos x="108" y="33"/>
                  </a:cxn>
                  <a:cxn ang="0">
                    <a:pos x="0" y="0"/>
                  </a:cxn>
                  <a:cxn ang="0">
                    <a:pos x="0" y="0"/>
                  </a:cxn>
                </a:cxnLst>
                <a:rect l="0" t="0" r="r" b="b"/>
                <a:pathLst>
                  <a:path w="173" h="88">
                    <a:moveTo>
                      <a:pt x="0" y="0"/>
                    </a:moveTo>
                    <a:lnTo>
                      <a:pt x="116" y="17"/>
                    </a:lnTo>
                    <a:lnTo>
                      <a:pt x="173" y="88"/>
                    </a:lnTo>
                    <a:lnTo>
                      <a:pt x="108" y="33"/>
                    </a:lnTo>
                    <a:lnTo>
                      <a:pt x="0" y="0"/>
                    </a:lnTo>
                    <a:lnTo>
                      <a:pt x="0" y="0"/>
                    </a:lnTo>
                    <a:close/>
                  </a:path>
                </a:pathLst>
              </a:custGeom>
              <a:solidFill>
                <a:srgbClr val="FFDF5D"/>
              </a:solidFill>
              <a:ln w="9525">
                <a:noFill/>
                <a:round/>
                <a:headEnd/>
                <a:tailEnd/>
              </a:ln>
            </p:spPr>
            <p:txBody>
              <a:bodyPr/>
              <a:lstStyle/>
              <a:p>
                <a:endParaRPr lang="en-GB"/>
              </a:p>
            </p:txBody>
          </p:sp>
          <p:sp>
            <p:nvSpPr>
              <p:cNvPr id="269370" name="Freeform 58"/>
              <p:cNvSpPr>
                <a:spLocks/>
              </p:cNvSpPr>
              <p:nvPr/>
            </p:nvSpPr>
            <p:spPr bwMode="auto">
              <a:xfrm>
                <a:off x="4834" y="3123"/>
                <a:ext cx="511" cy="449"/>
              </a:xfrm>
              <a:custGeom>
                <a:avLst/>
                <a:gdLst/>
                <a:ahLst/>
                <a:cxnLst>
                  <a:cxn ang="0">
                    <a:pos x="526" y="0"/>
                  </a:cxn>
                  <a:cxn ang="0">
                    <a:pos x="500" y="63"/>
                  </a:cxn>
                  <a:cxn ang="0">
                    <a:pos x="500" y="126"/>
                  </a:cxn>
                  <a:cxn ang="0">
                    <a:pos x="439" y="109"/>
                  </a:cxn>
                  <a:cxn ang="0">
                    <a:pos x="420" y="25"/>
                  </a:cxn>
                  <a:cxn ang="0">
                    <a:pos x="344" y="0"/>
                  </a:cxn>
                  <a:cxn ang="0">
                    <a:pos x="300" y="25"/>
                  </a:cxn>
                  <a:cxn ang="0">
                    <a:pos x="281" y="71"/>
                  </a:cxn>
                  <a:cxn ang="0">
                    <a:pos x="243" y="46"/>
                  </a:cxn>
                  <a:cxn ang="0">
                    <a:pos x="203" y="103"/>
                  </a:cxn>
                  <a:cxn ang="0">
                    <a:pos x="154" y="116"/>
                  </a:cxn>
                  <a:cxn ang="0">
                    <a:pos x="146" y="166"/>
                  </a:cxn>
                  <a:cxn ang="0">
                    <a:pos x="17" y="211"/>
                  </a:cxn>
                  <a:cxn ang="0">
                    <a:pos x="0" y="322"/>
                  </a:cxn>
                  <a:cxn ang="0">
                    <a:pos x="38" y="424"/>
                  </a:cxn>
                  <a:cxn ang="0">
                    <a:pos x="0" y="455"/>
                  </a:cxn>
                  <a:cxn ang="0">
                    <a:pos x="30" y="487"/>
                  </a:cxn>
                  <a:cxn ang="0">
                    <a:pos x="129" y="497"/>
                  </a:cxn>
                  <a:cxn ang="0">
                    <a:pos x="220" y="440"/>
                  </a:cxn>
                  <a:cxn ang="0">
                    <a:pos x="292" y="424"/>
                  </a:cxn>
                  <a:cxn ang="0">
                    <a:pos x="361" y="502"/>
                  </a:cxn>
                  <a:cxn ang="0">
                    <a:pos x="389" y="462"/>
                  </a:cxn>
                  <a:cxn ang="0">
                    <a:pos x="410" y="550"/>
                  </a:cxn>
                  <a:cxn ang="0">
                    <a:pos x="452" y="573"/>
                  </a:cxn>
                  <a:cxn ang="0">
                    <a:pos x="505" y="558"/>
                  </a:cxn>
                  <a:cxn ang="0">
                    <a:pos x="551" y="596"/>
                  </a:cxn>
                  <a:cxn ang="0">
                    <a:pos x="629" y="510"/>
                  </a:cxn>
                  <a:cxn ang="0">
                    <a:pos x="667" y="402"/>
                  </a:cxn>
                  <a:cxn ang="0">
                    <a:pos x="703" y="385"/>
                  </a:cxn>
                  <a:cxn ang="0">
                    <a:pos x="686" y="307"/>
                  </a:cxn>
                  <a:cxn ang="0">
                    <a:pos x="642" y="244"/>
                  </a:cxn>
                  <a:cxn ang="0">
                    <a:pos x="612" y="172"/>
                  </a:cxn>
                  <a:cxn ang="0">
                    <a:pos x="566" y="156"/>
                  </a:cxn>
                  <a:cxn ang="0">
                    <a:pos x="543" y="46"/>
                  </a:cxn>
                  <a:cxn ang="0">
                    <a:pos x="526" y="0"/>
                  </a:cxn>
                  <a:cxn ang="0">
                    <a:pos x="526" y="0"/>
                  </a:cxn>
                </a:cxnLst>
                <a:rect l="0" t="0" r="r" b="b"/>
                <a:pathLst>
                  <a:path w="703" h="596">
                    <a:moveTo>
                      <a:pt x="526" y="0"/>
                    </a:moveTo>
                    <a:lnTo>
                      <a:pt x="500" y="63"/>
                    </a:lnTo>
                    <a:lnTo>
                      <a:pt x="500" y="126"/>
                    </a:lnTo>
                    <a:lnTo>
                      <a:pt x="439" y="109"/>
                    </a:lnTo>
                    <a:lnTo>
                      <a:pt x="420" y="25"/>
                    </a:lnTo>
                    <a:lnTo>
                      <a:pt x="344" y="0"/>
                    </a:lnTo>
                    <a:lnTo>
                      <a:pt x="300" y="25"/>
                    </a:lnTo>
                    <a:lnTo>
                      <a:pt x="281" y="71"/>
                    </a:lnTo>
                    <a:lnTo>
                      <a:pt x="243" y="46"/>
                    </a:lnTo>
                    <a:lnTo>
                      <a:pt x="203" y="103"/>
                    </a:lnTo>
                    <a:lnTo>
                      <a:pt x="154" y="116"/>
                    </a:lnTo>
                    <a:lnTo>
                      <a:pt x="146" y="166"/>
                    </a:lnTo>
                    <a:lnTo>
                      <a:pt x="17" y="211"/>
                    </a:lnTo>
                    <a:lnTo>
                      <a:pt x="0" y="322"/>
                    </a:lnTo>
                    <a:lnTo>
                      <a:pt x="38" y="424"/>
                    </a:lnTo>
                    <a:lnTo>
                      <a:pt x="0" y="455"/>
                    </a:lnTo>
                    <a:lnTo>
                      <a:pt x="30" y="487"/>
                    </a:lnTo>
                    <a:lnTo>
                      <a:pt x="129" y="497"/>
                    </a:lnTo>
                    <a:lnTo>
                      <a:pt x="220" y="440"/>
                    </a:lnTo>
                    <a:lnTo>
                      <a:pt x="292" y="424"/>
                    </a:lnTo>
                    <a:lnTo>
                      <a:pt x="361" y="502"/>
                    </a:lnTo>
                    <a:lnTo>
                      <a:pt x="389" y="462"/>
                    </a:lnTo>
                    <a:lnTo>
                      <a:pt x="410" y="550"/>
                    </a:lnTo>
                    <a:lnTo>
                      <a:pt x="452" y="573"/>
                    </a:lnTo>
                    <a:lnTo>
                      <a:pt x="505" y="558"/>
                    </a:lnTo>
                    <a:lnTo>
                      <a:pt x="551" y="596"/>
                    </a:lnTo>
                    <a:lnTo>
                      <a:pt x="629" y="510"/>
                    </a:lnTo>
                    <a:lnTo>
                      <a:pt x="667" y="402"/>
                    </a:lnTo>
                    <a:lnTo>
                      <a:pt x="703" y="385"/>
                    </a:lnTo>
                    <a:lnTo>
                      <a:pt x="686" y="307"/>
                    </a:lnTo>
                    <a:lnTo>
                      <a:pt x="642" y="244"/>
                    </a:lnTo>
                    <a:lnTo>
                      <a:pt x="612" y="172"/>
                    </a:lnTo>
                    <a:lnTo>
                      <a:pt x="566" y="156"/>
                    </a:lnTo>
                    <a:lnTo>
                      <a:pt x="543" y="46"/>
                    </a:lnTo>
                    <a:lnTo>
                      <a:pt x="526" y="0"/>
                    </a:lnTo>
                    <a:lnTo>
                      <a:pt x="526" y="0"/>
                    </a:lnTo>
                    <a:close/>
                  </a:path>
                </a:pathLst>
              </a:custGeom>
              <a:solidFill>
                <a:srgbClr val="FFDF5D"/>
              </a:solidFill>
              <a:ln w="9525">
                <a:noFill/>
                <a:round/>
                <a:headEnd/>
                <a:tailEnd/>
              </a:ln>
            </p:spPr>
            <p:txBody>
              <a:bodyPr/>
              <a:lstStyle/>
              <a:p>
                <a:endParaRPr lang="en-GB"/>
              </a:p>
            </p:txBody>
          </p:sp>
          <p:sp>
            <p:nvSpPr>
              <p:cNvPr id="269371" name="Freeform 59"/>
              <p:cNvSpPr>
                <a:spLocks/>
              </p:cNvSpPr>
              <p:nvPr/>
            </p:nvSpPr>
            <p:spPr bwMode="auto">
              <a:xfrm>
                <a:off x="5086" y="3555"/>
                <a:ext cx="76" cy="73"/>
              </a:xfrm>
              <a:custGeom>
                <a:avLst/>
                <a:gdLst/>
                <a:ahLst/>
                <a:cxnLst>
                  <a:cxn ang="0">
                    <a:pos x="12" y="0"/>
                  </a:cxn>
                  <a:cxn ang="0">
                    <a:pos x="48" y="13"/>
                  </a:cxn>
                  <a:cxn ang="0">
                    <a:pos x="91" y="7"/>
                  </a:cxn>
                  <a:cxn ang="0">
                    <a:pos x="86" y="55"/>
                  </a:cxn>
                  <a:cxn ang="0">
                    <a:pos x="17" y="85"/>
                  </a:cxn>
                  <a:cxn ang="0">
                    <a:pos x="0" y="32"/>
                  </a:cxn>
                  <a:cxn ang="0">
                    <a:pos x="12" y="0"/>
                  </a:cxn>
                  <a:cxn ang="0">
                    <a:pos x="12" y="0"/>
                  </a:cxn>
                </a:cxnLst>
                <a:rect l="0" t="0" r="r" b="b"/>
                <a:pathLst>
                  <a:path w="91" h="85">
                    <a:moveTo>
                      <a:pt x="12" y="0"/>
                    </a:moveTo>
                    <a:lnTo>
                      <a:pt x="48" y="13"/>
                    </a:lnTo>
                    <a:lnTo>
                      <a:pt x="91" y="7"/>
                    </a:lnTo>
                    <a:lnTo>
                      <a:pt x="86" y="55"/>
                    </a:lnTo>
                    <a:lnTo>
                      <a:pt x="17" y="85"/>
                    </a:lnTo>
                    <a:lnTo>
                      <a:pt x="0" y="32"/>
                    </a:lnTo>
                    <a:lnTo>
                      <a:pt x="12" y="0"/>
                    </a:lnTo>
                    <a:lnTo>
                      <a:pt x="12" y="0"/>
                    </a:lnTo>
                    <a:close/>
                  </a:path>
                </a:pathLst>
              </a:custGeom>
              <a:solidFill>
                <a:srgbClr val="FFDF5D"/>
              </a:solidFill>
              <a:ln w="9525">
                <a:noFill/>
                <a:round/>
                <a:headEnd/>
                <a:tailEnd/>
              </a:ln>
            </p:spPr>
            <p:txBody>
              <a:bodyPr/>
              <a:lstStyle/>
              <a:p>
                <a:endParaRPr lang="en-GB"/>
              </a:p>
            </p:txBody>
          </p:sp>
          <p:sp>
            <p:nvSpPr>
              <p:cNvPr id="269372" name="Freeform 60"/>
              <p:cNvSpPr>
                <a:spLocks/>
              </p:cNvSpPr>
              <p:nvPr/>
            </p:nvSpPr>
            <p:spPr bwMode="auto">
              <a:xfrm>
                <a:off x="4413" y="1186"/>
                <a:ext cx="190" cy="119"/>
              </a:xfrm>
              <a:custGeom>
                <a:avLst/>
                <a:gdLst/>
                <a:ahLst/>
                <a:cxnLst>
                  <a:cxn ang="0">
                    <a:pos x="57" y="0"/>
                  </a:cxn>
                  <a:cxn ang="0">
                    <a:pos x="204" y="36"/>
                  </a:cxn>
                  <a:cxn ang="0">
                    <a:pos x="225" y="120"/>
                  </a:cxn>
                  <a:cxn ang="0">
                    <a:pos x="158" y="82"/>
                  </a:cxn>
                  <a:cxn ang="0">
                    <a:pos x="134" y="141"/>
                  </a:cxn>
                  <a:cxn ang="0">
                    <a:pos x="0" y="47"/>
                  </a:cxn>
                  <a:cxn ang="0">
                    <a:pos x="86" y="61"/>
                  </a:cxn>
                  <a:cxn ang="0">
                    <a:pos x="57" y="0"/>
                  </a:cxn>
                  <a:cxn ang="0">
                    <a:pos x="57" y="0"/>
                  </a:cxn>
                </a:cxnLst>
                <a:rect l="0" t="0" r="r" b="b"/>
                <a:pathLst>
                  <a:path w="225" h="141">
                    <a:moveTo>
                      <a:pt x="57" y="0"/>
                    </a:moveTo>
                    <a:lnTo>
                      <a:pt x="204" y="36"/>
                    </a:lnTo>
                    <a:lnTo>
                      <a:pt x="225" y="120"/>
                    </a:lnTo>
                    <a:lnTo>
                      <a:pt x="158" y="82"/>
                    </a:lnTo>
                    <a:lnTo>
                      <a:pt x="134" y="141"/>
                    </a:lnTo>
                    <a:lnTo>
                      <a:pt x="0" y="47"/>
                    </a:lnTo>
                    <a:lnTo>
                      <a:pt x="86" y="61"/>
                    </a:lnTo>
                    <a:lnTo>
                      <a:pt x="57" y="0"/>
                    </a:lnTo>
                    <a:lnTo>
                      <a:pt x="57" y="0"/>
                    </a:lnTo>
                    <a:close/>
                  </a:path>
                </a:pathLst>
              </a:custGeom>
              <a:solidFill>
                <a:srgbClr val="FFDF5D"/>
              </a:solidFill>
              <a:ln w="9525">
                <a:noFill/>
                <a:round/>
                <a:headEnd/>
                <a:tailEnd/>
              </a:ln>
            </p:spPr>
            <p:txBody>
              <a:bodyPr/>
              <a:lstStyle/>
              <a:p>
                <a:endParaRPr lang="en-GB"/>
              </a:p>
            </p:txBody>
          </p:sp>
          <p:sp>
            <p:nvSpPr>
              <p:cNvPr id="269373" name="Freeform 61"/>
              <p:cNvSpPr>
                <a:spLocks/>
              </p:cNvSpPr>
              <p:nvPr/>
            </p:nvSpPr>
            <p:spPr bwMode="auto">
              <a:xfrm>
                <a:off x="3271" y="2088"/>
                <a:ext cx="36" cy="84"/>
              </a:xfrm>
              <a:custGeom>
                <a:avLst/>
                <a:gdLst/>
                <a:ahLst/>
                <a:cxnLst>
                  <a:cxn ang="0">
                    <a:pos x="17" y="0"/>
                  </a:cxn>
                  <a:cxn ang="0">
                    <a:pos x="30" y="9"/>
                  </a:cxn>
                  <a:cxn ang="0">
                    <a:pos x="41" y="38"/>
                  </a:cxn>
                  <a:cxn ang="0">
                    <a:pos x="30" y="45"/>
                  </a:cxn>
                  <a:cxn ang="0">
                    <a:pos x="39" y="66"/>
                  </a:cxn>
                  <a:cxn ang="0">
                    <a:pos x="28" y="99"/>
                  </a:cxn>
                  <a:cxn ang="0">
                    <a:pos x="1" y="99"/>
                  </a:cxn>
                  <a:cxn ang="0">
                    <a:pos x="0" y="61"/>
                  </a:cxn>
                  <a:cxn ang="0">
                    <a:pos x="17" y="47"/>
                  </a:cxn>
                  <a:cxn ang="0">
                    <a:pos x="13" y="15"/>
                  </a:cxn>
                  <a:cxn ang="0">
                    <a:pos x="17" y="0"/>
                  </a:cxn>
                  <a:cxn ang="0">
                    <a:pos x="17" y="0"/>
                  </a:cxn>
                </a:cxnLst>
                <a:rect l="0" t="0" r="r" b="b"/>
                <a:pathLst>
                  <a:path w="41" h="99">
                    <a:moveTo>
                      <a:pt x="17" y="0"/>
                    </a:moveTo>
                    <a:lnTo>
                      <a:pt x="30" y="9"/>
                    </a:lnTo>
                    <a:lnTo>
                      <a:pt x="41" y="38"/>
                    </a:lnTo>
                    <a:lnTo>
                      <a:pt x="30" y="45"/>
                    </a:lnTo>
                    <a:lnTo>
                      <a:pt x="39" y="66"/>
                    </a:lnTo>
                    <a:lnTo>
                      <a:pt x="28" y="99"/>
                    </a:lnTo>
                    <a:lnTo>
                      <a:pt x="1" y="99"/>
                    </a:lnTo>
                    <a:lnTo>
                      <a:pt x="0" y="61"/>
                    </a:lnTo>
                    <a:lnTo>
                      <a:pt x="17" y="47"/>
                    </a:lnTo>
                    <a:lnTo>
                      <a:pt x="13" y="15"/>
                    </a:lnTo>
                    <a:lnTo>
                      <a:pt x="17" y="0"/>
                    </a:lnTo>
                    <a:lnTo>
                      <a:pt x="17" y="0"/>
                    </a:lnTo>
                    <a:close/>
                  </a:path>
                </a:pathLst>
              </a:custGeom>
              <a:solidFill>
                <a:srgbClr val="FFDF5D"/>
              </a:solidFill>
              <a:ln w="9525">
                <a:noFill/>
                <a:round/>
                <a:headEnd/>
                <a:tailEnd/>
              </a:ln>
            </p:spPr>
            <p:txBody>
              <a:bodyPr/>
              <a:lstStyle/>
              <a:p>
                <a:endParaRPr lang="en-GB"/>
              </a:p>
            </p:txBody>
          </p:sp>
          <p:sp>
            <p:nvSpPr>
              <p:cNvPr id="269374" name="Freeform 62"/>
              <p:cNvSpPr>
                <a:spLocks/>
              </p:cNvSpPr>
              <p:nvPr/>
            </p:nvSpPr>
            <p:spPr bwMode="auto">
              <a:xfrm>
                <a:off x="3493" y="2211"/>
                <a:ext cx="41" cy="22"/>
              </a:xfrm>
              <a:custGeom>
                <a:avLst/>
                <a:gdLst/>
                <a:ahLst/>
                <a:cxnLst>
                  <a:cxn ang="0">
                    <a:pos x="9" y="0"/>
                  </a:cxn>
                  <a:cxn ang="0">
                    <a:pos x="26" y="10"/>
                  </a:cxn>
                  <a:cxn ang="0">
                    <a:pos x="47" y="6"/>
                  </a:cxn>
                  <a:cxn ang="0">
                    <a:pos x="40" y="23"/>
                  </a:cxn>
                  <a:cxn ang="0">
                    <a:pos x="19" y="27"/>
                  </a:cxn>
                  <a:cxn ang="0">
                    <a:pos x="0" y="17"/>
                  </a:cxn>
                  <a:cxn ang="0">
                    <a:pos x="9" y="0"/>
                  </a:cxn>
                  <a:cxn ang="0">
                    <a:pos x="9" y="0"/>
                  </a:cxn>
                </a:cxnLst>
                <a:rect l="0" t="0" r="r" b="b"/>
                <a:pathLst>
                  <a:path w="47" h="27">
                    <a:moveTo>
                      <a:pt x="9" y="0"/>
                    </a:moveTo>
                    <a:lnTo>
                      <a:pt x="26" y="10"/>
                    </a:lnTo>
                    <a:lnTo>
                      <a:pt x="47" y="6"/>
                    </a:lnTo>
                    <a:lnTo>
                      <a:pt x="40" y="23"/>
                    </a:lnTo>
                    <a:lnTo>
                      <a:pt x="19" y="27"/>
                    </a:lnTo>
                    <a:lnTo>
                      <a:pt x="0" y="17"/>
                    </a:lnTo>
                    <a:lnTo>
                      <a:pt x="9" y="0"/>
                    </a:lnTo>
                    <a:lnTo>
                      <a:pt x="9" y="0"/>
                    </a:lnTo>
                    <a:close/>
                  </a:path>
                </a:pathLst>
              </a:custGeom>
              <a:solidFill>
                <a:srgbClr val="FFDF5D"/>
              </a:solidFill>
              <a:ln w="9525">
                <a:noFill/>
                <a:round/>
                <a:headEnd/>
                <a:tailEnd/>
              </a:ln>
            </p:spPr>
            <p:txBody>
              <a:bodyPr/>
              <a:lstStyle/>
              <a:p>
                <a:endParaRPr lang="en-GB"/>
              </a:p>
            </p:txBody>
          </p:sp>
          <p:sp>
            <p:nvSpPr>
              <p:cNvPr id="269375" name="Freeform 63"/>
              <p:cNvSpPr>
                <a:spLocks/>
              </p:cNvSpPr>
              <p:nvPr/>
            </p:nvSpPr>
            <p:spPr bwMode="auto">
              <a:xfrm>
                <a:off x="3580" y="2235"/>
                <a:ext cx="30" cy="15"/>
              </a:xfrm>
              <a:custGeom>
                <a:avLst/>
                <a:gdLst/>
                <a:ahLst/>
                <a:cxnLst>
                  <a:cxn ang="0">
                    <a:pos x="36" y="0"/>
                  </a:cxn>
                  <a:cxn ang="0">
                    <a:pos x="19" y="5"/>
                  </a:cxn>
                  <a:cxn ang="0">
                    <a:pos x="0" y="9"/>
                  </a:cxn>
                  <a:cxn ang="0">
                    <a:pos x="5" y="19"/>
                  </a:cxn>
                  <a:cxn ang="0">
                    <a:pos x="32" y="19"/>
                  </a:cxn>
                  <a:cxn ang="0">
                    <a:pos x="36" y="0"/>
                  </a:cxn>
                  <a:cxn ang="0">
                    <a:pos x="36" y="0"/>
                  </a:cxn>
                </a:cxnLst>
                <a:rect l="0" t="0" r="r" b="b"/>
                <a:pathLst>
                  <a:path w="36" h="19">
                    <a:moveTo>
                      <a:pt x="36" y="0"/>
                    </a:moveTo>
                    <a:lnTo>
                      <a:pt x="19" y="5"/>
                    </a:lnTo>
                    <a:lnTo>
                      <a:pt x="0" y="9"/>
                    </a:lnTo>
                    <a:lnTo>
                      <a:pt x="5" y="19"/>
                    </a:lnTo>
                    <a:lnTo>
                      <a:pt x="32" y="19"/>
                    </a:lnTo>
                    <a:lnTo>
                      <a:pt x="36" y="0"/>
                    </a:lnTo>
                    <a:lnTo>
                      <a:pt x="36" y="0"/>
                    </a:lnTo>
                    <a:close/>
                  </a:path>
                </a:pathLst>
              </a:custGeom>
              <a:solidFill>
                <a:srgbClr val="FFDF5D"/>
              </a:solidFill>
              <a:ln w="9525">
                <a:noFill/>
                <a:round/>
                <a:headEnd/>
                <a:tailEnd/>
              </a:ln>
            </p:spPr>
            <p:txBody>
              <a:bodyPr/>
              <a:lstStyle/>
              <a:p>
                <a:endParaRPr lang="en-GB"/>
              </a:p>
            </p:txBody>
          </p:sp>
          <p:sp>
            <p:nvSpPr>
              <p:cNvPr id="269376" name="Freeform 64"/>
              <p:cNvSpPr>
                <a:spLocks/>
              </p:cNvSpPr>
              <p:nvPr/>
            </p:nvSpPr>
            <p:spPr bwMode="auto">
              <a:xfrm>
                <a:off x="637" y="1588"/>
                <a:ext cx="214" cy="242"/>
              </a:xfrm>
              <a:custGeom>
                <a:avLst/>
                <a:gdLst/>
                <a:ahLst/>
                <a:cxnLst>
                  <a:cxn ang="0">
                    <a:pos x="144" y="8"/>
                  </a:cxn>
                  <a:cxn ang="0">
                    <a:pos x="214" y="55"/>
                  </a:cxn>
                  <a:cxn ang="0">
                    <a:pos x="206" y="86"/>
                  </a:cxn>
                  <a:cxn ang="0">
                    <a:pos x="183" y="102"/>
                  </a:cxn>
                  <a:cxn ang="0">
                    <a:pos x="190" y="156"/>
                  </a:cxn>
                  <a:cxn ang="0">
                    <a:pos x="120" y="187"/>
                  </a:cxn>
                  <a:cxn ang="0">
                    <a:pos x="74" y="211"/>
                  </a:cxn>
                  <a:cxn ang="0">
                    <a:pos x="50" y="203"/>
                  </a:cxn>
                  <a:cxn ang="0">
                    <a:pos x="11" y="195"/>
                  </a:cxn>
                  <a:cxn ang="0">
                    <a:pos x="42" y="125"/>
                  </a:cxn>
                  <a:cxn ang="0">
                    <a:pos x="50" y="102"/>
                  </a:cxn>
                  <a:cxn ang="0">
                    <a:pos x="97" y="70"/>
                  </a:cxn>
                  <a:cxn ang="0">
                    <a:pos x="136" y="0"/>
                  </a:cxn>
                  <a:cxn ang="0">
                    <a:pos x="144" y="8"/>
                  </a:cxn>
                </a:cxnLst>
                <a:rect l="0" t="0" r="r" b="b"/>
                <a:pathLst>
                  <a:path w="214" h="242">
                    <a:moveTo>
                      <a:pt x="144" y="8"/>
                    </a:moveTo>
                    <a:cubicBezTo>
                      <a:pt x="180" y="17"/>
                      <a:pt x="193" y="25"/>
                      <a:pt x="214" y="55"/>
                    </a:cubicBezTo>
                    <a:cubicBezTo>
                      <a:pt x="211" y="65"/>
                      <a:pt x="212" y="77"/>
                      <a:pt x="206" y="86"/>
                    </a:cubicBezTo>
                    <a:cubicBezTo>
                      <a:pt x="201" y="94"/>
                      <a:pt x="185" y="93"/>
                      <a:pt x="183" y="102"/>
                    </a:cubicBezTo>
                    <a:cubicBezTo>
                      <a:pt x="179" y="120"/>
                      <a:pt x="188" y="138"/>
                      <a:pt x="190" y="156"/>
                    </a:cubicBezTo>
                    <a:cubicBezTo>
                      <a:pt x="76" y="173"/>
                      <a:pt x="173" y="145"/>
                      <a:pt x="120" y="187"/>
                    </a:cubicBezTo>
                    <a:cubicBezTo>
                      <a:pt x="106" y="198"/>
                      <a:pt x="88" y="201"/>
                      <a:pt x="74" y="211"/>
                    </a:cubicBezTo>
                    <a:cubicBezTo>
                      <a:pt x="66" y="208"/>
                      <a:pt x="58" y="202"/>
                      <a:pt x="50" y="203"/>
                    </a:cubicBezTo>
                    <a:cubicBezTo>
                      <a:pt x="9" y="210"/>
                      <a:pt x="42" y="242"/>
                      <a:pt x="11" y="195"/>
                    </a:cubicBezTo>
                    <a:cubicBezTo>
                      <a:pt x="28" y="81"/>
                      <a:pt x="0" y="178"/>
                      <a:pt x="42" y="125"/>
                    </a:cubicBezTo>
                    <a:cubicBezTo>
                      <a:pt x="47" y="119"/>
                      <a:pt x="44" y="108"/>
                      <a:pt x="50" y="102"/>
                    </a:cubicBezTo>
                    <a:cubicBezTo>
                      <a:pt x="63" y="89"/>
                      <a:pt x="97" y="70"/>
                      <a:pt x="97" y="70"/>
                    </a:cubicBezTo>
                    <a:cubicBezTo>
                      <a:pt x="108" y="38"/>
                      <a:pt x="111" y="25"/>
                      <a:pt x="136" y="0"/>
                    </a:cubicBezTo>
                    <a:cubicBezTo>
                      <a:pt x="164" y="10"/>
                      <a:pt x="167" y="8"/>
                      <a:pt x="144" y="8"/>
                    </a:cubicBezTo>
                    <a:close/>
                  </a:path>
                </a:pathLst>
              </a:custGeom>
              <a:solidFill>
                <a:srgbClr val="FFDF5D"/>
              </a:solidFill>
              <a:ln w="9525">
                <a:noFill/>
                <a:round/>
                <a:headEnd/>
                <a:tailEnd/>
              </a:ln>
              <a:effectLst/>
            </p:spPr>
            <p:txBody>
              <a:bodyPr wrap="none" anchor="ctr"/>
              <a:lstStyle/>
              <a:p>
                <a:endParaRPr lang="en-GB"/>
              </a:p>
            </p:txBody>
          </p:sp>
        </p:grpSp>
      </p:grpSp>
      <p:grpSp>
        <p:nvGrpSpPr>
          <p:cNvPr id="4" name="Group 129"/>
          <p:cNvGrpSpPr>
            <a:grpSpLocks/>
          </p:cNvGrpSpPr>
          <p:nvPr/>
        </p:nvGrpSpPr>
        <p:grpSpPr bwMode="auto">
          <a:xfrm>
            <a:off x="1739900" y="1825625"/>
            <a:ext cx="6197600" cy="2700338"/>
            <a:chOff x="1096" y="1150"/>
            <a:chExt cx="3904" cy="1701"/>
          </a:xfrm>
        </p:grpSpPr>
        <p:grpSp>
          <p:nvGrpSpPr>
            <p:cNvPr id="5" name="Group 65"/>
            <p:cNvGrpSpPr>
              <a:grpSpLocks/>
            </p:cNvGrpSpPr>
            <p:nvPr/>
          </p:nvGrpSpPr>
          <p:grpSpPr bwMode="auto">
            <a:xfrm>
              <a:off x="1217" y="1217"/>
              <a:ext cx="3682" cy="1555"/>
              <a:chOff x="1058" y="1274"/>
              <a:chExt cx="3987" cy="1694"/>
            </a:xfrm>
          </p:grpSpPr>
          <p:sp>
            <p:nvSpPr>
              <p:cNvPr id="269378" name="Line 66"/>
              <p:cNvSpPr>
                <a:spLocks noChangeShapeType="1"/>
              </p:cNvSpPr>
              <p:nvPr/>
            </p:nvSpPr>
            <p:spPr bwMode="auto">
              <a:xfrm flipV="1">
                <a:off x="2795" y="1673"/>
                <a:ext cx="480" cy="58"/>
              </a:xfrm>
              <a:prstGeom prst="line">
                <a:avLst/>
              </a:prstGeom>
              <a:noFill/>
              <a:ln w="9525">
                <a:solidFill>
                  <a:srgbClr val="3333FF"/>
                </a:solidFill>
                <a:round/>
                <a:headEnd/>
                <a:tailEnd/>
              </a:ln>
              <a:effectLst/>
            </p:spPr>
            <p:txBody>
              <a:bodyPr wrap="none" anchor="ctr"/>
              <a:lstStyle/>
              <a:p>
                <a:endParaRPr lang="en-GB"/>
              </a:p>
            </p:txBody>
          </p:sp>
          <p:sp>
            <p:nvSpPr>
              <p:cNvPr id="269379" name="Line 67"/>
              <p:cNvSpPr>
                <a:spLocks noChangeShapeType="1"/>
              </p:cNvSpPr>
              <p:nvPr/>
            </p:nvSpPr>
            <p:spPr bwMode="auto">
              <a:xfrm flipH="1" flipV="1">
                <a:off x="1063" y="1481"/>
                <a:ext cx="370" cy="205"/>
              </a:xfrm>
              <a:prstGeom prst="line">
                <a:avLst/>
              </a:prstGeom>
              <a:noFill/>
              <a:ln w="9525">
                <a:solidFill>
                  <a:srgbClr val="3333FF"/>
                </a:solidFill>
                <a:round/>
                <a:headEnd/>
                <a:tailEnd/>
              </a:ln>
              <a:effectLst/>
            </p:spPr>
            <p:txBody>
              <a:bodyPr wrap="none" anchor="ctr"/>
              <a:lstStyle/>
              <a:p>
                <a:endParaRPr lang="en-GB"/>
              </a:p>
            </p:txBody>
          </p:sp>
          <p:sp>
            <p:nvSpPr>
              <p:cNvPr id="269380" name="Line 68"/>
              <p:cNvSpPr>
                <a:spLocks noChangeShapeType="1"/>
              </p:cNvSpPr>
              <p:nvPr/>
            </p:nvSpPr>
            <p:spPr bwMode="auto">
              <a:xfrm>
                <a:off x="1058" y="1473"/>
                <a:ext cx="619" cy="647"/>
              </a:xfrm>
              <a:prstGeom prst="line">
                <a:avLst/>
              </a:prstGeom>
              <a:noFill/>
              <a:ln w="9525">
                <a:solidFill>
                  <a:srgbClr val="3333FF"/>
                </a:solidFill>
                <a:round/>
                <a:headEnd/>
                <a:tailEnd/>
              </a:ln>
              <a:effectLst/>
            </p:spPr>
            <p:txBody>
              <a:bodyPr wrap="none" anchor="ctr"/>
              <a:lstStyle/>
              <a:p>
                <a:endParaRPr lang="en-GB"/>
              </a:p>
            </p:txBody>
          </p:sp>
          <p:grpSp>
            <p:nvGrpSpPr>
              <p:cNvPr id="6" name="Group 69"/>
              <p:cNvGrpSpPr>
                <a:grpSpLocks/>
              </p:cNvGrpSpPr>
              <p:nvPr/>
            </p:nvGrpSpPr>
            <p:grpSpPr bwMode="auto">
              <a:xfrm>
                <a:off x="1456" y="1274"/>
                <a:ext cx="3589" cy="1694"/>
                <a:chOff x="1456" y="1274"/>
                <a:chExt cx="3589" cy="1694"/>
              </a:xfrm>
            </p:grpSpPr>
            <p:sp>
              <p:nvSpPr>
                <p:cNvPr id="269382" name="Line 70"/>
                <p:cNvSpPr>
                  <a:spLocks noChangeShapeType="1"/>
                </p:cNvSpPr>
                <p:nvPr/>
              </p:nvSpPr>
              <p:spPr bwMode="auto">
                <a:xfrm flipV="1">
                  <a:off x="1652" y="1734"/>
                  <a:ext cx="1168" cy="362"/>
                </a:xfrm>
                <a:prstGeom prst="line">
                  <a:avLst/>
                </a:prstGeom>
                <a:noFill/>
                <a:ln w="9525">
                  <a:solidFill>
                    <a:srgbClr val="3333FF"/>
                  </a:solidFill>
                  <a:round/>
                  <a:headEnd/>
                  <a:tailEnd/>
                </a:ln>
                <a:effectLst/>
              </p:spPr>
              <p:txBody>
                <a:bodyPr wrap="none" anchor="ctr"/>
                <a:lstStyle/>
                <a:p>
                  <a:endParaRPr lang="en-GB"/>
                </a:p>
              </p:txBody>
            </p:sp>
            <p:sp>
              <p:nvSpPr>
                <p:cNvPr id="269383" name="Line 71"/>
                <p:cNvSpPr>
                  <a:spLocks noChangeShapeType="1"/>
                </p:cNvSpPr>
                <p:nvPr/>
              </p:nvSpPr>
              <p:spPr bwMode="auto">
                <a:xfrm flipH="1">
                  <a:off x="1668" y="1981"/>
                  <a:ext cx="3335" cy="129"/>
                </a:xfrm>
                <a:prstGeom prst="line">
                  <a:avLst/>
                </a:prstGeom>
                <a:noFill/>
                <a:ln w="9525">
                  <a:solidFill>
                    <a:srgbClr val="3333FF"/>
                  </a:solidFill>
                  <a:round/>
                  <a:headEnd/>
                  <a:tailEnd/>
                </a:ln>
                <a:effectLst/>
              </p:spPr>
              <p:txBody>
                <a:bodyPr wrap="none" anchor="ctr"/>
                <a:lstStyle/>
                <a:p>
                  <a:endParaRPr lang="en-GB"/>
                </a:p>
              </p:txBody>
            </p:sp>
            <p:sp>
              <p:nvSpPr>
                <p:cNvPr id="269384" name="Line 72"/>
                <p:cNvSpPr>
                  <a:spLocks noChangeShapeType="1"/>
                </p:cNvSpPr>
                <p:nvPr/>
              </p:nvSpPr>
              <p:spPr bwMode="auto">
                <a:xfrm>
                  <a:off x="1458" y="1685"/>
                  <a:ext cx="1321" cy="54"/>
                </a:xfrm>
                <a:prstGeom prst="line">
                  <a:avLst/>
                </a:prstGeom>
                <a:noFill/>
                <a:ln w="9525">
                  <a:solidFill>
                    <a:srgbClr val="3333FF"/>
                  </a:solidFill>
                  <a:round/>
                  <a:headEnd/>
                  <a:tailEnd/>
                </a:ln>
                <a:effectLst/>
              </p:spPr>
              <p:txBody>
                <a:bodyPr wrap="none" anchor="ctr"/>
                <a:lstStyle/>
                <a:p>
                  <a:endParaRPr lang="en-GB"/>
                </a:p>
              </p:txBody>
            </p:sp>
            <p:sp>
              <p:nvSpPr>
                <p:cNvPr id="269385" name="Line 73"/>
                <p:cNvSpPr>
                  <a:spLocks noChangeShapeType="1"/>
                </p:cNvSpPr>
                <p:nvPr/>
              </p:nvSpPr>
              <p:spPr bwMode="auto">
                <a:xfrm flipV="1">
                  <a:off x="1888" y="1715"/>
                  <a:ext cx="1367" cy="1253"/>
                </a:xfrm>
                <a:prstGeom prst="line">
                  <a:avLst/>
                </a:prstGeom>
                <a:noFill/>
                <a:ln w="9525">
                  <a:solidFill>
                    <a:srgbClr val="3333FF"/>
                  </a:solidFill>
                  <a:round/>
                  <a:headEnd/>
                  <a:tailEnd/>
                </a:ln>
                <a:effectLst/>
              </p:spPr>
              <p:txBody>
                <a:bodyPr wrap="none" anchor="ctr"/>
                <a:lstStyle/>
                <a:p>
                  <a:endParaRPr lang="en-GB"/>
                </a:p>
              </p:txBody>
            </p:sp>
            <p:sp>
              <p:nvSpPr>
                <p:cNvPr id="269386" name="Line 74"/>
                <p:cNvSpPr>
                  <a:spLocks noChangeShapeType="1"/>
                </p:cNvSpPr>
                <p:nvPr/>
              </p:nvSpPr>
              <p:spPr bwMode="auto">
                <a:xfrm>
                  <a:off x="3159" y="1274"/>
                  <a:ext cx="1382" cy="299"/>
                </a:xfrm>
                <a:prstGeom prst="line">
                  <a:avLst/>
                </a:prstGeom>
                <a:noFill/>
                <a:ln w="9525">
                  <a:solidFill>
                    <a:srgbClr val="3333FF"/>
                  </a:solidFill>
                  <a:round/>
                  <a:headEnd/>
                  <a:tailEnd/>
                </a:ln>
                <a:effectLst/>
              </p:spPr>
              <p:txBody>
                <a:bodyPr wrap="none" anchor="ctr"/>
                <a:lstStyle/>
                <a:p>
                  <a:endParaRPr lang="en-GB"/>
                </a:p>
              </p:txBody>
            </p:sp>
            <p:sp>
              <p:nvSpPr>
                <p:cNvPr id="269387" name="Line 75"/>
                <p:cNvSpPr>
                  <a:spLocks noChangeShapeType="1"/>
                </p:cNvSpPr>
                <p:nvPr/>
              </p:nvSpPr>
              <p:spPr bwMode="auto">
                <a:xfrm flipV="1">
                  <a:off x="3302" y="1611"/>
                  <a:ext cx="1217" cy="44"/>
                </a:xfrm>
                <a:prstGeom prst="line">
                  <a:avLst/>
                </a:prstGeom>
                <a:noFill/>
                <a:ln w="9525">
                  <a:solidFill>
                    <a:srgbClr val="3333FF"/>
                  </a:solidFill>
                  <a:round/>
                  <a:headEnd/>
                  <a:tailEnd/>
                </a:ln>
                <a:effectLst/>
              </p:spPr>
              <p:txBody>
                <a:bodyPr wrap="none" anchor="ctr"/>
                <a:lstStyle/>
                <a:p>
                  <a:endParaRPr lang="en-GB"/>
                </a:p>
              </p:txBody>
            </p:sp>
            <p:sp>
              <p:nvSpPr>
                <p:cNvPr id="269388" name="Line 76"/>
                <p:cNvSpPr>
                  <a:spLocks noChangeShapeType="1"/>
                </p:cNvSpPr>
                <p:nvPr/>
              </p:nvSpPr>
              <p:spPr bwMode="auto">
                <a:xfrm>
                  <a:off x="3291" y="1692"/>
                  <a:ext cx="1754" cy="258"/>
                </a:xfrm>
                <a:prstGeom prst="line">
                  <a:avLst/>
                </a:prstGeom>
                <a:noFill/>
                <a:ln w="9525">
                  <a:solidFill>
                    <a:srgbClr val="3333FF"/>
                  </a:solidFill>
                  <a:round/>
                  <a:headEnd/>
                  <a:tailEnd/>
                </a:ln>
                <a:effectLst/>
              </p:spPr>
              <p:txBody>
                <a:bodyPr wrap="none" anchor="ctr"/>
                <a:lstStyle/>
                <a:p>
                  <a:endParaRPr lang="en-GB"/>
                </a:p>
              </p:txBody>
            </p:sp>
            <p:sp>
              <p:nvSpPr>
                <p:cNvPr id="269389" name="Line 77"/>
                <p:cNvSpPr>
                  <a:spLocks noChangeShapeType="1"/>
                </p:cNvSpPr>
                <p:nvPr/>
              </p:nvSpPr>
              <p:spPr bwMode="auto">
                <a:xfrm flipH="1">
                  <a:off x="1668" y="1329"/>
                  <a:ext cx="1491" cy="750"/>
                </a:xfrm>
                <a:prstGeom prst="line">
                  <a:avLst/>
                </a:prstGeom>
                <a:noFill/>
                <a:ln w="9525">
                  <a:solidFill>
                    <a:srgbClr val="3333FF"/>
                  </a:solidFill>
                  <a:round/>
                  <a:headEnd/>
                  <a:tailEnd/>
                </a:ln>
                <a:effectLst/>
              </p:spPr>
              <p:txBody>
                <a:bodyPr wrap="none" anchor="ctr"/>
                <a:lstStyle/>
                <a:p>
                  <a:endParaRPr lang="en-GB"/>
                </a:p>
              </p:txBody>
            </p:sp>
            <p:sp>
              <p:nvSpPr>
                <p:cNvPr id="269390" name="Line 78"/>
                <p:cNvSpPr>
                  <a:spLocks noChangeShapeType="1"/>
                </p:cNvSpPr>
                <p:nvPr/>
              </p:nvSpPr>
              <p:spPr bwMode="auto">
                <a:xfrm>
                  <a:off x="1678" y="2069"/>
                  <a:ext cx="230" cy="866"/>
                </a:xfrm>
                <a:prstGeom prst="line">
                  <a:avLst/>
                </a:prstGeom>
                <a:noFill/>
                <a:ln w="9525">
                  <a:solidFill>
                    <a:srgbClr val="3333FF"/>
                  </a:solidFill>
                  <a:round/>
                  <a:headEnd/>
                  <a:tailEnd/>
                </a:ln>
                <a:effectLst/>
              </p:spPr>
              <p:txBody>
                <a:bodyPr wrap="none" anchor="ctr"/>
                <a:lstStyle/>
                <a:p>
                  <a:endParaRPr lang="en-GB"/>
                </a:p>
              </p:txBody>
            </p:sp>
            <p:sp>
              <p:nvSpPr>
                <p:cNvPr id="269391" name="Line 79"/>
                <p:cNvSpPr>
                  <a:spLocks noChangeShapeType="1"/>
                </p:cNvSpPr>
                <p:nvPr/>
              </p:nvSpPr>
              <p:spPr bwMode="auto">
                <a:xfrm flipV="1">
                  <a:off x="2808" y="1286"/>
                  <a:ext cx="324" cy="510"/>
                </a:xfrm>
                <a:prstGeom prst="line">
                  <a:avLst/>
                </a:prstGeom>
                <a:noFill/>
                <a:ln w="9525">
                  <a:solidFill>
                    <a:srgbClr val="3333FF"/>
                  </a:solidFill>
                  <a:round/>
                  <a:headEnd/>
                  <a:tailEnd/>
                </a:ln>
                <a:effectLst/>
              </p:spPr>
              <p:txBody>
                <a:bodyPr wrap="none" anchor="ctr"/>
                <a:lstStyle/>
                <a:p>
                  <a:endParaRPr lang="en-GB"/>
                </a:p>
              </p:txBody>
            </p:sp>
            <p:sp>
              <p:nvSpPr>
                <p:cNvPr id="269392" name="Line 80"/>
                <p:cNvSpPr>
                  <a:spLocks noChangeShapeType="1"/>
                </p:cNvSpPr>
                <p:nvPr/>
              </p:nvSpPr>
              <p:spPr bwMode="auto">
                <a:xfrm>
                  <a:off x="3145" y="1308"/>
                  <a:ext cx="148" cy="365"/>
                </a:xfrm>
                <a:prstGeom prst="line">
                  <a:avLst/>
                </a:prstGeom>
                <a:noFill/>
                <a:ln w="9525">
                  <a:solidFill>
                    <a:srgbClr val="3333FF"/>
                  </a:solidFill>
                  <a:round/>
                  <a:headEnd/>
                  <a:tailEnd/>
                </a:ln>
                <a:effectLst/>
              </p:spPr>
              <p:txBody>
                <a:bodyPr wrap="none" anchor="ctr"/>
                <a:lstStyle/>
                <a:p>
                  <a:endParaRPr lang="en-GB"/>
                </a:p>
              </p:txBody>
            </p:sp>
            <p:sp>
              <p:nvSpPr>
                <p:cNvPr id="269393" name="Line 81"/>
                <p:cNvSpPr>
                  <a:spLocks noChangeShapeType="1"/>
                </p:cNvSpPr>
                <p:nvPr/>
              </p:nvSpPr>
              <p:spPr bwMode="auto">
                <a:xfrm flipH="1" flipV="1">
                  <a:off x="4556" y="1565"/>
                  <a:ext cx="462" cy="388"/>
                </a:xfrm>
                <a:prstGeom prst="line">
                  <a:avLst/>
                </a:prstGeom>
                <a:noFill/>
                <a:ln w="9525">
                  <a:solidFill>
                    <a:srgbClr val="3333FF"/>
                  </a:solidFill>
                  <a:round/>
                  <a:headEnd/>
                  <a:tailEnd/>
                </a:ln>
                <a:effectLst/>
              </p:spPr>
              <p:txBody>
                <a:bodyPr wrap="none" anchor="ctr"/>
                <a:lstStyle/>
                <a:p>
                  <a:endParaRPr lang="en-GB"/>
                </a:p>
              </p:txBody>
            </p:sp>
            <p:sp>
              <p:nvSpPr>
                <p:cNvPr id="269394" name="Line 82"/>
                <p:cNvSpPr>
                  <a:spLocks noChangeShapeType="1"/>
                </p:cNvSpPr>
                <p:nvPr/>
              </p:nvSpPr>
              <p:spPr bwMode="auto">
                <a:xfrm flipV="1">
                  <a:off x="1456" y="1326"/>
                  <a:ext cx="1699" cy="351"/>
                </a:xfrm>
                <a:prstGeom prst="line">
                  <a:avLst/>
                </a:prstGeom>
                <a:noFill/>
                <a:ln w="9525">
                  <a:solidFill>
                    <a:srgbClr val="3333FF"/>
                  </a:solidFill>
                  <a:round/>
                  <a:headEnd/>
                  <a:tailEnd/>
                </a:ln>
                <a:effectLst/>
              </p:spPr>
              <p:txBody>
                <a:bodyPr wrap="none" anchor="ctr"/>
                <a:lstStyle/>
                <a:p>
                  <a:endParaRPr lang="en-GB"/>
                </a:p>
              </p:txBody>
            </p:sp>
            <p:sp>
              <p:nvSpPr>
                <p:cNvPr id="269395" name="Line 83"/>
                <p:cNvSpPr>
                  <a:spLocks noChangeShapeType="1"/>
                </p:cNvSpPr>
                <p:nvPr/>
              </p:nvSpPr>
              <p:spPr bwMode="auto">
                <a:xfrm flipH="1">
                  <a:off x="4256" y="1968"/>
                  <a:ext cx="776" cy="360"/>
                </a:xfrm>
                <a:prstGeom prst="line">
                  <a:avLst/>
                </a:prstGeom>
                <a:noFill/>
                <a:ln w="9525">
                  <a:solidFill>
                    <a:srgbClr val="3333FF"/>
                  </a:solidFill>
                  <a:round/>
                  <a:headEnd/>
                  <a:tailEnd/>
                </a:ln>
                <a:effectLst/>
              </p:spPr>
              <p:txBody>
                <a:bodyPr wrap="none" anchor="ctr"/>
                <a:lstStyle/>
                <a:p>
                  <a:endParaRPr lang="en-GB"/>
                </a:p>
              </p:txBody>
            </p:sp>
            <p:sp>
              <p:nvSpPr>
                <p:cNvPr id="269396" name="Line 84"/>
                <p:cNvSpPr>
                  <a:spLocks noChangeShapeType="1"/>
                </p:cNvSpPr>
                <p:nvPr/>
              </p:nvSpPr>
              <p:spPr bwMode="auto">
                <a:xfrm flipH="1">
                  <a:off x="4235" y="1557"/>
                  <a:ext cx="327" cy="800"/>
                </a:xfrm>
                <a:prstGeom prst="line">
                  <a:avLst/>
                </a:prstGeom>
                <a:noFill/>
                <a:ln w="9525">
                  <a:solidFill>
                    <a:srgbClr val="3333FF"/>
                  </a:solidFill>
                  <a:round/>
                  <a:headEnd/>
                  <a:tailEnd/>
                </a:ln>
                <a:effectLst/>
              </p:spPr>
              <p:txBody>
                <a:bodyPr wrap="none" anchor="ctr"/>
                <a:lstStyle/>
                <a:p>
                  <a:endParaRPr lang="en-GB"/>
                </a:p>
              </p:txBody>
            </p:sp>
            <p:sp>
              <p:nvSpPr>
                <p:cNvPr id="269397" name="Line 85"/>
                <p:cNvSpPr>
                  <a:spLocks noChangeShapeType="1"/>
                </p:cNvSpPr>
                <p:nvPr/>
              </p:nvSpPr>
              <p:spPr bwMode="auto">
                <a:xfrm>
                  <a:off x="3291" y="1673"/>
                  <a:ext cx="940" cy="692"/>
                </a:xfrm>
                <a:prstGeom prst="line">
                  <a:avLst/>
                </a:prstGeom>
                <a:noFill/>
                <a:ln w="9525">
                  <a:solidFill>
                    <a:srgbClr val="3333FF"/>
                  </a:solidFill>
                  <a:round/>
                  <a:headEnd/>
                  <a:tailEnd/>
                </a:ln>
                <a:effectLst/>
              </p:spPr>
              <p:txBody>
                <a:bodyPr wrap="none" anchor="ctr"/>
                <a:lstStyle/>
                <a:p>
                  <a:endParaRPr lang="en-GB"/>
                </a:p>
              </p:txBody>
            </p:sp>
          </p:grpSp>
        </p:grpSp>
        <p:sp>
          <p:nvSpPr>
            <p:cNvPr id="269438" name="Line 126"/>
            <p:cNvSpPr>
              <a:spLocks noChangeShapeType="1"/>
            </p:cNvSpPr>
            <p:nvPr/>
          </p:nvSpPr>
          <p:spPr bwMode="auto">
            <a:xfrm>
              <a:off x="3276" y="1626"/>
              <a:ext cx="252" cy="762"/>
            </a:xfrm>
            <a:prstGeom prst="line">
              <a:avLst/>
            </a:prstGeom>
            <a:noFill/>
            <a:ln w="9525">
              <a:solidFill>
                <a:srgbClr val="0000FF"/>
              </a:solidFill>
              <a:round/>
              <a:headEnd/>
              <a:tailEnd/>
            </a:ln>
            <a:effectLst/>
          </p:spPr>
          <p:txBody>
            <a:bodyPr/>
            <a:lstStyle/>
            <a:p>
              <a:endParaRPr lang="en-GB"/>
            </a:p>
          </p:txBody>
        </p:sp>
        <p:grpSp>
          <p:nvGrpSpPr>
            <p:cNvPr id="7" name="Group 104"/>
            <p:cNvGrpSpPr>
              <a:grpSpLocks/>
            </p:cNvGrpSpPr>
            <p:nvPr/>
          </p:nvGrpSpPr>
          <p:grpSpPr bwMode="auto">
            <a:xfrm>
              <a:off x="1096" y="1150"/>
              <a:ext cx="3904" cy="1701"/>
              <a:chOff x="927" y="1201"/>
              <a:chExt cx="4228" cy="1853"/>
            </a:xfrm>
          </p:grpSpPr>
          <p:pic>
            <p:nvPicPr>
              <p:cNvPr id="269417" name="Picture 105"/>
              <p:cNvPicPr>
                <a:picLocks noChangeAspect="1" noChangeArrowheads="1"/>
              </p:cNvPicPr>
              <p:nvPr/>
            </p:nvPicPr>
            <p:blipFill>
              <a:blip r:embed="rId3"/>
              <a:srcRect/>
              <a:stretch>
                <a:fillRect/>
              </a:stretch>
            </p:blipFill>
            <p:spPr bwMode="auto">
              <a:xfrm>
                <a:off x="3007" y="1201"/>
                <a:ext cx="313" cy="211"/>
              </a:xfrm>
              <a:prstGeom prst="rect">
                <a:avLst/>
              </a:prstGeom>
              <a:noFill/>
              <a:ln w="9525">
                <a:noFill/>
                <a:miter lim="800000"/>
                <a:headEnd/>
                <a:tailEnd/>
              </a:ln>
            </p:spPr>
          </p:pic>
          <p:pic>
            <p:nvPicPr>
              <p:cNvPr id="269418" name="Picture 106"/>
              <p:cNvPicPr>
                <a:picLocks noChangeAspect="1" noChangeArrowheads="1"/>
              </p:cNvPicPr>
              <p:nvPr/>
            </p:nvPicPr>
            <p:blipFill>
              <a:blip r:embed="rId4"/>
              <a:srcRect/>
              <a:stretch>
                <a:fillRect/>
              </a:stretch>
            </p:blipFill>
            <p:spPr bwMode="auto">
              <a:xfrm>
                <a:off x="2685" y="1635"/>
                <a:ext cx="272" cy="263"/>
              </a:xfrm>
              <a:prstGeom prst="rect">
                <a:avLst/>
              </a:prstGeom>
              <a:noFill/>
              <a:ln w="9525">
                <a:noFill/>
                <a:miter lim="800000"/>
                <a:headEnd/>
                <a:tailEnd/>
              </a:ln>
              <a:effectLst/>
            </p:spPr>
          </p:pic>
          <p:pic>
            <p:nvPicPr>
              <p:cNvPr id="269419" name="Picture 107"/>
              <p:cNvPicPr>
                <a:picLocks noChangeAspect="1" noChangeArrowheads="1"/>
              </p:cNvPicPr>
              <p:nvPr/>
            </p:nvPicPr>
            <p:blipFill>
              <a:blip r:embed="rId5"/>
              <a:srcRect/>
              <a:stretch>
                <a:fillRect/>
              </a:stretch>
            </p:blipFill>
            <p:spPr bwMode="auto">
              <a:xfrm>
                <a:off x="1358" y="1580"/>
                <a:ext cx="211" cy="314"/>
              </a:xfrm>
              <a:prstGeom prst="rect">
                <a:avLst/>
              </a:prstGeom>
              <a:noFill/>
              <a:ln w="9525">
                <a:noFill/>
                <a:miter lim="800000"/>
                <a:headEnd/>
                <a:tailEnd/>
              </a:ln>
            </p:spPr>
          </p:pic>
          <p:pic>
            <p:nvPicPr>
              <p:cNvPr id="269420" name="Picture 108"/>
              <p:cNvPicPr>
                <a:picLocks noChangeAspect="1" noChangeArrowheads="1"/>
              </p:cNvPicPr>
              <p:nvPr/>
            </p:nvPicPr>
            <p:blipFill>
              <a:blip r:embed="rId6"/>
              <a:srcRect/>
              <a:stretch>
                <a:fillRect/>
              </a:stretch>
            </p:blipFill>
            <p:spPr bwMode="auto">
              <a:xfrm>
                <a:off x="1570" y="1959"/>
                <a:ext cx="212" cy="270"/>
              </a:xfrm>
              <a:prstGeom prst="rect">
                <a:avLst/>
              </a:prstGeom>
              <a:noFill/>
              <a:ln w="9525">
                <a:noFill/>
                <a:miter lim="800000"/>
                <a:headEnd/>
                <a:tailEnd/>
              </a:ln>
              <a:effectLst/>
            </p:spPr>
          </p:pic>
          <p:pic>
            <p:nvPicPr>
              <p:cNvPr id="269421" name="Picture 109"/>
              <p:cNvPicPr>
                <a:picLocks noChangeAspect="1" noChangeArrowheads="1"/>
              </p:cNvPicPr>
              <p:nvPr/>
            </p:nvPicPr>
            <p:blipFill>
              <a:blip r:embed="rId7" cstate="print"/>
              <a:srcRect/>
              <a:stretch>
                <a:fillRect/>
              </a:stretch>
            </p:blipFill>
            <p:spPr bwMode="auto">
              <a:xfrm>
                <a:off x="927" y="1384"/>
                <a:ext cx="295" cy="197"/>
              </a:xfrm>
              <a:prstGeom prst="rect">
                <a:avLst/>
              </a:prstGeom>
              <a:noFill/>
              <a:ln w="9525">
                <a:noFill/>
                <a:miter lim="800000"/>
                <a:headEnd/>
                <a:tailEnd/>
              </a:ln>
            </p:spPr>
          </p:pic>
          <p:pic>
            <p:nvPicPr>
              <p:cNvPr id="269422" name="Picture 110"/>
              <p:cNvPicPr>
                <a:picLocks noChangeAspect="1" noChangeArrowheads="1"/>
              </p:cNvPicPr>
              <p:nvPr/>
            </p:nvPicPr>
            <p:blipFill>
              <a:blip r:embed="rId5"/>
              <a:srcRect/>
              <a:stretch>
                <a:fillRect/>
              </a:stretch>
            </p:blipFill>
            <p:spPr bwMode="auto">
              <a:xfrm>
                <a:off x="3186" y="1511"/>
                <a:ext cx="211" cy="314"/>
              </a:xfrm>
              <a:prstGeom prst="rect">
                <a:avLst/>
              </a:prstGeom>
              <a:noFill/>
              <a:ln w="9525">
                <a:noFill/>
                <a:miter lim="800000"/>
                <a:headEnd/>
                <a:tailEnd/>
              </a:ln>
            </p:spPr>
          </p:pic>
          <p:pic>
            <p:nvPicPr>
              <p:cNvPr id="269423" name="Picture 111"/>
              <p:cNvPicPr>
                <a:picLocks noChangeAspect="1" noChangeArrowheads="1"/>
              </p:cNvPicPr>
              <p:nvPr/>
            </p:nvPicPr>
            <p:blipFill>
              <a:blip r:embed="rId4"/>
              <a:srcRect/>
              <a:stretch>
                <a:fillRect/>
              </a:stretch>
            </p:blipFill>
            <p:spPr bwMode="auto">
              <a:xfrm>
                <a:off x="4883" y="1832"/>
                <a:ext cx="272" cy="263"/>
              </a:xfrm>
              <a:prstGeom prst="rect">
                <a:avLst/>
              </a:prstGeom>
              <a:noFill/>
              <a:ln w="9525">
                <a:noFill/>
                <a:miter lim="800000"/>
                <a:headEnd/>
                <a:tailEnd/>
              </a:ln>
              <a:effectLst/>
            </p:spPr>
          </p:pic>
          <p:pic>
            <p:nvPicPr>
              <p:cNvPr id="269424" name="Picture 112"/>
              <p:cNvPicPr>
                <a:picLocks noChangeAspect="1" noChangeArrowheads="1"/>
              </p:cNvPicPr>
              <p:nvPr/>
            </p:nvPicPr>
            <p:blipFill>
              <a:blip r:embed="rId3"/>
              <a:srcRect/>
              <a:stretch>
                <a:fillRect/>
              </a:stretch>
            </p:blipFill>
            <p:spPr bwMode="auto">
              <a:xfrm>
                <a:off x="4114" y="2234"/>
                <a:ext cx="313" cy="211"/>
              </a:xfrm>
              <a:prstGeom prst="rect">
                <a:avLst/>
              </a:prstGeom>
              <a:noFill/>
              <a:ln w="9525">
                <a:noFill/>
                <a:miter lim="800000"/>
                <a:headEnd/>
                <a:tailEnd/>
              </a:ln>
            </p:spPr>
          </p:pic>
          <p:pic>
            <p:nvPicPr>
              <p:cNvPr id="269425" name="Picture 113" descr="almaconcept-sm"/>
              <p:cNvPicPr>
                <a:picLocks noChangeAspect="1" noChangeArrowheads="1"/>
              </p:cNvPicPr>
              <p:nvPr/>
            </p:nvPicPr>
            <p:blipFill>
              <a:blip r:embed="rId8"/>
              <a:srcRect l="14473" r="8684"/>
              <a:stretch>
                <a:fillRect/>
              </a:stretch>
            </p:blipFill>
            <p:spPr bwMode="auto">
              <a:xfrm>
                <a:off x="1784" y="2825"/>
                <a:ext cx="245" cy="229"/>
              </a:xfrm>
              <a:prstGeom prst="rect">
                <a:avLst/>
              </a:prstGeom>
              <a:noFill/>
              <a:ln w="6350">
                <a:noFill/>
                <a:miter lim="800000"/>
                <a:headEnd/>
                <a:tailEnd/>
              </a:ln>
            </p:spPr>
          </p:pic>
          <p:pic>
            <p:nvPicPr>
              <p:cNvPr id="269426" name="Picture 114" descr="FT1_on_site_small"/>
              <p:cNvPicPr>
                <a:picLocks noChangeAspect="1" noChangeArrowheads="1"/>
              </p:cNvPicPr>
              <p:nvPr/>
            </p:nvPicPr>
            <p:blipFill>
              <a:blip r:embed="rId9"/>
              <a:srcRect/>
              <a:stretch>
                <a:fillRect/>
              </a:stretch>
            </p:blipFill>
            <p:spPr bwMode="auto">
              <a:xfrm>
                <a:off x="4369" y="1455"/>
                <a:ext cx="356" cy="197"/>
              </a:xfrm>
              <a:prstGeom prst="rect">
                <a:avLst/>
              </a:prstGeom>
              <a:noFill/>
            </p:spPr>
          </p:pic>
        </p:grpSp>
      </p:grpSp>
      <p:grpSp>
        <p:nvGrpSpPr>
          <p:cNvPr id="8" name="Group 149"/>
          <p:cNvGrpSpPr>
            <a:grpSpLocks/>
          </p:cNvGrpSpPr>
          <p:nvPr/>
        </p:nvGrpSpPr>
        <p:grpSpPr bwMode="auto">
          <a:xfrm>
            <a:off x="506413" y="4605338"/>
            <a:ext cx="8118475" cy="1460500"/>
            <a:chOff x="319" y="552"/>
            <a:chExt cx="5114" cy="920"/>
          </a:xfrm>
        </p:grpSpPr>
        <p:sp>
          <p:nvSpPr>
            <p:cNvPr id="269448" name="AutoShape 136"/>
            <p:cNvSpPr>
              <a:spLocks noChangeArrowheads="1"/>
            </p:cNvSpPr>
            <p:nvPr/>
          </p:nvSpPr>
          <p:spPr bwMode="auto">
            <a:xfrm>
              <a:off x="319" y="552"/>
              <a:ext cx="5114" cy="920"/>
            </a:xfrm>
            <a:prstGeom prst="roundRect">
              <a:avLst>
                <a:gd name="adj" fmla="val 5801"/>
              </a:avLst>
            </a:prstGeom>
            <a:solidFill>
              <a:srgbClr val="FFFF9F"/>
            </a:solidFill>
            <a:ln w="9525">
              <a:solidFill>
                <a:schemeClr val="tx1"/>
              </a:solidFill>
              <a:round/>
              <a:headEnd/>
              <a:tailEnd/>
            </a:ln>
            <a:effectLst>
              <a:outerShdw dist="71842" dir="2700000" algn="ctr" rotWithShape="0">
                <a:schemeClr val="bg2"/>
              </a:outerShdw>
            </a:effectLst>
          </p:spPr>
          <p:txBody>
            <a:bodyPr anchor="ctr"/>
            <a:lstStyle/>
            <a:p>
              <a:pPr algn="l">
                <a:buFont typeface="Wingdings" pitchFamily="2" charset="2"/>
                <a:buChar char="§"/>
              </a:pPr>
              <a:endParaRPr lang="en-GB" sz="2000" b="1"/>
            </a:p>
          </p:txBody>
        </p:sp>
        <p:sp>
          <p:nvSpPr>
            <p:cNvPr id="269449" name="Rectangle 137"/>
            <p:cNvSpPr>
              <a:spLocks noChangeArrowheads="1"/>
            </p:cNvSpPr>
            <p:nvPr/>
          </p:nvSpPr>
          <p:spPr bwMode="auto">
            <a:xfrm>
              <a:off x="326" y="591"/>
              <a:ext cx="5098" cy="826"/>
            </a:xfrm>
            <a:prstGeom prst="rect">
              <a:avLst/>
            </a:prstGeom>
            <a:noFill/>
            <a:ln w="9525">
              <a:noFill/>
              <a:miter lim="800000"/>
              <a:headEnd/>
              <a:tailEnd/>
            </a:ln>
            <a:effectLst/>
          </p:spPr>
          <p:txBody>
            <a:bodyPr anchor="ctr">
              <a:spAutoFit/>
            </a:bodyPr>
            <a:lstStyle/>
            <a:p>
              <a:pPr marL="261938" indent="-261938" algn="l">
                <a:buFont typeface="Wingdings" pitchFamily="2" charset="2"/>
                <a:buChar char="§"/>
              </a:pPr>
              <a:r>
                <a:rPr lang="en-GB" sz="2000" b="1">
                  <a:solidFill>
                    <a:srgbClr val="000066"/>
                  </a:solidFill>
                </a:rPr>
                <a:t>Resources can be </a:t>
              </a:r>
              <a:r>
                <a:rPr lang="en-GB" sz="2000" b="1"/>
                <a:t>physical</a:t>
              </a:r>
              <a:r>
                <a:rPr lang="en-GB" sz="2000" b="1">
                  <a:solidFill>
                    <a:srgbClr val="000066"/>
                  </a:solidFill>
                </a:rPr>
                <a:t>, </a:t>
              </a:r>
              <a:r>
                <a:rPr lang="en-GB" sz="2000" b="1"/>
                <a:t>virtual</a:t>
              </a:r>
              <a:r>
                <a:rPr lang="en-GB" sz="2000" b="1">
                  <a:solidFill>
                    <a:srgbClr val="000066"/>
                  </a:solidFill>
                </a:rPr>
                <a:t>, </a:t>
              </a:r>
              <a:r>
                <a:rPr lang="en-GB" sz="2000" b="1"/>
                <a:t>single</a:t>
              </a:r>
              <a:r>
                <a:rPr lang="en-GB" sz="2000" b="1">
                  <a:solidFill>
                    <a:srgbClr val="000066"/>
                  </a:solidFill>
                </a:rPr>
                <a:t> or </a:t>
              </a:r>
              <a:r>
                <a:rPr lang="en-GB" sz="2000" b="1"/>
                <a:t>multiple sited</a:t>
              </a:r>
            </a:p>
            <a:p>
              <a:pPr marL="261938" indent="-261938" algn="l">
                <a:buFont typeface="Wingdings" pitchFamily="2" charset="2"/>
                <a:buChar char="§"/>
              </a:pPr>
              <a:r>
                <a:rPr lang="en-GB" sz="2000" b="1">
                  <a:solidFill>
                    <a:srgbClr val="000066"/>
                  </a:solidFill>
                </a:rPr>
                <a:t>Resources can be </a:t>
              </a:r>
              <a:r>
                <a:rPr lang="en-GB" sz="2000" b="1"/>
                <a:t>distributed world-wide</a:t>
              </a:r>
            </a:p>
            <a:p>
              <a:pPr marL="261938" indent="-261938" algn="l">
                <a:buFont typeface="Wingdings" pitchFamily="2" charset="2"/>
                <a:buChar char="§"/>
              </a:pPr>
              <a:r>
                <a:rPr lang="en-GB" sz="2000" b="1">
                  <a:solidFill>
                    <a:srgbClr val="000066"/>
                  </a:solidFill>
                </a:rPr>
                <a:t>Resources  can be of any </a:t>
              </a:r>
              <a:r>
                <a:rPr lang="en-GB" sz="2000" b="1"/>
                <a:t>information type</a:t>
              </a:r>
              <a:r>
                <a:rPr lang="en-GB" sz="2000" b="1">
                  <a:solidFill>
                    <a:srgbClr val="000066"/>
                  </a:solidFill>
                </a:rPr>
                <a:t> </a:t>
              </a:r>
            </a:p>
            <a:p>
              <a:pPr marL="261938" indent="-261938" algn="l"/>
              <a:r>
                <a:rPr lang="en-GB" sz="2000" b="1">
                  <a:solidFill>
                    <a:srgbClr val="000066"/>
                  </a:solidFill>
                </a:rPr>
                <a:t>     (</a:t>
              </a:r>
              <a:r>
                <a:rPr lang="en-GB" sz="2000" b="1"/>
                <a:t>storage</a:t>
              </a:r>
              <a:r>
                <a:rPr lang="en-GB" sz="2000" b="1">
                  <a:solidFill>
                    <a:srgbClr val="000066"/>
                  </a:solidFill>
                </a:rPr>
                <a:t>, </a:t>
              </a:r>
              <a:r>
                <a:rPr lang="en-GB" sz="2000" b="1"/>
                <a:t>library</a:t>
              </a:r>
              <a:r>
                <a:rPr lang="en-GB" sz="2000" b="1">
                  <a:solidFill>
                    <a:srgbClr val="000066"/>
                  </a:solidFill>
                </a:rPr>
                <a:t>, </a:t>
              </a:r>
              <a:r>
                <a:rPr lang="en-GB" sz="2000" b="1"/>
                <a:t>computing</a:t>
              </a:r>
              <a:r>
                <a:rPr lang="en-GB" sz="2000" b="1">
                  <a:solidFill>
                    <a:srgbClr val="000066"/>
                  </a:solidFill>
                </a:rPr>
                <a:t>, </a:t>
              </a:r>
              <a:r>
                <a:rPr lang="en-GB" sz="2000" b="1"/>
                <a:t>networking</a:t>
              </a:r>
              <a:r>
                <a:rPr lang="en-GB" sz="2000" b="1">
                  <a:solidFill>
                    <a:srgbClr val="000066"/>
                  </a:solidFill>
                </a:rPr>
                <a:t>, </a:t>
              </a:r>
              <a:r>
                <a:rPr lang="en-GB" sz="2000" b="1"/>
                <a:t>instrumentation</a:t>
              </a:r>
              <a:r>
                <a:rPr lang="en-GB" sz="2000" b="1">
                  <a:solidFill>
                    <a:srgbClr val="000066"/>
                  </a:solidFill>
                </a:rPr>
                <a:t>, etc)</a:t>
              </a:r>
              <a:endParaRPr lang="en-GB" sz="2000" b="1">
                <a:solidFill>
                  <a:srgbClr val="000066"/>
                </a:solidFill>
                <a:cs typeface="Arial" pitchFamily="34" charset="0"/>
              </a:endParaRPr>
            </a:p>
          </p:txBody>
        </p:sp>
      </p:grpSp>
      <p:pic>
        <p:nvPicPr>
          <p:cNvPr id="269452" name="Picture 140"/>
          <p:cNvPicPr>
            <a:picLocks noChangeAspect="1" noChangeArrowheads="1"/>
          </p:cNvPicPr>
          <p:nvPr/>
        </p:nvPicPr>
        <p:blipFill>
          <a:blip r:embed="rId10" cstate="print"/>
          <a:srcRect/>
          <a:stretch>
            <a:fillRect/>
          </a:stretch>
        </p:blipFill>
        <p:spPr bwMode="auto">
          <a:xfrm>
            <a:off x="5391150" y="3619500"/>
            <a:ext cx="371475" cy="279400"/>
          </a:xfrm>
          <a:prstGeom prst="rect">
            <a:avLst/>
          </a:prstGeom>
          <a:noFill/>
        </p:spPr>
      </p:pic>
      <p:grpSp>
        <p:nvGrpSpPr>
          <p:cNvPr id="9" name="Group 148"/>
          <p:cNvGrpSpPr>
            <a:grpSpLocks/>
          </p:cNvGrpSpPr>
          <p:nvPr/>
        </p:nvGrpSpPr>
        <p:grpSpPr bwMode="auto">
          <a:xfrm>
            <a:off x="508000" y="931863"/>
            <a:ext cx="8118475" cy="779462"/>
            <a:chOff x="320" y="3233"/>
            <a:chExt cx="5114" cy="491"/>
          </a:xfrm>
        </p:grpSpPr>
        <p:sp>
          <p:nvSpPr>
            <p:cNvPr id="269455" name="AutoShape 143"/>
            <p:cNvSpPr>
              <a:spLocks noChangeArrowheads="1"/>
            </p:cNvSpPr>
            <p:nvPr/>
          </p:nvSpPr>
          <p:spPr bwMode="auto">
            <a:xfrm>
              <a:off x="320" y="3233"/>
              <a:ext cx="5114" cy="491"/>
            </a:xfrm>
            <a:prstGeom prst="roundRect">
              <a:avLst>
                <a:gd name="adj" fmla="val 5801"/>
              </a:avLst>
            </a:prstGeom>
            <a:solidFill>
              <a:srgbClr val="FFFF9F"/>
            </a:solidFill>
            <a:ln w="9525">
              <a:solidFill>
                <a:schemeClr val="tx1"/>
              </a:solidFill>
              <a:round/>
              <a:headEnd/>
              <a:tailEnd/>
            </a:ln>
            <a:effectLst>
              <a:outerShdw dist="71842" dir="2700000" algn="ctr" rotWithShape="0">
                <a:schemeClr val="bg2"/>
              </a:outerShdw>
            </a:effectLst>
          </p:spPr>
          <p:txBody>
            <a:bodyPr anchor="ctr"/>
            <a:lstStyle/>
            <a:p>
              <a:pPr algn="l">
                <a:buFont typeface="Wingdings" pitchFamily="2" charset="2"/>
                <a:buChar char="§"/>
              </a:pPr>
              <a:endParaRPr lang="en-GB" sz="2000" b="1"/>
            </a:p>
          </p:txBody>
        </p:sp>
        <p:sp>
          <p:nvSpPr>
            <p:cNvPr id="269456" name="Rectangle 144"/>
            <p:cNvSpPr>
              <a:spLocks noChangeArrowheads="1"/>
            </p:cNvSpPr>
            <p:nvPr/>
          </p:nvSpPr>
          <p:spPr bwMode="auto">
            <a:xfrm>
              <a:off x="327" y="3260"/>
              <a:ext cx="5098" cy="442"/>
            </a:xfrm>
            <a:prstGeom prst="rect">
              <a:avLst/>
            </a:prstGeom>
            <a:noFill/>
            <a:ln w="9525">
              <a:noFill/>
              <a:miter lim="800000"/>
              <a:headEnd/>
              <a:tailEnd/>
            </a:ln>
            <a:effectLst/>
          </p:spPr>
          <p:txBody>
            <a:bodyPr anchor="ctr">
              <a:spAutoFit/>
            </a:bodyPr>
            <a:lstStyle/>
            <a:p>
              <a:pPr>
                <a:buFont typeface="Wingdings" pitchFamily="2" charset="2"/>
                <a:buNone/>
              </a:pPr>
              <a:r>
                <a:rPr lang="en-GB" sz="2000" b="1">
                  <a:solidFill>
                    <a:srgbClr val="000066"/>
                  </a:solidFill>
                </a:rPr>
                <a:t>Access to them needs to be  provided in a </a:t>
              </a:r>
              <a:r>
                <a:rPr lang="en-GB" sz="2000" b="1"/>
                <a:t>secure</a:t>
              </a:r>
              <a:r>
                <a:rPr lang="en-GB" sz="2000" b="1">
                  <a:solidFill>
                    <a:srgbClr val="000066"/>
                  </a:solidFill>
                </a:rPr>
                <a:t>, </a:t>
              </a:r>
              <a:r>
                <a:rPr lang="en-GB" sz="2000" b="1"/>
                <a:t>coordinated</a:t>
              </a:r>
              <a:r>
                <a:rPr lang="en-GB" sz="2000" b="1">
                  <a:solidFill>
                    <a:srgbClr val="000066"/>
                  </a:solidFill>
                </a:rPr>
                <a:t>, </a:t>
              </a:r>
              <a:r>
                <a:rPr lang="en-GB" sz="2000" b="1"/>
                <a:t>seamless</a:t>
              </a:r>
              <a:r>
                <a:rPr lang="en-GB" sz="2000" b="1">
                  <a:solidFill>
                    <a:srgbClr val="000066"/>
                  </a:solidFill>
                </a:rPr>
                <a:t>, </a:t>
              </a:r>
              <a:r>
                <a:rPr lang="en-GB" sz="2000" b="1"/>
                <a:t>dynamic</a:t>
              </a:r>
              <a:r>
                <a:rPr lang="en-GB" sz="2000" b="1">
                  <a:solidFill>
                    <a:srgbClr val="000066"/>
                  </a:solidFill>
                </a:rPr>
                <a:t> and </a:t>
              </a:r>
              <a:r>
                <a:rPr lang="en-GB" sz="2000" b="1"/>
                <a:t>inexpensive way</a:t>
              </a:r>
            </a:p>
          </p:txBody>
        </p:sp>
      </p:grpSp>
      <p:pic>
        <p:nvPicPr>
          <p:cNvPr id="105" name="Picture 53" descr="INFSOFLAG_EN_masterWhite"/>
          <p:cNvPicPr>
            <a:picLocks noChangeAspect="1" noChangeArrowheads="1"/>
          </p:cNvPicPr>
          <p:nvPr/>
        </p:nvPicPr>
        <p:blipFill>
          <a:blip r:embed="rId11"/>
          <a:srcRect/>
          <a:stretch>
            <a:fillRect/>
          </a:stretch>
        </p:blipFill>
        <p:spPr bwMode="auto">
          <a:xfrm>
            <a:off x="106363" y="6172200"/>
            <a:ext cx="2300369" cy="630238"/>
          </a:xfrm>
          <a:prstGeom prst="rect">
            <a:avLst/>
          </a:prstGeom>
          <a:solidFill>
            <a:schemeClr val="tx1"/>
          </a:solidFill>
        </p:spPr>
      </p:pic>
      <p:grpSp>
        <p:nvGrpSpPr>
          <p:cNvPr id="106" name="Group 38"/>
          <p:cNvGrpSpPr>
            <a:grpSpLocks/>
          </p:cNvGrpSpPr>
          <p:nvPr/>
        </p:nvGrpSpPr>
        <p:grpSpPr bwMode="auto">
          <a:xfrm>
            <a:off x="5530850" y="5087938"/>
            <a:ext cx="3613150" cy="1617662"/>
            <a:chOff x="3621" y="3411"/>
            <a:chExt cx="2276" cy="1019"/>
          </a:xfrm>
        </p:grpSpPr>
        <p:sp>
          <p:nvSpPr>
            <p:cNvPr id="107" name="Freeform 39"/>
            <p:cNvSpPr>
              <a:spLocks/>
            </p:cNvSpPr>
            <p:nvPr/>
          </p:nvSpPr>
          <p:spPr bwMode="auto">
            <a:xfrm>
              <a:off x="4818" y="3411"/>
              <a:ext cx="399" cy="384"/>
            </a:xfrm>
            <a:custGeom>
              <a:avLst/>
              <a:gdLst/>
              <a:ahLst/>
              <a:cxnLst>
                <a:cxn ang="0">
                  <a:pos x="26" y="0"/>
                </a:cxn>
                <a:cxn ang="0">
                  <a:pos x="34" y="20"/>
                </a:cxn>
                <a:cxn ang="0">
                  <a:pos x="54" y="20"/>
                </a:cxn>
                <a:cxn ang="0">
                  <a:pos x="38" y="32"/>
                </a:cxn>
                <a:cxn ang="0">
                  <a:pos x="44" y="52"/>
                </a:cxn>
                <a:cxn ang="0">
                  <a:pos x="26" y="40"/>
                </a:cxn>
                <a:cxn ang="0">
                  <a:pos x="10" y="52"/>
                </a:cxn>
                <a:cxn ang="0">
                  <a:pos x="16" y="32"/>
                </a:cxn>
                <a:cxn ang="0">
                  <a:pos x="0" y="20"/>
                </a:cxn>
                <a:cxn ang="0">
                  <a:pos x="20" y="20"/>
                </a:cxn>
                <a:cxn ang="0">
                  <a:pos x="26" y="0"/>
                </a:cxn>
              </a:cxnLst>
              <a:rect l="0" t="0" r="r" b="b"/>
              <a:pathLst>
                <a:path w="54" h="52">
                  <a:moveTo>
                    <a:pt x="26" y="0"/>
                  </a:moveTo>
                  <a:lnTo>
                    <a:pt x="34" y="20"/>
                  </a:lnTo>
                  <a:lnTo>
                    <a:pt x="54" y="20"/>
                  </a:lnTo>
                  <a:lnTo>
                    <a:pt x="38" y="32"/>
                  </a:lnTo>
                  <a:lnTo>
                    <a:pt x="44" y="52"/>
                  </a:lnTo>
                  <a:lnTo>
                    <a:pt x="26" y="40"/>
                  </a:lnTo>
                  <a:lnTo>
                    <a:pt x="10" y="52"/>
                  </a:lnTo>
                  <a:lnTo>
                    <a:pt x="16" y="32"/>
                  </a:lnTo>
                  <a:lnTo>
                    <a:pt x="0" y="20"/>
                  </a:lnTo>
                  <a:lnTo>
                    <a:pt x="20" y="20"/>
                  </a:lnTo>
                  <a:lnTo>
                    <a:pt x="26" y="0"/>
                  </a:lnTo>
                  <a:close/>
                </a:path>
              </a:pathLst>
            </a:custGeom>
            <a:solidFill>
              <a:srgbClr val="FFFF00">
                <a:alpha val="39999"/>
              </a:srgbClr>
            </a:solidFill>
            <a:ln w="0">
              <a:noFill/>
              <a:prstDash val="solid"/>
              <a:round/>
              <a:headEnd/>
              <a:tailEnd/>
            </a:ln>
          </p:spPr>
          <p:txBody>
            <a:bodyPr/>
            <a:lstStyle/>
            <a:p>
              <a:endParaRPr lang="en-GB"/>
            </a:p>
          </p:txBody>
        </p:sp>
        <p:sp>
          <p:nvSpPr>
            <p:cNvPr id="108" name="Freeform 40"/>
            <p:cNvSpPr>
              <a:spLocks/>
            </p:cNvSpPr>
            <p:nvPr/>
          </p:nvSpPr>
          <p:spPr bwMode="auto">
            <a:xfrm>
              <a:off x="4818" y="3411"/>
              <a:ext cx="399" cy="384"/>
            </a:xfrm>
            <a:custGeom>
              <a:avLst/>
              <a:gdLst/>
              <a:ahLst/>
              <a:cxnLst>
                <a:cxn ang="0">
                  <a:pos x="26" y="0"/>
                </a:cxn>
                <a:cxn ang="0">
                  <a:pos x="34" y="20"/>
                </a:cxn>
                <a:cxn ang="0">
                  <a:pos x="54" y="20"/>
                </a:cxn>
                <a:cxn ang="0">
                  <a:pos x="38" y="32"/>
                </a:cxn>
                <a:cxn ang="0">
                  <a:pos x="44" y="52"/>
                </a:cxn>
                <a:cxn ang="0">
                  <a:pos x="26" y="40"/>
                </a:cxn>
                <a:cxn ang="0">
                  <a:pos x="10" y="52"/>
                </a:cxn>
                <a:cxn ang="0">
                  <a:pos x="16" y="32"/>
                </a:cxn>
                <a:cxn ang="0">
                  <a:pos x="0" y="20"/>
                </a:cxn>
                <a:cxn ang="0">
                  <a:pos x="20" y="20"/>
                </a:cxn>
                <a:cxn ang="0">
                  <a:pos x="26" y="0"/>
                </a:cxn>
              </a:cxnLst>
              <a:rect l="0" t="0" r="r" b="b"/>
              <a:pathLst>
                <a:path w="54" h="52">
                  <a:moveTo>
                    <a:pt x="26" y="0"/>
                  </a:moveTo>
                  <a:lnTo>
                    <a:pt x="34" y="20"/>
                  </a:lnTo>
                  <a:lnTo>
                    <a:pt x="54" y="20"/>
                  </a:lnTo>
                  <a:lnTo>
                    <a:pt x="38" y="32"/>
                  </a:lnTo>
                  <a:lnTo>
                    <a:pt x="44" y="52"/>
                  </a:lnTo>
                  <a:lnTo>
                    <a:pt x="26" y="40"/>
                  </a:lnTo>
                  <a:lnTo>
                    <a:pt x="10" y="52"/>
                  </a:lnTo>
                  <a:lnTo>
                    <a:pt x="16" y="32"/>
                  </a:lnTo>
                  <a:lnTo>
                    <a:pt x="0" y="20"/>
                  </a:lnTo>
                  <a:lnTo>
                    <a:pt x="20" y="20"/>
                  </a:lnTo>
                  <a:lnTo>
                    <a:pt x="26" y="0"/>
                  </a:lnTo>
                </a:path>
              </a:pathLst>
            </a:custGeom>
            <a:solidFill>
              <a:srgbClr val="FFFF00">
                <a:alpha val="39999"/>
              </a:srgbClr>
            </a:solidFill>
            <a:ln w="0">
              <a:noFill/>
              <a:prstDash val="solid"/>
              <a:round/>
              <a:headEnd/>
              <a:tailEnd/>
            </a:ln>
          </p:spPr>
          <p:txBody>
            <a:bodyPr/>
            <a:lstStyle/>
            <a:p>
              <a:endParaRPr lang="en-GB"/>
            </a:p>
          </p:txBody>
        </p:sp>
        <p:sp>
          <p:nvSpPr>
            <p:cNvPr id="109" name="Freeform 41"/>
            <p:cNvSpPr>
              <a:spLocks/>
            </p:cNvSpPr>
            <p:nvPr/>
          </p:nvSpPr>
          <p:spPr bwMode="auto">
            <a:xfrm>
              <a:off x="4124" y="3574"/>
              <a:ext cx="399" cy="369"/>
            </a:xfrm>
            <a:custGeom>
              <a:avLst/>
              <a:gdLst/>
              <a:ahLst/>
              <a:cxnLst>
                <a:cxn ang="0">
                  <a:pos x="28" y="0"/>
                </a:cxn>
                <a:cxn ang="0">
                  <a:pos x="34" y="18"/>
                </a:cxn>
                <a:cxn ang="0">
                  <a:pos x="54" y="18"/>
                </a:cxn>
                <a:cxn ang="0">
                  <a:pos x="38" y="30"/>
                </a:cxn>
                <a:cxn ang="0">
                  <a:pos x="44" y="50"/>
                </a:cxn>
                <a:cxn ang="0">
                  <a:pos x="28" y="38"/>
                </a:cxn>
                <a:cxn ang="0">
                  <a:pos x="10" y="50"/>
                </a:cxn>
                <a:cxn ang="0">
                  <a:pos x="16" y="30"/>
                </a:cxn>
                <a:cxn ang="0">
                  <a:pos x="0" y="18"/>
                </a:cxn>
                <a:cxn ang="0">
                  <a:pos x="20" y="18"/>
                </a:cxn>
                <a:cxn ang="0">
                  <a:pos x="28" y="0"/>
                </a:cxn>
              </a:cxnLst>
              <a:rect l="0" t="0" r="r" b="b"/>
              <a:pathLst>
                <a:path w="54" h="50">
                  <a:moveTo>
                    <a:pt x="28" y="0"/>
                  </a:moveTo>
                  <a:lnTo>
                    <a:pt x="34" y="18"/>
                  </a:lnTo>
                  <a:lnTo>
                    <a:pt x="54" y="18"/>
                  </a:lnTo>
                  <a:lnTo>
                    <a:pt x="38" y="30"/>
                  </a:lnTo>
                  <a:lnTo>
                    <a:pt x="44" y="50"/>
                  </a:lnTo>
                  <a:lnTo>
                    <a:pt x="28" y="38"/>
                  </a:lnTo>
                  <a:lnTo>
                    <a:pt x="10" y="50"/>
                  </a:lnTo>
                  <a:lnTo>
                    <a:pt x="16" y="30"/>
                  </a:lnTo>
                  <a:lnTo>
                    <a:pt x="0" y="18"/>
                  </a:lnTo>
                  <a:lnTo>
                    <a:pt x="20" y="18"/>
                  </a:lnTo>
                  <a:lnTo>
                    <a:pt x="28" y="0"/>
                  </a:lnTo>
                  <a:close/>
                </a:path>
              </a:pathLst>
            </a:custGeom>
            <a:solidFill>
              <a:srgbClr val="FFFF00">
                <a:alpha val="39999"/>
              </a:srgbClr>
            </a:solidFill>
            <a:ln w="0">
              <a:noFill/>
              <a:prstDash val="solid"/>
              <a:round/>
              <a:headEnd/>
              <a:tailEnd/>
            </a:ln>
          </p:spPr>
          <p:txBody>
            <a:bodyPr/>
            <a:lstStyle/>
            <a:p>
              <a:endParaRPr lang="en-GB"/>
            </a:p>
          </p:txBody>
        </p:sp>
        <p:sp>
          <p:nvSpPr>
            <p:cNvPr id="110" name="Freeform 42"/>
            <p:cNvSpPr>
              <a:spLocks/>
            </p:cNvSpPr>
            <p:nvPr/>
          </p:nvSpPr>
          <p:spPr bwMode="auto">
            <a:xfrm>
              <a:off x="4124" y="3574"/>
              <a:ext cx="399" cy="369"/>
            </a:xfrm>
            <a:custGeom>
              <a:avLst/>
              <a:gdLst/>
              <a:ahLst/>
              <a:cxnLst>
                <a:cxn ang="0">
                  <a:pos x="28" y="0"/>
                </a:cxn>
                <a:cxn ang="0">
                  <a:pos x="34" y="18"/>
                </a:cxn>
                <a:cxn ang="0">
                  <a:pos x="54" y="18"/>
                </a:cxn>
                <a:cxn ang="0">
                  <a:pos x="38" y="30"/>
                </a:cxn>
                <a:cxn ang="0">
                  <a:pos x="44" y="50"/>
                </a:cxn>
                <a:cxn ang="0">
                  <a:pos x="28" y="38"/>
                </a:cxn>
                <a:cxn ang="0">
                  <a:pos x="10" y="50"/>
                </a:cxn>
                <a:cxn ang="0">
                  <a:pos x="16" y="30"/>
                </a:cxn>
                <a:cxn ang="0">
                  <a:pos x="0" y="18"/>
                </a:cxn>
                <a:cxn ang="0">
                  <a:pos x="20" y="18"/>
                </a:cxn>
                <a:cxn ang="0">
                  <a:pos x="28" y="0"/>
                </a:cxn>
              </a:cxnLst>
              <a:rect l="0" t="0" r="r" b="b"/>
              <a:pathLst>
                <a:path w="54" h="50">
                  <a:moveTo>
                    <a:pt x="28" y="0"/>
                  </a:moveTo>
                  <a:lnTo>
                    <a:pt x="34" y="18"/>
                  </a:lnTo>
                  <a:lnTo>
                    <a:pt x="54" y="18"/>
                  </a:lnTo>
                  <a:lnTo>
                    <a:pt x="38" y="30"/>
                  </a:lnTo>
                  <a:lnTo>
                    <a:pt x="44" y="50"/>
                  </a:lnTo>
                  <a:lnTo>
                    <a:pt x="28" y="38"/>
                  </a:lnTo>
                  <a:lnTo>
                    <a:pt x="10" y="50"/>
                  </a:lnTo>
                  <a:lnTo>
                    <a:pt x="16" y="30"/>
                  </a:lnTo>
                  <a:lnTo>
                    <a:pt x="0" y="18"/>
                  </a:lnTo>
                  <a:lnTo>
                    <a:pt x="20" y="18"/>
                  </a:lnTo>
                  <a:lnTo>
                    <a:pt x="28" y="0"/>
                  </a:lnTo>
                </a:path>
              </a:pathLst>
            </a:custGeom>
            <a:solidFill>
              <a:srgbClr val="FFFF00">
                <a:alpha val="39999"/>
              </a:srgbClr>
            </a:solidFill>
            <a:ln w="0">
              <a:noFill/>
              <a:prstDash val="solid"/>
              <a:round/>
              <a:headEnd/>
              <a:tailEnd/>
            </a:ln>
          </p:spPr>
          <p:txBody>
            <a:bodyPr/>
            <a:lstStyle/>
            <a:p>
              <a:endParaRPr lang="en-GB"/>
            </a:p>
          </p:txBody>
        </p:sp>
        <p:sp>
          <p:nvSpPr>
            <p:cNvPr id="111" name="Freeform 43"/>
            <p:cNvSpPr>
              <a:spLocks/>
            </p:cNvSpPr>
            <p:nvPr/>
          </p:nvSpPr>
          <p:spPr bwMode="auto">
            <a:xfrm>
              <a:off x="3621" y="4046"/>
              <a:ext cx="399" cy="384"/>
            </a:xfrm>
            <a:custGeom>
              <a:avLst/>
              <a:gdLst/>
              <a:ahLst/>
              <a:cxnLst>
                <a:cxn ang="0">
                  <a:pos x="28" y="0"/>
                </a:cxn>
                <a:cxn ang="0">
                  <a:pos x="34" y="20"/>
                </a:cxn>
                <a:cxn ang="0">
                  <a:pos x="54" y="20"/>
                </a:cxn>
                <a:cxn ang="0">
                  <a:pos x="38" y="32"/>
                </a:cxn>
                <a:cxn ang="0">
                  <a:pos x="44" y="52"/>
                </a:cxn>
                <a:cxn ang="0">
                  <a:pos x="28" y="40"/>
                </a:cxn>
                <a:cxn ang="0">
                  <a:pos x="10" y="52"/>
                </a:cxn>
                <a:cxn ang="0">
                  <a:pos x="16" y="32"/>
                </a:cxn>
                <a:cxn ang="0">
                  <a:pos x="0" y="20"/>
                </a:cxn>
                <a:cxn ang="0">
                  <a:pos x="20" y="20"/>
                </a:cxn>
                <a:cxn ang="0">
                  <a:pos x="28" y="0"/>
                </a:cxn>
              </a:cxnLst>
              <a:rect l="0" t="0" r="r" b="b"/>
              <a:pathLst>
                <a:path w="54" h="52">
                  <a:moveTo>
                    <a:pt x="28" y="0"/>
                  </a:moveTo>
                  <a:lnTo>
                    <a:pt x="34" y="20"/>
                  </a:lnTo>
                  <a:lnTo>
                    <a:pt x="54" y="20"/>
                  </a:lnTo>
                  <a:lnTo>
                    <a:pt x="38" y="32"/>
                  </a:lnTo>
                  <a:lnTo>
                    <a:pt x="44" y="52"/>
                  </a:lnTo>
                  <a:lnTo>
                    <a:pt x="28" y="40"/>
                  </a:lnTo>
                  <a:lnTo>
                    <a:pt x="10" y="52"/>
                  </a:lnTo>
                  <a:lnTo>
                    <a:pt x="16" y="32"/>
                  </a:lnTo>
                  <a:lnTo>
                    <a:pt x="0" y="20"/>
                  </a:lnTo>
                  <a:lnTo>
                    <a:pt x="20" y="20"/>
                  </a:lnTo>
                  <a:lnTo>
                    <a:pt x="28" y="0"/>
                  </a:lnTo>
                  <a:close/>
                </a:path>
              </a:pathLst>
            </a:custGeom>
            <a:solidFill>
              <a:srgbClr val="FFFF00">
                <a:alpha val="39999"/>
              </a:srgbClr>
            </a:solidFill>
            <a:ln w="0">
              <a:noFill/>
              <a:prstDash val="solid"/>
              <a:round/>
              <a:headEnd/>
              <a:tailEnd/>
            </a:ln>
          </p:spPr>
          <p:txBody>
            <a:bodyPr/>
            <a:lstStyle/>
            <a:p>
              <a:endParaRPr lang="en-GB"/>
            </a:p>
          </p:txBody>
        </p:sp>
        <p:sp>
          <p:nvSpPr>
            <p:cNvPr id="112" name="Freeform 44"/>
            <p:cNvSpPr>
              <a:spLocks/>
            </p:cNvSpPr>
            <p:nvPr/>
          </p:nvSpPr>
          <p:spPr bwMode="auto">
            <a:xfrm>
              <a:off x="3621" y="4046"/>
              <a:ext cx="399" cy="384"/>
            </a:xfrm>
            <a:custGeom>
              <a:avLst/>
              <a:gdLst/>
              <a:ahLst/>
              <a:cxnLst>
                <a:cxn ang="0">
                  <a:pos x="28" y="0"/>
                </a:cxn>
                <a:cxn ang="0">
                  <a:pos x="34" y="20"/>
                </a:cxn>
                <a:cxn ang="0">
                  <a:pos x="54" y="20"/>
                </a:cxn>
                <a:cxn ang="0">
                  <a:pos x="38" y="32"/>
                </a:cxn>
                <a:cxn ang="0">
                  <a:pos x="44" y="52"/>
                </a:cxn>
                <a:cxn ang="0">
                  <a:pos x="28" y="40"/>
                </a:cxn>
                <a:cxn ang="0">
                  <a:pos x="10" y="52"/>
                </a:cxn>
                <a:cxn ang="0">
                  <a:pos x="16" y="32"/>
                </a:cxn>
                <a:cxn ang="0">
                  <a:pos x="0" y="20"/>
                </a:cxn>
                <a:cxn ang="0">
                  <a:pos x="20" y="20"/>
                </a:cxn>
                <a:cxn ang="0">
                  <a:pos x="28" y="0"/>
                </a:cxn>
              </a:cxnLst>
              <a:rect l="0" t="0" r="r" b="b"/>
              <a:pathLst>
                <a:path w="54" h="52">
                  <a:moveTo>
                    <a:pt x="28" y="0"/>
                  </a:moveTo>
                  <a:lnTo>
                    <a:pt x="34" y="20"/>
                  </a:lnTo>
                  <a:lnTo>
                    <a:pt x="54" y="20"/>
                  </a:lnTo>
                  <a:lnTo>
                    <a:pt x="38" y="32"/>
                  </a:lnTo>
                  <a:lnTo>
                    <a:pt x="44" y="52"/>
                  </a:lnTo>
                  <a:lnTo>
                    <a:pt x="28" y="40"/>
                  </a:lnTo>
                  <a:lnTo>
                    <a:pt x="10" y="52"/>
                  </a:lnTo>
                  <a:lnTo>
                    <a:pt x="16" y="32"/>
                  </a:lnTo>
                  <a:lnTo>
                    <a:pt x="0" y="20"/>
                  </a:lnTo>
                  <a:lnTo>
                    <a:pt x="20" y="20"/>
                  </a:lnTo>
                  <a:lnTo>
                    <a:pt x="28" y="0"/>
                  </a:lnTo>
                </a:path>
              </a:pathLst>
            </a:custGeom>
            <a:solidFill>
              <a:srgbClr val="FFFF00">
                <a:alpha val="39999"/>
              </a:srgbClr>
            </a:solidFill>
            <a:ln w="0">
              <a:noFill/>
              <a:prstDash val="solid"/>
              <a:round/>
              <a:headEnd/>
              <a:tailEnd/>
            </a:ln>
          </p:spPr>
          <p:txBody>
            <a:bodyPr/>
            <a:lstStyle/>
            <a:p>
              <a:endParaRPr lang="en-GB"/>
            </a:p>
          </p:txBody>
        </p:sp>
        <p:sp>
          <p:nvSpPr>
            <p:cNvPr id="113" name="Freeform 45"/>
            <p:cNvSpPr>
              <a:spLocks/>
            </p:cNvSpPr>
            <p:nvPr/>
          </p:nvSpPr>
          <p:spPr bwMode="auto">
            <a:xfrm>
              <a:off x="5498" y="3574"/>
              <a:ext cx="399" cy="369"/>
            </a:xfrm>
            <a:custGeom>
              <a:avLst/>
              <a:gdLst/>
              <a:ahLst/>
              <a:cxnLst>
                <a:cxn ang="0">
                  <a:pos x="26" y="0"/>
                </a:cxn>
                <a:cxn ang="0">
                  <a:pos x="34" y="20"/>
                </a:cxn>
                <a:cxn ang="0">
                  <a:pos x="54" y="20"/>
                </a:cxn>
                <a:cxn ang="0">
                  <a:pos x="36" y="32"/>
                </a:cxn>
                <a:cxn ang="0">
                  <a:pos x="44" y="50"/>
                </a:cxn>
                <a:cxn ang="0">
                  <a:pos x="26" y="38"/>
                </a:cxn>
                <a:cxn ang="0">
                  <a:pos x="10" y="50"/>
                </a:cxn>
                <a:cxn ang="0">
                  <a:pos x="16" y="32"/>
                </a:cxn>
                <a:cxn ang="0">
                  <a:pos x="0" y="20"/>
                </a:cxn>
                <a:cxn ang="0">
                  <a:pos x="20" y="20"/>
                </a:cxn>
                <a:cxn ang="0">
                  <a:pos x="26" y="0"/>
                </a:cxn>
              </a:cxnLst>
              <a:rect l="0" t="0" r="r" b="b"/>
              <a:pathLst>
                <a:path w="54" h="50">
                  <a:moveTo>
                    <a:pt x="26" y="0"/>
                  </a:moveTo>
                  <a:lnTo>
                    <a:pt x="34" y="20"/>
                  </a:lnTo>
                  <a:lnTo>
                    <a:pt x="54" y="20"/>
                  </a:lnTo>
                  <a:lnTo>
                    <a:pt x="36" y="32"/>
                  </a:lnTo>
                  <a:lnTo>
                    <a:pt x="44" y="50"/>
                  </a:lnTo>
                  <a:lnTo>
                    <a:pt x="26" y="38"/>
                  </a:lnTo>
                  <a:lnTo>
                    <a:pt x="10" y="50"/>
                  </a:lnTo>
                  <a:lnTo>
                    <a:pt x="16" y="32"/>
                  </a:lnTo>
                  <a:lnTo>
                    <a:pt x="0" y="20"/>
                  </a:lnTo>
                  <a:lnTo>
                    <a:pt x="20" y="20"/>
                  </a:lnTo>
                  <a:lnTo>
                    <a:pt x="26" y="0"/>
                  </a:lnTo>
                  <a:close/>
                </a:path>
              </a:pathLst>
            </a:custGeom>
            <a:solidFill>
              <a:srgbClr val="FFFF00">
                <a:alpha val="39999"/>
              </a:srgbClr>
            </a:solidFill>
            <a:ln w="0">
              <a:noFill/>
              <a:prstDash val="solid"/>
              <a:round/>
              <a:headEnd/>
              <a:tailEnd/>
            </a:ln>
          </p:spPr>
          <p:txBody>
            <a:bodyPr/>
            <a:lstStyle/>
            <a:p>
              <a:endParaRPr lang="en-GB"/>
            </a:p>
          </p:txBody>
        </p:sp>
        <p:sp>
          <p:nvSpPr>
            <p:cNvPr id="114" name="Freeform 46"/>
            <p:cNvSpPr>
              <a:spLocks/>
            </p:cNvSpPr>
            <p:nvPr/>
          </p:nvSpPr>
          <p:spPr bwMode="auto">
            <a:xfrm>
              <a:off x="5498" y="3574"/>
              <a:ext cx="399" cy="369"/>
            </a:xfrm>
            <a:custGeom>
              <a:avLst/>
              <a:gdLst/>
              <a:ahLst/>
              <a:cxnLst>
                <a:cxn ang="0">
                  <a:pos x="26" y="0"/>
                </a:cxn>
                <a:cxn ang="0">
                  <a:pos x="34" y="20"/>
                </a:cxn>
                <a:cxn ang="0">
                  <a:pos x="54" y="20"/>
                </a:cxn>
                <a:cxn ang="0">
                  <a:pos x="36" y="32"/>
                </a:cxn>
                <a:cxn ang="0">
                  <a:pos x="44" y="50"/>
                </a:cxn>
                <a:cxn ang="0">
                  <a:pos x="26" y="38"/>
                </a:cxn>
                <a:cxn ang="0">
                  <a:pos x="10" y="50"/>
                </a:cxn>
                <a:cxn ang="0">
                  <a:pos x="16" y="32"/>
                </a:cxn>
                <a:cxn ang="0">
                  <a:pos x="0" y="20"/>
                </a:cxn>
                <a:cxn ang="0">
                  <a:pos x="20" y="20"/>
                </a:cxn>
                <a:cxn ang="0">
                  <a:pos x="26" y="0"/>
                </a:cxn>
              </a:cxnLst>
              <a:rect l="0" t="0" r="r" b="b"/>
              <a:pathLst>
                <a:path w="54" h="50">
                  <a:moveTo>
                    <a:pt x="26" y="0"/>
                  </a:moveTo>
                  <a:lnTo>
                    <a:pt x="34" y="20"/>
                  </a:lnTo>
                  <a:lnTo>
                    <a:pt x="54" y="20"/>
                  </a:lnTo>
                  <a:lnTo>
                    <a:pt x="36" y="32"/>
                  </a:lnTo>
                  <a:lnTo>
                    <a:pt x="44" y="50"/>
                  </a:lnTo>
                  <a:lnTo>
                    <a:pt x="26" y="38"/>
                  </a:lnTo>
                  <a:lnTo>
                    <a:pt x="10" y="50"/>
                  </a:lnTo>
                  <a:lnTo>
                    <a:pt x="16" y="32"/>
                  </a:lnTo>
                  <a:lnTo>
                    <a:pt x="0" y="20"/>
                  </a:lnTo>
                  <a:lnTo>
                    <a:pt x="20" y="20"/>
                  </a:lnTo>
                  <a:lnTo>
                    <a:pt x="26" y="0"/>
                  </a:lnTo>
                </a:path>
              </a:pathLst>
            </a:custGeom>
            <a:solidFill>
              <a:srgbClr val="FFFF00">
                <a:alpha val="39999"/>
              </a:srgbClr>
            </a:solidFill>
            <a:ln w="0">
              <a:noFill/>
              <a:prstDash val="solid"/>
              <a:round/>
              <a:headEnd/>
              <a:tailEnd/>
            </a:ln>
          </p:spPr>
          <p:txBody>
            <a:bodyPr/>
            <a:lstStyle/>
            <a:p>
              <a:endParaRPr lang="en-GB"/>
            </a:p>
          </p:txBody>
        </p:sp>
      </p:grpSp>
      <p:sp>
        <p:nvSpPr>
          <p:cNvPr id="115" name="TextBox 114"/>
          <p:cNvSpPr txBox="1"/>
          <p:nvPr/>
        </p:nvSpPr>
        <p:spPr>
          <a:xfrm>
            <a:off x="2819400" y="6519446"/>
            <a:ext cx="2985113" cy="338554"/>
          </a:xfrm>
          <a:prstGeom prst="rect">
            <a:avLst/>
          </a:prstGeom>
          <a:noFill/>
        </p:spPr>
        <p:txBody>
          <a:bodyPr wrap="none" rtlCol="0">
            <a:spAutoFit/>
          </a:bodyPr>
          <a:lstStyle/>
          <a:p>
            <a:r>
              <a:rPr lang="en-GB" sz="1600" dirty="0" err="1" smtClean="0">
                <a:solidFill>
                  <a:srgbClr val="FFFF00"/>
                </a:solidFill>
                <a:latin typeface="Comic Sans MS" pitchFamily="66" charset="0"/>
              </a:rPr>
              <a:t>MárioCampolargo</a:t>
            </a:r>
            <a:r>
              <a:rPr lang="en-GB" sz="1600" dirty="0" smtClean="0">
                <a:solidFill>
                  <a:srgbClr val="FFFF00"/>
                </a:solidFill>
                <a:latin typeface="Comic Sans MS" pitchFamily="66" charset="0"/>
              </a:rPr>
              <a:t>, </a:t>
            </a:r>
            <a:r>
              <a:rPr lang="en-GB" sz="1600" dirty="0" smtClean="0">
                <a:solidFill>
                  <a:srgbClr val="FFFF00"/>
                </a:solidFill>
              </a:rPr>
              <a:t>DG INFSO </a:t>
            </a:r>
            <a:endParaRPr lang="en-GB" sz="1600" dirty="0">
              <a:solidFill>
                <a:srgbClr val="FFFF00"/>
              </a:solidFill>
              <a:latin typeface="Comic Sans MS" pitchFamily="66" charset="0"/>
            </a:endParaRPr>
          </a:p>
        </p:txBody>
      </p:sp>
    </p:spTree>
  </p:cSld>
  <p:clrMapOvr>
    <a:masterClrMapping/>
  </p:clrMapOvr>
  <p:transition>
    <p:wipe dir="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7" name="Oval 3"/>
          <p:cNvSpPr>
            <a:spLocks noChangeArrowheads="1"/>
          </p:cNvSpPr>
          <p:nvPr/>
        </p:nvSpPr>
        <p:spPr bwMode="auto">
          <a:xfrm>
            <a:off x="439738" y="892175"/>
            <a:ext cx="8250237" cy="4773613"/>
          </a:xfrm>
          <a:prstGeom prst="ellipse">
            <a:avLst/>
          </a:prstGeom>
          <a:gradFill rotWithShape="0">
            <a:gsLst>
              <a:gs pos="0">
                <a:srgbClr val="CCECFF">
                  <a:gamma/>
                  <a:tint val="0"/>
                  <a:invGamma/>
                </a:srgbClr>
              </a:gs>
              <a:gs pos="100000">
                <a:srgbClr val="CCECFF"/>
              </a:gs>
            </a:gsLst>
            <a:path path="shape">
              <a:fillToRect l="50000" t="50000" r="50000" b="50000"/>
            </a:path>
          </a:gradFill>
          <a:ln w="9525">
            <a:noFill/>
            <a:round/>
            <a:headEnd/>
            <a:tailEnd/>
          </a:ln>
          <a:effectLst/>
        </p:spPr>
        <p:txBody>
          <a:bodyPr wrap="none" anchor="ctr"/>
          <a:lstStyle/>
          <a:p>
            <a:endParaRPr lang="en-GB"/>
          </a:p>
        </p:txBody>
      </p:sp>
      <p:grpSp>
        <p:nvGrpSpPr>
          <p:cNvPr id="2" name="Group 4"/>
          <p:cNvGrpSpPr>
            <a:grpSpLocks/>
          </p:cNvGrpSpPr>
          <p:nvPr/>
        </p:nvGrpSpPr>
        <p:grpSpPr bwMode="auto">
          <a:xfrm>
            <a:off x="939800" y="1128713"/>
            <a:ext cx="7380288" cy="4357687"/>
            <a:chOff x="637" y="1012"/>
            <a:chExt cx="5048" cy="2980"/>
          </a:xfrm>
        </p:grpSpPr>
        <p:sp>
          <p:nvSpPr>
            <p:cNvPr id="139269" name="Freeform 5"/>
            <p:cNvSpPr>
              <a:spLocks/>
            </p:cNvSpPr>
            <p:nvPr/>
          </p:nvSpPr>
          <p:spPr bwMode="auto">
            <a:xfrm>
              <a:off x="4189" y="1049"/>
              <a:ext cx="32" cy="13"/>
            </a:xfrm>
            <a:custGeom>
              <a:avLst/>
              <a:gdLst/>
              <a:ahLst/>
              <a:cxnLst>
                <a:cxn ang="0">
                  <a:pos x="38" y="0"/>
                </a:cxn>
                <a:cxn ang="0">
                  <a:pos x="4" y="0"/>
                </a:cxn>
                <a:cxn ang="0">
                  <a:pos x="0" y="11"/>
                </a:cxn>
                <a:cxn ang="0">
                  <a:pos x="32" y="17"/>
                </a:cxn>
                <a:cxn ang="0">
                  <a:pos x="38" y="0"/>
                </a:cxn>
                <a:cxn ang="0">
                  <a:pos x="38" y="0"/>
                </a:cxn>
              </a:cxnLst>
              <a:rect l="0" t="0" r="r" b="b"/>
              <a:pathLst>
                <a:path w="38" h="17">
                  <a:moveTo>
                    <a:pt x="38" y="0"/>
                  </a:moveTo>
                  <a:lnTo>
                    <a:pt x="4" y="0"/>
                  </a:lnTo>
                  <a:lnTo>
                    <a:pt x="0" y="11"/>
                  </a:lnTo>
                  <a:lnTo>
                    <a:pt x="32" y="17"/>
                  </a:lnTo>
                  <a:lnTo>
                    <a:pt x="38" y="0"/>
                  </a:lnTo>
                  <a:lnTo>
                    <a:pt x="38" y="0"/>
                  </a:lnTo>
                  <a:close/>
                </a:path>
              </a:pathLst>
            </a:custGeom>
            <a:solidFill>
              <a:srgbClr val="FFDF5D"/>
            </a:solidFill>
            <a:ln w="9525">
              <a:noFill/>
              <a:round/>
              <a:headEnd/>
              <a:tailEnd/>
            </a:ln>
          </p:spPr>
          <p:txBody>
            <a:bodyPr/>
            <a:lstStyle/>
            <a:p>
              <a:endParaRPr lang="en-GB"/>
            </a:p>
          </p:txBody>
        </p:sp>
        <p:sp>
          <p:nvSpPr>
            <p:cNvPr id="139270" name="Freeform 6"/>
            <p:cNvSpPr>
              <a:spLocks/>
            </p:cNvSpPr>
            <p:nvPr/>
          </p:nvSpPr>
          <p:spPr bwMode="auto">
            <a:xfrm>
              <a:off x="4240" y="1073"/>
              <a:ext cx="15" cy="10"/>
            </a:xfrm>
            <a:custGeom>
              <a:avLst/>
              <a:gdLst/>
              <a:ahLst/>
              <a:cxnLst>
                <a:cxn ang="0">
                  <a:pos x="0" y="0"/>
                </a:cxn>
                <a:cxn ang="0">
                  <a:pos x="9" y="12"/>
                </a:cxn>
                <a:cxn ang="0">
                  <a:pos x="17" y="0"/>
                </a:cxn>
                <a:cxn ang="0">
                  <a:pos x="0" y="0"/>
                </a:cxn>
                <a:cxn ang="0">
                  <a:pos x="0" y="0"/>
                </a:cxn>
              </a:cxnLst>
              <a:rect l="0" t="0" r="r" b="b"/>
              <a:pathLst>
                <a:path w="17" h="12">
                  <a:moveTo>
                    <a:pt x="0" y="0"/>
                  </a:moveTo>
                  <a:lnTo>
                    <a:pt x="9" y="12"/>
                  </a:lnTo>
                  <a:lnTo>
                    <a:pt x="17" y="0"/>
                  </a:lnTo>
                  <a:lnTo>
                    <a:pt x="0" y="0"/>
                  </a:lnTo>
                  <a:lnTo>
                    <a:pt x="0" y="0"/>
                  </a:lnTo>
                  <a:close/>
                </a:path>
              </a:pathLst>
            </a:custGeom>
            <a:solidFill>
              <a:srgbClr val="FFDF5D"/>
            </a:solidFill>
            <a:ln w="9525">
              <a:noFill/>
              <a:round/>
              <a:headEnd/>
              <a:tailEnd/>
            </a:ln>
          </p:spPr>
          <p:txBody>
            <a:bodyPr/>
            <a:lstStyle/>
            <a:p>
              <a:endParaRPr lang="en-GB"/>
            </a:p>
          </p:txBody>
        </p:sp>
        <p:sp>
          <p:nvSpPr>
            <p:cNvPr id="139271" name="Freeform 7"/>
            <p:cNvSpPr>
              <a:spLocks/>
            </p:cNvSpPr>
            <p:nvPr/>
          </p:nvSpPr>
          <p:spPr bwMode="auto">
            <a:xfrm>
              <a:off x="4264" y="1088"/>
              <a:ext cx="12" cy="54"/>
            </a:xfrm>
            <a:custGeom>
              <a:avLst/>
              <a:gdLst/>
              <a:ahLst/>
              <a:cxnLst>
                <a:cxn ang="0">
                  <a:pos x="0" y="0"/>
                </a:cxn>
                <a:cxn ang="0">
                  <a:pos x="0" y="25"/>
                </a:cxn>
                <a:cxn ang="0">
                  <a:pos x="4" y="65"/>
                </a:cxn>
                <a:cxn ang="0">
                  <a:pos x="14" y="54"/>
                </a:cxn>
                <a:cxn ang="0">
                  <a:pos x="14" y="19"/>
                </a:cxn>
                <a:cxn ang="0">
                  <a:pos x="0" y="0"/>
                </a:cxn>
                <a:cxn ang="0">
                  <a:pos x="0" y="0"/>
                </a:cxn>
              </a:cxnLst>
              <a:rect l="0" t="0" r="r" b="b"/>
              <a:pathLst>
                <a:path w="14" h="65">
                  <a:moveTo>
                    <a:pt x="0" y="0"/>
                  </a:moveTo>
                  <a:lnTo>
                    <a:pt x="0" y="25"/>
                  </a:lnTo>
                  <a:lnTo>
                    <a:pt x="4" y="65"/>
                  </a:lnTo>
                  <a:lnTo>
                    <a:pt x="14" y="54"/>
                  </a:lnTo>
                  <a:lnTo>
                    <a:pt x="14" y="19"/>
                  </a:lnTo>
                  <a:lnTo>
                    <a:pt x="0" y="0"/>
                  </a:lnTo>
                  <a:lnTo>
                    <a:pt x="0" y="0"/>
                  </a:lnTo>
                  <a:close/>
                </a:path>
              </a:pathLst>
            </a:custGeom>
            <a:solidFill>
              <a:srgbClr val="FFDF5D"/>
            </a:solidFill>
            <a:ln w="9525">
              <a:noFill/>
              <a:round/>
              <a:headEnd/>
              <a:tailEnd/>
            </a:ln>
          </p:spPr>
          <p:txBody>
            <a:bodyPr/>
            <a:lstStyle/>
            <a:p>
              <a:endParaRPr lang="en-GB"/>
            </a:p>
          </p:txBody>
        </p:sp>
        <p:sp>
          <p:nvSpPr>
            <p:cNvPr id="139272" name="Freeform 8"/>
            <p:cNvSpPr>
              <a:spLocks/>
            </p:cNvSpPr>
            <p:nvPr/>
          </p:nvSpPr>
          <p:spPr bwMode="auto">
            <a:xfrm>
              <a:off x="4271" y="2279"/>
              <a:ext cx="23" cy="25"/>
            </a:xfrm>
            <a:custGeom>
              <a:avLst/>
              <a:gdLst/>
              <a:ahLst/>
              <a:cxnLst>
                <a:cxn ang="0">
                  <a:pos x="25" y="0"/>
                </a:cxn>
                <a:cxn ang="0">
                  <a:pos x="0" y="28"/>
                </a:cxn>
                <a:cxn ang="0">
                  <a:pos x="29" y="19"/>
                </a:cxn>
                <a:cxn ang="0">
                  <a:pos x="25" y="0"/>
                </a:cxn>
                <a:cxn ang="0">
                  <a:pos x="25" y="0"/>
                </a:cxn>
              </a:cxnLst>
              <a:rect l="0" t="0" r="r" b="b"/>
              <a:pathLst>
                <a:path w="29" h="28">
                  <a:moveTo>
                    <a:pt x="25" y="0"/>
                  </a:moveTo>
                  <a:lnTo>
                    <a:pt x="0" y="28"/>
                  </a:lnTo>
                  <a:lnTo>
                    <a:pt x="29" y="19"/>
                  </a:lnTo>
                  <a:lnTo>
                    <a:pt x="25" y="0"/>
                  </a:lnTo>
                  <a:lnTo>
                    <a:pt x="25" y="0"/>
                  </a:lnTo>
                  <a:close/>
                </a:path>
              </a:pathLst>
            </a:custGeom>
            <a:solidFill>
              <a:srgbClr val="FFDF5D"/>
            </a:solidFill>
            <a:ln w="9525">
              <a:noFill/>
              <a:round/>
              <a:headEnd/>
              <a:tailEnd/>
            </a:ln>
          </p:spPr>
          <p:txBody>
            <a:bodyPr/>
            <a:lstStyle/>
            <a:p>
              <a:endParaRPr lang="en-GB"/>
            </a:p>
          </p:txBody>
        </p:sp>
        <p:sp>
          <p:nvSpPr>
            <p:cNvPr id="139273" name="Freeform 9"/>
            <p:cNvSpPr>
              <a:spLocks/>
            </p:cNvSpPr>
            <p:nvPr/>
          </p:nvSpPr>
          <p:spPr bwMode="auto">
            <a:xfrm>
              <a:off x="4291" y="2296"/>
              <a:ext cx="15" cy="8"/>
            </a:xfrm>
            <a:custGeom>
              <a:avLst/>
              <a:gdLst/>
              <a:ahLst/>
              <a:cxnLst>
                <a:cxn ang="0">
                  <a:pos x="13" y="0"/>
                </a:cxn>
                <a:cxn ang="0">
                  <a:pos x="0" y="9"/>
                </a:cxn>
                <a:cxn ang="0">
                  <a:pos x="17" y="9"/>
                </a:cxn>
                <a:cxn ang="0">
                  <a:pos x="13" y="0"/>
                </a:cxn>
                <a:cxn ang="0">
                  <a:pos x="13" y="0"/>
                </a:cxn>
              </a:cxnLst>
              <a:rect l="0" t="0" r="r" b="b"/>
              <a:pathLst>
                <a:path w="17" h="9">
                  <a:moveTo>
                    <a:pt x="13" y="0"/>
                  </a:moveTo>
                  <a:lnTo>
                    <a:pt x="0" y="9"/>
                  </a:lnTo>
                  <a:lnTo>
                    <a:pt x="17" y="9"/>
                  </a:lnTo>
                  <a:lnTo>
                    <a:pt x="13" y="0"/>
                  </a:lnTo>
                  <a:lnTo>
                    <a:pt x="13" y="0"/>
                  </a:lnTo>
                  <a:close/>
                </a:path>
              </a:pathLst>
            </a:custGeom>
            <a:solidFill>
              <a:srgbClr val="FFDF5D"/>
            </a:solidFill>
            <a:ln w="9525">
              <a:noFill/>
              <a:round/>
              <a:headEnd/>
              <a:tailEnd/>
            </a:ln>
          </p:spPr>
          <p:txBody>
            <a:bodyPr/>
            <a:lstStyle/>
            <a:p>
              <a:endParaRPr lang="en-GB"/>
            </a:p>
          </p:txBody>
        </p:sp>
        <p:sp>
          <p:nvSpPr>
            <p:cNvPr id="139274" name="Freeform 10"/>
            <p:cNvSpPr>
              <a:spLocks/>
            </p:cNvSpPr>
            <p:nvPr/>
          </p:nvSpPr>
          <p:spPr bwMode="auto">
            <a:xfrm>
              <a:off x="1766" y="1336"/>
              <a:ext cx="49" cy="51"/>
            </a:xfrm>
            <a:custGeom>
              <a:avLst/>
              <a:gdLst/>
              <a:ahLst/>
              <a:cxnLst>
                <a:cxn ang="0">
                  <a:pos x="48" y="61"/>
                </a:cxn>
                <a:cxn ang="0">
                  <a:pos x="59" y="49"/>
                </a:cxn>
                <a:cxn ang="0">
                  <a:pos x="53" y="21"/>
                </a:cxn>
                <a:cxn ang="0">
                  <a:pos x="30" y="13"/>
                </a:cxn>
                <a:cxn ang="0">
                  <a:pos x="29" y="0"/>
                </a:cxn>
                <a:cxn ang="0">
                  <a:pos x="0" y="0"/>
                </a:cxn>
                <a:cxn ang="0">
                  <a:pos x="2" y="36"/>
                </a:cxn>
                <a:cxn ang="0">
                  <a:pos x="27" y="61"/>
                </a:cxn>
                <a:cxn ang="0">
                  <a:pos x="48" y="61"/>
                </a:cxn>
                <a:cxn ang="0">
                  <a:pos x="48" y="61"/>
                </a:cxn>
              </a:cxnLst>
              <a:rect l="0" t="0" r="r" b="b"/>
              <a:pathLst>
                <a:path w="59" h="61">
                  <a:moveTo>
                    <a:pt x="48" y="61"/>
                  </a:moveTo>
                  <a:lnTo>
                    <a:pt x="59" y="49"/>
                  </a:lnTo>
                  <a:lnTo>
                    <a:pt x="53" y="21"/>
                  </a:lnTo>
                  <a:lnTo>
                    <a:pt x="30" y="13"/>
                  </a:lnTo>
                  <a:lnTo>
                    <a:pt x="29" y="0"/>
                  </a:lnTo>
                  <a:lnTo>
                    <a:pt x="0" y="0"/>
                  </a:lnTo>
                  <a:lnTo>
                    <a:pt x="2" y="36"/>
                  </a:lnTo>
                  <a:lnTo>
                    <a:pt x="27" y="61"/>
                  </a:lnTo>
                  <a:lnTo>
                    <a:pt x="48" y="61"/>
                  </a:lnTo>
                  <a:lnTo>
                    <a:pt x="48" y="61"/>
                  </a:lnTo>
                  <a:close/>
                </a:path>
              </a:pathLst>
            </a:custGeom>
            <a:solidFill>
              <a:srgbClr val="FFDF5D"/>
            </a:solidFill>
            <a:ln w="9525">
              <a:noFill/>
              <a:round/>
              <a:headEnd/>
              <a:tailEnd/>
            </a:ln>
          </p:spPr>
          <p:txBody>
            <a:bodyPr/>
            <a:lstStyle/>
            <a:p>
              <a:endParaRPr lang="en-GB"/>
            </a:p>
          </p:txBody>
        </p:sp>
        <p:sp>
          <p:nvSpPr>
            <p:cNvPr id="139275" name="Freeform 11"/>
            <p:cNvSpPr>
              <a:spLocks/>
            </p:cNvSpPr>
            <p:nvPr/>
          </p:nvSpPr>
          <p:spPr bwMode="auto">
            <a:xfrm>
              <a:off x="1668" y="1463"/>
              <a:ext cx="80" cy="86"/>
            </a:xfrm>
            <a:custGeom>
              <a:avLst/>
              <a:gdLst/>
              <a:ahLst/>
              <a:cxnLst>
                <a:cxn ang="0">
                  <a:pos x="95" y="8"/>
                </a:cxn>
                <a:cxn ang="0">
                  <a:pos x="65" y="0"/>
                </a:cxn>
                <a:cxn ang="0">
                  <a:pos x="32" y="8"/>
                </a:cxn>
                <a:cxn ang="0">
                  <a:pos x="21" y="25"/>
                </a:cxn>
                <a:cxn ang="0">
                  <a:pos x="40" y="25"/>
                </a:cxn>
                <a:cxn ang="0">
                  <a:pos x="32" y="38"/>
                </a:cxn>
                <a:cxn ang="0">
                  <a:pos x="0" y="42"/>
                </a:cxn>
                <a:cxn ang="0">
                  <a:pos x="13" y="67"/>
                </a:cxn>
                <a:cxn ang="0">
                  <a:pos x="29" y="65"/>
                </a:cxn>
                <a:cxn ang="0">
                  <a:pos x="32" y="78"/>
                </a:cxn>
                <a:cxn ang="0">
                  <a:pos x="51" y="103"/>
                </a:cxn>
                <a:cxn ang="0">
                  <a:pos x="93" y="74"/>
                </a:cxn>
                <a:cxn ang="0">
                  <a:pos x="78" y="59"/>
                </a:cxn>
                <a:cxn ang="0">
                  <a:pos x="93" y="51"/>
                </a:cxn>
                <a:cxn ang="0">
                  <a:pos x="82" y="32"/>
                </a:cxn>
                <a:cxn ang="0">
                  <a:pos x="95" y="21"/>
                </a:cxn>
                <a:cxn ang="0">
                  <a:pos x="95" y="8"/>
                </a:cxn>
                <a:cxn ang="0">
                  <a:pos x="95" y="8"/>
                </a:cxn>
              </a:cxnLst>
              <a:rect l="0" t="0" r="r" b="b"/>
              <a:pathLst>
                <a:path w="95" h="103">
                  <a:moveTo>
                    <a:pt x="95" y="8"/>
                  </a:moveTo>
                  <a:lnTo>
                    <a:pt x="65" y="0"/>
                  </a:lnTo>
                  <a:lnTo>
                    <a:pt x="32" y="8"/>
                  </a:lnTo>
                  <a:lnTo>
                    <a:pt x="21" y="25"/>
                  </a:lnTo>
                  <a:lnTo>
                    <a:pt x="40" y="25"/>
                  </a:lnTo>
                  <a:lnTo>
                    <a:pt x="32" y="38"/>
                  </a:lnTo>
                  <a:lnTo>
                    <a:pt x="0" y="42"/>
                  </a:lnTo>
                  <a:lnTo>
                    <a:pt x="13" y="67"/>
                  </a:lnTo>
                  <a:lnTo>
                    <a:pt x="29" y="65"/>
                  </a:lnTo>
                  <a:lnTo>
                    <a:pt x="32" y="78"/>
                  </a:lnTo>
                  <a:lnTo>
                    <a:pt x="51" y="103"/>
                  </a:lnTo>
                  <a:lnTo>
                    <a:pt x="93" y="74"/>
                  </a:lnTo>
                  <a:lnTo>
                    <a:pt x="78" y="59"/>
                  </a:lnTo>
                  <a:lnTo>
                    <a:pt x="93" y="51"/>
                  </a:lnTo>
                  <a:lnTo>
                    <a:pt x="82" y="32"/>
                  </a:lnTo>
                  <a:lnTo>
                    <a:pt x="95" y="21"/>
                  </a:lnTo>
                  <a:lnTo>
                    <a:pt x="95" y="8"/>
                  </a:lnTo>
                  <a:lnTo>
                    <a:pt x="95" y="8"/>
                  </a:lnTo>
                  <a:close/>
                </a:path>
              </a:pathLst>
            </a:custGeom>
            <a:solidFill>
              <a:srgbClr val="FFDF5D"/>
            </a:solidFill>
            <a:ln w="9525">
              <a:noFill/>
              <a:round/>
              <a:headEnd/>
              <a:tailEnd/>
            </a:ln>
          </p:spPr>
          <p:txBody>
            <a:bodyPr/>
            <a:lstStyle/>
            <a:p>
              <a:endParaRPr lang="en-GB"/>
            </a:p>
          </p:txBody>
        </p:sp>
        <p:sp>
          <p:nvSpPr>
            <p:cNvPr id="139276" name="Freeform 12"/>
            <p:cNvSpPr>
              <a:spLocks/>
            </p:cNvSpPr>
            <p:nvPr/>
          </p:nvSpPr>
          <p:spPr bwMode="auto">
            <a:xfrm>
              <a:off x="1439" y="1269"/>
              <a:ext cx="247" cy="92"/>
            </a:xfrm>
            <a:custGeom>
              <a:avLst/>
              <a:gdLst/>
              <a:ahLst/>
              <a:cxnLst>
                <a:cxn ang="0">
                  <a:pos x="124" y="17"/>
                </a:cxn>
                <a:cxn ang="0">
                  <a:pos x="78" y="17"/>
                </a:cxn>
                <a:cxn ang="0">
                  <a:pos x="63" y="17"/>
                </a:cxn>
                <a:cxn ang="0">
                  <a:pos x="15" y="32"/>
                </a:cxn>
                <a:cxn ang="0">
                  <a:pos x="0" y="63"/>
                </a:cxn>
                <a:cxn ang="0">
                  <a:pos x="48" y="63"/>
                </a:cxn>
                <a:cxn ang="0">
                  <a:pos x="78" y="47"/>
                </a:cxn>
                <a:cxn ang="0">
                  <a:pos x="63" y="80"/>
                </a:cxn>
                <a:cxn ang="0">
                  <a:pos x="108" y="80"/>
                </a:cxn>
                <a:cxn ang="0">
                  <a:pos x="108" y="108"/>
                </a:cxn>
                <a:cxn ang="0">
                  <a:pos x="124" y="108"/>
                </a:cxn>
                <a:cxn ang="0">
                  <a:pos x="186" y="95"/>
                </a:cxn>
                <a:cxn ang="0">
                  <a:pos x="262" y="80"/>
                </a:cxn>
                <a:cxn ang="0">
                  <a:pos x="249" y="63"/>
                </a:cxn>
                <a:cxn ang="0">
                  <a:pos x="219" y="63"/>
                </a:cxn>
                <a:cxn ang="0">
                  <a:pos x="234" y="32"/>
                </a:cxn>
                <a:cxn ang="0">
                  <a:pos x="202" y="32"/>
                </a:cxn>
                <a:cxn ang="0">
                  <a:pos x="202" y="0"/>
                </a:cxn>
                <a:cxn ang="0">
                  <a:pos x="186" y="0"/>
                </a:cxn>
                <a:cxn ang="0">
                  <a:pos x="156" y="47"/>
                </a:cxn>
                <a:cxn ang="0">
                  <a:pos x="124" y="17"/>
                </a:cxn>
                <a:cxn ang="0">
                  <a:pos x="124" y="17"/>
                </a:cxn>
              </a:cxnLst>
              <a:rect l="0" t="0" r="r" b="b"/>
              <a:pathLst>
                <a:path w="262" h="108">
                  <a:moveTo>
                    <a:pt x="124" y="17"/>
                  </a:moveTo>
                  <a:lnTo>
                    <a:pt x="78" y="17"/>
                  </a:lnTo>
                  <a:lnTo>
                    <a:pt x="63" y="17"/>
                  </a:lnTo>
                  <a:lnTo>
                    <a:pt x="15" y="32"/>
                  </a:lnTo>
                  <a:lnTo>
                    <a:pt x="0" y="63"/>
                  </a:lnTo>
                  <a:lnTo>
                    <a:pt x="48" y="63"/>
                  </a:lnTo>
                  <a:lnTo>
                    <a:pt x="78" y="47"/>
                  </a:lnTo>
                  <a:lnTo>
                    <a:pt x="63" y="80"/>
                  </a:lnTo>
                  <a:lnTo>
                    <a:pt x="108" y="80"/>
                  </a:lnTo>
                  <a:lnTo>
                    <a:pt x="108" y="108"/>
                  </a:lnTo>
                  <a:lnTo>
                    <a:pt x="124" y="108"/>
                  </a:lnTo>
                  <a:lnTo>
                    <a:pt x="186" y="95"/>
                  </a:lnTo>
                  <a:lnTo>
                    <a:pt x="262" y="80"/>
                  </a:lnTo>
                  <a:lnTo>
                    <a:pt x="249" y="63"/>
                  </a:lnTo>
                  <a:lnTo>
                    <a:pt x="219" y="63"/>
                  </a:lnTo>
                  <a:lnTo>
                    <a:pt x="234" y="32"/>
                  </a:lnTo>
                  <a:lnTo>
                    <a:pt x="202" y="32"/>
                  </a:lnTo>
                  <a:lnTo>
                    <a:pt x="202" y="0"/>
                  </a:lnTo>
                  <a:lnTo>
                    <a:pt x="186" y="0"/>
                  </a:lnTo>
                  <a:lnTo>
                    <a:pt x="156" y="47"/>
                  </a:lnTo>
                  <a:lnTo>
                    <a:pt x="124" y="17"/>
                  </a:lnTo>
                  <a:lnTo>
                    <a:pt x="124" y="17"/>
                  </a:lnTo>
                  <a:close/>
                </a:path>
              </a:pathLst>
            </a:custGeom>
            <a:solidFill>
              <a:srgbClr val="FFDF5D"/>
            </a:solidFill>
            <a:ln w="9525">
              <a:noFill/>
              <a:round/>
              <a:headEnd/>
              <a:tailEnd/>
            </a:ln>
          </p:spPr>
          <p:txBody>
            <a:bodyPr/>
            <a:lstStyle/>
            <a:p>
              <a:endParaRPr lang="en-GB"/>
            </a:p>
          </p:txBody>
        </p:sp>
        <p:sp>
          <p:nvSpPr>
            <p:cNvPr id="139277" name="Freeform 13"/>
            <p:cNvSpPr>
              <a:spLocks/>
            </p:cNvSpPr>
            <p:nvPr/>
          </p:nvSpPr>
          <p:spPr bwMode="auto">
            <a:xfrm>
              <a:off x="1645" y="1254"/>
              <a:ext cx="76" cy="39"/>
            </a:xfrm>
            <a:custGeom>
              <a:avLst/>
              <a:gdLst/>
              <a:ahLst/>
              <a:cxnLst>
                <a:cxn ang="0">
                  <a:pos x="65" y="0"/>
                </a:cxn>
                <a:cxn ang="0">
                  <a:pos x="17" y="0"/>
                </a:cxn>
                <a:cxn ang="0">
                  <a:pos x="0" y="17"/>
                </a:cxn>
                <a:cxn ang="0">
                  <a:pos x="50" y="17"/>
                </a:cxn>
                <a:cxn ang="0">
                  <a:pos x="0" y="33"/>
                </a:cxn>
                <a:cxn ang="0">
                  <a:pos x="65" y="46"/>
                </a:cxn>
                <a:cxn ang="0">
                  <a:pos x="80" y="17"/>
                </a:cxn>
                <a:cxn ang="0">
                  <a:pos x="65" y="0"/>
                </a:cxn>
                <a:cxn ang="0">
                  <a:pos x="65" y="0"/>
                </a:cxn>
              </a:cxnLst>
              <a:rect l="0" t="0" r="r" b="b"/>
              <a:pathLst>
                <a:path w="80" h="46">
                  <a:moveTo>
                    <a:pt x="65" y="0"/>
                  </a:moveTo>
                  <a:lnTo>
                    <a:pt x="17" y="0"/>
                  </a:lnTo>
                  <a:lnTo>
                    <a:pt x="0" y="17"/>
                  </a:lnTo>
                  <a:lnTo>
                    <a:pt x="50" y="17"/>
                  </a:lnTo>
                  <a:lnTo>
                    <a:pt x="0" y="33"/>
                  </a:lnTo>
                  <a:lnTo>
                    <a:pt x="65" y="46"/>
                  </a:lnTo>
                  <a:lnTo>
                    <a:pt x="80" y="17"/>
                  </a:lnTo>
                  <a:lnTo>
                    <a:pt x="65" y="0"/>
                  </a:lnTo>
                  <a:lnTo>
                    <a:pt x="65" y="0"/>
                  </a:lnTo>
                  <a:close/>
                </a:path>
              </a:pathLst>
            </a:custGeom>
            <a:solidFill>
              <a:srgbClr val="FFDF5D"/>
            </a:solidFill>
            <a:ln w="9525">
              <a:noFill/>
              <a:round/>
              <a:headEnd/>
              <a:tailEnd/>
            </a:ln>
          </p:spPr>
          <p:txBody>
            <a:bodyPr/>
            <a:lstStyle/>
            <a:p>
              <a:endParaRPr lang="en-GB"/>
            </a:p>
          </p:txBody>
        </p:sp>
        <p:sp>
          <p:nvSpPr>
            <p:cNvPr id="139278" name="Freeform 14"/>
            <p:cNvSpPr>
              <a:spLocks/>
            </p:cNvSpPr>
            <p:nvPr/>
          </p:nvSpPr>
          <p:spPr bwMode="auto">
            <a:xfrm>
              <a:off x="1717" y="1244"/>
              <a:ext cx="81" cy="52"/>
            </a:xfrm>
            <a:custGeom>
              <a:avLst/>
              <a:gdLst/>
              <a:ahLst/>
              <a:cxnLst>
                <a:cxn ang="0">
                  <a:pos x="86" y="57"/>
                </a:cxn>
                <a:cxn ang="0">
                  <a:pos x="86" y="40"/>
                </a:cxn>
                <a:cxn ang="0">
                  <a:pos x="61" y="28"/>
                </a:cxn>
                <a:cxn ang="0">
                  <a:pos x="30" y="0"/>
                </a:cxn>
                <a:cxn ang="0">
                  <a:pos x="4" y="0"/>
                </a:cxn>
                <a:cxn ang="0">
                  <a:pos x="0" y="19"/>
                </a:cxn>
                <a:cxn ang="0">
                  <a:pos x="27" y="32"/>
                </a:cxn>
                <a:cxn ang="0">
                  <a:pos x="4" y="40"/>
                </a:cxn>
                <a:cxn ang="0">
                  <a:pos x="4" y="61"/>
                </a:cxn>
                <a:cxn ang="0">
                  <a:pos x="51" y="45"/>
                </a:cxn>
                <a:cxn ang="0">
                  <a:pos x="68" y="47"/>
                </a:cxn>
                <a:cxn ang="0">
                  <a:pos x="68" y="57"/>
                </a:cxn>
                <a:cxn ang="0">
                  <a:pos x="86" y="57"/>
                </a:cxn>
                <a:cxn ang="0">
                  <a:pos x="86" y="57"/>
                </a:cxn>
              </a:cxnLst>
              <a:rect l="0" t="0" r="r" b="b"/>
              <a:pathLst>
                <a:path w="86" h="61">
                  <a:moveTo>
                    <a:pt x="86" y="57"/>
                  </a:moveTo>
                  <a:lnTo>
                    <a:pt x="86" y="40"/>
                  </a:lnTo>
                  <a:lnTo>
                    <a:pt x="61" y="28"/>
                  </a:lnTo>
                  <a:lnTo>
                    <a:pt x="30" y="0"/>
                  </a:lnTo>
                  <a:lnTo>
                    <a:pt x="4" y="0"/>
                  </a:lnTo>
                  <a:lnTo>
                    <a:pt x="0" y="19"/>
                  </a:lnTo>
                  <a:lnTo>
                    <a:pt x="27" y="32"/>
                  </a:lnTo>
                  <a:lnTo>
                    <a:pt x="4" y="40"/>
                  </a:lnTo>
                  <a:lnTo>
                    <a:pt x="4" y="61"/>
                  </a:lnTo>
                  <a:lnTo>
                    <a:pt x="51" y="45"/>
                  </a:lnTo>
                  <a:lnTo>
                    <a:pt x="68" y="47"/>
                  </a:lnTo>
                  <a:lnTo>
                    <a:pt x="68" y="57"/>
                  </a:lnTo>
                  <a:lnTo>
                    <a:pt x="86" y="57"/>
                  </a:lnTo>
                  <a:lnTo>
                    <a:pt x="86" y="57"/>
                  </a:lnTo>
                  <a:close/>
                </a:path>
              </a:pathLst>
            </a:custGeom>
            <a:solidFill>
              <a:srgbClr val="FFDF5D"/>
            </a:solidFill>
            <a:ln w="9525">
              <a:noFill/>
              <a:round/>
              <a:headEnd/>
              <a:tailEnd/>
            </a:ln>
          </p:spPr>
          <p:txBody>
            <a:bodyPr/>
            <a:lstStyle/>
            <a:p>
              <a:endParaRPr lang="en-GB"/>
            </a:p>
          </p:txBody>
        </p:sp>
        <p:sp>
          <p:nvSpPr>
            <p:cNvPr id="139279" name="Freeform 15"/>
            <p:cNvSpPr>
              <a:spLocks/>
            </p:cNvSpPr>
            <p:nvPr/>
          </p:nvSpPr>
          <p:spPr bwMode="auto">
            <a:xfrm>
              <a:off x="1359" y="1357"/>
              <a:ext cx="311" cy="134"/>
            </a:xfrm>
            <a:custGeom>
              <a:avLst/>
              <a:gdLst/>
              <a:ahLst/>
              <a:cxnLst>
                <a:cxn ang="0">
                  <a:pos x="135" y="14"/>
                </a:cxn>
                <a:cxn ang="0">
                  <a:pos x="60" y="6"/>
                </a:cxn>
                <a:cxn ang="0">
                  <a:pos x="30" y="0"/>
                </a:cxn>
                <a:cxn ang="0">
                  <a:pos x="38" y="14"/>
                </a:cxn>
                <a:cxn ang="0">
                  <a:pos x="0" y="65"/>
                </a:cxn>
                <a:cxn ang="0">
                  <a:pos x="0" y="86"/>
                </a:cxn>
                <a:cxn ang="0">
                  <a:pos x="13" y="99"/>
                </a:cxn>
                <a:cxn ang="0">
                  <a:pos x="22" y="118"/>
                </a:cxn>
                <a:cxn ang="0">
                  <a:pos x="53" y="116"/>
                </a:cxn>
                <a:cxn ang="0">
                  <a:pos x="53" y="105"/>
                </a:cxn>
                <a:cxn ang="0">
                  <a:pos x="68" y="101"/>
                </a:cxn>
                <a:cxn ang="0">
                  <a:pos x="93" y="56"/>
                </a:cxn>
                <a:cxn ang="0">
                  <a:pos x="110" y="69"/>
                </a:cxn>
                <a:cxn ang="0">
                  <a:pos x="93" y="80"/>
                </a:cxn>
                <a:cxn ang="0">
                  <a:pos x="93" y="109"/>
                </a:cxn>
                <a:cxn ang="0">
                  <a:pos x="106" y="99"/>
                </a:cxn>
                <a:cxn ang="0">
                  <a:pos x="93" y="122"/>
                </a:cxn>
                <a:cxn ang="0">
                  <a:pos x="93" y="135"/>
                </a:cxn>
                <a:cxn ang="0">
                  <a:pos x="142" y="147"/>
                </a:cxn>
                <a:cxn ang="0">
                  <a:pos x="205" y="156"/>
                </a:cxn>
                <a:cxn ang="0">
                  <a:pos x="235" y="135"/>
                </a:cxn>
                <a:cxn ang="0">
                  <a:pos x="264" y="156"/>
                </a:cxn>
                <a:cxn ang="0">
                  <a:pos x="321" y="158"/>
                </a:cxn>
                <a:cxn ang="0">
                  <a:pos x="323" y="141"/>
                </a:cxn>
                <a:cxn ang="0">
                  <a:pos x="292" y="115"/>
                </a:cxn>
                <a:cxn ang="0">
                  <a:pos x="306" y="82"/>
                </a:cxn>
                <a:cxn ang="0">
                  <a:pos x="325" y="61"/>
                </a:cxn>
                <a:cxn ang="0">
                  <a:pos x="329" y="33"/>
                </a:cxn>
                <a:cxn ang="0">
                  <a:pos x="272" y="31"/>
                </a:cxn>
                <a:cxn ang="0">
                  <a:pos x="264" y="65"/>
                </a:cxn>
                <a:cxn ang="0">
                  <a:pos x="239" y="69"/>
                </a:cxn>
                <a:cxn ang="0">
                  <a:pos x="230" y="92"/>
                </a:cxn>
                <a:cxn ang="0">
                  <a:pos x="201" y="48"/>
                </a:cxn>
                <a:cxn ang="0">
                  <a:pos x="184" y="65"/>
                </a:cxn>
                <a:cxn ang="0">
                  <a:pos x="173" y="52"/>
                </a:cxn>
                <a:cxn ang="0">
                  <a:pos x="178" y="33"/>
                </a:cxn>
                <a:cxn ang="0">
                  <a:pos x="142" y="31"/>
                </a:cxn>
                <a:cxn ang="0">
                  <a:pos x="135" y="14"/>
                </a:cxn>
                <a:cxn ang="0">
                  <a:pos x="135" y="14"/>
                </a:cxn>
              </a:cxnLst>
              <a:rect l="0" t="0" r="r" b="b"/>
              <a:pathLst>
                <a:path w="329" h="158">
                  <a:moveTo>
                    <a:pt x="135" y="14"/>
                  </a:moveTo>
                  <a:lnTo>
                    <a:pt x="60" y="6"/>
                  </a:lnTo>
                  <a:lnTo>
                    <a:pt x="30" y="0"/>
                  </a:lnTo>
                  <a:lnTo>
                    <a:pt x="38" y="14"/>
                  </a:lnTo>
                  <a:lnTo>
                    <a:pt x="0" y="65"/>
                  </a:lnTo>
                  <a:lnTo>
                    <a:pt x="0" y="86"/>
                  </a:lnTo>
                  <a:lnTo>
                    <a:pt x="13" y="99"/>
                  </a:lnTo>
                  <a:lnTo>
                    <a:pt x="22" y="118"/>
                  </a:lnTo>
                  <a:lnTo>
                    <a:pt x="53" y="116"/>
                  </a:lnTo>
                  <a:lnTo>
                    <a:pt x="53" y="105"/>
                  </a:lnTo>
                  <a:lnTo>
                    <a:pt x="68" y="101"/>
                  </a:lnTo>
                  <a:lnTo>
                    <a:pt x="93" y="56"/>
                  </a:lnTo>
                  <a:lnTo>
                    <a:pt x="110" y="69"/>
                  </a:lnTo>
                  <a:lnTo>
                    <a:pt x="93" y="80"/>
                  </a:lnTo>
                  <a:lnTo>
                    <a:pt x="93" y="109"/>
                  </a:lnTo>
                  <a:lnTo>
                    <a:pt x="106" y="99"/>
                  </a:lnTo>
                  <a:lnTo>
                    <a:pt x="93" y="122"/>
                  </a:lnTo>
                  <a:lnTo>
                    <a:pt x="93" y="135"/>
                  </a:lnTo>
                  <a:lnTo>
                    <a:pt x="142" y="147"/>
                  </a:lnTo>
                  <a:lnTo>
                    <a:pt x="205" y="156"/>
                  </a:lnTo>
                  <a:lnTo>
                    <a:pt x="235" y="135"/>
                  </a:lnTo>
                  <a:lnTo>
                    <a:pt x="264" y="156"/>
                  </a:lnTo>
                  <a:lnTo>
                    <a:pt x="321" y="158"/>
                  </a:lnTo>
                  <a:lnTo>
                    <a:pt x="323" y="141"/>
                  </a:lnTo>
                  <a:lnTo>
                    <a:pt x="292" y="115"/>
                  </a:lnTo>
                  <a:lnTo>
                    <a:pt x="306" y="82"/>
                  </a:lnTo>
                  <a:lnTo>
                    <a:pt x="325" y="61"/>
                  </a:lnTo>
                  <a:lnTo>
                    <a:pt x="329" y="33"/>
                  </a:lnTo>
                  <a:lnTo>
                    <a:pt x="272" y="31"/>
                  </a:lnTo>
                  <a:lnTo>
                    <a:pt x="264" y="65"/>
                  </a:lnTo>
                  <a:lnTo>
                    <a:pt x="239" y="69"/>
                  </a:lnTo>
                  <a:lnTo>
                    <a:pt x="230" y="92"/>
                  </a:lnTo>
                  <a:lnTo>
                    <a:pt x="201" y="48"/>
                  </a:lnTo>
                  <a:lnTo>
                    <a:pt x="184" y="65"/>
                  </a:lnTo>
                  <a:lnTo>
                    <a:pt x="173" y="52"/>
                  </a:lnTo>
                  <a:lnTo>
                    <a:pt x="178" y="33"/>
                  </a:lnTo>
                  <a:lnTo>
                    <a:pt x="142" y="31"/>
                  </a:lnTo>
                  <a:lnTo>
                    <a:pt x="135" y="14"/>
                  </a:lnTo>
                  <a:lnTo>
                    <a:pt x="135" y="14"/>
                  </a:lnTo>
                  <a:close/>
                </a:path>
              </a:pathLst>
            </a:custGeom>
            <a:solidFill>
              <a:srgbClr val="FFDF5D"/>
            </a:solidFill>
            <a:ln w="9525">
              <a:noFill/>
              <a:round/>
              <a:headEnd/>
              <a:tailEnd/>
            </a:ln>
          </p:spPr>
          <p:txBody>
            <a:bodyPr/>
            <a:lstStyle/>
            <a:p>
              <a:endParaRPr lang="en-GB"/>
            </a:p>
          </p:txBody>
        </p:sp>
        <p:sp>
          <p:nvSpPr>
            <p:cNvPr id="139280" name="Freeform 16"/>
            <p:cNvSpPr>
              <a:spLocks/>
            </p:cNvSpPr>
            <p:nvPr/>
          </p:nvSpPr>
          <p:spPr bwMode="auto">
            <a:xfrm>
              <a:off x="1719" y="1426"/>
              <a:ext cx="106" cy="46"/>
            </a:xfrm>
            <a:custGeom>
              <a:avLst/>
              <a:gdLst/>
              <a:ahLst/>
              <a:cxnLst>
                <a:cxn ang="0">
                  <a:pos x="7" y="0"/>
                </a:cxn>
                <a:cxn ang="0">
                  <a:pos x="0" y="13"/>
                </a:cxn>
                <a:cxn ang="0">
                  <a:pos x="23" y="40"/>
                </a:cxn>
                <a:cxn ang="0">
                  <a:pos x="61" y="38"/>
                </a:cxn>
                <a:cxn ang="0">
                  <a:pos x="49" y="51"/>
                </a:cxn>
                <a:cxn ang="0">
                  <a:pos x="97" y="55"/>
                </a:cxn>
                <a:cxn ang="0">
                  <a:pos x="104" y="28"/>
                </a:cxn>
                <a:cxn ang="0">
                  <a:pos x="110" y="0"/>
                </a:cxn>
                <a:cxn ang="0">
                  <a:pos x="61" y="3"/>
                </a:cxn>
                <a:cxn ang="0">
                  <a:pos x="51" y="21"/>
                </a:cxn>
                <a:cxn ang="0">
                  <a:pos x="23" y="13"/>
                </a:cxn>
                <a:cxn ang="0">
                  <a:pos x="7" y="0"/>
                </a:cxn>
                <a:cxn ang="0">
                  <a:pos x="7" y="0"/>
                </a:cxn>
              </a:cxnLst>
              <a:rect l="0" t="0" r="r" b="b"/>
              <a:pathLst>
                <a:path w="110" h="55">
                  <a:moveTo>
                    <a:pt x="7" y="0"/>
                  </a:moveTo>
                  <a:lnTo>
                    <a:pt x="0" y="13"/>
                  </a:lnTo>
                  <a:lnTo>
                    <a:pt x="23" y="40"/>
                  </a:lnTo>
                  <a:lnTo>
                    <a:pt x="61" y="38"/>
                  </a:lnTo>
                  <a:lnTo>
                    <a:pt x="49" y="51"/>
                  </a:lnTo>
                  <a:lnTo>
                    <a:pt x="97" y="55"/>
                  </a:lnTo>
                  <a:lnTo>
                    <a:pt x="104" y="28"/>
                  </a:lnTo>
                  <a:lnTo>
                    <a:pt x="110" y="0"/>
                  </a:lnTo>
                  <a:lnTo>
                    <a:pt x="61" y="3"/>
                  </a:lnTo>
                  <a:lnTo>
                    <a:pt x="51" y="21"/>
                  </a:lnTo>
                  <a:lnTo>
                    <a:pt x="23" y="13"/>
                  </a:lnTo>
                  <a:lnTo>
                    <a:pt x="7" y="0"/>
                  </a:lnTo>
                  <a:lnTo>
                    <a:pt x="7" y="0"/>
                  </a:lnTo>
                  <a:close/>
                </a:path>
              </a:pathLst>
            </a:custGeom>
            <a:solidFill>
              <a:srgbClr val="FFDF5D"/>
            </a:solidFill>
            <a:ln w="9525">
              <a:noFill/>
              <a:round/>
              <a:headEnd/>
              <a:tailEnd/>
            </a:ln>
          </p:spPr>
          <p:txBody>
            <a:bodyPr/>
            <a:lstStyle/>
            <a:p>
              <a:endParaRPr lang="en-GB"/>
            </a:p>
          </p:txBody>
        </p:sp>
        <p:sp>
          <p:nvSpPr>
            <p:cNvPr id="139281" name="Freeform 17"/>
            <p:cNvSpPr>
              <a:spLocks/>
            </p:cNvSpPr>
            <p:nvPr/>
          </p:nvSpPr>
          <p:spPr bwMode="auto">
            <a:xfrm>
              <a:off x="1829" y="1334"/>
              <a:ext cx="370" cy="310"/>
            </a:xfrm>
            <a:custGeom>
              <a:avLst/>
              <a:gdLst/>
              <a:ahLst/>
              <a:cxnLst>
                <a:cxn ang="0">
                  <a:pos x="71" y="0"/>
                </a:cxn>
                <a:cxn ang="0">
                  <a:pos x="39" y="17"/>
                </a:cxn>
                <a:cxn ang="0">
                  <a:pos x="0" y="68"/>
                </a:cxn>
                <a:cxn ang="0">
                  <a:pos x="12" y="108"/>
                </a:cxn>
                <a:cxn ang="0">
                  <a:pos x="77" y="125"/>
                </a:cxn>
                <a:cxn ang="0">
                  <a:pos x="151" y="125"/>
                </a:cxn>
                <a:cxn ang="0">
                  <a:pos x="170" y="158"/>
                </a:cxn>
                <a:cxn ang="0">
                  <a:pos x="206" y="160"/>
                </a:cxn>
                <a:cxn ang="0">
                  <a:pos x="232" y="192"/>
                </a:cxn>
                <a:cxn ang="0">
                  <a:pos x="215" y="226"/>
                </a:cxn>
                <a:cxn ang="0">
                  <a:pos x="183" y="260"/>
                </a:cxn>
                <a:cxn ang="0">
                  <a:pos x="149" y="259"/>
                </a:cxn>
                <a:cxn ang="0">
                  <a:pos x="122" y="274"/>
                </a:cxn>
                <a:cxn ang="0">
                  <a:pos x="206" y="291"/>
                </a:cxn>
                <a:cxn ang="0">
                  <a:pos x="248" y="344"/>
                </a:cxn>
                <a:cxn ang="0">
                  <a:pos x="301" y="365"/>
                </a:cxn>
                <a:cxn ang="0">
                  <a:pos x="301" y="350"/>
                </a:cxn>
                <a:cxn ang="0">
                  <a:pos x="274" y="316"/>
                </a:cxn>
                <a:cxn ang="0">
                  <a:pos x="320" y="342"/>
                </a:cxn>
                <a:cxn ang="0">
                  <a:pos x="337" y="331"/>
                </a:cxn>
                <a:cxn ang="0">
                  <a:pos x="303" y="276"/>
                </a:cxn>
                <a:cxn ang="0">
                  <a:pos x="299" y="243"/>
                </a:cxn>
                <a:cxn ang="0">
                  <a:pos x="322" y="243"/>
                </a:cxn>
                <a:cxn ang="0">
                  <a:pos x="337" y="276"/>
                </a:cxn>
                <a:cxn ang="0">
                  <a:pos x="369" y="283"/>
                </a:cxn>
                <a:cxn ang="0">
                  <a:pos x="392" y="251"/>
                </a:cxn>
                <a:cxn ang="0">
                  <a:pos x="392" y="215"/>
                </a:cxn>
                <a:cxn ang="0">
                  <a:pos x="350" y="190"/>
                </a:cxn>
                <a:cxn ang="0">
                  <a:pos x="331" y="190"/>
                </a:cxn>
                <a:cxn ang="0">
                  <a:pos x="320" y="173"/>
                </a:cxn>
                <a:cxn ang="0">
                  <a:pos x="291" y="160"/>
                </a:cxn>
                <a:cxn ang="0">
                  <a:pos x="333" y="154"/>
                </a:cxn>
                <a:cxn ang="0">
                  <a:pos x="326" y="137"/>
                </a:cxn>
                <a:cxn ang="0">
                  <a:pos x="299" y="110"/>
                </a:cxn>
                <a:cxn ang="0">
                  <a:pos x="299" y="85"/>
                </a:cxn>
                <a:cxn ang="0">
                  <a:pos x="248" y="80"/>
                </a:cxn>
                <a:cxn ang="0">
                  <a:pos x="242" y="65"/>
                </a:cxn>
                <a:cxn ang="0">
                  <a:pos x="213" y="49"/>
                </a:cxn>
                <a:cxn ang="0">
                  <a:pos x="191" y="13"/>
                </a:cxn>
                <a:cxn ang="0">
                  <a:pos x="132" y="11"/>
                </a:cxn>
                <a:cxn ang="0">
                  <a:pos x="90" y="21"/>
                </a:cxn>
                <a:cxn ang="0">
                  <a:pos x="65" y="70"/>
                </a:cxn>
                <a:cxn ang="0">
                  <a:pos x="77" y="13"/>
                </a:cxn>
                <a:cxn ang="0">
                  <a:pos x="71" y="0"/>
                </a:cxn>
                <a:cxn ang="0">
                  <a:pos x="71" y="0"/>
                </a:cxn>
              </a:cxnLst>
              <a:rect l="0" t="0" r="r" b="b"/>
              <a:pathLst>
                <a:path w="392" h="365">
                  <a:moveTo>
                    <a:pt x="71" y="0"/>
                  </a:moveTo>
                  <a:lnTo>
                    <a:pt x="39" y="17"/>
                  </a:lnTo>
                  <a:lnTo>
                    <a:pt x="0" y="68"/>
                  </a:lnTo>
                  <a:lnTo>
                    <a:pt x="12" y="108"/>
                  </a:lnTo>
                  <a:lnTo>
                    <a:pt x="77" y="125"/>
                  </a:lnTo>
                  <a:lnTo>
                    <a:pt x="151" y="125"/>
                  </a:lnTo>
                  <a:lnTo>
                    <a:pt x="170" y="158"/>
                  </a:lnTo>
                  <a:lnTo>
                    <a:pt x="206" y="160"/>
                  </a:lnTo>
                  <a:lnTo>
                    <a:pt x="232" y="192"/>
                  </a:lnTo>
                  <a:lnTo>
                    <a:pt x="215" y="226"/>
                  </a:lnTo>
                  <a:lnTo>
                    <a:pt x="183" y="260"/>
                  </a:lnTo>
                  <a:lnTo>
                    <a:pt x="149" y="259"/>
                  </a:lnTo>
                  <a:lnTo>
                    <a:pt x="122" y="274"/>
                  </a:lnTo>
                  <a:lnTo>
                    <a:pt x="206" y="291"/>
                  </a:lnTo>
                  <a:lnTo>
                    <a:pt x="248" y="344"/>
                  </a:lnTo>
                  <a:lnTo>
                    <a:pt x="301" y="365"/>
                  </a:lnTo>
                  <a:lnTo>
                    <a:pt x="301" y="350"/>
                  </a:lnTo>
                  <a:lnTo>
                    <a:pt x="274" y="316"/>
                  </a:lnTo>
                  <a:lnTo>
                    <a:pt x="320" y="342"/>
                  </a:lnTo>
                  <a:lnTo>
                    <a:pt x="337" y="331"/>
                  </a:lnTo>
                  <a:lnTo>
                    <a:pt x="303" y="276"/>
                  </a:lnTo>
                  <a:lnTo>
                    <a:pt x="299" y="243"/>
                  </a:lnTo>
                  <a:lnTo>
                    <a:pt x="322" y="243"/>
                  </a:lnTo>
                  <a:lnTo>
                    <a:pt x="337" y="276"/>
                  </a:lnTo>
                  <a:lnTo>
                    <a:pt x="369" y="283"/>
                  </a:lnTo>
                  <a:lnTo>
                    <a:pt x="392" y="251"/>
                  </a:lnTo>
                  <a:lnTo>
                    <a:pt x="392" y="215"/>
                  </a:lnTo>
                  <a:lnTo>
                    <a:pt x="350" y="190"/>
                  </a:lnTo>
                  <a:lnTo>
                    <a:pt x="331" y="190"/>
                  </a:lnTo>
                  <a:lnTo>
                    <a:pt x="320" y="173"/>
                  </a:lnTo>
                  <a:lnTo>
                    <a:pt x="291" y="160"/>
                  </a:lnTo>
                  <a:lnTo>
                    <a:pt x="333" y="154"/>
                  </a:lnTo>
                  <a:lnTo>
                    <a:pt x="326" y="137"/>
                  </a:lnTo>
                  <a:lnTo>
                    <a:pt x="299" y="110"/>
                  </a:lnTo>
                  <a:lnTo>
                    <a:pt x="299" y="85"/>
                  </a:lnTo>
                  <a:lnTo>
                    <a:pt x="248" y="80"/>
                  </a:lnTo>
                  <a:lnTo>
                    <a:pt x="242" y="65"/>
                  </a:lnTo>
                  <a:lnTo>
                    <a:pt x="213" y="49"/>
                  </a:lnTo>
                  <a:lnTo>
                    <a:pt x="191" y="13"/>
                  </a:lnTo>
                  <a:lnTo>
                    <a:pt x="132" y="11"/>
                  </a:lnTo>
                  <a:lnTo>
                    <a:pt x="90" y="21"/>
                  </a:lnTo>
                  <a:lnTo>
                    <a:pt x="65" y="70"/>
                  </a:lnTo>
                  <a:lnTo>
                    <a:pt x="77" y="13"/>
                  </a:lnTo>
                  <a:lnTo>
                    <a:pt x="71" y="0"/>
                  </a:lnTo>
                  <a:lnTo>
                    <a:pt x="71" y="0"/>
                  </a:lnTo>
                  <a:close/>
                </a:path>
              </a:pathLst>
            </a:custGeom>
            <a:solidFill>
              <a:srgbClr val="FFDF5D"/>
            </a:solidFill>
            <a:ln w="9525">
              <a:noFill/>
              <a:round/>
              <a:headEnd/>
              <a:tailEnd/>
            </a:ln>
          </p:spPr>
          <p:txBody>
            <a:bodyPr/>
            <a:lstStyle/>
            <a:p>
              <a:endParaRPr lang="en-GB"/>
            </a:p>
          </p:txBody>
        </p:sp>
        <p:sp>
          <p:nvSpPr>
            <p:cNvPr id="139282" name="Freeform 18"/>
            <p:cNvSpPr>
              <a:spLocks/>
            </p:cNvSpPr>
            <p:nvPr/>
          </p:nvSpPr>
          <p:spPr bwMode="auto">
            <a:xfrm>
              <a:off x="1833" y="1509"/>
              <a:ext cx="105" cy="105"/>
            </a:xfrm>
            <a:custGeom>
              <a:avLst/>
              <a:gdLst/>
              <a:ahLst/>
              <a:cxnLst>
                <a:cxn ang="0">
                  <a:pos x="43" y="0"/>
                </a:cxn>
                <a:cxn ang="0">
                  <a:pos x="36" y="32"/>
                </a:cxn>
                <a:cxn ang="0">
                  <a:pos x="3" y="67"/>
                </a:cxn>
                <a:cxn ang="0">
                  <a:pos x="0" y="91"/>
                </a:cxn>
                <a:cxn ang="0">
                  <a:pos x="36" y="80"/>
                </a:cxn>
                <a:cxn ang="0">
                  <a:pos x="49" y="89"/>
                </a:cxn>
                <a:cxn ang="0">
                  <a:pos x="24" y="101"/>
                </a:cxn>
                <a:cxn ang="0">
                  <a:pos x="43" y="124"/>
                </a:cxn>
                <a:cxn ang="0">
                  <a:pos x="66" y="108"/>
                </a:cxn>
                <a:cxn ang="0">
                  <a:pos x="78" y="86"/>
                </a:cxn>
                <a:cxn ang="0">
                  <a:pos x="110" y="78"/>
                </a:cxn>
                <a:cxn ang="0">
                  <a:pos x="93" y="53"/>
                </a:cxn>
                <a:cxn ang="0">
                  <a:pos x="53" y="19"/>
                </a:cxn>
                <a:cxn ang="0">
                  <a:pos x="43" y="0"/>
                </a:cxn>
                <a:cxn ang="0">
                  <a:pos x="43" y="0"/>
                </a:cxn>
              </a:cxnLst>
              <a:rect l="0" t="0" r="r" b="b"/>
              <a:pathLst>
                <a:path w="110" h="124">
                  <a:moveTo>
                    <a:pt x="43" y="0"/>
                  </a:moveTo>
                  <a:lnTo>
                    <a:pt x="36" y="32"/>
                  </a:lnTo>
                  <a:lnTo>
                    <a:pt x="3" y="67"/>
                  </a:lnTo>
                  <a:lnTo>
                    <a:pt x="0" y="91"/>
                  </a:lnTo>
                  <a:lnTo>
                    <a:pt x="36" y="80"/>
                  </a:lnTo>
                  <a:lnTo>
                    <a:pt x="49" y="89"/>
                  </a:lnTo>
                  <a:lnTo>
                    <a:pt x="24" y="101"/>
                  </a:lnTo>
                  <a:lnTo>
                    <a:pt x="43" y="124"/>
                  </a:lnTo>
                  <a:lnTo>
                    <a:pt x="66" y="108"/>
                  </a:lnTo>
                  <a:lnTo>
                    <a:pt x="78" y="86"/>
                  </a:lnTo>
                  <a:lnTo>
                    <a:pt x="110" y="78"/>
                  </a:lnTo>
                  <a:lnTo>
                    <a:pt x="93" y="53"/>
                  </a:lnTo>
                  <a:lnTo>
                    <a:pt x="53" y="19"/>
                  </a:lnTo>
                  <a:lnTo>
                    <a:pt x="43" y="0"/>
                  </a:lnTo>
                  <a:lnTo>
                    <a:pt x="43" y="0"/>
                  </a:lnTo>
                  <a:close/>
                </a:path>
              </a:pathLst>
            </a:custGeom>
            <a:solidFill>
              <a:srgbClr val="FFDF5D"/>
            </a:solidFill>
            <a:ln w="9525">
              <a:noFill/>
              <a:round/>
              <a:headEnd/>
              <a:tailEnd/>
            </a:ln>
          </p:spPr>
          <p:txBody>
            <a:bodyPr/>
            <a:lstStyle/>
            <a:p>
              <a:endParaRPr lang="en-GB"/>
            </a:p>
          </p:txBody>
        </p:sp>
        <p:sp>
          <p:nvSpPr>
            <p:cNvPr id="139283" name="Freeform 19"/>
            <p:cNvSpPr>
              <a:spLocks/>
            </p:cNvSpPr>
            <p:nvPr/>
          </p:nvSpPr>
          <p:spPr bwMode="auto">
            <a:xfrm>
              <a:off x="1791" y="1094"/>
              <a:ext cx="479" cy="188"/>
            </a:xfrm>
            <a:custGeom>
              <a:avLst/>
              <a:gdLst/>
              <a:ahLst/>
              <a:cxnLst>
                <a:cxn ang="0">
                  <a:pos x="510" y="34"/>
                </a:cxn>
                <a:cxn ang="0">
                  <a:pos x="451" y="21"/>
                </a:cxn>
                <a:cxn ang="0">
                  <a:pos x="396" y="17"/>
                </a:cxn>
                <a:cxn ang="0">
                  <a:pos x="356" y="0"/>
                </a:cxn>
                <a:cxn ang="0">
                  <a:pos x="248" y="6"/>
                </a:cxn>
                <a:cxn ang="0">
                  <a:pos x="212" y="21"/>
                </a:cxn>
                <a:cxn ang="0">
                  <a:pos x="147" y="21"/>
                </a:cxn>
                <a:cxn ang="0">
                  <a:pos x="134" y="38"/>
                </a:cxn>
                <a:cxn ang="0">
                  <a:pos x="80" y="40"/>
                </a:cxn>
                <a:cxn ang="0">
                  <a:pos x="141" y="74"/>
                </a:cxn>
                <a:cxn ang="0">
                  <a:pos x="126" y="90"/>
                </a:cxn>
                <a:cxn ang="0">
                  <a:pos x="90" y="72"/>
                </a:cxn>
                <a:cxn ang="0">
                  <a:pos x="69" y="63"/>
                </a:cxn>
                <a:cxn ang="0">
                  <a:pos x="63" y="50"/>
                </a:cxn>
                <a:cxn ang="0">
                  <a:pos x="31" y="53"/>
                </a:cxn>
                <a:cxn ang="0">
                  <a:pos x="2" y="67"/>
                </a:cxn>
                <a:cxn ang="0">
                  <a:pos x="0" y="116"/>
                </a:cxn>
                <a:cxn ang="0">
                  <a:pos x="23" y="124"/>
                </a:cxn>
                <a:cxn ang="0">
                  <a:pos x="59" y="124"/>
                </a:cxn>
                <a:cxn ang="0">
                  <a:pos x="35" y="147"/>
                </a:cxn>
                <a:cxn ang="0">
                  <a:pos x="67" y="177"/>
                </a:cxn>
                <a:cxn ang="0">
                  <a:pos x="78" y="158"/>
                </a:cxn>
                <a:cxn ang="0">
                  <a:pos x="134" y="124"/>
                </a:cxn>
                <a:cxn ang="0">
                  <a:pos x="151" y="129"/>
                </a:cxn>
                <a:cxn ang="0">
                  <a:pos x="101" y="158"/>
                </a:cxn>
                <a:cxn ang="0">
                  <a:pos x="132" y="171"/>
                </a:cxn>
                <a:cxn ang="0">
                  <a:pos x="103" y="179"/>
                </a:cxn>
                <a:cxn ang="0">
                  <a:pos x="80" y="207"/>
                </a:cxn>
                <a:cxn ang="0">
                  <a:pos x="128" y="219"/>
                </a:cxn>
                <a:cxn ang="0">
                  <a:pos x="244" y="223"/>
                </a:cxn>
                <a:cxn ang="0">
                  <a:pos x="217" y="202"/>
                </a:cxn>
                <a:cxn ang="0">
                  <a:pos x="251" y="183"/>
                </a:cxn>
                <a:cxn ang="0">
                  <a:pos x="267" y="148"/>
                </a:cxn>
                <a:cxn ang="0">
                  <a:pos x="303" y="145"/>
                </a:cxn>
                <a:cxn ang="0">
                  <a:pos x="297" y="124"/>
                </a:cxn>
                <a:cxn ang="0">
                  <a:pos x="346" y="122"/>
                </a:cxn>
                <a:cxn ang="0">
                  <a:pos x="375" y="88"/>
                </a:cxn>
                <a:cxn ang="0">
                  <a:pos x="434" y="76"/>
                </a:cxn>
                <a:cxn ang="0">
                  <a:pos x="476" y="46"/>
                </a:cxn>
                <a:cxn ang="0">
                  <a:pos x="510" y="34"/>
                </a:cxn>
                <a:cxn ang="0">
                  <a:pos x="510" y="34"/>
                </a:cxn>
              </a:cxnLst>
              <a:rect l="0" t="0" r="r" b="b"/>
              <a:pathLst>
                <a:path w="510" h="223">
                  <a:moveTo>
                    <a:pt x="510" y="34"/>
                  </a:moveTo>
                  <a:lnTo>
                    <a:pt x="451" y="21"/>
                  </a:lnTo>
                  <a:lnTo>
                    <a:pt x="396" y="17"/>
                  </a:lnTo>
                  <a:lnTo>
                    <a:pt x="356" y="0"/>
                  </a:lnTo>
                  <a:lnTo>
                    <a:pt x="248" y="6"/>
                  </a:lnTo>
                  <a:lnTo>
                    <a:pt x="212" y="21"/>
                  </a:lnTo>
                  <a:lnTo>
                    <a:pt x="147" y="21"/>
                  </a:lnTo>
                  <a:lnTo>
                    <a:pt x="134" y="38"/>
                  </a:lnTo>
                  <a:lnTo>
                    <a:pt x="80" y="40"/>
                  </a:lnTo>
                  <a:lnTo>
                    <a:pt x="141" y="74"/>
                  </a:lnTo>
                  <a:lnTo>
                    <a:pt x="126" y="90"/>
                  </a:lnTo>
                  <a:lnTo>
                    <a:pt x="90" y="72"/>
                  </a:lnTo>
                  <a:lnTo>
                    <a:pt x="69" y="63"/>
                  </a:lnTo>
                  <a:lnTo>
                    <a:pt x="63" y="50"/>
                  </a:lnTo>
                  <a:lnTo>
                    <a:pt x="31" y="53"/>
                  </a:lnTo>
                  <a:lnTo>
                    <a:pt x="2" y="67"/>
                  </a:lnTo>
                  <a:lnTo>
                    <a:pt x="0" y="116"/>
                  </a:lnTo>
                  <a:lnTo>
                    <a:pt x="23" y="124"/>
                  </a:lnTo>
                  <a:lnTo>
                    <a:pt x="59" y="124"/>
                  </a:lnTo>
                  <a:lnTo>
                    <a:pt x="35" y="147"/>
                  </a:lnTo>
                  <a:lnTo>
                    <a:pt x="67" y="177"/>
                  </a:lnTo>
                  <a:lnTo>
                    <a:pt x="78" y="158"/>
                  </a:lnTo>
                  <a:lnTo>
                    <a:pt x="134" y="124"/>
                  </a:lnTo>
                  <a:lnTo>
                    <a:pt x="151" y="129"/>
                  </a:lnTo>
                  <a:lnTo>
                    <a:pt x="101" y="158"/>
                  </a:lnTo>
                  <a:lnTo>
                    <a:pt x="132" y="171"/>
                  </a:lnTo>
                  <a:lnTo>
                    <a:pt x="103" y="179"/>
                  </a:lnTo>
                  <a:lnTo>
                    <a:pt x="80" y="207"/>
                  </a:lnTo>
                  <a:lnTo>
                    <a:pt x="128" y="219"/>
                  </a:lnTo>
                  <a:lnTo>
                    <a:pt x="244" y="223"/>
                  </a:lnTo>
                  <a:lnTo>
                    <a:pt x="217" y="202"/>
                  </a:lnTo>
                  <a:lnTo>
                    <a:pt x="251" y="183"/>
                  </a:lnTo>
                  <a:lnTo>
                    <a:pt x="267" y="148"/>
                  </a:lnTo>
                  <a:lnTo>
                    <a:pt x="303" y="145"/>
                  </a:lnTo>
                  <a:lnTo>
                    <a:pt x="297" y="124"/>
                  </a:lnTo>
                  <a:lnTo>
                    <a:pt x="346" y="122"/>
                  </a:lnTo>
                  <a:lnTo>
                    <a:pt x="375" y="88"/>
                  </a:lnTo>
                  <a:lnTo>
                    <a:pt x="434" y="76"/>
                  </a:lnTo>
                  <a:lnTo>
                    <a:pt x="476" y="46"/>
                  </a:lnTo>
                  <a:lnTo>
                    <a:pt x="510" y="34"/>
                  </a:lnTo>
                  <a:lnTo>
                    <a:pt x="510" y="34"/>
                  </a:lnTo>
                  <a:close/>
                </a:path>
              </a:pathLst>
            </a:custGeom>
            <a:solidFill>
              <a:srgbClr val="FFDF5D"/>
            </a:solidFill>
            <a:ln w="9525">
              <a:noFill/>
              <a:round/>
              <a:headEnd/>
              <a:tailEnd/>
            </a:ln>
          </p:spPr>
          <p:txBody>
            <a:bodyPr/>
            <a:lstStyle/>
            <a:p>
              <a:endParaRPr lang="en-GB"/>
            </a:p>
          </p:txBody>
        </p:sp>
        <p:sp>
          <p:nvSpPr>
            <p:cNvPr id="139284" name="Freeform 20"/>
            <p:cNvSpPr>
              <a:spLocks/>
            </p:cNvSpPr>
            <p:nvPr/>
          </p:nvSpPr>
          <p:spPr bwMode="auto">
            <a:xfrm>
              <a:off x="1775" y="1286"/>
              <a:ext cx="231" cy="68"/>
            </a:xfrm>
            <a:custGeom>
              <a:avLst/>
              <a:gdLst/>
              <a:ahLst/>
              <a:cxnLst>
                <a:cxn ang="0">
                  <a:pos x="0" y="0"/>
                </a:cxn>
                <a:cxn ang="0">
                  <a:pos x="42" y="15"/>
                </a:cxn>
                <a:cxn ang="0">
                  <a:pos x="88" y="10"/>
                </a:cxn>
                <a:cxn ang="0">
                  <a:pos x="141" y="44"/>
                </a:cxn>
                <a:cxn ang="0">
                  <a:pos x="246" y="44"/>
                </a:cxn>
                <a:cxn ang="0">
                  <a:pos x="232" y="80"/>
                </a:cxn>
                <a:cxn ang="0">
                  <a:pos x="139" y="74"/>
                </a:cxn>
                <a:cxn ang="0">
                  <a:pos x="84" y="65"/>
                </a:cxn>
                <a:cxn ang="0">
                  <a:pos x="52" y="57"/>
                </a:cxn>
                <a:cxn ang="0">
                  <a:pos x="35" y="27"/>
                </a:cxn>
                <a:cxn ang="0">
                  <a:pos x="0" y="23"/>
                </a:cxn>
                <a:cxn ang="0">
                  <a:pos x="0" y="0"/>
                </a:cxn>
                <a:cxn ang="0">
                  <a:pos x="0" y="0"/>
                </a:cxn>
              </a:cxnLst>
              <a:rect l="0" t="0" r="r" b="b"/>
              <a:pathLst>
                <a:path w="246" h="80">
                  <a:moveTo>
                    <a:pt x="0" y="0"/>
                  </a:moveTo>
                  <a:lnTo>
                    <a:pt x="42" y="15"/>
                  </a:lnTo>
                  <a:lnTo>
                    <a:pt x="88" y="10"/>
                  </a:lnTo>
                  <a:lnTo>
                    <a:pt x="141" y="44"/>
                  </a:lnTo>
                  <a:lnTo>
                    <a:pt x="246" y="44"/>
                  </a:lnTo>
                  <a:lnTo>
                    <a:pt x="232" y="80"/>
                  </a:lnTo>
                  <a:lnTo>
                    <a:pt x="139" y="74"/>
                  </a:lnTo>
                  <a:lnTo>
                    <a:pt x="84" y="65"/>
                  </a:lnTo>
                  <a:lnTo>
                    <a:pt x="52" y="57"/>
                  </a:lnTo>
                  <a:lnTo>
                    <a:pt x="35" y="27"/>
                  </a:lnTo>
                  <a:lnTo>
                    <a:pt x="0" y="23"/>
                  </a:lnTo>
                  <a:lnTo>
                    <a:pt x="0" y="0"/>
                  </a:lnTo>
                  <a:lnTo>
                    <a:pt x="0" y="0"/>
                  </a:lnTo>
                  <a:close/>
                </a:path>
              </a:pathLst>
            </a:custGeom>
            <a:solidFill>
              <a:srgbClr val="FFDF5D"/>
            </a:solidFill>
            <a:ln w="9525">
              <a:noFill/>
              <a:round/>
              <a:headEnd/>
              <a:tailEnd/>
            </a:ln>
          </p:spPr>
          <p:txBody>
            <a:bodyPr/>
            <a:lstStyle/>
            <a:p>
              <a:endParaRPr lang="en-GB"/>
            </a:p>
          </p:txBody>
        </p:sp>
        <p:sp>
          <p:nvSpPr>
            <p:cNvPr id="139285" name="Freeform 21"/>
            <p:cNvSpPr>
              <a:spLocks/>
            </p:cNvSpPr>
            <p:nvPr/>
          </p:nvSpPr>
          <p:spPr bwMode="auto">
            <a:xfrm>
              <a:off x="2111" y="1040"/>
              <a:ext cx="840" cy="637"/>
            </a:xfrm>
            <a:custGeom>
              <a:avLst/>
              <a:gdLst/>
              <a:ahLst/>
              <a:cxnLst>
                <a:cxn ang="0">
                  <a:pos x="727" y="38"/>
                </a:cxn>
                <a:cxn ang="0">
                  <a:pos x="643" y="23"/>
                </a:cxn>
                <a:cxn ang="0">
                  <a:pos x="651" y="8"/>
                </a:cxn>
                <a:cxn ang="0">
                  <a:pos x="519" y="13"/>
                </a:cxn>
                <a:cxn ang="0">
                  <a:pos x="394" y="38"/>
                </a:cxn>
                <a:cxn ang="0">
                  <a:pos x="327" y="67"/>
                </a:cxn>
                <a:cxn ang="0">
                  <a:pos x="215" y="67"/>
                </a:cxn>
                <a:cxn ang="0">
                  <a:pos x="139" y="107"/>
                </a:cxn>
                <a:cxn ang="0">
                  <a:pos x="120" y="141"/>
                </a:cxn>
                <a:cxn ang="0">
                  <a:pos x="38" y="165"/>
                </a:cxn>
                <a:cxn ang="0">
                  <a:pos x="38" y="215"/>
                </a:cxn>
                <a:cxn ang="0">
                  <a:pos x="27" y="249"/>
                </a:cxn>
                <a:cxn ang="0">
                  <a:pos x="69" y="268"/>
                </a:cxn>
                <a:cxn ang="0">
                  <a:pos x="229" y="297"/>
                </a:cxn>
                <a:cxn ang="0">
                  <a:pos x="246" y="388"/>
                </a:cxn>
                <a:cxn ang="0">
                  <a:pos x="265" y="422"/>
                </a:cxn>
                <a:cxn ang="0">
                  <a:pos x="229" y="464"/>
                </a:cxn>
                <a:cxn ang="0">
                  <a:pos x="265" y="487"/>
                </a:cxn>
                <a:cxn ang="0">
                  <a:pos x="219" y="521"/>
                </a:cxn>
                <a:cxn ang="0">
                  <a:pos x="282" y="652"/>
                </a:cxn>
                <a:cxn ang="0">
                  <a:pos x="316" y="728"/>
                </a:cxn>
                <a:cxn ang="0">
                  <a:pos x="381" y="726"/>
                </a:cxn>
                <a:cxn ang="0">
                  <a:pos x="432" y="590"/>
                </a:cxn>
                <a:cxn ang="0">
                  <a:pos x="476" y="572"/>
                </a:cxn>
                <a:cxn ang="0">
                  <a:pos x="535" y="548"/>
                </a:cxn>
                <a:cxn ang="0">
                  <a:pos x="637" y="502"/>
                </a:cxn>
                <a:cxn ang="0">
                  <a:pos x="732" y="466"/>
                </a:cxn>
                <a:cxn ang="0">
                  <a:pos x="673" y="443"/>
                </a:cxn>
                <a:cxn ang="0">
                  <a:pos x="693" y="432"/>
                </a:cxn>
                <a:cxn ang="0">
                  <a:pos x="694" y="397"/>
                </a:cxn>
                <a:cxn ang="0">
                  <a:pos x="729" y="392"/>
                </a:cxn>
                <a:cxn ang="0">
                  <a:pos x="727" y="337"/>
                </a:cxn>
                <a:cxn ang="0">
                  <a:pos x="744" y="283"/>
                </a:cxn>
                <a:cxn ang="0">
                  <a:pos x="748" y="249"/>
                </a:cxn>
                <a:cxn ang="0">
                  <a:pos x="786" y="257"/>
                </a:cxn>
                <a:cxn ang="0">
                  <a:pos x="765" y="204"/>
                </a:cxn>
                <a:cxn ang="0">
                  <a:pos x="816" y="135"/>
                </a:cxn>
                <a:cxn ang="0">
                  <a:pos x="890" y="89"/>
                </a:cxn>
                <a:cxn ang="0">
                  <a:pos x="835" y="72"/>
                </a:cxn>
                <a:cxn ang="0">
                  <a:pos x="751" y="89"/>
                </a:cxn>
                <a:cxn ang="0">
                  <a:pos x="729" y="74"/>
                </a:cxn>
                <a:cxn ang="0">
                  <a:pos x="725" y="59"/>
                </a:cxn>
                <a:cxn ang="0">
                  <a:pos x="751" y="55"/>
                </a:cxn>
              </a:cxnLst>
              <a:rect l="0" t="0" r="r" b="b"/>
              <a:pathLst>
                <a:path w="890" h="751">
                  <a:moveTo>
                    <a:pt x="751" y="55"/>
                  </a:moveTo>
                  <a:lnTo>
                    <a:pt x="727" y="38"/>
                  </a:lnTo>
                  <a:lnTo>
                    <a:pt x="672" y="34"/>
                  </a:lnTo>
                  <a:lnTo>
                    <a:pt x="643" y="23"/>
                  </a:lnTo>
                  <a:lnTo>
                    <a:pt x="597" y="34"/>
                  </a:lnTo>
                  <a:lnTo>
                    <a:pt x="651" y="8"/>
                  </a:lnTo>
                  <a:lnTo>
                    <a:pt x="575" y="0"/>
                  </a:lnTo>
                  <a:lnTo>
                    <a:pt x="519" y="13"/>
                  </a:lnTo>
                  <a:lnTo>
                    <a:pt x="434" y="21"/>
                  </a:lnTo>
                  <a:lnTo>
                    <a:pt x="394" y="38"/>
                  </a:lnTo>
                  <a:lnTo>
                    <a:pt x="345" y="42"/>
                  </a:lnTo>
                  <a:lnTo>
                    <a:pt x="327" y="67"/>
                  </a:lnTo>
                  <a:lnTo>
                    <a:pt x="288" y="51"/>
                  </a:lnTo>
                  <a:lnTo>
                    <a:pt x="215" y="67"/>
                  </a:lnTo>
                  <a:lnTo>
                    <a:pt x="172" y="74"/>
                  </a:lnTo>
                  <a:lnTo>
                    <a:pt x="139" y="107"/>
                  </a:lnTo>
                  <a:lnTo>
                    <a:pt x="97" y="124"/>
                  </a:lnTo>
                  <a:lnTo>
                    <a:pt x="120" y="141"/>
                  </a:lnTo>
                  <a:lnTo>
                    <a:pt x="88" y="158"/>
                  </a:lnTo>
                  <a:lnTo>
                    <a:pt x="38" y="165"/>
                  </a:lnTo>
                  <a:lnTo>
                    <a:pt x="0" y="200"/>
                  </a:lnTo>
                  <a:lnTo>
                    <a:pt x="38" y="215"/>
                  </a:lnTo>
                  <a:lnTo>
                    <a:pt x="12" y="232"/>
                  </a:lnTo>
                  <a:lnTo>
                    <a:pt x="27" y="249"/>
                  </a:lnTo>
                  <a:lnTo>
                    <a:pt x="80" y="249"/>
                  </a:lnTo>
                  <a:lnTo>
                    <a:pt x="69" y="268"/>
                  </a:lnTo>
                  <a:lnTo>
                    <a:pt x="200" y="274"/>
                  </a:lnTo>
                  <a:lnTo>
                    <a:pt x="229" y="297"/>
                  </a:lnTo>
                  <a:lnTo>
                    <a:pt x="219" y="365"/>
                  </a:lnTo>
                  <a:lnTo>
                    <a:pt x="246" y="388"/>
                  </a:lnTo>
                  <a:lnTo>
                    <a:pt x="219" y="413"/>
                  </a:lnTo>
                  <a:lnTo>
                    <a:pt x="265" y="422"/>
                  </a:lnTo>
                  <a:lnTo>
                    <a:pt x="225" y="424"/>
                  </a:lnTo>
                  <a:lnTo>
                    <a:pt x="229" y="464"/>
                  </a:lnTo>
                  <a:lnTo>
                    <a:pt x="282" y="474"/>
                  </a:lnTo>
                  <a:lnTo>
                    <a:pt x="265" y="487"/>
                  </a:lnTo>
                  <a:lnTo>
                    <a:pt x="232" y="487"/>
                  </a:lnTo>
                  <a:lnTo>
                    <a:pt x="219" y="521"/>
                  </a:lnTo>
                  <a:lnTo>
                    <a:pt x="238" y="580"/>
                  </a:lnTo>
                  <a:lnTo>
                    <a:pt x="282" y="652"/>
                  </a:lnTo>
                  <a:lnTo>
                    <a:pt x="282" y="677"/>
                  </a:lnTo>
                  <a:lnTo>
                    <a:pt x="316" y="728"/>
                  </a:lnTo>
                  <a:lnTo>
                    <a:pt x="369" y="751"/>
                  </a:lnTo>
                  <a:lnTo>
                    <a:pt x="381" y="726"/>
                  </a:lnTo>
                  <a:lnTo>
                    <a:pt x="428" y="668"/>
                  </a:lnTo>
                  <a:lnTo>
                    <a:pt x="432" y="590"/>
                  </a:lnTo>
                  <a:lnTo>
                    <a:pt x="464" y="595"/>
                  </a:lnTo>
                  <a:lnTo>
                    <a:pt x="476" y="572"/>
                  </a:lnTo>
                  <a:lnTo>
                    <a:pt x="508" y="571"/>
                  </a:lnTo>
                  <a:lnTo>
                    <a:pt x="535" y="548"/>
                  </a:lnTo>
                  <a:lnTo>
                    <a:pt x="580" y="504"/>
                  </a:lnTo>
                  <a:lnTo>
                    <a:pt x="637" y="502"/>
                  </a:lnTo>
                  <a:lnTo>
                    <a:pt x="654" y="481"/>
                  </a:lnTo>
                  <a:lnTo>
                    <a:pt x="732" y="466"/>
                  </a:lnTo>
                  <a:lnTo>
                    <a:pt x="736" y="449"/>
                  </a:lnTo>
                  <a:lnTo>
                    <a:pt x="673" y="443"/>
                  </a:lnTo>
                  <a:lnTo>
                    <a:pt x="670" y="413"/>
                  </a:lnTo>
                  <a:lnTo>
                    <a:pt x="693" y="432"/>
                  </a:lnTo>
                  <a:lnTo>
                    <a:pt x="740" y="428"/>
                  </a:lnTo>
                  <a:lnTo>
                    <a:pt x="694" y="397"/>
                  </a:lnTo>
                  <a:lnTo>
                    <a:pt x="700" y="377"/>
                  </a:lnTo>
                  <a:lnTo>
                    <a:pt x="729" y="392"/>
                  </a:lnTo>
                  <a:lnTo>
                    <a:pt x="744" y="361"/>
                  </a:lnTo>
                  <a:lnTo>
                    <a:pt x="727" y="337"/>
                  </a:lnTo>
                  <a:lnTo>
                    <a:pt x="770" y="320"/>
                  </a:lnTo>
                  <a:lnTo>
                    <a:pt x="744" y="283"/>
                  </a:lnTo>
                  <a:lnTo>
                    <a:pt x="765" y="283"/>
                  </a:lnTo>
                  <a:lnTo>
                    <a:pt x="748" y="249"/>
                  </a:lnTo>
                  <a:lnTo>
                    <a:pt x="767" y="249"/>
                  </a:lnTo>
                  <a:lnTo>
                    <a:pt x="786" y="257"/>
                  </a:lnTo>
                  <a:lnTo>
                    <a:pt x="793" y="232"/>
                  </a:lnTo>
                  <a:lnTo>
                    <a:pt x="765" y="204"/>
                  </a:lnTo>
                  <a:lnTo>
                    <a:pt x="772" y="141"/>
                  </a:lnTo>
                  <a:lnTo>
                    <a:pt x="816" y="135"/>
                  </a:lnTo>
                  <a:lnTo>
                    <a:pt x="824" y="112"/>
                  </a:lnTo>
                  <a:lnTo>
                    <a:pt x="890" y="89"/>
                  </a:lnTo>
                  <a:lnTo>
                    <a:pt x="871" y="74"/>
                  </a:lnTo>
                  <a:lnTo>
                    <a:pt x="835" y="72"/>
                  </a:lnTo>
                  <a:lnTo>
                    <a:pt x="799" y="93"/>
                  </a:lnTo>
                  <a:lnTo>
                    <a:pt x="751" y="89"/>
                  </a:lnTo>
                  <a:lnTo>
                    <a:pt x="719" y="110"/>
                  </a:lnTo>
                  <a:lnTo>
                    <a:pt x="729" y="74"/>
                  </a:lnTo>
                  <a:lnTo>
                    <a:pt x="685" y="67"/>
                  </a:lnTo>
                  <a:lnTo>
                    <a:pt x="725" y="59"/>
                  </a:lnTo>
                  <a:lnTo>
                    <a:pt x="751" y="55"/>
                  </a:lnTo>
                  <a:lnTo>
                    <a:pt x="751" y="55"/>
                  </a:lnTo>
                  <a:close/>
                </a:path>
              </a:pathLst>
            </a:custGeom>
            <a:solidFill>
              <a:srgbClr val="FFDF5D"/>
            </a:solidFill>
            <a:ln w="9525">
              <a:noFill/>
              <a:round/>
              <a:headEnd/>
              <a:tailEnd/>
            </a:ln>
          </p:spPr>
          <p:txBody>
            <a:bodyPr/>
            <a:lstStyle/>
            <a:p>
              <a:endParaRPr lang="en-GB"/>
            </a:p>
          </p:txBody>
        </p:sp>
        <p:sp>
          <p:nvSpPr>
            <p:cNvPr id="139286" name="Freeform 22"/>
            <p:cNvSpPr>
              <a:spLocks/>
            </p:cNvSpPr>
            <p:nvPr/>
          </p:nvSpPr>
          <p:spPr bwMode="auto">
            <a:xfrm>
              <a:off x="742" y="1377"/>
              <a:ext cx="1560" cy="1386"/>
            </a:xfrm>
            <a:custGeom>
              <a:avLst/>
              <a:gdLst/>
              <a:ahLst/>
              <a:cxnLst>
                <a:cxn ang="0">
                  <a:pos x="1070" y="116"/>
                </a:cxn>
                <a:cxn ang="0">
                  <a:pos x="996" y="163"/>
                </a:cxn>
                <a:cxn ang="0">
                  <a:pos x="794" y="125"/>
                </a:cxn>
                <a:cxn ang="0">
                  <a:pos x="663" y="97"/>
                </a:cxn>
                <a:cxn ang="0">
                  <a:pos x="501" y="107"/>
                </a:cxn>
                <a:cxn ang="0">
                  <a:pos x="353" y="73"/>
                </a:cxn>
                <a:cxn ang="0">
                  <a:pos x="168" y="129"/>
                </a:cxn>
                <a:cxn ang="0">
                  <a:pos x="152" y="229"/>
                </a:cxn>
                <a:cxn ang="0">
                  <a:pos x="138" y="261"/>
                </a:cxn>
                <a:cxn ang="0">
                  <a:pos x="149" y="357"/>
                </a:cxn>
                <a:cxn ang="0">
                  <a:pos x="54" y="511"/>
                </a:cxn>
                <a:cxn ang="0">
                  <a:pos x="242" y="323"/>
                </a:cxn>
                <a:cxn ang="0">
                  <a:pos x="326" y="323"/>
                </a:cxn>
                <a:cxn ang="0">
                  <a:pos x="410" y="287"/>
                </a:cxn>
                <a:cxn ang="0">
                  <a:pos x="466" y="437"/>
                </a:cxn>
                <a:cxn ang="0">
                  <a:pos x="534" y="514"/>
                </a:cxn>
                <a:cxn ang="0">
                  <a:pos x="568" y="852"/>
                </a:cxn>
                <a:cxn ang="0">
                  <a:pos x="619" y="995"/>
                </a:cxn>
                <a:cxn ang="0">
                  <a:pos x="706" y="1086"/>
                </a:cxn>
                <a:cxn ang="0">
                  <a:pos x="668" y="941"/>
                </a:cxn>
                <a:cxn ang="0">
                  <a:pos x="792" y="1120"/>
                </a:cxn>
                <a:cxn ang="0">
                  <a:pos x="1003" y="1279"/>
                </a:cxn>
                <a:cxn ang="0">
                  <a:pos x="1191" y="1372"/>
                </a:cxn>
                <a:cxn ang="0">
                  <a:pos x="1098" y="1218"/>
                </a:cxn>
                <a:cxn ang="0">
                  <a:pos x="992" y="1152"/>
                </a:cxn>
                <a:cxn ang="0">
                  <a:pos x="987" y="1095"/>
                </a:cxn>
                <a:cxn ang="0">
                  <a:pos x="930" y="1081"/>
                </a:cxn>
                <a:cxn ang="0">
                  <a:pos x="867" y="959"/>
                </a:cxn>
                <a:cxn ang="0">
                  <a:pos x="933" y="918"/>
                </a:cxn>
                <a:cxn ang="0">
                  <a:pos x="1003" y="925"/>
                </a:cxn>
                <a:cxn ang="0">
                  <a:pos x="1100" y="1022"/>
                </a:cxn>
                <a:cxn ang="0">
                  <a:pos x="1171" y="846"/>
                </a:cxn>
                <a:cxn ang="0">
                  <a:pos x="1210" y="766"/>
                </a:cxn>
                <a:cxn ang="0">
                  <a:pos x="1282" y="673"/>
                </a:cxn>
                <a:cxn ang="0">
                  <a:pos x="1348" y="720"/>
                </a:cxn>
                <a:cxn ang="0">
                  <a:pos x="1440" y="652"/>
                </a:cxn>
                <a:cxn ang="0">
                  <a:pos x="1392" y="625"/>
                </a:cxn>
                <a:cxn ang="0">
                  <a:pos x="1444" y="604"/>
                </a:cxn>
                <a:cxn ang="0">
                  <a:pos x="1485" y="656"/>
                </a:cxn>
                <a:cxn ang="0">
                  <a:pos x="1540" y="611"/>
                </a:cxn>
                <a:cxn ang="0">
                  <a:pos x="1485" y="488"/>
                </a:cxn>
                <a:cxn ang="0">
                  <a:pos x="1407" y="357"/>
                </a:cxn>
                <a:cxn ang="0">
                  <a:pos x="1363" y="348"/>
                </a:cxn>
                <a:cxn ang="0">
                  <a:pos x="1245" y="330"/>
                </a:cxn>
                <a:cxn ang="0">
                  <a:pos x="1224" y="445"/>
                </a:cxn>
                <a:cxn ang="0">
                  <a:pos x="1180" y="502"/>
                </a:cxn>
                <a:cxn ang="0">
                  <a:pos x="1079" y="414"/>
                </a:cxn>
                <a:cxn ang="0">
                  <a:pos x="1061" y="305"/>
                </a:cxn>
                <a:cxn ang="0">
                  <a:pos x="1168" y="195"/>
                </a:cxn>
                <a:cxn ang="0">
                  <a:pos x="1177" y="132"/>
                </a:cxn>
                <a:cxn ang="0">
                  <a:pos x="1103" y="86"/>
                </a:cxn>
              </a:cxnLst>
              <a:rect l="0" t="0" r="r" b="b"/>
              <a:pathLst>
                <a:path w="1544" h="1372">
                  <a:moveTo>
                    <a:pt x="1157" y="23"/>
                  </a:moveTo>
                  <a:lnTo>
                    <a:pt x="1120" y="0"/>
                  </a:lnTo>
                  <a:lnTo>
                    <a:pt x="1096" y="32"/>
                  </a:lnTo>
                  <a:lnTo>
                    <a:pt x="1093" y="86"/>
                  </a:lnTo>
                  <a:lnTo>
                    <a:pt x="1070" y="116"/>
                  </a:lnTo>
                  <a:lnTo>
                    <a:pt x="1079" y="137"/>
                  </a:lnTo>
                  <a:lnTo>
                    <a:pt x="1041" y="152"/>
                  </a:lnTo>
                  <a:lnTo>
                    <a:pt x="1033" y="116"/>
                  </a:lnTo>
                  <a:lnTo>
                    <a:pt x="998" y="137"/>
                  </a:lnTo>
                  <a:lnTo>
                    <a:pt x="996" y="163"/>
                  </a:lnTo>
                  <a:lnTo>
                    <a:pt x="922" y="132"/>
                  </a:lnTo>
                  <a:lnTo>
                    <a:pt x="888" y="142"/>
                  </a:lnTo>
                  <a:lnTo>
                    <a:pt x="872" y="168"/>
                  </a:lnTo>
                  <a:lnTo>
                    <a:pt x="794" y="153"/>
                  </a:lnTo>
                  <a:lnTo>
                    <a:pt x="794" y="125"/>
                  </a:lnTo>
                  <a:lnTo>
                    <a:pt x="748" y="129"/>
                  </a:lnTo>
                  <a:lnTo>
                    <a:pt x="716" y="94"/>
                  </a:lnTo>
                  <a:lnTo>
                    <a:pt x="694" y="97"/>
                  </a:lnTo>
                  <a:lnTo>
                    <a:pt x="694" y="121"/>
                  </a:lnTo>
                  <a:lnTo>
                    <a:pt x="663" y="97"/>
                  </a:lnTo>
                  <a:lnTo>
                    <a:pt x="610" y="116"/>
                  </a:lnTo>
                  <a:lnTo>
                    <a:pt x="579" y="129"/>
                  </a:lnTo>
                  <a:lnTo>
                    <a:pt x="557" y="116"/>
                  </a:lnTo>
                  <a:lnTo>
                    <a:pt x="538" y="129"/>
                  </a:lnTo>
                  <a:lnTo>
                    <a:pt x="501" y="107"/>
                  </a:lnTo>
                  <a:lnTo>
                    <a:pt x="437" y="97"/>
                  </a:lnTo>
                  <a:lnTo>
                    <a:pt x="422" y="111"/>
                  </a:lnTo>
                  <a:lnTo>
                    <a:pt x="406" y="97"/>
                  </a:lnTo>
                  <a:lnTo>
                    <a:pt x="370" y="94"/>
                  </a:lnTo>
                  <a:lnTo>
                    <a:pt x="353" y="73"/>
                  </a:lnTo>
                  <a:lnTo>
                    <a:pt x="326" y="76"/>
                  </a:lnTo>
                  <a:lnTo>
                    <a:pt x="318" y="53"/>
                  </a:lnTo>
                  <a:lnTo>
                    <a:pt x="286" y="66"/>
                  </a:lnTo>
                  <a:lnTo>
                    <a:pt x="202" y="89"/>
                  </a:lnTo>
                  <a:lnTo>
                    <a:pt x="168" y="129"/>
                  </a:lnTo>
                  <a:lnTo>
                    <a:pt x="202" y="173"/>
                  </a:lnTo>
                  <a:lnTo>
                    <a:pt x="197" y="182"/>
                  </a:lnTo>
                  <a:lnTo>
                    <a:pt x="162" y="168"/>
                  </a:lnTo>
                  <a:lnTo>
                    <a:pt x="134" y="182"/>
                  </a:lnTo>
                  <a:lnTo>
                    <a:pt x="152" y="229"/>
                  </a:lnTo>
                  <a:lnTo>
                    <a:pt x="176" y="216"/>
                  </a:lnTo>
                  <a:lnTo>
                    <a:pt x="197" y="229"/>
                  </a:lnTo>
                  <a:lnTo>
                    <a:pt x="176" y="248"/>
                  </a:lnTo>
                  <a:lnTo>
                    <a:pt x="168" y="264"/>
                  </a:lnTo>
                  <a:lnTo>
                    <a:pt x="138" y="261"/>
                  </a:lnTo>
                  <a:lnTo>
                    <a:pt x="108" y="287"/>
                  </a:lnTo>
                  <a:lnTo>
                    <a:pt x="108" y="325"/>
                  </a:lnTo>
                  <a:lnTo>
                    <a:pt x="134" y="339"/>
                  </a:lnTo>
                  <a:lnTo>
                    <a:pt x="160" y="330"/>
                  </a:lnTo>
                  <a:lnTo>
                    <a:pt x="149" y="357"/>
                  </a:lnTo>
                  <a:lnTo>
                    <a:pt x="182" y="361"/>
                  </a:lnTo>
                  <a:lnTo>
                    <a:pt x="185" y="379"/>
                  </a:lnTo>
                  <a:lnTo>
                    <a:pt x="129" y="433"/>
                  </a:lnTo>
                  <a:lnTo>
                    <a:pt x="0" y="553"/>
                  </a:lnTo>
                  <a:lnTo>
                    <a:pt x="54" y="511"/>
                  </a:lnTo>
                  <a:lnTo>
                    <a:pt x="135" y="445"/>
                  </a:lnTo>
                  <a:lnTo>
                    <a:pt x="242" y="348"/>
                  </a:lnTo>
                  <a:lnTo>
                    <a:pt x="227" y="330"/>
                  </a:lnTo>
                  <a:lnTo>
                    <a:pt x="214" y="323"/>
                  </a:lnTo>
                  <a:lnTo>
                    <a:pt x="242" y="323"/>
                  </a:lnTo>
                  <a:lnTo>
                    <a:pt x="283" y="282"/>
                  </a:lnTo>
                  <a:lnTo>
                    <a:pt x="283" y="295"/>
                  </a:lnTo>
                  <a:lnTo>
                    <a:pt x="263" y="323"/>
                  </a:lnTo>
                  <a:lnTo>
                    <a:pt x="304" y="318"/>
                  </a:lnTo>
                  <a:lnTo>
                    <a:pt x="326" y="323"/>
                  </a:lnTo>
                  <a:lnTo>
                    <a:pt x="326" y="305"/>
                  </a:lnTo>
                  <a:lnTo>
                    <a:pt x="344" y="308"/>
                  </a:lnTo>
                  <a:lnTo>
                    <a:pt x="380" y="323"/>
                  </a:lnTo>
                  <a:lnTo>
                    <a:pt x="406" y="305"/>
                  </a:lnTo>
                  <a:lnTo>
                    <a:pt x="410" y="287"/>
                  </a:lnTo>
                  <a:lnTo>
                    <a:pt x="445" y="305"/>
                  </a:lnTo>
                  <a:lnTo>
                    <a:pt x="422" y="323"/>
                  </a:lnTo>
                  <a:lnTo>
                    <a:pt x="434" y="352"/>
                  </a:lnTo>
                  <a:lnTo>
                    <a:pt x="453" y="361"/>
                  </a:lnTo>
                  <a:lnTo>
                    <a:pt x="466" y="437"/>
                  </a:lnTo>
                  <a:lnTo>
                    <a:pt x="485" y="455"/>
                  </a:lnTo>
                  <a:lnTo>
                    <a:pt x="501" y="445"/>
                  </a:lnTo>
                  <a:lnTo>
                    <a:pt x="522" y="468"/>
                  </a:lnTo>
                  <a:lnTo>
                    <a:pt x="522" y="498"/>
                  </a:lnTo>
                  <a:lnTo>
                    <a:pt x="534" y="514"/>
                  </a:lnTo>
                  <a:lnTo>
                    <a:pt x="512" y="524"/>
                  </a:lnTo>
                  <a:lnTo>
                    <a:pt x="535" y="564"/>
                  </a:lnTo>
                  <a:lnTo>
                    <a:pt x="546" y="577"/>
                  </a:lnTo>
                  <a:lnTo>
                    <a:pt x="519" y="684"/>
                  </a:lnTo>
                  <a:lnTo>
                    <a:pt x="568" y="852"/>
                  </a:lnTo>
                  <a:lnTo>
                    <a:pt x="579" y="890"/>
                  </a:lnTo>
                  <a:lnTo>
                    <a:pt x="610" y="897"/>
                  </a:lnTo>
                  <a:lnTo>
                    <a:pt x="619" y="951"/>
                  </a:lnTo>
                  <a:lnTo>
                    <a:pt x="632" y="977"/>
                  </a:lnTo>
                  <a:lnTo>
                    <a:pt x="619" y="995"/>
                  </a:lnTo>
                  <a:lnTo>
                    <a:pt x="629" y="1015"/>
                  </a:lnTo>
                  <a:lnTo>
                    <a:pt x="657" y="1047"/>
                  </a:lnTo>
                  <a:lnTo>
                    <a:pt x="672" y="1075"/>
                  </a:lnTo>
                  <a:lnTo>
                    <a:pt x="699" y="1091"/>
                  </a:lnTo>
                  <a:lnTo>
                    <a:pt x="706" y="1086"/>
                  </a:lnTo>
                  <a:lnTo>
                    <a:pt x="694" y="1057"/>
                  </a:lnTo>
                  <a:lnTo>
                    <a:pt x="668" y="1007"/>
                  </a:lnTo>
                  <a:lnTo>
                    <a:pt x="657" y="972"/>
                  </a:lnTo>
                  <a:lnTo>
                    <a:pt x="654" y="941"/>
                  </a:lnTo>
                  <a:lnTo>
                    <a:pt x="668" y="941"/>
                  </a:lnTo>
                  <a:lnTo>
                    <a:pt x="672" y="984"/>
                  </a:lnTo>
                  <a:lnTo>
                    <a:pt x="696" y="1022"/>
                  </a:lnTo>
                  <a:lnTo>
                    <a:pt x="753" y="1086"/>
                  </a:lnTo>
                  <a:lnTo>
                    <a:pt x="768" y="1091"/>
                  </a:lnTo>
                  <a:lnTo>
                    <a:pt x="792" y="1120"/>
                  </a:lnTo>
                  <a:lnTo>
                    <a:pt x="826" y="1141"/>
                  </a:lnTo>
                  <a:lnTo>
                    <a:pt x="864" y="1175"/>
                  </a:lnTo>
                  <a:lnTo>
                    <a:pt x="902" y="1189"/>
                  </a:lnTo>
                  <a:lnTo>
                    <a:pt x="940" y="1205"/>
                  </a:lnTo>
                  <a:lnTo>
                    <a:pt x="1003" y="1279"/>
                  </a:lnTo>
                  <a:lnTo>
                    <a:pt x="1021" y="1294"/>
                  </a:lnTo>
                  <a:lnTo>
                    <a:pt x="1047" y="1308"/>
                  </a:lnTo>
                  <a:lnTo>
                    <a:pt x="1142" y="1352"/>
                  </a:lnTo>
                  <a:lnTo>
                    <a:pt x="1164" y="1336"/>
                  </a:lnTo>
                  <a:lnTo>
                    <a:pt x="1191" y="1372"/>
                  </a:lnTo>
                  <a:lnTo>
                    <a:pt x="1191" y="1342"/>
                  </a:lnTo>
                  <a:lnTo>
                    <a:pt x="1154" y="1296"/>
                  </a:lnTo>
                  <a:lnTo>
                    <a:pt x="1115" y="1298"/>
                  </a:lnTo>
                  <a:lnTo>
                    <a:pt x="1094" y="1258"/>
                  </a:lnTo>
                  <a:lnTo>
                    <a:pt x="1098" y="1218"/>
                  </a:lnTo>
                  <a:lnTo>
                    <a:pt x="1080" y="1196"/>
                  </a:lnTo>
                  <a:lnTo>
                    <a:pt x="1053" y="1196"/>
                  </a:lnTo>
                  <a:lnTo>
                    <a:pt x="1010" y="1202"/>
                  </a:lnTo>
                  <a:lnTo>
                    <a:pt x="1016" y="1157"/>
                  </a:lnTo>
                  <a:lnTo>
                    <a:pt x="992" y="1152"/>
                  </a:lnTo>
                  <a:lnTo>
                    <a:pt x="987" y="1161"/>
                  </a:lnTo>
                  <a:lnTo>
                    <a:pt x="956" y="1152"/>
                  </a:lnTo>
                  <a:lnTo>
                    <a:pt x="965" y="1134"/>
                  </a:lnTo>
                  <a:lnTo>
                    <a:pt x="998" y="1127"/>
                  </a:lnTo>
                  <a:lnTo>
                    <a:pt x="987" y="1095"/>
                  </a:lnTo>
                  <a:lnTo>
                    <a:pt x="996" y="1086"/>
                  </a:lnTo>
                  <a:lnTo>
                    <a:pt x="989" y="1047"/>
                  </a:lnTo>
                  <a:lnTo>
                    <a:pt x="977" y="1052"/>
                  </a:lnTo>
                  <a:lnTo>
                    <a:pt x="950" y="1057"/>
                  </a:lnTo>
                  <a:lnTo>
                    <a:pt x="930" y="1081"/>
                  </a:lnTo>
                  <a:lnTo>
                    <a:pt x="888" y="1086"/>
                  </a:lnTo>
                  <a:lnTo>
                    <a:pt x="846" y="1065"/>
                  </a:lnTo>
                  <a:lnTo>
                    <a:pt x="841" y="1011"/>
                  </a:lnTo>
                  <a:lnTo>
                    <a:pt x="867" y="984"/>
                  </a:lnTo>
                  <a:lnTo>
                    <a:pt x="867" y="959"/>
                  </a:lnTo>
                  <a:lnTo>
                    <a:pt x="854" y="941"/>
                  </a:lnTo>
                  <a:lnTo>
                    <a:pt x="876" y="946"/>
                  </a:lnTo>
                  <a:lnTo>
                    <a:pt x="912" y="928"/>
                  </a:lnTo>
                  <a:lnTo>
                    <a:pt x="915" y="915"/>
                  </a:lnTo>
                  <a:lnTo>
                    <a:pt x="933" y="918"/>
                  </a:lnTo>
                  <a:lnTo>
                    <a:pt x="935" y="933"/>
                  </a:lnTo>
                  <a:lnTo>
                    <a:pt x="964" y="933"/>
                  </a:lnTo>
                  <a:lnTo>
                    <a:pt x="987" y="946"/>
                  </a:lnTo>
                  <a:lnTo>
                    <a:pt x="987" y="925"/>
                  </a:lnTo>
                  <a:lnTo>
                    <a:pt x="1003" y="925"/>
                  </a:lnTo>
                  <a:lnTo>
                    <a:pt x="1019" y="941"/>
                  </a:lnTo>
                  <a:lnTo>
                    <a:pt x="1061" y="941"/>
                  </a:lnTo>
                  <a:lnTo>
                    <a:pt x="1061" y="984"/>
                  </a:lnTo>
                  <a:lnTo>
                    <a:pt x="1079" y="1015"/>
                  </a:lnTo>
                  <a:lnTo>
                    <a:pt x="1100" y="1022"/>
                  </a:lnTo>
                  <a:lnTo>
                    <a:pt x="1103" y="1002"/>
                  </a:lnTo>
                  <a:lnTo>
                    <a:pt x="1103" y="941"/>
                  </a:lnTo>
                  <a:lnTo>
                    <a:pt x="1093" y="925"/>
                  </a:lnTo>
                  <a:lnTo>
                    <a:pt x="1146" y="849"/>
                  </a:lnTo>
                  <a:lnTo>
                    <a:pt x="1171" y="846"/>
                  </a:lnTo>
                  <a:lnTo>
                    <a:pt x="1180" y="818"/>
                  </a:lnTo>
                  <a:lnTo>
                    <a:pt x="1196" y="814"/>
                  </a:lnTo>
                  <a:lnTo>
                    <a:pt x="1180" y="796"/>
                  </a:lnTo>
                  <a:lnTo>
                    <a:pt x="1183" y="780"/>
                  </a:lnTo>
                  <a:lnTo>
                    <a:pt x="1210" y="766"/>
                  </a:lnTo>
                  <a:lnTo>
                    <a:pt x="1232" y="736"/>
                  </a:lnTo>
                  <a:lnTo>
                    <a:pt x="1267" y="730"/>
                  </a:lnTo>
                  <a:lnTo>
                    <a:pt x="1277" y="700"/>
                  </a:lnTo>
                  <a:lnTo>
                    <a:pt x="1267" y="693"/>
                  </a:lnTo>
                  <a:lnTo>
                    <a:pt x="1282" y="673"/>
                  </a:lnTo>
                  <a:lnTo>
                    <a:pt x="1323" y="664"/>
                  </a:lnTo>
                  <a:lnTo>
                    <a:pt x="1363" y="652"/>
                  </a:lnTo>
                  <a:lnTo>
                    <a:pt x="1369" y="677"/>
                  </a:lnTo>
                  <a:lnTo>
                    <a:pt x="1358" y="700"/>
                  </a:lnTo>
                  <a:lnTo>
                    <a:pt x="1348" y="720"/>
                  </a:lnTo>
                  <a:lnTo>
                    <a:pt x="1382" y="727"/>
                  </a:lnTo>
                  <a:lnTo>
                    <a:pt x="1392" y="709"/>
                  </a:lnTo>
                  <a:lnTo>
                    <a:pt x="1407" y="696"/>
                  </a:lnTo>
                  <a:lnTo>
                    <a:pt x="1440" y="684"/>
                  </a:lnTo>
                  <a:lnTo>
                    <a:pt x="1440" y="652"/>
                  </a:lnTo>
                  <a:lnTo>
                    <a:pt x="1419" y="643"/>
                  </a:lnTo>
                  <a:lnTo>
                    <a:pt x="1419" y="656"/>
                  </a:lnTo>
                  <a:lnTo>
                    <a:pt x="1404" y="664"/>
                  </a:lnTo>
                  <a:lnTo>
                    <a:pt x="1380" y="656"/>
                  </a:lnTo>
                  <a:lnTo>
                    <a:pt x="1392" y="625"/>
                  </a:lnTo>
                  <a:lnTo>
                    <a:pt x="1384" y="611"/>
                  </a:lnTo>
                  <a:lnTo>
                    <a:pt x="1363" y="611"/>
                  </a:lnTo>
                  <a:lnTo>
                    <a:pt x="1310" y="629"/>
                  </a:lnTo>
                  <a:lnTo>
                    <a:pt x="1363" y="600"/>
                  </a:lnTo>
                  <a:lnTo>
                    <a:pt x="1444" y="604"/>
                  </a:lnTo>
                  <a:lnTo>
                    <a:pt x="1476" y="590"/>
                  </a:lnTo>
                  <a:lnTo>
                    <a:pt x="1485" y="611"/>
                  </a:lnTo>
                  <a:lnTo>
                    <a:pt x="1449" y="629"/>
                  </a:lnTo>
                  <a:lnTo>
                    <a:pt x="1456" y="638"/>
                  </a:lnTo>
                  <a:lnTo>
                    <a:pt x="1485" y="656"/>
                  </a:lnTo>
                  <a:lnTo>
                    <a:pt x="1493" y="643"/>
                  </a:lnTo>
                  <a:lnTo>
                    <a:pt x="1503" y="670"/>
                  </a:lnTo>
                  <a:lnTo>
                    <a:pt x="1519" y="656"/>
                  </a:lnTo>
                  <a:lnTo>
                    <a:pt x="1544" y="656"/>
                  </a:lnTo>
                  <a:lnTo>
                    <a:pt x="1540" y="611"/>
                  </a:lnTo>
                  <a:lnTo>
                    <a:pt x="1515" y="604"/>
                  </a:lnTo>
                  <a:lnTo>
                    <a:pt x="1503" y="582"/>
                  </a:lnTo>
                  <a:lnTo>
                    <a:pt x="1519" y="574"/>
                  </a:lnTo>
                  <a:lnTo>
                    <a:pt x="1519" y="514"/>
                  </a:lnTo>
                  <a:lnTo>
                    <a:pt x="1485" y="488"/>
                  </a:lnTo>
                  <a:lnTo>
                    <a:pt x="1453" y="480"/>
                  </a:lnTo>
                  <a:lnTo>
                    <a:pt x="1449" y="434"/>
                  </a:lnTo>
                  <a:lnTo>
                    <a:pt x="1429" y="391"/>
                  </a:lnTo>
                  <a:lnTo>
                    <a:pt x="1419" y="352"/>
                  </a:lnTo>
                  <a:lnTo>
                    <a:pt x="1407" y="357"/>
                  </a:lnTo>
                  <a:lnTo>
                    <a:pt x="1389" y="345"/>
                  </a:lnTo>
                  <a:lnTo>
                    <a:pt x="1382" y="382"/>
                  </a:lnTo>
                  <a:lnTo>
                    <a:pt x="1363" y="396"/>
                  </a:lnTo>
                  <a:lnTo>
                    <a:pt x="1345" y="366"/>
                  </a:lnTo>
                  <a:lnTo>
                    <a:pt x="1363" y="348"/>
                  </a:lnTo>
                  <a:lnTo>
                    <a:pt x="1345" y="325"/>
                  </a:lnTo>
                  <a:lnTo>
                    <a:pt x="1319" y="323"/>
                  </a:lnTo>
                  <a:lnTo>
                    <a:pt x="1305" y="302"/>
                  </a:lnTo>
                  <a:lnTo>
                    <a:pt x="1238" y="302"/>
                  </a:lnTo>
                  <a:lnTo>
                    <a:pt x="1245" y="330"/>
                  </a:lnTo>
                  <a:lnTo>
                    <a:pt x="1227" y="345"/>
                  </a:lnTo>
                  <a:lnTo>
                    <a:pt x="1238" y="361"/>
                  </a:lnTo>
                  <a:lnTo>
                    <a:pt x="1222" y="389"/>
                  </a:lnTo>
                  <a:lnTo>
                    <a:pt x="1238" y="409"/>
                  </a:lnTo>
                  <a:lnTo>
                    <a:pt x="1224" y="445"/>
                  </a:lnTo>
                  <a:lnTo>
                    <a:pt x="1192" y="468"/>
                  </a:lnTo>
                  <a:lnTo>
                    <a:pt x="1195" y="485"/>
                  </a:lnTo>
                  <a:lnTo>
                    <a:pt x="1195" y="529"/>
                  </a:lnTo>
                  <a:lnTo>
                    <a:pt x="1171" y="529"/>
                  </a:lnTo>
                  <a:lnTo>
                    <a:pt x="1180" y="502"/>
                  </a:lnTo>
                  <a:lnTo>
                    <a:pt x="1168" y="485"/>
                  </a:lnTo>
                  <a:lnTo>
                    <a:pt x="1168" y="457"/>
                  </a:lnTo>
                  <a:lnTo>
                    <a:pt x="1146" y="455"/>
                  </a:lnTo>
                  <a:lnTo>
                    <a:pt x="1111" y="437"/>
                  </a:lnTo>
                  <a:lnTo>
                    <a:pt x="1079" y="414"/>
                  </a:lnTo>
                  <a:lnTo>
                    <a:pt x="1061" y="419"/>
                  </a:lnTo>
                  <a:lnTo>
                    <a:pt x="1046" y="374"/>
                  </a:lnTo>
                  <a:lnTo>
                    <a:pt x="1023" y="361"/>
                  </a:lnTo>
                  <a:lnTo>
                    <a:pt x="1036" y="318"/>
                  </a:lnTo>
                  <a:lnTo>
                    <a:pt x="1061" y="305"/>
                  </a:lnTo>
                  <a:lnTo>
                    <a:pt x="1084" y="302"/>
                  </a:lnTo>
                  <a:lnTo>
                    <a:pt x="1087" y="269"/>
                  </a:lnTo>
                  <a:lnTo>
                    <a:pt x="1126" y="261"/>
                  </a:lnTo>
                  <a:lnTo>
                    <a:pt x="1154" y="226"/>
                  </a:lnTo>
                  <a:lnTo>
                    <a:pt x="1168" y="195"/>
                  </a:lnTo>
                  <a:lnTo>
                    <a:pt x="1201" y="189"/>
                  </a:lnTo>
                  <a:lnTo>
                    <a:pt x="1227" y="173"/>
                  </a:lnTo>
                  <a:lnTo>
                    <a:pt x="1205" y="163"/>
                  </a:lnTo>
                  <a:lnTo>
                    <a:pt x="1196" y="132"/>
                  </a:lnTo>
                  <a:lnTo>
                    <a:pt x="1177" y="132"/>
                  </a:lnTo>
                  <a:lnTo>
                    <a:pt x="1160" y="163"/>
                  </a:lnTo>
                  <a:lnTo>
                    <a:pt x="1146" y="137"/>
                  </a:lnTo>
                  <a:lnTo>
                    <a:pt x="1114" y="125"/>
                  </a:lnTo>
                  <a:lnTo>
                    <a:pt x="1120" y="100"/>
                  </a:lnTo>
                  <a:lnTo>
                    <a:pt x="1103" y="86"/>
                  </a:lnTo>
                  <a:lnTo>
                    <a:pt x="1124" y="32"/>
                  </a:lnTo>
                  <a:lnTo>
                    <a:pt x="1157" y="23"/>
                  </a:lnTo>
                  <a:lnTo>
                    <a:pt x="1157" y="23"/>
                  </a:lnTo>
                  <a:close/>
                </a:path>
              </a:pathLst>
            </a:custGeom>
            <a:solidFill>
              <a:srgbClr val="FFDF5D"/>
            </a:solidFill>
            <a:ln w="9525">
              <a:noFill/>
              <a:round/>
              <a:headEnd/>
              <a:tailEnd/>
            </a:ln>
          </p:spPr>
          <p:txBody>
            <a:bodyPr/>
            <a:lstStyle/>
            <a:p>
              <a:endParaRPr lang="en-GB"/>
            </a:p>
          </p:txBody>
        </p:sp>
        <p:sp>
          <p:nvSpPr>
            <p:cNvPr id="139287" name="Freeform 23"/>
            <p:cNvSpPr>
              <a:spLocks/>
            </p:cNvSpPr>
            <p:nvPr/>
          </p:nvSpPr>
          <p:spPr bwMode="auto">
            <a:xfrm>
              <a:off x="1882" y="2688"/>
              <a:ext cx="733" cy="1304"/>
            </a:xfrm>
            <a:custGeom>
              <a:avLst/>
              <a:gdLst/>
              <a:ahLst/>
              <a:cxnLst>
                <a:cxn ang="0">
                  <a:pos x="86" y="76"/>
                </a:cxn>
                <a:cxn ang="0">
                  <a:pos x="95" y="193"/>
                </a:cxn>
                <a:cxn ang="0">
                  <a:pos x="37" y="309"/>
                </a:cxn>
                <a:cxn ang="0">
                  <a:pos x="12" y="363"/>
                </a:cxn>
                <a:cxn ang="0">
                  <a:pos x="78" y="475"/>
                </a:cxn>
                <a:cxn ang="0">
                  <a:pos x="187" y="574"/>
                </a:cxn>
                <a:cxn ang="0">
                  <a:pos x="210" y="656"/>
                </a:cxn>
                <a:cxn ang="0">
                  <a:pos x="187" y="827"/>
                </a:cxn>
                <a:cxn ang="0">
                  <a:pos x="175" y="1089"/>
                </a:cxn>
                <a:cxn ang="0">
                  <a:pos x="187" y="1188"/>
                </a:cxn>
                <a:cxn ang="0">
                  <a:pos x="183" y="1295"/>
                </a:cxn>
                <a:cxn ang="0">
                  <a:pos x="219" y="1371"/>
                </a:cxn>
                <a:cxn ang="0">
                  <a:pos x="213" y="1401"/>
                </a:cxn>
                <a:cxn ang="0">
                  <a:pos x="301" y="1430"/>
                </a:cxn>
                <a:cxn ang="0">
                  <a:pos x="375" y="1430"/>
                </a:cxn>
                <a:cxn ang="0">
                  <a:pos x="306" y="1378"/>
                </a:cxn>
                <a:cxn ang="0">
                  <a:pos x="306" y="1348"/>
                </a:cxn>
                <a:cxn ang="0">
                  <a:pos x="320" y="1260"/>
                </a:cxn>
                <a:cxn ang="0">
                  <a:pos x="284" y="1196"/>
                </a:cxn>
                <a:cxn ang="0">
                  <a:pos x="335" y="1148"/>
                </a:cxn>
                <a:cxn ang="0">
                  <a:pos x="320" y="1097"/>
                </a:cxn>
                <a:cxn ang="0">
                  <a:pos x="381" y="1055"/>
                </a:cxn>
                <a:cxn ang="0">
                  <a:pos x="453" y="1015"/>
                </a:cxn>
                <a:cxn ang="0">
                  <a:pos x="460" y="948"/>
                </a:cxn>
                <a:cxn ang="0">
                  <a:pos x="519" y="937"/>
                </a:cxn>
                <a:cxn ang="0">
                  <a:pos x="571" y="874"/>
                </a:cxn>
                <a:cxn ang="0">
                  <a:pos x="584" y="779"/>
                </a:cxn>
                <a:cxn ang="0">
                  <a:pos x="630" y="728"/>
                </a:cxn>
                <a:cxn ang="0">
                  <a:pos x="744" y="644"/>
                </a:cxn>
                <a:cxn ang="0">
                  <a:pos x="799" y="441"/>
                </a:cxn>
                <a:cxn ang="0">
                  <a:pos x="767" y="346"/>
                </a:cxn>
                <a:cxn ang="0">
                  <a:pos x="687" y="304"/>
                </a:cxn>
                <a:cxn ang="0">
                  <a:pos x="654" y="296"/>
                </a:cxn>
                <a:cxn ang="0">
                  <a:pos x="580" y="262"/>
                </a:cxn>
                <a:cxn ang="0">
                  <a:pos x="571" y="211"/>
                </a:cxn>
                <a:cxn ang="0">
                  <a:pos x="510" y="171"/>
                </a:cxn>
                <a:cxn ang="0">
                  <a:pos x="434" y="140"/>
                </a:cxn>
                <a:cxn ang="0">
                  <a:pos x="388" y="89"/>
                </a:cxn>
                <a:cxn ang="0">
                  <a:pos x="236" y="34"/>
                </a:cxn>
                <a:cxn ang="0">
                  <a:pos x="187" y="5"/>
                </a:cxn>
                <a:cxn ang="0">
                  <a:pos x="114" y="22"/>
                </a:cxn>
              </a:cxnLst>
              <a:rect l="0" t="0" r="r" b="b"/>
              <a:pathLst>
                <a:path w="818" h="1449">
                  <a:moveTo>
                    <a:pt x="114" y="22"/>
                  </a:moveTo>
                  <a:lnTo>
                    <a:pt x="86" y="76"/>
                  </a:lnTo>
                  <a:lnTo>
                    <a:pt x="82" y="140"/>
                  </a:lnTo>
                  <a:lnTo>
                    <a:pt x="95" y="193"/>
                  </a:lnTo>
                  <a:lnTo>
                    <a:pt x="29" y="245"/>
                  </a:lnTo>
                  <a:lnTo>
                    <a:pt x="37" y="309"/>
                  </a:lnTo>
                  <a:lnTo>
                    <a:pt x="0" y="334"/>
                  </a:lnTo>
                  <a:lnTo>
                    <a:pt x="12" y="363"/>
                  </a:lnTo>
                  <a:lnTo>
                    <a:pt x="75" y="433"/>
                  </a:lnTo>
                  <a:lnTo>
                    <a:pt x="78" y="475"/>
                  </a:lnTo>
                  <a:lnTo>
                    <a:pt x="143" y="562"/>
                  </a:lnTo>
                  <a:lnTo>
                    <a:pt x="187" y="574"/>
                  </a:lnTo>
                  <a:lnTo>
                    <a:pt x="196" y="627"/>
                  </a:lnTo>
                  <a:lnTo>
                    <a:pt x="210" y="656"/>
                  </a:lnTo>
                  <a:lnTo>
                    <a:pt x="204" y="779"/>
                  </a:lnTo>
                  <a:lnTo>
                    <a:pt x="187" y="827"/>
                  </a:lnTo>
                  <a:lnTo>
                    <a:pt x="192" y="956"/>
                  </a:lnTo>
                  <a:lnTo>
                    <a:pt x="175" y="1089"/>
                  </a:lnTo>
                  <a:lnTo>
                    <a:pt x="200" y="1108"/>
                  </a:lnTo>
                  <a:lnTo>
                    <a:pt x="187" y="1188"/>
                  </a:lnTo>
                  <a:lnTo>
                    <a:pt x="164" y="1207"/>
                  </a:lnTo>
                  <a:lnTo>
                    <a:pt x="183" y="1295"/>
                  </a:lnTo>
                  <a:lnTo>
                    <a:pt x="219" y="1342"/>
                  </a:lnTo>
                  <a:lnTo>
                    <a:pt x="219" y="1371"/>
                  </a:lnTo>
                  <a:lnTo>
                    <a:pt x="232" y="1390"/>
                  </a:lnTo>
                  <a:lnTo>
                    <a:pt x="213" y="1401"/>
                  </a:lnTo>
                  <a:lnTo>
                    <a:pt x="261" y="1430"/>
                  </a:lnTo>
                  <a:lnTo>
                    <a:pt x="301" y="1430"/>
                  </a:lnTo>
                  <a:lnTo>
                    <a:pt x="356" y="1449"/>
                  </a:lnTo>
                  <a:lnTo>
                    <a:pt x="375" y="1430"/>
                  </a:lnTo>
                  <a:lnTo>
                    <a:pt x="324" y="1401"/>
                  </a:lnTo>
                  <a:lnTo>
                    <a:pt x="306" y="1378"/>
                  </a:lnTo>
                  <a:lnTo>
                    <a:pt x="265" y="1378"/>
                  </a:lnTo>
                  <a:lnTo>
                    <a:pt x="306" y="1348"/>
                  </a:lnTo>
                  <a:lnTo>
                    <a:pt x="268" y="1329"/>
                  </a:lnTo>
                  <a:lnTo>
                    <a:pt x="320" y="1260"/>
                  </a:lnTo>
                  <a:lnTo>
                    <a:pt x="293" y="1232"/>
                  </a:lnTo>
                  <a:lnTo>
                    <a:pt x="284" y="1196"/>
                  </a:lnTo>
                  <a:lnTo>
                    <a:pt x="314" y="1184"/>
                  </a:lnTo>
                  <a:lnTo>
                    <a:pt x="335" y="1148"/>
                  </a:lnTo>
                  <a:lnTo>
                    <a:pt x="360" y="1137"/>
                  </a:lnTo>
                  <a:lnTo>
                    <a:pt x="320" y="1097"/>
                  </a:lnTo>
                  <a:lnTo>
                    <a:pt x="356" y="1089"/>
                  </a:lnTo>
                  <a:lnTo>
                    <a:pt x="381" y="1055"/>
                  </a:lnTo>
                  <a:lnTo>
                    <a:pt x="411" y="1055"/>
                  </a:lnTo>
                  <a:lnTo>
                    <a:pt x="453" y="1015"/>
                  </a:lnTo>
                  <a:lnTo>
                    <a:pt x="434" y="948"/>
                  </a:lnTo>
                  <a:lnTo>
                    <a:pt x="460" y="948"/>
                  </a:lnTo>
                  <a:lnTo>
                    <a:pt x="466" y="967"/>
                  </a:lnTo>
                  <a:lnTo>
                    <a:pt x="519" y="937"/>
                  </a:lnTo>
                  <a:lnTo>
                    <a:pt x="523" y="878"/>
                  </a:lnTo>
                  <a:lnTo>
                    <a:pt x="571" y="874"/>
                  </a:lnTo>
                  <a:lnTo>
                    <a:pt x="588" y="850"/>
                  </a:lnTo>
                  <a:lnTo>
                    <a:pt x="584" y="779"/>
                  </a:lnTo>
                  <a:lnTo>
                    <a:pt x="626" y="762"/>
                  </a:lnTo>
                  <a:lnTo>
                    <a:pt x="630" y="728"/>
                  </a:lnTo>
                  <a:lnTo>
                    <a:pt x="681" y="711"/>
                  </a:lnTo>
                  <a:lnTo>
                    <a:pt x="744" y="644"/>
                  </a:lnTo>
                  <a:lnTo>
                    <a:pt x="744" y="521"/>
                  </a:lnTo>
                  <a:lnTo>
                    <a:pt x="799" y="441"/>
                  </a:lnTo>
                  <a:lnTo>
                    <a:pt x="818" y="363"/>
                  </a:lnTo>
                  <a:lnTo>
                    <a:pt x="767" y="346"/>
                  </a:lnTo>
                  <a:lnTo>
                    <a:pt x="740" y="309"/>
                  </a:lnTo>
                  <a:lnTo>
                    <a:pt x="687" y="304"/>
                  </a:lnTo>
                  <a:lnTo>
                    <a:pt x="666" y="279"/>
                  </a:lnTo>
                  <a:lnTo>
                    <a:pt x="654" y="296"/>
                  </a:lnTo>
                  <a:lnTo>
                    <a:pt x="597" y="256"/>
                  </a:lnTo>
                  <a:lnTo>
                    <a:pt x="580" y="262"/>
                  </a:lnTo>
                  <a:lnTo>
                    <a:pt x="552" y="228"/>
                  </a:lnTo>
                  <a:lnTo>
                    <a:pt x="571" y="211"/>
                  </a:lnTo>
                  <a:lnTo>
                    <a:pt x="544" y="171"/>
                  </a:lnTo>
                  <a:lnTo>
                    <a:pt x="510" y="171"/>
                  </a:lnTo>
                  <a:lnTo>
                    <a:pt x="489" y="146"/>
                  </a:lnTo>
                  <a:lnTo>
                    <a:pt x="434" y="140"/>
                  </a:lnTo>
                  <a:lnTo>
                    <a:pt x="411" y="95"/>
                  </a:lnTo>
                  <a:lnTo>
                    <a:pt x="388" y="89"/>
                  </a:lnTo>
                  <a:lnTo>
                    <a:pt x="371" y="34"/>
                  </a:lnTo>
                  <a:lnTo>
                    <a:pt x="236" y="34"/>
                  </a:lnTo>
                  <a:lnTo>
                    <a:pt x="213" y="0"/>
                  </a:lnTo>
                  <a:lnTo>
                    <a:pt x="187" y="5"/>
                  </a:lnTo>
                  <a:lnTo>
                    <a:pt x="151" y="17"/>
                  </a:lnTo>
                  <a:lnTo>
                    <a:pt x="114" y="22"/>
                  </a:lnTo>
                  <a:lnTo>
                    <a:pt x="114" y="22"/>
                  </a:lnTo>
                  <a:close/>
                </a:path>
              </a:pathLst>
            </a:custGeom>
            <a:solidFill>
              <a:srgbClr val="FFDF5D"/>
            </a:solidFill>
            <a:ln w="9525">
              <a:noFill/>
              <a:round/>
              <a:headEnd/>
              <a:tailEnd/>
            </a:ln>
          </p:spPr>
          <p:txBody>
            <a:bodyPr/>
            <a:lstStyle/>
            <a:p>
              <a:endParaRPr lang="en-GB"/>
            </a:p>
          </p:txBody>
        </p:sp>
        <p:sp>
          <p:nvSpPr>
            <p:cNvPr id="139288" name="Freeform 24"/>
            <p:cNvSpPr>
              <a:spLocks/>
            </p:cNvSpPr>
            <p:nvPr/>
          </p:nvSpPr>
          <p:spPr bwMode="auto">
            <a:xfrm>
              <a:off x="1853" y="2465"/>
              <a:ext cx="160" cy="69"/>
            </a:xfrm>
            <a:custGeom>
              <a:avLst/>
              <a:gdLst/>
              <a:ahLst/>
              <a:cxnLst>
                <a:cxn ang="0">
                  <a:pos x="188" y="64"/>
                </a:cxn>
                <a:cxn ang="0">
                  <a:pos x="156" y="81"/>
                </a:cxn>
                <a:cxn ang="0">
                  <a:pos x="110" y="64"/>
                </a:cxn>
                <a:cxn ang="0">
                  <a:pos x="61" y="41"/>
                </a:cxn>
                <a:cxn ang="0">
                  <a:pos x="0" y="32"/>
                </a:cxn>
                <a:cxn ang="0">
                  <a:pos x="15" y="15"/>
                </a:cxn>
                <a:cxn ang="0">
                  <a:pos x="65" y="0"/>
                </a:cxn>
                <a:cxn ang="0">
                  <a:pos x="114" y="41"/>
                </a:cxn>
                <a:cxn ang="0">
                  <a:pos x="188" y="64"/>
                </a:cxn>
                <a:cxn ang="0">
                  <a:pos x="188" y="64"/>
                </a:cxn>
              </a:cxnLst>
              <a:rect l="0" t="0" r="r" b="b"/>
              <a:pathLst>
                <a:path w="188" h="81">
                  <a:moveTo>
                    <a:pt x="188" y="64"/>
                  </a:moveTo>
                  <a:lnTo>
                    <a:pt x="156" y="81"/>
                  </a:lnTo>
                  <a:lnTo>
                    <a:pt x="110" y="64"/>
                  </a:lnTo>
                  <a:lnTo>
                    <a:pt x="61" y="41"/>
                  </a:lnTo>
                  <a:lnTo>
                    <a:pt x="0" y="32"/>
                  </a:lnTo>
                  <a:lnTo>
                    <a:pt x="15" y="15"/>
                  </a:lnTo>
                  <a:lnTo>
                    <a:pt x="65" y="0"/>
                  </a:lnTo>
                  <a:lnTo>
                    <a:pt x="114" y="41"/>
                  </a:lnTo>
                  <a:lnTo>
                    <a:pt x="188" y="64"/>
                  </a:lnTo>
                  <a:lnTo>
                    <a:pt x="188" y="64"/>
                  </a:lnTo>
                  <a:close/>
                </a:path>
              </a:pathLst>
            </a:custGeom>
            <a:solidFill>
              <a:srgbClr val="FFDF5D"/>
            </a:solidFill>
            <a:ln w="9525">
              <a:noFill/>
              <a:round/>
              <a:headEnd/>
              <a:tailEnd/>
            </a:ln>
          </p:spPr>
          <p:txBody>
            <a:bodyPr/>
            <a:lstStyle/>
            <a:p>
              <a:endParaRPr lang="en-GB"/>
            </a:p>
          </p:txBody>
        </p:sp>
        <p:sp>
          <p:nvSpPr>
            <p:cNvPr id="139289" name="Freeform 25"/>
            <p:cNvSpPr>
              <a:spLocks/>
            </p:cNvSpPr>
            <p:nvPr/>
          </p:nvSpPr>
          <p:spPr bwMode="auto">
            <a:xfrm>
              <a:off x="1980" y="2548"/>
              <a:ext cx="124" cy="28"/>
            </a:xfrm>
            <a:custGeom>
              <a:avLst/>
              <a:gdLst/>
              <a:ahLst/>
              <a:cxnLst>
                <a:cxn ang="0">
                  <a:pos x="147" y="27"/>
                </a:cxn>
                <a:cxn ang="0">
                  <a:pos x="103" y="0"/>
                </a:cxn>
                <a:cxn ang="0">
                  <a:pos x="42" y="2"/>
                </a:cxn>
                <a:cxn ang="0">
                  <a:pos x="0" y="23"/>
                </a:cxn>
                <a:cxn ang="0">
                  <a:pos x="42" y="27"/>
                </a:cxn>
                <a:cxn ang="0">
                  <a:pos x="103" y="35"/>
                </a:cxn>
                <a:cxn ang="0">
                  <a:pos x="147" y="27"/>
                </a:cxn>
                <a:cxn ang="0">
                  <a:pos x="147" y="27"/>
                </a:cxn>
              </a:cxnLst>
              <a:rect l="0" t="0" r="r" b="b"/>
              <a:pathLst>
                <a:path w="147" h="35">
                  <a:moveTo>
                    <a:pt x="147" y="27"/>
                  </a:moveTo>
                  <a:lnTo>
                    <a:pt x="103" y="0"/>
                  </a:lnTo>
                  <a:lnTo>
                    <a:pt x="42" y="2"/>
                  </a:lnTo>
                  <a:lnTo>
                    <a:pt x="0" y="23"/>
                  </a:lnTo>
                  <a:lnTo>
                    <a:pt x="42" y="27"/>
                  </a:lnTo>
                  <a:lnTo>
                    <a:pt x="103" y="35"/>
                  </a:lnTo>
                  <a:lnTo>
                    <a:pt x="147" y="27"/>
                  </a:lnTo>
                  <a:lnTo>
                    <a:pt x="147" y="27"/>
                  </a:lnTo>
                  <a:close/>
                </a:path>
              </a:pathLst>
            </a:custGeom>
            <a:solidFill>
              <a:srgbClr val="FFDF5D"/>
            </a:solidFill>
            <a:ln w="9525">
              <a:noFill/>
              <a:round/>
              <a:headEnd/>
              <a:tailEnd/>
            </a:ln>
          </p:spPr>
          <p:txBody>
            <a:bodyPr/>
            <a:lstStyle/>
            <a:p>
              <a:endParaRPr lang="en-GB"/>
            </a:p>
          </p:txBody>
        </p:sp>
        <p:sp>
          <p:nvSpPr>
            <p:cNvPr id="139290" name="Freeform 26"/>
            <p:cNvSpPr>
              <a:spLocks/>
            </p:cNvSpPr>
            <p:nvPr/>
          </p:nvSpPr>
          <p:spPr bwMode="auto">
            <a:xfrm>
              <a:off x="3969" y="1012"/>
              <a:ext cx="52" cy="17"/>
            </a:xfrm>
            <a:custGeom>
              <a:avLst/>
              <a:gdLst/>
              <a:ahLst/>
              <a:cxnLst>
                <a:cxn ang="0">
                  <a:pos x="60" y="21"/>
                </a:cxn>
                <a:cxn ang="0">
                  <a:pos x="43" y="0"/>
                </a:cxn>
                <a:cxn ang="0">
                  <a:pos x="1" y="0"/>
                </a:cxn>
                <a:cxn ang="0">
                  <a:pos x="0" y="21"/>
                </a:cxn>
                <a:cxn ang="0">
                  <a:pos x="60" y="21"/>
                </a:cxn>
                <a:cxn ang="0">
                  <a:pos x="60" y="21"/>
                </a:cxn>
              </a:cxnLst>
              <a:rect l="0" t="0" r="r" b="b"/>
              <a:pathLst>
                <a:path w="60" h="21">
                  <a:moveTo>
                    <a:pt x="60" y="21"/>
                  </a:moveTo>
                  <a:lnTo>
                    <a:pt x="43" y="0"/>
                  </a:lnTo>
                  <a:lnTo>
                    <a:pt x="1" y="0"/>
                  </a:lnTo>
                  <a:lnTo>
                    <a:pt x="0" y="21"/>
                  </a:lnTo>
                  <a:lnTo>
                    <a:pt x="60" y="21"/>
                  </a:lnTo>
                  <a:lnTo>
                    <a:pt x="60" y="21"/>
                  </a:lnTo>
                  <a:close/>
                </a:path>
              </a:pathLst>
            </a:custGeom>
            <a:solidFill>
              <a:srgbClr val="FFDF5D"/>
            </a:solidFill>
            <a:ln w="9525">
              <a:noFill/>
              <a:round/>
              <a:headEnd/>
              <a:tailEnd/>
            </a:ln>
          </p:spPr>
          <p:txBody>
            <a:bodyPr/>
            <a:lstStyle/>
            <a:p>
              <a:endParaRPr lang="en-GB"/>
            </a:p>
          </p:txBody>
        </p:sp>
        <p:sp>
          <p:nvSpPr>
            <p:cNvPr id="139291" name="Freeform 27"/>
            <p:cNvSpPr>
              <a:spLocks/>
            </p:cNvSpPr>
            <p:nvPr/>
          </p:nvSpPr>
          <p:spPr bwMode="auto">
            <a:xfrm>
              <a:off x="1924" y="2549"/>
              <a:ext cx="32" cy="14"/>
            </a:xfrm>
            <a:custGeom>
              <a:avLst/>
              <a:gdLst/>
              <a:ahLst/>
              <a:cxnLst>
                <a:cxn ang="0">
                  <a:pos x="38" y="0"/>
                </a:cxn>
                <a:cxn ang="0">
                  <a:pos x="6" y="0"/>
                </a:cxn>
                <a:cxn ang="0">
                  <a:pos x="0" y="12"/>
                </a:cxn>
                <a:cxn ang="0">
                  <a:pos x="32" y="17"/>
                </a:cxn>
                <a:cxn ang="0">
                  <a:pos x="38" y="0"/>
                </a:cxn>
                <a:cxn ang="0">
                  <a:pos x="38" y="0"/>
                </a:cxn>
              </a:cxnLst>
              <a:rect l="0" t="0" r="r" b="b"/>
              <a:pathLst>
                <a:path w="38" h="17">
                  <a:moveTo>
                    <a:pt x="38" y="0"/>
                  </a:moveTo>
                  <a:lnTo>
                    <a:pt x="6" y="0"/>
                  </a:lnTo>
                  <a:lnTo>
                    <a:pt x="0" y="12"/>
                  </a:lnTo>
                  <a:lnTo>
                    <a:pt x="32" y="17"/>
                  </a:lnTo>
                  <a:lnTo>
                    <a:pt x="38" y="0"/>
                  </a:lnTo>
                  <a:lnTo>
                    <a:pt x="38" y="0"/>
                  </a:lnTo>
                  <a:close/>
                </a:path>
              </a:pathLst>
            </a:custGeom>
            <a:solidFill>
              <a:srgbClr val="FFDF5D"/>
            </a:solidFill>
            <a:ln w="9525">
              <a:noFill/>
              <a:round/>
              <a:headEnd/>
              <a:tailEnd/>
            </a:ln>
          </p:spPr>
          <p:txBody>
            <a:bodyPr/>
            <a:lstStyle/>
            <a:p>
              <a:endParaRPr lang="en-GB"/>
            </a:p>
          </p:txBody>
        </p:sp>
        <p:sp>
          <p:nvSpPr>
            <p:cNvPr id="139292" name="Freeform 28"/>
            <p:cNvSpPr>
              <a:spLocks/>
            </p:cNvSpPr>
            <p:nvPr/>
          </p:nvSpPr>
          <p:spPr bwMode="auto">
            <a:xfrm>
              <a:off x="4208" y="1047"/>
              <a:ext cx="15" cy="10"/>
            </a:xfrm>
            <a:custGeom>
              <a:avLst/>
              <a:gdLst/>
              <a:ahLst/>
              <a:cxnLst>
                <a:cxn ang="0">
                  <a:pos x="0" y="0"/>
                </a:cxn>
                <a:cxn ang="0">
                  <a:pos x="9" y="11"/>
                </a:cxn>
                <a:cxn ang="0">
                  <a:pos x="17" y="0"/>
                </a:cxn>
                <a:cxn ang="0">
                  <a:pos x="0" y="0"/>
                </a:cxn>
                <a:cxn ang="0">
                  <a:pos x="0" y="0"/>
                </a:cxn>
              </a:cxnLst>
              <a:rect l="0" t="0" r="r" b="b"/>
              <a:pathLst>
                <a:path w="17" h="11">
                  <a:moveTo>
                    <a:pt x="0" y="0"/>
                  </a:moveTo>
                  <a:lnTo>
                    <a:pt x="9" y="11"/>
                  </a:lnTo>
                  <a:lnTo>
                    <a:pt x="17" y="0"/>
                  </a:lnTo>
                  <a:lnTo>
                    <a:pt x="0" y="0"/>
                  </a:lnTo>
                  <a:lnTo>
                    <a:pt x="0" y="0"/>
                  </a:lnTo>
                  <a:close/>
                </a:path>
              </a:pathLst>
            </a:custGeom>
            <a:solidFill>
              <a:srgbClr val="FFDF5D"/>
            </a:solidFill>
            <a:ln w="9525">
              <a:noFill/>
              <a:round/>
              <a:headEnd/>
              <a:tailEnd/>
            </a:ln>
          </p:spPr>
          <p:txBody>
            <a:bodyPr/>
            <a:lstStyle/>
            <a:p>
              <a:endParaRPr lang="en-GB"/>
            </a:p>
          </p:txBody>
        </p:sp>
        <p:sp>
          <p:nvSpPr>
            <p:cNvPr id="139293" name="Freeform 29"/>
            <p:cNvSpPr>
              <a:spLocks/>
            </p:cNvSpPr>
            <p:nvPr/>
          </p:nvSpPr>
          <p:spPr bwMode="auto">
            <a:xfrm>
              <a:off x="4232" y="1061"/>
              <a:ext cx="11" cy="56"/>
            </a:xfrm>
            <a:custGeom>
              <a:avLst/>
              <a:gdLst/>
              <a:ahLst/>
              <a:cxnLst>
                <a:cxn ang="0">
                  <a:pos x="0" y="0"/>
                </a:cxn>
                <a:cxn ang="0">
                  <a:pos x="0" y="25"/>
                </a:cxn>
                <a:cxn ang="0">
                  <a:pos x="4" y="65"/>
                </a:cxn>
                <a:cxn ang="0">
                  <a:pos x="14" y="53"/>
                </a:cxn>
                <a:cxn ang="0">
                  <a:pos x="14" y="19"/>
                </a:cxn>
                <a:cxn ang="0">
                  <a:pos x="0" y="0"/>
                </a:cxn>
                <a:cxn ang="0">
                  <a:pos x="0" y="0"/>
                </a:cxn>
              </a:cxnLst>
              <a:rect l="0" t="0" r="r" b="b"/>
              <a:pathLst>
                <a:path w="14" h="65">
                  <a:moveTo>
                    <a:pt x="0" y="0"/>
                  </a:moveTo>
                  <a:lnTo>
                    <a:pt x="0" y="25"/>
                  </a:lnTo>
                  <a:lnTo>
                    <a:pt x="4" y="65"/>
                  </a:lnTo>
                  <a:lnTo>
                    <a:pt x="14" y="53"/>
                  </a:lnTo>
                  <a:lnTo>
                    <a:pt x="14" y="19"/>
                  </a:lnTo>
                  <a:lnTo>
                    <a:pt x="0" y="0"/>
                  </a:lnTo>
                  <a:lnTo>
                    <a:pt x="0" y="0"/>
                  </a:lnTo>
                  <a:close/>
                </a:path>
              </a:pathLst>
            </a:custGeom>
            <a:solidFill>
              <a:srgbClr val="FFDF5D"/>
            </a:solidFill>
            <a:ln w="9525">
              <a:noFill/>
              <a:round/>
              <a:headEnd/>
              <a:tailEnd/>
            </a:ln>
          </p:spPr>
          <p:txBody>
            <a:bodyPr/>
            <a:lstStyle/>
            <a:p>
              <a:endParaRPr lang="en-GB"/>
            </a:p>
          </p:txBody>
        </p:sp>
        <p:sp>
          <p:nvSpPr>
            <p:cNvPr id="139294" name="Freeform 30"/>
            <p:cNvSpPr>
              <a:spLocks/>
            </p:cNvSpPr>
            <p:nvPr/>
          </p:nvSpPr>
          <p:spPr bwMode="auto">
            <a:xfrm>
              <a:off x="4238" y="2253"/>
              <a:ext cx="24" cy="24"/>
            </a:xfrm>
            <a:custGeom>
              <a:avLst/>
              <a:gdLst/>
              <a:ahLst/>
              <a:cxnLst>
                <a:cxn ang="0">
                  <a:pos x="25" y="0"/>
                </a:cxn>
                <a:cxn ang="0">
                  <a:pos x="0" y="29"/>
                </a:cxn>
                <a:cxn ang="0">
                  <a:pos x="29" y="19"/>
                </a:cxn>
                <a:cxn ang="0">
                  <a:pos x="25" y="0"/>
                </a:cxn>
                <a:cxn ang="0">
                  <a:pos x="25" y="0"/>
                </a:cxn>
              </a:cxnLst>
              <a:rect l="0" t="0" r="r" b="b"/>
              <a:pathLst>
                <a:path w="29" h="29">
                  <a:moveTo>
                    <a:pt x="25" y="0"/>
                  </a:moveTo>
                  <a:lnTo>
                    <a:pt x="0" y="29"/>
                  </a:lnTo>
                  <a:lnTo>
                    <a:pt x="29" y="19"/>
                  </a:lnTo>
                  <a:lnTo>
                    <a:pt x="25" y="0"/>
                  </a:lnTo>
                  <a:lnTo>
                    <a:pt x="25" y="0"/>
                  </a:lnTo>
                  <a:close/>
                </a:path>
              </a:pathLst>
            </a:custGeom>
            <a:solidFill>
              <a:srgbClr val="FFDF5D"/>
            </a:solidFill>
            <a:ln w="9525">
              <a:noFill/>
              <a:round/>
              <a:headEnd/>
              <a:tailEnd/>
            </a:ln>
          </p:spPr>
          <p:txBody>
            <a:bodyPr/>
            <a:lstStyle/>
            <a:p>
              <a:endParaRPr lang="en-GB"/>
            </a:p>
          </p:txBody>
        </p:sp>
        <p:sp>
          <p:nvSpPr>
            <p:cNvPr id="139295" name="Freeform 31"/>
            <p:cNvSpPr>
              <a:spLocks/>
            </p:cNvSpPr>
            <p:nvPr/>
          </p:nvSpPr>
          <p:spPr bwMode="auto">
            <a:xfrm>
              <a:off x="4259" y="2270"/>
              <a:ext cx="15" cy="7"/>
            </a:xfrm>
            <a:custGeom>
              <a:avLst/>
              <a:gdLst/>
              <a:ahLst/>
              <a:cxnLst>
                <a:cxn ang="0">
                  <a:pos x="13" y="0"/>
                </a:cxn>
                <a:cxn ang="0">
                  <a:pos x="0" y="10"/>
                </a:cxn>
                <a:cxn ang="0">
                  <a:pos x="17" y="10"/>
                </a:cxn>
                <a:cxn ang="0">
                  <a:pos x="13" y="0"/>
                </a:cxn>
                <a:cxn ang="0">
                  <a:pos x="13" y="0"/>
                </a:cxn>
              </a:cxnLst>
              <a:rect l="0" t="0" r="r" b="b"/>
              <a:pathLst>
                <a:path w="17" h="10">
                  <a:moveTo>
                    <a:pt x="13" y="0"/>
                  </a:moveTo>
                  <a:lnTo>
                    <a:pt x="0" y="10"/>
                  </a:lnTo>
                  <a:lnTo>
                    <a:pt x="17" y="10"/>
                  </a:lnTo>
                  <a:lnTo>
                    <a:pt x="13" y="0"/>
                  </a:lnTo>
                  <a:lnTo>
                    <a:pt x="13" y="0"/>
                  </a:lnTo>
                  <a:close/>
                </a:path>
              </a:pathLst>
            </a:custGeom>
            <a:solidFill>
              <a:srgbClr val="FFDF5D"/>
            </a:solidFill>
            <a:ln w="9525">
              <a:noFill/>
              <a:round/>
              <a:headEnd/>
              <a:tailEnd/>
            </a:ln>
          </p:spPr>
          <p:txBody>
            <a:bodyPr/>
            <a:lstStyle/>
            <a:p>
              <a:endParaRPr lang="en-GB"/>
            </a:p>
          </p:txBody>
        </p:sp>
        <p:sp>
          <p:nvSpPr>
            <p:cNvPr id="139296" name="Freeform 32"/>
            <p:cNvSpPr>
              <a:spLocks/>
            </p:cNvSpPr>
            <p:nvPr/>
          </p:nvSpPr>
          <p:spPr bwMode="auto">
            <a:xfrm>
              <a:off x="2887" y="2213"/>
              <a:ext cx="1048" cy="1364"/>
            </a:xfrm>
            <a:custGeom>
              <a:avLst/>
              <a:gdLst/>
              <a:ahLst/>
              <a:cxnLst>
                <a:cxn ang="0">
                  <a:pos x="724" y="114"/>
                </a:cxn>
                <a:cxn ang="0">
                  <a:pos x="631" y="133"/>
                </a:cxn>
                <a:cxn ang="0">
                  <a:pos x="542" y="97"/>
                </a:cxn>
                <a:cxn ang="0">
                  <a:pos x="496" y="9"/>
                </a:cxn>
                <a:cxn ang="0">
                  <a:pos x="390" y="9"/>
                </a:cxn>
                <a:cxn ang="0">
                  <a:pos x="274" y="41"/>
                </a:cxn>
                <a:cxn ang="0">
                  <a:pos x="156" y="93"/>
                </a:cxn>
                <a:cxn ang="0">
                  <a:pos x="97" y="184"/>
                </a:cxn>
                <a:cxn ang="0">
                  <a:pos x="4" y="313"/>
                </a:cxn>
                <a:cxn ang="0">
                  <a:pos x="0" y="469"/>
                </a:cxn>
                <a:cxn ang="0">
                  <a:pos x="65" y="574"/>
                </a:cxn>
                <a:cxn ang="0">
                  <a:pos x="120" y="644"/>
                </a:cxn>
                <a:cxn ang="0">
                  <a:pos x="222" y="701"/>
                </a:cxn>
                <a:cxn ang="0">
                  <a:pos x="352" y="650"/>
                </a:cxn>
                <a:cxn ang="0">
                  <a:pos x="451" y="692"/>
                </a:cxn>
                <a:cxn ang="0">
                  <a:pos x="431" y="768"/>
                </a:cxn>
                <a:cxn ang="0">
                  <a:pos x="496" y="893"/>
                </a:cxn>
                <a:cxn ang="0">
                  <a:pos x="490" y="1053"/>
                </a:cxn>
                <a:cxn ang="0">
                  <a:pos x="464" y="1150"/>
                </a:cxn>
                <a:cxn ang="0">
                  <a:pos x="487" y="1213"/>
                </a:cxn>
                <a:cxn ang="0">
                  <a:pos x="559" y="1382"/>
                </a:cxn>
                <a:cxn ang="0">
                  <a:pos x="578" y="1502"/>
                </a:cxn>
                <a:cxn ang="0">
                  <a:pos x="696" y="1525"/>
                </a:cxn>
                <a:cxn ang="0">
                  <a:pos x="772" y="1435"/>
                </a:cxn>
                <a:cxn ang="0">
                  <a:pos x="795" y="1367"/>
                </a:cxn>
                <a:cxn ang="0">
                  <a:pos x="884" y="1295"/>
                </a:cxn>
                <a:cxn ang="0">
                  <a:pos x="865" y="1213"/>
                </a:cxn>
                <a:cxn ang="0">
                  <a:pos x="970" y="1156"/>
                </a:cxn>
                <a:cxn ang="0">
                  <a:pos x="977" y="1046"/>
                </a:cxn>
                <a:cxn ang="0">
                  <a:pos x="966" y="924"/>
                </a:cxn>
                <a:cxn ang="0">
                  <a:pos x="1053" y="808"/>
                </a:cxn>
                <a:cxn ang="0">
                  <a:pos x="1125" y="741"/>
                </a:cxn>
                <a:cxn ang="0">
                  <a:pos x="1162" y="682"/>
                </a:cxn>
                <a:cxn ang="0">
                  <a:pos x="1162" y="587"/>
                </a:cxn>
                <a:cxn ang="0">
                  <a:pos x="1118" y="604"/>
                </a:cxn>
                <a:cxn ang="0">
                  <a:pos x="949" y="469"/>
                </a:cxn>
                <a:cxn ang="0">
                  <a:pos x="884" y="251"/>
                </a:cxn>
                <a:cxn ang="0">
                  <a:pos x="852" y="144"/>
                </a:cxn>
              </a:cxnLst>
              <a:rect l="0" t="0" r="r" b="b"/>
              <a:pathLst>
                <a:path w="1171" h="1525">
                  <a:moveTo>
                    <a:pt x="852" y="144"/>
                  </a:moveTo>
                  <a:lnTo>
                    <a:pt x="724" y="114"/>
                  </a:lnTo>
                  <a:lnTo>
                    <a:pt x="650" y="102"/>
                  </a:lnTo>
                  <a:lnTo>
                    <a:pt x="631" y="133"/>
                  </a:lnTo>
                  <a:lnTo>
                    <a:pt x="587" y="133"/>
                  </a:lnTo>
                  <a:lnTo>
                    <a:pt x="542" y="97"/>
                  </a:lnTo>
                  <a:lnTo>
                    <a:pt x="479" y="87"/>
                  </a:lnTo>
                  <a:lnTo>
                    <a:pt x="496" y="9"/>
                  </a:lnTo>
                  <a:lnTo>
                    <a:pt x="435" y="0"/>
                  </a:lnTo>
                  <a:lnTo>
                    <a:pt x="390" y="9"/>
                  </a:lnTo>
                  <a:lnTo>
                    <a:pt x="338" y="9"/>
                  </a:lnTo>
                  <a:lnTo>
                    <a:pt x="274" y="41"/>
                  </a:lnTo>
                  <a:lnTo>
                    <a:pt x="190" y="47"/>
                  </a:lnTo>
                  <a:lnTo>
                    <a:pt x="156" y="93"/>
                  </a:lnTo>
                  <a:lnTo>
                    <a:pt x="116" y="118"/>
                  </a:lnTo>
                  <a:lnTo>
                    <a:pt x="97" y="184"/>
                  </a:lnTo>
                  <a:lnTo>
                    <a:pt x="55" y="222"/>
                  </a:lnTo>
                  <a:lnTo>
                    <a:pt x="4" y="313"/>
                  </a:lnTo>
                  <a:lnTo>
                    <a:pt x="17" y="386"/>
                  </a:lnTo>
                  <a:lnTo>
                    <a:pt x="0" y="469"/>
                  </a:lnTo>
                  <a:lnTo>
                    <a:pt x="11" y="538"/>
                  </a:lnTo>
                  <a:lnTo>
                    <a:pt x="65" y="574"/>
                  </a:lnTo>
                  <a:lnTo>
                    <a:pt x="80" y="629"/>
                  </a:lnTo>
                  <a:lnTo>
                    <a:pt x="120" y="644"/>
                  </a:lnTo>
                  <a:lnTo>
                    <a:pt x="144" y="682"/>
                  </a:lnTo>
                  <a:lnTo>
                    <a:pt x="222" y="701"/>
                  </a:lnTo>
                  <a:lnTo>
                    <a:pt x="323" y="686"/>
                  </a:lnTo>
                  <a:lnTo>
                    <a:pt x="352" y="650"/>
                  </a:lnTo>
                  <a:lnTo>
                    <a:pt x="399" y="692"/>
                  </a:lnTo>
                  <a:lnTo>
                    <a:pt x="451" y="692"/>
                  </a:lnTo>
                  <a:lnTo>
                    <a:pt x="471" y="718"/>
                  </a:lnTo>
                  <a:lnTo>
                    <a:pt x="431" y="768"/>
                  </a:lnTo>
                  <a:lnTo>
                    <a:pt x="435" y="834"/>
                  </a:lnTo>
                  <a:lnTo>
                    <a:pt x="496" y="893"/>
                  </a:lnTo>
                  <a:lnTo>
                    <a:pt x="506" y="975"/>
                  </a:lnTo>
                  <a:lnTo>
                    <a:pt x="490" y="1053"/>
                  </a:lnTo>
                  <a:lnTo>
                    <a:pt x="483" y="1104"/>
                  </a:lnTo>
                  <a:lnTo>
                    <a:pt x="464" y="1150"/>
                  </a:lnTo>
                  <a:lnTo>
                    <a:pt x="483" y="1177"/>
                  </a:lnTo>
                  <a:lnTo>
                    <a:pt x="487" y="1213"/>
                  </a:lnTo>
                  <a:lnTo>
                    <a:pt x="528" y="1245"/>
                  </a:lnTo>
                  <a:lnTo>
                    <a:pt x="559" y="1382"/>
                  </a:lnTo>
                  <a:lnTo>
                    <a:pt x="578" y="1403"/>
                  </a:lnTo>
                  <a:lnTo>
                    <a:pt x="578" y="1502"/>
                  </a:lnTo>
                  <a:lnTo>
                    <a:pt x="599" y="1525"/>
                  </a:lnTo>
                  <a:lnTo>
                    <a:pt x="696" y="1525"/>
                  </a:lnTo>
                  <a:lnTo>
                    <a:pt x="757" y="1490"/>
                  </a:lnTo>
                  <a:lnTo>
                    <a:pt x="772" y="1435"/>
                  </a:lnTo>
                  <a:lnTo>
                    <a:pt x="795" y="1420"/>
                  </a:lnTo>
                  <a:lnTo>
                    <a:pt x="795" y="1367"/>
                  </a:lnTo>
                  <a:lnTo>
                    <a:pt x="836" y="1346"/>
                  </a:lnTo>
                  <a:lnTo>
                    <a:pt x="884" y="1295"/>
                  </a:lnTo>
                  <a:lnTo>
                    <a:pt x="884" y="1253"/>
                  </a:lnTo>
                  <a:lnTo>
                    <a:pt x="865" y="1213"/>
                  </a:lnTo>
                  <a:lnTo>
                    <a:pt x="888" y="1186"/>
                  </a:lnTo>
                  <a:lnTo>
                    <a:pt x="970" y="1156"/>
                  </a:lnTo>
                  <a:lnTo>
                    <a:pt x="981" y="1108"/>
                  </a:lnTo>
                  <a:lnTo>
                    <a:pt x="977" y="1046"/>
                  </a:lnTo>
                  <a:lnTo>
                    <a:pt x="966" y="1026"/>
                  </a:lnTo>
                  <a:lnTo>
                    <a:pt x="966" y="924"/>
                  </a:lnTo>
                  <a:lnTo>
                    <a:pt x="998" y="861"/>
                  </a:lnTo>
                  <a:lnTo>
                    <a:pt x="1053" y="808"/>
                  </a:lnTo>
                  <a:lnTo>
                    <a:pt x="1093" y="789"/>
                  </a:lnTo>
                  <a:lnTo>
                    <a:pt x="1125" y="741"/>
                  </a:lnTo>
                  <a:lnTo>
                    <a:pt x="1129" y="711"/>
                  </a:lnTo>
                  <a:lnTo>
                    <a:pt x="1162" y="682"/>
                  </a:lnTo>
                  <a:lnTo>
                    <a:pt x="1171" y="629"/>
                  </a:lnTo>
                  <a:lnTo>
                    <a:pt x="1162" y="587"/>
                  </a:lnTo>
                  <a:lnTo>
                    <a:pt x="1135" y="587"/>
                  </a:lnTo>
                  <a:lnTo>
                    <a:pt x="1118" y="604"/>
                  </a:lnTo>
                  <a:lnTo>
                    <a:pt x="1053" y="599"/>
                  </a:lnTo>
                  <a:lnTo>
                    <a:pt x="949" y="469"/>
                  </a:lnTo>
                  <a:lnTo>
                    <a:pt x="933" y="397"/>
                  </a:lnTo>
                  <a:lnTo>
                    <a:pt x="884" y="251"/>
                  </a:lnTo>
                  <a:lnTo>
                    <a:pt x="855" y="165"/>
                  </a:lnTo>
                  <a:lnTo>
                    <a:pt x="852" y="144"/>
                  </a:lnTo>
                  <a:lnTo>
                    <a:pt x="852" y="144"/>
                  </a:lnTo>
                  <a:close/>
                </a:path>
              </a:pathLst>
            </a:custGeom>
            <a:solidFill>
              <a:srgbClr val="FFDF5D"/>
            </a:solidFill>
            <a:ln w="9525">
              <a:noFill/>
              <a:round/>
              <a:headEnd/>
              <a:tailEnd/>
            </a:ln>
          </p:spPr>
          <p:txBody>
            <a:bodyPr/>
            <a:lstStyle/>
            <a:p>
              <a:endParaRPr lang="en-GB"/>
            </a:p>
          </p:txBody>
        </p:sp>
        <p:sp>
          <p:nvSpPr>
            <p:cNvPr id="139297" name="Freeform 33"/>
            <p:cNvSpPr>
              <a:spLocks/>
            </p:cNvSpPr>
            <p:nvPr/>
          </p:nvSpPr>
          <p:spPr bwMode="auto">
            <a:xfrm>
              <a:off x="3805" y="3152"/>
              <a:ext cx="102" cy="229"/>
            </a:xfrm>
            <a:custGeom>
              <a:avLst/>
              <a:gdLst/>
              <a:ahLst/>
              <a:cxnLst>
                <a:cxn ang="0">
                  <a:pos x="91" y="4"/>
                </a:cxn>
                <a:cxn ang="0">
                  <a:pos x="70" y="63"/>
                </a:cxn>
                <a:cxn ang="0">
                  <a:pos x="10" y="97"/>
                </a:cxn>
                <a:cxn ang="0">
                  <a:pos x="0" y="199"/>
                </a:cxn>
                <a:cxn ang="0">
                  <a:pos x="13" y="270"/>
                </a:cxn>
                <a:cxn ang="0">
                  <a:pos x="70" y="270"/>
                </a:cxn>
                <a:cxn ang="0">
                  <a:pos x="101" y="142"/>
                </a:cxn>
                <a:cxn ang="0">
                  <a:pos x="120" y="66"/>
                </a:cxn>
                <a:cxn ang="0">
                  <a:pos x="105" y="0"/>
                </a:cxn>
                <a:cxn ang="0">
                  <a:pos x="91" y="4"/>
                </a:cxn>
                <a:cxn ang="0">
                  <a:pos x="91" y="4"/>
                </a:cxn>
              </a:cxnLst>
              <a:rect l="0" t="0" r="r" b="b"/>
              <a:pathLst>
                <a:path w="120" h="270">
                  <a:moveTo>
                    <a:pt x="91" y="4"/>
                  </a:moveTo>
                  <a:lnTo>
                    <a:pt x="70" y="63"/>
                  </a:lnTo>
                  <a:lnTo>
                    <a:pt x="10" y="97"/>
                  </a:lnTo>
                  <a:lnTo>
                    <a:pt x="0" y="199"/>
                  </a:lnTo>
                  <a:lnTo>
                    <a:pt x="13" y="270"/>
                  </a:lnTo>
                  <a:lnTo>
                    <a:pt x="70" y="270"/>
                  </a:lnTo>
                  <a:lnTo>
                    <a:pt x="101" y="142"/>
                  </a:lnTo>
                  <a:lnTo>
                    <a:pt x="120" y="66"/>
                  </a:lnTo>
                  <a:lnTo>
                    <a:pt x="105" y="0"/>
                  </a:lnTo>
                  <a:lnTo>
                    <a:pt x="91" y="4"/>
                  </a:lnTo>
                  <a:lnTo>
                    <a:pt x="91" y="4"/>
                  </a:lnTo>
                  <a:close/>
                </a:path>
              </a:pathLst>
            </a:custGeom>
            <a:solidFill>
              <a:srgbClr val="FFDF5D"/>
            </a:solidFill>
            <a:ln w="9525">
              <a:noFill/>
              <a:round/>
              <a:headEnd/>
              <a:tailEnd/>
            </a:ln>
          </p:spPr>
          <p:txBody>
            <a:bodyPr/>
            <a:lstStyle/>
            <a:p>
              <a:endParaRPr lang="en-GB"/>
            </a:p>
          </p:txBody>
        </p:sp>
        <p:sp>
          <p:nvSpPr>
            <p:cNvPr id="139298" name="Freeform 34"/>
            <p:cNvSpPr>
              <a:spLocks/>
            </p:cNvSpPr>
            <p:nvPr/>
          </p:nvSpPr>
          <p:spPr bwMode="auto">
            <a:xfrm>
              <a:off x="3319" y="1156"/>
              <a:ext cx="183" cy="105"/>
            </a:xfrm>
            <a:custGeom>
              <a:avLst/>
              <a:gdLst/>
              <a:ahLst/>
              <a:cxnLst>
                <a:cxn ang="0">
                  <a:pos x="216" y="78"/>
                </a:cxn>
                <a:cxn ang="0">
                  <a:pos x="163" y="61"/>
                </a:cxn>
                <a:cxn ang="0">
                  <a:pos x="106" y="4"/>
                </a:cxn>
                <a:cxn ang="0">
                  <a:pos x="76" y="0"/>
                </a:cxn>
                <a:cxn ang="0">
                  <a:pos x="66" y="19"/>
                </a:cxn>
                <a:cxn ang="0">
                  <a:pos x="3" y="19"/>
                </a:cxn>
                <a:cxn ang="0">
                  <a:pos x="0" y="45"/>
                </a:cxn>
                <a:cxn ang="0">
                  <a:pos x="53" y="68"/>
                </a:cxn>
                <a:cxn ang="0">
                  <a:pos x="38" y="85"/>
                </a:cxn>
                <a:cxn ang="0">
                  <a:pos x="70" y="123"/>
                </a:cxn>
                <a:cxn ang="0">
                  <a:pos x="108" y="99"/>
                </a:cxn>
                <a:cxn ang="0">
                  <a:pos x="133" y="51"/>
                </a:cxn>
                <a:cxn ang="0">
                  <a:pos x="159" y="72"/>
                </a:cxn>
                <a:cxn ang="0">
                  <a:pos x="138" y="95"/>
                </a:cxn>
                <a:cxn ang="0">
                  <a:pos x="186" y="110"/>
                </a:cxn>
                <a:cxn ang="0">
                  <a:pos x="211" y="99"/>
                </a:cxn>
                <a:cxn ang="0">
                  <a:pos x="216" y="78"/>
                </a:cxn>
                <a:cxn ang="0">
                  <a:pos x="216" y="78"/>
                </a:cxn>
              </a:cxnLst>
              <a:rect l="0" t="0" r="r" b="b"/>
              <a:pathLst>
                <a:path w="216" h="123">
                  <a:moveTo>
                    <a:pt x="216" y="78"/>
                  </a:moveTo>
                  <a:lnTo>
                    <a:pt x="163" y="61"/>
                  </a:lnTo>
                  <a:lnTo>
                    <a:pt x="106" y="4"/>
                  </a:lnTo>
                  <a:lnTo>
                    <a:pt x="76" y="0"/>
                  </a:lnTo>
                  <a:lnTo>
                    <a:pt x="66" y="19"/>
                  </a:lnTo>
                  <a:lnTo>
                    <a:pt x="3" y="19"/>
                  </a:lnTo>
                  <a:lnTo>
                    <a:pt x="0" y="45"/>
                  </a:lnTo>
                  <a:lnTo>
                    <a:pt x="53" y="68"/>
                  </a:lnTo>
                  <a:lnTo>
                    <a:pt x="38" y="85"/>
                  </a:lnTo>
                  <a:lnTo>
                    <a:pt x="70" y="123"/>
                  </a:lnTo>
                  <a:lnTo>
                    <a:pt x="108" y="99"/>
                  </a:lnTo>
                  <a:lnTo>
                    <a:pt x="133" y="51"/>
                  </a:lnTo>
                  <a:lnTo>
                    <a:pt x="159" y="72"/>
                  </a:lnTo>
                  <a:lnTo>
                    <a:pt x="138" y="95"/>
                  </a:lnTo>
                  <a:lnTo>
                    <a:pt x="186" y="110"/>
                  </a:lnTo>
                  <a:lnTo>
                    <a:pt x="211" y="99"/>
                  </a:lnTo>
                  <a:lnTo>
                    <a:pt x="216" y="78"/>
                  </a:lnTo>
                  <a:lnTo>
                    <a:pt x="216" y="78"/>
                  </a:lnTo>
                  <a:close/>
                </a:path>
              </a:pathLst>
            </a:custGeom>
            <a:solidFill>
              <a:srgbClr val="FFDF5D"/>
            </a:solidFill>
            <a:ln w="9525">
              <a:noFill/>
              <a:round/>
              <a:headEnd/>
              <a:tailEnd/>
            </a:ln>
          </p:spPr>
          <p:txBody>
            <a:bodyPr/>
            <a:lstStyle/>
            <a:p>
              <a:endParaRPr lang="en-GB"/>
            </a:p>
          </p:txBody>
        </p:sp>
        <p:sp>
          <p:nvSpPr>
            <p:cNvPr id="139299" name="Freeform 35"/>
            <p:cNvSpPr>
              <a:spLocks/>
            </p:cNvSpPr>
            <p:nvPr/>
          </p:nvSpPr>
          <p:spPr bwMode="auto">
            <a:xfrm>
              <a:off x="3424" y="1156"/>
              <a:ext cx="103" cy="34"/>
            </a:xfrm>
            <a:custGeom>
              <a:avLst/>
              <a:gdLst/>
              <a:ahLst/>
              <a:cxnLst>
                <a:cxn ang="0">
                  <a:pos x="0" y="4"/>
                </a:cxn>
                <a:cxn ang="0">
                  <a:pos x="116" y="0"/>
                </a:cxn>
                <a:cxn ang="0">
                  <a:pos x="124" y="19"/>
                </a:cxn>
                <a:cxn ang="0">
                  <a:pos x="99" y="26"/>
                </a:cxn>
                <a:cxn ang="0">
                  <a:pos x="61" y="40"/>
                </a:cxn>
                <a:cxn ang="0">
                  <a:pos x="25" y="28"/>
                </a:cxn>
                <a:cxn ang="0">
                  <a:pos x="48" y="19"/>
                </a:cxn>
                <a:cxn ang="0">
                  <a:pos x="0" y="4"/>
                </a:cxn>
                <a:cxn ang="0">
                  <a:pos x="0" y="4"/>
                </a:cxn>
              </a:cxnLst>
              <a:rect l="0" t="0" r="r" b="b"/>
              <a:pathLst>
                <a:path w="124" h="40">
                  <a:moveTo>
                    <a:pt x="0" y="4"/>
                  </a:moveTo>
                  <a:lnTo>
                    <a:pt x="116" y="0"/>
                  </a:lnTo>
                  <a:lnTo>
                    <a:pt x="124" y="19"/>
                  </a:lnTo>
                  <a:lnTo>
                    <a:pt x="99" y="26"/>
                  </a:lnTo>
                  <a:lnTo>
                    <a:pt x="61" y="40"/>
                  </a:lnTo>
                  <a:lnTo>
                    <a:pt x="25" y="28"/>
                  </a:lnTo>
                  <a:lnTo>
                    <a:pt x="48" y="19"/>
                  </a:lnTo>
                  <a:lnTo>
                    <a:pt x="0" y="4"/>
                  </a:lnTo>
                  <a:lnTo>
                    <a:pt x="0" y="4"/>
                  </a:lnTo>
                  <a:close/>
                </a:path>
              </a:pathLst>
            </a:custGeom>
            <a:solidFill>
              <a:srgbClr val="FFDF5D"/>
            </a:solidFill>
            <a:ln w="9525">
              <a:noFill/>
              <a:round/>
              <a:headEnd/>
              <a:tailEnd/>
            </a:ln>
          </p:spPr>
          <p:txBody>
            <a:bodyPr/>
            <a:lstStyle/>
            <a:p>
              <a:endParaRPr lang="en-GB"/>
            </a:p>
          </p:txBody>
        </p:sp>
        <p:sp>
          <p:nvSpPr>
            <p:cNvPr id="139300" name="Freeform 36"/>
            <p:cNvSpPr>
              <a:spLocks/>
            </p:cNvSpPr>
            <p:nvPr/>
          </p:nvSpPr>
          <p:spPr bwMode="auto">
            <a:xfrm>
              <a:off x="3926" y="1256"/>
              <a:ext cx="202" cy="162"/>
            </a:xfrm>
            <a:custGeom>
              <a:avLst/>
              <a:gdLst/>
              <a:ahLst/>
              <a:cxnLst>
                <a:cxn ang="0">
                  <a:pos x="238" y="2"/>
                </a:cxn>
                <a:cxn ang="0">
                  <a:pos x="198" y="0"/>
                </a:cxn>
                <a:cxn ang="0">
                  <a:pos x="168" y="23"/>
                </a:cxn>
                <a:cxn ang="0">
                  <a:pos x="94" y="40"/>
                </a:cxn>
                <a:cxn ang="0">
                  <a:pos x="38" y="61"/>
                </a:cxn>
                <a:cxn ang="0">
                  <a:pos x="21" y="106"/>
                </a:cxn>
                <a:cxn ang="0">
                  <a:pos x="0" y="163"/>
                </a:cxn>
                <a:cxn ang="0">
                  <a:pos x="38" y="192"/>
                </a:cxn>
                <a:cxn ang="0">
                  <a:pos x="84" y="182"/>
                </a:cxn>
                <a:cxn ang="0">
                  <a:pos x="59" y="154"/>
                </a:cxn>
                <a:cxn ang="0">
                  <a:pos x="88" y="83"/>
                </a:cxn>
                <a:cxn ang="0">
                  <a:pos x="151" y="53"/>
                </a:cxn>
                <a:cxn ang="0">
                  <a:pos x="238" y="26"/>
                </a:cxn>
                <a:cxn ang="0">
                  <a:pos x="238" y="2"/>
                </a:cxn>
                <a:cxn ang="0">
                  <a:pos x="238" y="2"/>
                </a:cxn>
              </a:cxnLst>
              <a:rect l="0" t="0" r="r" b="b"/>
              <a:pathLst>
                <a:path w="238" h="192">
                  <a:moveTo>
                    <a:pt x="238" y="2"/>
                  </a:moveTo>
                  <a:lnTo>
                    <a:pt x="198" y="0"/>
                  </a:lnTo>
                  <a:lnTo>
                    <a:pt x="168" y="23"/>
                  </a:lnTo>
                  <a:lnTo>
                    <a:pt x="94" y="40"/>
                  </a:lnTo>
                  <a:lnTo>
                    <a:pt x="38" y="61"/>
                  </a:lnTo>
                  <a:lnTo>
                    <a:pt x="21" y="106"/>
                  </a:lnTo>
                  <a:lnTo>
                    <a:pt x="0" y="163"/>
                  </a:lnTo>
                  <a:lnTo>
                    <a:pt x="38" y="192"/>
                  </a:lnTo>
                  <a:lnTo>
                    <a:pt x="84" y="182"/>
                  </a:lnTo>
                  <a:lnTo>
                    <a:pt x="59" y="154"/>
                  </a:lnTo>
                  <a:lnTo>
                    <a:pt x="88" y="83"/>
                  </a:lnTo>
                  <a:lnTo>
                    <a:pt x="151" y="53"/>
                  </a:lnTo>
                  <a:lnTo>
                    <a:pt x="238" y="26"/>
                  </a:lnTo>
                  <a:lnTo>
                    <a:pt x="238" y="2"/>
                  </a:lnTo>
                  <a:lnTo>
                    <a:pt x="238" y="2"/>
                  </a:lnTo>
                  <a:close/>
                </a:path>
              </a:pathLst>
            </a:custGeom>
            <a:solidFill>
              <a:srgbClr val="FFDF5D"/>
            </a:solidFill>
            <a:ln w="9525">
              <a:noFill/>
              <a:round/>
              <a:headEnd/>
              <a:tailEnd/>
            </a:ln>
          </p:spPr>
          <p:txBody>
            <a:bodyPr/>
            <a:lstStyle/>
            <a:p>
              <a:endParaRPr lang="en-GB"/>
            </a:p>
          </p:txBody>
        </p:sp>
        <p:sp>
          <p:nvSpPr>
            <p:cNvPr id="139301" name="Freeform 37"/>
            <p:cNvSpPr>
              <a:spLocks/>
            </p:cNvSpPr>
            <p:nvPr/>
          </p:nvSpPr>
          <p:spPr bwMode="auto">
            <a:xfrm>
              <a:off x="3749" y="1132"/>
              <a:ext cx="119" cy="49"/>
            </a:xfrm>
            <a:custGeom>
              <a:avLst/>
              <a:gdLst/>
              <a:ahLst/>
              <a:cxnLst>
                <a:cxn ang="0">
                  <a:pos x="122" y="33"/>
                </a:cxn>
                <a:cxn ang="0">
                  <a:pos x="141" y="52"/>
                </a:cxn>
                <a:cxn ang="0">
                  <a:pos x="91" y="57"/>
                </a:cxn>
                <a:cxn ang="0">
                  <a:pos x="42" y="19"/>
                </a:cxn>
                <a:cxn ang="0">
                  <a:pos x="0" y="33"/>
                </a:cxn>
                <a:cxn ang="0">
                  <a:pos x="13" y="16"/>
                </a:cxn>
                <a:cxn ang="0">
                  <a:pos x="59" y="0"/>
                </a:cxn>
                <a:cxn ang="0">
                  <a:pos x="101" y="29"/>
                </a:cxn>
                <a:cxn ang="0">
                  <a:pos x="122" y="33"/>
                </a:cxn>
                <a:cxn ang="0">
                  <a:pos x="122" y="33"/>
                </a:cxn>
              </a:cxnLst>
              <a:rect l="0" t="0" r="r" b="b"/>
              <a:pathLst>
                <a:path w="141" h="57">
                  <a:moveTo>
                    <a:pt x="122" y="33"/>
                  </a:moveTo>
                  <a:lnTo>
                    <a:pt x="141" y="52"/>
                  </a:lnTo>
                  <a:lnTo>
                    <a:pt x="91" y="57"/>
                  </a:lnTo>
                  <a:lnTo>
                    <a:pt x="42" y="19"/>
                  </a:lnTo>
                  <a:lnTo>
                    <a:pt x="0" y="33"/>
                  </a:lnTo>
                  <a:lnTo>
                    <a:pt x="13" y="16"/>
                  </a:lnTo>
                  <a:lnTo>
                    <a:pt x="59" y="0"/>
                  </a:lnTo>
                  <a:lnTo>
                    <a:pt x="101" y="29"/>
                  </a:lnTo>
                  <a:lnTo>
                    <a:pt x="122" y="33"/>
                  </a:lnTo>
                  <a:lnTo>
                    <a:pt x="122" y="33"/>
                  </a:lnTo>
                  <a:close/>
                </a:path>
              </a:pathLst>
            </a:custGeom>
            <a:solidFill>
              <a:srgbClr val="FFDF5D"/>
            </a:solidFill>
            <a:ln w="9525">
              <a:noFill/>
              <a:round/>
              <a:headEnd/>
              <a:tailEnd/>
            </a:ln>
          </p:spPr>
          <p:txBody>
            <a:bodyPr/>
            <a:lstStyle/>
            <a:p>
              <a:endParaRPr lang="en-GB"/>
            </a:p>
          </p:txBody>
        </p:sp>
        <p:sp>
          <p:nvSpPr>
            <p:cNvPr id="139302" name="Freeform 38"/>
            <p:cNvSpPr>
              <a:spLocks/>
            </p:cNvSpPr>
            <p:nvPr/>
          </p:nvSpPr>
          <p:spPr bwMode="auto">
            <a:xfrm>
              <a:off x="5184" y="1976"/>
              <a:ext cx="79" cy="213"/>
            </a:xfrm>
            <a:custGeom>
              <a:avLst/>
              <a:gdLst/>
              <a:ahLst/>
              <a:cxnLst>
                <a:cxn ang="0">
                  <a:pos x="0" y="0"/>
                </a:cxn>
                <a:cxn ang="0">
                  <a:pos x="16" y="95"/>
                </a:cxn>
                <a:cxn ang="0">
                  <a:pos x="23" y="253"/>
                </a:cxn>
                <a:cxn ang="0">
                  <a:pos x="67" y="213"/>
                </a:cxn>
                <a:cxn ang="0">
                  <a:pos x="36" y="143"/>
                </a:cxn>
                <a:cxn ang="0">
                  <a:pos x="54" y="118"/>
                </a:cxn>
                <a:cxn ang="0">
                  <a:pos x="78" y="152"/>
                </a:cxn>
                <a:cxn ang="0">
                  <a:pos x="95" y="135"/>
                </a:cxn>
                <a:cxn ang="0">
                  <a:pos x="59" y="105"/>
                </a:cxn>
                <a:cxn ang="0">
                  <a:pos x="42" y="87"/>
                </a:cxn>
                <a:cxn ang="0">
                  <a:pos x="0" y="0"/>
                </a:cxn>
                <a:cxn ang="0">
                  <a:pos x="0" y="0"/>
                </a:cxn>
              </a:cxnLst>
              <a:rect l="0" t="0" r="r" b="b"/>
              <a:pathLst>
                <a:path w="95" h="253">
                  <a:moveTo>
                    <a:pt x="0" y="0"/>
                  </a:moveTo>
                  <a:lnTo>
                    <a:pt x="16" y="95"/>
                  </a:lnTo>
                  <a:lnTo>
                    <a:pt x="23" y="253"/>
                  </a:lnTo>
                  <a:lnTo>
                    <a:pt x="67" y="213"/>
                  </a:lnTo>
                  <a:lnTo>
                    <a:pt x="36" y="143"/>
                  </a:lnTo>
                  <a:lnTo>
                    <a:pt x="54" y="118"/>
                  </a:lnTo>
                  <a:lnTo>
                    <a:pt x="78" y="152"/>
                  </a:lnTo>
                  <a:lnTo>
                    <a:pt x="95" y="135"/>
                  </a:lnTo>
                  <a:lnTo>
                    <a:pt x="59" y="105"/>
                  </a:lnTo>
                  <a:lnTo>
                    <a:pt x="42" y="87"/>
                  </a:lnTo>
                  <a:lnTo>
                    <a:pt x="0" y="0"/>
                  </a:lnTo>
                  <a:lnTo>
                    <a:pt x="0" y="0"/>
                  </a:lnTo>
                  <a:close/>
                </a:path>
              </a:pathLst>
            </a:custGeom>
            <a:solidFill>
              <a:srgbClr val="FFDF5D"/>
            </a:solidFill>
            <a:ln w="9525">
              <a:noFill/>
              <a:round/>
              <a:headEnd/>
              <a:tailEnd/>
            </a:ln>
          </p:spPr>
          <p:txBody>
            <a:bodyPr/>
            <a:lstStyle/>
            <a:p>
              <a:endParaRPr lang="en-GB"/>
            </a:p>
          </p:txBody>
        </p:sp>
        <p:sp>
          <p:nvSpPr>
            <p:cNvPr id="139303" name="Freeform 39"/>
            <p:cNvSpPr>
              <a:spLocks/>
            </p:cNvSpPr>
            <p:nvPr/>
          </p:nvSpPr>
          <p:spPr bwMode="auto">
            <a:xfrm>
              <a:off x="5084" y="2211"/>
              <a:ext cx="155" cy="144"/>
            </a:xfrm>
            <a:custGeom>
              <a:avLst/>
              <a:gdLst/>
              <a:ahLst/>
              <a:cxnLst>
                <a:cxn ang="0">
                  <a:pos x="128" y="0"/>
                </a:cxn>
                <a:cxn ang="0">
                  <a:pos x="134" y="62"/>
                </a:cxn>
                <a:cxn ang="0">
                  <a:pos x="92" y="116"/>
                </a:cxn>
                <a:cxn ang="0">
                  <a:pos x="20" y="133"/>
                </a:cxn>
                <a:cxn ang="0">
                  <a:pos x="0" y="156"/>
                </a:cxn>
                <a:cxn ang="0">
                  <a:pos x="92" y="148"/>
                </a:cxn>
                <a:cxn ang="0">
                  <a:pos x="111" y="171"/>
                </a:cxn>
                <a:cxn ang="0">
                  <a:pos x="185" y="108"/>
                </a:cxn>
                <a:cxn ang="0">
                  <a:pos x="172" y="62"/>
                </a:cxn>
                <a:cxn ang="0">
                  <a:pos x="147" y="0"/>
                </a:cxn>
                <a:cxn ang="0">
                  <a:pos x="128" y="0"/>
                </a:cxn>
                <a:cxn ang="0">
                  <a:pos x="128" y="0"/>
                </a:cxn>
              </a:cxnLst>
              <a:rect l="0" t="0" r="r" b="b"/>
              <a:pathLst>
                <a:path w="185" h="171">
                  <a:moveTo>
                    <a:pt x="128" y="0"/>
                  </a:moveTo>
                  <a:lnTo>
                    <a:pt x="134" y="62"/>
                  </a:lnTo>
                  <a:lnTo>
                    <a:pt x="92" y="116"/>
                  </a:lnTo>
                  <a:lnTo>
                    <a:pt x="20" y="133"/>
                  </a:lnTo>
                  <a:lnTo>
                    <a:pt x="0" y="156"/>
                  </a:lnTo>
                  <a:lnTo>
                    <a:pt x="92" y="148"/>
                  </a:lnTo>
                  <a:lnTo>
                    <a:pt x="111" y="171"/>
                  </a:lnTo>
                  <a:lnTo>
                    <a:pt x="185" y="108"/>
                  </a:lnTo>
                  <a:lnTo>
                    <a:pt x="172" y="62"/>
                  </a:lnTo>
                  <a:lnTo>
                    <a:pt x="147" y="0"/>
                  </a:lnTo>
                  <a:lnTo>
                    <a:pt x="128" y="0"/>
                  </a:lnTo>
                  <a:lnTo>
                    <a:pt x="128" y="0"/>
                  </a:lnTo>
                  <a:close/>
                </a:path>
              </a:pathLst>
            </a:custGeom>
            <a:solidFill>
              <a:srgbClr val="FFDF5D"/>
            </a:solidFill>
            <a:ln w="9525">
              <a:noFill/>
              <a:round/>
              <a:headEnd/>
              <a:tailEnd/>
            </a:ln>
          </p:spPr>
          <p:txBody>
            <a:bodyPr/>
            <a:lstStyle/>
            <a:p>
              <a:endParaRPr lang="en-GB"/>
            </a:p>
          </p:txBody>
        </p:sp>
        <p:sp>
          <p:nvSpPr>
            <p:cNvPr id="139304" name="Freeform 40"/>
            <p:cNvSpPr>
              <a:spLocks/>
            </p:cNvSpPr>
            <p:nvPr/>
          </p:nvSpPr>
          <p:spPr bwMode="auto">
            <a:xfrm>
              <a:off x="4980" y="2496"/>
              <a:ext cx="43" cy="68"/>
            </a:xfrm>
            <a:custGeom>
              <a:avLst/>
              <a:gdLst/>
              <a:ahLst/>
              <a:cxnLst>
                <a:cxn ang="0">
                  <a:pos x="49" y="0"/>
                </a:cxn>
                <a:cxn ang="0">
                  <a:pos x="11" y="0"/>
                </a:cxn>
                <a:cxn ang="0">
                  <a:pos x="0" y="55"/>
                </a:cxn>
                <a:cxn ang="0">
                  <a:pos x="6" y="80"/>
                </a:cxn>
                <a:cxn ang="0">
                  <a:pos x="36" y="46"/>
                </a:cxn>
                <a:cxn ang="0">
                  <a:pos x="49" y="0"/>
                </a:cxn>
                <a:cxn ang="0">
                  <a:pos x="49" y="0"/>
                </a:cxn>
              </a:cxnLst>
              <a:rect l="0" t="0" r="r" b="b"/>
              <a:pathLst>
                <a:path w="49" h="80">
                  <a:moveTo>
                    <a:pt x="49" y="0"/>
                  </a:moveTo>
                  <a:lnTo>
                    <a:pt x="11" y="0"/>
                  </a:lnTo>
                  <a:lnTo>
                    <a:pt x="0" y="55"/>
                  </a:lnTo>
                  <a:lnTo>
                    <a:pt x="6" y="80"/>
                  </a:lnTo>
                  <a:lnTo>
                    <a:pt x="36" y="46"/>
                  </a:lnTo>
                  <a:lnTo>
                    <a:pt x="49" y="0"/>
                  </a:lnTo>
                  <a:lnTo>
                    <a:pt x="49" y="0"/>
                  </a:lnTo>
                  <a:close/>
                </a:path>
              </a:pathLst>
            </a:custGeom>
            <a:solidFill>
              <a:srgbClr val="FFDF5D"/>
            </a:solidFill>
            <a:ln w="9525">
              <a:noFill/>
              <a:round/>
              <a:headEnd/>
              <a:tailEnd/>
            </a:ln>
          </p:spPr>
          <p:txBody>
            <a:bodyPr/>
            <a:lstStyle/>
            <a:p>
              <a:endParaRPr lang="en-GB"/>
            </a:p>
          </p:txBody>
        </p:sp>
        <p:sp>
          <p:nvSpPr>
            <p:cNvPr id="139305" name="Freeform 41"/>
            <p:cNvSpPr>
              <a:spLocks/>
            </p:cNvSpPr>
            <p:nvPr/>
          </p:nvSpPr>
          <p:spPr bwMode="auto">
            <a:xfrm>
              <a:off x="4970" y="2610"/>
              <a:ext cx="68" cy="133"/>
            </a:xfrm>
            <a:custGeom>
              <a:avLst/>
              <a:gdLst/>
              <a:ahLst/>
              <a:cxnLst>
                <a:cxn ang="0">
                  <a:pos x="6" y="0"/>
                </a:cxn>
                <a:cxn ang="0">
                  <a:pos x="37" y="16"/>
                </a:cxn>
                <a:cxn ang="0">
                  <a:pos x="37" y="71"/>
                </a:cxn>
                <a:cxn ang="0">
                  <a:pos x="80" y="111"/>
                </a:cxn>
                <a:cxn ang="0">
                  <a:pos x="73" y="158"/>
                </a:cxn>
                <a:cxn ang="0">
                  <a:pos x="48" y="120"/>
                </a:cxn>
                <a:cxn ang="0">
                  <a:pos x="0" y="88"/>
                </a:cxn>
                <a:cxn ang="0">
                  <a:pos x="6" y="0"/>
                </a:cxn>
                <a:cxn ang="0">
                  <a:pos x="6" y="0"/>
                </a:cxn>
              </a:cxnLst>
              <a:rect l="0" t="0" r="r" b="b"/>
              <a:pathLst>
                <a:path w="80" h="158">
                  <a:moveTo>
                    <a:pt x="6" y="0"/>
                  </a:moveTo>
                  <a:lnTo>
                    <a:pt x="37" y="16"/>
                  </a:lnTo>
                  <a:lnTo>
                    <a:pt x="37" y="71"/>
                  </a:lnTo>
                  <a:lnTo>
                    <a:pt x="80" y="111"/>
                  </a:lnTo>
                  <a:lnTo>
                    <a:pt x="73" y="158"/>
                  </a:lnTo>
                  <a:lnTo>
                    <a:pt x="48" y="120"/>
                  </a:lnTo>
                  <a:lnTo>
                    <a:pt x="0" y="88"/>
                  </a:lnTo>
                  <a:lnTo>
                    <a:pt x="6" y="0"/>
                  </a:lnTo>
                  <a:lnTo>
                    <a:pt x="6" y="0"/>
                  </a:lnTo>
                  <a:close/>
                </a:path>
              </a:pathLst>
            </a:custGeom>
            <a:solidFill>
              <a:srgbClr val="FFDF5D"/>
            </a:solidFill>
            <a:ln w="9525">
              <a:noFill/>
              <a:round/>
              <a:headEnd/>
              <a:tailEnd/>
            </a:ln>
          </p:spPr>
          <p:txBody>
            <a:bodyPr/>
            <a:lstStyle/>
            <a:p>
              <a:endParaRPr lang="en-GB"/>
            </a:p>
          </p:txBody>
        </p:sp>
        <p:sp>
          <p:nvSpPr>
            <p:cNvPr id="139306" name="Freeform 42"/>
            <p:cNvSpPr>
              <a:spLocks/>
            </p:cNvSpPr>
            <p:nvPr/>
          </p:nvSpPr>
          <p:spPr bwMode="auto">
            <a:xfrm>
              <a:off x="4819" y="2796"/>
              <a:ext cx="141" cy="178"/>
            </a:xfrm>
            <a:custGeom>
              <a:avLst/>
              <a:gdLst/>
              <a:ahLst/>
              <a:cxnLst>
                <a:cxn ang="0">
                  <a:pos x="152" y="23"/>
                </a:cxn>
                <a:cxn ang="0">
                  <a:pos x="135" y="0"/>
                </a:cxn>
                <a:cxn ang="0">
                  <a:pos x="80" y="78"/>
                </a:cxn>
                <a:cxn ang="0">
                  <a:pos x="5" y="101"/>
                </a:cxn>
                <a:cxn ang="0">
                  <a:pos x="0" y="141"/>
                </a:cxn>
                <a:cxn ang="0">
                  <a:pos x="43" y="203"/>
                </a:cxn>
                <a:cxn ang="0">
                  <a:pos x="110" y="211"/>
                </a:cxn>
                <a:cxn ang="0">
                  <a:pos x="135" y="158"/>
                </a:cxn>
                <a:cxn ang="0">
                  <a:pos x="165" y="133"/>
                </a:cxn>
                <a:cxn ang="0">
                  <a:pos x="152" y="85"/>
                </a:cxn>
                <a:cxn ang="0">
                  <a:pos x="165" y="53"/>
                </a:cxn>
                <a:cxn ang="0">
                  <a:pos x="152" y="23"/>
                </a:cxn>
                <a:cxn ang="0">
                  <a:pos x="152" y="23"/>
                </a:cxn>
              </a:cxnLst>
              <a:rect l="0" t="0" r="r" b="b"/>
              <a:pathLst>
                <a:path w="165" h="211">
                  <a:moveTo>
                    <a:pt x="152" y="23"/>
                  </a:moveTo>
                  <a:lnTo>
                    <a:pt x="135" y="0"/>
                  </a:lnTo>
                  <a:lnTo>
                    <a:pt x="80" y="78"/>
                  </a:lnTo>
                  <a:lnTo>
                    <a:pt x="5" y="101"/>
                  </a:lnTo>
                  <a:lnTo>
                    <a:pt x="0" y="141"/>
                  </a:lnTo>
                  <a:lnTo>
                    <a:pt x="43" y="203"/>
                  </a:lnTo>
                  <a:lnTo>
                    <a:pt x="110" y="211"/>
                  </a:lnTo>
                  <a:lnTo>
                    <a:pt x="135" y="158"/>
                  </a:lnTo>
                  <a:lnTo>
                    <a:pt x="165" y="133"/>
                  </a:lnTo>
                  <a:lnTo>
                    <a:pt x="152" y="85"/>
                  </a:lnTo>
                  <a:lnTo>
                    <a:pt x="165" y="53"/>
                  </a:lnTo>
                  <a:lnTo>
                    <a:pt x="152" y="23"/>
                  </a:lnTo>
                  <a:lnTo>
                    <a:pt x="152" y="23"/>
                  </a:lnTo>
                  <a:close/>
                </a:path>
              </a:pathLst>
            </a:custGeom>
            <a:solidFill>
              <a:srgbClr val="FFDF5D"/>
            </a:solidFill>
            <a:ln w="9525">
              <a:noFill/>
              <a:round/>
              <a:headEnd/>
              <a:tailEnd/>
            </a:ln>
          </p:spPr>
          <p:txBody>
            <a:bodyPr/>
            <a:lstStyle/>
            <a:p>
              <a:endParaRPr lang="en-GB"/>
            </a:p>
          </p:txBody>
        </p:sp>
        <p:sp>
          <p:nvSpPr>
            <p:cNvPr id="139307" name="Freeform 43"/>
            <p:cNvSpPr>
              <a:spLocks/>
            </p:cNvSpPr>
            <p:nvPr/>
          </p:nvSpPr>
          <p:spPr bwMode="auto">
            <a:xfrm>
              <a:off x="4960" y="2881"/>
              <a:ext cx="98" cy="147"/>
            </a:xfrm>
            <a:custGeom>
              <a:avLst/>
              <a:gdLst/>
              <a:ahLst/>
              <a:cxnLst>
                <a:cxn ang="0">
                  <a:pos x="116" y="0"/>
                </a:cxn>
                <a:cxn ang="0">
                  <a:pos x="93" y="15"/>
                </a:cxn>
                <a:cxn ang="0">
                  <a:pos x="31" y="22"/>
                </a:cxn>
                <a:cxn ang="0">
                  <a:pos x="0" y="70"/>
                </a:cxn>
                <a:cxn ang="0">
                  <a:pos x="0" y="119"/>
                </a:cxn>
                <a:cxn ang="0">
                  <a:pos x="0" y="173"/>
                </a:cxn>
                <a:cxn ang="0">
                  <a:pos x="44" y="110"/>
                </a:cxn>
                <a:cxn ang="0">
                  <a:pos x="69" y="135"/>
                </a:cxn>
                <a:cxn ang="0">
                  <a:pos x="80" y="102"/>
                </a:cxn>
                <a:cxn ang="0">
                  <a:pos x="61" y="80"/>
                </a:cxn>
                <a:cxn ang="0">
                  <a:pos x="80" y="47"/>
                </a:cxn>
                <a:cxn ang="0">
                  <a:pos x="50" y="40"/>
                </a:cxn>
                <a:cxn ang="0">
                  <a:pos x="103" y="32"/>
                </a:cxn>
                <a:cxn ang="0">
                  <a:pos x="116" y="0"/>
                </a:cxn>
                <a:cxn ang="0">
                  <a:pos x="116" y="0"/>
                </a:cxn>
              </a:cxnLst>
              <a:rect l="0" t="0" r="r" b="b"/>
              <a:pathLst>
                <a:path w="116" h="173">
                  <a:moveTo>
                    <a:pt x="116" y="0"/>
                  </a:moveTo>
                  <a:lnTo>
                    <a:pt x="93" y="15"/>
                  </a:lnTo>
                  <a:lnTo>
                    <a:pt x="31" y="22"/>
                  </a:lnTo>
                  <a:lnTo>
                    <a:pt x="0" y="70"/>
                  </a:lnTo>
                  <a:lnTo>
                    <a:pt x="0" y="119"/>
                  </a:lnTo>
                  <a:lnTo>
                    <a:pt x="0" y="173"/>
                  </a:lnTo>
                  <a:lnTo>
                    <a:pt x="44" y="110"/>
                  </a:lnTo>
                  <a:lnTo>
                    <a:pt x="69" y="135"/>
                  </a:lnTo>
                  <a:lnTo>
                    <a:pt x="80" y="102"/>
                  </a:lnTo>
                  <a:lnTo>
                    <a:pt x="61" y="80"/>
                  </a:lnTo>
                  <a:lnTo>
                    <a:pt x="80" y="47"/>
                  </a:lnTo>
                  <a:lnTo>
                    <a:pt x="50" y="40"/>
                  </a:lnTo>
                  <a:lnTo>
                    <a:pt x="103" y="32"/>
                  </a:lnTo>
                  <a:lnTo>
                    <a:pt x="116" y="0"/>
                  </a:lnTo>
                  <a:lnTo>
                    <a:pt x="116" y="0"/>
                  </a:lnTo>
                  <a:close/>
                </a:path>
              </a:pathLst>
            </a:custGeom>
            <a:solidFill>
              <a:srgbClr val="FFDF5D"/>
            </a:solidFill>
            <a:ln w="9525">
              <a:noFill/>
              <a:round/>
              <a:headEnd/>
              <a:tailEnd/>
            </a:ln>
          </p:spPr>
          <p:txBody>
            <a:bodyPr/>
            <a:lstStyle/>
            <a:p>
              <a:endParaRPr lang="en-GB"/>
            </a:p>
          </p:txBody>
        </p:sp>
        <p:sp>
          <p:nvSpPr>
            <p:cNvPr id="139308" name="Freeform 44"/>
            <p:cNvSpPr>
              <a:spLocks/>
            </p:cNvSpPr>
            <p:nvPr/>
          </p:nvSpPr>
          <p:spPr bwMode="auto">
            <a:xfrm>
              <a:off x="5001" y="2748"/>
              <a:ext cx="83" cy="80"/>
            </a:xfrm>
            <a:custGeom>
              <a:avLst/>
              <a:gdLst/>
              <a:ahLst/>
              <a:cxnLst>
                <a:cxn ang="0">
                  <a:pos x="66" y="0"/>
                </a:cxn>
                <a:cxn ang="0">
                  <a:pos x="47" y="30"/>
                </a:cxn>
                <a:cxn ang="0">
                  <a:pos x="11" y="38"/>
                </a:cxn>
                <a:cxn ang="0">
                  <a:pos x="0" y="70"/>
                </a:cxn>
                <a:cxn ang="0">
                  <a:pos x="36" y="55"/>
                </a:cxn>
                <a:cxn ang="0">
                  <a:pos x="43" y="93"/>
                </a:cxn>
                <a:cxn ang="0">
                  <a:pos x="96" y="55"/>
                </a:cxn>
                <a:cxn ang="0">
                  <a:pos x="74" y="38"/>
                </a:cxn>
                <a:cxn ang="0">
                  <a:pos x="66" y="0"/>
                </a:cxn>
                <a:cxn ang="0">
                  <a:pos x="66" y="0"/>
                </a:cxn>
              </a:cxnLst>
              <a:rect l="0" t="0" r="r" b="b"/>
              <a:pathLst>
                <a:path w="96" h="93">
                  <a:moveTo>
                    <a:pt x="66" y="0"/>
                  </a:moveTo>
                  <a:lnTo>
                    <a:pt x="47" y="30"/>
                  </a:lnTo>
                  <a:lnTo>
                    <a:pt x="11" y="38"/>
                  </a:lnTo>
                  <a:lnTo>
                    <a:pt x="0" y="70"/>
                  </a:lnTo>
                  <a:lnTo>
                    <a:pt x="36" y="55"/>
                  </a:lnTo>
                  <a:lnTo>
                    <a:pt x="43" y="93"/>
                  </a:lnTo>
                  <a:lnTo>
                    <a:pt x="96" y="55"/>
                  </a:lnTo>
                  <a:lnTo>
                    <a:pt x="74" y="38"/>
                  </a:lnTo>
                  <a:lnTo>
                    <a:pt x="66" y="0"/>
                  </a:lnTo>
                  <a:lnTo>
                    <a:pt x="66" y="0"/>
                  </a:lnTo>
                  <a:close/>
                </a:path>
              </a:pathLst>
            </a:custGeom>
            <a:solidFill>
              <a:srgbClr val="FFDF5D"/>
            </a:solidFill>
            <a:ln w="9525">
              <a:noFill/>
              <a:round/>
              <a:headEnd/>
              <a:tailEnd/>
            </a:ln>
          </p:spPr>
          <p:txBody>
            <a:bodyPr/>
            <a:lstStyle/>
            <a:p>
              <a:endParaRPr lang="en-GB"/>
            </a:p>
          </p:txBody>
        </p:sp>
        <p:sp>
          <p:nvSpPr>
            <p:cNvPr id="139309" name="Freeform 45"/>
            <p:cNvSpPr>
              <a:spLocks/>
            </p:cNvSpPr>
            <p:nvPr/>
          </p:nvSpPr>
          <p:spPr bwMode="auto">
            <a:xfrm>
              <a:off x="4602" y="2809"/>
              <a:ext cx="182" cy="205"/>
            </a:xfrm>
            <a:custGeom>
              <a:avLst/>
              <a:gdLst/>
              <a:ahLst/>
              <a:cxnLst>
                <a:cxn ang="0">
                  <a:pos x="0" y="0"/>
                </a:cxn>
                <a:cxn ang="0">
                  <a:pos x="49" y="23"/>
                </a:cxn>
                <a:cxn ang="0">
                  <a:pos x="93" y="95"/>
                </a:cxn>
                <a:cxn ang="0">
                  <a:pos x="160" y="148"/>
                </a:cxn>
                <a:cxn ang="0">
                  <a:pos x="215" y="181"/>
                </a:cxn>
                <a:cxn ang="0">
                  <a:pos x="196" y="244"/>
                </a:cxn>
                <a:cxn ang="0">
                  <a:pos x="129" y="221"/>
                </a:cxn>
                <a:cxn ang="0">
                  <a:pos x="74" y="118"/>
                </a:cxn>
                <a:cxn ang="0">
                  <a:pos x="32" y="48"/>
                </a:cxn>
                <a:cxn ang="0">
                  <a:pos x="0" y="0"/>
                </a:cxn>
                <a:cxn ang="0">
                  <a:pos x="0" y="0"/>
                </a:cxn>
              </a:cxnLst>
              <a:rect l="0" t="0" r="r" b="b"/>
              <a:pathLst>
                <a:path w="215" h="244">
                  <a:moveTo>
                    <a:pt x="0" y="0"/>
                  </a:moveTo>
                  <a:lnTo>
                    <a:pt x="49" y="23"/>
                  </a:lnTo>
                  <a:lnTo>
                    <a:pt x="93" y="95"/>
                  </a:lnTo>
                  <a:lnTo>
                    <a:pt x="160" y="148"/>
                  </a:lnTo>
                  <a:lnTo>
                    <a:pt x="215" y="181"/>
                  </a:lnTo>
                  <a:lnTo>
                    <a:pt x="196" y="244"/>
                  </a:lnTo>
                  <a:lnTo>
                    <a:pt x="129" y="221"/>
                  </a:lnTo>
                  <a:lnTo>
                    <a:pt x="74" y="118"/>
                  </a:lnTo>
                  <a:lnTo>
                    <a:pt x="32" y="48"/>
                  </a:lnTo>
                  <a:lnTo>
                    <a:pt x="0" y="0"/>
                  </a:lnTo>
                  <a:lnTo>
                    <a:pt x="0" y="0"/>
                  </a:lnTo>
                  <a:close/>
                </a:path>
              </a:pathLst>
            </a:custGeom>
            <a:solidFill>
              <a:srgbClr val="FFDF5D"/>
            </a:solidFill>
            <a:ln w="9525">
              <a:noFill/>
              <a:round/>
              <a:headEnd/>
              <a:tailEnd/>
            </a:ln>
          </p:spPr>
          <p:txBody>
            <a:bodyPr/>
            <a:lstStyle/>
            <a:p>
              <a:endParaRPr lang="en-GB"/>
            </a:p>
          </p:txBody>
        </p:sp>
        <p:sp>
          <p:nvSpPr>
            <p:cNvPr id="139310" name="Freeform 46"/>
            <p:cNvSpPr>
              <a:spLocks/>
            </p:cNvSpPr>
            <p:nvPr/>
          </p:nvSpPr>
          <p:spPr bwMode="auto">
            <a:xfrm>
              <a:off x="4797" y="3014"/>
              <a:ext cx="271" cy="66"/>
            </a:xfrm>
            <a:custGeom>
              <a:avLst/>
              <a:gdLst/>
              <a:ahLst/>
              <a:cxnLst>
                <a:cxn ang="0">
                  <a:pos x="0" y="0"/>
                </a:cxn>
                <a:cxn ang="0">
                  <a:pos x="82" y="32"/>
                </a:cxn>
                <a:cxn ang="0">
                  <a:pos x="215" y="62"/>
                </a:cxn>
                <a:cxn ang="0">
                  <a:pos x="319" y="39"/>
                </a:cxn>
                <a:cxn ang="0">
                  <a:pos x="293" y="72"/>
                </a:cxn>
                <a:cxn ang="0">
                  <a:pos x="135" y="77"/>
                </a:cxn>
                <a:cxn ang="0">
                  <a:pos x="21" y="39"/>
                </a:cxn>
                <a:cxn ang="0">
                  <a:pos x="0" y="0"/>
                </a:cxn>
                <a:cxn ang="0">
                  <a:pos x="0" y="0"/>
                </a:cxn>
              </a:cxnLst>
              <a:rect l="0" t="0" r="r" b="b"/>
              <a:pathLst>
                <a:path w="319" h="77">
                  <a:moveTo>
                    <a:pt x="0" y="0"/>
                  </a:moveTo>
                  <a:lnTo>
                    <a:pt x="82" y="32"/>
                  </a:lnTo>
                  <a:lnTo>
                    <a:pt x="215" y="62"/>
                  </a:lnTo>
                  <a:lnTo>
                    <a:pt x="319" y="39"/>
                  </a:lnTo>
                  <a:lnTo>
                    <a:pt x="293" y="72"/>
                  </a:lnTo>
                  <a:lnTo>
                    <a:pt x="135" y="77"/>
                  </a:lnTo>
                  <a:lnTo>
                    <a:pt x="21" y="39"/>
                  </a:lnTo>
                  <a:lnTo>
                    <a:pt x="0" y="0"/>
                  </a:lnTo>
                  <a:lnTo>
                    <a:pt x="0" y="0"/>
                  </a:lnTo>
                  <a:close/>
                </a:path>
              </a:pathLst>
            </a:custGeom>
            <a:solidFill>
              <a:srgbClr val="FFDF5D"/>
            </a:solidFill>
            <a:ln w="9525">
              <a:noFill/>
              <a:round/>
              <a:headEnd/>
              <a:tailEnd/>
            </a:ln>
          </p:spPr>
          <p:txBody>
            <a:bodyPr/>
            <a:lstStyle/>
            <a:p>
              <a:endParaRPr lang="en-GB"/>
            </a:p>
          </p:txBody>
        </p:sp>
        <p:sp>
          <p:nvSpPr>
            <p:cNvPr id="139311" name="Freeform 47"/>
            <p:cNvSpPr>
              <a:spLocks/>
            </p:cNvSpPr>
            <p:nvPr/>
          </p:nvSpPr>
          <p:spPr bwMode="auto">
            <a:xfrm>
              <a:off x="5109" y="2930"/>
              <a:ext cx="466" cy="183"/>
            </a:xfrm>
            <a:custGeom>
              <a:avLst/>
              <a:gdLst/>
              <a:ahLst/>
              <a:cxnLst>
                <a:cxn ang="0">
                  <a:pos x="97" y="38"/>
                </a:cxn>
                <a:cxn ang="0">
                  <a:pos x="66" y="0"/>
                </a:cxn>
                <a:cxn ang="0">
                  <a:pos x="0" y="0"/>
                </a:cxn>
                <a:cxn ang="0">
                  <a:pos x="80" y="45"/>
                </a:cxn>
                <a:cxn ang="0">
                  <a:pos x="30" y="53"/>
                </a:cxn>
                <a:cxn ang="0">
                  <a:pos x="38" y="78"/>
                </a:cxn>
                <a:cxn ang="0">
                  <a:pos x="141" y="101"/>
                </a:cxn>
                <a:cxn ang="0">
                  <a:pos x="123" y="154"/>
                </a:cxn>
                <a:cxn ang="0">
                  <a:pos x="207" y="173"/>
                </a:cxn>
                <a:cxn ang="0">
                  <a:pos x="239" y="154"/>
                </a:cxn>
                <a:cxn ang="0">
                  <a:pos x="300" y="211"/>
                </a:cxn>
                <a:cxn ang="0">
                  <a:pos x="399" y="211"/>
                </a:cxn>
                <a:cxn ang="0">
                  <a:pos x="416" y="173"/>
                </a:cxn>
                <a:cxn ang="0">
                  <a:pos x="534" y="217"/>
                </a:cxn>
                <a:cxn ang="0">
                  <a:pos x="549" y="178"/>
                </a:cxn>
                <a:cxn ang="0">
                  <a:pos x="460" y="163"/>
                </a:cxn>
                <a:cxn ang="0">
                  <a:pos x="386" y="85"/>
                </a:cxn>
                <a:cxn ang="0">
                  <a:pos x="319" y="110"/>
                </a:cxn>
                <a:cxn ang="0">
                  <a:pos x="207" y="78"/>
                </a:cxn>
                <a:cxn ang="0">
                  <a:pos x="135" y="23"/>
                </a:cxn>
                <a:cxn ang="0">
                  <a:pos x="97" y="38"/>
                </a:cxn>
                <a:cxn ang="0">
                  <a:pos x="97" y="38"/>
                </a:cxn>
              </a:cxnLst>
              <a:rect l="0" t="0" r="r" b="b"/>
              <a:pathLst>
                <a:path w="549" h="217">
                  <a:moveTo>
                    <a:pt x="97" y="38"/>
                  </a:moveTo>
                  <a:lnTo>
                    <a:pt x="66" y="0"/>
                  </a:lnTo>
                  <a:lnTo>
                    <a:pt x="0" y="0"/>
                  </a:lnTo>
                  <a:lnTo>
                    <a:pt x="80" y="45"/>
                  </a:lnTo>
                  <a:lnTo>
                    <a:pt x="30" y="53"/>
                  </a:lnTo>
                  <a:lnTo>
                    <a:pt x="38" y="78"/>
                  </a:lnTo>
                  <a:lnTo>
                    <a:pt x="141" y="101"/>
                  </a:lnTo>
                  <a:lnTo>
                    <a:pt x="123" y="154"/>
                  </a:lnTo>
                  <a:lnTo>
                    <a:pt x="207" y="173"/>
                  </a:lnTo>
                  <a:lnTo>
                    <a:pt x="239" y="154"/>
                  </a:lnTo>
                  <a:lnTo>
                    <a:pt x="300" y="211"/>
                  </a:lnTo>
                  <a:lnTo>
                    <a:pt x="399" y="211"/>
                  </a:lnTo>
                  <a:lnTo>
                    <a:pt x="416" y="173"/>
                  </a:lnTo>
                  <a:lnTo>
                    <a:pt x="534" y="217"/>
                  </a:lnTo>
                  <a:lnTo>
                    <a:pt x="549" y="178"/>
                  </a:lnTo>
                  <a:lnTo>
                    <a:pt x="460" y="163"/>
                  </a:lnTo>
                  <a:lnTo>
                    <a:pt x="386" y="85"/>
                  </a:lnTo>
                  <a:lnTo>
                    <a:pt x="319" y="110"/>
                  </a:lnTo>
                  <a:lnTo>
                    <a:pt x="207" y="78"/>
                  </a:lnTo>
                  <a:lnTo>
                    <a:pt x="135" y="23"/>
                  </a:lnTo>
                  <a:lnTo>
                    <a:pt x="97" y="38"/>
                  </a:lnTo>
                  <a:lnTo>
                    <a:pt x="97" y="38"/>
                  </a:lnTo>
                  <a:close/>
                </a:path>
              </a:pathLst>
            </a:custGeom>
            <a:solidFill>
              <a:srgbClr val="FFDF5D"/>
            </a:solidFill>
            <a:ln w="9525">
              <a:noFill/>
              <a:round/>
              <a:headEnd/>
              <a:tailEnd/>
            </a:ln>
          </p:spPr>
          <p:txBody>
            <a:bodyPr/>
            <a:lstStyle/>
            <a:p>
              <a:endParaRPr lang="en-GB"/>
            </a:p>
          </p:txBody>
        </p:sp>
        <p:sp>
          <p:nvSpPr>
            <p:cNvPr id="139312" name="Freeform 48"/>
            <p:cNvSpPr>
              <a:spLocks/>
            </p:cNvSpPr>
            <p:nvPr/>
          </p:nvSpPr>
          <p:spPr bwMode="auto">
            <a:xfrm>
              <a:off x="2855" y="1510"/>
              <a:ext cx="151" cy="93"/>
            </a:xfrm>
            <a:custGeom>
              <a:avLst/>
              <a:gdLst/>
              <a:ahLst/>
              <a:cxnLst>
                <a:cxn ang="0">
                  <a:pos x="120" y="0"/>
                </a:cxn>
                <a:cxn ang="0">
                  <a:pos x="84" y="25"/>
                </a:cxn>
                <a:cxn ang="0">
                  <a:pos x="53" y="25"/>
                </a:cxn>
                <a:cxn ang="0">
                  <a:pos x="40" y="8"/>
                </a:cxn>
                <a:cxn ang="0">
                  <a:pos x="0" y="38"/>
                </a:cxn>
                <a:cxn ang="0">
                  <a:pos x="19" y="74"/>
                </a:cxn>
                <a:cxn ang="0">
                  <a:pos x="17" y="99"/>
                </a:cxn>
                <a:cxn ang="0">
                  <a:pos x="99" y="105"/>
                </a:cxn>
                <a:cxn ang="0">
                  <a:pos x="127" y="84"/>
                </a:cxn>
                <a:cxn ang="0">
                  <a:pos x="165" y="76"/>
                </a:cxn>
                <a:cxn ang="0">
                  <a:pos x="169" y="8"/>
                </a:cxn>
                <a:cxn ang="0">
                  <a:pos x="137" y="13"/>
                </a:cxn>
                <a:cxn ang="0">
                  <a:pos x="120" y="0"/>
                </a:cxn>
                <a:cxn ang="0">
                  <a:pos x="120" y="0"/>
                </a:cxn>
              </a:cxnLst>
              <a:rect l="0" t="0" r="r" b="b"/>
              <a:pathLst>
                <a:path w="169" h="105">
                  <a:moveTo>
                    <a:pt x="120" y="0"/>
                  </a:moveTo>
                  <a:lnTo>
                    <a:pt x="84" y="25"/>
                  </a:lnTo>
                  <a:lnTo>
                    <a:pt x="53" y="25"/>
                  </a:lnTo>
                  <a:lnTo>
                    <a:pt x="40" y="8"/>
                  </a:lnTo>
                  <a:lnTo>
                    <a:pt x="0" y="38"/>
                  </a:lnTo>
                  <a:lnTo>
                    <a:pt x="19" y="74"/>
                  </a:lnTo>
                  <a:lnTo>
                    <a:pt x="17" y="99"/>
                  </a:lnTo>
                  <a:lnTo>
                    <a:pt x="99" y="105"/>
                  </a:lnTo>
                  <a:lnTo>
                    <a:pt x="127" y="84"/>
                  </a:lnTo>
                  <a:lnTo>
                    <a:pt x="165" y="76"/>
                  </a:lnTo>
                  <a:lnTo>
                    <a:pt x="169" y="8"/>
                  </a:lnTo>
                  <a:lnTo>
                    <a:pt x="137" y="13"/>
                  </a:lnTo>
                  <a:lnTo>
                    <a:pt x="120" y="0"/>
                  </a:lnTo>
                  <a:lnTo>
                    <a:pt x="120" y="0"/>
                  </a:lnTo>
                  <a:close/>
                </a:path>
              </a:pathLst>
            </a:custGeom>
            <a:solidFill>
              <a:srgbClr val="FFDF5D"/>
            </a:solidFill>
            <a:ln w="9525">
              <a:noFill/>
              <a:round/>
              <a:headEnd/>
              <a:tailEnd/>
            </a:ln>
          </p:spPr>
          <p:txBody>
            <a:bodyPr/>
            <a:lstStyle/>
            <a:p>
              <a:endParaRPr lang="en-GB"/>
            </a:p>
          </p:txBody>
        </p:sp>
        <p:sp>
          <p:nvSpPr>
            <p:cNvPr id="139313" name="Freeform 49"/>
            <p:cNvSpPr>
              <a:spLocks/>
            </p:cNvSpPr>
            <p:nvPr/>
          </p:nvSpPr>
          <p:spPr bwMode="auto">
            <a:xfrm>
              <a:off x="3098" y="1700"/>
              <a:ext cx="107" cy="223"/>
            </a:xfrm>
            <a:custGeom>
              <a:avLst/>
              <a:gdLst/>
              <a:ahLst/>
              <a:cxnLst>
                <a:cxn ang="0">
                  <a:pos x="66" y="2"/>
                </a:cxn>
                <a:cxn ang="0">
                  <a:pos x="72" y="38"/>
                </a:cxn>
                <a:cxn ang="0">
                  <a:pos x="43" y="63"/>
                </a:cxn>
                <a:cxn ang="0">
                  <a:pos x="70" y="63"/>
                </a:cxn>
                <a:cxn ang="0">
                  <a:pos x="80" y="80"/>
                </a:cxn>
                <a:cxn ang="0">
                  <a:pos x="66" y="103"/>
                </a:cxn>
                <a:cxn ang="0">
                  <a:pos x="93" y="118"/>
                </a:cxn>
                <a:cxn ang="0">
                  <a:pos x="97" y="158"/>
                </a:cxn>
                <a:cxn ang="0">
                  <a:pos x="116" y="173"/>
                </a:cxn>
                <a:cxn ang="0">
                  <a:pos x="119" y="198"/>
                </a:cxn>
                <a:cxn ang="0">
                  <a:pos x="80" y="219"/>
                </a:cxn>
                <a:cxn ang="0">
                  <a:pos x="32" y="236"/>
                </a:cxn>
                <a:cxn ang="0">
                  <a:pos x="3" y="251"/>
                </a:cxn>
                <a:cxn ang="0">
                  <a:pos x="21" y="224"/>
                </a:cxn>
                <a:cxn ang="0">
                  <a:pos x="32" y="215"/>
                </a:cxn>
                <a:cxn ang="0">
                  <a:pos x="13" y="211"/>
                </a:cxn>
                <a:cxn ang="0">
                  <a:pos x="28" y="181"/>
                </a:cxn>
                <a:cxn ang="0">
                  <a:pos x="17" y="167"/>
                </a:cxn>
                <a:cxn ang="0">
                  <a:pos x="40" y="167"/>
                </a:cxn>
                <a:cxn ang="0">
                  <a:pos x="51" y="146"/>
                </a:cxn>
                <a:cxn ang="0">
                  <a:pos x="32" y="129"/>
                </a:cxn>
                <a:cxn ang="0">
                  <a:pos x="0" y="101"/>
                </a:cxn>
                <a:cxn ang="0">
                  <a:pos x="0" y="48"/>
                </a:cxn>
                <a:cxn ang="0">
                  <a:pos x="17" y="38"/>
                </a:cxn>
                <a:cxn ang="0">
                  <a:pos x="51" y="27"/>
                </a:cxn>
                <a:cxn ang="0">
                  <a:pos x="61" y="0"/>
                </a:cxn>
                <a:cxn ang="0">
                  <a:pos x="66" y="2"/>
                </a:cxn>
                <a:cxn ang="0">
                  <a:pos x="66" y="2"/>
                </a:cxn>
              </a:cxnLst>
              <a:rect l="0" t="0" r="r" b="b"/>
              <a:pathLst>
                <a:path w="119" h="251">
                  <a:moveTo>
                    <a:pt x="66" y="2"/>
                  </a:moveTo>
                  <a:lnTo>
                    <a:pt x="72" y="38"/>
                  </a:lnTo>
                  <a:lnTo>
                    <a:pt x="43" y="63"/>
                  </a:lnTo>
                  <a:lnTo>
                    <a:pt x="70" y="63"/>
                  </a:lnTo>
                  <a:lnTo>
                    <a:pt x="80" y="80"/>
                  </a:lnTo>
                  <a:lnTo>
                    <a:pt x="66" y="103"/>
                  </a:lnTo>
                  <a:lnTo>
                    <a:pt x="93" y="118"/>
                  </a:lnTo>
                  <a:lnTo>
                    <a:pt x="97" y="158"/>
                  </a:lnTo>
                  <a:lnTo>
                    <a:pt x="116" y="173"/>
                  </a:lnTo>
                  <a:lnTo>
                    <a:pt x="119" y="198"/>
                  </a:lnTo>
                  <a:lnTo>
                    <a:pt x="80" y="219"/>
                  </a:lnTo>
                  <a:lnTo>
                    <a:pt x="32" y="236"/>
                  </a:lnTo>
                  <a:lnTo>
                    <a:pt x="3" y="251"/>
                  </a:lnTo>
                  <a:lnTo>
                    <a:pt x="21" y="224"/>
                  </a:lnTo>
                  <a:lnTo>
                    <a:pt x="32" y="215"/>
                  </a:lnTo>
                  <a:lnTo>
                    <a:pt x="13" y="211"/>
                  </a:lnTo>
                  <a:lnTo>
                    <a:pt x="28" y="181"/>
                  </a:lnTo>
                  <a:lnTo>
                    <a:pt x="17" y="167"/>
                  </a:lnTo>
                  <a:lnTo>
                    <a:pt x="40" y="167"/>
                  </a:lnTo>
                  <a:lnTo>
                    <a:pt x="51" y="146"/>
                  </a:lnTo>
                  <a:lnTo>
                    <a:pt x="32" y="129"/>
                  </a:lnTo>
                  <a:lnTo>
                    <a:pt x="0" y="101"/>
                  </a:lnTo>
                  <a:lnTo>
                    <a:pt x="0" y="48"/>
                  </a:lnTo>
                  <a:lnTo>
                    <a:pt x="17" y="38"/>
                  </a:lnTo>
                  <a:lnTo>
                    <a:pt x="51" y="27"/>
                  </a:lnTo>
                  <a:lnTo>
                    <a:pt x="61" y="0"/>
                  </a:lnTo>
                  <a:lnTo>
                    <a:pt x="66" y="2"/>
                  </a:lnTo>
                  <a:lnTo>
                    <a:pt x="66" y="2"/>
                  </a:lnTo>
                  <a:close/>
                </a:path>
              </a:pathLst>
            </a:custGeom>
            <a:solidFill>
              <a:srgbClr val="FFDF5D"/>
            </a:solidFill>
            <a:ln w="9525">
              <a:noFill/>
              <a:round/>
              <a:headEnd/>
              <a:tailEnd/>
            </a:ln>
          </p:spPr>
          <p:txBody>
            <a:bodyPr/>
            <a:lstStyle/>
            <a:p>
              <a:endParaRPr lang="en-GB"/>
            </a:p>
          </p:txBody>
        </p:sp>
        <p:sp>
          <p:nvSpPr>
            <p:cNvPr id="139314" name="Freeform 50"/>
            <p:cNvSpPr>
              <a:spLocks/>
            </p:cNvSpPr>
            <p:nvPr/>
          </p:nvSpPr>
          <p:spPr bwMode="auto">
            <a:xfrm>
              <a:off x="3039" y="1794"/>
              <a:ext cx="64" cy="101"/>
            </a:xfrm>
            <a:custGeom>
              <a:avLst/>
              <a:gdLst/>
              <a:ahLst/>
              <a:cxnLst>
                <a:cxn ang="0">
                  <a:pos x="72" y="28"/>
                </a:cxn>
                <a:cxn ang="0">
                  <a:pos x="61" y="51"/>
                </a:cxn>
                <a:cxn ang="0">
                  <a:pos x="72" y="91"/>
                </a:cxn>
                <a:cxn ang="0">
                  <a:pos x="50" y="112"/>
                </a:cxn>
                <a:cxn ang="0">
                  <a:pos x="0" y="108"/>
                </a:cxn>
                <a:cxn ang="0">
                  <a:pos x="14" y="62"/>
                </a:cxn>
                <a:cxn ang="0">
                  <a:pos x="6" y="24"/>
                </a:cxn>
                <a:cxn ang="0">
                  <a:pos x="46" y="0"/>
                </a:cxn>
                <a:cxn ang="0">
                  <a:pos x="72" y="28"/>
                </a:cxn>
                <a:cxn ang="0">
                  <a:pos x="72" y="28"/>
                </a:cxn>
              </a:cxnLst>
              <a:rect l="0" t="0" r="r" b="b"/>
              <a:pathLst>
                <a:path w="72" h="112">
                  <a:moveTo>
                    <a:pt x="72" y="28"/>
                  </a:moveTo>
                  <a:lnTo>
                    <a:pt x="61" y="51"/>
                  </a:lnTo>
                  <a:lnTo>
                    <a:pt x="72" y="91"/>
                  </a:lnTo>
                  <a:lnTo>
                    <a:pt x="50" y="112"/>
                  </a:lnTo>
                  <a:lnTo>
                    <a:pt x="0" y="108"/>
                  </a:lnTo>
                  <a:lnTo>
                    <a:pt x="14" y="62"/>
                  </a:lnTo>
                  <a:lnTo>
                    <a:pt x="6" y="24"/>
                  </a:lnTo>
                  <a:lnTo>
                    <a:pt x="46" y="0"/>
                  </a:lnTo>
                  <a:lnTo>
                    <a:pt x="72" y="28"/>
                  </a:lnTo>
                  <a:lnTo>
                    <a:pt x="72" y="28"/>
                  </a:lnTo>
                  <a:close/>
                </a:path>
              </a:pathLst>
            </a:custGeom>
            <a:solidFill>
              <a:srgbClr val="FFDF5D"/>
            </a:solidFill>
            <a:ln w="9525">
              <a:noFill/>
              <a:round/>
              <a:headEnd/>
              <a:tailEnd/>
            </a:ln>
          </p:spPr>
          <p:txBody>
            <a:bodyPr/>
            <a:lstStyle/>
            <a:p>
              <a:endParaRPr lang="en-GB"/>
            </a:p>
          </p:txBody>
        </p:sp>
        <p:sp>
          <p:nvSpPr>
            <p:cNvPr id="139315" name="Freeform 51"/>
            <p:cNvSpPr>
              <a:spLocks/>
            </p:cNvSpPr>
            <p:nvPr/>
          </p:nvSpPr>
          <p:spPr bwMode="auto">
            <a:xfrm>
              <a:off x="3039" y="1281"/>
              <a:ext cx="2537" cy="1618"/>
            </a:xfrm>
            <a:custGeom>
              <a:avLst/>
              <a:gdLst/>
              <a:ahLst/>
              <a:cxnLst>
                <a:cxn ang="0">
                  <a:pos x="2425" y="284"/>
                </a:cxn>
                <a:cxn ang="0">
                  <a:pos x="2108" y="177"/>
                </a:cxn>
                <a:cxn ang="0">
                  <a:pos x="1900" y="147"/>
                </a:cxn>
                <a:cxn ang="0">
                  <a:pos x="1662" y="92"/>
                </a:cxn>
                <a:cxn ang="0">
                  <a:pos x="1395" y="36"/>
                </a:cxn>
                <a:cxn ang="0">
                  <a:pos x="1191" y="141"/>
                </a:cxn>
                <a:cxn ang="0">
                  <a:pos x="1081" y="113"/>
                </a:cxn>
                <a:cxn ang="0">
                  <a:pos x="907" y="177"/>
                </a:cxn>
                <a:cxn ang="0">
                  <a:pos x="743" y="211"/>
                </a:cxn>
                <a:cxn ang="0">
                  <a:pos x="625" y="305"/>
                </a:cxn>
                <a:cxn ang="0">
                  <a:pos x="701" y="254"/>
                </a:cxn>
                <a:cxn ang="0">
                  <a:pos x="530" y="141"/>
                </a:cxn>
                <a:cxn ang="0">
                  <a:pos x="353" y="169"/>
                </a:cxn>
                <a:cxn ang="0">
                  <a:pos x="223" y="352"/>
                </a:cxn>
                <a:cxn ang="0">
                  <a:pos x="309" y="471"/>
                </a:cxn>
                <a:cxn ang="0">
                  <a:pos x="412" y="422"/>
                </a:cxn>
                <a:cxn ang="0">
                  <a:pos x="440" y="330"/>
                </a:cxn>
                <a:cxn ang="0">
                  <a:pos x="478" y="464"/>
                </a:cxn>
                <a:cxn ang="0">
                  <a:pos x="333" y="528"/>
                </a:cxn>
                <a:cxn ang="0">
                  <a:pos x="238" y="498"/>
                </a:cxn>
                <a:cxn ang="0">
                  <a:pos x="131" y="640"/>
                </a:cxn>
                <a:cxn ang="0">
                  <a:pos x="98" y="767"/>
                </a:cxn>
                <a:cxn ang="0">
                  <a:pos x="17" y="885"/>
                </a:cxn>
                <a:cxn ang="0">
                  <a:pos x="164" y="815"/>
                </a:cxn>
                <a:cxn ang="0">
                  <a:pos x="309" y="794"/>
                </a:cxn>
                <a:cxn ang="0">
                  <a:pos x="380" y="837"/>
                </a:cxn>
                <a:cxn ang="0">
                  <a:pos x="321" y="723"/>
                </a:cxn>
                <a:cxn ang="0">
                  <a:pos x="436" y="864"/>
                </a:cxn>
                <a:cxn ang="0">
                  <a:pos x="495" y="885"/>
                </a:cxn>
                <a:cxn ang="0">
                  <a:pos x="543" y="915"/>
                </a:cxn>
                <a:cxn ang="0">
                  <a:pos x="625" y="970"/>
                </a:cxn>
                <a:cxn ang="0">
                  <a:pos x="672" y="1131"/>
                </a:cxn>
                <a:cxn ang="0">
                  <a:pos x="770" y="1358"/>
                </a:cxn>
                <a:cxn ang="0">
                  <a:pos x="988" y="1245"/>
                </a:cxn>
                <a:cxn ang="0">
                  <a:pos x="927" y="1147"/>
                </a:cxn>
                <a:cxn ang="0">
                  <a:pos x="912" y="1111"/>
                </a:cxn>
                <a:cxn ang="0">
                  <a:pos x="1184" y="1216"/>
                </a:cxn>
                <a:cxn ang="0">
                  <a:pos x="1321" y="1309"/>
                </a:cxn>
                <a:cxn ang="0">
                  <a:pos x="1532" y="1364"/>
                </a:cxn>
                <a:cxn ang="0">
                  <a:pos x="1652" y="1587"/>
                </a:cxn>
                <a:cxn ang="0">
                  <a:pos x="1645" y="1427"/>
                </a:cxn>
                <a:cxn ang="0">
                  <a:pos x="1758" y="1349"/>
                </a:cxn>
                <a:cxn ang="0">
                  <a:pos x="1775" y="1286"/>
                </a:cxn>
                <a:cxn ang="0">
                  <a:pos x="1939" y="1116"/>
                </a:cxn>
                <a:cxn ang="0">
                  <a:pos x="1868" y="943"/>
                </a:cxn>
                <a:cxn ang="0">
                  <a:pos x="1961" y="915"/>
                </a:cxn>
                <a:cxn ang="0">
                  <a:pos x="2025" y="963"/>
                </a:cxn>
                <a:cxn ang="0">
                  <a:pos x="2111" y="767"/>
                </a:cxn>
                <a:cxn ang="0">
                  <a:pos x="2042" y="559"/>
                </a:cxn>
                <a:cxn ang="0">
                  <a:pos x="2248" y="494"/>
                </a:cxn>
                <a:cxn ang="0">
                  <a:pos x="2319" y="479"/>
                </a:cxn>
                <a:cxn ang="0">
                  <a:pos x="2388" y="584"/>
                </a:cxn>
                <a:cxn ang="0">
                  <a:pos x="2415" y="471"/>
                </a:cxn>
                <a:cxn ang="0">
                  <a:pos x="2536" y="415"/>
                </a:cxn>
                <a:cxn ang="0">
                  <a:pos x="2495" y="348"/>
                </a:cxn>
                <a:cxn ang="0">
                  <a:pos x="2479" y="334"/>
                </a:cxn>
              </a:cxnLst>
              <a:rect l="0" t="0" r="r" b="b"/>
              <a:pathLst>
                <a:path w="2537" h="1618">
                  <a:moveTo>
                    <a:pt x="2468" y="327"/>
                  </a:moveTo>
                  <a:lnTo>
                    <a:pt x="2458" y="318"/>
                  </a:lnTo>
                  <a:lnTo>
                    <a:pt x="2444" y="304"/>
                  </a:lnTo>
                  <a:lnTo>
                    <a:pt x="2425" y="284"/>
                  </a:lnTo>
                  <a:lnTo>
                    <a:pt x="2339" y="214"/>
                  </a:lnTo>
                  <a:lnTo>
                    <a:pt x="2252" y="211"/>
                  </a:lnTo>
                  <a:lnTo>
                    <a:pt x="2209" y="191"/>
                  </a:lnTo>
                  <a:lnTo>
                    <a:pt x="2108" y="177"/>
                  </a:lnTo>
                  <a:lnTo>
                    <a:pt x="2069" y="147"/>
                  </a:lnTo>
                  <a:lnTo>
                    <a:pt x="1939" y="121"/>
                  </a:lnTo>
                  <a:lnTo>
                    <a:pt x="1950" y="147"/>
                  </a:lnTo>
                  <a:lnTo>
                    <a:pt x="1900" y="147"/>
                  </a:lnTo>
                  <a:lnTo>
                    <a:pt x="1836" y="141"/>
                  </a:lnTo>
                  <a:lnTo>
                    <a:pt x="1824" y="169"/>
                  </a:lnTo>
                  <a:lnTo>
                    <a:pt x="1765" y="113"/>
                  </a:lnTo>
                  <a:lnTo>
                    <a:pt x="1662" y="92"/>
                  </a:lnTo>
                  <a:lnTo>
                    <a:pt x="1569" y="85"/>
                  </a:lnTo>
                  <a:lnTo>
                    <a:pt x="1591" y="22"/>
                  </a:lnTo>
                  <a:lnTo>
                    <a:pt x="1488" y="0"/>
                  </a:lnTo>
                  <a:lnTo>
                    <a:pt x="1395" y="36"/>
                  </a:lnTo>
                  <a:lnTo>
                    <a:pt x="1270" y="56"/>
                  </a:lnTo>
                  <a:lnTo>
                    <a:pt x="1244" y="99"/>
                  </a:lnTo>
                  <a:lnTo>
                    <a:pt x="1191" y="106"/>
                  </a:lnTo>
                  <a:lnTo>
                    <a:pt x="1191" y="141"/>
                  </a:lnTo>
                  <a:lnTo>
                    <a:pt x="1140" y="147"/>
                  </a:lnTo>
                  <a:lnTo>
                    <a:pt x="1113" y="121"/>
                  </a:lnTo>
                  <a:lnTo>
                    <a:pt x="1130" y="191"/>
                  </a:lnTo>
                  <a:lnTo>
                    <a:pt x="1081" y="113"/>
                  </a:lnTo>
                  <a:lnTo>
                    <a:pt x="1017" y="128"/>
                  </a:lnTo>
                  <a:lnTo>
                    <a:pt x="988" y="191"/>
                  </a:lnTo>
                  <a:lnTo>
                    <a:pt x="927" y="155"/>
                  </a:lnTo>
                  <a:lnTo>
                    <a:pt x="907" y="177"/>
                  </a:lnTo>
                  <a:lnTo>
                    <a:pt x="895" y="206"/>
                  </a:lnTo>
                  <a:lnTo>
                    <a:pt x="814" y="211"/>
                  </a:lnTo>
                  <a:lnTo>
                    <a:pt x="770" y="245"/>
                  </a:lnTo>
                  <a:lnTo>
                    <a:pt x="743" y="211"/>
                  </a:lnTo>
                  <a:lnTo>
                    <a:pt x="706" y="206"/>
                  </a:lnTo>
                  <a:lnTo>
                    <a:pt x="723" y="262"/>
                  </a:lnTo>
                  <a:lnTo>
                    <a:pt x="679" y="305"/>
                  </a:lnTo>
                  <a:lnTo>
                    <a:pt x="625" y="305"/>
                  </a:lnTo>
                  <a:lnTo>
                    <a:pt x="576" y="245"/>
                  </a:lnTo>
                  <a:lnTo>
                    <a:pt x="625" y="245"/>
                  </a:lnTo>
                  <a:lnTo>
                    <a:pt x="652" y="267"/>
                  </a:lnTo>
                  <a:lnTo>
                    <a:pt x="701" y="254"/>
                  </a:lnTo>
                  <a:lnTo>
                    <a:pt x="657" y="198"/>
                  </a:lnTo>
                  <a:lnTo>
                    <a:pt x="586" y="155"/>
                  </a:lnTo>
                  <a:lnTo>
                    <a:pt x="569" y="169"/>
                  </a:lnTo>
                  <a:lnTo>
                    <a:pt x="530" y="141"/>
                  </a:lnTo>
                  <a:lnTo>
                    <a:pt x="505" y="155"/>
                  </a:lnTo>
                  <a:lnTo>
                    <a:pt x="451" y="141"/>
                  </a:lnTo>
                  <a:lnTo>
                    <a:pt x="417" y="162"/>
                  </a:lnTo>
                  <a:lnTo>
                    <a:pt x="353" y="169"/>
                  </a:lnTo>
                  <a:lnTo>
                    <a:pt x="309" y="211"/>
                  </a:lnTo>
                  <a:lnTo>
                    <a:pt x="341" y="220"/>
                  </a:lnTo>
                  <a:lnTo>
                    <a:pt x="309" y="296"/>
                  </a:lnTo>
                  <a:lnTo>
                    <a:pt x="223" y="352"/>
                  </a:lnTo>
                  <a:lnTo>
                    <a:pt x="211" y="422"/>
                  </a:lnTo>
                  <a:lnTo>
                    <a:pt x="250" y="451"/>
                  </a:lnTo>
                  <a:lnTo>
                    <a:pt x="287" y="443"/>
                  </a:lnTo>
                  <a:lnTo>
                    <a:pt x="309" y="471"/>
                  </a:lnTo>
                  <a:lnTo>
                    <a:pt x="333" y="519"/>
                  </a:lnTo>
                  <a:lnTo>
                    <a:pt x="370" y="507"/>
                  </a:lnTo>
                  <a:lnTo>
                    <a:pt x="392" y="437"/>
                  </a:lnTo>
                  <a:lnTo>
                    <a:pt x="412" y="422"/>
                  </a:lnTo>
                  <a:lnTo>
                    <a:pt x="385" y="352"/>
                  </a:lnTo>
                  <a:lnTo>
                    <a:pt x="436" y="283"/>
                  </a:lnTo>
                  <a:lnTo>
                    <a:pt x="478" y="275"/>
                  </a:lnTo>
                  <a:lnTo>
                    <a:pt x="440" y="330"/>
                  </a:lnTo>
                  <a:lnTo>
                    <a:pt x="440" y="409"/>
                  </a:lnTo>
                  <a:lnTo>
                    <a:pt x="530" y="417"/>
                  </a:lnTo>
                  <a:lnTo>
                    <a:pt x="466" y="437"/>
                  </a:lnTo>
                  <a:lnTo>
                    <a:pt x="478" y="464"/>
                  </a:lnTo>
                  <a:lnTo>
                    <a:pt x="436" y="451"/>
                  </a:lnTo>
                  <a:lnTo>
                    <a:pt x="429" y="498"/>
                  </a:lnTo>
                  <a:lnTo>
                    <a:pt x="370" y="541"/>
                  </a:lnTo>
                  <a:lnTo>
                    <a:pt x="333" y="528"/>
                  </a:lnTo>
                  <a:lnTo>
                    <a:pt x="287" y="528"/>
                  </a:lnTo>
                  <a:lnTo>
                    <a:pt x="287" y="479"/>
                  </a:lnTo>
                  <a:lnTo>
                    <a:pt x="255" y="471"/>
                  </a:lnTo>
                  <a:lnTo>
                    <a:pt x="238" y="498"/>
                  </a:lnTo>
                  <a:lnTo>
                    <a:pt x="255" y="536"/>
                  </a:lnTo>
                  <a:lnTo>
                    <a:pt x="206" y="549"/>
                  </a:lnTo>
                  <a:lnTo>
                    <a:pt x="191" y="597"/>
                  </a:lnTo>
                  <a:lnTo>
                    <a:pt x="131" y="640"/>
                  </a:lnTo>
                  <a:lnTo>
                    <a:pt x="61" y="669"/>
                  </a:lnTo>
                  <a:lnTo>
                    <a:pt x="86" y="696"/>
                  </a:lnTo>
                  <a:lnTo>
                    <a:pt x="114" y="716"/>
                  </a:lnTo>
                  <a:lnTo>
                    <a:pt x="98" y="767"/>
                  </a:lnTo>
                  <a:lnTo>
                    <a:pt x="54" y="752"/>
                  </a:lnTo>
                  <a:lnTo>
                    <a:pt x="0" y="773"/>
                  </a:lnTo>
                  <a:lnTo>
                    <a:pt x="0" y="830"/>
                  </a:lnTo>
                  <a:lnTo>
                    <a:pt x="17" y="885"/>
                  </a:lnTo>
                  <a:lnTo>
                    <a:pt x="54" y="900"/>
                  </a:lnTo>
                  <a:lnTo>
                    <a:pt x="147" y="871"/>
                  </a:lnTo>
                  <a:lnTo>
                    <a:pt x="133" y="837"/>
                  </a:lnTo>
                  <a:lnTo>
                    <a:pt x="164" y="815"/>
                  </a:lnTo>
                  <a:lnTo>
                    <a:pt x="200" y="801"/>
                  </a:lnTo>
                  <a:lnTo>
                    <a:pt x="200" y="781"/>
                  </a:lnTo>
                  <a:lnTo>
                    <a:pt x="272" y="760"/>
                  </a:lnTo>
                  <a:lnTo>
                    <a:pt x="309" y="794"/>
                  </a:lnTo>
                  <a:lnTo>
                    <a:pt x="348" y="815"/>
                  </a:lnTo>
                  <a:lnTo>
                    <a:pt x="358" y="871"/>
                  </a:lnTo>
                  <a:lnTo>
                    <a:pt x="380" y="864"/>
                  </a:lnTo>
                  <a:lnTo>
                    <a:pt x="380" y="837"/>
                  </a:lnTo>
                  <a:lnTo>
                    <a:pt x="404" y="837"/>
                  </a:lnTo>
                  <a:lnTo>
                    <a:pt x="363" y="809"/>
                  </a:lnTo>
                  <a:lnTo>
                    <a:pt x="321" y="767"/>
                  </a:lnTo>
                  <a:lnTo>
                    <a:pt x="321" y="723"/>
                  </a:lnTo>
                  <a:lnTo>
                    <a:pt x="358" y="781"/>
                  </a:lnTo>
                  <a:lnTo>
                    <a:pt x="392" y="794"/>
                  </a:lnTo>
                  <a:lnTo>
                    <a:pt x="417" y="843"/>
                  </a:lnTo>
                  <a:lnTo>
                    <a:pt x="436" y="864"/>
                  </a:lnTo>
                  <a:lnTo>
                    <a:pt x="436" y="885"/>
                  </a:lnTo>
                  <a:lnTo>
                    <a:pt x="451" y="879"/>
                  </a:lnTo>
                  <a:lnTo>
                    <a:pt x="466" y="915"/>
                  </a:lnTo>
                  <a:lnTo>
                    <a:pt x="495" y="885"/>
                  </a:lnTo>
                  <a:lnTo>
                    <a:pt x="457" y="837"/>
                  </a:lnTo>
                  <a:lnTo>
                    <a:pt x="510" y="830"/>
                  </a:lnTo>
                  <a:lnTo>
                    <a:pt x="505" y="849"/>
                  </a:lnTo>
                  <a:lnTo>
                    <a:pt x="543" y="915"/>
                  </a:lnTo>
                  <a:lnTo>
                    <a:pt x="581" y="928"/>
                  </a:lnTo>
                  <a:lnTo>
                    <a:pt x="613" y="905"/>
                  </a:lnTo>
                  <a:lnTo>
                    <a:pt x="640" y="922"/>
                  </a:lnTo>
                  <a:lnTo>
                    <a:pt x="625" y="970"/>
                  </a:lnTo>
                  <a:lnTo>
                    <a:pt x="635" y="992"/>
                  </a:lnTo>
                  <a:lnTo>
                    <a:pt x="608" y="999"/>
                  </a:lnTo>
                  <a:lnTo>
                    <a:pt x="635" y="1111"/>
                  </a:lnTo>
                  <a:lnTo>
                    <a:pt x="672" y="1131"/>
                  </a:lnTo>
                  <a:lnTo>
                    <a:pt x="711" y="1167"/>
                  </a:lnTo>
                  <a:lnTo>
                    <a:pt x="711" y="1216"/>
                  </a:lnTo>
                  <a:lnTo>
                    <a:pt x="767" y="1293"/>
                  </a:lnTo>
                  <a:lnTo>
                    <a:pt x="770" y="1358"/>
                  </a:lnTo>
                  <a:lnTo>
                    <a:pt x="848" y="1364"/>
                  </a:lnTo>
                  <a:lnTo>
                    <a:pt x="912" y="1322"/>
                  </a:lnTo>
                  <a:lnTo>
                    <a:pt x="988" y="1300"/>
                  </a:lnTo>
                  <a:lnTo>
                    <a:pt x="988" y="1245"/>
                  </a:lnTo>
                  <a:lnTo>
                    <a:pt x="1032" y="1209"/>
                  </a:lnTo>
                  <a:lnTo>
                    <a:pt x="1010" y="1167"/>
                  </a:lnTo>
                  <a:lnTo>
                    <a:pt x="966" y="1138"/>
                  </a:lnTo>
                  <a:lnTo>
                    <a:pt x="927" y="1147"/>
                  </a:lnTo>
                  <a:lnTo>
                    <a:pt x="895" y="1147"/>
                  </a:lnTo>
                  <a:lnTo>
                    <a:pt x="862" y="1116"/>
                  </a:lnTo>
                  <a:lnTo>
                    <a:pt x="848" y="1062"/>
                  </a:lnTo>
                  <a:lnTo>
                    <a:pt x="912" y="1111"/>
                  </a:lnTo>
                  <a:lnTo>
                    <a:pt x="988" y="1124"/>
                  </a:lnTo>
                  <a:lnTo>
                    <a:pt x="1057" y="1154"/>
                  </a:lnTo>
                  <a:lnTo>
                    <a:pt x="1152" y="1154"/>
                  </a:lnTo>
                  <a:lnTo>
                    <a:pt x="1184" y="1216"/>
                  </a:lnTo>
                  <a:lnTo>
                    <a:pt x="1211" y="1322"/>
                  </a:lnTo>
                  <a:lnTo>
                    <a:pt x="1265" y="1432"/>
                  </a:lnTo>
                  <a:lnTo>
                    <a:pt x="1309" y="1420"/>
                  </a:lnTo>
                  <a:lnTo>
                    <a:pt x="1321" y="1309"/>
                  </a:lnTo>
                  <a:lnTo>
                    <a:pt x="1388" y="1258"/>
                  </a:lnTo>
                  <a:lnTo>
                    <a:pt x="1478" y="1216"/>
                  </a:lnTo>
                  <a:lnTo>
                    <a:pt x="1505" y="1279"/>
                  </a:lnTo>
                  <a:lnTo>
                    <a:pt x="1532" y="1364"/>
                  </a:lnTo>
                  <a:lnTo>
                    <a:pt x="1569" y="1349"/>
                  </a:lnTo>
                  <a:lnTo>
                    <a:pt x="1596" y="1443"/>
                  </a:lnTo>
                  <a:lnTo>
                    <a:pt x="1601" y="1497"/>
                  </a:lnTo>
                  <a:lnTo>
                    <a:pt x="1652" y="1587"/>
                  </a:lnTo>
                  <a:lnTo>
                    <a:pt x="1694" y="1618"/>
                  </a:lnTo>
                  <a:lnTo>
                    <a:pt x="1667" y="1546"/>
                  </a:lnTo>
                  <a:lnTo>
                    <a:pt x="1630" y="1483"/>
                  </a:lnTo>
                  <a:lnTo>
                    <a:pt x="1645" y="1427"/>
                  </a:lnTo>
                  <a:lnTo>
                    <a:pt x="1688" y="1477"/>
                  </a:lnTo>
                  <a:lnTo>
                    <a:pt x="1743" y="1468"/>
                  </a:lnTo>
                  <a:lnTo>
                    <a:pt x="1780" y="1407"/>
                  </a:lnTo>
                  <a:lnTo>
                    <a:pt x="1758" y="1349"/>
                  </a:lnTo>
                  <a:lnTo>
                    <a:pt x="1694" y="1293"/>
                  </a:lnTo>
                  <a:lnTo>
                    <a:pt x="1731" y="1252"/>
                  </a:lnTo>
                  <a:lnTo>
                    <a:pt x="1765" y="1252"/>
                  </a:lnTo>
                  <a:lnTo>
                    <a:pt x="1775" y="1286"/>
                  </a:lnTo>
                  <a:lnTo>
                    <a:pt x="1829" y="1245"/>
                  </a:lnTo>
                  <a:lnTo>
                    <a:pt x="1888" y="1224"/>
                  </a:lnTo>
                  <a:lnTo>
                    <a:pt x="1900" y="1190"/>
                  </a:lnTo>
                  <a:lnTo>
                    <a:pt x="1939" y="1116"/>
                  </a:lnTo>
                  <a:lnTo>
                    <a:pt x="1944" y="1068"/>
                  </a:lnTo>
                  <a:lnTo>
                    <a:pt x="1888" y="999"/>
                  </a:lnTo>
                  <a:lnTo>
                    <a:pt x="1922" y="963"/>
                  </a:lnTo>
                  <a:lnTo>
                    <a:pt x="1868" y="943"/>
                  </a:lnTo>
                  <a:lnTo>
                    <a:pt x="1861" y="915"/>
                  </a:lnTo>
                  <a:lnTo>
                    <a:pt x="1895" y="885"/>
                  </a:lnTo>
                  <a:lnTo>
                    <a:pt x="1907" y="922"/>
                  </a:lnTo>
                  <a:lnTo>
                    <a:pt x="1961" y="915"/>
                  </a:lnTo>
                  <a:lnTo>
                    <a:pt x="1954" y="949"/>
                  </a:lnTo>
                  <a:lnTo>
                    <a:pt x="1966" y="1012"/>
                  </a:lnTo>
                  <a:lnTo>
                    <a:pt x="2014" y="1012"/>
                  </a:lnTo>
                  <a:lnTo>
                    <a:pt x="2025" y="963"/>
                  </a:lnTo>
                  <a:lnTo>
                    <a:pt x="1991" y="922"/>
                  </a:lnTo>
                  <a:lnTo>
                    <a:pt x="2037" y="843"/>
                  </a:lnTo>
                  <a:lnTo>
                    <a:pt x="2030" y="809"/>
                  </a:lnTo>
                  <a:lnTo>
                    <a:pt x="2111" y="767"/>
                  </a:lnTo>
                  <a:lnTo>
                    <a:pt x="2128" y="669"/>
                  </a:lnTo>
                  <a:lnTo>
                    <a:pt x="2108" y="597"/>
                  </a:lnTo>
                  <a:lnTo>
                    <a:pt x="2047" y="584"/>
                  </a:lnTo>
                  <a:lnTo>
                    <a:pt x="2042" y="559"/>
                  </a:lnTo>
                  <a:lnTo>
                    <a:pt x="2081" y="513"/>
                  </a:lnTo>
                  <a:lnTo>
                    <a:pt x="2108" y="464"/>
                  </a:lnTo>
                  <a:lnTo>
                    <a:pt x="2187" y="485"/>
                  </a:lnTo>
                  <a:lnTo>
                    <a:pt x="2248" y="494"/>
                  </a:lnTo>
                  <a:lnTo>
                    <a:pt x="2248" y="451"/>
                  </a:lnTo>
                  <a:lnTo>
                    <a:pt x="2292" y="422"/>
                  </a:lnTo>
                  <a:lnTo>
                    <a:pt x="2317" y="441"/>
                  </a:lnTo>
                  <a:lnTo>
                    <a:pt x="2319" y="479"/>
                  </a:lnTo>
                  <a:lnTo>
                    <a:pt x="2278" y="519"/>
                  </a:lnTo>
                  <a:lnTo>
                    <a:pt x="2303" y="640"/>
                  </a:lnTo>
                  <a:lnTo>
                    <a:pt x="2336" y="673"/>
                  </a:lnTo>
                  <a:lnTo>
                    <a:pt x="2388" y="584"/>
                  </a:lnTo>
                  <a:lnTo>
                    <a:pt x="2395" y="507"/>
                  </a:lnTo>
                  <a:lnTo>
                    <a:pt x="2355" y="498"/>
                  </a:lnTo>
                  <a:lnTo>
                    <a:pt x="2363" y="464"/>
                  </a:lnTo>
                  <a:lnTo>
                    <a:pt x="2415" y="471"/>
                  </a:lnTo>
                  <a:lnTo>
                    <a:pt x="2498" y="428"/>
                  </a:lnTo>
                  <a:lnTo>
                    <a:pt x="2530" y="435"/>
                  </a:lnTo>
                  <a:lnTo>
                    <a:pt x="2537" y="417"/>
                  </a:lnTo>
                  <a:lnTo>
                    <a:pt x="2536" y="415"/>
                  </a:lnTo>
                  <a:lnTo>
                    <a:pt x="2519" y="382"/>
                  </a:lnTo>
                  <a:lnTo>
                    <a:pt x="2509" y="369"/>
                  </a:lnTo>
                  <a:lnTo>
                    <a:pt x="2501" y="357"/>
                  </a:lnTo>
                  <a:lnTo>
                    <a:pt x="2495" y="348"/>
                  </a:lnTo>
                  <a:lnTo>
                    <a:pt x="2488" y="342"/>
                  </a:lnTo>
                  <a:lnTo>
                    <a:pt x="2486" y="336"/>
                  </a:lnTo>
                  <a:lnTo>
                    <a:pt x="2480" y="337"/>
                  </a:lnTo>
                  <a:lnTo>
                    <a:pt x="2479" y="334"/>
                  </a:lnTo>
                  <a:lnTo>
                    <a:pt x="2468" y="327"/>
                  </a:lnTo>
                  <a:close/>
                </a:path>
              </a:pathLst>
            </a:custGeom>
            <a:solidFill>
              <a:srgbClr val="FFDF5D"/>
            </a:solidFill>
            <a:ln w="9525">
              <a:noFill/>
              <a:round/>
              <a:headEnd/>
              <a:tailEnd/>
            </a:ln>
          </p:spPr>
          <p:txBody>
            <a:bodyPr/>
            <a:lstStyle/>
            <a:p>
              <a:endParaRPr lang="en-GB"/>
            </a:p>
          </p:txBody>
        </p:sp>
        <p:sp>
          <p:nvSpPr>
            <p:cNvPr id="139316" name="Freeform 52"/>
            <p:cNvSpPr>
              <a:spLocks/>
            </p:cNvSpPr>
            <p:nvPr/>
          </p:nvSpPr>
          <p:spPr bwMode="auto">
            <a:xfrm>
              <a:off x="4851" y="1348"/>
              <a:ext cx="191" cy="47"/>
            </a:xfrm>
            <a:custGeom>
              <a:avLst/>
              <a:gdLst/>
              <a:ahLst/>
              <a:cxnLst>
                <a:cxn ang="0">
                  <a:pos x="226" y="55"/>
                </a:cxn>
                <a:cxn ang="0">
                  <a:pos x="215" y="32"/>
                </a:cxn>
                <a:cxn ang="0">
                  <a:pos x="80" y="8"/>
                </a:cxn>
                <a:cxn ang="0">
                  <a:pos x="57" y="23"/>
                </a:cxn>
                <a:cxn ang="0">
                  <a:pos x="8" y="0"/>
                </a:cxn>
                <a:cxn ang="0">
                  <a:pos x="0" y="38"/>
                </a:cxn>
                <a:cxn ang="0">
                  <a:pos x="86" y="55"/>
                </a:cxn>
                <a:cxn ang="0">
                  <a:pos x="124" y="38"/>
                </a:cxn>
                <a:cxn ang="0">
                  <a:pos x="226" y="55"/>
                </a:cxn>
                <a:cxn ang="0">
                  <a:pos x="226" y="55"/>
                </a:cxn>
              </a:cxnLst>
              <a:rect l="0" t="0" r="r" b="b"/>
              <a:pathLst>
                <a:path w="226" h="55">
                  <a:moveTo>
                    <a:pt x="226" y="55"/>
                  </a:moveTo>
                  <a:lnTo>
                    <a:pt x="215" y="32"/>
                  </a:lnTo>
                  <a:lnTo>
                    <a:pt x="80" y="8"/>
                  </a:lnTo>
                  <a:lnTo>
                    <a:pt x="57" y="23"/>
                  </a:lnTo>
                  <a:lnTo>
                    <a:pt x="8" y="0"/>
                  </a:lnTo>
                  <a:lnTo>
                    <a:pt x="0" y="38"/>
                  </a:lnTo>
                  <a:lnTo>
                    <a:pt x="86" y="55"/>
                  </a:lnTo>
                  <a:lnTo>
                    <a:pt x="124" y="38"/>
                  </a:lnTo>
                  <a:lnTo>
                    <a:pt x="226" y="55"/>
                  </a:lnTo>
                  <a:lnTo>
                    <a:pt x="226" y="55"/>
                  </a:lnTo>
                  <a:close/>
                </a:path>
              </a:pathLst>
            </a:custGeom>
            <a:solidFill>
              <a:srgbClr val="FFDF5D"/>
            </a:solidFill>
            <a:ln w="9525">
              <a:noFill/>
              <a:round/>
              <a:headEnd/>
              <a:tailEnd/>
            </a:ln>
          </p:spPr>
          <p:txBody>
            <a:bodyPr/>
            <a:lstStyle/>
            <a:p>
              <a:endParaRPr lang="en-GB"/>
            </a:p>
          </p:txBody>
        </p:sp>
        <p:sp>
          <p:nvSpPr>
            <p:cNvPr id="139317" name="Freeform 53"/>
            <p:cNvSpPr>
              <a:spLocks/>
            </p:cNvSpPr>
            <p:nvPr/>
          </p:nvSpPr>
          <p:spPr bwMode="auto">
            <a:xfrm>
              <a:off x="4599" y="2703"/>
              <a:ext cx="13" cy="78"/>
            </a:xfrm>
            <a:custGeom>
              <a:avLst/>
              <a:gdLst/>
              <a:ahLst/>
              <a:cxnLst>
                <a:cxn ang="0">
                  <a:pos x="0" y="0"/>
                </a:cxn>
                <a:cxn ang="0">
                  <a:pos x="17" y="15"/>
                </a:cxn>
                <a:cxn ang="0">
                  <a:pos x="0" y="93"/>
                </a:cxn>
                <a:cxn ang="0">
                  <a:pos x="0" y="0"/>
                </a:cxn>
                <a:cxn ang="0">
                  <a:pos x="0" y="0"/>
                </a:cxn>
              </a:cxnLst>
              <a:rect l="0" t="0" r="r" b="b"/>
              <a:pathLst>
                <a:path w="17" h="93">
                  <a:moveTo>
                    <a:pt x="0" y="0"/>
                  </a:moveTo>
                  <a:lnTo>
                    <a:pt x="17" y="15"/>
                  </a:lnTo>
                  <a:lnTo>
                    <a:pt x="0" y="93"/>
                  </a:lnTo>
                  <a:lnTo>
                    <a:pt x="0" y="0"/>
                  </a:lnTo>
                  <a:lnTo>
                    <a:pt x="0" y="0"/>
                  </a:lnTo>
                  <a:close/>
                </a:path>
              </a:pathLst>
            </a:custGeom>
            <a:solidFill>
              <a:srgbClr val="FFDF5D"/>
            </a:solidFill>
            <a:ln w="9525">
              <a:noFill/>
              <a:round/>
              <a:headEnd/>
              <a:tailEnd/>
            </a:ln>
          </p:spPr>
          <p:txBody>
            <a:bodyPr/>
            <a:lstStyle/>
            <a:p>
              <a:endParaRPr lang="en-GB"/>
            </a:p>
          </p:txBody>
        </p:sp>
        <p:sp>
          <p:nvSpPr>
            <p:cNvPr id="139318" name="Freeform 54"/>
            <p:cNvSpPr>
              <a:spLocks/>
            </p:cNvSpPr>
            <p:nvPr/>
          </p:nvSpPr>
          <p:spPr bwMode="auto">
            <a:xfrm>
              <a:off x="5090" y="2355"/>
              <a:ext cx="44" cy="61"/>
            </a:xfrm>
            <a:custGeom>
              <a:avLst/>
              <a:gdLst/>
              <a:ahLst/>
              <a:cxnLst>
                <a:cxn ang="0">
                  <a:pos x="0" y="9"/>
                </a:cxn>
                <a:cxn ang="0">
                  <a:pos x="53" y="0"/>
                </a:cxn>
                <a:cxn ang="0">
                  <a:pos x="53" y="70"/>
                </a:cxn>
                <a:cxn ang="0">
                  <a:pos x="17" y="62"/>
                </a:cxn>
                <a:cxn ang="0">
                  <a:pos x="0" y="9"/>
                </a:cxn>
                <a:cxn ang="0">
                  <a:pos x="0" y="9"/>
                </a:cxn>
              </a:cxnLst>
              <a:rect l="0" t="0" r="r" b="b"/>
              <a:pathLst>
                <a:path w="53" h="70">
                  <a:moveTo>
                    <a:pt x="0" y="9"/>
                  </a:moveTo>
                  <a:lnTo>
                    <a:pt x="53" y="0"/>
                  </a:lnTo>
                  <a:lnTo>
                    <a:pt x="53" y="70"/>
                  </a:lnTo>
                  <a:lnTo>
                    <a:pt x="17" y="62"/>
                  </a:lnTo>
                  <a:lnTo>
                    <a:pt x="0" y="9"/>
                  </a:lnTo>
                  <a:lnTo>
                    <a:pt x="0" y="9"/>
                  </a:lnTo>
                  <a:close/>
                </a:path>
              </a:pathLst>
            </a:custGeom>
            <a:solidFill>
              <a:srgbClr val="FFDF5D"/>
            </a:solidFill>
            <a:ln w="9525">
              <a:noFill/>
              <a:round/>
              <a:headEnd/>
              <a:tailEnd/>
            </a:ln>
          </p:spPr>
          <p:txBody>
            <a:bodyPr/>
            <a:lstStyle/>
            <a:p>
              <a:endParaRPr lang="en-GB"/>
            </a:p>
          </p:txBody>
        </p:sp>
        <p:sp>
          <p:nvSpPr>
            <p:cNvPr id="139319" name="Freeform 55"/>
            <p:cNvSpPr>
              <a:spLocks/>
            </p:cNvSpPr>
            <p:nvPr/>
          </p:nvSpPr>
          <p:spPr bwMode="auto">
            <a:xfrm>
              <a:off x="5539" y="2969"/>
              <a:ext cx="146" cy="73"/>
            </a:xfrm>
            <a:custGeom>
              <a:avLst/>
              <a:gdLst/>
              <a:ahLst/>
              <a:cxnLst>
                <a:cxn ang="0">
                  <a:pos x="0" y="0"/>
                </a:cxn>
                <a:cxn ang="0">
                  <a:pos x="116" y="17"/>
                </a:cxn>
                <a:cxn ang="0">
                  <a:pos x="173" y="88"/>
                </a:cxn>
                <a:cxn ang="0">
                  <a:pos x="108" y="33"/>
                </a:cxn>
                <a:cxn ang="0">
                  <a:pos x="0" y="0"/>
                </a:cxn>
                <a:cxn ang="0">
                  <a:pos x="0" y="0"/>
                </a:cxn>
              </a:cxnLst>
              <a:rect l="0" t="0" r="r" b="b"/>
              <a:pathLst>
                <a:path w="173" h="88">
                  <a:moveTo>
                    <a:pt x="0" y="0"/>
                  </a:moveTo>
                  <a:lnTo>
                    <a:pt x="116" y="17"/>
                  </a:lnTo>
                  <a:lnTo>
                    <a:pt x="173" y="88"/>
                  </a:lnTo>
                  <a:lnTo>
                    <a:pt x="108" y="33"/>
                  </a:lnTo>
                  <a:lnTo>
                    <a:pt x="0" y="0"/>
                  </a:lnTo>
                  <a:lnTo>
                    <a:pt x="0" y="0"/>
                  </a:lnTo>
                  <a:close/>
                </a:path>
              </a:pathLst>
            </a:custGeom>
            <a:solidFill>
              <a:srgbClr val="FFDF5D"/>
            </a:solidFill>
            <a:ln w="9525">
              <a:noFill/>
              <a:round/>
              <a:headEnd/>
              <a:tailEnd/>
            </a:ln>
          </p:spPr>
          <p:txBody>
            <a:bodyPr/>
            <a:lstStyle/>
            <a:p>
              <a:endParaRPr lang="en-GB"/>
            </a:p>
          </p:txBody>
        </p:sp>
        <p:sp>
          <p:nvSpPr>
            <p:cNvPr id="139320" name="Freeform 56"/>
            <p:cNvSpPr>
              <a:spLocks/>
            </p:cNvSpPr>
            <p:nvPr/>
          </p:nvSpPr>
          <p:spPr bwMode="auto">
            <a:xfrm>
              <a:off x="4834" y="3123"/>
              <a:ext cx="511" cy="449"/>
            </a:xfrm>
            <a:custGeom>
              <a:avLst/>
              <a:gdLst/>
              <a:ahLst/>
              <a:cxnLst>
                <a:cxn ang="0">
                  <a:pos x="526" y="0"/>
                </a:cxn>
                <a:cxn ang="0">
                  <a:pos x="500" y="63"/>
                </a:cxn>
                <a:cxn ang="0">
                  <a:pos x="500" y="126"/>
                </a:cxn>
                <a:cxn ang="0">
                  <a:pos x="439" y="109"/>
                </a:cxn>
                <a:cxn ang="0">
                  <a:pos x="420" y="25"/>
                </a:cxn>
                <a:cxn ang="0">
                  <a:pos x="344" y="0"/>
                </a:cxn>
                <a:cxn ang="0">
                  <a:pos x="300" y="25"/>
                </a:cxn>
                <a:cxn ang="0">
                  <a:pos x="281" y="71"/>
                </a:cxn>
                <a:cxn ang="0">
                  <a:pos x="243" y="46"/>
                </a:cxn>
                <a:cxn ang="0">
                  <a:pos x="203" y="103"/>
                </a:cxn>
                <a:cxn ang="0">
                  <a:pos x="154" y="116"/>
                </a:cxn>
                <a:cxn ang="0">
                  <a:pos x="146" y="166"/>
                </a:cxn>
                <a:cxn ang="0">
                  <a:pos x="17" y="211"/>
                </a:cxn>
                <a:cxn ang="0">
                  <a:pos x="0" y="322"/>
                </a:cxn>
                <a:cxn ang="0">
                  <a:pos x="38" y="424"/>
                </a:cxn>
                <a:cxn ang="0">
                  <a:pos x="0" y="455"/>
                </a:cxn>
                <a:cxn ang="0">
                  <a:pos x="30" y="487"/>
                </a:cxn>
                <a:cxn ang="0">
                  <a:pos x="129" y="497"/>
                </a:cxn>
                <a:cxn ang="0">
                  <a:pos x="220" y="440"/>
                </a:cxn>
                <a:cxn ang="0">
                  <a:pos x="292" y="424"/>
                </a:cxn>
                <a:cxn ang="0">
                  <a:pos x="361" y="502"/>
                </a:cxn>
                <a:cxn ang="0">
                  <a:pos x="389" y="462"/>
                </a:cxn>
                <a:cxn ang="0">
                  <a:pos x="410" y="550"/>
                </a:cxn>
                <a:cxn ang="0">
                  <a:pos x="452" y="573"/>
                </a:cxn>
                <a:cxn ang="0">
                  <a:pos x="505" y="558"/>
                </a:cxn>
                <a:cxn ang="0">
                  <a:pos x="551" y="596"/>
                </a:cxn>
                <a:cxn ang="0">
                  <a:pos x="629" y="510"/>
                </a:cxn>
                <a:cxn ang="0">
                  <a:pos x="667" y="402"/>
                </a:cxn>
                <a:cxn ang="0">
                  <a:pos x="703" y="385"/>
                </a:cxn>
                <a:cxn ang="0">
                  <a:pos x="686" y="307"/>
                </a:cxn>
                <a:cxn ang="0">
                  <a:pos x="642" y="244"/>
                </a:cxn>
                <a:cxn ang="0">
                  <a:pos x="612" y="172"/>
                </a:cxn>
                <a:cxn ang="0">
                  <a:pos x="566" y="156"/>
                </a:cxn>
                <a:cxn ang="0">
                  <a:pos x="543" y="46"/>
                </a:cxn>
                <a:cxn ang="0">
                  <a:pos x="526" y="0"/>
                </a:cxn>
                <a:cxn ang="0">
                  <a:pos x="526" y="0"/>
                </a:cxn>
              </a:cxnLst>
              <a:rect l="0" t="0" r="r" b="b"/>
              <a:pathLst>
                <a:path w="703" h="596">
                  <a:moveTo>
                    <a:pt x="526" y="0"/>
                  </a:moveTo>
                  <a:lnTo>
                    <a:pt x="500" y="63"/>
                  </a:lnTo>
                  <a:lnTo>
                    <a:pt x="500" y="126"/>
                  </a:lnTo>
                  <a:lnTo>
                    <a:pt x="439" y="109"/>
                  </a:lnTo>
                  <a:lnTo>
                    <a:pt x="420" y="25"/>
                  </a:lnTo>
                  <a:lnTo>
                    <a:pt x="344" y="0"/>
                  </a:lnTo>
                  <a:lnTo>
                    <a:pt x="300" y="25"/>
                  </a:lnTo>
                  <a:lnTo>
                    <a:pt x="281" y="71"/>
                  </a:lnTo>
                  <a:lnTo>
                    <a:pt x="243" y="46"/>
                  </a:lnTo>
                  <a:lnTo>
                    <a:pt x="203" y="103"/>
                  </a:lnTo>
                  <a:lnTo>
                    <a:pt x="154" y="116"/>
                  </a:lnTo>
                  <a:lnTo>
                    <a:pt x="146" y="166"/>
                  </a:lnTo>
                  <a:lnTo>
                    <a:pt x="17" y="211"/>
                  </a:lnTo>
                  <a:lnTo>
                    <a:pt x="0" y="322"/>
                  </a:lnTo>
                  <a:lnTo>
                    <a:pt x="38" y="424"/>
                  </a:lnTo>
                  <a:lnTo>
                    <a:pt x="0" y="455"/>
                  </a:lnTo>
                  <a:lnTo>
                    <a:pt x="30" y="487"/>
                  </a:lnTo>
                  <a:lnTo>
                    <a:pt x="129" y="497"/>
                  </a:lnTo>
                  <a:lnTo>
                    <a:pt x="220" y="440"/>
                  </a:lnTo>
                  <a:lnTo>
                    <a:pt x="292" y="424"/>
                  </a:lnTo>
                  <a:lnTo>
                    <a:pt x="361" y="502"/>
                  </a:lnTo>
                  <a:lnTo>
                    <a:pt x="389" y="462"/>
                  </a:lnTo>
                  <a:lnTo>
                    <a:pt x="410" y="550"/>
                  </a:lnTo>
                  <a:lnTo>
                    <a:pt x="452" y="573"/>
                  </a:lnTo>
                  <a:lnTo>
                    <a:pt x="505" y="558"/>
                  </a:lnTo>
                  <a:lnTo>
                    <a:pt x="551" y="596"/>
                  </a:lnTo>
                  <a:lnTo>
                    <a:pt x="629" y="510"/>
                  </a:lnTo>
                  <a:lnTo>
                    <a:pt x="667" y="402"/>
                  </a:lnTo>
                  <a:lnTo>
                    <a:pt x="703" y="385"/>
                  </a:lnTo>
                  <a:lnTo>
                    <a:pt x="686" y="307"/>
                  </a:lnTo>
                  <a:lnTo>
                    <a:pt x="642" y="244"/>
                  </a:lnTo>
                  <a:lnTo>
                    <a:pt x="612" y="172"/>
                  </a:lnTo>
                  <a:lnTo>
                    <a:pt x="566" y="156"/>
                  </a:lnTo>
                  <a:lnTo>
                    <a:pt x="543" y="46"/>
                  </a:lnTo>
                  <a:lnTo>
                    <a:pt x="526" y="0"/>
                  </a:lnTo>
                  <a:lnTo>
                    <a:pt x="526" y="0"/>
                  </a:lnTo>
                  <a:close/>
                </a:path>
              </a:pathLst>
            </a:custGeom>
            <a:solidFill>
              <a:srgbClr val="FFDF5D"/>
            </a:solidFill>
            <a:ln w="9525">
              <a:noFill/>
              <a:round/>
              <a:headEnd/>
              <a:tailEnd/>
            </a:ln>
          </p:spPr>
          <p:txBody>
            <a:bodyPr/>
            <a:lstStyle/>
            <a:p>
              <a:endParaRPr lang="en-GB"/>
            </a:p>
          </p:txBody>
        </p:sp>
        <p:sp>
          <p:nvSpPr>
            <p:cNvPr id="139321" name="Freeform 57"/>
            <p:cNvSpPr>
              <a:spLocks/>
            </p:cNvSpPr>
            <p:nvPr/>
          </p:nvSpPr>
          <p:spPr bwMode="auto">
            <a:xfrm>
              <a:off x="5086" y="3555"/>
              <a:ext cx="76" cy="73"/>
            </a:xfrm>
            <a:custGeom>
              <a:avLst/>
              <a:gdLst/>
              <a:ahLst/>
              <a:cxnLst>
                <a:cxn ang="0">
                  <a:pos x="12" y="0"/>
                </a:cxn>
                <a:cxn ang="0">
                  <a:pos x="48" y="13"/>
                </a:cxn>
                <a:cxn ang="0">
                  <a:pos x="91" y="7"/>
                </a:cxn>
                <a:cxn ang="0">
                  <a:pos x="86" y="55"/>
                </a:cxn>
                <a:cxn ang="0">
                  <a:pos x="17" y="85"/>
                </a:cxn>
                <a:cxn ang="0">
                  <a:pos x="0" y="32"/>
                </a:cxn>
                <a:cxn ang="0">
                  <a:pos x="12" y="0"/>
                </a:cxn>
                <a:cxn ang="0">
                  <a:pos x="12" y="0"/>
                </a:cxn>
              </a:cxnLst>
              <a:rect l="0" t="0" r="r" b="b"/>
              <a:pathLst>
                <a:path w="91" h="85">
                  <a:moveTo>
                    <a:pt x="12" y="0"/>
                  </a:moveTo>
                  <a:lnTo>
                    <a:pt x="48" y="13"/>
                  </a:lnTo>
                  <a:lnTo>
                    <a:pt x="91" y="7"/>
                  </a:lnTo>
                  <a:lnTo>
                    <a:pt x="86" y="55"/>
                  </a:lnTo>
                  <a:lnTo>
                    <a:pt x="17" y="85"/>
                  </a:lnTo>
                  <a:lnTo>
                    <a:pt x="0" y="32"/>
                  </a:lnTo>
                  <a:lnTo>
                    <a:pt x="12" y="0"/>
                  </a:lnTo>
                  <a:lnTo>
                    <a:pt x="12" y="0"/>
                  </a:lnTo>
                  <a:close/>
                </a:path>
              </a:pathLst>
            </a:custGeom>
            <a:solidFill>
              <a:srgbClr val="FFDF5D"/>
            </a:solidFill>
            <a:ln w="9525">
              <a:noFill/>
              <a:round/>
              <a:headEnd/>
              <a:tailEnd/>
            </a:ln>
          </p:spPr>
          <p:txBody>
            <a:bodyPr/>
            <a:lstStyle/>
            <a:p>
              <a:endParaRPr lang="en-GB"/>
            </a:p>
          </p:txBody>
        </p:sp>
        <p:sp>
          <p:nvSpPr>
            <p:cNvPr id="139322" name="Freeform 58"/>
            <p:cNvSpPr>
              <a:spLocks/>
            </p:cNvSpPr>
            <p:nvPr/>
          </p:nvSpPr>
          <p:spPr bwMode="auto">
            <a:xfrm>
              <a:off x="4413" y="1186"/>
              <a:ext cx="190" cy="119"/>
            </a:xfrm>
            <a:custGeom>
              <a:avLst/>
              <a:gdLst/>
              <a:ahLst/>
              <a:cxnLst>
                <a:cxn ang="0">
                  <a:pos x="57" y="0"/>
                </a:cxn>
                <a:cxn ang="0">
                  <a:pos x="204" y="36"/>
                </a:cxn>
                <a:cxn ang="0">
                  <a:pos x="225" y="120"/>
                </a:cxn>
                <a:cxn ang="0">
                  <a:pos x="158" y="82"/>
                </a:cxn>
                <a:cxn ang="0">
                  <a:pos x="134" y="141"/>
                </a:cxn>
                <a:cxn ang="0">
                  <a:pos x="0" y="47"/>
                </a:cxn>
                <a:cxn ang="0">
                  <a:pos x="86" y="61"/>
                </a:cxn>
                <a:cxn ang="0">
                  <a:pos x="57" y="0"/>
                </a:cxn>
                <a:cxn ang="0">
                  <a:pos x="57" y="0"/>
                </a:cxn>
              </a:cxnLst>
              <a:rect l="0" t="0" r="r" b="b"/>
              <a:pathLst>
                <a:path w="225" h="141">
                  <a:moveTo>
                    <a:pt x="57" y="0"/>
                  </a:moveTo>
                  <a:lnTo>
                    <a:pt x="204" y="36"/>
                  </a:lnTo>
                  <a:lnTo>
                    <a:pt x="225" y="120"/>
                  </a:lnTo>
                  <a:lnTo>
                    <a:pt x="158" y="82"/>
                  </a:lnTo>
                  <a:lnTo>
                    <a:pt x="134" y="141"/>
                  </a:lnTo>
                  <a:lnTo>
                    <a:pt x="0" y="47"/>
                  </a:lnTo>
                  <a:lnTo>
                    <a:pt x="86" y="61"/>
                  </a:lnTo>
                  <a:lnTo>
                    <a:pt x="57" y="0"/>
                  </a:lnTo>
                  <a:lnTo>
                    <a:pt x="57" y="0"/>
                  </a:lnTo>
                  <a:close/>
                </a:path>
              </a:pathLst>
            </a:custGeom>
            <a:solidFill>
              <a:srgbClr val="FFDF5D"/>
            </a:solidFill>
            <a:ln w="9525">
              <a:noFill/>
              <a:round/>
              <a:headEnd/>
              <a:tailEnd/>
            </a:ln>
          </p:spPr>
          <p:txBody>
            <a:bodyPr/>
            <a:lstStyle/>
            <a:p>
              <a:endParaRPr lang="en-GB"/>
            </a:p>
          </p:txBody>
        </p:sp>
        <p:sp>
          <p:nvSpPr>
            <p:cNvPr id="139323" name="Freeform 59"/>
            <p:cNvSpPr>
              <a:spLocks/>
            </p:cNvSpPr>
            <p:nvPr/>
          </p:nvSpPr>
          <p:spPr bwMode="auto">
            <a:xfrm>
              <a:off x="3271" y="2088"/>
              <a:ext cx="36" cy="84"/>
            </a:xfrm>
            <a:custGeom>
              <a:avLst/>
              <a:gdLst/>
              <a:ahLst/>
              <a:cxnLst>
                <a:cxn ang="0">
                  <a:pos x="17" y="0"/>
                </a:cxn>
                <a:cxn ang="0">
                  <a:pos x="30" y="9"/>
                </a:cxn>
                <a:cxn ang="0">
                  <a:pos x="41" y="38"/>
                </a:cxn>
                <a:cxn ang="0">
                  <a:pos x="30" y="45"/>
                </a:cxn>
                <a:cxn ang="0">
                  <a:pos x="39" y="66"/>
                </a:cxn>
                <a:cxn ang="0">
                  <a:pos x="28" y="99"/>
                </a:cxn>
                <a:cxn ang="0">
                  <a:pos x="1" y="99"/>
                </a:cxn>
                <a:cxn ang="0">
                  <a:pos x="0" y="61"/>
                </a:cxn>
                <a:cxn ang="0">
                  <a:pos x="17" y="47"/>
                </a:cxn>
                <a:cxn ang="0">
                  <a:pos x="13" y="15"/>
                </a:cxn>
                <a:cxn ang="0">
                  <a:pos x="17" y="0"/>
                </a:cxn>
                <a:cxn ang="0">
                  <a:pos x="17" y="0"/>
                </a:cxn>
              </a:cxnLst>
              <a:rect l="0" t="0" r="r" b="b"/>
              <a:pathLst>
                <a:path w="41" h="99">
                  <a:moveTo>
                    <a:pt x="17" y="0"/>
                  </a:moveTo>
                  <a:lnTo>
                    <a:pt x="30" y="9"/>
                  </a:lnTo>
                  <a:lnTo>
                    <a:pt x="41" y="38"/>
                  </a:lnTo>
                  <a:lnTo>
                    <a:pt x="30" y="45"/>
                  </a:lnTo>
                  <a:lnTo>
                    <a:pt x="39" y="66"/>
                  </a:lnTo>
                  <a:lnTo>
                    <a:pt x="28" y="99"/>
                  </a:lnTo>
                  <a:lnTo>
                    <a:pt x="1" y="99"/>
                  </a:lnTo>
                  <a:lnTo>
                    <a:pt x="0" y="61"/>
                  </a:lnTo>
                  <a:lnTo>
                    <a:pt x="17" y="47"/>
                  </a:lnTo>
                  <a:lnTo>
                    <a:pt x="13" y="15"/>
                  </a:lnTo>
                  <a:lnTo>
                    <a:pt x="17" y="0"/>
                  </a:lnTo>
                  <a:lnTo>
                    <a:pt x="17" y="0"/>
                  </a:lnTo>
                  <a:close/>
                </a:path>
              </a:pathLst>
            </a:custGeom>
            <a:solidFill>
              <a:srgbClr val="FFDF5D"/>
            </a:solidFill>
            <a:ln w="9525">
              <a:noFill/>
              <a:round/>
              <a:headEnd/>
              <a:tailEnd/>
            </a:ln>
          </p:spPr>
          <p:txBody>
            <a:bodyPr/>
            <a:lstStyle/>
            <a:p>
              <a:endParaRPr lang="en-GB"/>
            </a:p>
          </p:txBody>
        </p:sp>
        <p:sp>
          <p:nvSpPr>
            <p:cNvPr id="139324" name="Freeform 60"/>
            <p:cNvSpPr>
              <a:spLocks/>
            </p:cNvSpPr>
            <p:nvPr/>
          </p:nvSpPr>
          <p:spPr bwMode="auto">
            <a:xfrm>
              <a:off x="3493" y="2211"/>
              <a:ext cx="41" cy="22"/>
            </a:xfrm>
            <a:custGeom>
              <a:avLst/>
              <a:gdLst/>
              <a:ahLst/>
              <a:cxnLst>
                <a:cxn ang="0">
                  <a:pos x="9" y="0"/>
                </a:cxn>
                <a:cxn ang="0">
                  <a:pos x="26" y="10"/>
                </a:cxn>
                <a:cxn ang="0">
                  <a:pos x="47" y="6"/>
                </a:cxn>
                <a:cxn ang="0">
                  <a:pos x="40" y="23"/>
                </a:cxn>
                <a:cxn ang="0">
                  <a:pos x="19" y="27"/>
                </a:cxn>
                <a:cxn ang="0">
                  <a:pos x="0" y="17"/>
                </a:cxn>
                <a:cxn ang="0">
                  <a:pos x="9" y="0"/>
                </a:cxn>
                <a:cxn ang="0">
                  <a:pos x="9" y="0"/>
                </a:cxn>
              </a:cxnLst>
              <a:rect l="0" t="0" r="r" b="b"/>
              <a:pathLst>
                <a:path w="47" h="27">
                  <a:moveTo>
                    <a:pt x="9" y="0"/>
                  </a:moveTo>
                  <a:lnTo>
                    <a:pt x="26" y="10"/>
                  </a:lnTo>
                  <a:lnTo>
                    <a:pt x="47" y="6"/>
                  </a:lnTo>
                  <a:lnTo>
                    <a:pt x="40" y="23"/>
                  </a:lnTo>
                  <a:lnTo>
                    <a:pt x="19" y="27"/>
                  </a:lnTo>
                  <a:lnTo>
                    <a:pt x="0" y="17"/>
                  </a:lnTo>
                  <a:lnTo>
                    <a:pt x="9" y="0"/>
                  </a:lnTo>
                  <a:lnTo>
                    <a:pt x="9" y="0"/>
                  </a:lnTo>
                  <a:close/>
                </a:path>
              </a:pathLst>
            </a:custGeom>
            <a:solidFill>
              <a:srgbClr val="FFDF5D"/>
            </a:solidFill>
            <a:ln w="9525">
              <a:noFill/>
              <a:round/>
              <a:headEnd/>
              <a:tailEnd/>
            </a:ln>
          </p:spPr>
          <p:txBody>
            <a:bodyPr/>
            <a:lstStyle/>
            <a:p>
              <a:endParaRPr lang="en-GB"/>
            </a:p>
          </p:txBody>
        </p:sp>
        <p:sp>
          <p:nvSpPr>
            <p:cNvPr id="139325" name="Freeform 61"/>
            <p:cNvSpPr>
              <a:spLocks/>
            </p:cNvSpPr>
            <p:nvPr/>
          </p:nvSpPr>
          <p:spPr bwMode="auto">
            <a:xfrm>
              <a:off x="3580" y="2235"/>
              <a:ext cx="30" cy="15"/>
            </a:xfrm>
            <a:custGeom>
              <a:avLst/>
              <a:gdLst/>
              <a:ahLst/>
              <a:cxnLst>
                <a:cxn ang="0">
                  <a:pos x="36" y="0"/>
                </a:cxn>
                <a:cxn ang="0">
                  <a:pos x="19" y="5"/>
                </a:cxn>
                <a:cxn ang="0">
                  <a:pos x="0" y="9"/>
                </a:cxn>
                <a:cxn ang="0">
                  <a:pos x="5" y="19"/>
                </a:cxn>
                <a:cxn ang="0">
                  <a:pos x="32" y="19"/>
                </a:cxn>
                <a:cxn ang="0">
                  <a:pos x="36" y="0"/>
                </a:cxn>
                <a:cxn ang="0">
                  <a:pos x="36" y="0"/>
                </a:cxn>
              </a:cxnLst>
              <a:rect l="0" t="0" r="r" b="b"/>
              <a:pathLst>
                <a:path w="36" h="19">
                  <a:moveTo>
                    <a:pt x="36" y="0"/>
                  </a:moveTo>
                  <a:lnTo>
                    <a:pt x="19" y="5"/>
                  </a:lnTo>
                  <a:lnTo>
                    <a:pt x="0" y="9"/>
                  </a:lnTo>
                  <a:lnTo>
                    <a:pt x="5" y="19"/>
                  </a:lnTo>
                  <a:lnTo>
                    <a:pt x="32" y="19"/>
                  </a:lnTo>
                  <a:lnTo>
                    <a:pt x="36" y="0"/>
                  </a:lnTo>
                  <a:lnTo>
                    <a:pt x="36" y="0"/>
                  </a:lnTo>
                  <a:close/>
                </a:path>
              </a:pathLst>
            </a:custGeom>
            <a:solidFill>
              <a:srgbClr val="FFDF5D"/>
            </a:solidFill>
            <a:ln w="9525">
              <a:noFill/>
              <a:round/>
              <a:headEnd/>
              <a:tailEnd/>
            </a:ln>
          </p:spPr>
          <p:txBody>
            <a:bodyPr/>
            <a:lstStyle/>
            <a:p>
              <a:endParaRPr lang="en-GB"/>
            </a:p>
          </p:txBody>
        </p:sp>
        <p:sp>
          <p:nvSpPr>
            <p:cNvPr id="139326" name="Freeform 62"/>
            <p:cNvSpPr>
              <a:spLocks/>
            </p:cNvSpPr>
            <p:nvPr/>
          </p:nvSpPr>
          <p:spPr bwMode="auto">
            <a:xfrm>
              <a:off x="637" y="1588"/>
              <a:ext cx="214" cy="242"/>
            </a:xfrm>
            <a:custGeom>
              <a:avLst/>
              <a:gdLst/>
              <a:ahLst/>
              <a:cxnLst>
                <a:cxn ang="0">
                  <a:pos x="144" y="8"/>
                </a:cxn>
                <a:cxn ang="0">
                  <a:pos x="214" y="55"/>
                </a:cxn>
                <a:cxn ang="0">
                  <a:pos x="206" y="86"/>
                </a:cxn>
                <a:cxn ang="0">
                  <a:pos x="183" y="102"/>
                </a:cxn>
                <a:cxn ang="0">
                  <a:pos x="190" y="156"/>
                </a:cxn>
                <a:cxn ang="0">
                  <a:pos x="120" y="187"/>
                </a:cxn>
                <a:cxn ang="0">
                  <a:pos x="74" y="211"/>
                </a:cxn>
                <a:cxn ang="0">
                  <a:pos x="50" y="203"/>
                </a:cxn>
                <a:cxn ang="0">
                  <a:pos x="11" y="195"/>
                </a:cxn>
                <a:cxn ang="0">
                  <a:pos x="42" y="125"/>
                </a:cxn>
                <a:cxn ang="0">
                  <a:pos x="50" y="102"/>
                </a:cxn>
                <a:cxn ang="0">
                  <a:pos x="97" y="70"/>
                </a:cxn>
                <a:cxn ang="0">
                  <a:pos x="136" y="0"/>
                </a:cxn>
                <a:cxn ang="0">
                  <a:pos x="144" y="8"/>
                </a:cxn>
              </a:cxnLst>
              <a:rect l="0" t="0" r="r" b="b"/>
              <a:pathLst>
                <a:path w="214" h="242">
                  <a:moveTo>
                    <a:pt x="144" y="8"/>
                  </a:moveTo>
                  <a:cubicBezTo>
                    <a:pt x="180" y="17"/>
                    <a:pt x="193" y="25"/>
                    <a:pt x="214" y="55"/>
                  </a:cubicBezTo>
                  <a:cubicBezTo>
                    <a:pt x="211" y="65"/>
                    <a:pt x="212" y="77"/>
                    <a:pt x="206" y="86"/>
                  </a:cubicBezTo>
                  <a:cubicBezTo>
                    <a:pt x="201" y="94"/>
                    <a:pt x="185" y="93"/>
                    <a:pt x="183" y="102"/>
                  </a:cubicBezTo>
                  <a:cubicBezTo>
                    <a:pt x="179" y="120"/>
                    <a:pt x="188" y="138"/>
                    <a:pt x="190" y="156"/>
                  </a:cubicBezTo>
                  <a:cubicBezTo>
                    <a:pt x="76" y="173"/>
                    <a:pt x="173" y="145"/>
                    <a:pt x="120" y="187"/>
                  </a:cubicBezTo>
                  <a:cubicBezTo>
                    <a:pt x="106" y="198"/>
                    <a:pt x="88" y="201"/>
                    <a:pt x="74" y="211"/>
                  </a:cubicBezTo>
                  <a:cubicBezTo>
                    <a:pt x="66" y="208"/>
                    <a:pt x="58" y="202"/>
                    <a:pt x="50" y="203"/>
                  </a:cubicBezTo>
                  <a:cubicBezTo>
                    <a:pt x="9" y="210"/>
                    <a:pt x="42" y="242"/>
                    <a:pt x="11" y="195"/>
                  </a:cubicBezTo>
                  <a:cubicBezTo>
                    <a:pt x="28" y="81"/>
                    <a:pt x="0" y="178"/>
                    <a:pt x="42" y="125"/>
                  </a:cubicBezTo>
                  <a:cubicBezTo>
                    <a:pt x="47" y="119"/>
                    <a:pt x="44" y="108"/>
                    <a:pt x="50" y="102"/>
                  </a:cubicBezTo>
                  <a:cubicBezTo>
                    <a:pt x="63" y="89"/>
                    <a:pt x="97" y="70"/>
                    <a:pt x="97" y="70"/>
                  </a:cubicBezTo>
                  <a:cubicBezTo>
                    <a:pt x="108" y="38"/>
                    <a:pt x="111" y="25"/>
                    <a:pt x="136" y="0"/>
                  </a:cubicBezTo>
                  <a:cubicBezTo>
                    <a:pt x="164" y="10"/>
                    <a:pt x="167" y="8"/>
                    <a:pt x="144" y="8"/>
                  </a:cubicBezTo>
                  <a:close/>
                </a:path>
              </a:pathLst>
            </a:custGeom>
            <a:solidFill>
              <a:srgbClr val="FFDF5D"/>
            </a:solidFill>
            <a:ln w="9525">
              <a:noFill/>
              <a:round/>
              <a:headEnd/>
              <a:tailEnd/>
            </a:ln>
            <a:effectLst/>
          </p:spPr>
          <p:txBody>
            <a:bodyPr wrap="none" anchor="ctr"/>
            <a:lstStyle/>
            <a:p>
              <a:endParaRPr lang="en-GB"/>
            </a:p>
          </p:txBody>
        </p:sp>
      </p:grpSp>
      <p:grpSp>
        <p:nvGrpSpPr>
          <p:cNvPr id="3" name="Group 63"/>
          <p:cNvGrpSpPr>
            <a:grpSpLocks/>
          </p:cNvGrpSpPr>
          <p:nvPr/>
        </p:nvGrpSpPr>
        <p:grpSpPr bwMode="auto">
          <a:xfrm>
            <a:off x="5270500" y="2552700"/>
            <a:ext cx="730250" cy="307975"/>
            <a:chOff x="3599" y="1986"/>
            <a:chExt cx="500" cy="210"/>
          </a:xfrm>
        </p:grpSpPr>
        <p:sp>
          <p:nvSpPr>
            <p:cNvPr id="139328" name="Freeform 64"/>
            <p:cNvSpPr>
              <a:spLocks/>
            </p:cNvSpPr>
            <p:nvPr/>
          </p:nvSpPr>
          <p:spPr bwMode="auto">
            <a:xfrm>
              <a:off x="3884" y="1996"/>
              <a:ext cx="126" cy="200"/>
            </a:xfrm>
            <a:custGeom>
              <a:avLst/>
              <a:gdLst/>
              <a:ahLst/>
              <a:cxnLst>
                <a:cxn ang="0">
                  <a:pos x="112" y="17"/>
                </a:cxn>
                <a:cxn ang="0">
                  <a:pos x="88" y="0"/>
                </a:cxn>
                <a:cxn ang="0">
                  <a:pos x="36" y="1"/>
                </a:cxn>
                <a:cxn ang="0">
                  <a:pos x="0" y="33"/>
                </a:cxn>
                <a:cxn ang="0">
                  <a:pos x="2" y="62"/>
                </a:cxn>
                <a:cxn ang="0">
                  <a:pos x="17" y="76"/>
                </a:cxn>
                <a:cxn ang="0">
                  <a:pos x="48" y="87"/>
                </a:cxn>
                <a:cxn ang="0">
                  <a:pos x="42" y="126"/>
                </a:cxn>
                <a:cxn ang="0">
                  <a:pos x="36" y="154"/>
                </a:cxn>
                <a:cxn ang="0">
                  <a:pos x="42" y="186"/>
                </a:cxn>
                <a:cxn ang="0">
                  <a:pos x="74" y="200"/>
                </a:cxn>
                <a:cxn ang="0">
                  <a:pos x="110" y="188"/>
                </a:cxn>
                <a:cxn ang="0">
                  <a:pos x="126" y="154"/>
                </a:cxn>
                <a:cxn ang="0">
                  <a:pos x="106" y="118"/>
                </a:cxn>
                <a:cxn ang="0">
                  <a:pos x="88" y="74"/>
                </a:cxn>
                <a:cxn ang="0">
                  <a:pos x="30" y="45"/>
                </a:cxn>
                <a:cxn ang="0">
                  <a:pos x="103" y="26"/>
                </a:cxn>
                <a:cxn ang="0">
                  <a:pos x="112" y="17"/>
                </a:cxn>
                <a:cxn ang="0">
                  <a:pos x="112" y="17"/>
                </a:cxn>
              </a:cxnLst>
              <a:rect l="0" t="0" r="r" b="b"/>
              <a:pathLst>
                <a:path w="126" h="200">
                  <a:moveTo>
                    <a:pt x="112" y="17"/>
                  </a:moveTo>
                  <a:lnTo>
                    <a:pt x="88" y="0"/>
                  </a:lnTo>
                  <a:lnTo>
                    <a:pt x="36" y="1"/>
                  </a:lnTo>
                  <a:lnTo>
                    <a:pt x="0" y="33"/>
                  </a:lnTo>
                  <a:lnTo>
                    <a:pt x="2" y="62"/>
                  </a:lnTo>
                  <a:lnTo>
                    <a:pt x="17" y="76"/>
                  </a:lnTo>
                  <a:lnTo>
                    <a:pt x="48" y="87"/>
                  </a:lnTo>
                  <a:lnTo>
                    <a:pt x="42" y="126"/>
                  </a:lnTo>
                  <a:lnTo>
                    <a:pt x="36" y="154"/>
                  </a:lnTo>
                  <a:lnTo>
                    <a:pt x="42" y="186"/>
                  </a:lnTo>
                  <a:lnTo>
                    <a:pt x="74" y="200"/>
                  </a:lnTo>
                  <a:lnTo>
                    <a:pt x="110" y="188"/>
                  </a:lnTo>
                  <a:lnTo>
                    <a:pt x="126" y="154"/>
                  </a:lnTo>
                  <a:lnTo>
                    <a:pt x="106" y="118"/>
                  </a:lnTo>
                  <a:lnTo>
                    <a:pt x="88" y="74"/>
                  </a:lnTo>
                  <a:lnTo>
                    <a:pt x="30" y="45"/>
                  </a:lnTo>
                  <a:lnTo>
                    <a:pt x="103" y="26"/>
                  </a:lnTo>
                  <a:lnTo>
                    <a:pt x="112" y="17"/>
                  </a:lnTo>
                  <a:lnTo>
                    <a:pt x="112" y="17"/>
                  </a:lnTo>
                  <a:close/>
                </a:path>
              </a:pathLst>
            </a:custGeom>
            <a:solidFill>
              <a:srgbClr val="00EBFF"/>
            </a:solidFill>
            <a:ln w="9525">
              <a:noFill/>
              <a:round/>
              <a:headEnd/>
              <a:tailEnd/>
            </a:ln>
          </p:spPr>
          <p:txBody>
            <a:bodyPr/>
            <a:lstStyle/>
            <a:p>
              <a:endParaRPr lang="en-GB"/>
            </a:p>
          </p:txBody>
        </p:sp>
        <p:sp>
          <p:nvSpPr>
            <p:cNvPr id="139329" name="Freeform 65"/>
            <p:cNvSpPr>
              <a:spLocks/>
            </p:cNvSpPr>
            <p:nvPr/>
          </p:nvSpPr>
          <p:spPr bwMode="auto">
            <a:xfrm>
              <a:off x="3599" y="1986"/>
              <a:ext cx="195" cy="107"/>
            </a:xfrm>
            <a:custGeom>
              <a:avLst/>
              <a:gdLst/>
              <a:ahLst/>
              <a:cxnLst>
                <a:cxn ang="0">
                  <a:pos x="32" y="0"/>
                </a:cxn>
                <a:cxn ang="0">
                  <a:pos x="18" y="20"/>
                </a:cxn>
                <a:cxn ang="0">
                  <a:pos x="18" y="47"/>
                </a:cxn>
                <a:cxn ang="0">
                  <a:pos x="0" y="68"/>
                </a:cxn>
                <a:cxn ang="0">
                  <a:pos x="11" y="97"/>
                </a:cxn>
                <a:cxn ang="0">
                  <a:pos x="45" y="104"/>
                </a:cxn>
                <a:cxn ang="0">
                  <a:pos x="77" y="81"/>
                </a:cxn>
                <a:cxn ang="0">
                  <a:pos x="119" y="89"/>
                </a:cxn>
                <a:cxn ang="0">
                  <a:pos x="143" y="107"/>
                </a:cxn>
                <a:cxn ang="0">
                  <a:pos x="195" y="99"/>
                </a:cxn>
                <a:cxn ang="0">
                  <a:pos x="171" y="62"/>
                </a:cxn>
                <a:cxn ang="0">
                  <a:pos x="145" y="48"/>
                </a:cxn>
                <a:cxn ang="0">
                  <a:pos x="111" y="34"/>
                </a:cxn>
                <a:cxn ang="0">
                  <a:pos x="69" y="50"/>
                </a:cxn>
                <a:cxn ang="0">
                  <a:pos x="73" y="18"/>
                </a:cxn>
                <a:cxn ang="0">
                  <a:pos x="32" y="0"/>
                </a:cxn>
                <a:cxn ang="0">
                  <a:pos x="32" y="0"/>
                </a:cxn>
              </a:cxnLst>
              <a:rect l="0" t="0" r="r" b="b"/>
              <a:pathLst>
                <a:path w="195" h="107">
                  <a:moveTo>
                    <a:pt x="32" y="0"/>
                  </a:moveTo>
                  <a:lnTo>
                    <a:pt x="18" y="20"/>
                  </a:lnTo>
                  <a:lnTo>
                    <a:pt x="18" y="47"/>
                  </a:lnTo>
                  <a:lnTo>
                    <a:pt x="0" y="68"/>
                  </a:lnTo>
                  <a:lnTo>
                    <a:pt x="11" y="97"/>
                  </a:lnTo>
                  <a:lnTo>
                    <a:pt x="45" y="104"/>
                  </a:lnTo>
                  <a:lnTo>
                    <a:pt x="77" y="81"/>
                  </a:lnTo>
                  <a:lnTo>
                    <a:pt x="119" y="89"/>
                  </a:lnTo>
                  <a:lnTo>
                    <a:pt x="143" y="107"/>
                  </a:lnTo>
                  <a:lnTo>
                    <a:pt x="195" y="99"/>
                  </a:lnTo>
                  <a:lnTo>
                    <a:pt x="171" y="62"/>
                  </a:lnTo>
                  <a:lnTo>
                    <a:pt x="145" y="48"/>
                  </a:lnTo>
                  <a:lnTo>
                    <a:pt x="111" y="34"/>
                  </a:lnTo>
                  <a:lnTo>
                    <a:pt x="69" y="50"/>
                  </a:lnTo>
                  <a:lnTo>
                    <a:pt x="73" y="18"/>
                  </a:lnTo>
                  <a:lnTo>
                    <a:pt x="32" y="0"/>
                  </a:lnTo>
                  <a:lnTo>
                    <a:pt x="32" y="0"/>
                  </a:lnTo>
                  <a:close/>
                </a:path>
              </a:pathLst>
            </a:custGeom>
            <a:solidFill>
              <a:srgbClr val="00EBFF"/>
            </a:solidFill>
            <a:ln w="9525">
              <a:noFill/>
              <a:round/>
              <a:headEnd/>
              <a:tailEnd/>
            </a:ln>
          </p:spPr>
          <p:txBody>
            <a:bodyPr/>
            <a:lstStyle/>
            <a:p>
              <a:endParaRPr lang="en-GB"/>
            </a:p>
          </p:txBody>
        </p:sp>
        <p:sp>
          <p:nvSpPr>
            <p:cNvPr id="139330" name="Freeform 66"/>
            <p:cNvSpPr>
              <a:spLocks/>
            </p:cNvSpPr>
            <p:nvPr/>
          </p:nvSpPr>
          <p:spPr bwMode="auto">
            <a:xfrm>
              <a:off x="4019" y="2010"/>
              <a:ext cx="80" cy="71"/>
            </a:xfrm>
            <a:custGeom>
              <a:avLst/>
              <a:gdLst/>
              <a:ahLst/>
              <a:cxnLst>
                <a:cxn ang="0">
                  <a:pos x="19" y="0"/>
                </a:cxn>
                <a:cxn ang="0">
                  <a:pos x="0" y="11"/>
                </a:cxn>
                <a:cxn ang="0">
                  <a:pos x="2" y="38"/>
                </a:cxn>
                <a:cxn ang="0">
                  <a:pos x="25" y="36"/>
                </a:cxn>
                <a:cxn ang="0">
                  <a:pos x="42" y="21"/>
                </a:cxn>
                <a:cxn ang="0">
                  <a:pos x="25" y="13"/>
                </a:cxn>
                <a:cxn ang="0">
                  <a:pos x="19" y="0"/>
                </a:cxn>
                <a:cxn ang="0">
                  <a:pos x="19" y="0"/>
                </a:cxn>
              </a:cxnLst>
              <a:rect l="0" t="0" r="r" b="b"/>
              <a:pathLst>
                <a:path w="42" h="38">
                  <a:moveTo>
                    <a:pt x="19" y="0"/>
                  </a:moveTo>
                  <a:lnTo>
                    <a:pt x="0" y="11"/>
                  </a:lnTo>
                  <a:lnTo>
                    <a:pt x="2" y="38"/>
                  </a:lnTo>
                  <a:lnTo>
                    <a:pt x="25" y="36"/>
                  </a:lnTo>
                  <a:lnTo>
                    <a:pt x="42" y="21"/>
                  </a:lnTo>
                  <a:lnTo>
                    <a:pt x="25" y="13"/>
                  </a:lnTo>
                  <a:lnTo>
                    <a:pt x="19" y="0"/>
                  </a:lnTo>
                  <a:lnTo>
                    <a:pt x="19" y="0"/>
                  </a:lnTo>
                  <a:close/>
                </a:path>
              </a:pathLst>
            </a:custGeom>
            <a:solidFill>
              <a:srgbClr val="00EBFF"/>
            </a:solidFill>
            <a:ln w="9525">
              <a:noFill/>
              <a:round/>
              <a:headEnd/>
              <a:tailEnd/>
            </a:ln>
          </p:spPr>
          <p:txBody>
            <a:bodyPr/>
            <a:lstStyle/>
            <a:p>
              <a:endParaRPr lang="en-GB"/>
            </a:p>
          </p:txBody>
        </p:sp>
      </p:grpSp>
      <p:sp>
        <p:nvSpPr>
          <p:cNvPr id="139331" name="Rectangle 67"/>
          <p:cNvSpPr>
            <a:spLocks noChangeArrowheads="1"/>
          </p:cNvSpPr>
          <p:nvPr/>
        </p:nvSpPr>
        <p:spPr bwMode="auto">
          <a:xfrm>
            <a:off x="304800" y="125413"/>
            <a:ext cx="8558212" cy="519112"/>
          </a:xfrm>
          <a:prstGeom prst="rect">
            <a:avLst/>
          </a:prstGeom>
          <a:noFill/>
          <a:ln w="9525">
            <a:noFill/>
            <a:miter lim="800000"/>
            <a:headEnd/>
            <a:tailEnd/>
          </a:ln>
          <a:effectLst/>
        </p:spPr>
        <p:txBody>
          <a:bodyPr>
            <a:spAutoFit/>
          </a:bodyPr>
          <a:lstStyle/>
          <a:p>
            <a:pPr algn="ctr"/>
            <a:r>
              <a:rPr lang="en-GB" sz="2800" dirty="0">
                <a:solidFill>
                  <a:srgbClr val="FFFF00"/>
                </a:solidFill>
                <a:latin typeface="Comic Sans MS" pitchFamily="66" charset="0"/>
              </a:rPr>
              <a:t>GÉANT - the global dimension</a:t>
            </a:r>
          </a:p>
        </p:txBody>
      </p:sp>
      <p:grpSp>
        <p:nvGrpSpPr>
          <p:cNvPr id="4" name="Group 238"/>
          <p:cNvGrpSpPr>
            <a:grpSpLocks/>
          </p:cNvGrpSpPr>
          <p:nvPr/>
        </p:nvGrpSpPr>
        <p:grpSpPr bwMode="auto">
          <a:xfrm>
            <a:off x="865188" y="1119188"/>
            <a:ext cx="7292975" cy="4200525"/>
            <a:chOff x="545" y="705"/>
            <a:chExt cx="4594" cy="2646"/>
          </a:xfrm>
        </p:grpSpPr>
        <p:grpSp>
          <p:nvGrpSpPr>
            <p:cNvPr id="5" name="Group 73"/>
            <p:cNvGrpSpPr>
              <a:grpSpLocks/>
            </p:cNvGrpSpPr>
            <p:nvPr/>
          </p:nvGrpSpPr>
          <p:grpSpPr bwMode="auto">
            <a:xfrm>
              <a:off x="2641" y="3159"/>
              <a:ext cx="2019" cy="192"/>
              <a:chOff x="500" y="3657"/>
              <a:chExt cx="2019" cy="192"/>
            </a:xfrm>
          </p:grpSpPr>
          <p:sp>
            <p:nvSpPr>
              <p:cNvPr id="139338" name="Rectangle 74"/>
              <p:cNvSpPr>
                <a:spLocks noChangeArrowheads="1"/>
              </p:cNvSpPr>
              <p:nvPr/>
            </p:nvSpPr>
            <p:spPr bwMode="auto">
              <a:xfrm>
                <a:off x="500" y="3703"/>
                <a:ext cx="107" cy="115"/>
              </a:xfrm>
              <a:prstGeom prst="rect">
                <a:avLst/>
              </a:prstGeom>
              <a:solidFill>
                <a:srgbClr val="669900"/>
              </a:solidFill>
              <a:ln w="9525">
                <a:noFill/>
                <a:miter lim="800000"/>
                <a:headEnd/>
                <a:tailEnd/>
              </a:ln>
              <a:effectLst/>
            </p:spPr>
            <p:txBody>
              <a:bodyPr wrap="none" anchor="ctr"/>
              <a:lstStyle/>
              <a:p>
                <a:endParaRPr lang="en-GB"/>
              </a:p>
            </p:txBody>
          </p:sp>
          <p:sp>
            <p:nvSpPr>
              <p:cNvPr id="139339" name="Text Box 75"/>
              <p:cNvSpPr txBox="1">
                <a:spLocks noChangeArrowheads="1"/>
              </p:cNvSpPr>
              <p:nvPr/>
            </p:nvSpPr>
            <p:spPr bwMode="auto">
              <a:xfrm>
                <a:off x="582" y="3657"/>
                <a:ext cx="1937" cy="192"/>
              </a:xfrm>
              <a:prstGeom prst="rect">
                <a:avLst/>
              </a:prstGeom>
              <a:noFill/>
              <a:ln w="9525">
                <a:noFill/>
                <a:miter lim="800000"/>
                <a:headEnd/>
                <a:tailEnd/>
              </a:ln>
              <a:effectLst/>
            </p:spPr>
            <p:txBody>
              <a:bodyPr wrap="none">
                <a:spAutoFit/>
              </a:bodyPr>
              <a:lstStyle/>
              <a:p>
                <a:pPr algn="l"/>
                <a:r>
                  <a:rPr lang="en-GB" sz="1400" b="1">
                    <a:solidFill>
                      <a:srgbClr val="008000"/>
                    </a:solidFill>
                  </a:rPr>
                  <a:t>GÉANT and NORDUNET Networks</a:t>
                </a:r>
              </a:p>
            </p:txBody>
          </p:sp>
        </p:grpSp>
        <p:grpSp>
          <p:nvGrpSpPr>
            <p:cNvPr id="6" name="Group 76"/>
            <p:cNvGrpSpPr>
              <a:grpSpLocks/>
            </p:cNvGrpSpPr>
            <p:nvPr/>
          </p:nvGrpSpPr>
          <p:grpSpPr bwMode="auto">
            <a:xfrm>
              <a:off x="545" y="705"/>
              <a:ext cx="4594" cy="1715"/>
              <a:chOff x="588" y="1012"/>
              <a:chExt cx="4988" cy="1862"/>
            </a:xfrm>
          </p:grpSpPr>
          <p:sp>
            <p:nvSpPr>
              <p:cNvPr id="139341" name="Freeform 77"/>
              <p:cNvSpPr>
                <a:spLocks/>
              </p:cNvSpPr>
              <p:nvPr/>
            </p:nvSpPr>
            <p:spPr bwMode="auto">
              <a:xfrm>
                <a:off x="588" y="1588"/>
                <a:ext cx="263" cy="223"/>
              </a:xfrm>
              <a:custGeom>
                <a:avLst/>
                <a:gdLst/>
                <a:ahLst/>
                <a:cxnLst>
                  <a:cxn ang="0">
                    <a:pos x="168" y="8"/>
                  </a:cxn>
                  <a:cxn ang="0">
                    <a:pos x="263" y="55"/>
                  </a:cxn>
                  <a:cxn ang="0">
                    <a:pos x="255" y="86"/>
                  </a:cxn>
                  <a:cxn ang="0">
                    <a:pos x="232" y="102"/>
                  </a:cxn>
                  <a:cxn ang="0">
                    <a:pos x="239" y="156"/>
                  </a:cxn>
                  <a:cxn ang="0">
                    <a:pos x="169" y="187"/>
                  </a:cxn>
                  <a:cxn ang="0">
                    <a:pos x="123" y="211"/>
                  </a:cxn>
                  <a:cxn ang="0">
                    <a:pos x="99" y="203"/>
                  </a:cxn>
                  <a:cxn ang="0">
                    <a:pos x="33" y="176"/>
                  </a:cxn>
                  <a:cxn ang="0">
                    <a:pos x="42" y="119"/>
                  </a:cxn>
                  <a:cxn ang="0">
                    <a:pos x="78" y="95"/>
                  </a:cxn>
                  <a:cxn ang="0">
                    <a:pos x="102" y="62"/>
                  </a:cxn>
                  <a:cxn ang="0">
                    <a:pos x="185" y="0"/>
                  </a:cxn>
                  <a:cxn ang="0">
                    <a:pos x="168" y="8"/>
                  </a:cxn>
                </a:cxnLst>
                <a:rect l="0" t="0" r="r" b="b"/>
                <a:pathLst>
                  <a:path w="263" h="223">
                    <a:moveTo>
                      <a:pt x="168" y="8"/>
                    </a:moveTo>
                    <a:cubicBezTo>
                      <a:pt x="204" y="17"/>
                      <a:pt x="242" y="25"/>
                      <a:pt x="263" y="55"/>
                    </a:cubicBezTo>
                    <a:cubicBezTo>
                      <a:pt x="260" y="65"/>
                      <a:pt x="261" y="77"/>
                      <a:pt x="255" y="86"/>
                    </a:cubicBezTo>
                    <a:cubicBezTo>
                      <a:pt x="250" y="94"/>
                      <a:pt x="234" y="93"/>
                      <a:pt x="232" y="102"/>
                    </a:cubicBezTo>
                    <a:cubicBezTo>
                      <a:pt x="228" y="120"/>
                      <a:pt x="237" y="138"/>
                      <a:pt x="239" y="156"/>
                    </a:cubicBezTo>
                    <a:cubicBezTo>
                      <a:pt x="125" y="173"/>
                      <a:pt x="222" y="145"/>
                      <a:pt x="169" y="187"/>
                    </a:cubicBezTo>
                    <a:cubicBezTo>
                      <a:pt x="155" y="198"/>
                      <a:pt x="137" y="201"/>
                      <a:pt x="123" y="211"/>
                    </a:cubicBezTo>
                    <a:cubicBezTo>
                      <a:pt x="115" y="208"/>
                      <a:pt x="107" y="202"/>
                      <a:pt x="99" y="203"/>
                    </a:cubicBezTo>
                    <a:cubicBezTo>
                      <a:pt x="58" y="210"/>
                      <a:pt x="64" y="223"/>
                      <a:pt x="33" y="176"/>
                    </a:cubicBezTo>
                    <a:cubicBezTo>
                      <a:pt x="50" y="62"/>
                      <a:pt x="0" y="172"/>
                      <a:pt x="42" y="119"/>
                    </a:cubicBezTo>
                    <a:lnTo>
                      <a:pt x="78" y="95"/>
                    </a:lnTo>
                    <a:cubicBezTo>
                      <a:pt x="91" y="82"/>
                      <a:pt x="102" y="62"/>
                      <a:pt x="102" y="62"/>
                    </a:cubicBezTo>
                    <a:cubicBezTo>
                      <a:pt x="102" y="62"/>
                      <a:pt x="160" y="25"/>
                      <a:pt x="185" y="0"/>
                    </a:cubicBezTo>
                    <a:cubicBezTo>
                      <a:pt x="213" y="10"/>
                      <a:pt x="191" y="8"/>
                      <a:pt x="168" y="8"/>
                    </a:cubicBezTo>
                    <a:close/>
                  </a:path>
                </a:pathLst>
              </a:custGeom>
              <a:solidFill>
                <a:srgbClr val="669900"/>
              </a:solidFill>
              <a:ln w="9525">
                <a:noFill/>
                <a:round/>
                <a:headEnd/>
                <a:tailEnd/>
              </a:ln>
              <a:effectLst/>
            </p:spPr>
            <p:txBody>
              <a:bodyPr wrap="none" anchor="ctr"/>
              <a:lstStyle/>
              <a:p>
                <a:endParaRPr lang="en-GB"/>
              </a:p>
            </p:txBody>
          </p:sp>
          <p:sp>
            <p:nvSpPr>
              <p:cNvPr id="139342" name="Freeform 78"/>
              <p:cNvSpPr>
                <a:spLocks/>
              </p:cNvSpPr>
              <p:nvPr/>
            </p:nvSpPr>
            <p:spPr bwMode="auto">
              <a:xfrm>
                <a:off x="4189" y="1049"/>
                <a:ext cx="32" cy="13"/>
              </a:xfrm>
              <a:custGeom>
                <a:avLst/>
                <a:gdLst/>
                <a:ahLst/>
                <a:cxnLst>
                  <a:cxn ang="0">
                    <a:pos x="38" y="0"/>
                  </a:cxn>
                  <a:cxn ang="0">
                    <a:pos x="4" y="0"/>
                  </a:cxn>
                  <a:cxn ang="0">
                    <a:pos x="0" y="11"/>
                  </a:cxn>
                  <a:cxn ang="0">
                    <a:pos x="32" y="17"/>
                  </a:cxn>
                  <a:cxn ang="0">
                    <a:pos x="38" y="0"/>
                  </a:cxn>
                  <a:cxn ang="0">
                    <a:pos x="38" y="0"/>
                  </a:cxn>
                </a:cxnLst>
                <a:rect l="0" t="0" r="r" b="b"/>
                <a:pathLst>
                  <a:path w="38" h="17">
                    <a:moveTo>
                      <a:pt x="38" y="0"/>
                    </a:moveTo>
                    <a:lnTo>
                      <a:pt x="4" y="0"/>
                    </a:lnTo>
                    <a:lnTo>
                      <a:pt x="0" y="11"/>
                    </a:lnTo>
                    <a:lnTo>
                      <a:pt x="32" y="17"/>
                    </a:lnTo>
                    <a:lnTo>
                      <a:pt x="38" y="0"/>
                    </a:lnTo>
                    <a:lnTo>
                      <a:pt x="38" y="0"/>
                    </a:lnTo>
                    <a:close/>
                  </a:path>
                </a:pathLst>
              </a:custGeom>
              <a:solidFill>
                <a:srgbClr val="669900"/>
              </a:solidFill>
              <a:ln w="9525">
                <a:noFill/>
                <a:round/>
                <a:headEnd/>
                <a:tailEnd/>
              </a:ln>
            </p:spPr>
            <p:txBody>
              <a:bodyPr/>
              <a:lstStyle/>
              <a:p>
                <a:endParaRPr lang="en-GB"/>
              </a:p>
            </p:txBody>
          </p:sp>
          <p:sp>
            <p:nvSpPr>
              <p:cNvPr id="139343" name="Freeform 79"/>
              <p:cNvSpPr>
                <a:spLocks/>
              </p:cNvSpPr>
              <p:nvPr/>
            </p:nvSpPr>
            <p:spPr bwMode="auto">
              <a:xfrm>
                <a:off x="4240" y="1073"/>
                <a:ext cx="15" cy="10"/>
              </a:xfrm>
              <a:custGeom>
                <a:avLst/>
                <a:gdLst/>
                <a:ahLst/>
                <a:cxnLst>
                  <a:cxn ang="0">
                    <a:pos x="0" y="0"/>
                  </a:cxn>
                  <a:cxn ang="0">
                    <a:pos x="9" y="12"/>
                  </a:cxn>
                  <a:cxn ang="0">
                    <a:pos x="17" y="0"/>
                  </a:cxn>
                  <a:cxn ang="0">
                    <a:pos x="0" y="0"/>
                  </a:cxn>
                  <a:cxn ang="0">
                    <a:pos x="0" y="0"/>
                  </a:cxn>
                </a:cxnLst>
                <a:rect l="0" t="0" r="r" b="b"/>
                <a:pathLst>
                  <a:path w="17" h="12">
                    <a:moveTo>
                      <a:pt x="0" y="0"/>
                    </a:moveTo>
                    <a:lnTo>
                      <a:pt x="9" y="12"/>
                    </a:lnTo>
                    <a:lnTo>
                      <a:pt x="17" y="0"/>
                    </a:lnTo>
                    <a:lnTo>
                      <a:pt x="0" y="0"/>
                    </a:lnTo>
                    <a:lnTo>
                      <a:pt x="0" y="0"/>
                    </a:lnTo>
                    <a:close/>
                  </a:path>
                </a:pathLst>
              </a:custGeom>
              <a:solidFill>
                <a:srgbClr val="669900"/>
              </a:solidFill>
              <a:ln w="9525">
                <a:noFill/>
                <a:round/>
                <a:headEnd/>
                <a:tailEnd/>
              </a:ln>
            </p:spPr>
            <p:txBody>
              <a:bodyPr/>
              <a:lstStyle/>
              <a:p>
                <a:endParaRPr lang="en-GB"/>
              </a:p>
            </p:txBody>
          </p:sp>
          <p:sp>
            <p:nvSpPr>
              <p:cNvPr id="139344" name="Freeform 80"/>
              <p:cNvSpPr>
                <a:spLocks/>
              </p:cNvSpPr>
              <p:nvPr/>
            </p:nvSpPr>
            <p:spPr bwMode="auto">
              <a:xfrm>
                <a:off x="4264" y="1088"/>
                <a:ext cx="12" cy="54"/>
              </a:xfrm>
              <a:custGeom>
                <a:avLst/>
                <a:gdLst/>
                <a:ahLst/>
                <a:cxnLst>
                  <a:cxn ang="0">
                    <a:pos x="0" y="0"/>
                  </a:cxn>
                  <a:cxn ang="0">
                    <a:pos x="0" y="25"/>
                  </a:cxn>
                  <a:cxn ang="0">
                    <a:pos x="4" y="65"/>
                  </a:cxn>
                  <a:cxn ang="0">
                    <a:pos x="14" y="54"/>
                  </a:cxn>
                  <a:cxn ang="0">
                    <a:pos x="14" y="19"/>
                  </a:cxn>
                  <a:cxn ang="0">
                    <a:pos x="0" y="0"/>
                  </a:cxn>
                  <a:cxn ang="0">
                    <a:pos x="0" y="0"/>
                  </a:cxn>
                </a:cxnLst>
                <a:rect l="0" t="0" r="r" b="b"/>
                <a:pathLst>
                  <a:path w="14" h="65">
                    <a:moveTo>
                      <a:pt x="0" y="0"/>
                    </a:moveTo>
                    <a:lnTo>
                      <a:pt x="0" y="25"/>
                    </a:lnTo>
                    <a:lnTo>
                      <a:pt x="4" y="65"/>
                    </a:lnTo>
                    <a:lnTo>
                      <a:pt x="14" y="54"/>
                    </a:lnTo>
                    <a:lnTo>
                      <a:pt x="14" y="19"/>
                    </a:lnTo>
                    <a:lnTo>
                      <a:pt x="0" y="0"/>
                    </a:lnTo>
                    <a:lnTo>
                      <a:pt x="0" y="0"/>
                    </a:lnTo>
                    <a:close/>
                  </a:path>
                </a:pathLst>
              </a:custGeom>
              <a:solidFill>
                <a:srgbClr val="669900"/>
              </a:solidFill>
              <a:ln w="9525">
                <a:noFill/>
                <a:round/>
                <a:headEnd/>
                <a:tailEnd/>
              </a:ln>
            </p:spPr>
            <p:txBody>
              <a:bodyPr/>
              <a:lstStyle/>
              <a:p>
                <a:endParaRPr lang="en-GB"/>
              </a:p>
            </p:txBody>
          </p:sp>
          <p:sp>
            <p:nvSpPr>
              <p:cNvPr id="139345" name="Freeform 81"/>
              <p:cNvSpPr>
                <a:spLocks/>
              </p:cNvSpPr>
              <p:nvPr/>
            </p:nvSpPr>
            <p:spPr bwMode="auto">
              <a:xfrm>
                <a:off x="3969" y="1012"/>
                <a:ext cx="52" cy="17"/>
              </a:xfrm>
              <a:custGeom>
                <a:avLst/>
                <a:gdLst/>
                <a:ahLst/>
                <a:cxnLst>
                  <a:cxn ang="0">
                    <a:pos x="60" y="21"/>
                  </a:cxn>
                  <a:cxn ang="0">
                    <a:pos x="43" y="0"/>
                  </a:cxn>
                  <a:cxn ang="0">
                    <a:pos x="1" y="0"/>
                  </a:cxn>
                  <a:cxn ang="0">
                    <a:pos x="0" y="21"/>
                  </a:cxn>
                  <a:cxn ang="0">
                    <a:pos x="60" y="21"/>
                  </a:cxn>
                  <a:cxn ang="0">
                    <a:pos x="60" y="21"/>
                  </a:cxn>
                </a:cxnLst>
                <a:rect l="0" t="0" r="r" b="b"/>
                <a:pathLst>
                  <a:path w="60" h="21">
                    <a:moveTo>
                      <a:pt x="60" y="21"/>
                    </a:moveTo>
                    <a:lnTo>
                      <a:pt x="43" y="0"/>
                    </a:lnTo>
                    <a:lnTo>
                      <a:pt x="1" y="0"/>
                    </a:lnTo>
                    <a:lnTo>
                      <a:pt x="0" y="21"/>
                    </a:lnTo>
                    <a:lnTo>
                      <a:pt x="60" y="21"/>
                    </a:lnTo>
                    <a:lnTo>
                      <a:pt x="60" y="21"/>
                    </a:lnTo>
                    <a:close/>
                  </a:path>
                </a:pathLst>
              </a:custGeom>
              <a:solidFill>
                <a:srgbClr val="669900"/>
              </a:solidFill>
              <a:ln w="9525">
                <a:noFill/>
                <a:round/>
                <a:headEnd/>
                <a:tailEnd/>
              </a:ln>
            </p:spPr>
            <p:txBody>
              <a:bodyPr/>
              <a:lstStyle/>
              <a:p>
                <a:endParaRPr lang="en-GB"/>
              </a:p>
            </p:txBody>
          </p:sp>
          <p:sp>
            <p:nvSpPr>
              <p:cNvPr id="139346" name="Freeform 82"/>
              <p:cNvSpPr>
                <a:spLocks/>
              </p:cNvSpPr>
              <p:nvPr/>
            </p:nvSpPr>
            <p:spPr bwMode="auto">
              <a:xfrm>
                <a:off x="4208" y="1047"/>
                <a:ext cx="15" cy="10"/>
              </a:xfrm>
              <a:custGeom>
                <a:avLst/>
                <a:gdLst/>
                <a:ahLst/>
                <a:cxnLst>
                  <a:cxn ang="0">
                    <a:pos x="0" y="0"/>
                  </a:cxn>
                  <a:cxn ang="0">
                    <a:pos x="9" y="11"/>
                  </a:cxn>
                  <a:cxn ang="0">
                    <a:pos x="17" y="0"/>
                  </a:cxn>
                  <a:cxn ang="0">
                    <a:pos x="0" y="0"/>
                  </a:cxn>
                  <a:cxn ang="0">
                    <a:pos x="0" y="0"/>
                  </a:cxn>
                </a:cxnLst>
                <a:rect l="0" t="0" r="r" b="b"/>
                <a:pathLst>
                  <a:path w="17" h="11">
                    <a:moveTo>
                      <a:pt x="0" y="0"/>
                    </a:moveTo>
                    <a:lnTo>
                      <a:pt x="9" y="11"/>
                    </a:lnTo>
                    <a:lnTo>
                      <a:pt x="17" y="0"/>
                    </a:lnTo>
                    <a:lnTo>
                      <a:pt x="0" y="0"/>
                    </a:lnTo>
                    <a:lnTo>
                      <a:pt x="0" y="0"/>
                    </a:lnTo>
                    <a:close/>
                  </a:path>
                </a:pathLst>
              </a:custGeom>
              <a:solidFill>
                <a:srgbClr val="669900"/>
              </a:solidFill>
              <a:ln w="9525">
                <a:noFill/>
                <a:round/>
                <a:headEnd/>
                <a:tailEnd/>
              </a:ln>
            </p:spPr>
            <p:txBody>
              <a:bodyPr/>
              <a:lstStyle/>
              <a:p>
                <a:endParaRPr lang="en-GB"/>
              </a:p>
            </p:txBody>
          </p:sp>
          <p:sp>
            <p:nvSpPr>
              <p:cNvPr id="139347" name="Freeform 83"/>
              <p:cNvSpPr>
                <a:spLocks/>
              </p:cNvSpPr>
              <p:nvPr/>
            </p:nvSpPr>
            <p:spPr bwMode="auto">
              <a:xfrm>
                <a:off x="4232" y="1061"/>
                <a:ext cx="11" cy="56"/>
              </a:xfrm>
              <a:custGeom>
                <a:avLst/>
                <a:gdLst/>
                <a:ahLst/>
                <a:cxnLst>
                  <a:cxn ang="0">
                    <a:pos x="0" y="0"/>
                  </a:cxn>
                  <a:cxn ang="0">
                    <a:pos x="0" y="25"/>
                  </a:cxn>
                  <a:cxn ang="0">
                    <a:pos x="4" y="65"/>
                  </a:cxn>
                  <a:cxn ang="0">
                    <a:pos x="14" y="53"/>
                  </a:cxn>
                  <a:cxn ang="0">
                    <a:pos x="14" y="19"/>
                  </a:cxn>
                  <a:cxn ang="0">
                    <a:pos x="0" y="0"/>
                  </a:cxn>
                  <a:cxn ang="0">
                    <a:pos x="0" y="0"/>
                  </a:cxn>
                </a:cxnLst>
                <a:rect l="0" t="0" r="r" b="b"/>
                <a:pathLst>
                  <a:path w="14" h="65">
                    <a:moveTo>
                      <a:pt x="0" y="0"/>
                    </a:moveTo>
                    <a:lnTo>
                      <a:pt x="0" y="25"/>
                    </a:lnTo>
                    <a:lnTo>
                      <a:pt x="4" y="65"/>
                    </a:lnTo>
                    <a:lnTo>
                      <a:pt x="14" y="53"/>
                    </a:lnTo>
                    <a:lnTo>
                      <a:pt x="14" y="19"/>
                    </a:lnTo>
                    <a:lnTo>
                      <a:pt x="0" y="0"/>
                    </a:lnTo>
                    <a:lnTo>
                      <a:pt x="0" y="0"/>
                    </a:lnTo>
                    <a:close/>
                  </a:path>
                </a:pathLst>
              </a:custGeom>
              <a:solidFill>
                <a:srgbClr val="669900"/>
              </a:solidFill>
              <a:ln w="9525">
                <a:noFill/>
                <a:round/>
                <a:headEnd/>
                <a:tailEnd/>
              </a:ln>
            </p:spPr>
            <p:txBody>
              <a:bodyPr/>
              <a:lstStyle/>
              <a:p>
                <a:endParaRPr lang="en-GB"/>
              </a:p>
            </p:txBody>
          </p:sp>
          <p:sp>
            <p:nvSpPr>
              <p:cNvPr id="139348" name="Freeform 84"/>
              <p:cNvSpPr>
                <a:spLocks/>
              </p:cNvSpPr>
              <p:nvPr/>
            </p:nvSpPr>
            <p:spPr bwMode="auto">
              <a:xfrm>
                <a:off x="3319" y="1156"/>
                <a:ext cx="183" cy="105"/>
              </a:xfrm>
              <a:custGeom>
                <a:avLst/>
                <a:gdLst/>
                <a:ahLst/>
                <a:cxnLst>
                  <a:cxn ang="0">
                    <a:pos x="216" y="78"/>
                  </a:cxn>
                  <a:cxn ang="0">
                    <a:pos x="163" y="61"/>
                  </a:cxn>
                  <a:cxn ang="0">
                    <a:pos x="106" y="4"/>
                  </a:cxn>
                  <a:cxn ang="0">
                    <a:pos x="76" y="0"/>
                  </a:cxn>
                  <a:cxn ang="0">
                    <a:pos x="66" y="19"/>
                  </a:cxn>
                  <a:cxn ang="0">
                    <a:pos x="3" y="19"/>
                  </a:cxn>
                  <a:cxn ang="0">
                    <a:pos x="0" y="45"/>
                  </a:cxn>
                  <a:cxn ang="0">
                    <a:pos x="53" y="68"/>
                  </a:cxn>
                  <a:cxn ang="0">
                    <a:pos x="38" y="85"/>
                  </a:cxn>
                  <a:cxn ang="0">
                    <a:pos x="70" y="123"/>
                  </a:cxn>
                  <a:cxn ang="0">
                    <a:pos x="108" y="99"/>
                  </a:cxn>
                  <a:cxn ang="0">
                    <a:pos x="133" y="51"/>
                  </a:cxn>
                  <a:cxn ang="0">
                    <a:pos x="159" y="72"/>
                  </a:cxn>
                  <a:cxn ang="0">
                    <a:pos x="138" y="95"/>
                  </a:cxn>
                  <a:cxn ang="0">
                    <a:pos x="186" y="110"/>
                  </a:cxn>
                  <a:cxn ang="0">
                    <a:pos x="211" y="99"/>
                  </a:cxn>
                  <a:cxn ang="0">
                    <a:pos x="216" y="78"/>
                  </a:cxn>
                  <a:cxn ang="0">
                    <a:pos x="216" y="78"/>
                  </a:cxn>
                </a:cxnLst>
                <a:rect l="0" t="0" r="r" b="b"/>
                <a:pathLst>
                  <a:path w="216" h="123">
                    <a:moveTo>
                      <a:pt x="216" y="78"/>
                    </a:moveTo>
                    <a:lnTo>
                      <a:pt x="163" y="61"/>
                    </a:lnTo>
                    <a:lnTo>
                      <a:pt x="106" y="4"/>
                    </a:lnTo>
                    <a:lnTo>
                      <a:pt x="76" y="0"/>
                    </a:lnTo>
                    <a:lnTo>
                      <a:pt x="66" y="19"/>
                    </a:lnTo>
                    <a:lnTo>
                      <a:pt x="3" y="19"/>
                    </a:lnTo>
                    <a:lnTo>
                      <a:pt x="0" y="45"/>
                    </a:lnTo>
                    <a:lnTo>
                      <a:pt x="53" y="68"/>
                    </a:lnTo>
                    <a:lnTo>
                      <a:pt x="38" y="85"/>
                    </a:lnTo>
                    <a:lnTo>
                      <a:pt x="70" y="123"/>
                    </a:lnTo>
                    <a:lnTo>
                      <a:pt x="108" y="99"/>
                    </a:lnTo>
                    <a:lnTo>
                      <a:pt x="133" y="51"/>
                    </a:lnTo>
                    <a:lnTo>
                      <a:pt x="159" y="72"/>
                    </a:lnTo>
                    <a:lnTo>
                      <a:pt x="138" y="95"/>
                    </a:lnTo>
                    <a:lnTo>
                      <a:pt x="186" y="110"/>
                    </a:lnTo>
                    <a:lnTo>
                      <a:pt x="211" y="99"/>
                    </a:lnTo>
                    <a:lnTo>
                      <a:pt x="216" y="78"/>
                    </a:lnTo>
                    <a:lnTo>
                      <a:pt x="216" y="78"/>
                    </a:lnTo>
                    <a:close/>
                  </a:path>
                </a:pathLst>
              </a:custGeom>
              <a:solidFill>
                <a:srgbClr val="669900"/>
              </a:solidFill>
              <a:ln w="9525">
                <a:noFill/>
                <a:round/>
                <a:headEnd/>
                <a:tailEnd/>
              </a:ln>
            </p:spPr>
            <p:txBody>
              <a:bodyPr/>
              <a:lstStyle/>
              <a:p>
                <a:endParaRPr lang="en-GB"/>
              </a:p>
            </p:txBody>
          </p:sp>
          <p:sp>
            <p:nvSpPr>
              <p:cNvPr id="139349" name="Freeform 85"/>
              <p:cNvSpPr>
                <a:spLocks/>
              </p:cNvSpPr>
              <p:nvPr/>
            </p:nvSpPr>
            <p:spPr bwMode="auto">
              <a:xfrm>
                <a:off x="3424" y="1156"/>
                <a:ext cx="103" cy="34"/>
              </a:xfrm>
              <a:custGeom>
                <a:avLst/>
                <a:gdLst/>
                <a:ahLst/>
                <a:cxnLst>
                  <a:cxn ang="0">
                    <a:pos x="0" y="4"/>
                  </a:cxn>
                  <a:cxn ang="0">
                    <a:pos x="116" y="0"/>
                  </a:cxn>
                  <a:cxn ang="0">
                    <a:pos x="124" y="19"/>
                  </a:cxn>
                  <a:cxn ang="0">
                    <a:pos x="99" y="26"/>
                  </a:cxn>
                  <a:cxn ang="0">
                    <a:pos x="61" y="40"/>
                  </a:cxn>
                  <a:cxn ang="0">
                    <a:pos x="25" y="28"/>
                  </a:cxn>
                  <a:cxn ang="0">
                    <a:pos x="48" y="19"/>
                  </a:cxn>
                  <a:cxn ang="0">
                    <a:pos x="0" y="4"/>
                  </a:cxn>
                  <a:cxn ang="0">
                    <a:pos x="0" y="4"/>
                  </a:cxn>
                </a:cxnLst>
                <a:rect l="0" t="0" r="r" b="b"/>
                <a:pathLst>
                  <a:path w="124" h="40">
                    <a:moveTo>
                      <a:pt x="0" y="4"/>
                    </a:moveTo>
                    <a:lnTo>
                      <a:pt x="116" y="0"/>
                    </a:lnTo>
                    <a:lnTo>
                      <a:pt x="124" y="19"/>
                    </a:lnTo>
                    <a:lnTo>
                      <a:pt x="99" y="26"/>
                    </a:lnTo>
                    <a:lnTo>
                      <a:pt x="61" y="40"/>
                    </a:lnTo>
                    <a:lnTo>
                      <a:pt x="25" y="28"/>
                    </a:lnTo>
                    <a:lnTo>
                      <a:pt x="48" y="19"/>
                    </a:lnTo>
                    <a:lnTo>
                      <a:pt x="0" y="4"/>
                    </a:lnTo>
                    <a:lnTo>
                      <a:pt x="0" y="4"/>
                    </a:lnTo>
                    <a:close/>
                  </a:path>
                </a:pathLst>
              </a:custGeom>
              <a:solidFill>
                <a:srgbClr val="669900"/>
              </a:solidFill>
              <a:ln w="9525">
                <a:noFill/>
                <a:round/>
                <a:headEnd/>
                <a:tailEnd/>
              </a:ln>
            </p:spPr>
            <p:txBody>
              <a:bodyPr/>
              <a:lstStyle/>
              <a:p>
                <a:endParaRPr lang="en-GB"/>
              </a:p>
            </p:txBody>
          </p:sp>
          <p:sp>
            <p:nvSpPr>
              <p:cNvPr id="139350" name="Freeform 86"/>
              <p:cNvSpPr>
                <a:spLocks/>
              </p:cNvSpPr>
              <p:nvPr/>
            </p:nvSpPr>
            <p:spPr bwMode="auto">
              <a:xfrm>
                <a:off x="3926" y="1256"/>
                <a:ext cx="202" cy="162"/>
              </a:xfrm>
              <a:custGeom>
                <a:avLst/>
                <a:gdLst/>
                <a:ahLst/>
                <a:cxnLst>
                  <a:cxn ang="0">
                    <a:pos x="238" y="2"/>
                  </a:cxn>
                  <a:cxn ang="0">
                    <a:pos x="198" y="0"/>
                  </a:cxn>
                  <a:cxn ang="0">
                    <a:pos x="168" y="23"/>
                  </a:cxn>
                  <a:cxn ang="0">
                    <a:pos x="94" y="40"/>
                  </a:cxn>
                  <a:cxn ang="0">
                    <a:pos x="38" y="61"/>
                  </a:cxn>
                  <a:cxn ang="0">
                    <a:pos x="21" y="106"/>
                  </a:cxn>
                  <a:cxn ang="0">
                    <a:pos x="0" y="163"/>
                  </a:cxn>
                  <a:cxn ang="0">
                    <a:pos x="38" y="192"/>
                  </a:cxn>
                  <a:cxn ang="0">
                    <a:pos x="84" y="182"/>
                  </a:cxn>
                  <a:cxn ang="0">
                    <a:pos x="59" y="154"/>
                  </a:cxn>
                  <a:cxn ang="0">
                    <a:pos x="88" y="83"/>
                  </a:cxn>
                  <a:cxn ang="0">
                    <a:pos x="151" y="53"/>
                  </a:cxn>
                  <a:cxn ang="0">
                    <a:pos x="238" y="26"/>
                  </a:cxn>
                  <a:cxn ang="0">
                    <a:pos x="238" y="2"/>
                  </a:cxn>
                  <a:cxn ang="0">
                    <a:pos x="238" y="2"/>
                  </a:cxn>
                </a:cxnLst>
                <a:rect l="0" t="0" r="r" b="b"/>
                <a:pathLst>
                  <a:path w="238" h="192">
                    <a:moveTo>
                      <a:pt x="238" y="2"/>
                    </a:moveTo>
                    <a:lnTo>
                      <a:pt x="198" y="0"/>
                    </a:lnTo>
                    <a:lnTo>
                      <a:pt x="168" y="23"/>
                    </a:lnTo>
                    <a:lnTo>
                      <a:pt x="94" y="40"/>
                    </a:lnTo>
                    <a:lnTo>
                      <a:pt x="38" y="61"/>
                    </a:lnTo>
                    <a:lnTo>
                      <a:pt x="21" y="106"/>
                    </a:lnTo>
                    <a:lnTo>
                      <a:pt x="0" y="163"/>
                    </a:lnTo>
                    <a:lnTo>
                      <a:pt x="38" y="192"/>
                    </a:lnTo>
                    <a:lnTo>
                      <a:pt x="84" y="182"/>
                    </a:lnTo>
                    <a:lnTo>
                      <a:pt x="59" y="154"/>
                    </a:lnTo>
                    <a:lnTo>
                      <a:pt x="88" y="83"/>
                    </a:lnTo>
                    <a:lnTo>
                      <a:pt x="151" y="53"/>
                    </a:lnTo>
                    <a:lnTo>
                      <a:pt x="238" y="26"/>
                    </a:lnTo>
                    <a:lnTo>
                      <a:pt x="238" y="2"/>
                    </a:lnTo>
                    <a:lnTo>
                      <a:pt x="238" y="2"/>
                    </a:lnTo>
                    <a:close/>
                  </a:path>
                </a:pathLst>
              </a:custGeom>
              <a:solidFill>
                <a:srgbClr val="669900"/>
              </a:solidFill>
              <a:ln w="9525">
                <a:noFill/>
                <a:round/>
                <a:headEnd/>
                <a:tailEnd/>
              </a:ln>
            </p:spPr>
            <p:txBody>
              <a:bodyPr/>
              <a:lstStyle/>
              <a:p>
                <a:endParaRPr lang="en-GB"/>
              </a:p>
            </p:txBody>
          </p:sp>
          <p:sp>
            <p:nvSpPr>
              <p:cNvPr id="139351" name="Freeform 87"/>
              <p:cNvSpPr>
                <a:spLocks/>
              </p:cNvSpPr>
              <p:nvPr/>
            </p:nvSpPr>
            <p:spPr bwMode="auto">
              <a:xfrm>
                <a:off x="3749" y="1132"/>
                <a:ext cx="119" cy="49"/>
              </a:xfrm>
              <a:custGeom>
                <a:avLst/>
                <a:gdLst/>
                <a:ahLst/>
                <a:cxnLst>
                  <a:cxn ang="0">
                    <a:pos x="122" y="33"/>
                  </a:cxn>
                  <a:cxn ang="0">
                    <a:pos x="141" y="52"/>
                  </a:cxn>
                  <a:cxn ang="0">
                    <a:pos x="91" y="57"/>
                  </a:cxn>
                  <a:cxn ang="0">
                    <a:pos x="42" y="19"/>
                  </a:cxn>
                  <a:cxn ang="0">
                    <a:pos x="0" y="33"/>
                  </a:cxn>
                  <a:cxn ang="0">
                    <a:pos x="13" y="16"/>
                  </a:cxn>
                  <a:cxn ang="0">
                    <a:pos x="59" y="0"/>
                  </a:cxn>
                  <a:cxn ang="0">
                    <a:pos x="101" y="29"/>
                  </a:cxn>
                  <a:cxn ang="0">
                    <a:pos x="122" y="33"/>
                  </a:cxn>
                  <a:cxn ang="0">
                    <a:pos x="122" y="33"/>
                  </a:cxn>
                </a:cxnLst>
                <a:rect l="0" t="0" r="r" b="b"/>
                <a:pathLst>
                  <a:path w="141" h="57">
                    <a:moveTo>
                      <a:pt x="122" y="33"/>
                    </a:moveTo>
                    <a:lnTo>
                      <a:pt x="141" y="52"/>
                    </a:lnTo>
                    <a:lnTo>
                      <a:pt x="91" y="57"/>
                    </a:lnTo>
                    <a:lnTo>
                      <a:pt x="42" y="19"/>
                    </a:lnTo>
                    <a:lnTo>
                      <a:pt x="0" y="33"/>
                    </a:lnTo>
                    <a:lnTo>
                      <a:pt x="13" y="16"/>
                    </a:lnTo>
                    <a:lnTo>
                      <a:pt x="59" y="0"/>
                    </a:lnTo>
                    <a:lnTo>
                      <a:pt x="101" y="29"/>
                    </a:lnTo>
                    <a:lnTo>
                      <a:pt x="122" y="33"/>
                    </a:lnTo>
                    <a:lnTo>
                      <a:pt x="122" y="33"/>
                    </a:lnTo>
                    <a:close/>
                  </a:path>
                </a:pathLst>
              </a:custGeom>
              <a:solidFill>
                <a:srgbClr val="669900"/>
              </a:solidFill>
              <a:ln w="9525">
                <a:noFill/>
                <a:round/>
                <a:headEnd/>
                <a:tailEnd/>
              </a:ln>
            </p:spPr>
            <p:txBody>
              <a:bodyPr/>
              <a:lstStyle/>
              <a:p>
                <a:endParaRPr lang="en-GB"/>
              </a:p>
            </p:txBody>
          </p:sp>
          <p:sp>
            <p:nvSpPr>
              <p:cNvPr id="139352" name="Freeform 88"/>
              <p:cNvSpPr>
                <a:spLocks/>
              </p:cNvSpPr>
              <p:nvPr/>
            </p:nvSpPr>
            <p:spPr bwMode="auto">
              <a:xfrm>
                <a:off x="2855" y="1510"/>
                <a:ext cx="151" cy="93"/>
              </a:xfrm>
              <a:custGeom>
                <a:avLst/>
                <a:gdLst/>
                <a:ahLst/>
                <a:cxnLst>
                  <a:cxn ang="0">
                    <a:pos x="120" y="0"/>
                  </a:cxn>
                  <a:cxn ang="0">
                    <a:pos x="84" y="25"/>
                  </a:cxn>
                  <a:cxn ang="0">
                    <a:pos x="53" y="25"/>
                  </a:cxn>
                  <a:cxn ang="0">
                    <a:pos x="40" y="8"/>
                  </a:cxn>
                  <a:cxn ang="0">
                    <a:pos x="0" y="38"/>
                  </a:cxn>
                  <a:cxn ang="0">
                    <a:pos x="19" y="74"/>
                  </a:cxn>
                  <a:cxn ang="0">
                    <a:pos x="17" y="99"/>
                  </a:cxn>
                  <a:cxn ang="0">
                    <a:pos x="99" y="105"/>
                  </a:cxn>
                  <a:cxn ang="0">
                    <a:pos x="127" y="84"/>
                  </a:cxn>
                  <a:cxn ang="0">
                    <a:pos x="165" y="76"/>
                  </a:cxn>
                  <a:cxn ang="0">
                    <a:pos x="169" y="8"/>
                  </a:cxn>
                  <a:cxn ang="0">
                    <a:pos x="137" y="13"/>
                  </a:cxn>
                  <a:cxn ang="0">
                    <a:pos x="120" y="0"/>
                  </a:cxn>
                  <a:cxn ang="0">
                    <a:pos x="120" y="0"/>
                  </a:cxn>
                </a:cxnLst>
                <a:rect l="0" t="0" r="r" b="b"/>
                <a:pathLst>
                  <a:path w="169" h="105">
                    <a:moveTo>
                      <a:pt x="120" y="0"/>
                    </a:moveTo>
                    <a:lnTo>
                      <a:pt x="84" y="25"/>
                    </a:lnTo>
                    <a:lnTo>
                      <a:pt x="53" y="25"/>
                    </a:lnTo>
                    <a:lnTo>
                      <a:pt x="40" y="8"/>
                    </a:lnTo>
                    <a:lnTo>
                      <a:pt x="0" y="38"/>
                    </a:lnTo>
                    <a:lnTo>
                      <a:pt x="19" y="74"/>
                    </a:lnTo>
                    <a:lnTo>
                      <a:pt x="17" y="99"/>
                    </a:lnTo>
                    <a:lnTo>
                      <a:pt x="99" y="105"/>
                    </a:lnTo>
                    <a:lnTo>
                      <a:pt x="127" y="84"/>
                    </a:lnTo>
                    <a:lnTo>
                      <a:pt x="165" y="76"/>
                    </a:lnTo>
                    <a:lnTo>
                      <a:pt x="169" y="8"/>
                    </a:lnTo>
                    <a:lnTo>
                      <a:pt x="137" y="13"/>
                    </a:lnTo>
                    <a:lnTo>
                      <a:pt x="120" y="0"/>
                    </a:lnTo>
                    <a:lnTo>
                      <a:pt x="120" y="0"/>
                    </a:lnTo>
                    <a:close/>
                  </a:path>
                </a:pathLst>
              </a:custGeom>
              <a:solidFill>
                <a:srgbClr val="669900"/>
              </a:solidFill>
              <a:ln w="9525">
                <a:noFill/>
                <a:round/>
                <a:headEnd/>
                <a:tailEnd/>
              </a:ln>
            </p:spPr>
            <p:txBody>
              <a:bodyPr/>
              <a:lstStyle/>
              <a:p>
                <a:endParaRPr lang="en-GB"/>
              </a:p>
            </p:txBody>
          </p:sp>
          <p:sp>
            <p:nvSpPr>
              <p:cNvPr id="139353" name="Freeform 89"/>
              <p:cNvSpPr>
                <a:spLocks/>
              </p:cNvSpPr>
              <p:nvPr/>
            </p:nvSpPr>
            <p:spPr bwMode="auto">
              <a:xfrm>
                <a:off x="3098" y="1700"/>
                <a:ext cx="107" cy="223"/>
              </a:xfrm>
              <a:custGeom>
                <a:avLst/>
                <a:gdLst/>
                <a:ahLst/>
                <a:cxnLst>
                  <a:cxn ang="0">
                    <a:pos x="66" y="2"/>
                  </a:cxn>
                  <a:cxn ang="0">
                    <a:pos x="72" y="38"/>
                  </a:cxn>
                  <a:cxn ang="0">
                    <a:pos x="43" y="63"/>
                  </a:cxn>
                  <a:cxn ang="0">
                    <a:pos x="70" y="63"/>
                  </a:cxn>
                  <a:cxn ang="0">
                    <a:pos x="80" y="80"/>
                  </a:cxn>
                  <a:cxn ang="0">
                    <a:pos x="66" y="103"/>
                  </a:cxn>
                  <a:cxn ang="0">
                    <a:pos x="93" y="118"/>
                  </a:cxn>
                  <a:cxn ang="0">
                    <a:pos x="97" y="158"/>
                  </a:cxn>
                  <a:cxn ang="0">
                    <a:pos x="116" y="173"/>
                  </a:cxn>
                  <a:cxn ang="0">
                    <a:pos x="119" y="198"/>
                  </a:cxn>
                  <a:cxn ang="0">
                    <a:pos x="80" y="219"/>
                  </a:cxn>
                  <a:cxn ang="0">
                    <a:pos x="32" y="236"/>
                  </a:cxn>
                  <a:cxn ang="0">
                    <a:pos x="3" y="251"/>
                  </a:cxn>
                  <a:cxn ang="0">
                    <a:pos x="21" y="224"/>
                  </a:cxn>
                  <a:cxn ang="0">
                    <a:pos x="32" y="215"/>
                  </a:cxn>
                  <a:cxn ang="0">
                    <a:pos x="13" y="211"/>
                  </a:cxn>
                  <a:cxn ang="0">
                    <a:pos x="28" y="181"/>
                  </a:cxn>
                  <a:cxn ang="0">
                    <a:pos x="17" y="167"/>
                  </a:cxn>
                  <a:cxn ang="0">
                    <a:pos x="40" y="167"/>
                  </a:cxn>
                  <a:cxn ang="0">
                    <a:pos x="51" y="146"/>
                  </a:cxn>
                  <a:cxn ang="0">
                    <a:pos x="32" y="129"/>
                  </a:cxn>
                  <a:cxn ang="0">
                    <a:pos x="0" y="101"/>
                  </a:cxn>
                  <a:cxn ang="0">
                    <a:pos x="0" y="48"/>
                  </a:cxn>
                  <a:cxn ang="0">
                    <a:pos x="17" y="38"/>
                  </a:cxn>
                  <a:cxn ang="0">
                    <a:pos x="51" y="27"/>
                  </a:cxn>
                  <a:cxn ang="0">
                    <a:pos x="61" y="0"/>
                  </a:cxn>
                  <a:cxn ang="0">
                    <a:pos x="66" y="2"/>
                  </a:cxn>
                  <a:cxn ang="0">
                    <a:pos x="66" y="2"/>
                  </a:cxn>
                </a:cxnLst>
                <a:rect l="0" t="0" r="r" b="b"/>
                <a:pathLst>
                  <a:path w="119" h="251">
                    <a:moveTo>
                      <a:pt x="66" y="2"/>
                    </a:moveTo>
                    <a:lnTo>
                      <a:pt x="72" y="38"/>
                    </a:lnTo>
                    <a:lnTo>
                      <a:pt x="43" y="63"/>
                    </a:lnTo>
                    <a:lnTo>
                      <a:pt x="70" y="63"/>
                    </a:lnTo>
                    <a:lnTo>
                      <a:pt x="80" y="80"/>
                    </a:lnTo>
                    <a:lnTo>
                      <a:pt x="66" y="103"/>
                    </a:lnTo>
                    <a:lnTo>
                      <a:pt x="93" y="118"/>
                    </a:lnTo>
                    <a:lnTo>
                      <a:pt x="97" y="158"/>
                    </a:lnTo>
                    <a:lnTo>
                      <a:pt x="116" y="173"/>
                    </a:lnTo>
                    <a:lnTo>
                      <a:pt x="119" y="198"/>
                    </a:lnTo>
                    <a:lnTo>
                      <a:pt x="80" y="219"/>
                    </a:lnTo>
                    <a:lnTo>
                      <a:pt x="32" y="236"/>
                    </a:lnTo>
                    <a:lnTo>
                      <a:pt x="3" y="251"/>
                    </a:lnTo>
                    <a:lnTo>
                      <a:pt x="21" y="224"/>
                    </a:lnTo>
                    <a:lnTo>
                      <a:pt x="32" y="215"/>
                    </a:lnTo>
                    <a:lnTo>
                      <a:pt x="13" y="211"/>
                    </a:lnTo>
                    <a:lnTo>
                      <a:pt x="28" y="181"/>
                    </a:lnTo>
                    <a:lnTo>
                      <a:pt x="17" y="167"/>
                    </a:lnTo>
                    <a:lnTo>
                      <a:pt x="40" y="167"/>
                    </a:lnTo>
                    <a:lnTo>
                      <a:pt x="51" y="146"/>
                    </a:lnTo>
                    <a:lnTo>
                      <a:pt x="32" y="129"/>
                    </a:lnTo>
                    <a:lnTo>
                      <a:pt x="0" y="101"/>
                    </a:lnTo>
                    <a:lnTo>
                      <a:pt x="0" y="48"/>
                    </a:lnTo>
                    <a:lnTo>
                      <a:pt x="17" y="38"/>
                    </a:lnTo>
                    <a:lnTo>
                      <a:pt x="51" y="27"/>
                    </a:lnTo>
                    <a:lnTo>
                      <a:pt x="61" y="0"/>
                    </a:lnTo>
                    <a:lnTo>
                      <a:pt x="66" y="2"/>
                    </a:lnTo>
                    <a:lnTo>
                      <a:pt x="66" y="2"/>
                    </a:lnTo>
                    <a:close/>
                  </a:path>
                </a:pathLst>
              </a:custGeom>
              <a:solidFill>
                <a:srgbClr val="669900"/>
              </a:solidFill>
              <a:ln w="9525">
                <a:noFill/>
                <a:round/>
                <a:headEnd/>
                <a:tailEnd/>
              </a:ln>
            </p:spPr>
            <p:txBody>
              <a:bodyPr/>
              <a:lstStyle/>
              <a:p>
                <a:endParaRPr lang="en-GB"/>
              </a:p>
            </p:txBody>
          </p:sp>
          <p:sp>
            <p:nvSpPr>
              <p:cNvPr id="139354" name="Freeform 90"/>
              <p:cNvSpPr>
                <a:spLocks/>
              </p:cNvSpPr>
              <p:nvPr/>
            </p:nvSpPr>
            <p:spPr bwMode="auto">
              <a:xfrm>
                <a:off x="3039" y="1794"/>
                <a:ext cx="64" cy="101"/>
              </a:xfrm>
              <a:custGeom>
                <a:avLst/>
                <a:gdLst/>
                <a:ahLst/>
                <a:cxnLst>
                  <a:cxn ang="0">
                    <a:pos x="72" y="28"/>
                  </a:cxn>
                  <a:cxn ang="0">
                    <a:pos x="61" y="51"/>
                  </a:cxn>
                  <a:cxn ang="0">
                    <a:pos x="72" y="91"/>
                  </a:cxn>
                  <a:cxn ang="0">
                    <a:pos x="50" y="112"/>
                  </a:cxn>
                  <a:cxn ang="0">
                    <a:pos x="0" y="108"/>
                  </a:cxn>
                  <a:cxn ang="0">
                    <a:pos x="14" y="62"/>
                  </a:cxn>
                  <a:cxn ang="0">
                    <a:pos x="6" y="24"/>
                  </a:cxn>
                  <a:cxn ang="0">
                    <a:pos x="46" y="0"/>
                  </a:cxn>
                  <a:cxn ang="0">
                    <a:pos x="72" y="28"/>
                  </a:cxn>
                  <a:cxn ang="0">
                    <a:pos x="72" y="28"/>
                  </a:cxn>
                </a:cxnLst>
                <a:rect l="0" t="0" r="r" b="b"/>
                <a:pathLst>
                  <a:path w="72" h="112">
                    <a:moveTo>
                      <a:pt x="72" y="28"/>
                    </a:moveTo>
                    <a:lnTo>
                      <a:pt x="61" y="51"/>
                    </a:lnTo>
                    <a:lnTo>
                      <a:pt x="72" y="91"/>
                    </a:lnTo>
                    <a:lnTo>
                      <a:pt x="50" y="112"/>
                    </a:lnTo>
                    <a:lnTo>
                      <a:pt x="0" y="108"/>
                    </a:lnTo>
                    <a:lnTo>
                      <a:pt x="14" y="62"/>
                    </a:lnTo>
                    <a:lnTo>
                      <a:pt x="6" y="24"/>
                    </a:lnTo>
                    <a:lnTo>
                      <a:pt x="46" y="0"/>
                    </a:lnTo>
                    <a:lnTo>
                      <a:pt x="72" y="28"/>
                    </a:lnTo>
                    <a:lnTo>
                      <a:pt x="72" y="28"/>
                    </a:lnTo>
                    <a:close/>
                  </a:path>
                </a:pathLst>
              </a:custGeom>
              <a:solidFill>
                <a:srgbClr val="669900"/>
              </a:solidFill>
              <a:ln w="9525">
                <a:noFill/>
                <a:round/>
                <a:headEnd/>
                <a:tailEnd/>
              </a:ln>
            </p:spPr>
            <p:txBody>
              <a:bodyPr/>
              <a:lstStyle/>
              <a:p>
                <a:endParaRPr lang="en-GB"/>
              </a:p>
            </p:txBody>
          </p:sp>
          <p:sp>
            <p:nvSpPr>
              <p:cNvPr id="139355" name="Freeform 91"/>
              <p:cNvSpPr>
                <a:spLocks/>
              </p:cNvSpPr>
              <p:nvPr/>
            </p:nvSpPr>
            <p:spPr bwMode="auto">
              <a:xfrm>
                <a:off x="4851" y="1348"/>
                <a:ext cx="191" cy="47"/>
              </a:xfrm>
              <a:custGeom>
                <a:avLst/>
                <a:gdLst/>
                <a:ahLst/>
                <a:cxnLst>
                  <a:cxn ang="0">
                    <a:pos x="226" y="55"/>
                  </a:cxn>
                  <a:cxn ang="0">
                    <a:pos x="215" y="32"/>
                  </a:cxn>
                  <a:cxn ang="0">
                    <a:pos x="80" y="8"/>
                  </a:cxn>
                  <a:cxn ang="0">
                    <a:pos x="57" y="23"/>
                  </a:cxn>
                  <a:cxn ang="0">
                    <a:pos x="8" y="0"/>
                  </a:cxn>
                  <a:cxn ang="0">
                    <a:pos x="0" y="38"/>
                  </a:cxn>
                  <a:cxn ang="0">
                    <a:pos x="86" y="55"/>
                  </a:cxn>
                  <a:cxn ang="0">
                    <a:pos x="124" y="38"/>
                  </a:cxn>
                  <a:cxn ang="0">
                    <a:pos x="226" y="55"/>
                  </a:cxn>
                  <a:cxn ang="0">
                    <a:pos x="226" y="55"/>
                  </a:cxn>
                </a:cxnLst>
                <a:rect l="0" t="0" r="r" b="b"/>
                <a:pathLst>
                  <a:path w="226" h="55">
                    <a:moveTo>
                      <a:pt x="226" y="55"/>
                    </a:moveTo>
                    <a:lnTo>
                      <a:pt x="215" y="32"/>
                    </a:lnTo>
                    <a:lnTo>
                      <a:pt x="80" y="8"/>
                    </a:lnTo>
                    <a:lnTo>
                      <a:pt x="57" y="23"/>
                    </a:lnTo>
                    <a:lnTo>
                      <a:pt x="8" y="0"/>
                    </a:lnTo>
                    <a:lnTo>
                      <a:pt x="0" y="38"/>
                    </a:lnTo>
                    <a:lnTo>
                      <a:pt x="86" y="55"/>
                    </a:lnTo>
                    <a:lnTo>
                      <a:pt x="124" y="38"/>
                    </a:lnTo>
                    <a:lnTo>
                      <a:pt x="226" y="55"/>
                    </a:lnTo>
                    <a:lnTo>
                      <a:pt x="226" y="55"/>
                    </a:lnTo>
                    <a:close/>
                  </a:path>
                </a:pathLst>
              </a:custGeom>
              <a:solidFill>
                <a:srgbClr val="669900"/>
              </a:solidFill>
              <a:ln w="9525">
                <a:noFill/>
                <a:round/>
                <a:headEnd/>
                <a:tailEnd/>
              </a:ln>
            </p:spPr>
            <p:txBody>
              <a:bodyPr/>
              <a:lstStyle/>
              <a:p>
                <a:endParaRPr lang="en-GB"/>
              </a:p>
            </p:txBody>
          </p:sp>
          <p:sp>
            <p:nvSpPr>
              <p:cNvPr id="139356" name="Freeform 92"/>
              <p:cNvSpPr>
                <a:spLocks/>
              </p:cNvSpPr>
              <p:nvPr/>
            </p:nvSpPr>
            <p:spPr bwMode="auto">
              <a:xfrm>
                <a:off x="4413" y="1186"/>
                <a:ext cx="190" cy="119"/>
              </a:xfrm>
              <a:custGeom>
                <a:avLst/>
                <a:gdLst/>
                <a:ahLst/>
                <a:cxnLst>
                  <a:cxn ang="0">
                    <a:pos x="57" y="0"/>
                  </a:cxn>
                  <a:cxn ang="0">
                    <a:pos x="204" y="36"/>
                  </a:cxn>
                  <a:cxn ang="0">
                    <a:pos x="225" y="120"/>
                  </a:cxn>
                  <a:cxn ang="0">
                    <a:pos x="158" y="82"/>
                  </a:cxn>
                  <a:cxn ang="0">
                    <a:pos x="134" y="141"/>
                  </a:cxn>
                  <a:cxn ang="0">
                    <a:pos x="0" y="47"/>
                  </a:cxn>
                  <a:cxn ang="0">
                    <a:pos x="86" y="61"/>
                  </a:cxn>
                  <a:cxn ang="0">
                    <a:pos x="57" y="0"/>
                  </a:cxn>
                  <a:cxn ang="0">
                    <a:pos x="57" y="0"/>
                  </a:cxn>
                </a:cxnLst>
                <a:rect l="0" t="0" r="r" b="b"/>
                <a:pathLst>
                  <a:path w="225" h="141">
                    <a:moveTo>
                      <a:pt x="57" y="0"/>
                    </a:moveTo>
                    <a:lnTo>
                      <a:pt x="204" y="36"/>
                    </a:lnTo>
                    <a:lnTo>
                      <a:pt x="225" y="120"/>
                    </a:lnTo>
                    <a:lnTo>
                      <a:pt x="158" y="82"/>
                    </a:lnTo>
                    <a:lnTo>
                      <a:pt x="134" y="141"/>
                    </a:lnTo>
                    <a:lnTo>
                      <a:pt x="0" y="47"/>
                    </a:lnTo>
                    <a:lnTo>
                      <a:pt x="86" y="61"/>
                    </a:lnTo>
                    <a:lnTo>
                      <a:pt x="57" y="0"/>
                    </a:lnTo>
                    <a:lnTo>
                      <a:pt x="57" y="0"/>
                    </a:lnTo>
                    <a:close/>
                  </a:path>
                </a:pathLst>
              </a:custGeom>
              <a:solidFill>
                <a:srgbClr val="669900"/>
              </a:solidFill>
              <a:ln w="9525">
                <a:noFill/>
                <a:round/>
                <a:headEnd/>
                <a:tailEnd/>
              </a:ln>
            </p:spPr>
            <p:txBody>
              <a:bodyPr/>
              <a:lstStyle/>
              <a:p>
                <a:endParaRPr lang="en-GB"/>
              </a:p>
            </p:txBody>
          </p:sp>
          <p:sp>
            <p:nvSpPr>
              <p:cNvPr id="139357" name="Freeform 93"/>
              <p:cNvSpPr>
                <a:spLocks/>
              </p:cNvSpPr>
              <p:nvPr/>
            </p:nvSpPr>
            <p:spPr bwMode="auto">
              <a:xfrm>
                <a:off x="3271" y="2088"/>
                <a:ext cx="36" cy="84"/>
              </a:xfrm>
              <a:custGeom>
                <a:avLst/>
                <a:gdLst/>
                <a:ahLst/>
                <a:cxnLst>
                  <a:cxn ang="0">
                    <a:pos x="17" y="0"/>
                  </a:cxn>
                  <a:cxn ang="0">
                    <a:pos x="30" y="9"/>
                  </a:cxn>
                  <a:cxn ang="0">
                    <a:pos x="41" y="38"/>
                  </a:cxn>
                  <a:cxn ang="0">
                    <a:pos x="30" y="45"/>
                  </a:cxn>
                  <a:cxn ang="0">
                    <a:pos x="39" y="66"/>
                  </a:cxn>
                  <a:cxn ang="0">
                    <a:pos x="28" y="99"/>
                  </a:cxn>
                  <a:cxn ang="0">
                    <a:pos x="1" y="99"/>
                  </a:cxn>
                  <a:cxn ang="0">
                    <a:pos x="0" y="61"/>
                  </a:cxn>
                  <a:cxn ang="0">
                    <a:pos x="17" y="47"/>
                  </a:cxn>
                  <a:cxn ang="0">
                    <a:pos x="13" y="15"/>
                  </a:cxn>
                  <a:cxn ang="0">
                    <a:pos x="17" y="0"/>
                  </a:cxn>
                  <a:cxn ang="0">
                    <a:pos x="17" y="0"/>
                  </a:cxn>
                </a:cxnLst>
                <a:rect l="0" t="0" r="r" b="b"/>
                <a:pathLst>
                  <a:path w="41" h="99">
                    <a:moveTo>
                      <a:pt x="17" y="0"/>
                    </a:moveTo>
                    <a:lnTo>
                      <a:pt x="30" y="9"/>
                    </a:lnTo>
                    <a:lnTo>
                      <a:pt x="41" y="38"/>
                    </a:lnTo>
                    <a:lnTo>
                      <a:pt x="30" y="45"/>
                    </a:lnTo>
                    <a:lnTo>
                      <a:pt x="39" y="66"/>
                    </a:lnTo>
                    <a:lnTo>
                      <a:pt x="28" y="99"/>
                    </a:lnTo>
                    <a:lnTo>
                      <a:pt x="1" y="99"/>
                    </a:lnTo>
                    <a:lnTo>
                      <a:pt x="0" y="61"/>
                    </a:lnTo>
                    <a:lnTo>
                      <a:pt x="17" y="47"/>
                    </a:lnTo>
                    <a:lnTo>
                      <a:pt x="13" y="15"/>
                    </a:lnTo>
                    <a:lnTo>
                      <a:pt x="17" y="0"/>
                    </a:lnTo>
                    <a:lnTo>
                      <a:pt x="17" y="0"/>
                    </a:lnTo>
                    <a:close/>
                  </a:path>
                </a:pathLst>
              </a:custGeom>
              <a:solidFill>
                <a:srgbClr val="669900"/>
              </a:solidFill>
              <a:ln w="9525">
                <a:noFill/>
                <a:round/>
                <a:headEnd/>
                <a:tailEnd/>
              </a:ln>
            </p:spPr>
            <p:txBody>
              <a:bodyPr/>
              <a:lstStyle/>
              <a:p>
                <a:endParaRPr lang="en-GB"/>
              </a:p>
            </p:txBody>
          </p:sp>
          <p:sp>
            <p:nvSpPr>
              <p:cNvPr id="139358" name="Freeform 94"/>
              <p:cNvSpPr>
                <a:spLocks/>
              </p:cNvSpPr>
              <p:nvPr/>
            </p:nvSpPr>
            <p:spPr bwMode="auto">
              <a:xfrm>
                <a:off x="3493" y="2211"/>
                <a:ext cx="41" cy="22"/>
              </a:xfrm>
              <a:custGeom>
                <a:avLst/>
                <a:gdLst/>
                <a:ahLst/>
                <a:cxnLst>
                  <a:cxn ang="0">
                    <a:pos x="9" y="0"/>
                  </a:cxn>
                  <a:cxn ang="0">
                    <a:pos x="26" y="10"/>
                  </a:cxn>
                  <a:cxn ang="0">
                    <a:pos x="47" y="6"/>
                  </a:cxn>
                  <a:cxn ang="0">
                    <a:pos x="40" y="23"/>
                  </a:cxn>
                  <a:cxn ang="0">
                    <a:pos x="19" y="27"/>
                  </a:cxn>
                  <a:cxn ang="0">
                    <a:pos x="0" y="17"/>
                  </a:cxn>
                  <a:cxn ang="0">
                    <a:pos x="9" y="0"/>
                  </a:cxn>
                  <a:cxn ang="0">
                    <a:pos x="9" y="0"/>
                  </a:cxn>
                </a:cxnLst>
                <a:rect l="0" t="0" r="r" b="b"/>
                <a:pathLst>
                  <a:path w="47" h="27">
                    <a:moveTo>
                      <a:pt x="9" y="0"/>
                    </a:moveTo>
                    <a:lnTo>
                      <a:pt x="26" y="10"/>
                    </a:lnTo>
                    <a:lnTo>
                      <a:pt x="47" y="6"/>
                    </a:lnTo>
                    <a:lnTo>
                      <a:pt x="40" y="23"/>
                    </a:lnTo>
                    <a:lnTo>
                      <a:pt x="19" y="27"/>
                    </a:lnTo>
                    <a:lnTo>
                      <a:pt x="0" y="17"/>
                    </a:lnTo>
                    <a:lnTo>
                      <a:pt x="9" y="0"/>
                    </a:lnTo>
                    <a:lnTo>
                      <a:pt x="9" y="0"/>
                    </a:lnTo>
                    <a:close/>
                  </a:path>
                </a:pathLst>
              </a:custGeom>
              <a:solidFill>
                <a:srgbClr val="669900"/>
              </a:solidFill>
              <a:ln w="9525">
                <a:noFill/>
                <a:round/>
                <a:headEnd/>
                <a:tailEnd/>
              </a:ln>
            </p:spPr>
            <p:txBody>
              <a:bodyPr/>
              <a:lstStyle/>
              <a:p>
                <a:endParaRPr lang="en-GB"/>
              </a:p>
            </p:txBody>
          </p:sp>
          <p:sp>
            <p:nvSpPr>
              <p:cNvPr id="139359" name="Freeform 95"/>
              <p:cNvSpPr>
                <a:spLocks/>
              </p:cNvSpPr>
              <p:nvPr/>
            </p:nvSpPr>
            <p:spPr bwMode="auto">
              <a:xfrm>
                <a:off x="3580" y="2235"/>
                <a:ext cx="30" cy="15"/>
              </a:xfrm>
              <a:custGeom>
                <a:avLst/>
                <a:gdLst/>
                <a:ahLst/>
                <a:cxnLst>
                  <a:cxn ang="0">
                    <a:pos x="36" y="0"/>
                  </a:cxn>
                  <a:cxn ang="0">
                    <a:pos x="19" y="5"/>
                  </a:cxn>
                  <a:cxn ang="0">
                    <a:pos x="0" y="9"/>
                  </a:cxn>
                  <a:cxn ang="0">
                    <a:pos x="5" y="19"/>
                  </a:cxn>
                  <a:cxn ang="0">
                    <a:pos x="32" y="19"/>
                  </a:cxn>
                  <a:cxn ang="0">
                    <a:pos x="36" y="0"/>
                  </a:cxn>
                  <a:cxn ang="0">
                    <a:pos x="36" y="0"/>
                  </a:cxn>
                </a:cxnLst>
                <a:rect l="0" t="0" r="r" b="b"/>
                <a:pathLst>
                  <a:path w="36" h="19">
                    <a:moveTo>
                      <a:pt x="36" y="0"/>
                    </a:moveTo>
                    <a:lnTo>
                      <a:pt x="19" y="5"/>
                    </a:lnTo>
                    <a:lnTo>
                      <a:pt x="0" y="9"/>
                    </a:lnTo>
                    <a:lnTo>
                      <a:pt x="5" y="19"/>
                    </a:lnTo>
                    <a:lnTo>
                      <a:pt x="32" y="19"/>
                    </a:lnTo>
                    <a:lnTo>
                      <a:pt x="36" y="0"/>
                    </a:lnTo>
                    <a:lnTo>
                      <a:pt x="36" y="0"/>
                    </a:lnTo>
                    <a:close/>
                  </a:path>
                </a:pathLst>
              </a:custGeom>
              <a:solidFill>
                <a:srgbClr val="669900"/>
              </a:solidFill>
              <a:ln w="9525">
                <a:noFill/>
                <a:round/>
                <a:headEnd/>
                <a:tailEnd/>
              </a:ln>
            </p:spPr>
            <p:txBody>
              <a:bodyPr/>
              <a:lstStyle/>
              <a:p>
                <a:endParaRPr lang="en-GB"/>
              </a:p>
            </p:txBody>
          </p:sp>
          <p:sp>
            <p:nvSpPr>
              <p:cNvPr id="139360" name="Freeform 96"/>
              <p:cNvSpPr>
                <a:spLocks/>
              </p:cNvSpPr>
              <p:nvPr/>
            </p:nvSpPr>
            <p:spPr bwMode="auto">
              <a:xfrm>
                <a:off x="4181" y="1049"/>
                <a:ext cx="32" cy="13"/>
              </a:xfrm>
              <a:custGeom>
                <a:avLst/>
                <a:gdLst/>
                <a:ahLst/>
                <a:cxnLst>
                  <a:cxn ang="0">
                    <a:pos x="38" y="0"/>
                  </a:cxn>
                  <a:cxn ang="0">
                    <a:pos x="4" y="0"/>
                  </a:cxn>
                  <a:cxn ang="0">
                    <a:pos x="0" y="11"/>
                  </a:cxn>
                  <a:cxn ang="0">
                    <a:pos x="32" y="17"/>
                  </a:cxn>
                  <a:cxn ang="0">
                    <a:pos x="38" y="0"/>
                  </a:cxn>
                  <a:cxn ang="0">
                    <a:pos x="38" y="0"/>
                  </a:cxn>
                </a:cxnLst>
                <a:rect l="0" t="0" r="r" b="b"/>
                <a:pathLst>
                  <a:path w="38" h="17">
                    <a:moveTo>
                      <a:pt x="38" y="0"/>
                    </a:moveTo>
                    <a:lnTo>
                      <a:pt x="4" y="0"/>
                    </a:lnTo>
                    <a:lnTo>
                      <a:pt x="0" y="11"/>
                    </a:lnTo>
                    <a:lnTo>
                      <a:pt x="32" y="17"/>
                    </a:lnTo>
                    <a:lnTo>
                      <a:pt x="38" y="0"/>
                    </a:lnTo>
                    <a:lnTo>
                      <a:pt x="38" y="0"/>
                    </a:lnTo>
                    <a:close/>
                  </a:path>
                </a:pathLst>
              </a:custGeom>
              <a:solidFill>
                <a:srgbClr val="669900"/>
              </a:solidFill>
              <a:ln w="9525">
                <a:noFill/>
                <a:round/>
                <a:headEnd/>
                <a:tailEnd/>
              </a:ln>
            </p:spPr>
            <p:txBody>
              <a:bodyPr/>
              <a:lstStyle/>
              <a:p>
                <a:endParaRPr lang="en-GB"/>
              </a:p>
            </p:txBody>
          </p:sp>
          <p:sp>
            <p:nvSpPr>
              <p:cNvPr id="139361" name="Freeform 97"/>
              <p:cNvSpPr>
                <a:spLocks/>
              </p:cNvSpPr>
              <p:nvPr/>
            </p:nvSpPr>
            <p:spPr bwMode="auto">
              <a:xfrm>
                <a:off x="4232" y="1073"/>
                <a:ext cx="15" cy="10"/>
              </a:xfrm>
              <a:custGeom>
                <a:avLst/>
                <a:gdLst/>
                <a:ahLst/>
                <a:cxnLst>
                  <a:cxn ang="0">
                    <a:pos x="0" y="0"/>
                  </a:cxn>
                  <a:cxn ang="0">
                    <a:pos x="9" y="12"/>
                  </a:cxn>
                  <a:cxn ang="0">
                    <a:pos x="17" y="0"/>
                  </a:cxn>
                  <a:cxn ang="0">
                    <a:pos x="0" y="0"/>
                  </a:cxn>
                  <a:cxn ang="0">
                    <a:pos x="0" y="0"/>
                  </a:cxn>
                </a:cxnLst>
                <a:rect l="0" t="0" r="r" b="b"/>
                <a:pathLst>
                  <a:path w="17" h="12">
                    <a:moveTo>
                      <a:pt x="0" y="0"/>
                    </a:moveTo>
                    <a:lnTo>
                      <a:pt x="9" y="12"/>
                    </a:lnTo>
                    <a:lnTo>
                      <a:pt x="17" y="0"/>
                    </a:lnTo>
                    <a:lnTo>
                      <a:pt x="0" y="0"/>
                    </a:lnTo>
                    <a:lnTo>
                      <a:pt x="0" y="0"/>
                    </a:lnTo>
                    <a:close/>
                  </a:path>
                </a:pathLst>
              </a:custGeom>
              <a:solidFill>
                <a:srgbClr val="669900"/>
              </a:solidFill>
              <a:ln w="9525">
                <a:noFill/>
                <a:round/>
                <a:headEnd/>
                <a:tailEnd/>
              </a:ln>
            </p:spPr>
            <p:txBody>
              <a:bodyPr/>
              <a:lstStyle/>
              <a:p>
                <a:endParaRPr lang="en-GB"/>
              </a:p>
            </p:txBody>
          </p:sp>
          <p:sp>
            <p:nvSpPr>
              <p:cNvPr id="139362" name="Freeform 98"/>
              <p:cNvSpPr>
                <a:spLocks/>
              </p:cNvSpPr>
              <p:nvPr/>
            </p:nvSpPr>
            <p:spPr bwMode="auto">
              <a:xfrm>
                <a:off x="4256" y="1088"/>
                <a:ext cx="12" cy="54"/>
              </a:xfrm>
              <a:custGeom>
                <a:avLst/>
                <a:gdLst/>
                <a:ahLst/>
                <a:cxnLst>
                  <a:cxn ang="0">
                    <a:pos x="0" y="0"/>
                  </a:cxn>
                  <a:cxn ang="0">
                    <a:pos x="0" y="25"/>
                  </a:cxn>
                  <a:cxn ang="0">
                    <a:pos x="4" y="65"/>
                  </a:cxn>
                  <a:cxn ang="0">
                    <a:pos x="14" y="54"/>
                  </a:cxn>
                  <a:cxn ang="0">
                    <a:pos x="14" y="19"/>
                  </a:cxn>
                  <a:cxn ang="0">
                    <a:pos x="0" y="0"/>
                  </a:cxn>
                  <a:cxn ang="0">
                    <a:pos x="0" y="0"/>
                  </a:cxn>
                </a:cxnLst>
                <a:rect l="0" t="0" r="r" b="b"/>
                <a:pathLst>
                  <a:path w="14" h="65">
                    <a:moveTo>
                      <a:pt x="0" y="0"/>
                    </a:moveTo>
                    <a:lnTo>
                      <a:pt x="0" y="25"/>
                    </a:lnTo>
                    <a:lnTo>
                      <a:pt x="4" y="65"/>
                    </a:lnTo>
                    <a:lnTo>
                      <a:pt x="14" y="54"/>
                    </a:lnTo>
                    <a:lnTo>
                      <a:pt x="14" y="19"/>
                    </a:lnTo>
                    <a:lnTo>
                      <a:pt x="0" y="0"/>
                    </a:lnTo>
                    <a:lnTo>
                      <a:pt x="0" y="0"/>
                    </a:lnTo>
                    <a:close/>
                  </a:path>
                </a:pathLst>
              </a:custGeom>
              <a:solidFill>
                <a:srgbClr val="669900"/>
              </a:solidFill>
              <a:ln w="9525">
                <a:noFill/>
                <a:round/>
                <a:headEnd/>
                <a:tailEnd/>
              </a:ln>
            </p:spPr>
            <p:txBody>
              <a:bodyPr/>
              <a:lstStyle/>
              <a:p>
                <a:endParaRPr lang="en-GB"/>
              </a:p>
            </p:txBody>
          </p:sp>
          <p:sp>
            <p:nvSpPr>
              <p:cNvPr id="139363" name="Freeform 99"/>
              <p:cNvSpPr>
                <a:spLocks/>
              </p:cNvSpPr>
              <p:nvPr/>
            </p:nvSpPr>
            <p:spPr bwMode="auto">
              <a:xfrm>
                <a:off x="3961" y="1012"/>
                <a:ext cx="52" cy="17"/>
              </a:xfrm>
              <a:custGeom>
                <a:avLst/>
                <a:gdLst/>
                <a:ahLst/>
                <a:cxnLst>
                  <a:cxn ang="0">
                    <a:pos x="60" y="21"/>
                  </a:cxn>
                  <a:cxn ang="0">
                    <a:pos x="43" y="0"/>
                  </a:cxn>
                  <a:cxn ang="0">
                    <a:pos x="1" y="0"/>
                  </a:cxn>
                  <a:cxn ang="0">
                    <a:pos x="0" y="21"/>
                  </a:cxn>
                  <a:cxn ang="0">
                    <a:pos x="60" y="21"/>
                  </a:cxn>
                  <a:cxn ang="0">
                    <a:pos x="60" y="21"/>
                  </a:cxn>
                </a:cxnLst>
                <a:rect l="0" t="0" r="r" b="b"/>
                <a:pathLst>
                  <a:path w="60" h="21">
                    <a:moveTo>
                      <a:pt x="60" y="21"/>
                    </a:moveTo>
                    <a:lnTo>
                      <a:pt x="43" y="0"/>
                    </a:lnTo>
                    <a:lnTo>
                      <a:pt x="1" y="0"/>
                    </a:lnTo>
                    <a:lnTo>
                      <a:pt x="0" y="21"/>
                    </a:lnTo>
                    <a:lnTo>
                      <a:pt x="60" y="21"/>
                    </a:lnTo>
                    <a:lnTo>
                      <a:pt x="60" y="21"/>
                    </a:lnTo>
                    <a:close/>
                  </a:path>
                </a:pathLst>
              </a:custGeom>
              <a:solidFill>
                <a:srgbClr val="669900"/>
              </a:solidFill>
              <a:ln w="9525">
                <a:noFill/>
                <a:round/>
                <a:headEnd/>
                <a:tailEnd/>
              </a:ln>
            </p:spPr>
            <p:txBody>
              <a:bodyPr/>
              <a:lstStyle/>
              <a:p>
                <a:endParaRPr lang="en-GB"/>
              </a:p>
            </p:txBody>
          </p:sp>
          <p:sp>
            <p:nvSpPr>
              <p:cNvPr id="139364" name="Freeform 100"/>
              <p:cNvSpPr>
                <a:spLocks/>
              </p:cNvSpPr>
              <p:nvPr/>
            </p:nvSpPr>
            <p:spPr bwMode="auto">
              <a:xfrm>
                <a:off x="4200" y="1047"/>
                <a:ext cx="15" cy="10"/>
              </a:xfrm>
              <a:custGeom>
                <a:avLst/>
                <a:gdLst/>
                <a:ahLst/>
                <a:cxnLst>
                  <a:cxn ang="0">
                    <a:pos x="0" y="0"/>
                  </a:cxn>
                  <a:cxn ang="0">
                    <a:pos x="9" y="11"/>
                  </a:cxn>
                  <a:cxn ang="0">
                    <a:pos x="17" y="0"/>
                  </a:cxn>
                  <a:cxn ang="0">
                    <a:pos x="0" y="0"/>
                  </a:cxn>
                  <a:cxn ang="0">
                    <a:pos x="0" y="0"/>
                  </a:cxn>
                </a:cxnLst>
                <a:rect l="0" t="0" r="r" b="b"/>
                <a:pathLst>
                  <a:path w="17" h="11">
                    <a:moveTo>
                      <a:pt x="0" y="0"/>
                    </a:moveTo>
                    <a:lnTo>
                      <a:pt x="9" y="11"/>
                    </a:lnTo>
                    <a:lnTo>
                      <a:pt x="17" y="0"/>
                    </a:lnTo>
                    <a:lnTo>
                      <a:pt x="0" y="0"/>
                    </a:lnTo>
                    <a:lnTo>
                      <a:pt x="0" y="0"/>
                    </a:lnTo>
                    <a:close/>
                  </a:path>
                </a:pathLst>
              </a:custGeom>
              <a:solidFill>
                <a:srgbClr val="669900"/>
              </a:solidFill>
              <a:ln w="9525">
                <a:noFill/>
                <a:round/>
                <a:headEnd/>
                <a:tailEnd/>
              </a:ln>
            </p:spPr>
            <p:txBody>
              <a:bodyPr/>
              <a:lstStyle/>
              <a:p>
                <a:endParaRPr lang="en-GB"/>
              </a:p>
            </p:txBody>
          </p:sp>
          <p:sp>
            <p:nvSpPr>
              <p:cNvPr id="139365" name="Freeform 101"/>
              <p:cNvSpPr>
                <a:spLocks/>
              </p:cNvSpPr>
              <p:nvPr/>
            </p:nvSpPr>
            <p:spPr bwMode="auto">
              <a:xfrm>
                <a:off x="4224" y="1061"/>
                <a:ext cx="11" cy="56"/>
              </a:xfrm>
              <a:custGeom>
                <a:avLst/>
                <a:gdLst/>
                <a:ahLst/>
                <a:cxnLst>
                  <a:cxn ang="0">
                    <a:pos x="0" y="0"/>
                  </a:cxn>
                  <a:cxn ang="0">
                    <a:pos x="0" y="25"/>
                  </a:cxn>
                  <a:cxn ang="0">
                    <a:pos x="4" y="65"/>
                  </a:cxn>
                  <a:cxn ang="0">
                    <a:pos x="14" y="53"/>
                  </a:cxn>
                  <a:cxn ang="0">
                    <a:pos x="14" y="19"/>
                  </a:cxn>
                  <a:cxn ang="0">
                    <a:pos x="0" y="0"/>
                  </a:cxn>
                  <a:cxn ang="0">
                    <a:pos x="0" y="0"/>
                  </a:cxn>
                </a:cxnLst>
                <a:rect l="0" t="0" r="r" b="b"/>
                <a:pathLst>
                  <a:path w="14" h="65">
                    <a:moveTo>
                      <a:pt x="0" y="0"/>
                    </a:moveTo>
                    <a:lnTo>
                      <a:pt x="0" y="25"/>
                    </a:lnTo>
                    <a:lnTo>
                      <a:pt x="4" y="65"/>
                    </a:lnTo>
                    <a:lnTo>
                      <a:pt x="14" y="53"/>
                    </a:lnTo>
                    <a:lnTo>
                      <a:pt x="14" y="19"/>
                    </a:lnTo>
                    <a:lnTo>
                      <a:pt x="0" y="0"/>
                    </a:lnTo>
                    <a:lnTo>
                      <a:pt x="0" y="0"/>
                    </a:lnTo>
                    <a:close/>
                  </a:path>
                </a:pathLst>
              </a:custGeom>
              <a:solidFill>
                <a:srgbClr val="669900"/>
              </a:solidFill>
              <a:ln w="9525">
                <a:noFill/>
                <a:round/>
                <a:headEnd/>
                <a:tailEnd/>
              </a:ln>
            </p:spPr>
            <p:txBody>
              <a:bodyPr/>
              <a:lstStyle/>
              <a:p>
                <a:endParaRPr lang="en-GB"/>
              </a:p>
            </p:txBody>
          </p:sp>
          <p:sp>
            <p:nvSpPr>
              <p:cNvPr id="139366" name="Freeform 102"/>
              <p:cNvSpPr>
                <a:spLocks/>
              </p:cNvSpPr>
              <p:nvPr/>
            </p:nvSpPr>
            <p:spPr bwMode="auto">
              <a:xfrm>
                <a:off x="3311" y="1156"/>
                <a:ext cx="183" cy="105"/>
              </a:xfrm>
              <a:custGeom>
                <a:avLst/>
                <a:gdLst/>
                <a:ahLst/>
                <a:cxnLst>
                  <a:cxn ang="0">
                    <a:pos x="216" y="78"/>
                  </a:cxn>
                  <a:cxn ang="0">
                    <a:pos x="163" y="61"/>
                  </a:cxn>
                  <a:cxn ang="0">
                    <a:pos x="106" y="4"/>
                  </a:cxn>
                  <a:cxn ang="0">
                    <a:pos x="76" y="0"/>
                  </a:cxn>
                  <a:cxn ang="0">
                    <a:pos x="66" y="19"/>
                  </a:cxn>
                  <a:cxn ang="0">
                    <a:pos x="3" y="19"/>
                  </a:cxn>
                  <a:cxn ang="0">
                    <a:pos x="0" y="45"/>
                  </a:cxn>
                  <a:cxn ang="0">
                    <a:pos x="53" y="68"/>
                  </a:cxn>
                  <a:cxn ang="0">
                    <a:pos x="38" y="85"/>
                  </a:cxn>
                  <a:cxn ang="0">
                    <a:pos x="70" y="123"/>
                  </a:cxn>
                  <a:cxn ang="0">
                    <a:pos x="108" y="99"/>
                  </a:cxn>
                  <a:cxn ang="0">
                    <a:pos x="133" y="51"/>
                  </a:cxn>
                  <a:cxn ang="0">
                    <a:pos x="159" y="72"/>
                  </a:cxn>
                  <a:cxn ang="0">
                    <a:pos x="138" y="95"/>
                  </a:cxn>
                  <a:cxn ang="0">
                    <a:pos x="186" y="110"/>
                  </a:cxn>
                  <a:cxn ang="0">
                    <a:pos x="211" y="99"/>
                  </a:cxn>
                  <a:cxn ang="0">
                    <a:pos x="216" y="78"/>
                  </a:cxn>
                  <a:cxn ang="0">
                    <a:pos x="216" y="78"/>
                  </a:cxn>
                </a:cxnLst>
                <a:rect l="0" t="0" r="r" b="b"/>
                <a:pathLst>
                  <a:path w="216" h="123">
                    <a:moveTo>
                      <a:pt x="216" y="78"/>
                    </a:moveTo>
                    <a:lnTo>
                      <a:pt x="163" y="61"/>
                    </a:lnTo>
                    <a:lnTo>
                      <a:pt x="106" y="4"/>
                    </a:lnTo>
                    <a:lnTo>
                      <a:pt x="76" y="0"/>
                    </a:lnTo>
                    <a:lnTo>
                      <a:pt x="66" y="19"/>
                    </a:lnTo>
                    <a:lnTo>
                      <a:pt x="3" y="19"/>
                    </a:lnTo>
                    <a:lnTo>
                      <a:pt x="0" y="45"/>
                    </a:lnTo>
                    <a:lnTo>
                      <a:pt x="53" y="68"/>
                    </a:lnTo>
                    <a:lnTo>
                      <a:pt x="38" y="85"/>
                    </a:lnTo>
                    <a:lnTo>
                      <a:pt x="70" y="123"/>
                    </a:lnTo>
                    <a:lnTo>
                      <a:pt x="108" y="99"/>
                    </a:lnTo>
                    <a:lnTo>
                      <a:pt x="133" y="51"/>
                    </a:lnTo>
                    <a:lnTo>
                      <a:pt x="159" y="72"/>
                    </a:lnTo>
                    <a:lnTo>
                      <a:pt x="138" y="95"/>
                    </a:lnTo>
                    <a:lnTo>
                      <a:pt x="186" y="110"/>
                    </a:lnTo>
                    <a:lnTo>
                      <a:pt x="211" y="99"/>
                    </a:lnTo>
                    <a:lnTo>
                      <a:pt x="216" y="78"/>
                    </a:lnTo>
                    <a:lnTo>
                      <a:pt x="216" y="78"/>
                    </a:lnTo>
                    <a:close/>
                  </a:path>
                </a:pathLst>
              </a:custGeom>
              <a:solidFill>
                <a:srgbClr val="669900"/>
              </a:solidFill>
              <a:ln w="9525">
                <a:noFill/>
                <a:round/>
                <a:headEnd/>
                <a:tailEnd/>
              </a:ln>
            </p:spPr>
            <p:txBody>
              <a:bodyPr/>
              <a:lstStyle/>
              <a:p>
                <a:endParaRPr lang="en-GB"/>
              </a:p>
            </p:txBody>
          </p:sp>
          <p:sp>
            <p:nvSpPr>
              <p:cNvPr id="139367" name="Freeform 103"/>
              <p:cNvSpPr>
                <a:spLocks/>
              </p:cNvSpPr>
              <p:nvPr/>
            </p:nvSpPr>
            <p:spPr bwMode="auto">
              <a:xfrm>
                <a:off x="3416" y="1156"/>
                <a:ext cx="103" cy="34"/>
              </a:xfrm>
              <a:custGeom>
                <a:avLst/>
                <a:gdLst/>
                <a:ahLst/>
                <a:cxnLst>
                  <a:cxn ang="0">
                    <a:pos x="0" y="4"/>
                  </a:cxn>
                  <a:cxn ang="0">
                    <a:pos x="116" y="0"/>
                  </a:cxn>
                  <a:cxn ang="0">
                    <a:pos x="124" y="19"/>
                  </a:cxn>
                  <a:cxn ang="0">
                    <a:pos x="99" y="26"/>
                  </a:cxn>
                  <a:cxn ang="0">
                    <a:pos x="61" y="40"/>
                  </a:cxn>
                  <a:cxn ang="0">
                    <a:pos x="25" y="28"/>
                  </a:cxn>
                  <a:cxn ang="0">
                    <a:pos x="48" y="19"/>
                  </a:cxn>
                  <a:cxn ang="0">
                    <a:pos x="0" y="4"/>
                  </a:cxn>
                  <a:cxn ang="0">
                    <a:pos x="0" y="4"/>
                  </a:cxn>
                </a:cxnLst>
                <a:rect l="0" t="0" r="r" b="b"/>
                <a:pathLst>
                  <a:path w="124" h="40">
                    <a:moveTo>
                      <a:pt x="0" y="4"/>
                    </a:moveTo>
                    <a:lnTo>
                      <a:pt x="116" y="0"/>
                    </a:lnTo>
                    <a:lnTo>
                      <a:pt x="124" y="19"/>
                    </a:lnTo>
                    <a:lnTo>
                      <a:pt x="99" y="26"/>
                    </a:lnTo>
                    <a:lnTo>
                      <a:pt x="61" y="40"/>
                    </a:lnTo>
                    <a:lnTo>
                      <a:pt x="25" y="28"/>
                    </a:lnTo>
                    <a:lnTo>
                      <a:pt x="48" y="19"/>
                    </a:lnTo>
                    <a:lnTo>
                      <a:pt x="0" y="4"/>
                    </a:lnTo>
                    <a:lnTo>
                      <a:pt x="0" y="4"/>
                    </a:lnTo>
                    <a:close/>
                  </a:path>
                </a:pathLst>
              </a:custGeom>
              <a:solidFill>
                <a:srgbClr val="669900"/>
              </a:solidFill>
              <a:ln w="9525">
                <a:noFill/>
                <a:round/>
                <a:headEnd/>
                <a:tailEnd/>
              </a:ln>
            </p:spPr>
            <p:txBody>
              <a:bodyPr/>
              <a:lstStyle/>
              <a:p>
                <a:endParaRPr lang="en-GB"/>
              </a:p>
            </p:txBody>
          </p:sp>
          <p:sp>
            <p:nvSpPr>
              <p:cNvPr id="139368" name="Freeform 104"/>
              <p:cNvSpPr>
                <a:spLocks/>
              </p:cNvSpPr>
              <p:nvPr/>
            </p:nvSpPr>
            <p:spPr bwMode="auto">
              <a:xfrm>
                <a:off x="3918" y="1256"/>
                <a:ext cx="202" cy="162"/>
              </a:xfrm>
              <a:custGeom>
                <a:avLst/>
                <a:gdLst/>
                <a:ahLst/>
                <a:cxnLst>
                  <a:cxn ang="0">
                    <a:pos x="238" y="2"/>
                  </a:cxn>
                  <a:cxn ang="0">
                    <a:pos x="198" y="0"/>
                  </a:cxn>
                  <a:cxn ang="0">
                    <a:pos x="168" y="23"/>
                  </a:cxn>
                  <a:cxn ang="0">
                    <a:pos x="94" y="40"/>
                  </a:cxn>
                  <a:cxn ang="0">
                    <a:pos x="38" y="61"/>
                  </a:cxn>
                  <a:cxn ang="0">
                    <a:pos x="21" y="106"/>
                  </a:cxn>
                  <a:cxn ang="0">
                    <a:pos x="0" y="163"/>
                  </a:cxn>
                  <a:cxn ang="0">
                    <a:pos x="38" y="192"/>
                  </a:cxn>
                  <a:cxn ang="0">
                    <a:pos x="84" y="182"/>
                  </a:cxn>
                  <a:cxn ang="0">
                    <a:pos x="59" y="154"/>
                  </a:cxn>
                  <a:cxn ang="0">
                    <a:pos x="88" y="83"/>
                  </a:cxn>
                  <a:cxn ang="0">
                    <a:pos x="151" y="53"/>
                  </a:cxn>
                  <a:cxn ang="0">
                    <a:pos x="238" y="26"/>
                  </a:cxn>
                  <a:cxn ang="0">
                    <a:pos x="238" y="2"/>
                  </a:cxn>
                  <a:cxn ang="0">
                    <a:pos x="238" y="2"/>
                  </a:cxn>
                </a:cxnLst>
                <a:rect l="0" t="0" r="r" b="b"/>
                <a:pathLst>
                  <a:path w="238" h="192">
                    <a:moveTo>
                      <a:pt x="238" y="2"/>
                    </a:moveTo>
                    <a:lnTo>
                      <a:pt x="198" y="0"/>
                    </a:lnTo>
                    <a:lnTo>
                      <a:pt x="168" y="23"/>
                    </a:lnTo>
                    <a:lnTo>
                      <a:pt x="94" y="40"/>
                    </a:lnTo>
                    <a:lnTo>
                      <a:pt x="38" y="61"/>
                    </a:lnTo>
                    <a:lnTo>
                      <a:pt x="21" y="106"/>
                    </a:lnTo>
                    <a:lnTo>
                      <a:pt x="0" y="163"/>
                    </a:lnTo>
                    <a:lnTo>
                      <a:pt x="38" y="192"/>
                    </a:lnTo>
                    <a:lnTo>
                      <a:pt x="84" y="182"/>
                    </a:lnTo>
                    <a:lnTo>
                      <a:pt x="59" y="154"/>
                    </a:lnTo>
                    <a:lnTo>
                      <a:pt x="88" y="83"/>
                    </a:lnTo>
                    <a:lnTo>
                      <a:pt x="151" y="53"/>
                    </a:lnTo>
                    <a:lnTo>
                      <a:pt x="238" y="26"/>
                    </a:lnTo>
                    <a:lnTo>
                      <a:pt x="238" y="2"/>
                    </a:lnTo>
                    <a:lnTo>
                      <a:pt x="238" y="2"/>
                    </a:lnTo>
                    <a:close/>
                  </a:path>
                </a:pathLst>
              </a:custGeom>
              <a:solidFill>
                <a:srgbClr val="669900"/>
              </a:solidFill>
              <a:ln w="9525">
                <a:noFill/>
                <a:round/>
                <a:headEnd/>
                <a:tailEnd/>
              </a:ln>
            </p:spPr>
            <p:txBody>
              <a:bodyPr/>
              <a:lstStyle/>
              <a:p>
                <a:endParaRPr lang="en-GB"/>
              </a:p>
            </p:txBody>
          </p:sp>
          <p:sp>
            <p:nvSpPr>
              <p:cNvPr id="139369" name="Freeform 105"/>
              <p:cNvSpPr>
                <a:spLocks/>
              </p:cNvSpPr>
              <p:nvPr/>
            </p:nvSpPr>
            <p:spPr bwMode="auto">
              <a:xfrm>
                <a:off x="3741" y="1132"/>
                <a:ext cx="119" cy="49"/>
              </a:xfrm>
              <a:custGeom>
                <a:avLst/>
                <a:gdLst/>
                <a:ahLst/>
                <a:cxnLst>
                  <a:cxn ang="0">
                    <a:pos x="122" y="33"/>
                  </a:cxn>
                  <a:cxn ang="0">
                    <a:pos x="141" y="52"/>
                  </a:cxn>
                  <a:cxn ang="0">
                    <a:pos x="91" y="57"/>
                  </a:cxn>
                  <a:cxn ang="0">
                    <a:pos x="42" y="19"/>
                  </a:cxn>
                  <a:cxn ang="0">
                    <a:pos x="0" y="33"/>
                  </a:cxn>
                  <a:cxn ang="0">
                    <a:pos x="13" y="16"/>
                  </a:cxn>
                  <a:cxn ang="0">
                    <a:pos x="59" y="0"/>
                  </a:cxn>
                  <a:cxn ang="0">
                    <a:pos x="101" y="29"/>
                  </a:cxn>
                  <a:cxn ang="0">
                    <a:pos x="122" y="33"/>
                  </a:cxn>
                  <a:cxn ang="0">
                    <a:pos x="122" y="33"/>
                  </a:cxn>
                </a:cxnLst>
                <a:rect l="0" t="0" r="r" b="b"/>
                <a:pathLst>
                  <a:path w="141" h="57">
                    <a:moveTo>
                      <a:pt x="122" y="33"/>
                    </a:moveTo>
                    <a:lnTo>
                      <a:pt x="141" y="52"/>
                    </a:lnTo>
                    <a:lnTo>
                      <a:pt x="91" y="57"/>
                    </a:lnTo>
                    <a:lnTo>
                      <a:pt x="42" y="19"/>
                    </a:lnTo>
                    <a:lnTo>
                      <a:pt x="0" y="33"/>
                    </a:lnTo>
                    <a:lnTo>
                      <a:pt x="13" y="16"/>
                    </a:lnTo>
                    <a:lnTo>
                      <a:pt x="59" y="0"/>
                    </a:lnTo>
                    <a:lnTo>
                      <a:pt x="101" y="29"/>
                    </a:lnTo>
                    <a:lnTo>
                      <a:pt x="122" y="33"/>
                    </a:lnTo>
                    <a:lnTo>
                      <a:pt x="122" y="33"/>
                    </a:lnTo>
                    <a:close/>
                  </a:path>
                </a:pathLst>
              </a:custGeom>
              <a:solidFill>
                <a:srgbClr val="669900"/>
              </a:solidFill>
              <a:ln w="9525">
                <a:noFill/>
                <a:round/>
                <a:headEnd/>
                <a:tailEnd/>
              </a:ln>
            </p:spPr>
            <p:txBody>
              <a:bodyPr/>
              <a:lstStyle/>
              <a:p>
                <a:endParaRPr lang="en-GB"/>
              </a:p>
            </p:txBody>
          </p:sp>
          <p:sp>
            <p:nvSpPr>
              <p:cNvPr id="139370" name="Freeform 106"/>
              <p:cNvSpPr>
                <a:spLocks/>
              </p:cNvSpPr>
              <p:nvPr/>
            </p:nvSpPr>
            <p:spPr bwMode="auto">
              <a:xfrm>
                <a:off x="2847" y="1510"/>
                <a:ext cx="151" cy="93"/>
              </a:xfrm>
              <a:custGeom>
                <a:avLst/>
                <a:gdLst/>
                <a:ahLst/>
                <a:cxnLst>
                  <a:cxn ang="0">
                    <a:pos x="120" y="0"/>
                  </a:cxn>
                  <a:cxn ang="0">
                    <a:pos x="84" y="25"/>
                  </a:cxn>
                  <a:cxn ang="0">
                    <a:pos x="53" y="25"/>
                  </a:cxn>
                  <a:cxn ang="0">
                    <a:pos x="40" y="8"/>
                  </a:cxn>
                  <a:cxn ang="0">
                    <a:pos x="0" y="38"/>
                  </a:cxn>
                  <a:cxn ang="0">
                    <a:pos x="19" y="74"/>
                  </a:cxn>
                  <a:cxn ang="0">
                    <a:pos x="17" y="99"/>
                  </a:cxn>
                  <a:cxn ang="0">
                    <a:pos x="99" y="105"/>
                  </a:cxn>
                  <a:cxn ang="0">
                    <a:pos x="127" y="84"/>
                  </a:cxn>
                  <a:cxn ang="0">
                    <a:pos x="165" y="76"/>
                  </a:cxn>
                  <a:cxn ang="0">
                    <a:pos x="169" y="8"/>
                  </a:cxn>
                  <a:cxn ang="0">
                    <a:pos x="137" y="13"/>
                  </a:cxn>
                  <a:cxn ang="0">
                    <a:pos x="120" y="0"/>
                  </a:cxn>
                  <a:cxn ang="0">
                    <a:pos x="120" y="0"/>
                  </a:cxn>
                </a:cxnLst>
                <a:rect l="0" t="0" r="r" b="b"/>
                <a:pathLst>
                  <a:path w="169" h="105">
                    <a:moveTo>
                      <a:pt x="120" y="0"/>
                    </a:moveTo>
                    <a:lnTo>
                      <a:pt x="84" y="25"/>
                    </a:lnTo>
                    <a:lnTo>
                      <a:pt x="53" y="25"/>
                    </a:lnTo>
                    <a:lnTo>
                      <a:pt x="40" y="8"/>
                    </a:lnTo>
                    <a:lnTo>
                      <a:pt x="0" y="38"/>
                    </a:lnTo>
                    <a:lnTo>
                      <a:pt x="19" y="74"/>
                    </a:lnTo>
                    <a:lnTo>
                      <a:pt x="17" y="99"/>
                    </a:lnTo>
                    <a:lnTo>
                      <a:pt x="99" y="105"/>
                    </a:lnTo>
                    <a:lnTo>
                      <a:pt x="127" y="84"/>
                    </a:lnTo>
                    <a:lnTo>
                      <a:pt x="165" y="76"/>
                    </a:lnTo>
                    <a:lnTo>
                      <a:pt x="169" y="8"/>
                    </a:lnTo>
                    <a:lnTo>
                      <a:pt x="137" y="13"/>
                    </a:lnTo>
                    <a:lnTo>
                      <a:pt x="120" y="0"/>
                    </a:lnTo>
                    <a:lnTo>
                      <a:pt x="120" y="0"/>
                    </a:lnTo>
                    <a:close/>
                  </a:path>
                </a:pathLst>
              </a:custGeom>
              <a:solidFill>
                <a:srgbClr val="669900"/>
              </a:solidFill>
              <a:ln w="9525">
                <a:noFill/>
                <a:round/>
                <a:headEnd/>
                <a:tailEnd/>
              </a:ln>
            </p:spPr>
            <p:txBody>
              <a:bodyPr/>
              <a:lstStyle/>
              <a:p>
                <a:endParaRPr lang="en-GB"/>
              </a:p>
            </p:txBody>
          </p:sp>
          <p:sp>
            <p:nvSpPr>
              <p:cNvPr id="139371" name="Freeform 107"/>
              <p:cNvSpPr>
                <a:spLocks/>
              </p:cNvSpPr>
              <p:nvPr/>
            </p:nvSpPr>
            <p:spPr bwMode="auto">
              <a:xfrm>
                <a:off x="3090" y="1700"/>
                <a:ext cx="107" cy="223"/>
              </a:xfrm>
              <a:custGeom>
                <a:avLst/>
                <a:gdLst/>
                <a:ahLst/>
                <a:cxnLst>
                  <a:cxn ang="0">
                    <a:pos x="66" y="2"/>
                  </a:cxn>
                  <a:cxn ang="0">
                    <a:pos x="72" y="38"/>
                  </a:cxn>
                  <a:cxn ang="0">
                    <a:pos x="43" y="63"/>
                  </a:cxn>
                  <a:cxn ang="0">
                    <a:pos x="70" y="63"/>
                  </a:cxn>
                  <a:cxn ang="0">
                    <a:pos x="80" y="80"/>
                  </a:cxn>
                  <a:cxn ang="0">
                    <a:pos x="66" y="103"/>
                  </a:cxn>
                  <a:cxn ang="0">
                    <a:pos x="93" y="118"/>
                  </a:cxn>
                  <a:cxn ang="0">
                    <a:pos x="97" y="158"/>
                  </a:cxn>
                  <a:cxn ang="0">
                    <a:pos x="116" y="173"/>
                  </a:cxn>
                  <a:cxn ang="0">
                    <a:pos x="119" y="198"/>
                  </a:cxn>
                  <a:cxn ang="0">
                    <a:pos x="80" y="219"/>
                  </a:cxn>
                  <a:cxn ang="0">
                    <a:pos x="32" y="236"/>
                  </a:cxn>
                  <a:cxn ang="0">
                    <a:pos x="3" y="251"/>
                  </a:cxn>
                  <a:cxn ang="0">
                    <a:pos x="21" y="224"/>
                  </a:cxn>
                  <a:cxn ang="0">
                    <a:pos x="32" y="215"/>
                  </a:cxn>
                  <a:cxn ang="0">
                    <a:pos x="13" y="211"/>
                  </a:cxn>
                  <a:cxn ang="0">
                    <a:pos x="28" y="181"/>
                  </a:cxn>
                  <a:cxn ang="0">
                    <a:pos x="17" y="167"/>
                  </a:cxn>
                  <a:cxn ang="0">
                    <a:pos x="40" y="167"/>
                  </a:cxn>
                  <a:cxn ang="0">
                    <a:pos x="51" y="146"/>
                  </a:cxn>
                  <a:cxn ang="0">
                    <a:pos x="32" y="129"/>
                  </a:cxn>
                  <a:cxn ang="0">
                    <a:pos x="0" y="101"/>
                  </a:cxn>
                  <a:cxn ang="0">
                    <a:pos x="0" y="48"/>
                  </a:cxn>
                  <a:cxn ang="0">
                    <a:pos x="17" y="38"/>
                  </a:cxn>
                  <a:cxn ang="0">
                    <a:pos x="51" y="27"/>
                  </a:cxn>
                  <a:cxn ang="0">
                    <a:pos x="61" y="0"/>
                  </a:cxn>
                  <a:cxn ang="0">
                    <a:pos x="66" y="2"/>
                  </a:cxn>
                  <a:cxn ang="0">
                    <a:pos x="66" y="2"/>
                  </a:cxn>
                </a:cxnLst>
                <a:rect l="0" t="0" r="r" b="b"/>
                <a:pathLst>
                  <a:path w="119" h="251">
                    <a:moveTo>
                      <a:pt x="66" y="2"/>
                    </a:moveTo>
                    <a:lnTo>
                      <a:pt x="72" y="38"/>
                    </a:lnTo>
                    <a:lnTo>
                      <a:pt x="43" y="63"/>
                    </a:lnTo>
                    <a:lnTo>
                      <a:pt x="70" y="63"/>
                    </a:lnTo>
                    <a:lnTo>
                      <a:pt x="80" y="80"/>
                    </a:lnTo>
                    <a:lnTo>
                      <a:pt x="66" y="103"/>
                    </a:lnTo>
                    <a:lnTo>
                      <a:pt x="93" y="118"/>
                    </a:lnTo>
                    <a:lnTo>
                      <a:pt x="97" y="158"/>
                    </a:lnTo>
                    <a:lnTo>
                      <a:pt x="116" y="173"/>
                    </a:lnTo>
                    <a:lnTo>
                      <a:pt x="119" y="198"/>
                    </a:lnTo>
                    <a:lnTo>
                      <a:pt x="80" y="219"/>
                    </a:lnTo>
                    <a:lnTo>
                      <a:pt x="32" y="236"/>
                    </a:lnTo>
                    <a:lnTo>
                      <a:pt x="3" y="251"/>
                    </a:lnTo>
                    <a:lnTo>
                      <a:pt x="21" y="224"/>
                    </a:lnTo>
                    <a:lnTo>
                      <a:pt x="32" y="215"/>
                    </a:lnTo>
                    <a:lnTo>
                      <a:pt x="13" y="211"/>
                    </a:lnTo>
                    <a:lnTo>
                      <a:pt x="28" y="181"/>
                    </a:lnTo>
                    <a:lnTo>
                      <a:pt x="17" y="167"/>
                    </a:lnTo>
                    <a:lnTo>
                      <a:pt x="40" y="167"/>
                    </a:lnTo>
                    <a:lnTo>
                      <a:pt x="51" y="146"/>
                    </a:lnTo>
                    <a:lnTo>
                      <a:pt x="32" y="129"/>
                    </a:lnTo>
                    <a:lnTo>
                      <a:pt x="0" y="101"/>
                    </a:lnTo>
                    <a:lnTo>
                      <a:pt x="0" y="48"/>
                    </a:lnTo>
                    <a:lnTo>
                      <a:pt x="17" y="38"/>
                    </a:lnTo>
                    <a:lnTo>
                      <a:pt x="51" y="27"/>
                    </a:lnTo>
                    <a:lnTo>
                      <a:pt x="61" y="0"/>
                    </a:lnTo>
                    <a:lnTo>
                      <a:pt x="66" y="2"/>
                    </a:lnTo>
                    <a:lnTo>
                      <a:pt x="66" y="2"/>
                    </a:lnTo>
                    <a:close/>
                  </a:path>
                </a:pathLst>
              </a:custGeom>
              <a:solidFill>
                <a:srgbClr val="669900"/>
              </a:solidFill>
              <a:ln w="9525">
                <a:noFill/>
                <a:round/>
                <a:headEnd/>
                <a:tailEnd/>
              </a:ln>
            </p:spPr>
            <p:txBody>
              <a:bodyPr/>
              <a:lstStyle/>
              <a:p>
                <a:endParaRPr lang="en-GB"/>
              </a:p>
            </p:txBody>
          </p:sp>
          <p:sp>
            <p:nvSpPr>
              <p:cNvPr id="139372" name="Freeform 108"/>
              <p:cNvSpPr>
                <a:spLocks/>
              </p:cNvSpPr>
              <p:nvPr/>
            </p:nvSpPr>
            <p:spPr bwMode="auto">
              <a:xfrm>
                <a:off x="3031" y="1794"/>
                <a:ext cx="64" cy="101"/>
              </a:xfrm>
              <a:custGeom>
                <a:avLst/>
                <a:gdLst/>
                <a:ahLst/>
                <a:cxnLst>
                  <a:cxn ang="0">
                    <a:pos x="72" y="28"/>
                  </a:cxn>
                  <a:cxn ang="0">
                    <a:pos x="61" y="51"/>
                  </a:cxn>
                  <a:cxn ang="0">
                    <a:pos x="72" y="91"/>
                  </a:cxn>
                  <a:cxn ang="0">
                    <a:pos x="50" y="112"/>
                  </a:cxn>
                  <a:cxn ang="0">
                    <a:pos x="0" y="108"/>
                  </a:cxn>
                  <a:cxn ang="0">
                    <a:pos x="14" y="62"/>
                  </a:cxn>
                  <a:cxn ang="0">
                    <a:pos x="6" y="24"/>
                  </a:cxn>
                  <a:cxn ang="0">
                    <a:pos x="46" y="0"/>
                  </a:cxn>
                  <a:cxn ang="0">
                    <a:pos x="72" y="28"/>
                  </a:cxn>
                  <a:cxn ang="0">
                    <a:pos x="72" y="28"/>
                  </a:cxn>
                </a:cxnLst>
                <a:rect l="0" t="0" r="r" b="b"/>
                <a:pathLst>
                  <a:path w="72" h="112">
                    <a:moveTo>
                      <a:pt x="72" y="28"/>
                    </a:moveTo>
                    <a:lnTo>
                      <a:pt x="61" y="51"/>
                    </a:lnTo>
                    <a:lnTo>
                      <a:pt x="72" y="91"/>
                    </a:lnTo>
                    <a:lnTo>
                      <a:pt x="50" y="112"/>
                    </a:lnTo>
                    <a:lnTo>
                      <a:pt x="0" y="108"/>
                    </a:lnTo>
                    <a:lnTo>
                      <a:pt x="14" y="62"/>
                    </a:lnTo>
                    <a:lnTo>
                      <a:pt x="6" y="24"/>
                    </a:lnTo>
                    <a:lnTo>
                      <a:pt x="46" y="0"/>
                    </a:lnTo>
                    <a:lnTo>
                      <a:pt x="72" y="28"/>
                    </a:lnTo>
                    <a:lnTo>
                      <a:pt x="72" y="28"/>
                    </a:lnTo>
                    <a:close/>
                  </a:path>
                </a:pathLst>
              </a:custGeom>
              <a:solidFill>
                <a:srgbClr val="669900"/>
              </a:solidFill>
              <a:ln w="9525">
                <a:noFill/>
                <a:round/>
                <a:headEnd/>
                <a:tailEnd/>
              </a:ln>
            </p:spPr>
            <p:txBody>
              <a:bodyPr/>
              <a:lstStyle/>
              <a:p>
                <a:endParaRPr lang="en-GB"/>
              </a:p>
            </p:txBody>
          </p:sp>
          <p:sp>
            <p:nvSpPr>
              <p:cNvPr id="139373" name="Freeform 109"/>
              <p:cNvSpPr>
                <a:spLocks/>
              </p:cNvSpPr>
              <p:nvPr/>
            </p:nvSpPr>
            <p:spPr bwMode="auto">
              <a:xfrm>
                <a:off x="4843" y="1348"/>
                <a:ext cx="191" cy="47"/>
              </a:xfrm>
              <a:custGeom>
                <a:avLst/>
                <a:gdLst/>
                <a:ahLst/>
                <a:cxnLst>
                  <a:cxn ang="0">
                    <a:pos x="226" y="55"/>
                  </a:cxn>
                  <a:cxn ang="0">
                    <a:pos x="215" y="32"/>
                  </a:cxn>
                  <a:cxn ang="0">
                    <a:pos x="80" y="8"/>
                  </a:cxn>
                  <a:cxn ang="0">
                    <a:pos x="57" y="23"/>
                  </a:cxn>
                  <a:cxn ang="0">
                    <a:pos x="8" y="0"/>
                  </a:cxn>
                  <a:cxn ang="0">
                    <a:pos x="0" y="38"/>
                  </a:cxn>
                  <a:cxn ang="0">
                    <a:pos x="86" y="55"/>
                  </a:cxn>
                  <a:cxn ang="0">
                    <a:pos x="124" y="38"/>
                  </a:cxn>
                  <a:cxn ang="0">
                    <a:pos x="226" y="55"/>
                  </a:cxn>
                  <a:cxn ang="0">
                    <a:pos x="226" y="55"/>
                  </a:cxn>
                </a:cxnLst>
                <a:rect l="0" t="0" r="r" b="b"/>
                <a:pathLst>
                  <a:path w="226" h="55">
                    <a:moveTo>
                      <a:pt x="226" y="55"/>
                    </a:moveTo>
                    <a:lnTo>
                      <a:pt x="215" y="32"/>
                    </a:lnTo>
                    <a:lnTo>
                      <a:pt x="80" y="8"/>
                    </a:lnTo>
                    <a:lnTo>
                      <a:pt x="57" y="23"/>
                    </a:lnTo>
                    <a:lnTo>
                      <a:pt x="8" y="0"/>
                    </a:lnTo>
                    <a:lnTo>
                      <a:pt x="0" y="38"/>
                    </a:lnTo>
                    <a:lnTo>
                      <a:pt x="86" y="55"/>
                    </a:lnTo>
                    <a:lnTo>
                      <a:pt x="124" y="38"/>
                    </a:lnTo>
                    <a:lnTo>
                      <a:pt x="226" y="55"/>
                    </a:lnTo>
                    <a:lnTo>
                      <a:pt x="226" y="55"/>
                    </a:lnTo>
                    <a:close/>
                  </a:path>
                </a:pathLst>
              </a:custGeom>
              <a:solidFill>
                <a:srgbClr val="669900"/>
              </a:solidFill>
              <a:ln w="9525">
                <a:noFill/>
                <a:round/>
                <a:headEnd/>
                <a:tailEnd/>
              </a:ln>
            </p:spPr>
            <p:txBody>
              <a:bodyPr/>
              <a:lstStyle/>
              <a:p>
                <a:endParaRPr lang="en-GB"/>
              </a:p>
            </p:txBody>
          </p:sp>
          <p:sp>
            <p:nvSpPr>
              <p:cNvPr id="139374" name="Freeform 110"/>
              <p:cNvSpPr>
                <a:spLocks/>
              </p:cNvSpPr>
              <p:nvPr/>
            </p:nvSpPr>
            <p:spPr bwMode="auto">
              <a:xfrm>
                <a:off x="4405" y="1186"/>
                <a:ext cx="190" cy="119"/>
              </a:xfrm>
              <a:custGeom>
                <a:avLst/>
                <a:gdLst/>
                <a:ahLst/>
                <a:cxnLst>
                  <a:cxn ang="0">
                    <a:pos x="57" y="0"/>
                  </a:cxn>
                  <a:cxn ang="0">
                    <a:pos x="204" y="36"/>
                  </a:cxn>
                  <a:cxn ang="0">
                    <a:pos x="225" y="120"/>
                  </a:cxn>
                  <a:cxn ang="0">
                    <a:pos x="158" y="82"/>
                  </a:cxn>
                  <a:cxn ang="0">
                    <a:pos x="134" y="141"/>
                  </a:cxn>
                  <a:cxn ang="0">
                    <a:pos x="0" y="47"/>
                  </a:cxn>
                  <a:cxn ang="0">
                    <a:pos x="86" y="61"/>
                  </a:cxn>
                  <a:cxn ang="0">
                    <a:pos x="57" y="0"/>
                  </a:cxn>
                  <a:cxn ang="0">
                    <a:pos x="57" y="0"/>
                  </a:cxn>
                </a:cxnLst>
                <a:rect l="0" t="0" r="r" b="b"/>
                <a:pathLst>
                  <a:path w="225" h="141">
                    <a:moveTo>
                      <a:pt x="57" y="0"/>
                    </a:moveTo>
                    <a:lnTo>
                      <a:pt x="204" y="36"/>
                    </a:lnTo>
                    <a:lnTo>
                      <a:pt x="225" y="120"/>
                    </a:lnTo>
                    <a:lnTo>
                      <a:pt x="158" y="82"/>
                    </a:lnTo>
                    <a:lnTo>
                      <a:pt x="134" y="141"/>
                    </a:lnTo>
                    <a:lnTo>
                      <a:pt x="0" y="47"/>
                    </a:lnTo>
                    <a:lnTo>
                      <a:pt x="86" y="61"/>
                    </a:lnTo>
                    <a:lnTo>
                      <a:pt x="57" y="0"/>
                    </a:lnTo>
                    <a:lnTo>
                      <a:pt x="57" y="0"/>
                    </a:lnTo>
                    <a:close/>
                  </a:path>
                </a:pathLst>
              </a:custGeom>
              <a:solidFill>
                <a:srgbClr val="669900"/>
              </a:solidFill>
              <a:ln w="9525">
                <a:noFill/>
                <a:round/>
                <a:headEnd/>
                <a:tailEnd/>
              </a:ln>
            </p:spPr>
            <p:txBody>
              <a:bodyPr/>
              <a:lstStyle/>
              <a:p>
                <a:endParaRPr lang="en-GB"/>
              </a:p>
            </p:txBody>
          </p:sp>
          <p:sp>
            <p:nvSpPr>
              <p:cNvPr id="139375" name="Freeform 111"/>
              <p:cNvSpPr>
                <a:spLocks/>
              </p:cNvSpPr>
              <p:nvPr/>
            </p:nvSpPr>
            <p:spPr bwMode="auto">
              <a:xfrm>
                <a:off x="3263" y="2088"/>
                <a:ext cx="36" cy="84"/>
              </a:xfrm>
              <a:custGeom>
                <a:avLst/>
                <a:gdLst/>
                <a:ahLst/>
                <a:cxnLst>
                  <a:cxn ang="0">
                    <a:pos x="17" y="0"/>
                  </a:cxn>
                  <a:cxn ang="0">
                    <a:pos x="30" y="9"/>
                  </a:cxn>
                  <a:cxn ang="0">
                    <a:pos x="41" y="38"/>
                  </a:cxn>
                  <a:cxn ang="0">
                    <a:pos x="30" y="45"/>
                  </a:cxn>
                  <a:cxn ang="0">
                    <a:pos x="39" y="66"/>
                  </a:cxn>
                  <a:cxn ang="0">
                    <a:pos x="28" y="99"/>
                  </a:cxn>
                  <a:cxn ang="0">
                    <a:pos x="1" y="99"/>
                  </a:cxn>
                  <a:cxn ang="0">
                    <a:pos x="0" y="61"/>
                  </a:cxn>
                  <a:cxn ang="0">
                    <a:pos x="17" y="47"/>
                  </a:cxn>
                  <a:cxn ang="0">
                    <a:pos x="13" y="15"/>
                  </a:cxn>
                  <a:cxn ang="0">
                    <a:pos x="17" y="0"/>
                  </a:cxn>
                  <a:cxn ang="0">
                    <a:pos x="17" y="0"/>
                  </a:cxn>
                </a:cxnLst>
                <a:rect l="0" t="0" r="r" b="b"/>
                <a:pathLst>
                  <a:path w="41" h="99">
                    <a:moveTo>
                      <a:pt x="17" y="0"/>
                    </a:moveTo>
                    <a:lnTo>
                      <a:pt x="30" y="9"/>
                    </a:lnTo>
                    <a:lnTo>
                      <a:pt x="41" y="38"/>
                    </a:lnTo>
                    <a:lnTo>
                      <a:pt x="30" y="45"/>
                    </a:lnTo>
                    <a:lnTo>
                      <a:pt x="39" y="66"/>
                    </a:lnTo>
                    <a:lnTo>
                      <a:pt x="28" y="99"/>
                    </a:lnTo>
                    <a:lnTo>
                      <a:pt x="1" y="99"/>
                    </a:lnTo>
                    <a:lnTo>
                      <a:pt x="0" y="61"/>
                    </a:lnTo>
                    <a:lnTo>
                      <a:pt x="17" y="47"/>
                    </a:lnTo>
                    <a:lnTo>
                      <a:pt x="13" y="15"/>
                    </a:lnTo>
                    <a:lnTo>
                      <a:pt x="17" y="0"/>
                    </a:lnTo>
                    <a:lnTo>
                      <a:pt x="17" y="0"/>
                    </a:lnTo>
                    <a:close/>
                  </a:path>
                </a:pathLst>
              </a:custGeom>
              <a:solidFill>
                <a:srgbClr val="669900"/>
              </a:solidFill>
              <a:ln w="9525">
                <a:noFill/>
                <a:round/>
                <a:headEnd/>
                <a:tailEnd/>
              </a:ln>
            </p:spPr>
            <p:txBody>
              <a:bodyPr/>
              <a:lstStyle/>
              <a:p>
                <a:endParaRPr lang="en-GB"/>
              </a:p>
            </p:txBody>
          </p:sp>
          <p:sp>
            <p:nvSpPr>
              <p:cNvPr id="139376" name="Freeform 112"/>
              <p:cNvSpPr>
                <a:spLocks/>
              </p:cNvSpPr>
              <p:nvPr/>
            </p:nvSpPr>
            <p:spPr bwMode="auto">
              <a:xfrm>
                <a:off x="3485" y="2211"/>
                <a:ext cx="41" cy="22"/>
              </a:xfrm>
              <a:custGeom>
                <a:avLst/>
                <a:gdLst/>
                <a:ahLst/>
                <a:cxnLst>
                  <a:cxn ang="0">
                    <a:pos x="9" y="0"/>
                  </a:cxn>
                  <a:cxn ang="0">
                    <a:pos x="26" y="10"/>
                  </a:cxn>
                  <a:cxn ang="0">
                    <a:pos x="47" y="6"/>
                  </a:cxn>
                  <a:cxn ang="0">
                    <a:pos x="40" y="23"/>
                  </a:cxn>
                  <a:cxn ang="0">
                    <a:pos x="19" y="27"/>
                  </a:cxn>
                  <a:cxn ang="0">
                    <a:pos x="0" y="17"/>
                  </a:cxn>
                  <a:cxn ang="0">
                    <a:pos x="9" y="0"/>
                  </a:cxn>
                  <a:cxn ang="0">
                    <a:pos x="9" y="0"/>
                  </a:cxn>
                </a:cxnLst>
                <a:rect l="0" t="0" r="r" b="b"/>
                <a:pathLst>
                  <a:path w="47" h="27">
                    <a:moveTo>
                      <a:pt x="9" y="0"/>
                    </a:moveTo>
                    <a:lnTo>
                      <a:pt x="26" y="10"/>
                    </a:lnTo>
                    <a:lnTo>
                      <a:pt x="47" y="6"/>
                    </a:lnTo>
                    <a:lnTo>
                      <a:pt x="40" y="23"/>
                    </a:lnTo>
                    <a:lnTo>
                      <a:pt x="19" y="27"/>
                    </a:lnTo>
                    <a:lnTo>
                      <a:pt x="0" y="17"/>
                    </a:lnTo>
                    <a:lnTo>
                      <a:pt x="9" y="0"/>
                    </a:lnTo>
                    <a:lnTo>
                      <a:pt x="9" y="0"/>
                    </a:lnTo>
                    <a:close/>
                  </a:path>
                </a:pathLst>
              </a:custGeom>
              <a:solidFill>
                <a:srgbClr val="669900"/>
              </a:solidFill>
              <a:ln w="9525">
                <a:noFill/>
                <a:round/>
                <a:headEnd/>
                <a:tailEnd/>
              </a:ln>
            </p:spPr>
            <p:txBody>
              <a:bodyPr/>
              <a:lstStyle/>
              <a:p>
                <a:endParaRPr lang="en-GB"/>
              </a:p>
            </p:txBody>
          </p:sp>
          <p:sp>
            <p:nvSpPr>
              <p:cNvPr id="139377" name="Freeform 113"/>
              <p:cNvSpPr>
                <a:spLocks/>
              </p:cNvSpPr>
              <p:nvPr/>
            </p:nvSpPr>
            <p:spPr bwMode="auto">
              <a:xfrm>
                <a:off x="3572" y="2235"/>
                <a:ext cx="30" cy="15"/>
              </a:xfrm>
              <a:custGeom>
                <a:avLst/>
                <a:gdLst/>
                <a:ahLst/>
                <a:cxnLst>
                  <a:cxn ang="0">
                    <a:pos x="36" y="0"/>
                  </a:cxn>
                  <a:cxn ang="0">
                    <a:pos x="19" y="5"/>
                  </a:cxn>
                  <a:cxn ang="0">
                    <a:pos x="0" y="9"/>
                  </a:cxn>
                  <a:cxn ang="0">
                    <a:pos x="5" y="19"/>
                  </a:cxn>
                  <a:cxn ang="0">
                    <a:pos x="32" y="19"/>
                  </a:cxn>
                  <a:cxn ang="0">
                    <a:pos x="36" y="0"/>
                  </a:cxn>
                  <a:cxn ang="0">
                    <a:pos x="36" y="0"/>
                  </a:cxn>
                </a:cxnLst>
                <a:rect l="0" t="0" r="r" b="b"/>
                <a:pathLst>
                  <a:path w="36" h="19">
                    <a:moveTo>
                      <a:pt x="36" y="0"/>
                    </a:moveTo>
                    <a:lnTo>
                      <a:pt x="19" y="5"/>
                    </a:lnTo>
                    <a:lnTo>
                      <a:pt x="0" y="9"/>
                    </a:lnTo>
                    <a:lnTo>
                      <a:pt x="5" y="19"/>
                    </a:lnTo>
                    <a:lnTo>
                      <a:pt x="32" y="19"/>
                    </a:lnTo>
                    <a:lnTo>
                      <a:pt x="36" y="0"/>
                    </a:lnTo>
                    <a:lnTo>
                      <a:pt x="36" y="0"/>
                    </a:lnTo>
                    <a:close/>
                  </a:path>
                </a:pathLst>
              </a:custGeom>
              <a:solidFill>
                <a:srgbClr val="669900"/>
              </a:solidFill>
              <a:ln w="9525">
                <a:noFill/>
                <a:round/>
                <a:headEnd/>
                <a:tailEnd/>
              </a:ln>
            </p:spPr>
            <p:txBody>
              <a:bodyPr/>
              <a:lstStyle/>
              <a:p>
                <a:endParaRPr lang="en-GB"/>
              </a:p>
            </p:txBody>
          </p:sp>
          <p:sp>
            <p:nvSpPr>
              <p:cNvPr id="139378" name="Freeform 114"/>
              <p:cNvSpPr>
                <a:spLocks/>
              </p:cNvSpPr>
              <p:nvPr/>
            </p:nvSpPr>
            <p:spPr bwMode="auto">
              <a:xfrm>
                <a:off x="3039" y="1281"/>
                <a:ext cx="2537" cy="915"/>
              </a:xfrm>
              <a:custGeom>
                <a:avLst/>
                <a:gdLst/>
                <a:ahLst/>
                <a:cxnLst>
                  <a:cxn ang="0">
                    <a:pos x="2425" y="284"/>
                  </a:cxn>
                  <a:cxn ang="0">
                    <a:pos x="2108" y="177"/>
                  </a:cxn>
                  <a:cxn ang="0">
                    <a:pos x="1900" y="147"/>
                  </a:cxn>
                  <a:cxn ang="0">
                    <a:pos x="1662" y="92"/>
                  </a:cxn>
                  <a:cxn ang="0">
                    <a:pos x="1395" y="36"/>
                  </a:cxn>
                  <a:cxn ang="0">
                    <a:pos x="1191" y="141"/>
                  </a:cxn>
                  <a:cxn ang="0">
                    <a:pos x="1081" y="113"/>
                  </a:cxn>
                  <a:cxn ang="0">
                    <a:pos x="907" y="177"/>
                  </a:cxn>
                  <a:cxn ang="0">
                    <a:pos x="743" y="211"/>
                  </a:cxn>
                  <a:cxn ang="0">
                    <a:pos x="625" y="305"/>
                  </a:cxn>
                  <a:cxn ang="0">
                    <a:pos x="701" y="254"/>
                  </a:cxn>
                  <a:cxn ang="0">
                    <a:pos x="530" y="141"/>
                  </a:cxn>
                  <a:cxn ang="0">
                    <a:pos x="353" y="169"/>
                  </a:cxn>
                  <a:cxn ang="0">
                    <a:pos x="223" y="352"/>
                  </a:cxn>
                  <a:cxn ang="0">
                    <a:pos x="309" y="471"/>
                  </a:cxn>
                  <a:cxn ang="0">
                    <a:pos x="412" y="422"/>
                  </a:cxn>
                  <a:cxn ang="0">
                    <a:pos x="440" y="330"/>
                  </a:cxn>
                  <a:cxn ang="0">
                    <a:pos x="478" y="464"/>
                  </a:cxn>
                  <a:cxn ang="0">
                    <a:pos x="333" y="528"/>
                  </a:cxn>
                  <a:cxn ang="0">
                    <a:pos x="238" y="498"/>
                  </a:cxn>
                  <a:cxn ang="0">
                    <a:pos x="131" y="640"/>
                  </a:cxn>
                  <a:cxn ang="0">
                    <a:pos x="98" y="767"/>
                  </a:cxn>
                  <a:cxn ang="0">
                    <a:pos x="17" y="885"/>
                  </a:cxn>
                  <a:cxn ang="0">
                    <a:pos x="164" y="815"/>
                  </a:cxn>
                  <a:cxn ang="0">
                    <a:pos x="309" y="794"/>
                  </a:cxn>
                  <a:cxn ang="0">
                    <a:pos x="380" y="837"/>
                  </a:cxn>
                  <a:cxn ang="0">
                    <a:pos x="321" y="723"/>
                  </a:cxn>
                  <a:cxn ang="0">
                    <a:pos x="436" y="864"/>
                  </a:cxn>
                  <a:cxn ang="0">
                    <a:pos x="495" y="885"/>
                  </a:cxn>
                  <a:cxn ang="0">
                    <a:pos x="390" y="771"/>
                  </a:cxn>
                  <a:cxn ang="0">
                    <a:pos x="486" y="759"/>
                  </a:cxn>
                  <a:cxn ang="0">
                    <a:pos x="582" y="711"/>
                  </a:cxn>
                  <a:cxn ang="0">
                    <a:pos x="696" y="753"/>
                  </a:cxn>
                  <a:cxn ang="0">
                    <a:pos x="873" y="804"/>
                  </a:cxn>
                  <a:cxn ang="0">
                    <a:pos x="870" y="708"/>
                  </a:cxn>
                  <a:cxn ang="0">
                    <a:pos x="867" y="609"/>
                  </a:cxn>
                  <a:cxn ang="0">
                    <a:pos x="972" y="624"/>
                  </a:cxn>
                  <a:cxn ang="0">
                    <a:pos x="1023" y="576"/>
                  </a:cxn>
                  <a:cxn ang="0">
                    <a:pos x="1107" y="561"/>
                  </a:cxn>
                  <a:cxn ang="0">
                    <a:pos x="1215" y="567"/>
                  </a:cxn>
                  <a:cxn ang="0">
                    <a:pos x="1314" y="624"/>
                  </a:cxn>
                  <a:cxn ang="0">
                    <a:pos x="1533" y="555"/>
                  </a:cxn>
                  <a:cxn ang="0">
                    <a:pos x="1843" y="626"/>
                  </a:cxn>
                  <a:cxn ang="0">
                    <a:pos x="1981" y="603"/>
                  </a:cxn>
                  <a:cxn ang="0">
                    <a:pos x="2061" y="743"/>
                  </a:cxn>
                  <a:cxn ang="0">
                    <a:pos x="2128" y="669"/>
                  </a:cxn>
                  <a:cxn ang="0">
                    <a:pos x="2081" y="513"/>
                  </a:cxn>
                  <a:cxn ang="0">
                    <a:pos x="2248" y="451"/>
                  </a:cxn>
                  <a:cxn ang="0">
                    <a:pos x="2278" y="519"/>
                  </a:cxn>
                  <a:cxn ang="0">
                    <a:pos x="2395" y="507"/>
                  </a:cxn>
                  <a:cxn ang="0">
                    <a:pos x="2498" y="428"/>
                  </a:cxn>
                  <a:cxn ang="0">
                    <a:pos x="2519" y="382"/>
                  </a:cxn>
                  <a:cxn ang="0">
                    <a:pos x="2488" y="342"/>
                  </a:cxn>
                  <a:cxn ang="0">
                    <a:pos x="2468" y="327"/>
                  </a:cxn>
                </a:cxnLst>
                <a:rect l="0" t="0" r="r" b="b"/>
                <a:pathLst>
                  <a:path w="2537" h="915">
                    <a:moveTo>
                      <a:pt x="2468" y="327"/>
                    </a:moveTo>
                    <a:lnTo>
                      <a:pt x="2458" y="318"/>
                    </a:lnTo>
                    <a:lnTo>
                      <a:pt x="2444" y="304"/>
                    </a:lnTo>
                    <a:lnTo>
                      <a:pt x="2425" y="284"/>
                    </a:lnTo>
                    <a:lnTo>
                      <a:pt x="2339" y="214"/>
                    </a:lnTo>
                    <a:lnTo>
                      <a:pt x="2252" y="211"/>
                    </a:lnTo>
                    <a:lnTo>
                      <a:pt x="2209" y="191"/>
                    </a:lnTo>
                    <a:lnTo>
                      <a:pt x="2108" y="177"/>
                    </a:lnTo>
                    <a:lnTo>
                      <a:pt x="2069" y="147"/>
                    </a:lnTo>
                    <a:lnTo>
                      <a:pt x="1939" y="121"/>
                    </a:lnTo>
                    <a:lnTo>
                      <a:pt x="1950" y="147"/>
                    </a:lnTo>
                    <a:lnTo>
                      <a:pt x="1900" y="147"/>
                    </a:lnTo>
                    <a:lnTo>
                      <a:pt x="1836" y="141"/>
                    </a:lnTo>
                    <a:lnTo>
                      <a:pt x="1824" y="169"/>
                    </a:lnTo>
                    <a:lnTo>
                      <a:pt x="1765" y="113"/>
                    </a:lnTo>
                    <a:lnTo>
                      <a:pt x="1662" y="92"/>
                    </a:lnTo>
                    <a:lnTo>
                      <a:pt x="1569" y="85"/>
                    </a:lnTo>
                    <a:lnTo>
                      <a:pt x="1591" y="22"/>
                    </a:lnTo>
                    <a:lnTo>
                      <a:pt x="1488" y="0"/>
                    </a:lnTo>
                    <a:lnTo>
                      <a:pt x="1395" y="36"/>
                    </a:lnTo>
                    <a:lnTo>
                      <a:pt x="1270" y="56"/>
                    </a:lnTo>
                    <a:lnTo>
                      <a:pt x="1244" y="99"/>
                    </a:lnTo>
                    <a:lnTo>
                      <a:pt x="1191" y="106"/>
                    </a:lnTo>
                    <a:lnTo>
                      <a:pt x="1191" y="141"/>
                    </a:lnTo>
                    <a:lnTo>
                      <a:pt x="1140" y="147"/>
                    </a:lnTo>
                    <a:lnTo>
                      <a:pt x="1113" y="121"/>
                    </a:lnTo>
                    <a:lnTo>
                      <a:pt x="1130" y="191"/>
                    </a:lnTo>
                    <a:lnTo>
                      <a:pt x="1081" y="113"/>
                    </a:lnTo>
                    <a:lnTo>
                      <a:pt x="1017" y="128"/>
                    </a:lnTo>
                    <a:lnTo>
                      <a:pt x="988" y="191"/>
                    </a:lnTo>
                    <a:lnTo>
                      <a:pt x="927" y="155"/>
                    </a:lnTo>
                    <a:lnTo>
                      <a:pt x="907" y="177"/>
                    </a:lnTo>
                    <a:lnTo>
                      <a:pt x="895" y="206"/>
                    </a:lnTo>
                    <a:lnTo>
                      <a:pt x="814" y="211"/>
                    </a:lnTo>
                    <a:lnTo>
                      <a:pt x="770" y="245"/>
                    </a:lnTo>
                    <a:lnTo>
                      <a:pt x="743" y="211"/>
                    </a:lnTo>
                    <a:lnTo>
                      <a:pt x="706" y="206"/>
                    </a:lnTo>
                    <a:lnTo>
                      <a:pt x="723" y="262"/>
                    </a:lnTo>
                    <a:lnTo>
                      <a:pt x="679" y="305"/>
                    </a:lnTo>
                    <a:lnTo>
                      <a:pt x="625" y="305"/>
                    </a:lnTo>
                    <a:lnTo>
                      <a:pt x="576" y="245"/>
                    </a:lnTo>
                    <a:lnTo>
                      <a:pt x="625" y="245"/>
                    </a:lnTo>
                    <a:lnTo>
                      <a:pt x="652" y="267"/>
                    </a:lnTo>
                    <a:lnTo>
                      <a:pt x="701" y="254"/>
                    </a:lnTo>
                    <a:lnTo>
                      <a:pt x="657" y="198"/>
                    </a:lnTo>
                    <a:lnTo>
                      <a:pt x="586" y="155"/>
                    </a:lnTo>
                    <a:lnTo>
                      <a:pt x="569" y="169"/>
                    </a:lnTo>
                    <a:lnTo>
                      <a:pt x="530" y="141"/>
                    </a:lnTo>
                    <a:lnTo>
                      <a:pt x="505" y="155"/>
                    </a:lnTo>
                    <a:lnTo>
                      <a:pt x="451" y="141"/>
                    </a:lnTo>
                    <a:lnTo>
                      <a:pt x="417" y="162"/>
                    </a:lnTo>
                    <a:lnTo>
                      <a:pt x="353" y="169"/>
                    </a:lnTo>
                    <a:lnTo>
                      <a:pt x="309" y="211"/>
                    </a:lnTo>
                    <a:lnTo>
                      <a:pt x="341" y="220"/>
                    </a:lnTo>
                    <a:lnTo>
                      <a:pt x="309" y="296"/>
                    </a:lnTo>
                    <a:lnTo>
                      <a:pt x="223" y="352"/>
                    </a:lnTo>
                    <a:lnTo>
                      <a:pt x="211" y="422"/>
                    </a:lnTo>
                    <a:lnTo>
                      <a:pt x="250" y="451"/>
                    </a:lnTo>
                    <a:lnTo>
                      <a:pt x="287" y="443"/>
                    </a:lnTo>
                    <a:lnTo>
                      <a:pt x="309" y="471"/>
                    </a:lnTo>
                    <a:lnTo>
                      <a:pt x="333" y="519"/>
                    </a:lnTo>
                    <a:lnTo>
                      <a:pt x="370" y="507"/>
                    </a:lnTo>
                    <a:lnTo>
                      <a:pt x="392" y="437"/>
                    </a:lnTo>
                    <a:lnTo>
                      <a:pt x="412" y="422"/>
                    </a:lnTo>
                    <a:lnTo>
                      <a:pt x="385" y="352"/>
                    </a:lnTo>
                    <a:lnTo>
                      <a:pt x="436" y="283"/>
                    </a:lnTo>
                    <a:lnTo>
                      <a:pt x="478" y="275"/>
                    </a:lnTo>
                    <a:lnTo>
                      <a:pt x="440" y="330"/>
                    </a:lnTo>
                    <a:lnTo>
                      <a:pt x="440" y="409"/>
                    </a:lnTo>
                    <a:lnTo>
                      <a:pt x="530" y="417"/>
                    </a:lnTo>
                    <a:lnTo>
                      <a:pt x="466" y="437"/>
                    </a:lnTo>
                    <a:lnTo>
                      <a:pt x="478" y="464"/>
                    </a:lnTo>
                    <a:lnTo>
                      <a:pt x="436" y="451"/>
                    </a:lnTo>
                    <a:lnTo>
                      <a:pt x="429" y="498"/>
                    </a:lnTo>
                    <a:lnTo>
                      <a:pt x="370" y="541"/>
                    </a:lnTo>
                    <a:lnTo>
                      <a:pt x="333" y="528"/>
                    </a:lnTo>
                    <a:lnTo>
                      <a:pt x="287" y="528"/>
                    </a:lnTo>
                    <a:lnTo>
                      <a:pt x="287" y="479"/>
                    </a:lnTo>
                    <a:lnTo>
                      <a:pt x="255" y="471"/>
                    </a:lnTo>
                    <a:lnTo>
                      <a:pt x="238" y="498"/>
                    </a:lnTo>
                    <a:lnTo>
                      <a:pt x="255" y="536"/>
                    </a:lnTo>
                    <a:lnTo>
                      <a:pt x="206" y="549"/>
                    </a:lnTo>
                    <a:lnTo>
                      <a:pt x="191" y="597"/>
                    </a:lnTo>
                    <a:lnTo>
                      <a:pt x="131" y="640"/>
                    </a:lnTo>
                    <a:lnTo>
                      <a:pt x="61" y="669"/>
                    </a:lnTo>
                    <a:lnTo>
                      <a:pt x="86" y="696"/>
                    </a:lnTo>
                    <a:lnTo>
                      <a:pt x="114" y="716"/>
                    </a:lnTo>
                    <a:lnTo>
                      <a:pt x="98" y="767"/>
                    </a:lnTo>
                    <a:lnTo>
                      <a:pt x="54" y="752"/>
                    </a:lnTo>
                    <a:lnTo>
                      <a:pt x="0" y="773"/>
                    </a:lnTo>
                    <a:lnTo>
                      <a:pt x="0" y="830"/>
                    </a:lnTo>
                    <a:lnTo>
                      <a:pt x="17" y="885"/>
                    </a:lnTo>
                    <a:lnTo>
                      <a:pt x="54" y="900"/>
                    </a:lnTo>
                    <a:lnTo>
                      <a:pt x="147" y="871"/>
                    </a:lnTo>
                    <a:lnTo>
                      <a:pt x="133" y="837"/>
                    </a:lnTo>
                    <a:lnTo>
                      <a:pt x="164" y="815"/>
                    </a:lnTo>
                    <a:lnTo>
                      <a:pt x="200" y="801"/>
                    </a:lnTo>
                    <a:lnTo>
                      <a:pt x="200" y="781"/>
                    </a:lnTo>
                    <a:lnTo>
                      <a:pt x="272" y="760"/>
                    </a:lnTo>
                    <a:lnTo>
                      <a:pt x="309" y="794"/>
                    </a:lnTo>
                    <a:lnTo>
                      <a:pt x="348" y="815"/>
                    </a:lnTo>
                    <a:lnTo>
                      <a:pt x="358" y="871"/>
                    </a:lnTo>
                    <a:lnTo>
                      <a:pt x="380" y="864"/>
                    </a:lnTo>
                    <a:lnTo>
                      <a:pt x="380" y="837"/>
                    </a:lnTo>
                    <a:lnTo>
                      <a:pt x="404" y="837"/>
                    </a:lnTo>
                    <a:lnTo>
                      <a:pt x="363" y="809"/>
                    </a:lnTo>
                    <a:lnTo>
                      <a:pt x="321" y="767"/>
                    </a:lnTo>
                    <a:lnTo>
                      <a:pt x="321" y="723"/>
                    </a:lnTo>
                    <a:lnTo>
                      <a:pt x="358" y="781"/>
                    </a:lnTo>
                    <a:lnTo>
                      <a:pt x="392" y="794"/>
                    </a:lnTo>
                    <a:lnTo>
                      <a:pt x="417" y="843"/>
                    </a:lnTo>
                    <a:lnTo>
                      <a:pt x="436" y="864"/>
                    </a:lnTo>
                    <a:lnTo>
                      <a:pt x="436" y="885"/>
                    </a:lnTo>
                    <a:lnTo>
                      <a:pt x="451" y="879"/>
                    </a:lnTo>
                    <a:lnTo>
                      <a:pt x="466" y="915"/>
                    </a:lnTo>
                    <a:lnTo>
                      <a:pt x="495" y="885"/>
                    </a:lnTo>
                    <a:lnTo>
                      <a:pt x="474" y="837"/>
                    </a:lnTo>
                    <a:lnTo>
                      <a:pt x="453" y="843"/>
                    </a:lnTo>
                    <a:lnTo>
                      <a:pt x="411" y="822"/>
                    </a:lnTo>
                    <a:lnTo>
                      <a:pt x="390" y="771"/>
                    </a:lnTo>
                    <a:lnTo>
                      <a:pt x="414" y="741"/>
                    </a:lnTo>
                    <a:lnTo>
                      <a:pt x="432" y="735"/>
                    </a:lnTo>
                    <a:lnTo>
                      <a:pt x="450" y="756"/>
                    </a:lnTo>
                    <a:lnTo>
                      <a:pt x="486" y="759"/>
                    </a:lnTo>
                    <a:lnTo>
                      <a:pt x="537" y="759"/>
                    </a:lnTo>
                    <a:lnTo>
                      <a:pt x="565" y="767"/>
                    </a:lnTo>
                    <a:lnTo>
                      <a:pt x="570" y="771"/>
                    </a:lnTo>
                    <a:lnTo>
                      <a:pt x="582" y="711"/>
                    </a:lnTo>
                    <a:lnTo>
                      <a:pt x="624" y="729"/>
                    </a:lnTo>
                    <a:lnTo>
                      <a:pt x="633" y="753"/>
                    </a:lnTo>
                    <a:lnTo>
                      <a:pt x="651" y="747"/>
                    </a:lnTo>
                    <a:lnTo>
                      <a:pt x="696" y="753"/>
                    </a:lnTo>
                    <a:lnTo>
                      <a:pt x="798" y="789"/>
                    </a:lnTo>
                    <a:lnTo>
                      <a:pt x="834" y="810"/>
                    </a:lnTo>
                    <a:lnTo>
                      <a:pt x="858" y="819"/>
                    </a:lnTo>
                    <a:lnTo>
                      <a:pt x="873" y="804"/>
                    </a:lnTo>
                    <a:lnTo>
                      <a:pt x="849" y="786"/>
                    </a:lnTo>
                    <a:lnTo>
                      <a:pt x="852" y="747"/>
                    </a:lnTo>
                    <a:lnTo>
                      <a:pt x="888" y="717"/>
                    </a:lnTo>
                    <a:lnTo>
                      <a:pt x="870" y="708"/>
                    </a:lnTo>
                    <a:lnTo>
                      <a:pt x="855" y="711"/>
                    </a:lnTo>
                    <a:lnTo>
                      <a:pt x="822" y="663"/>
                    </a:lnTo>
                    <a:lnTo>
                      <a:pt x="837" y="621"/>
                    </a:lnTo>
                    <a:lnTo>
                      <a:pt x="867" y="609"/>
                    </a:lnTo>
                    <a:lnTo>
                      <a:pt x="894" y="603"/>
                    </a:lnTo>
                    <a:lnTo>
                      <a:pt x="912" y="600"/>
                    </a:lnTo>
                    <a:lnTo>
                      <a:pt x="936" y="612"/>
                    </a:lnTo>
                    <a:lnTo>
                      <a:pt x="972" y="624"/>
                    </a:lnTo>
                    <a:lnTo>
                      <a:pt x="1005" y="636"/>
                    </a:lnTo>
                    <a:lnTo>
                      <a:pt x="1023" y="630"/>
                    </a:lnTo>
                    <a:lnTo>
                      <a:pt x="1017" y="612"/>
                    </a:lnTo>
                    <a:lnTo>
                      <a:pt x="1023" y="576"/>
                    </a:lnTo>
                    <a:lnTo>
                      <a:pt x="1038" y="552"/>
                    </a:lnTo>
                    <a:lnTo>
                      <a:pt x="1062" y="546"/>
                    </a:lnTo>
                    <a:lnTo>
                      <a:pt x="1086" y="552"/>
                    </a:lnTo>
                    <a:lnTo>
                      <a:pt x="1107" y="561"/>
                    </a:lnTo>
                    <a:lnTo>
                      <a:pt x="1134" y="564"/>
                    </a:lnTo>
                    <a:lnTo>
                      <a:pt x="1155" y="555"/>
                    </a:lnTo>
                    <a:lnTo>
                      <a:pt x="1191" y="561"/>
                    </a:lnTo>
                    <a:lnTo>
                      <a:pt x="1215" y="567"/>
                    </a:lnTo>
                    <a:lnTo>
                      <a:pt x="1239" y="573"/>
                    </a:lnTo>
                    <a:lnTo>
                      <a:pt x="1272" y="582"/>
                    </a:lnTo>
                    <a:lnTo>
                      <a:pt x="1299" y="603"/>
                    </a:lnTo>
                    <a:lnTo>
                      <a:pt x="1314" y="624"/>
                    </a:lnTo>
                    <a:lnTo>
                      <a:pt x="1362" y="657"/>
                    </a:lnTo>
                    <a:lnTo>
                      <a:pt x="1392" y="657"/>
                    </a:lnTo>
                    <a:lnTo>
                      <a:pt x="1523" y="601"/>
                    </a:lnTo>
                    <a:lnTo>
                      <a:pt x="1533" y="555"/>
                    </a:lnTo>
                    <a:lnTo>
                      <a:pt x="1569" y="587"/>
                    </a:lnTo>
                    <a:lnTo>
                      <a:pt x="1654" y="601"/>
                    </a:lnTo>
                    <a:lnTo>
                      <a:pt x="1753" y="626"/>
                    </a:lnTo>
                    <a:lnTo>
                      <a:pt x="1843" y="626"/>
                    </a:lnTo>
                    <a:lnTo>
                      <a:pt x="1893" y="667"/>
                    </a:lnTo>
                    <a:lnTo>
                      <a:pt x="1933" y="663"/>
                    </a:lnTo>
                    <a:lnTo>
                      <a:pt x="1925" y="595"/>
                    </a:lnTo>
                    <a:lnTo>
                      <a:pt x="1981" y="603"/>
                    </a:lnTo>
                    <a:lnTo>
                      <a:pt x="2009" y="619"/>
                    </a:lnTo>
                    <a:lnTo>
                      <a:pt x="2049" y="663"/>
                    </a:lnTo>
                    <a:lnTo>
                      <a:pt x="2045" y="707"/>
                    </a:lnTo>
                    <a:lnTo>
                      <a:pt x="2061" y="743"/>
                    </a:lnTo>
                    <a:lnTo>
                      <a:pt x="2029" y="783"/>
                    </a:lnTo>
                    <a:lnTo>
                      <a:pt x="2030" y="809"/>
                    </a:lnTo>
                    <a:lnTo>
                      <a:pt x="2111" y="767"/>
                    </a:lnTo>
                    <a:lnTo>
                      <a:pt x="2128" y="669"/>
                    </a:lnTo>
                    <a:lnTo>
                      <a:pt x="2108" y="597"/>
                    </a:lnTo>
                    <a:lnTo>
                      <a:pt x="2047" y="584"/>
                    </a:lnTo>
                    <a:lnTo>
                      <a:pt x="2042" y="559"/>
                    </a:lnTo>
                    <a:lnTo>
                      <a:pt x="2081" y="513"/>
                    </a:lnTo>
                    <a:lnTo>
                      <a:pt x="2108" y="464"/>
                    </a:lnTo>
                    <a:lnTo>
                      <a:pt x="2187" y="485"/>
                    </a:lnTo>
                    <a:lnTo>
                      <a:pt x="2248" y="494"/>
                    </a:lnTo>
                    <a:lnTo>
                      <a:pt x="2248" y="451"/>
                    </a:lnTo>
                    <a:lnTo>
                      <a:pt x="2292" y="422"/>
                    </a:lnTo>
                    <a:lnTo>
                      <a:pt x="2317" y="441"/>
                    </a:lnTo>
                    <a:lnTo>
                      <a:pt x="2319" y="479"/>
                    </a:lnTo>
                    <a:lnTo>
                      <a:pt x="2278" y="519"/>
                    </a:lnTo>
                    <a:lnTo>
                      <a:pt x="2303" y="640"/>
                    </a:lnTo>
                    <a:lnTo>
                      <a:pt x="2336" y="673"/>
                    </a:lnTo>
                    <a:lnTo>
                      <a:pt x="2388" y="584"/>
                    </a:lnTo>
                    <a:lnTo>
                      <a:pt x="2395" y="507"/>
                    </a:lnTo>
                    <a:lnTo>
                      <a:pt x="2355" y="498"/>
                    </a:lnTo>
                    <a:lnTo>
                      <a:pt x="2363" y="464"/>
                    </a:lnTo>
                    <a:lnTo>
                      <a:pt x="2415" y="471"/>
                    </a:lnTo>
                    <a:lnTo>
                      <a:pt x="2498" y="428"/>
                    </a:lnTo>
                    <a:lnTo>
                      <a:pt x="2530" y="435"/>
                    </a:lnTo>
                    <a:lnTo>
                      <a:pt x="2537" y="417"/>
                    </a:lnTo>
                    <a:lnTo>
                      <a:pt x="2536" y="415"/>
                    </a:lnTo>
                    <a:lnTo>
                      <a:pt x="2519" y="382"/>
                    </a:lnTo>
                    <a:lnTo>
                      <a:pt x="2509" y="369"/>
                    </a:lnTo>
                    <a:lnTo>
                      <a:pt x="2501" y="357"/>
                    </a:lnTo>
                    <a:lnTo>
                      <a:pt x="2495" y="348"/>
                    </a:lnTo>
                    <a:lnTo>
                      <a:pt x="2488" y="342"/>
                    </a:lnTo>
                    <a:lnTo>
                      <a:pt x="2486" y="336"/>
                    </a:lnTo>
                    <a:lnTo>
                      <a:pt x="2480" y="337"/>
                    </a:lnTo>
                    <a:lnTo>
                      <a:pt x="2479" y="334"/>
                    </a:lnTo>
                    <a:lnTo>
                      <a:pt x="2468" y="327"/>
                    </a:lnTo>
                    <a:close/>
                  </a:path>
                </a:pathLst>
              </a:custGeom>
              <a:solidFill>
                <a:srgbClr val="669900"/>
              </a:solidFill>
              <a:ln w="9525">
                <a:noFill/>
                <a:round/>
                <a:headEnd/>
                <a:tailEnd/>
              </a:ln>
            </p:spPr>
            <p:txBody>
              <a:bodyPr/>
              <a:lstStyle/>
              <a:p>
                <a:endParaRPr lang="en-GB"/>
              </a:p>
            </p:txBody>
          </p:sp>
          <p:sp>
            <p:nvSpPr>
              <p:cNvPr id="139379" name="Freeform 115"/>
              <p:cNvSpPr>
                <a:spLocks/>
              </p:cNvSpPr>
              <p:nvPr/>
            </p:nvSpPr>
            <p:spPr bwMode="auto">
              <a:xfrm>
                <a:off x="3543" y="2070"/>
                <a:ext cx="314" cy="141"/>
              </a:xfrm>
              <a:custGeom>
                <a:avLst/>
                <a:gdLst/>
                <a:ahLst/>
                <a:cxnLst>
                  <a:cxn ang="0">
                    <a:pos x="9" y="39"/>
                  </a:cxn>
                  <a:cxn ang="0">
                    <a:pos x="39" y="123"/>
                  </a:cxn>
                  <a:cxn ang="0">
                    <a:pos x="57" y="129"/>
                  </a:cxn>
                  <a:cxn ang="0">
                    <a:pos x="66" y="135"/>
                  </a:cxn>
                  <a:cxn ang="0">
                    <a:pos x="120" y="117"/>
                  </a:cxn>
                  <a:cxn ang="0">
                    <a:pos x="207" y="126"/>
                  </a:cxn>
                  <a:cxn ang="0">
                    <a:pos x="258" y="141"/>
                  </a:cxn>
                  <a:cxn ang="0">
                    <a:pos x="300" y="126"/>
                  </a:cxn>
                  <a:cxn ang="0">
                    <a:pos x="279" y="75"/>
                  </a:cxn>
                  <a:cxn ang="0">
                    <a:pos x="261" y="24"/>
                  </a:cxn>
                  <a:cxn ang="0">
                    <a:pos x="192" y="21"/>
                  </a:cxn>
                  <a:cxn ang="0">
                    <a:pos x="135" y="0"/>
                  </a:cxn>
                  <a:cxn ang="0">
                    <a:pos x="90" y="24"/>
                  </a:cxn>
                  <a:cxn ang="0">
                    <a:pos x="54" y="12"/>
                  </a:cxn>
                  <a:cxn ang="0">
                    <a:pos x="24" y="27"/>
                  </a:cxn>
                  <a:cxn ang="0">
                    <a:pos x="9" y="39"/>
                  </a:cxn>
                </a:cxnLst>
                <a:rect l="0" t="0" r="r" b="b"/>
                <a:pathLst>
                  <a:path w="314" h="141">
                    <a:moveTo>
                      <a:pt x="9" y="39"/>
                    </a:moveTo>
                    <a:cubicBezTo>
                      <a:pt x="0" y="65"/>
                      <a:pt x="13" y="108"/>
                      <a:pt x="39" y="123"/>
                    </a:cubicBezTo>
                    <a:cubicBezTo>
                      <a:pt x="45" y="126"/>
                      <a:pt x="52" y="125"/>
                      <a:pt x="57" y="129"/>
                    </a:cubicBezTo>
                    <a:cubicBezTo>
                      <a:pt x="60" y="131"/>
                      <a:pt x="63" y="133"/>
                      <a:pt x="66" y="135"/>
                    </a:cubicBezTo>
                    <a:cubicBezTo>
                      <a:pt x="88" y="129"/>
                      <a:pt x="96" y="120"/>
                      <a:pt x="120" y="117"/>
                    </a:cubicBezTo>
                    <a:cubicBezTo>
                      <a:pt x="154" y="119"/>
                      <a:pt x="175" y="122"/>
                      <a:pt x="207" y="126"/>
                    </a:cubicBezTo>
                    <a:cubicBezTo>
                      <a:pt x="229" y="137"/>
                      <a:pt x="229" y="138"/>
                      <a:pt x="258" y="141"/>
                    </a:cubicBezTo>
                    <a:cubicBezTo>
                      <a:pt x="280" y="134"/>
                      <a:pt x="276" y="128"/>
                      <a:pt x="300" y="126"/>
                    </a:cubicBezTo>
                    <a:cubicBezTo>
                      <a:pt x="314" y="106"/>
                      <a:pt x="296" y="86"/>
                      <a:pt x="279" y="75"/>
                    </a:cubicBezTo>
                    <a:cubicBezTo>
                      <a:pt x="272" y="55"/>
                      <a:pt x="289" y="26"/>
                      <a:pt x="261" y="24"/>
                    </a:cubicBezTo>
                    <a:cubicBezTo>
                      <a:pt x="238" y="22"/>
                      <a:pt x="215" y="22"/>
                      <a:pt x="192" y="21"/>
                    </a:cubicBezTo>
                    <a:cubicBezTo>
                      <a:pt x="167" y="13"/>
                      <a:pt x="163" y="5"/>
                      <a:pt x="135" y="0"/>
                    </a:cubicBezTo>
                    <a:cubicBezTo>
                      <a:pt x="118" y="6"/>
                      <a:pt x="107" y="18"/>
                      <a:pt x="90" y="24"/>
                    </a:cubicBezTo>
                    <a:cubicBezTo>
                      <a:pt x="77" y="21"/>
                      <a:pt x="67" y="16"/>
                      <a:pt x="54" y="12"/>
                    </a:cubicBezTo>
                    <a:cubicBezTo>
                      <a:pt x="33" y="26"/>
                      <a:pt x="43" y="22"/>
                      <a:pt x="24" y="27"/>
                    </a:cubicBezTo>
                    <a:cubicBezTo>
                      <a:pt x="13" y="35"/>
                      <a:pt x="18" y="30"/>
                      <a:pt x="9" y="39"/>
                    </a:cubicBezTo>
                    <a:close/>
                  </a:path>
                </a:pathLst>
              </a:custGeom>
              <a:solidFill>
                <a:srgbClr val="669900"/>
              </a:solidFill>
              <a:ln w="9525">
                <a:noFill/>
                <a:round/>
                <a:headEnd/>
                <a:tailEnd/>
              </a:ln>
              <a:effectLst/>
            </p:spPr>
            <p:txBody>
              <a:bodyPr wrap="none" anchor="ctr"/>
              <a:lstStyle/>
              <a:p>
                <a:endParaRPr lang="en-GB"/>
              </a:p>
            </p:txBody>
          </p:sp>
          <p:sp>
            <p:nvSpPr>
              <p:cNvPr id="139380" name="Freeform 116"/>
              <p:cNvSpPr>
                <a:spLocks/>
              </p:cNvSpPr>
              <p:nvPr/>
            </p:nvSpPr>
            <p:spPr bwMode="auto">
              <a:xfrm>
                <a:off x="4189" y="1049"/>
                <a:ext cx="32" cy="13"/>
              </a:xfrm>
              <a:custGeom>
                <a:avLst/>
                <a:gdLst/>
                <a:ahLst/>
                <a:cxnLst>
                  <a:cxn ang="0">
                    <a:pos x="38" y="0"/>
                  </a:cxn>
                  <a:cxn ang="0">
                    <a:pos x="4" y="0"/>
                  </a:cxn>
                  <a:cxn ang="0">
                    <a:pos x="0" y="11"/>
                  </a:cxn>
                  <a:cxn ang="0">
                    <a:pos x="32" y="17"/>
                  </a:cxn>
                  <a:cxn ang="0">
                    <a:pos x="38" y="0"/>
                  </a:cxn>
                  <a:cxn ang="0">
                    <a:pos x="38" y="0"/>
                  </a:cxn>
                </a:cxnLst>
                <a:rect l="0" t="0" r="r" b="b"/>
                <a:pathLst>
                  <a:path w="38" h="17">
                    <a:moveTo>
                      <a:pt x="38" y="0"/>
                    </a:moveTo>
                    <a:lnTo>
                      <a:pt x="4" y="0"/>
                    </a:lnTo>
                    <a:lnTo>
                      <a:pt x="0" y="11"/>
                    </a:lnTo>
                    <a:lnTo>
                      <a:pt x="32" y="17"/>
                    </a:lnTo>
                    <a:lnTo>
                      <a:pt x="38" y="0"/>
                    </a:lnTo>
                    <a:lnTo>
                      <a:pt x="38" y="0"/>
                    </a:lnTo>
                    <a:close/>
                  </a:path>
                </a:pathLst>
              </a:custGeom>
              <a:solidFill>
                <a:srgbClr val="669900"/>
              </a:solidFill>
              <a:ln w="9525">
                <a:noFill/>
                <a:round/>
                <a:headEnd/>
                <a:tailEnd/>
              </a:ln>
            </p:spPr>
            <p:txBody>
              <a:bodyPr/>
              <a:lstStyle/>
              <a:p>
                <a:endParaRPr lang="en-GB"/>
              </a:p>
            </p:txBody>
          </p:sp>
          <p:sp>
            <p:nvSpPr>
              <p:cNvPr id="139381" name="Freeform 117"/>
              <p:cNvSpPr>
                <a:spLocks/>
              </p:cNvSpPr>
              <p:nvPr/>
            </p:nvSpPr>
            <p:spPr bwMode="auto">
              <a:xfrm>
                <a:off x="4240" y="1073"/>
                <a:ext cx="15" cy="10"/>
              </a:xfrm>
              <a:custGeom>
                <a:avLst/>
                <a:gdLst/>
                <a:ahLst/>
                <a:cxnLst>
                  <a:cxn ang="0">
                    <a:pos x="0" y="0"/>
                  </a:cxn>
                  <a:cxn ang="0">
                    <a:pos x="9" y="12"/>
                  </a:cxn>
                  <a:cxn ang="0">
                    <a:pos x="17" y="0"/>
                  </a:cxn>
                  <a:cxn ang="0">
                    <a:pos x="0" y="0"/>
                  </a:cxn>
                  <a:cxn ang="0">
                    <a:pos x="0" y="0"/>
                  </a:cxn>
                </a:cxnLst>
                <a:rect l="0" t="0" r="r" b="b"/>
                <a:pathLst>
                  <a:path w="17" h="12">
                    <a:moveTo>
                      <a:pt x="0" y="0"/>
                    </a:moveTo>
                    <a:lnTo>
                      <a:pt x="9" y="12"/>
                    </a:lnTo>
                    <a:lnTo>
                      <a:pt x="17" y="0"/>
                    </a:lnTo>
                    <a:lnTo>
                      <a:pt x="0" y="0"/>
                    </a:lnTo>
                    <a:lnTo>
                      <a:pt x="0" y="0"/>
                    </a:lnTo>
                    <a:close/>
                  </a:path>
                </a:pathLst>
              </a:custGeom>
              <a:solidFill>
                <a:srgbClr val="669900"/>
              </a:solidFill>
              <a:ln w="9525">
                <a:noFill/>
                <a:round/>
                <a:headEnd/>
                <a:tailEnd/>
              </a:ln>
            </p:spPr>
            <p:txBody>
              <a:bodyPr/>
              <a:lstStyle/>
              <a:p>
                <a:endParaRPr lang="en-GB"/>
              </a:p>
            </p:txBody>
          </p:sp>
          <p:sp>
            <p:nvSpPr>
              <p:cNvPr id="139382" name="Freeform 118"/>
              <p:cNvSpPr>
                <a:spLocks/>
              </p:cNvSpPr>
              <p:nvPr/>
            </p:nvSpPr>
            <p:spPr bwMode="auto">
              <a:xfrm>
                <a:off x="4264" y="1088"/>
                <a:ext cx="12" cy="54"/>
              </a:xfrm>
              <a:custGeom>
                <a:avLst/>
                <a:gdLst/>
                <a:ahLst/>
                <a:cxnLst>
                  <a:cxn ang="0">
                    <a:pos x="0" y="0"/>
                  </a:cxn>
                  <a:cxn ang="0">
                    <a:pos x="0" y="25"/>
                  </a:cxn>
                  <a:cxn ang="0">
                    <a:pos x="4" y="65"/>
                  </a:cxn>
                  <a:cxn ang="0">
                    <a:pos x="14" y="54"/>
                  </a:cxn>
                  <a:cxn ang="0">
                    <a:pos x="14" y="19"/>
                  </a:cxn>
                  <a:cxn ang="0">
                    <a:pos x="0" y="0"/>
                  </a:cxn>
                  <a:cxn ang="0">
                    <a:pos x="0" y="0"/>
                  </a:cxn>
                </a:cxnLst>
                <a:rect l="0" t="0" r="r" b="b"/>
                <a:pathLst>
                  <a:path w="14" h="65">
                    <a:moveTo>
                      <a:pt x="0" y="0"/>
                    </a:moveTo>
                    <a:lnTo>
                      <a:pt x="0" y="25"/>
                    </a:lnTo>
                    <a:lnTo>
                      <a:pt x="4" y="65"/>
                    </a:lnTo>
                    <a:lnTo>
                      <a:pt x="14" y="54"/>
                    </a:lnTo>
                    <a:lnTo>
                      <a:pt x="14" y="19"/>
                    </a:lnTo>
                    <a:lnTo>
                      <a:pt x="0" y="0"/>
                    </a:lnTo>
                    <a:lnTo>
                      <a:pt x="0" y="0"/>
                    </a:lnTo>
                    <a:close/>
                  </a:path>
                </a:pathLst>
              </a:custGeom>
              <a:solidFill>
                <a:srgbClr val="669900"/>
              </a:solidFill>
              <a:ln w="9525">
                <a:noFill/>
                <a:round/>
                <a:headEnd/>
                <a:tailEnd/>
              </a:ln>
            </p:spPr>
            <p:txBody>
              <a:bodyPr/>
              <a:lstStyle/>
              <a:p>
                <a:endParaRPr lang="en-GB"/>
              </a:p>
            </p:txBody>
          </p:sp>
          <p:sp>
            <p:nvSpPr>
              <p:cNvPr id="139383" name="Freeform 119"/>
              <p:cNvSpPr>
                <a:spLocks/>
              </p:cNvSpPr>
              <p:nvPr/>
            </p:nvSpPr>
            <p:spPr bwMode="auto">
              <a:xfrm>
                <a:off x="3969" y="1012"/>
                <a:ext cx="52" cy="17"/>
              </a:xfrm>
              <a:custGeom>
                <a:avLst/>
                <a:gdLst/>
                <a:ahLst/>
                <a:cxnLst>
                  <a:cxn ang="0">
                    <a:pos x="60" y="21"/>
                  </a:cxn>
                  <a:cxn ang="0">
                    <a:pos x="43" y="0"/>
                  </a:cxn>
                  <a:cxn ang="0">
                    <a:pos x="1" y="0"/>
                  </a:cxn>
                  <a:cxn ang="0">
                    <a:pos x="0" y="21"/>
                  </a:cxn>
                  <a:cxn ang="0">
                    <a:pos x="60" y="21"/>
                  </a:cxn>
                  <a:cxn ang="0">
                    <a:pos x="60" y="21"/>
                  </a:cxn>
                </a:cxnLst>
                <a:rect l="0" t="0" r="r" b="b"/>
                <a:pathLst>
                  <a:path w="60" h="21">
                    <a:moveTo>
                      <a:pt x="60" y="21"/>
                    </a:moveTo>
                    <a:lnTo>
                      <a:pt x="43" y="0"/>
                    </a:lnTo>
                    <a:lnTo>
                      <a:pt x="1" y="0"/>
                    </a:lnTo>
                    <a:lnTo>
                      <a:pt x="0" y="21"/>
                    </a:lnTo>
                    <a:lnTo>
                      <a:pt x="60" y="21"/>
                    </a:lnTo>
                    <a:lnTo>
                      <a:pt x="60" y="21"/>
                    </a:lnTo>
                    <a:close/>
                  </a:path>
                </a:pathLst>
              </a:custGeom>
              <a:solidFill>
                <a:srgbClr val="669900"/>
              </a:solidFill>
              <a:ln w="9525">
                <a:noFill/>
                <a:round/>
                <a:headEnd/>
                <a:tailEnd/>
              </a:ln>
            </p:spPr>
            <p:txBody>
              <a:bodyPr/>
              <a:lstStyle/>
              <a:p>
                <a:endParaRPr lang="en-GB"/>
              </a:p>
            </p:txBody>
          </p:sp>
          <p:sp>
            <p:nvSpPr>
              <p:cNvPr id="139384" name="Freeform 120"/>
              <p:cNvSpPr>
                <a:spLocks/>
              </p:cNvSpPr>
              <p:nvPr/>
            </p:nvSpPr>
            <p:spPr bwMode="auto">
              <a:xfrm>
                <a:off x="4208" y="1047"/>
                <a:ext cx="15" cy="10"/>
              </a:xfrm>
              <a:custGeom>
                <a:avLst/>
                <a:gdLst/>
                <a:ahLst/>
                <a:cxnLst>
                  <a:cxn ang="0">
                    <a:pos x="0" y="0"/>
                  </a:cxn>
                  <a:cxn ang="0">
                    <a:pos x="9" y="11"/>
                  </a:cxn>
                  <a:cxn ang="0">
                    <a:pos x="17" y="0"/>
                  </a:cxn>
                  <a:cxn ang="0">
                    <a:pos x="0" y="0"/>
                  </a:cxn>
                  <a:cxn ang="0">
                    <a:pos x="0" y="0"/>
                  </a:cxn>
                </a:cxnLst>
                <a:rect l="0" t="0" r="r" b="b"/>
                <a:pathLst>
                  <a:path w="17" h="11">
                    <a:moveTo>
                      <a:pt x="0" y="0"/>
                    </a:moveTo>
                    <a:lnTo>
                      <a:pt x="9" y="11"/>
                    </a:lnTo>
                    <a:lnTo>
                      <a:pt x="17" y="0"/>
                    </a:lnTo>
                    <a:lnTo>
                      <a:pt x="0" y="0"/>
                    </a:lnTo>
                    <a:lnTo>
                      <a:pt x="0" y="0"/>
                    </a:lnTo>
                    <a:close/>
                  </a:path>
                </a:pathLst>
              </a:custGeom>
              <a:solidFill>
                <a:srgbClr val="669900"/>
              </a:solidFill>
              <a:ln w="9525">
                <a:noFill/>
                <a:round/>
                <a:headEnd/>
                <a:tailEnd/>
              </a:ln>
            </p:spPr>
            <p:txBody>
              <a:bodyPr/>
              <a:lstStyle/>
              <a:p>
                <a:endParaRPr lang="en-GB"/>
              </a:p>
            </p:txBody>
          </p:sp>
          <p:sp>
            <p:nvSpPr>
              <p:cNvPr id="139385" name="Freeform 121"/>
              <p:cNvSpPr>
                <a:spLocks/>
              </p:cNvSpPr>
              <p:nvPr/>
            </p:nvSpPr>
            <p:spPr bwMode="auto">
              <a:xfrm>
                <a:off x="4232" y="1061"/>
                <a:ext cx="11" cy="56"/>
              </a:xfrm>
              <a:custGeom>
                <a:avLst/>
                <a:gdLst/>
                <a:ahLst/>
                <a:cxnLst>
                  <a:cxn ang="0">
                    <a:pos x="0" y="0"/>
                  </a:cxn>
                  <a:cxn ang="0">
                    <a:pos x="0" y="25"/>
                  </a:cxn>
                  <a:cxn ang="0">
                    <a:pos x="4" y="65"/>
                  </a:cxn>
                  <a:cxn ang="0">
                    <a:pos x="14" y="53"/>
                  </a:cxn>
                  <a:cxn ang="0">
                    <a:pos x="14" y="19"/>
                  </a:cxn>
                  <a:cxn ang="0">
                    <a:pos x="0" y="0"/>
                  </a:cxn>
                  <a:cxn ang="0">
                    <a:pos x="0" y="0"/>
                  </a:cxn>
                </a:cxnLst>
                <a:rect l="0" t="0" r="r" b="b"/>
                <a:pathLst>
                  <a:path w="14" h="65">
                    <a:moveTo>
                      <a:pt x="0" y="0"/>
                    </a:moveTo>
                    <a:lnTo>
                      <a:pt x="0" y="25"/>
                    </a:lnTo>
                    <a:lnTo>
                      <a:pt x="4" y="65"/>
                    </a:lnTo>
                    <a:lnTo>
                      <a:pt x="14" y="53"/>
                    </a:lnTo>
                    <a:lnTo>
                      <a:pt x="14" y="19"/>
                    </a:lnTo>
                    <a:lnTo>
                      <a:pt x="0" y="0"/>
                    </a:lnTo>
                    <a:lnTo>
                      <a:pt x="0" y="0"/>
                    </a:lnTo>
                    <a:close/>
                  </a:path>
                </a:pathLst>
              </a:custGeom>
              <a:solidFill>
                <a:srgbClr val="669900"/>
              </a:solidFill>
              <a:ln w="9525">
                <a:noFill/>
                <a:round/>
                <a:headEnd/>
                <a:tailEnd/>
              </a:ln>
            </p:spPr>
            <p:txBody>
              <a:bodyPr/>
              <a:lstStyle/>
              <a:p>
                <a:endParaRPr lang="en-GB"/>
              </a:p>
            </p:txBody>
          </p:sp>
          <p:sp>
            <p:nvSpPr>
              <p:cNvPr id="139386" name="Freeform 122"/>
              <p:cNvSpPr>
                <a:spLocks/>
              </p:cNvSpPr>
              <p:nvPr/>
            </p:nvSpPr>
            <p:spPr bwMode="auto">
              <a:xfrm>
                <a:off x="3319" y="1156"/>
                <a:ext cx="183" cy="105"/>
              </a:xfrm>
              <a:custGeom>
                <a:avLst/>
                <a:gdLst/>
                <a:ahLst/>
                <a:cxnLst>
                  <a:cxn ang="0">
                    <a:pos x="216" y="78"/>
                  </a:cxn>
                  <a:cxn ang="0">
                    <a:pos x="163" y="61"/>
                  </a:cxn>
                  <a:cxn ang="0">
                    <a:pos x="106" y="4"/>
                  </a:cxn>
                  <a:cxn ang="0">
                    <a:pos x="76" y="0"/>
                  </a:cxn>
                  <a:cxn ang="0">
                    <a:pos x="66" y="19"/>
                  </a:cxn>
                  <a:cxn ang="0">
                    <a:pos x="3" y="19"/>
                  </a:cxn>
                  <a:cxn ang="0">
                    <a:pos x="0" y="45"/>
                  </a:cxn>
                  <a:cxn ang="0">
                    <a:pos x="53" y="68"/>
                  </a:cxn>
                  <a:cxn ang="0">
                    <a:pos x="38" y="85"/>
                  </a:cxn>
                  <a:cxn ang="0">
                    <a:pos x="70" y="123"/>
                  </a:cxn>
                  <a:cxn ang="0">
                    <a:pos x="108" y="99"/>
                  </a:cxn>
                  <a:cxn ang="0">
                    <a:pos x="133" y="51"/>
                  </a:cxn>
                  <a:cxn ang="0">
                    <a:pos x="159" y="72"/>
                  </a:cxn>
                  <a:cxn ang="0">
                    <a:pos x="138" y="95"/>
                  </a:cxn>
                  <a:cxn ang="0">
                    <a:pos x="186" y="110"/>
                  </a:cxn>
                  <a:cxn ang="0">
                    <a:pos x="211" y="99"/>
                  </a:cxn>
                  <a:cxn ang="0">
                    <a:pos x="216" y="78"/>
                  </a:cxn>
                  <a:cxn ang="0">
                    <a:pos x="216" y="78"/>
                  </a:cxn>
                </a:cxnLst>
                <a:rect l="0" t="0" r="r" b="b"/>
                <a:pathLst>
                  <a:path w="216" h="123">
                    <a:moveTo>
                      <a:pt x="216" y="78"/>
                    </a:moveTo>
                    <a:lnTo>
                      <a:pt x="163" y="61"/>
                    </a:lnTo>
                    <a:lnTo>
                      <a:pt x="106" y="4"/>
                    </a:lnTo>
                    <a:lnTo>
                      <a:pt x="76" y="0"/>
                    </a:lnTo>
                    <a:lnTo>
                      <a:pt x="66" y="19"/>
                    </a:lnTo>
                    <a:lnTo>
                      <a:pt x="3" y="19"/>
                    </a:lnTo>
                    <a:lnTo>
                      <a:pt x="0" y="45"/>
                    </a:lnTo>
                    <a:lnTo>
                      <a:pt x="53" y="68"/>
                    </a:lnTo>
                    <a:lnTo>
                      <a:pt x="38" y="85"/>
                    </a:lnTo>
                    <a:lnTo>
                      <a:pt x="70" y="123"/>
                    </a:lnTo>
                    <a:lnTo>
                      <a:pt x="108" y="99"/>
                    </a:lnTo>
                    <a:lnTo>
                      <a:pt x="133" y="51"/>
                    </a:lnTo>
                    <a:lnTo>
                      <a:pt x="159" y="72"/>
                    </a:lnTo>
                    <a:lnTo>
                      <a:pt x="138" y="95"/>
                    </a:lnTo>
                    <a:lnTo>
                      <a:pt x="186" y="110"/>
                    </a:lnTo>
                    <a:lnTo>
                      <a:pt x="211" y="99"/>
                    </a:lnTo>
                    <a:lnTo>
                      <a:pt x="216" y="78"/>
                    </a:lnTo>
                    <a:lnTo>
                      <a:pt x="216" y="78"/>
                    </a:lnTo>
                    <a:close/>
                  </a:path>
                </a:pathLst>
              </a:custGeom>
              <a:solidFill>
                <a:srgbClr val="669900"/>
              </a:solidFill>
              <a:ln w="9525">
                <a:noFill/>
                <a:round/>
                <a:headEnd/>
                <a:tailEnd/>
              </a:ln>
            </p:spPr>
            <p:txBody>
              <a:bodyPr/>
              <a:lstStyle/>
              <a:p>
                <a:endParaRPr lang="en-GB"/>
              </a:p>
            </p:txBody>
          </p:sp>
          <p:sp>
            <p:nvSpPr>
              <p:cNvPr id="139387" name="Freeform 123"/>
              <p:cNvSpPr>
                <a:spLocks/>
              </p:cNvSpPr>
              <p:nvPr/>
            </p:nvSpPr>
            <p:spPr bwMode="auto">
              <a:xfrm>
                <a:off x="3424" y="1156"/>
                <a:ext cx="103" cy="34"/>
              </a:xfrm>
              <a:custGeom>
                <a:avLst/>
                <a:gdLst/>
                <a:ahLst/>
                <a:cxnLst>
                  <a:cxn ang="0">
                    <a:pos x="0" y="4"/>
                  </a:cxn>
                  <a:cxn ang="0">
                    <a:pos x="116" y="0"/>
                  </a:cxn>
                  <a:cxn ang="0">
                    <a:pos x="124" y="19"/>
                  </a:cxn>
                  <a:cxn ang="0">
                    <a:pos x="99" y="26"/>
                  </a:cxn>
                  <a:cxn ang="0">
                    <a:pos x="61" y="40"/>
                  </a:cxn>
                  <a:cxn ang="0">
                    <a:pos x="25" y="28"/>
                  </a:cxn>
                  <a:cxn ang="0">
                    <a:pos x="48" y="19"/>
                  </a:cxn>
                  <a:cxn ang="0">
                    <a:pos x="0" y="4"/>
                  </a:cxn>
                  <a:cxn ang="0">
                    <a:pos x="0" y="4"/>
                  </a:cxn>
                </a:cxnLst>
                <a:rect l="0" t="0" r="r" b="b"/>
                <a:pathLst>
                  <a:path w="124" h="40">
                    <a:moveTo>
                      <a:pt x="0" y="4"/>
                    </a:moveTo>
                    <a:lnTo>
                      <a:pt x="116" y="0"/>
                    </a:lnTo>
                    <a:lnTo>
                      <a:pt x="124" y="19"/>
                    </a:lnTo>
                    <a:lnTo>
                      <a:pt x="99" y="26"/>
                    </a:lnTo>
                    <a:lnTo>
                      <a:pt x="61" y="40"/>
                    </a:lnTo>
                    <a:lnTo>
                      <a:pt x="25" y="28"/>
                    </a:lnTo>
                    <a:lnTo>
                      <a:pt x="48" y="19"/>
                    </a:lnTo>
                    <a:lnTo>
                      <a:pt x="0" y="4"/>
                    </a:lnTo>
                    <a:lnTo>
                      <a:pt x="0" y="4"/>
                    </a:lnTo>
                    <a:close/>
                  </a:path>
                </a:pathLst>
              </a:custGeom>
              <a:solidFill>
                <a:srgbClr val="669900"/>
              </a:solidFill>
              <a:ln w="9525">
                <a:noFill/>
                <a:round/>
                <a:headEnd/>
                <a:tailEnd/>
              </a:ln>
            </p:spPr>
            <p:txBody>
              <a:bodyPr/>
              <a:lstStyle/>
              <a:p>
                <a:endParaRPr lang="en-GB"/>
              </a:p>
            </p:txBody>
          </p:sp>
          <p:sp>
            <p:nvSpPr>
              <p:cNvPr id="139388" name="Freeform 124"/>
              <p:cNvSpPr>
                <a:spLocks/>
              </p:cNvSpPr>
              <p:nvPr/>
            </p:nvSpPr>
            <p:spPr bwMode="auto">
              <a:xfrm>
                <a:off x="3926" y="1256"/>
                <a:ext cx="202" cy="162"/>
              </a:xfrm>
              <a:custGeom>
                <a:avLst/>
                <a:gdLst/>
                <a:ahLst/>
                <a:cxnLst>
                  <a:cxn ang="0">
                    <a:pos x="238" y="2"/>
                  </a:cxn>
                  <a:cxn ang="0">
                    <a:pos x="198" y="0"/>
                  </a:cxn>
                  <a:cxn ang="0">
                    <a:pos x="168" y="23"/>
                  </a:cxn>
                  <a:cxn ang="0">
                    <a:pos x="94" y="40"/>
                  </a:cxn>
                  <a:cxn ang="0">
                    <a:pos x="38" y="61"/>
                  </a:cxn>
                  <a:cxn ang="0">
                    <a:pos x="21" y="106"/>
                  </a:cxn>
                  <a:cxn ang="0">
                    <a:pos x="0" y="163"/>
                  </a:cxn>
                  <a:cxn ang="0">
                    <a:pos x="38" y="192"/>
                  </a:cxn>
                  <a:cxn ang="0">
                    <a:pos x="84" y="182"/>
                  </a:cxn>
                  <a:cxn ang="0">
                    <a:pos x="59" y="154"/>
                  </a:cxn>
                  <a:cxn ang="0">
                    <a:pos x="88" y="83"/>
                  </a:cxn>
                  <a:cxn ang="0">
                    <a:pos x="151" y="53"/>
                  </a:cxn>
                  <a:cxn ang="0">
                    <a:pos x="238" y="26"/>
                  </a:cxn>
                  <a:cxn ang="0">
                    <a:pos x="238" y="2"/>
                  </a:cxn>
                  <a:cxn ang="0">
                    <a:pos x="238" y="2"/>
                  </a:cxn>
                </a:cxnLst>
                <a:rect l="0" t="0" r="r" b="b"/>
                <a:pathLst>
                  <a:path w="238" h="192">
                    <a:moveTo>
                      <a:pt x="238" y="2"/>
                    </a:moveTo>
                    <a:lnTo>
                      <a:pt x="198" y="0"/>
                    </a:lnTo>
                    <a:lnTo>
                      <a:pt x="168" y="23"/>
                    </a:lnTo>
                    <a:lnTo>
                      <a:pt x="94" y="40"/>
                    </a:lnTo>
                    <a:lnTo>
                      <a:pt x="38" y="61"/>
                    </a:lnTo>
                    <a:lnTo>
                      <a:pt x="21" y="106"/>
                    </a:lnTo>
                    <a:lnTo>
                      <a:pt x="0" y="163"/>
                    </a:lnTo>
                    <a:lnTo>
                      <a:pt x="38" y="192"/>
                    </a:lnTo>
                    <a:lnTo>
                      <a:pt x="84" y="182"/>
                    </a:lnTo>
                    <a:lnTo>
                      <a:pt x="59" y="154"/>
                    </a:lnTo>
                    <a:lnTo>
                      <a:pt x="88" y="83"/>
                    </a:lnTo>
                    <a:lnTo>
                      <a:pt x="151" y="53"/>
                    </a:lnTo>
                    <a:lnTo>
                      <a:pt x="238" y="26"/>
                    </a:lnTo>
                    <a:lnTo>
                      <a:pt x="238" y="2"/>
                    </a:lnTo>
                    <a:lnTo>
                      <a:pt x="238" y="2"/>
                    </a:lnTo>
                    <a:close/>
                  </a:path>
                </a:pathLst>
              </a:custGeom>
              <a:solidFill>
                <a:srgbClr val="669900"/>
              </a:solidFill>
              <a:ln w="9525">
                <a:noFill/>
                <a:round/>
                <a:headEnd/>
                <a:tailEnd/>
              </a:ln>
            </p:spPr>
            <p:txBody>
              <a:bodyPr/>
              <a:lstStyle/>
              <a:p>
                <a:endParaRPr lang="en-GB"/>
              </a:p>
            </p:txBody>
          </p:sp>
          <p:sp>
            <p:nvSpPr>
              <p:cNvPr id="139389" name="Freeform 125"/>
              <p:cNvSpPr>
                <a:spLocks/>
              </p:cNvSpPr>
              <p:nvPr/>
            </p:nvSpPr>
            <p:spPr bwMode="auto">
              <a:xfrm>
                <a:off x="3749" y="1132"/>
                <a:ext cx="119" cy="49"/>
              </a:xfrm>
              <a:custGeom>
                <a:avLst/>
                <a:gdLst/>
                <a:ahLst/>
                <a:cxnLst>
                  <a:cxn ang="0">
                    <a:pos x="122" y="33"/>
                  </a:cxn>
                  <a:cxn ang="0">
                    <a:pos x="141" y="52"/>
                  </a:cxn>
                  <a:cxn ang="0">
                    <a:pos x="91" y="57"/>
                  </a:cxn>
                  <a:cxn ang="0">
                    <a:pos x="42" y="19"/>
                  </a:cxn>
                  <a:cxn ang="0">
                    <a:pos x="0" y="33"/>
                  </a:cxn>
                  <a:cxn ang="0">
                    <a:pos x="13" y="16"/>
                  </a:cxn>
                  <a:cxn ang="0">
                    <a:pos x="59" y="0"/>
                  </a:cxn>
                  <a:cxn ang="0">
                    <a:pos x="101" y="29"/>
                  </a:cxn>
                  <a:cxn ang="0">
                    <a:pos x="122" y="33"/>
                  </a:cxn>
                  <a:cxn ang="0">
                    <a:pos x="122" y="33"/>
                  </a:cxn>
                </a:cxnLst>
                <a:rect l="0" t="0" r="r" b="b"/>
                <a:pathLst>
                  <a:path w="141" h="57">
                    <a:moveTo>
                      <a:pt x="122" y="33"/>
                    </a:moveTo>
                    <a:lnTo>
                      <a:pt x="141" y="52"/>
                    </a:lnTo>
                    <a:lnTo>
                      <a:pt x="91" y="57"/>
                    </a:lnTo>
                    <a:lnTo>
                      <a:pt x="42" y="19"/>
                    </a:lnTo>
                    <a:lnTo>
                      <a:pt x="0" y="33"/>
                    </a:lnTo>
                    <a:lnTo>
                      <a:pt x="13" y="16"/>
                    </a:lnTo>
                    <a:lnTo>
                      <a:pt x="59" y="0"/>
                    </a:lnTo>
                    <a:lnTo>
                      <a:pt x="101" y="29"/>
                    </a:lnTo>
                    <a:lnTo>
                      <a:pt x="122" y="33"/>
                    </a:lnTo>
                    <a:lnTo>
                      <a:pt x="122" y="33"/>
                    </a:lnTo>
                    <a:close/>
                  </a:path>
                </a:pathLst>
              </a:custGeom>
              <a:solidFill>
                <a:srgbClr val="669900"/>
              </a:solidFill>
              <a:ln w="9525">
                <a:noFill/>
                <a:round/>
                <a:headEnd/>
                <a:tailEnd/>
              </a:ln>
            </p:spPr>
            <p:txBody>
              <a:bodyPr/>
              <a:lstStyle/>
              <a:p>
                <a:endParaRPr lang="en-GB"/>
              </a:p>
            </p:txBody>
          </p:sp>
          <p:sp>
            <p:nvSpPr>
              <p:cNvPr id="139390" name="Freeform 126"/>
              <p:cNvSpPr>
                <a:spLocks/>
              </p:cNvSpPr>
              <p:nvPr/>
            </p:nvSpPr>
            <p:spPr bwMode="auto">
              <a:xfrm>
                <a:off x="2855" y="1510"/>
                <a:ext cx="151" cy="93"/>
              </a:xfrm>
              <a:custGeom>
                <a:avLst/>
                <a:gdLst/>
                <a:ahLst/>
                <a:cxnLst>
                  <a:cxn ang="0">
                    <a:pos x="120" y="0"/>
                  </a:cxn>
                  <a:cxn ang="0">
                    <a:pos x="84" y="25"/>
                  </a:cxn>
                  <a:cxn ang="0">
                    <a:pos x="53" y="25"/>
                  </a:cxn>
                  <a:cxn ang="0">
                    <a:pos x="40" y="8"/>
                  </a:cxn>
                  <a:cxn ang="0">
                    <a:pos x="0" y="38"/>
                  </a:cxn>
                  <a:cxn ang="0">
                    <a:pos x="19" y="74"/>
                  </a:cxn>
                  <a:cxn ang="0">
                    <a:pos x="17" y="99"/>
                  </a:cxn>
                  <a:cxn ang="0">
                    <a:pos x="99" y="105"/>
                  </a:cxn>
                  <a:cxn ang="0">
                    <a:pos x="127" y="84"/>
                  </a:cxn>
                  <a:cxn ang="0">
                    <a:pos x="165" y="76"/>
                  </a:cxn>
                  <a:cxn ang="0">
                    <a:pos x="169" y="8"/>
                  </a:cxn>
                  <a:cxn ang="0">
                    <a:pos x="137" y="13"/>
                  </a:cxn>
                  <a:cxn ang="0">
                    <a:pos x="120" y="0"/>
                  </a:cxn>
                  <a:cxn ang="0">
                    <a:pos x="120" y="0"/>
                  </a:cxn>
                </a:cxnLst>
                <a:rect l="0" t="0" r="r" b="b"/>
                <a:pathLst>
                  <a:path w="169" h="105">
                    <a:moveTo>
                      <a:pt x="120" y="0"/>
                    </a:moveTo>
                    <a:lnTo>
                      <a:pt x="84" y="25"/>
                    </a:lnTo>
                    <a:lnTo>
                      <a:pt x="53" y="25"/>
                    </a:lnTo>
                    <a:lnTo>
                      <a:pt x="40" y="8"/>
                    </a:lnTo>
                    <a:lnTo>
                      <a:pt x="0" y="38"/>
                    </a:lnTo>
                    <a:lnTo>
                      <a:pt x="19" y="74"/>
                    </a:lnTo>
                    <a:lnTo>
                      <a:pt x="17" y="99"/>
                    </a:lnTo>
                    <a:lnTo>
                      <a:pt x="99" y="105"/>
                    </a:lnTo>
                    <a:lnTo>
                      <a:pt x="127" y="84"/>
                    </a:lnTo>
                    <a:lnTo>
                      <a:pt x="165" y="76"/>
                    </a:lnTo>
                    <a:lnTo>
                      <a:pt x="169" y="8"/>
                    </a:lnTo>
                    <a:lnTo>
                      <a:pt x="137" y="13"/>
                    </a:lnTo>
                    <a:lnTo>
                      <a:pt x="120" y="0"/>
                    </a:lnTo>
                    <a:lnTo>
                      <a:pt x="120" y="0"/>
                    </a:lnTo>
                    <a:close/>
                  </a:path>
                </a:pathLst>
              </a:custGeom>
              <a:solidFill>
                <a:srgbClr val="669900"/>
              </a:solidFill>
              <a:ln w="9525">
                <a:noFill/>
                <a:round/>
                <a:headEnd/>
                <a:tailEnd/>
              </a:ln>
            </p:spPr>
            <p:txBody>
              <a:bodyPr/>
              <a:lstStyle/>
              <a:p>
                <a:endParaRPr lang="en-GB"/>
              </a:p>
            </p:txBody>
          </p:sp>
          <p:sp>
            <p:nvSpPr>
              <p:cNvPr id="139391" name="Freeform 127"/>
              <p:cNvSpPr>
                <a:spLocks/>
              </p:cNvSpPr>
              <p:nvPr/>
            </p:nvSpPr>
            <p:spPr bwMode="auto">
              <a:xfrm>
                <a:off x="3098" y="1700"/>
                <a:ext cx="107" cy="223"/>
              </a:xfrm>
              <a:custGeom>
                <a:avLst/>
                <a:gdLst/>
                <a:ahLst/>
                <a:cxnLst>
                  <a:cxn ang="0">
                    <a:pos x="66" y="2"/>
                  </a:cxn>
                  <a:cxn ang="0">
                    <a:pos x="72" y="38"/>
                  </a:cxn>
                  <a:cxn ang="0">
                    <a:pos x="43" y="63"/>
                  </a:cxn>
                  <a:cxn ang="0">
                    <a:pos x="70" y="63"/>
                  </a:cxn>
                  <a:cxn ang="0">
                    <a:pos x="80" y="80"/>
                  </a:cxn>
                  <a:cxn ang="0">
                    <a:pos x="66" y="103"/>
                  </a:cxn>
                  <a:cxn ang="0">
                    <a:pos x="93" y="118"/>
                  </a:cxn>
                  <a:cxn ang="0">
                    <a:pos x="97" y="158"/>
                  </a:cxn>
                  <a:cxn ang="0">
                    <a:pos x="116" y="173"/>
                  </a:cxn>
                  <a:cxn ang="0">
                    <a:pos x="119" y="198"/>
                  </a:cxn>
                  <a:cxn ang="0">
                    <a:pos x="80" y="219"/>
                  </a:cxn>
                  <a:cxn ang="0">
                    <a:pos x="32" y="236"/>
                  </a:cxn>
                  <a:cxn ang="0">
                    <a:pos x="3" y="251"/>
                  </a:cxn>
                  <a:cxn ang="0">
                    <a:pos x="21" y="224"/>
                  </a:cxn>
                  <a:cxn ang="0">
                    <a:pos x="32" y="215"/>
                  </a:cxn>
                  <a:cxn ang="0">
                    <a:pos x="13" y="211"/>
                  </a:cxn>
                  <a:cxn ang="0">
                    <a:pos x="28" y="181"/>
                  </a:cxn>
                  <a:cxn ang="0">
                    <a:pos x="17" y="167"/>
                  </a:cxn>
                  <a:cxn ang="0">
                    <a:pos x="40" y="167"/>
                  </a:cxn>
                  <a:cxn ang="0">
                    <a:pos x="51" y="146"/>
                  </a:cxn>
                  <a:cxn ang="0">
                    <a:pos x="32" y="129"/>
                  </a:cxn>
                  <a:cxn ang="0">
                    <a:pos x="0" y="101"/>
                  </a:cxn>
                  <a:cxn ang="0">
                    <a:pos x="0" y="48"/>
                  </a:cxn>
                  <a:cxn ang="0">
                    <a:pos x="17" y="38"/>
                  </a:cxn>
                  <a:cxn ang="0">
                    <a:pos x="51" y="27"/>
                  </a:cxn>
                  <a:cxn ang="0">
                    <a:pos x="61" y="0"/>
                  </a:cxn>
                  <a:cxn ang="0">
                    <a:pos x="66" y="2"/>
                  </a:cxn>
                  <a:cxn ang="0">
                    <a:pos x="66" y="2"/>
                  </a:cxn>
                </a:cxnLst>
                <a:rect l="0" t="0" r="r" b="b"/>
                <a:pathLst>
                  <a:path w="119" h="251">
                    <a:moveTo>
                      <a:pt x="66" y="2"/>
                    </a:moveTo>
                    <a:lnTo>
                      <a:pt x="72" y="38"/>
                    </a:lnTo>
                    <a:lnTo>
                      <a:pt x="43" y="63"/>
                    </a:lnTo>
                    <a:lnTo>
                      <a:pt x="70" y="63"/>
                    </a:lnTo>
                    <a:lnTo>
                      <a:pt x="80" y="80"/>
                    </a:lnTo>
                    <a:lnTo>
                      <a:pt x="66" y="103"/>
                    </a:lnTo>
                    <a:lnTo>
                      <a:pt x="93" y="118"/>
                    </a:lnTo>
                    <a:lnTo>
                      <a:pt x="97" y="158"/>
                    </a:lnTo>
                    <a:lnTo>
                      <a:pt x="116" y="173"/>
                    </a:lnTo>
                    <a:lnTo>
                      <a:pt x="119" y="198"/>
                    </a:lnTo>
                    <a:lnTo>
                      <a:pt x="80" y="219"/>
                    </a:lnTo>
                    <a:lnTo>
                      <a:pt x="32" y="236"/>
                    </a:lnTo>
                    <a:lnTo>
                      <a:pt x="3" y="251"/>
                    </a:lnTo>
                    <a:lnTo>
                      <a:pt x="21" y="224"/>
                    </a:lnTo>
                    <a:lnTo>
                      <a:pt x="32" y="215"/>
                    </a:lnTo>
                    <a:lnTo>
                      <a:pt x="13" y="211"/>
                    </a:lnTo>
                    <a:lnTo>
                      <a:pt x="28" y="181"/>
                    </a:lnTo>
                    <a:lnTo>
                      <a:pt x="17" y="167"/>
                    </a:lnTo>
                    <a:lnTo>
                      <a:pt x="40" y="167"/>
                    </a:lnTo>
                    <a:lnTo>
                      <a:pt x="51" y="146"/>
                    </a:lnTo>
                    <a:lnTo>
                      <a:pt x="32" y="129"/>
                    </a:lnTo>
                    <a:lnTo>
                      <a:pt x="0" y="101"/>
                    </a:lnTo>
                    <a:lnTo>
                      <a:pt x="0" y="48"/>
                    </a:lnTo>
                    <a:lnTo>
                      <a:pt x="17" y="38"/>
                    </a:lnTo>
                    <a:lnTo>
                      <a:pt x="51" y="27"/>
                    </a:lnTo>
                    <a:lnTo>
                      <a:pt x="61" y="0"/>
                    </a:lnTo>
                    <a:lnTo>
                      <a:pt x="66" y="2"/>
                    </a:lnTo>
                    <a:lnTo>
                      <a:pt x="66" y="2"/>
                    </a:lnTo>
                    <a:close/>
                  </a:path>
                </a:pathLst>
              </a:custGeom>
              <a:solidFill>
                <a:srgbClr val="669900"/>
              </a:solidFill>
              <a:ln w="9525">
                <a:noFill/>
                <a:round/>
                <a:headEnd/>
                <a:tailEnd/>
              </a:ln>
            </p:spPr>
            <p:txBody>
              <a:bodyPr/>
              <a:lstStyle/>
              <a:p>
                <a:endParaRPr lang="en-GB"/>
              </a:p>
            </p:txBody>
          </p:sp>
          <p:sp>
            <p:nvSpPr>
              <p:cNvPr id="139392" name="Freeform 128"/>
              <p:cNvSpPr>
                <a:spLocks/>
              </p:cNvSpPr>
              <p:nvPr/>
            </p:nvSpPr>
            <p:spPr bwMode="auto">
              <a:xfrm>
                <a:off x="3039" y="1794"/>
                <a:ext cx="64" cy="101"/>
              </a:xfrm>
              <a:custGeom>
                <a:avLst/>
                <a:gdLst/>
                <a:ahLst/>
                <a:cxnLst>
                  <a:cxn ang="0">
                    <a:pos x="72" y="28"/>
                  </a:cxn>
                  <a:cxn ang="0">
                    <a:pos x="61" y="51"/>
                  </a:cxn>
                  <a:cxn ang="0">
                    <a:pos x="72" y="91"/>
                  </a:cxn>
                  <a:cxn ang="0">
                    <a:pos x="50" y="112"/>
                  </a:cxn>
                  <a:cxn ang="0">
                    <a:pos x="0" y="108"/>
                  </a:cxn>
                  <a:cxn ang="0">
                    <a:pos x="14" y="62"/>
                  </a:cxn>
                  <a:cxn ang="0">
                    <a:pos x="6" y="24"/>
                  </a:cxn>
                  <a:cxn ang="0">
                    <a:pos x="46" y="0"/>
                  </a:cxn>
                  <a:cxn ang="0">
                    <a:pos x="72" y="28"/>
                  </a:cxn>
                  <a:cxn ang="0">
                    <a:pos x="72" y="28"/>
                  </a:cxn>
                </a:cxnLst>
                <a:rect l="0" t="0" r="r" b="b"/>
                <a:pathLst>
                  <a:path w="72" h="112">
                    <a:moveTo>
                      <a:pt x="72" y="28"/>
                    </a:moveTo>
                    <a:lnTo>
                      <a:pt x="61" y="51"/>
                    </a:lnTo>
                    <a:lnTo>
                      <a:pt x="72" y="91"/>
                    </a:lnTo>
                    <a:lnTo>
                      <a:pt x="50" y="112"/>
                    </a:lnTo>
                    <a:lnTo>
                      <a:pt x="0" y="108"/>
                    </a:lnTo>
                    <a:lnTo>
                      <a:pt x="14" y="62"/>
                    </a:lnTo>
                    <a:lnTo>
                      <a:pt x="6" y="24"/>
                    </a:lnTo>
                    <a:lnTo>
                      <a:pt x="46" y="0"/>
                    </a:lnTo>
                    <a:lnTo>
                      <a:pt x="72" y="28"/>
                    </a:lnTo>
                    <a:lnTo>
                      <a:pt x="72" y="28"/>
                    </a:lnTo>
                    <a:close/>
                  </a:path>
                </a:pathLst>
              </a:custGeom>
              <a:solidFill>
                <a:srgbClr val="669900"/>
              </a:solidFill>
              <a:ln w="9525">
                <a:noFill/>
                <a:round/>
                <a:headEnd/>
                <a:tailEnd/>
              </a:ln>
            </p:spPr>
            <p:txBody>
              <a:bodyPr/>
              <a:lstStyle/>
              <a:p>
                <a:endParaRPr lang="en-GB"/>
              </a:p>
            </p:txBody>
          </p:sp>
          <p:sp>
            <p:nvSpPr>
              <p:cNvPr id="139393" name="Freeform 129"/>
              <p:cNvSpPr>
                <a:spLocks/>
              </p:cNvSpPr>
              <p:nvPr/>
            </p:nvSpPr>
            <p:spPr bwMode="auto">
              <a:xfrm>
                <a:off x="4851" y="1348"/>
                <a:ext cx="191" cy="47"/>
              </a:xfrm>
              <a:custGeom>
                <a:avLst/>
                <a:gdLst/>
                <a:ahLst/>
                <a:cxnLst>
                  <a:cxn ang="0">
                    <a:pos x="226" y="55"/>
                  </a:cxn>
                  <a:cxn ang="0">
                    <a:pos x="215" y="32"/>
                  </a:cxn>
                  <a:cxn ang="0">
                    <a:pos x="80" y="8"/>
                  </a:cxn>
                  <a:cxn ang="0">
                    <a:pos x="57" y="23"/>
                  </a:cxn>
                  <a:cxn ang="0">
                    <a:pos x="8" y="0"/>
                  </a:cxn>
                  <a:cxn ang="0">
                    <a:pos x="0" y="38"/>
                  </a:cxn>
                  <a:cxn ang="0">
                    <a:pos x="86" y="55"/>
                  </a:cxn>
                  <a:cxn ang="0">
                    <a:pos x="124" y="38"/>
                  </a:cxn>
                  <a:cxn ang="0">
                    <a:pos x="226" y="55"/>
                  </a:cxn>
                  <a:cxn ang="0">
                    <a:pos x="226" y="55"/>
                  </a:cxn>
                </a:cxnLst>
                <a:rect l="0" t="0" r="r" b="b"/>
                <a:pathLst>
                  <a:path w="226" h="55">
                    <a:moveTo>
                      <a:pt x="226" y="55"/>
                    </a:moveTo>
                    <a:lnTo>
                      <a:pt x="215" y="32"/>
                    </a:lnTo>
                    <a:lnTo>
                      <a:pt x="80" y="8"/>
                    </a:lnTo>
                    <a:lnTo>
                      <a:pt x="57" y="23"/>
                    </a:lnTo>
                    <a:lnTo>
                      <a:pt x="8" y="0"/>
                    </a:lnTo>
                    <a:lnTo>
                      <a:pt x="0" y="38"/>
                    </a:lnTo>
                    <a:lnTo>
                      <a:pt x="86" y="55"/>
                    </a:lnTo>
                    <a:lnTo>
                      <a:pt x="124" y="38"/>
                    </a:lnTo>
                    <a:lnTo>
                      <a:pt x="226" y="55"/>
                    </a:lnTo>
                    <a:lnTo>
                      <a:pt x="226" y="55"/>
                    </a:lnTo>
                    <a:close/>
                  </a:path>
                </a:pathLst>
              </a:custGeom>
              <a:solidFill>
                <a:srgbClr val="669900"/>
              </a:solidFill>
              <a:ln w="9525">
                <a:noFill/>
                <a:round/>
                <a:headEnd/>
                <a:tailEnd/>
              </a:ln>
            </p:spPr>
            <p:txBody>
              <a:bodyPr/>
              <a:lstStyle/>
              <a:p>
                <a:endParaRPr lang="en-GB"/>
              </a:p>
            </p:txBody>
          </p:sp>
          <p:sp>
            <p:nvSpPr>
              <p:cNvPr id="139394" name="Freeform 130"/>
              <p:cNvSpPr>
                <a:spLocks/>
              </p:cNvSpPr>
              <p:nvPr/>
            </p:nvSpPr>
            <p:spPr bwMode="auto">
              <a:xfrm>
                <a:off x="4413" y="1186"/>
                <a:ext cx="190" cy="119"/>
              </a:xfrm>
              <a:custGeom>
                <a:avLst/>
                <a:gdLst/>
                <a:ahLst/>
                <a:cxnLst>
                  <a:cxn ang="0">
                    <a:pos x="57" y="0"/>
                  </a:cxn>
                  <a:cxn ang="0">
                    <a:pos x="204" y="36"/>
                  </a:cxn>
                  <a:cxn ang="0">
                    <a:pos x="225" y="120"/>
                  </a:cxn>
                  <a:cxn ang="0">
                    <a:pos x="158" y="82"/>
                  </a:cxn>
                  <a:cxn ang="0">
                    <a:pos x="134" y="141"/>
                  </a:cxn>
                  <a:cxn ang="0">
                    <a:pos x="0" y="47"/>
                  </a:cxn>
                  <a:cxn ang="0">
                    <a:pos x="86" y="61"/>
                  </a:cxn>
                  <a:cxn ang="0">
                    <a:pos x="57" y="0"/>
                  </a:cxn>
                  <a:cxn ang="0">
                    <a:pos x="57" y="0"/>
                  </a:cxn>
                </a:cxnLst>
                <a:rect l="0" t="0" r="r" b="b"/>
                <a:pathLst>
                  <a:path w="225" h="141">
                    <a:moveTo>
                      <a:pt x="57" y="0"/>
                    </a:moveTo>
                    <a:lnTo>
                      <a:pt x="204" y="36"/>
                    </a:lnTo>
                    <a:lnTo>
                      <a:pt x="225" y="120"/>
                    </a:lnTo>
                    <a:lnTo>
                      <a:pt x="158" y="82"/>
                    </a:lnTo>
                    <a:lnTo>
                      <a:pt x="134" y="141"/>
                    </a:lnTo>
                    <a:lnTo>
                      <a:pt x="0" y="47"/>
                    </a:lnTo>
                    <a:lnTo>
                      <a:pt x="86" y="61"/>
                    </a:lnTo>
                    <a:lnTo>
                      <a:pt x="57" y="0"/>
                    </a:lnTo>
                    <a:lnTo>
                      <a:pt x="57" y="0"/>
                    </a:lnTo>
                    <a:close/>
                  </a:path>
                </a:pathLst>
              </a:custGeom>
              <a:solidFill>
                <a:srgbClr val="669900"/>
              </a:solidFill>
              <a:ln w="9525">
                <a:noFill/>
                <a:round/>
                <a:headEnd/>
                <a:tailEnd/>
              </a:ln>
            </p:spPr>
            <p:txBody>
              <a:bodyPr/>
              <a:lstStyle/>
              <a:p>
                <a:endParaRPr lang="en-GB"/>
              </a:p>
            </p:txBody>
          </p:sp>
          <p:sp>
            <p:nvSpPr>
              <p:cNvPr id="139395" name="Freeform 131"/>
              <p:cNvSpPr>
                <a:spLocks/>
              </p:cNvSpPr>
              <p:nvPr/>
            </p:nvSpPr>
            <p:spPr bwMode="auto">
              <a:xfrm>
                <a:off x="3271" y="2088"/>
                <a:ext cx="36" cy="84"/>
              </a:xfrm>
              <a:custGeom>
                <a:avLst/>
                <a:gdLst/>
                <a:ahLst/>
                <a:cxnLst>
                  <a:cxn ang="0">
                    <a:pos x="17" y="0"/>
                  </a:cxn>
                  <a:cxn ang="0">
                    <a:pos x="30" y="9"/>
                  </a:cxn>
                  <a:cxn ang="0">
                    <a:pos x="41" y="38"/>
                  </a:cxn>
                  <a:cxn ang="0">
                    <a:pos x="30" y="45"/>
                  </a:cxn>
                  <a:cxn ang="0">
                    <a:pos x="39" y="66"/>
                  </a:cxn>
                  <a:cxn ang="0">
                    <a:pos x="28" y="99"/>
                  </a:cxn>
                  <a:cxn ang="0">
                    <a:pos x="1" y="99"/>
                  </a:cxn>
                  <a:cxn ang="0">
                    <a:pos x="0" y="61"/>
                  </a:cxn>
                  <a:cxn ang="0">
                    <a:pos x="17" y="47"/>
                  </a:cxn>
                  <a:cxn ang="0">
                    <a:pos x="13" y="15"/>
                  </a:cxn>
                  <a:cxn ang="0">
                    <a:pos x="17" y="0"/>
                  </a:cxn>
                  <a:cxn ang="0">
                    <a:pos x="17" y="0"/>
                  </a:cxn>
                </a:cxnLst>
                <a:rect l="0" t="0" r="r" b="b"/>
                <a:pathLst>
                  <a:path w="41" h="99">
                    <a:moveTo>
                      <a:pt x="17" y="0"/>
                    </a:moveTo>
                    <a:lnTo>
                      <a:pt x="30" y="9"/>
                    </a:lnTo>
                    <a:lnTo>
                      <a:pt x="41" y="38"/>
                    </a:lnTo>
                    <a:lnTo>
                      <a:pt x="30" y="45"/>
                    </a:lnTo>
                    <a:lnTo>
                      <a:pt x="39" y="66"/>
                    </a:lnTo>
                    <a:lnTo>
                      <a:pt x="28" y="99"/>
                    </a:lnTo>
                    <a:lnTo>
                      <a:pt x="1" y="99"/>
                    </a:lnTo>
                    <a:lnTo>
                      <a:pt x="0" y="61"/>
                    </a:lnTo>
                    <a:lnTo>
                      <a:pt x="17" y="47"/>
                    </a:lnTo>
                    <a:lnTo>
                      <a:pt x="13" y="15"/>
                    </a:lnTo>
                    <a:lnTo>
                      <a:pt x="17" y="0"/>
                    </a:lnTo>
                    <a:lnTo>
                      <a:pt x="17" y="0"/>
                    </a:lnTo>
                    <a:close/>
                  </a:path>
                </a:pathLst>
              </a:custGeom>
              <a:solidFill>
                <a:srgbClr val="669900"/>
              </a:solidFill>
              <a:ln w="9525">
                <a:noFill/>
                <a:round/>
                <a:headEnd/>
                <a:tailEnd/>
              </a:ln>
            </p:spPr>
            <p:txBody>
              <a:bodyPr/>
              <a:lstStyle/>
              <a:p>
                <a:endParaRPr lang="en-GB"/>
              </a:p>
            </p:txBody>
          </p:sp>
          <p:sp>
            <p:nvSpPr>
              <p:cNvPr id="139396" name="Freeform 132"/>
              <p:cNvSpPr>
                <a:spLocks/>
              </p:cNvSpPr>
              <p:nvPr/>
            </p:nvSpPr>
            <p:spPr bwMode="auto">
              <a:xfrm>
                <a:off x="3493" y="2211"/>
                <a:ext cx="41" cy="22"/>
              </a:xfrm>
              <a:custGeom>
                <a:avLst/>
                <a:gdLst/>
                <a:ahLst/>
                <a:cxnLst>
                  <a:cxn ang="0">
                    <a:pos x="9" y="0"/>
                  </a:cxn>
                  <a:cxn ang="0">
                    <a:pos x="26" y="10"/>
                  </a:cxn>
                  <a:cxn ang="0">
                    <a:pos x="47" y="6"/>
                  </a:cxn>
                  <a:cxn ang="0">
                    <a:pos x="40" y="23"/>
                  </a:cxn>
                  <a:cxn ang="0">
                    <a:pos x="19" y="27"/>
                  </a:cxn>
                  <a:cxn ang="0">
                    <a:pos x="0" y="17"/>
                  </a:cxn>
                  <a:cxn ang="0">
                    <a:pos x="9" y="0"/>
                  </a:cxn>
                  <a:cxn ang="0">
                    <a:pos x="9" y="0"/>
                  </a:cxn>
                </a:cxnLst>
                <a:rect l="0" t="0" r="r" b="b"/>
                <a:pathLst>
                  <a:path w="47" h="27">
                    <a:moveTo>
                      <a:pt x="9" y="0"/>
                    </a:moveTo>
                    <a:lnTo>
                      <a:pt x="26" y="10"/>
                    </a:lnTo>
                    <a:lnTo>
                      <a:pt x="47" y="6"/>
                    </a:lnTo>
                    <a:lnTo>
                      <a:pt x="40" y="23"/>
                    </a:lnTo>
                    <a:lnTo>
                      <a:pt x="19" y="27"/>
                    </a:lnTo>
                    <a:lnTo>
                      <a:pt x="0" y="17"/>
                    </a:lnTo>
                    <a:lnTo>
                      <a:pt x="9" y="0"/>
                    </a:lnTo>
                    <a:lnTo>
                      <a:pt x="9" y="0"/>
                    </a:lnTo>
                    <a:close/>
                  </a:path>
                </a:pathLst>
              </a:custGeom>
              <a:solidFill>
                <a:srgbClr val="669900"/>
              </a:solidFill>
              <a:ln w="9525">
                <a:noFill/>
                <a:round/>
                <a:headEnd/>
                <a:tailEnd/>
              </a:ln>
            </p:spPr>
            <p:txBody>
              <a:bodyPr/>
              <a:lstStyle/>
              <a:p>
                <a:endParaRPr lang="en-GB"/>
              </a:p>
            </p:txBody>
          </p:sp>
          <p:sp>
            <p:nvSpPr>
              <p:cNvPr id="139397" name="Freeform 133"/>
              <p:cNvSpPr>
                <a:spLocks/>
              </p:cNvSpPr>
              <p:nvPr/>
            </p:nvSpPr>
            <p:spPr bwMode="auto">
              <a:xfrm>
                <a:off x="3580" y="2235"/>
                <a:ext cx="30" cy="15"/>
              </a:xfrm>
              <a:custGeom>
                <a:avLst/>
                <a:gdLst/>
                <a:ahLst/>
                <a:cxnLst>
                  <a:cxn ang="0">
                    <a:pos x="36" y="0"/>
                  </a:cxn>
                  <a:cxn ang="0">
                    <a:pos x="19" y="5"/>
                  </a:cxn>
                  <a:cxn ang="0">
                    <a:pos x="0" y="9"/>
                  </a:cxn>
                  <a:cxn ang="0">
                    <a:pos x="5" y="19"/>
                  </a:cxn>
                  <a:cxn ang="0">
                    <a:pos x="32" y="19"/>
                  </a:cxn>
                  <a:cxn ang="0">
                    <a:pos x="36" y="0"/>
                  </a:cxn>
                  <a:cxn ang="0">
                    <a:pos x="36" y="0"/>
                  </a:cxn>
                </a:cxnLst>
                <a:rect l="0" t="0" r="r" b="b"/>
                <a:pathLst>
                  <a:path w="36" h="19">
                    <a:moveTo>
                      <a:pt x="36" y="0"/>
                    </a:moveTo>
                    <a:lnTo>
                      <a:pt x="19" y="5"/>
                    </a:lnTo>
                    <a:lnTo>
                      <a:pt x="0" y="9"/>
                    </a:lnTo>
                    <a:lnTo>
                      <a:pt x="5" y="19"/>
                    </a:lnTo>
                    <a:lnTo>
                      <a:pt x="32" y="19"/>
                    </a:lnTo>
                    <a:lnTo>
                      <a:pt x="36" y="0"/>
                    </a:lnTo>
                    <a:lnTo>
                      <a:pt x="36" y="0"/>
                    </a:lnTo>
                    <a:close/>
                  </a:path>
                </a:pathLst>
              </a:custGeom>
              <a:solidFill>
                <a:srgbClr val="669900"/>
              </a:solidFill>
              <a:ln w="9525">
                <a:noFill/>
                <a:round/>
                <a:headEnd/>
                <a:tailEnd/>
              </a:ln>
            </p:spPr>
            <p:txBody>
              <a:bodyPr/>
              <a:lstStyle/>
              <a:p>
                <a:endParaRPr lang="en-GB"/>
              </a:p>
            </p:txBody>
          </p:sp>
          <p:sp>
            <p:nvSpPr>
              <p:cNvPr id="139398" name="Freeform 134"/>
              <p:cNvSpPr>
                <a:spLocks/>
              </p:cNvSpPr>
              <p:nvPr/>
            </p:nvSpPr>
            <p:spPr bwMode="auto">
              <a:xfrm>
                <a:off x="2290" y="2810"/>
                <a:ext cx="50" cy="64"/>
              </a:xfrm>
              <a:custGeom>
                <a:avLst/>
                <a:gdLst/>
                <a:ahLst/>
                <a:cxnLst>
                  <a:cxn ang="0">
                    <a:pos x="19" y="5"/>
                  </a:cxn>
                  <a:cxn ang="0">
                    <a:pos x="19" y="59"/>
                  </a:cxn>
                  <a:cxn ang="0">
                    <a:pos x="42" y="52"/>
                  </a:cxn>
                  <a:cxn ang="0">
                    <a:pos x="19" y="5"/>
                  </a:cxn>
                </a:cxnLst>
                <a:rect l="0" t="0" r="r" b="b"/>
                <a:pathLst>
                  <a:path w="50" h="64">
                    <a:moveTo>
                      <a:pt x="19" y="5"/>
                    </a:moveTo>
                    <a:cubicBezTo>
                      <a:pt x="14" y="19"/>
                      <a:pt x="0" y="45"/>
                      <a:pt x="19" y="59"/>
                    </a:cubicBezTo>
                    <a:cubicBezTo>
                      <a:pt x="25" y="64"/>
                      <a:pt x="34" y="54"/>
                      <a:pt x="42" y="52"/>
                    </a:cubicBezTo>
                    <a:cubicBezTo>
                      <a:pt x="33" y="0"/>
                      <a:pt x="50" y="5"/>
                      <a:pt x="19" y="5"/>
                    </a:cubicBezTo>
                    <a:close/>
                  </a:path>
                </a:pathLst>
              </a:custGeom>
              <a:solidFill>
                <a:srgbClr val="669900"/>
              </a:solidFill>
              <a:ln w="9525">
                <a:noFill/>
                <a:round/>
                <a:headEnd/>
                <a:tailEnd/>
              </a:ln>
              <a:effectLst/>
            </p:spPr>
            <p:txBody>
              <a:bodyPr wrap="none" anchor="ctr"/>
              <a:lstStyle/>
              <a:p>
                <a:endParaRPr lang="en-GB"/>
              </a:p>
            </p:txBody>
          </p:sp>
          <p:sp>
            <p:nvSpPr>
              <p:cNvPr id="139399" name="Freeform 135"/>
              <p:cNvSpPr>
                <a:spLocks/>
              </p:cNvSpPr>
              <p:nvPr/>
            </p:nvSpPr>
            <p:spPr bwMode="auto">
              <a:xfrm>
                <a:off x="3656" y="2256"/>
                <a:ext cx="25" cy="56"/>
              </a:xfrm>
              <a:custGeom>
                <a:avLst/>
                <a:gdLst/>
                <a:ahLst/>
                <a:cxnLst>
                  <a:cxn ang="0">
                    <a:pos x="20" y="0"/>
                  </a:cxn>
                  <a:cxn ang="0">
                    <a:pos x="0" y="48"/>
                  </a:cxn>
                  <a:cxn ang="0">
                    <a:pos x="20" y="0"/>
                  </a:cxn>
                </a:cxnLst>
                <a:rect l="0" t="0" r="r" b="b"/>
                <a:pathLst>
                  <a:path w="25" h="56">
                    <a:moveTo>
                      <a:pt x="20" y="0"/>
                    </a:moveTo>
                    <a:cubicBezTo>
                      <a:pt x="18" y="20"/>
                      <a:pt x="25" y="56"/>
                      <a:pt x="0" y="48"/>
                    </a:cubicBezTo>
                    <a:cubicBezTo>
                      <a:pt x="5" y="30"/>
                      <a:pt x="7" y="13"/>
                      <a:pt x="20" y="0"/>
                    </a:cubicBezTo>
                    <a:close/>
                  </a:path>
                </a:pathLst>
              </a:custGeom>
              <a:solidFill>
                <a:srgbClr val="669900"/>
              </a:solidFill>
              <a:ln w="9525">
                <a:noFill/>
                <a:round/>
                <a:headEnd/>
                <a:tailEnd/>
              </a:ln>
              <a:effectLst/>
            </p:spPr>
            <p:txBody>
              <a:bodyPr wrap="none" anchor="ctr"/>
              <a:lstStyle/>
              <a:p>
                <a:endParaRPr lang="en-GB"/>
              </a:p>
            </p:txBody>
          </p:sp>
        </p:grpSp>
      </p:grpSp>
      <p:sp>
        <p:nvSpPr>
          <p:cNvPr id="139481" name="Freeform 217"/>
          <p:cNvSpPr>
            <a:spLocks/>
          </p:cNvSpPr>
          <p:nvPr/>
        </p:nvSpPr>
        <p:spPr bwMode="auto">
          <a:xfrm>
            <a:off x="5540375" y="2649538"/>
            <a:ext cx="206375" cy="180975"/>
          </a:xfrm>
          <a:custGeom>
            <a:avLst/>
            <a:gdLst/>
            <a:ahLst/>
            <a:cxnLst>
              <a:cxn ang="0">
                <a:pos x="0" y="10"/>
              </a:cxn>
              <a:cxn ang="0">
                <a:pos x="80" y="30"/>
              </a:cxn>
              <a:cxn ang="0">
                <a:pos x="132" y="58"/>
              </a:cxn>
              <a:cxn ang="0">
                <a:pos x="132" y="122"/>
              </a:cxn>
              <a:cxn ang="0">
                <a:pos x="88" y="110"/>
              </a:cxn>
              <a:cxn ang="0">
                <a:pos x="52" y="86"/>
              </a:cxn>
              <a:cxn ang="0">
                <a:pos x="20" y="62"/>
              </a:cxn>
              <a:cxn ang="0">
                <a:pos x="0" y="10"/>
              </a:cxn>
            </a:cxnLst>
            <a:rect l="0" t="0" r="r" b="b"/>
            <a:pathLst>
              <a:path w="141" h="124">
                <a:moveTo>
                  <a:pt x="0" y="10"/>
                </a:moveTo>
                <a:cubicBezTo>
                  <a:pt x="29" y="0"/>
                  <a:pt x="53" y="23"/>
                  <a:pt x="80" y="30"/>
                </a:cubicBezTo>
                <a:cubicBezTo>
                  <a:pt x="96" y="41"/>
                  <a:pt x="115" y="49"/>
                  <a:pt x="132" y="58"/>
                </a:cubicBezTo>
                <a:cubicBezTo>
                  <a:pt x="132" y="59"/>
                  <a:pt x="141" y="113"/>
                  <a:pt x="132" y="122"/>
                </a:cubicBezTo>
                <a:cubicBezTo>
                  <a:pt x="130" y="124"/>
                  <a:pt x="91" y="111"/>
                  <a:pt x="88" y="110"/>
                </a:cubicBezTo>
                <a:cubicBezTo>
                  <a:pt x="76" y="98"/>
                  <a:pt x="66" y="95"/>
                  <a:pt x="52" y="86"/>
                </a:cubicBezTo>
                <a:cubicBezTo>
                  <a:pt x="46" y="68"/>
                  <a:pt x="35" y="72"/>
                  <a:pt x="20" y="62"/>
                </a:cubicBezTo>
                <a:cubicBezTo>
                  <a:pt x="15" y="43"/>
                  <a:pt x="11" y="26"/>
                  <a:pt x="0" y="10"/>
                </a:cubicBezTo>
                <a:close/>
              </a:path>
            </a:pathLst>
          </a:custGeom>
          <a:solidFill>
            <a:srgbClr val="FF9900"/>
          </a:solidFill>
          <a:ln w="9525">
            <a:noFill/>
            <a:round/>
            <a:headEnd/>
            <a:tailEnd/>
          </a:ln>
          <a:effectLst/>
        </p:spPr>
        <p:txBody>
          <a:bodyPr wrap="none" anchor="ctr"/>
          <a:lstStyle/>
          <a:p>
            <a:endParaRPr lang="en-GB"/>
          </a:p>
        </p:txBody>
      </p:sp>
      <p:sp>
        <p:nvSpPr>
          <p:cNvPr id="139483" name="Freeform 219"/>
          <p:cNvSpPr>
            <a:spLocks/>
          </p:cNvSpPr>
          <p:nvPr/>
        </p:nvSpPr>
        <p:spPr bwMode="auto">
          <a:xfrm>
            <a:off x="5899150" y="2593975"/>
            <a:ext cx="119063" cy="104775"/>
          </a:xfrm>
          <a:custGeom>
            <a:avLst/>
            <a:gdLst/>
            <a:ahLst/>
            <a:cxnLst>
              <a:cxn ang="0">
                <a:pos x="7" y="12"/>
              </a:cxn>
              <a:cxn ang="0">
                <a:pos x="7" y="66"/>
              </a:cxn>
              <a:cxn ang="0">
                <a:pos x="28" y="63"/>
              </a:cxn>
              <a:cxn ang="0">
                <a:pos x="58" y="60"/>
              </a:cxn>
              <a:cxn ang="0">
                <a:pos x="76" y="48"/>
              </a:cxn>
              <a:cxn ang="0">
                <a:pos x="82" y="30"/>
              </a:cxn>
              <a:cxn ang="0">
                <a:pos x="58" y="18"/>
              </a:cxn>
              <a:cxn ang="0">
                <a:pos x="46" y="0"/>
              </a:cxn>
              <a:cxn ang="0">
                <a:pos x="28" y="3"/>
              </a:cxn>
              <a:cxn ang="0">
                <a:pos x="7" y="12"/>
              </a:cxn>
            </a:cxnLst>
            <a:rect l="0" t="0" r="r" b="b"/>
            <a:pathLst>
              <a:path w="82" h="71">
                <a:moveTo>
                  <a:pt x="7" y="12"/>
                </a:moveTo>
                <a:cubicBezTo>
                  <a:pt x="7" y="15"/>
                  <a:pt x="0" y="60"/>
                  <a:pt x="7" y="66"/>
                </a:cubicBezTo>
                <a:cubicBezTo>
                  <a:pt x="12" y="71"/>
                  <a:pt x="21" y="64"/>
                  <a:pt x="28" y="63"/>
                </a:cubicBezTo>
                <a:cubicBezTo>
                  <a:pt x="38" y="62"/>
                  <a:pt x="48" y="61"/>
                  <a:pt x="58" y="60"/>
                </a:cubicBezTo>
                <a:cubicBezTo>
                  <a:pt x="64" y="56"/>
                  <a:pt x="70" y="52"/>
                  <a:pt x="76" y="48"/>
                </a:cubicBezTo>
                <a:cubicBezTo>
                  <a:pt x="81" y="44"/>
                  <a:pt x="82" y="30"/>
                  <a:pt x="82" y="30"/>
                </a:cubicBezTo>
                <a:cubicBezTo>
                  <a:pt x="67" y="27"/>
                  <a:pt x="67" y="30"/>
                  <a:pt x="58" y="18"/>
                </a:cubicBezTo>
                <a:cubicBezTo>
                  <a:pt x="54" y="12"/>
                  <a:pt x="46" y="0"/>
                  <a:pt x="46" y="0"/>
                </a:cubicBezTo>
                <a:cubicBezTo>
                  <a:pt x="40" y="1"/>
                  <a:pt x="34" y="1"/>
                  <a:pt x="28" y="3"/>
                </a:cubicBezTo>
                <a:cubicBezTo>
                  <a:pt x="5" y="12"/>
                  <a:pt x="16" y="21"/>
                  <a:pt x="7" y="12"/>
                </a:cubicBezTo>
                <a:close/>
              </a:path>
            </a:pathLst>
          </a:custGeom>
          <a:solidFill>
            <a:srgbClr val="A7DDFF"/>
          </a:solidFill>
          <a:ln w="9525">
            <a:noFill/>
            <a:round/>
            <a:headEnd/>
            <a:tailEnd/>
          </a:ln>
          <a:effectLst/>
        </p:spPr>
        <p:txBody>
          <a:bodyPr wrap="none" anchor="ctr"/>
          <a:lstStyle/>
          <a:p>
            <a:endParaRPr lang="en-GB"/>
          </a:p>
        </p:txBody>
      </p:sp>
      <p:grpSp>
        <p:nvGrpSpPr>
          <p:cNvPr id="7" name="Group 245"/>
          <p:cNvGrpSpPr>
            <a:grpSpLocks/>
          </p:cNvGrpSpPr>
          <p:nvPr/>
        </p:nvGrpSpPr>
        <p:grpSpPr bwMode="auto">
          <a:xfrm>
            <a:off x="4192588" y="2324100"/>
            <a:ext cx="2343150" cy="3435350"/>
            <a:chOff x="2641" y="1464"/>
            <a:chExt cx="1476" cy="2164"/>
          </a:xfrm>
        </p:grpSpPr>
        <p:sp>
          <p:nvSpPr>
            <p:cNvPr id="139482" name="Freeform 218"/>
            <p:cNvSpPr>
              <a:spLocks/>
            </p:cNvSpPr>
            <p:nvPr/>
          </p:nvSpPr>
          <p:spPr bwMode="auto">
            <a:xfrm>
              <a:off x="3575" y="1464"/>
              <a:ext cx="542" cy="375"/>
            </a:xfrm>
            <a:custGeom>
              <a:avLst/>
              <a:gdLst/>
              <a:ahLst/>
              <a:cxnLst>
                <a:cxn ang="0">
                  <a:pos x="40" y="160"/>
                </a:cxn>
                <a:cxn ang="0">
                  <a:pos x="4" y="112"/>
                </a:cxn>
                <a:cxn ang="0">
                  <a:pos x="8" y="84"/>
                </a:cxn>
                <a:cxn ang="0">
                  <a:pos x="32" y="68"/>
                </a:cxn>
                <a:cxn ang="0">
                  <a:pos x="68" y="56"/>
                </a:cxn>
                <a:cxn ang="0">
                  <a:pos x="104" y="60"/>
                </a:cxn>
                <a:cxn ang="0">
                  <a:pos x="148" y="72"/>
                </a:cxn>
                <a:cxn ang="0">
                  <a:pos x="184" y="88"/>
                </a:cxn>
                <a:cxn ang="0">
                  <a:pos x="200" y="24"/>
                </a:cxn>
                <a:cxn ang="0">
                  <a:pos x="236" y="0"/>
                </a:cxn>
                <a:cxn ang="0">
                  <a:pos x="300" y="20"/>
                </a:cxn>
                <a:cxn ang="0">
                  <a:pos x="340" y="4"/>
                </a:cxn>
                <a:cxn ang="0">
                  <a:pos x="416" y="20"/>
                </a:cxn>
                <a:cxn ang="0">
                  <a:pos x="424" y="32"/>
                </a:cxn>
                <a:cxn ang="0">
                  <a:pos x="456" y="40"/>
                </a:cxn>
                <a:cxn ang="0">
                  <a:pos x="480" y="52"/>
                </a:cxn>
                <a:cxn ang="0">
                  <a:pos x="484" y="64"/>
                </a:cxn>
                <a:cxn ang="0">
                  <a:pos x="520" y="104"/>
                </a:cxn>
                <a:cxn ang="0">
                  <a:pos x="572" y="116"/>
                </a:cxn>
                <a:cxn ang="0">
                  <a:pos x="544" y="152"/>
                </a:cxn>
                <a:cxn ang="0">
                  <a:pos x="528" y="176"/>
                </a:cxn>
                <a:cxn ang="0">
                  <a:pos x="504" y="192"/>
                </a:cxn>
                <a:cxn ang="0">
                  <a:pos x="472" y="252"/>
                </a:cxn>
                <a:cxn ang="0">
                  <a:pos x="448" y="280"/>
                </a:cxn>
                <a:cxn ang="0">
                  <a:pos x="396" y="324"/>
                </a:cxn>
                <a:cxn ang="0">
                  <a:pos x="412" y="356"/>
                </a:cxn>
                <a:cxn ang="0">
                  <a:pos x="372" y="392"/>
                </a:cxn>
                <a:cxn ang="0">
                  <a:pos x="328" y="368"/>
                </a:cxn>
                <a:cxn ang="0">
                  <a:pos x="296" y="356"/>
                </a:cxn>
                <a:cxn ang="0">
                  <a:pos x="272" y="376"/>
                </a:cxn>
                <a:cxn ang="0">
                  <a:pos x="252" y="404"/>
                </a:cxn>
                <a:cxn ang="0">
                  <a:pos x="220" y="364"/>
                </a:cxn>
                <a:cxn ang="0">
                  <a:pos x="188" y="332"/>
                </a:cxn>
                <a:cxn ang="0">
                  <a:pos x="144" y="348"/>
                </a:cxn>
                <a:cxn ang="0">
                  <a:pos x="139" y="299"/>
                </a:cxn>
                <a:cxn ang="0">
                  <a:pos x="109" y="245"/>
                </a:cxn>
                <a:cxn ang="0">
                  <a:pos x="73" y="221"/>
                </a:cxn>
                <a:cxn ang="0">
                  <a:pos x="61" y="200"/>
                </a:cxn>
                <a:cxn ang="0">
                  <a:pos x="61" y="194"/>
                </a:cxn>
                <a:cxn ang="0">
                  <a:pos x="100" y="194"/>
                </a:cxn>
                <a:cxn ang="0">
                  <a:pos x="121" y="173"/>
                </a:cxn>
                <a:cxn ang="0">
                  <a:pos x="40" y="160"/>
                </a:cxn>
              </a:cxnLst>
              <a:rect l="0" t="0" r="r" b="b"/>
              <a:pathLst>
                <a:path w="589" h="407">
                  <a:moveTo>
                    <a:pt x="40" y="160"/>
                  </a:moveTo>
                  <a:cubicBezTo>
                    <a:pt x="28" y="144"/>
                    <a:pt x="12" y="130"/>
                    <a:pt x="4" y="112"/>
                  </a:cubicBezTo>
                  <a:cubicBezTo>
                    <a:pt x="0" y="103"/>
                    <a:pt x="3" y="92"/>
                    <a:pt x="8" y="84"/>
                  </a:cubicBezTo>
                  <a:cubicBezTo>
                    <a:pt x="13" y="76"/>
                    <a:pt x="32" y="68"/>
                    <a:pt x="32" y="68"/>
                  </a:cubicBezTo>
                  <a:cubicBezTo>
                    <a:pt x="43" y="52"/>
                    <a:pt x="50" y="50"/>
                    <a:pt x="68" y="56"/>
                  </a:cubicBezTo>
                  <a:cubicBezTo>
                    <a:pt x="87" y="43"/>
                    <a:pt x="86" y="52"/>
                    <a:pt x="104" y="60"/>
                  </a:cubicBezTo>
                  <a:cubicBezTo>
                    <a:pt x="126" y="70"/>
                    <a:pt x="126" y="67"/>
                    <a:pt x="148" y="72"/>
                  </a:cubicBezTo>
                  <a:cubicBezTo>
                    <a:pt x="161" y="75"/>
                    <a:pt x="171" y="84"/>
                    <a:pt x="184" y="88"/>
                  </a:cubicBezTo>
                  <a:cubicBezTo>
                    <a:pt x="220" y="76"/>
                    <a:pt x="174" y="96"/>
                    <a:pt x="200" y="24"/>
                  </a:cubicBezTo>
                  <a:cubicBezTo>
                    <a:pt x="205" y="10"/>
                    <a:pt x="236" y="0"/>
                    <a:pt x="236" y="0"/>
                  </a:cubicBezTo>
                  <a:cubicBezTo>
                    <a:pt x="293" y="6"/>
                    <a:pt x="262" y="7"/>
                    <a:pt x="300" y="20"/>
                  </a:cubicBezTo>
                  <a:cubicBezTo>
                    <a:pt x="314" y="15"/>
                    <a:pt x="326" y="9"/>
                    <a:pt x="340" y="4"/>
                  </a:cubicBezTo>
                  <a:cubicBezTo>
                    <a:pt x="366" y="21"/>
                    <a:pt x="379" y="17"/>
                    <a:pt x="416" y="20"/>
                  </a:cubicBezTo>
                  <a:cubicBezTo>
                    <a:pt x="419" y="24"/>
                    <a:pt x="420" y="30"/>
                    <a:pt x="424" y="32"/>
                  </a:cubicBezTo>
                  <a:cubicBezTo>
                    <a:pt x="434" y="37"/>
                    <a:pt x="456" y="40"/>
                    <a:pt x="456" y="40"/>
                  </a:cubicBezTo>
                  <a:cubicBezTo>
                    <a:pt x="463" y="45"/>
                    <a:pt x="474" y="46"/>
                    <a:pt x="480" y="52"/>
                  </a:cubicBezTo>
                  <a:cubicBezTo>
                    <a:pt x="483" y="55"/>
                    <a:pt x="482" y="60"/>
                    <a:pt x="484" y="64"/>
                  </a:cubicBezTo>
                  <a:cubicBezTo>
                    <a:pt x="492" y="79"/>
                    <a:pt x="509" y="93"/>
                    <a:pt x="520" y="104"/>
                  </a:cubicBezTo>
                  <a:cubicBezTo>
                    <a:pt x="529" y="113"/>
                    <a:pt x="562" y="114"/>
                    <a:pt x="572" y="116"/>
                  </a:cubicBezTo>
                  <a:cubicBezTo>
                    <a:pt x="589" y="141"/>
                    <a:pt x="562" y="140"/>
                    <a:pt x="544" y="152"/>
                  </a:cubicBezTo>
                  <a:cubicBezTo>
                    <a:pt x="539" y="160"/>
                    <a:pt x="533" y="168"/>
                    <a:pt x="528" y="176"/>
                  </a:cubicBezTo>
                  <a:cubicBezTo>
                    <a:pt x="523" y="184"/>
                    <a:pt x="504" y="192"/>
                    <a:pt x="504" y="192"/>
                  </a:cubicBezTo>
                  <a:cubicBezTo>
                    <a:pt x="489" y="215"/>
                    <a:pt x="502" y="242"/>
                    <a:pt x="472" y="252"/>
                  </a:cubicBezTo>
                  <a:cubicBezTo>
                    <a:pt x="467" y="268"/>
                    <a:pt x="464" y="275"/>
                    <a:pt x="448" y="280"/>
                  </a:cubicBezTo>
                  <a:cubicBezTo>
                    <a:pt x="428" y="300"/>
                    <a:pt x="428" y="313"/>
                    <a:pt x="396" y="324"/>
                  </a:cubicBezTo>
                  <a:cubicBezTo>
                    <a:pt x="390" y="342"/>
                    <a:pt x="397" y="346"/>
                    <a:pt x="412" y="356"/>
                  </a:cubicBezTo>
                  <a:cubicBezTo>
                    <a:pt x="403" y="370"/>
                    <a:pt x="388" y="387"/>
                    <a:pt x="372" y="392"/>
                  </a:cubicBezTo>
                  <a:cubicBezTo>
                    <a:pt x="325" y="380"/>
                    <a:pt x="385" y="359"/>
                    <a:pt x="328" y="368"/>
                  </a:cubicBezTo>
                  <a:cubicBezTo>
                    <a:pt x="309" y="380"/>
                    <a:pt x="313" y="367"/>
                    <a:pt x="296" y="356"/>
                  </a:cubicBezTo>
                  <a:cubicBezTo>
                    <a:pt x="289" y="361"/>
                    <a:pt x="277" y="368"/>
                    <a:pt x="272" y="376"/>
                  </a:cubicBezTo>
                  <a:cubicBezTo>
                    <a:pt x="255" y="407"/>
                    <a:pt x="276" y="396"/>
                    <a:pt x="252" y="404"/>
                  </a:cubicBezTo>
                  <a:cubicBezTo>
                    <a:pt x="227" y="398"/>
                    <a:pt x="228" y="388"/>
                    <a:pt x="220" y="364"/>
                  </a:cubicBezTo>
                  <a:cubicBezTo>
                    <a:pt x="217" y="354"/>
                    <a:pt x="196" y="338"/>
                    <a:pt x="188" y="332"/>
                  </a:cubicBezTo>
                  <a:cubicBezTo>
                    <a:pt x="170" y="336"/>
                    <a:pt x="161" y="342"/>
                    <a:pt x="144" y="348"/>
                  </a:cubicBezTo>
                  <a:cubicBezTo>
                    <a:pt x="129" y="344"/>
                    <a:pt x="151" y="308"/>
                    <a:pt x="139" y="299"/>
                  </a:cubicBezTo>
                  <a:cubicBezTo>
                    <a:pt x="127" y="289"/>
                    <a:pt x="115" y="262"/>
                    <a:pt x="109" y="245"/>
                  </a:cubicBezTo>
                  <a:cubicBezTo>
                    <a:pt x="108" y="236"/>
                    <a:pt x="78" y="229"/>
                    <a:pt x="73" y="221"/>
                  </a:cubicBezTo>
                  <a:cubicBezTo>
                    <a:pt x="68" y="213"/>
                    <a:pt x="69" y="205"/>
                    <a:pt x="61" y="200"/>
                  </a:cubicBezTo>
                  <a:cubicBezTo>
                    <a:pt x="57" y="197"/>
                    <a:pt x="61" y="194"/>
                    <a:pt x="61" y="194"/>
                  </a:cubicBezTo>
                  <a:cubicBezTo>
                    <a:pt x="75" y="190"/>
                    <a:pt x="100" y="194"/>
                    <a:pt x="100" y="194"/>
                  </a:cubicBezTo>
                  <a:cubicBezTo>
                    <a:pt x="102" y="189"/>
                    <a:pt x="142" y="191"/>
                    <a:pt x="121" y="173"/>
                  </a:cubicBezTo>
                  <a:cubicBezTo>
                    <a:pt x="96" y="159"/>
                    <a:pt x="40" y="150"/>
                    <a:pt x="40" y="160"/>
                  </a:cubicBezTo>
                  <a:close/>
                </a:path>
              </a:pathLst>
            </a:custGeom>
            <a:solidFill>
              <a:srgbClr val="FF9900"/>
            </a:solidFill>
            <a:ln w="9525">
              <a:noFill/>
              <a:round/>
              <a:headEnd/>
              <a:tailEnd/>
            </a:ln>
            <a:effectLst/>
          </p:spPr>
          <p:txBody>
            <a:bodyPr wrap="none" anchor="ctr"/>
            <a:lstStyle/>
            <a:p>
              <a:endParaRPr lang="en-GB"/>
            </a:p>
          </p:txBody>
        </p:sp>
        <p:grpSp>
          <p:nvGrpSpPr>
            <p:cNvPr id="8" name="Group 244"/>
            <p:cNvGrpSpPr>
              <a:grpSpLocks/>
            </p:cNvGrpSpPr>
            <p:nvPr/>
          </p:nvGrpSpPr>
          <p:grpSpPr bwMode="auto">
            <a:xfrm>
              <a:off x="2641" y="3436"/>
              <a:ext cx="678" cy="192"/>
              <a:chOff x="2641" y="3436"/>
              <a:chExt cx="678" cy="192"/>
            </a:xfrm>
          </p:grpSpPr>
          <p:sp>
            <p:nvSpPr>
              <p:cNvPr id="139485" name="Rectangle 221"/>
              <p:cNvSpPr>
                <a:spLocks noChangeArrowheads="1"/>
              </p:cNvSpPr>
              <p:nvPr/>
            </p:nvSpPr>
            <p:spPr bwMode="auto">
              <a:xfrm>
                <a:off x="2641" y="3482"/>
                <a:ext cx="107" cy="115"/>
              </a:xfrm>
              <a:prstGeom prst="rect">
                <a:avLst/>
              </a:prstGeom>
              <a:solidFill>
                <a:srgbClr val="FF9900"/>
              </a:solidFill>
              <a:ln w="9525">
                <a:noFill/>
                <a:miter lim="800000"/>
                <a:headEnd/>
                <a:tailEnd/>
              </a:ln>
              <a:effectLst/>
            </p:spPr>
            <p:txBody>
              <a:bodyPr wrap="none" anchor="ctr"/>
              <a:lstStyle/>
              <a:p>
                <a:endParaRPr lang="en-GB"/>
              </a:p>
            </p:txBody>
          </p:sp>
          <p:sp>
            <p:nvSpPr>
              <p:cNvPr id="139486" name="Text Box 222"/>
              <p:cNvSpPr txBox="1">
                <a:spLocks noChangeArrowheads="1"/>
              </p:cNvSpPr>
              <p:nvPr/>
            </p:nvSpPr>
            <p:spPr bwMode="auto">
              <a:xfrm>
                <a:off x="2723" y="3436"/>
                <a:ext cx="596" cy="192"/>
              </a:xfrm>
              <a:prstGeom prst="rect">
                <a:avLst/>
              </a:prstGeom>
              <a:noFill/>
              <a:ln w="9525">
                <a:noFill/>
                <a:miter lim="800000"/>
                <a:headEnd/>
                <a:tailEnd/>
              </a:ln>
              <a:effectLst/>
            </p:spPr>
            <p:txBody>
              <a:bodyPr wrap="none">
                <a:spAutoFit/>
              </a:bodyPr>
              <a:lstStyle/>
              <a:p>
                <a:pPr algn="l"/>
                <a:r>
                  <a:rPr lang="en-GB" sz="1400" b="1">
                    <a:solidFill>
                      <a:srgbClr val="FF9933"/>
                    </a:solidFill>
                  </a:rPr>
                  <a:t>SPONGE</a:t>
                </a:r>
              </a:p>
            </p:txBody>
          </p:sp>
        </p:grpSp>
      </p:grpSp>
      <p:grpSp>
        <p:nvGrpSpPr>
          <p:cNvPr id="9" name="Group 243"/>
          <p:cNvGrpSpPr>
            <a:grpSpLocks/>
          </p:cNvGrpSpPr>
          <p:nvPr/>
        </p:nvGrpSpPr>
        <p:grpSpPr bwMode="auto">
          <a:xfrm>
            <a:off x="4192588" y="2586038"/>
            <a:ext cx="1047750" cy="3390900"/>
            <a:chOff x="2641" y="1629"/>
            <a:chExt cx="660" cy="2136"/>
          </a:xfrm>
        </p:grpSpPr>
        <p:grpSp>
          <p:nvGrpSpPr>
            <p:cNvPr id="10" name="Group 224"/>
            <p:cNvGrpSpPr>
              <a:grpSpLocks/>
            </p:cNvGrpSpPr>
            <p:nvPr/>
          </p:nvGrpSpPr>
          <p:grpSpPr bwMode="auto">
            <a:xfrm>
              <a:off x="2641" y="3573"/>
              <a:ext cx="660" cy="192"/>
              <a:chOff x="500" y="4065"/>
              <a:chExt cx="660" cy="192"/>
            </a:xfrm>
          </p:grpSpPr>
          <p:sp>
            <p:nvSpPr>
              <p:cNvPr id="139489" name="Rectangle 225"/>
              <p:cNvSpPr>
                <a:spLocks noChangeArrowheads="1"/>
              </p:cNvSpPr>
              <p:nvPr/>
            </p:nvSpPr>
            <p:spPr bwMode="auto">
              <a:xfrm>
                <a:off x="500" y="4111"/>
                <a:ext cx="107" cy="115"/>
              </a:xfrm>
              <a:prstGeom prst="rect">
                <a:avLst/>
              </a:prstGeom>
              <a:solidFill>
                <a:srgbClr val="D60093"/>
              </a:solidFill>
              <a:ln w="9525">
                <a:noFill/>
                <a:miter lim="800000"/>
                <a:headEnd/>
                <a:tailEnd/>
              </a:ln>
              <a:effectLst/>
            </p:spPr>
            <p:txBody>
              <a:bodyPr wrap="none" anchor="ctr"/>
              <a:lstStyle/>
              <a:p>
                <a:endParaRPr lang="en-GB"/>
              </a:p>
            </p:txBody>
          </p:sp>
          <p:sp>
            <p:nvSpPr>
              <p:cNvPr id="139490" name="Text Box 226"/>
              <p:cNvSpPr txBox="1">
                <a:spLocks noChangeArrowheads="1"/>
              </p:cNvSpPr>
              <p:nvPr/>
            </p:nvSpPr>
            <p:spPr bwMode="auto">
              <a:xfrm>
                <a:off x="582" y="4065"/>
                <a:ext cx="578" cy="192"/>
              </a:xfrm>
              <a:prstGeom prst="rect">
                <a:avLst/>
              </a:prstGeom>
              <a:noFill/>
              <a:ln w="9525">
                <a:noFill/>
                <a:miter lim="800000"/>
                <a:headEnd/>
                <a:tailEnd/>
              </a:ln>
              <a:effectLst/>
            </p:spPr>
            <p:txBody>
              <a:bodyPr wrap="none">
                <a:spAutoFit/>
              </a:bodyPr>
              <a:lstStyle/>
              <a:p>
                <a:pPr algn="l"/>
                <a:r>
                  <a:rPr lang="en-GB" sz="1400" b="1">
                    <a:solidFill>
                      <a:srgbClr val="D60093"/>
                    </a:solidFill>
                  </a:rPr>
                  <a:t>SEEREN</a:t>
                </a:r>
              </a:p>
            </p:txBody>
          </p:sp>
        </p:grpSp>
        <p:sp>
          <p:nvSpPr>
            <p:cNvPr id="139491" name="Freeform 227"/>
            <p:cNvSpPr>
              <a:spLocks/>
            </p:cNvSpPr>
            <p:nvPr/>
          </p:nvSpPr>
          <p:spPr bwMode="auto">
            <a:xfrm>
              <a:off x="3162" y="1629"/>
              <a:ext cx="114" cy="99"/>
            </a:xfrm>
            <a:custGeom>
              <a:avLst/>
              <a:gdLst/>
              <a:ahLst/>
              <a:cxnLst>
                <a:cxn ang="0">
                  <a:pos x="27" y="0"/>
                </a:cxn>
                <a:cxn ang="0">
                  <a:pos x="0" y="24"/>
                </a:cxn>
                <a:cxn ang="0">
                  <a:pos x="15" y="78"/>
                </a:cxn>
                <a:cxn ang="0">
                  <a:pos x="60" y="99"/>
                </a:cxn>
                <a:cxn ang="0">
                  <a:pos x="81" y="96"/>
                </a:cxn>
                <a:cxn ang="0">
                  <a:pos x="99" y="69"/>
                </a:cxn>
                <a:cxn ang="0">
                  <a:pos x="114" y="42"/>
                </a:cxn>
                <a:cxn ang="0">
                  <a:pos x="99" y="27"/>
                </a:cxn>
                <a:cxn ang="0">
                  <a:pos x="48" y="18"/>
                </a:cxn>
                <a:cxn ang="0">
                  <a:pos x="27" y="0"/>
                </a:cxn>
              </a:cxnLst>
              <a:rect l="0" t="0" r="r" b="b"/>
              <a:pathLst>
                <a:path w="114" h="99">
                  <a:moveTo>
                    <a:pt x="27" y="0"/>
                  </a:moveTo>
                  <a:lnTo>
                    <a:pt x="0" y="24"/>
                  </a:lnTo>
                  <a:lnTo>
                    <a:pt x="15" y="78"/>
                  </a:lnTo>
                  <a:lnTo>
                    <a:pt x="60" y="99"/>
                  </a:lnTo>
                  <a:lnTo>
                    <a:pt x="81" y="96"/>
                  </a:lnTo>
                  <a:lnTo>
                    <a:pt x="99" y="69"/>
                  </a:lnTo>
                  <a:lnTo>
                    <a:pt x="114" y="42"/>
                  </a:lnTo>
                  <a:lnTo>
                    <a:pt x="99" y="27"/>
                  </a:lnTo>
                  <a:lnTo>
                    <a:pt x="48" y="18"/>
                  </a:lnTo>
                  <a:lnTo>
                    <a:pt x="27" y="0"/>
                  </a:lnTo>
                  <a:close/>
                </a:path>
              </a:pathLst>
            </a:custGeom>
            <a:solidFill>
              <a:srgbClr val="D60093"/>
            </a:solidFill>
            <a:ln w="9525" cap="flat" cmpd="sng">
              <a:noFill/>
              <a:prstDash val="solid"/>
              <a:round/>
              <a:headEnd/>
              <a:tailEnd/>
            </a:ln>
            <a:effectLst/>
          </p:spPr>
          <p:txBody>
            <a:bodyPr wrap="none" anchor="ctr"/>
            <a:lstStyle/>
            <a:p>
              <a:endParaRPr lang="en-GB"/>
            </a:p>
          </p:txBody>
        </p:sp>
      </p:grpSp>
      <p:grpSp>
        <p:nvGrpSpPr>
          <p:cNvPr id="12" name="Group 240"/>
          <p:cNvGrpSpPr>
            <a:grpSpLocks/>
          </p:cNvGrpSpPr>
          <p:nvPr/>
        </p:nvGrpSpPr>
        <p:grpSpPr bwMode="auto">
          <a:xfrm>
            <a:off x="2008188" y="2722563"/>
            <a:ext cx="3032125" cy="3689350"/>
            <a:chOff x="1265" y="1715"/>
            <a:chExt cx="1910" cy="2324"/>
          </a:xfrm>
        </p:grpSpPr>
        <p:grpSp>
          <p:nvGrpSpPr>
            <p:cNvPr id="13" name="Group 182"/>
            <p:cNvGrpSpPr>
              <a:grpSpLocks/>
            </p:cNvGrpSpPr>
            <p:nvPr/>
          </p:nvGrpSpPr>
          <p:grpSpPr bwMode="auto">
            <a:xfrm>
              <a:off x="1265" y="1715"/>
              <a:ext cx="1626" cy="1748"/>
              <a:chOff x="1363" y="2099"/>
              <a:chExt cx="1766" cy="1898"/>
            </a:xfrm>
          </p:grpSpPr>
          <p:grpSp>
            <p:nvGrpSpPr>
              <p:cNvPr id="14" name="Group 183"/>
              <p:cNvGrpSpPr>
                <a:grpSpLocks/>
              </p:cNvGrpSpPr>
              <p:nvPr/>
            </p:nvGrpSpPr>
            <p:grpSpPr bwMode="auto">
              <a:xfrm>
                <a:off x="1363" y="2290"/>
                <a:ext cx="1251" cy="1707"/>
                <a:chOff x="1363" y="2290"/>
                <a:chExt cx="1251" cy="1707"/>
              </a:xfrm>
            </p:grpSpPr>
            <p:sp>
              <p:nvSpPr>
                <p:cNvPr id="139448" name="Freeform 184"/>
                <p:cNvSpPr>
                  <a:spLocks/>
                </p:cNvSpPr>
                <p:nvPr/>
              </p:nvSpPr>
              <p:spPr bwMode="auto">
                <a:xfrm>
                  <a:off x="1852" y="2462"/>
                  <a:ext cx="160" cy="69"/>
                </a:xfrm>
                <a:custGeom>
                  <a:avLst/>
                  <a:gdLst/>
                  <a:ahLst/>
                  <a:cxnLst>
                    <a:cxn ang="0">
                      <a:pos x="188" y="64"/>
                    </a:cxn>
                    <a:cxn ang="0">
                      <a:pos x="156" y="81"/>
                    </a:cxn>
                    <a:cxn ang="0">
                      <a:pos x="110" y="64"/>
                    </a:cxn>
                    <a:cxn ang="0">
                      <a:pos x="61" y="41"/>
                    </a:cxn>
                    <a:cxn ang="0">
                      <a:pos x="0" y="32"/>
                    </a:cxn>
                    <a:cxn ang="0">
                      <a:pos x="15" y="15"/>
                    </a:cxn>
                    <a:cxn ang="0">
                      <a:pos x="65" y="0"/>
                    </a:cxn>
                    <a:cxn ang="0">
                      <a:pos x="114" y="41"/>
                    </a:cxn>
                    <a:cxn ang="0">
                      <a:pos x="188" y="64"/>
                    </a:cxn>
                    <a:cxn ang="0">
                      <a:pos x="188" y="64"/>
                    </a:cxn>
                  </a:cxnLst>
                  <a:rect l="0" t="0" r="r" b="b"/>
                  <a:pathLst>
                    <a:path w="188" h="81">
                      <a:moveTo>
                        <a:pt x="188" y="64"/>
                      </a:moveTo>
                      <a:lnTo>
                        <a:pt x="156" y="81"/>
                      </a:lnTo>
                      <a:lnTo>
                        <a:pt x="110" y="64"/>
                      </a:lnTo>
                      <a:lnTo>
                        <a:pt x="61" y="41"/>
                      </a:lnTo>
                      <a:lnTo>
                        <a:pt x="0" y="32"/>
                      </a:lnTo>
                      <a:lnTo>
                        <a:pt x="15" y="15"/>
                      </a:lnTo>
                      <a:lnTo>
                        <a:pt x="65" y="0"/>
                      </a:lnTo>
                      <a:lnTo>
                        <a:pt x="114" y="41"/>
                      </a:lnTo>
                      <a:lnTo>
                        <a:pt x="188" y="64"/>
                      </a:lnTo>
                      <a:lnTo>
                        <a:pt x="188" y="64"/>
                      </a:lnTo>
                      <a:close/>
                    </a:path>
                  </a:pathLst>
                </a:custGeom>
                <a:solidFill>
                  <a:srgbClr val="FF3300"/>
                </a:solidFill>
                <a:ln w="9525">
                  <a:noFill/>
                  <a:round/>
                  <a:headEnd/>
                  <a:tailEnd/>
                </a:ln>
              </p:spPr>
              <p:txBody>
                <a:bodyPr/>
                <a:lstStyle/>
                <a:p>
                  <a:endParaRPr lang="en-GB"/>
                </a:p>
              </p:txBody>
            </p:sp>
            <p:sp>
              <p:nvSpPr>
                <p:cNvPr id="139449" name="Freeform 185"/>
                <p:cNvSpPr>
                  <a:spLocks/>
                </p:cNvSpPr>
                <p:nvPr/>
              </p:nvSpPr>
              <p:spPr bwMode="auto">
                <a:xfrm>
                  <a:off x="1363" y="2290"/>
                  <a:ext cx="585" cy="468"/>
                </a:xfrm>
                <a:custGeom>
                  <a:avLst/>
                  <a:gdLst/>
                  <a:ahLst/>
                  <a:cxnLst>
                    <a:cxn ang="0">
                      <a:pos x="579" y="468"/>
                    </a:cxn>
                    <a:cxn ang="0">
                      <a:pos x="549" y="435"/>
                    </a:cxn>
                    <a:cxn ang="0">
                      <a:pos x="528" y="450"/>
                    </a:cxn>
                    <a:cxn ang="0">
                      <a:pos x="471" y="420"/>
                    </a:cxn>
                    <a:cxn ang="0">
                      <a:pos x="369" y="357"/>
                    </a:cxn>
                    <a:cxn ang="0">
                      <a:pos x="309" y="291"/>
                    </a:cxn>
                    <a:cxn ang="0">
                      <a:pos x="252" y="264"/>
                    </a:cxn>
                    <a:cxn ang="0">
                      <a:pos x="192" y="216"/>
                    </a:cxn>
                    <a:cxn ang="0">
                      <a:pos x="156" y="192"/>
                    </a:cxn>
                    <a:cxn ang="0">
                      <a:pos x="120" y="162"/>
                    </a:cxn>
                    <a:cxn ang="0">
                      <a:pos x="81" y="111"/>
                    </a:cxn>
                    <a:cxn ang="0">
                      <a:pos x="54" y="69"/>
                    </a:cxn>
                    <a:cxn ang="0">
                      <a:pos x="51" y="36"/>
                    </a:cxn>
                    <a:cxn ang="0">
                      <a:pos x="45" y="102"/>
                    </a:cxn>
                    <a:cxn ang="0">
                      <a:pos x="75" y="150"/>
                    </a:cxn>
                    <a:cxn ang="0">
                      <a:pos x="90" y="180"/>
                    </a:cxn>
                    <a:cxn ang="0">
                      <a:pos x="60" y="171"/>
                    </a:cxn>
                    <a:cxn ang="0">
                      <a:pos x="42" y="144"/>
                    </a:cxn>
                    <a:cxn ang="0">
                      <a:pos x="24" y="111"/>
                    </a:cxn>
                    <a:cxn ang="0">
                      <a:pos x="9" y="87"/>
                    </a:cxn>
                    <a:cxn ang="0">
                      <a:pos x="18" y="66"/>
                    </a:cxn>
                    <a:cxn ang="0">
                      <a:pos x="6" y="36"/>
                    </a:cxn>
                    <a:cxn ang="0">
                      <a:pos x="0" y="0"/>
                    </a:cxn>
                    <a:cxn ang="0">
                      <a:pos x="48" y="0"/>
                    </a:cxn>
                    <a:cxn ang="0">
                      <a:pos x="84" y="24"/>
                    </a:cxn>
                    <a:cxn ang="0">
                      <a:pos x="123" y="24"/>
                    </a:cxn>
                    <a:cxn ang="0">
                      <a:pos x="162" y="18"/>
                    </a:cxn>
                    <a:cxn ang="0">
                      <a:pos x="198" y="51"/>
                    </a:cxn>
                    <a:cxn ang="0">
                      <a:pos x="222" y="57"/>
                    </a:cxn>
                    <a:cxn ang="0">
                      <a:pos x="246" y="75"/>
                    </a:cxn>
                    <a:cxn ang="0">
                      <a:pos x="228" y="105"/>
                    </a:cxn>
                    <a:cxn ang="0">
                      <a:pos x="228" y="156"/>
                    </a:cxn>
                    <a:cxn ang="0">
                      <a:pos x="291" y="183"/>
                    </a:cxn>
                    <a:cxn ang="0">
                      <a:pos x="321" y="171"/>
                    </a:cxn>
                    <a:cxn ang="0">
                      <a:pos x="345" y="153"/>
                    </a:cxn>
                    <a:cxn ang="0">
                      <a:pos x="372" y="156"/>
                    </a:cxn>
                    <a:cxn ang="0">
                      <a:pos x="378" y="180"/>
                    </a:cxn>
                    <a:cxn ang="0">
                      <a:pos x="387" y="225"/>
                    </a:cxn>
                    <a:cxn ang="0">
                      <a:pos x="351" y="231"/>
                    </a:cxn>
                    <a:cxn ang="0">
                      <a:pos x="345" y="249"/>
                    </a:cxn>
                    <a:cxn ang="0">
                      <a:pos x="369" y="255"/>
                    </a:cxn>
                    <a:cxn ang="0">
                      <a:pos x="405" y="255"/>
                    </a:cxn>
                    <a:cxn ang="0">
                      <a:pos x="402" y="291"/>
                    </a:cxn>
                    <a:cxn ang="0">
                      <a:pos x="432" y="291"/>
                    </a:cxn>
                    <a:cxn ang="0">
                      <a:pos x="462" y="285"/>
                    </a:cxn>
                    <a:cxn ang="0">
                      <a:pos x="480" y="309"/>
                    </a:cxn>
                    <a:cxn ang="0">
                      <a:pos x="486" y="345"/>
                    </a:cxn>
                    <a:cxn ang="0">
                      <a:pos x="492" y="381"/>
                    </a:cxn>
                    <a:cxn ang="0">
                      <a:pos x="513" y="393"/>
                    </a:cxn>
                    <a:cxn ang="0">
                      <a:pos x="537" y="390"/>
                    </a:cxn>
                    <a:cxn ang="0">
                      <a:pos x="573" y="423"/>
                    </a:cxn>
                    <a:cxn ang="0">
                      <a:pos x="585" y="441"/>
                    </a:cxn>
                    <a:cxn ang="0">
                      <a:pos x="579" y="468"/>
                    </a:cxn>
                  </a:cxnLst>
                  <a:rect l="0" t="0" r="r" b="b"/>
                  <a:pathLst>
                    <a:path w="585" h="468">
                      <a:moveTo>
                        <a:pt x="579" y="468"/>
                      </a:moveTo>
                      <a:lnTo>
                        <a:pt x="549" y="435"/>
                      </a:lnTo>
                      <a:lnTo>
                        <a:pt x="528" y="450"/>
                      </a:lnTo>
                      <a:lnTo>
                        <a:pt x="471" y="420"/>
                      </a:lnTo>
                      <a:lnTo>
                        <a:pt x="369" y="357"/>
                      </a:lnTo>
                      <a:lnTo>
                        <a:pt x="309" y="291"/>
                      </a:lnTo>
                      <a:lnTo>
                        <a:pt x="252" y="264"/>
                      </a:lnTo>
                      <a:lnTo>
                        <a:pt x="192" y="216"/>
                      </a:lnTo>
                      <a:lnTo>
                        <a:pt x="156" y="192"/>
                      </a:lnTo>
                      <a:lnTo>
                        <a:pt x="120" y="162"/>
                      </a:lnTo>
                      <a:lnTo>
                        <a:pt x="81" y="111"/>
                      </a:lnTo>
                      <a:lnTo>
                        <a:pt x="54" y="69"/>
                      </a:lnTo>
                      <a:lnTo>
                        <a:pt x="51" y="36"/>
                      </a:lnTo>
                      <a:lnTo>
                        <a:pt x="45" y="102"/>
                      </a:lnTo>
                      <a:lnTo>
                        <a:pt x="75" y="150"/>
                      </a:lnTo>
                      <a:lnTo>
                        <a:pt x="90" y="180"/>
                      </a:lnTo>
                      <a:lnTo>
                        <a:pt x="60" y="171"/>
                      </a:lnTo>
                      <a:lnTo>
                        <a:pt x="42" y="144"/>
                      </a:lnTo>
                      <a:lnTo>
                        <a:pt x="24" y="111"/>
                      </a:lnTo>
                      <a:lnTo>
                        <a:pt x="9" y="87"/>
                      </a:lnTo>
                      <a:lnTo>
                        <a:pt x="18" y="66"/>
                      </a:lnTo>
                      <a:lnTo>
                        <a:pt x="6" y="36"/>
                      </a:lnTo>
                      <a:lnTo>
                        <a:pt x="0" y="0"/>
                      </a:lnTo>
                      <a:lnTo>
                        <a:pt x="48" y="0"/>
                      </a:lnTo>
                      <a:lnTo>
                        <a:pt x="84" y="24"/>
                      </a:lnTo>
                      <a:lnTo>
                        <a:pt x="123" y="24"/>
                      </a:lnTo>
                      <a:lnTo>
                        <a:pt x="162" y="18"/>
                      </a:lnTo>
                      <a:lnTo>
                        <a:pt x="198" y="51"/>
                      </a:lnTo>
                      <a:lnTo>
                        <a:pt x="222" y="57"/>
                      </a:lnTo>
                      <a:lnTo>
                        <a:pt x="246" y="75"/>
                      </a:lnTo>
                      <a:lnTo>
                        <a:pt x="228" y="105"/>
                      </a:lnTo>
                      <a:lnTo>
                        <a:pt x="228" y="156"/>
                      </a:lnTo>
                      <a:lnTo>
                        <a:pt x="291" y="183"/>
                      </a:lnTo>
                      <a:lnTo>
                        <a:pt x="321" y="171"/>
                      </a:lnTo>
                      <a:lnTo>
                        <a:pt x="345" y="153"/>
                      </a:lnTo>
                      <a:lnTo>
                        <a:pt x="372" y="156"/>
                      </a:lnTo>
                      <a:lnTo>
                        <a:pt x="378" y="180"/>
                      </a:lnTo>
                      <a:lnTo>
                        <a:pt x="387" y="225"/>
                      </a:lnTo>
                      <a:lnTo>
                        <a:pt x="351" y="231"/>
                      </a:lnTo>
                      <a:lnTo>
                        <a:pt x="345" y="249"/>
                      </a:lnTo>
                      <a:lnTo>
                        <a:pt x="369" y="255"/>
                      </a:lnTo>
                      <a:lnTo>
                        <a:pt x="405" y="255"/>
                      </a:lnTo>
                      <a:lnTo>
                        <a:pt x="402" y="291"/>
                      </a:lnTo>
                      <a:lnTo>
                        <a:pt x="432" y="291"/>
                      </a:lnTo>
                      <a:lnTo>
                        <a:pt x="462" y="285"/>
                      </a:lnTo>
                      <a:lnTo>
                        <a:pt x="480" y="309"/>
                      </a:lnTo>
                      <a:lnTo>
                        <a:pt x="486" y="345"/>
                      </a:lnTo>
                      <a:lnTo>
                        <a:pt x="492" y="381"/>
                      </a:lnTo>
                      <a:lnTo>
                        <a:pt x="513" y="393"/>
                      </a:lnTo>
                      <a:lnTo>
                        <a:pt x="537" y="390"/>
                      </a:lnTo>
                      <a:lnTo>
                        <a:pt x="573" y="423"/>
                      </a:lnTo>
                      <a:lnTo>
                        <a:pt x="585" y="441"/>
                      </a:lnTo>
                      <a:lnTo>
                        <a:pt x="579" y="468"/>
                      </a:lnTo>
                      <a:close/>
                    </a:path>
                  </a:pathLst>
                </a:custGeom>
                <a:solidFill>
                  <a:srgbClr val="FF3300"/>
                </a:solidFill>
                <a:ln w="9525">
                  <a:noFill/>
                  <a:round/>
                  <a:headEnd/>
                  <a:tailEnd/>
                </a:ln>
                <a:effectLst/>
              </p:spPr>
              <p:txBody>
                <a:bodyPr wrap="none" anchor="ctr"/>
                <a:lstStyle/>
                <a:p>
                  <a:endParaRPr lang="en-GB"/>
                </a:p>
              </p:txBody>
            </p:sp>
            <p:sp>
              <p:nvSpPr>
                <p:cNvPr id="139450" name="Freeform 186"/>
                <p:cNvSpPr>
                  <a:spLocks/>
                </p:cNvSpPr>
                <p:nvPr/>
              </p:nvSpPr>
              <p:spPr bwMode="auto">
                <a:xfrm>
                  <a:off x="1881" y="2693"/>
                  <a:ext cx="733" cy="1304"/>
                </a:xfrm>
                <a:custGeom>
                  <a:avLst/>
                  <a:gdLst/>
                  <a:ahLst/>
                  <a:cxnLst>
                    <a:cxn ang="0">
                      <a:pos x="77" y="68"/>
                    </a:cxn>
                    <a:cxn ang="0">
                      <a:pos x="85" y="174"/>
                    </a:cxn>
                    <a:cxn ang="0">
                      <a:pos x="33" y="278"/>
                    </a:cxn>
                    <a:cxn ang="0">
                      <a:pos x="11" y="327"/>
                    </a:cxn>
                    <a:cxn ang="0">
                      <a:pos x="70" y="427"/>
                    </a:cxn>
                    <a:cxn ang="0">
                      <a:pos x="168" y="517"/>
                    </a:cxn>
                    <a:cxn ang="0">
                      <a:pos x="188" y="590"/>
                    </a:cxn>
                    <a:cxn ang="0">
                      <a:pos x="168" y="744"/>
                    </a:cxn>
                    <a:cxn ang="0">
                      <a:pos x="157" y="980"/>
                    </a:cxn>
                    <a:cxn ang="0">
                      <a:pos x="168" y="1069"/>
                    </a:cxn>
                    <a:cxn ang="0">
                      <a:pos x="164" y="1165"/>
                    </a:cxn>
                    <a:cxn ang="0">
                      <a:pos x="196" y="1234"/>
                    </a:cxn>
                    <a:cxn ang="0">
                      <a:pos x="191" y="1261"/>
                    </a:cxn>
                    <a:cxn ang="0">
                      <a:pos x="270" y="1287"/>
                    </a:cxn>
                    <a:cxn ang="0">
                      <a:pos x="336" y="1287"/>
                    </a:cxn>
                    <a:cxn ang="0">
                      <a:pos x="274" y="1240"/>
                    </a:cxn>
                    <a:cxn ang="0">
                      <a:pos x="274" y="1213"/>
                    </a:cxn>
                    <a:cxn ang="0">
                      <a:pos x="287" y="1134"/>
                    </a:cxn>
                    <a:cxn ang="0">
                      <a:pos x="254" y="1076"/>
                    </a:cxn>
                    <a:cxn ang="0">
                      <a:pos x="300" y="1033"/>
                    </a:cxn>
                    <a:cxn ang="0">
                      <a:pos x="287" y="987"/>
                    </a:cxn>
                    <a:cxn ang="0">
                      <a:pos x="341" y="949"/>
                    </a:cxn>
                    <a:cxn ang="0">
                      <a:pos x="406" y="913"/>
                    </a:cxn>
                    <a:cxn ang="0">
                      <a:pos x="412" y="853"/>
                    </a:cxn>
                    <a:cxn ang="0">
                      <a:pos x="465" y="843"/>
                    </a:cxn>
                    <a:cxn ang="0">
                      <a:pos x="512" y="787"/>
                    </a:cxn>
                    <a:cxn ang="0">
                      <a:pos x="523" y="701"/>
                    </a:cxn>
                    <a:cxn ang="0">
                      <a:pos x="565" y="655"/>
                    </a:cxn>
                    <a:cxn ang="0">
                      <a:pos x="667" y="580"/>
                    </a:cxn>
                    <a:cxn ang="0">
                      <a:pos x="716" y="397"/>
                    </a:cxn>
                    <a:cxn ang="0">
                      <a:pos x="687" y="311"/>
                    </a:cxn>
                    <a:cxn ang="0">
                      <a:pos x="616" y="274"/>
                    </a:cxn>
                    <a:cxn ang="0">
                      <a:pos x="586" y="266"/>
                    </a:cxn>
                    <a:cxn ang="0">
                      <a:pos x="520" y="236"/>
                    </a:cxn>
                    <a:cxn ang="0">
                      <a:pos x="512" y="190"/>
                    </a:cxn>
                    <a:cxn ang="0">
                      <a:pos x="457" y="154"/>
                    </a:cxn>
                    <a:cxn ang="0">
                      <a:pos x="354" y="192"/>
                    </a:cxn>
                    <a:cxn ang="0">
                      <a:pos x="338" y="156"/>
                    </a:cxn>
                    <a:cxn ang="0">
                      <a:pos x="314" y="88"/>
                    </a:cxn>
                    <a:cxn ang="0">
                      <a:pos x="211" y="31"/>
                    </a:cxn>
                    <a:cxn ang="0">
                      <a:pos x="168" y="4"/>
                    </a:cxn>
                    <a:cxn ang="0">
                      <a:pos x="102" y="20"/>
                    </a:cxn>
                  </a:cxnLst>
                  <a:rect l="0" t="0" r="r" b="b"/>
                  <a:pathLst>
                    <a:path w="733" h="1304">
                      <a:moveTo>
                        <a:pt x="102" y="20"/>
                      </a:moveTo>
                      <a:lnTo>
                        <a:pt x="77" y="68"/>
                      </a:lnTo>
                      <a:lnTo>
                        <a:pt x="73" y="126"/>
                      </a:lnTo>
                      <a:lnTo>
                        <a:pt x="85" y="174"/>
                      </a:lnTo>
                      <a:lnTo>
                        <a:pt x="26" y="220"/>
                      </a:lnTo>
                      <a:lnTo>
                        <a:pt x="33" y="278"/>
                      </a:lnTo>
                      <a:lnTo>
                        <a:pt x="0" y="301"/>
                      </a:lnTo>
                      <a:lnTo>
                        <a:pt x="11" y="327"/>
                      </a:lnTo>
                      <a:lnTo>
                        <a:pt x="67" y="390"/>
                      </a:lnTo>
                      <a:lnTo>
                        <a:pt x="70" y="427"/>
                      </a:lnTo>
                      <a:lnTo>
                        <a:pt x="128" y="506"/>
                      </a:lnTo>
                      <a:lnTo>
                        <a:pt x="168" y="517"/>
                      </a:lnTo>
                      <a:lnTo>
                        <a:pt x="176" y="564"/>
                      </a:lnTo>
                      <a:lnTo>
                        <a:pt x="188" y="590"/>
                      </a:lnTo>
                      <a:lnTo>
                        <a:pt x="183" y="701"/>
                      </a:lnTo>
                      <a:lnTo>
                        <a:pt x="168" y="744"/>
                      </a:lnTo>
                      <a:lnTo>
                        <a:pt x="172" y="860"/>
                      </a:lnTo>
                      <a:lnTo>
                        <a:pt x="157" y="980"/>
                      </a:lnTo>
                      <a:lnTo>
                        <a:pt x="179" y="997"/>
                      </a:lnTo>
                      <a:lnTo>
                        <a:pt x="168" y="1069"/>
                      </a:lnTo>
                      <a:lnTo>
                        <a:pt x="147" y="1086"/>
                      </a:lnTo>
                      <a:lnTo>
                        <a:pt x="164" y="1165"/>
                      </a:lnTo>
                      <a:lnTo>
                        <a:pt x="196" y="1208"/>
                      </a:lnTo>
                      <a:lnTo>
                        <a:pt x="196" y="1234"/>
                      </a:lnTo>
                      <a:lnTo>
                        <a:pt x="208" y="1251"/>
                      </a:lnTo>
                      <a:lnTo>
                        <a:pt x="191" y="1261"/>
                      </a:lnTo>
                      <a:lnTo>
                        <a:pt x="234" y="1287"/>
                      </a:lnTo>
                      <a:lnTo>
                        <a:pt x="270" y="1287"/>
                      </a:lnTo>
                      <a:lnTo>
                        <a:pt x="319" y="1304"/>
                      </a:lnTo>
                      <a:lnTo>
                        <a:pt x="336" y="1287"/>
                      </a:lnTo>
                      <a:lnTo>
                        <a:pt x="290" y="1261"/>
                      </a:lnTo>
                      <a:lnTo>
                        <a:pt x="274" y="1240"/>
                      </a:lnTo>
                      <a:lnTo>
                        <a:pt x="237" y="1240"/>
                      </a:lnTo>
                      <a:lnTo>
                        <a:pt x="274" y="1213"/>
                      </a:lnTo>
                      <a:lnTo>
                        <a:pt x="240" y="1196"/>
                      </a:lnTo>
                      <a:lnTo>
                        <a:pt x="287" y="1134"/>
                      </a:lnTo>
                      <a:lnTo>
                        <a:pt x="263" y="1109"/>
                      </a:lnTo>
                      <a:lnTo>
                        <a:pt x="254" y="1076"/>
                      </a:lnTo>
                      <a:lnTo>
                        <a:pt x="281" y="1066"/>
                      </a:lnTo>
                      <a:lnTo>
                        <a:pt x="300" y="1033"/>
                      </a:lnTo>
                      <a:lnTo>
                        <a:pt x="323" y="1023"/>
                      </a:lnTo>
                      <a:lnTo>
                        <a:pt x="287" y="987"/>
                      </a:lnTo>
                      <a:lnTo>
                        <a:pt x="319" y="980"/>
                      </a:lnTo>
                      <a:lnTo>
                        <a:pt x="341" y="949"/>
                      </a:lnTo>
                      <a:lnTo>
                        <a:pt x="368" y="949"/>
                      </a:lnTo>
                      <a:lnTo>
                        <a:pt x="406" y="913"/>
                      </a:lnTo>
                      <a:lnTo>
                        <a:pt x="389" y="853"/>
                      </a:lnTo>
                      <a:lnTo>
                        <a:pt x="412" y="853"/>
                      </a:lnTo>
                      <a:lnTo>
                        <a:pt x="418" y="870"/>
                      </a:lnTo>
                      <a:lnTo>
                        <a:pt x="465" y="843"/>
                      </a:lnTo>
                      <a:lnTo>
                        <a:pt x="469" y="790"/>
                      </a:lnTo>
                      <a:lnTo>
                        <a:pt x="512" y="787"/>
                      </a:lnTo>
                      <a:lnTo>
                        <a:pt x="527" y="765"/>
                      </a:lnTo>
                      <a:lnTo>
                        <a:pt x="523" y="701"/>
                      </a:lnTo>
                      <a:lnTo>
                        <a:pt x="561" y="686"/>
                      </a:lnTo>
                      <a:lnTo>
                        <a:pt x="565" y="655"/>
                      </a:lnTo>
                      <a:lnTo>
                        <a:pt x="610" y="640"/>
                      </a:lnTo>
                      <a:lnTo>
                        <a:pt x="667" y="580"/>
                      </a:lnTo>
                      <a:lnTo>
                        <a:pt x="667" y="469"/>
                      </a:lnTo>
                      <a:lnTo>
                        <a:pt x="716" y="397"/>
                      </a:lnTo>
                      <a:lnTo>
                        <a:pt x="733" y="327"/>
                      </a:lnTo>
                      <a:lnTo>
                        <a:pt x="687" y="311"/>
                      </a:lnTo>
                      <a:lnTo>
                        <a:pt x="663" y="278"/>
                      </a:lnTo>
                      <a:lnTo>
                        <a:pt x="616" y="274"/>
                      </a:lnTo>
                      <a:lnTo>
                        <a:pt x="597" y="251"/>
                      </a:lnTo>
                      <a:lnTo>
                        <a:pt x="586" y="266"/>
                      </a:lnTo>
                      <a:lnTo>
                        <a:pt x="535" y="230"/>
                      </a:lnTo>
                      <a:lnTo>
                        <a:pt x="520" y="236"/>
                      </a:lnTo>
                      <a:lnTo>
                        <a:pt x="495" y="205"/>
                      </a:lnTo>
                      <a:lnTo>
                        <a:pt x="512" y="190"/>
                      </a:lnTo>
                      <a:lnTo>
                        <a:pt x="487" y="154"/>
                      </a:lnTo>
                      <a:lnTo>
                        <a:pt x="457" y="154"/>
                      </a:lnTo>
                      <a:lnTo>
                        <a:pt x="426" y="192"/>
                      </a:lnTo>
                      <a:lnTo>
                        <a:pt x="354" y="192"/>
                      </a:lnTo>
                      <a:lnTo>
                        <a:pt x="314" y="192"/>
                      </a:lnTo>
                      <a:lnTo>
                        <a:pt x="338" y="156"/>
                      </a:lnTo>
                      <a:lnTo>
                        <a:pt x="318" y="124"/>
                      </a:lnTo>
                      <a:lnTo>
                        <a:pt x="314" y="88"/>
                      </a:lnTo>
                      <a:lnTo>
                        <a:pt x="332" y="31"/>
                      </a:lnTo>
                      <a:lnTo>
                        <a:pt x="211" y="31"/>
                      </a:lnTo>
                      <a:lnTo>
                        <a:pt x="191" y="0"/>
                      </a:lnTo>
                      <a:lnTo>
                        <a:pt x="168" y="4"/>
                      </a:lnTo>
                      <a:lnTo>
                        <a:pt x="135" y="15"/>
                      </a:lnTo>
                      <a:lnTo>
                        <a:pt x="102" y="20"/>
                      </a:lnTo>
                      <a:lnTo>
                        <a:pt x="102" y="20"/>
                      </a:lnTo>
                      <a:close/>
                    </a:path>
                  </a:pathLst>
                </a:custGeom>
                <a:solidFill>
                  <a:srgbClr val="FF3300"/>
                </a:solidFill>
                <a:ln w="9525">
                  <a:noFill/>
                  <a:round/>
                  <a:headEnd/>
                  <a:tailEnd/>
                </a:ln>
              </p:spPr>
              <p:txBody>
                <a:bodyPr/>
                <a:lstStyle/>
                <a:p>
                  <a:endParaRPr lang="en-GB"/>
                </a:p>
              </p:txBody>
            </p:sp>
          </p:grpSp>
          <p:sp>
            <p:nvSpPr>
              <p:cNvPr id="139451" name="Freeform 187"/>
              <p:cNvSpPr>
                <a:spLocks/>
              </p:cNvSpPr>
              <p:nvPr/>
            </p:nvSpPr>
            <p:spPr bwMode="auto">
              <a:xfrm>
                <a:off x="2266" y="2099"/>
                <a:ext cx="863" cy="980"/>
              </a:xfrm>
              <a:custGeom>
                <a:avLst/>
                <a:gdLst/>
                <a:ahLst/>
                <a:cxnLst>
                  <a:cxn ang="0">
                    <a:pos x="863" y="0"/>
                  </a:cxn>
                  <a:cxn ang="0">
                    <a:pos x="563" y="36"/>
                  </a:cxn>
                  <a:cxn ang="0">
                    <a:pos x="291" y="144"/>
                  </a:cxn>
                  <a:cxn ang="0">
                    <a:pos x="87" y="380"/>
                  </a:cxn>
                  <a:cxn ang="0">
                    <a:pos x="11" y="704"/>
                  </a:cxn>
                  <a:cxn ang="0">
                    <a:pos x="23" y="980"/>
                  </a:cxn>
                </a:cxnLst>
                <a:rect l="0" t="0" r="r" b="b"/>
                <a:pathLst>
                  <a:path w="863" h="980">
                    <a:moveTo>
                      <a:pt x="863" y="0"/>
                    </a:moveTo>
                    <a:cubicBezTo>
                      <a:pt x="813" y="6"/>
                      <a:pt x="658" y="12"/>
                      <a:pt x="563" y="36"/>
                    </a:cubicBezTo>
                    <a:cubicBezTo>
                      <a:pt x="468" y="60"/>
                      <a:pt x="370" y="87"/>
                      <a:pt x="291" y="144"/>
                    </a:cubicBezTo>
                    <a:cubicBezTo>
                      <a:pt x="212" y="201"/>
                      <a:pt x="134" y="287"/>
                      <a:pt x="87" y="380"/>
                    </a:cubicBezTo>
                    <a:cubicBezTo>
                      <a:pt x="40" y="473"/>
                      <a:pt x="22" y="604"/>
                      <a:pt x="11" y="704"/>
                    </a:cubicBezTo>
                    <a:cubicBezTo>
                      <a:pt x="0" y="804"/>
                      <a:pt x="21" y="923"/>
                      <a:pt x="23" y="980"/>
                    </a:cubicBezTo>
                  </a:path>
                </a:pathLst>
              </a:custGeom>
              <a:noFill/>
              <a:ln w="57150" cmpd="sng">
                <a:solidFill>
                  <a:schemeClr val="bg1"/>
                </a:solidFill>
                <a:round/>
                <a:headEnd/>
                <a:tailEnd/>
              </a:ln>
              <a:effectLst/>
            </p:spPr>
            <p:txBody>
              <a:bodyPr wrap="none" anchor="ctr"/>
              <a:lstStyle/>
              <a:p>
                <a:endParaRPr lang="en-GB"/>
              </a:p>
            </p:txBody>
          </p:sp>
          <p:sp>
            <p:nvSpPr>
              <p:cNvPr id="139452" name="Freeform 188"/>
              <p:cNvSpPr>
                <a:spLocks/>
              </p:cNvSpPr>
              <p:nvPr/>
            </p:nvSpPr>
            <p:spPr bwMode="auto">
              <a:xfrm>
                <a:off x="2266" y="2100"/>
                <a:ext cx="845" cy="954"/>
              </a:xfrm>
              <a:custGeom>
                <a:avLst/>
                <a:gdLst/>
                <a:ahLst/>
                <a:cxnLst>
                  <a:cxn ang="0">
                    <a:pos x="845" y="0"/>
                  </a:cxn>
                  <a:cxn ang="0">
                    <a:pos x="563" y="29"/>
                  </a:cxn>
                  <a:cxn ang="0">
                    <a:pos x="291" y="137"/>
                  </a:cxn>
                  <a:cxn ang="0">
                    <a:pos x="87" y="373"/>
                  </a:cxn>
                  <a:cxn ang="0">
                    <a:pos x="11" y="697"/>
                  </a:cxn>
                  <a:cxn ang="0">
                    <a:pos x="20" y="954"/>
                  </a:cxn>
                </a:cxnLst>
                <a:rect l="0" t="0" r="r" b="b"/>
                <a:pathLst>
                  <a:path w="845" h="954">
                    <a:moveTo>
                      <a:pt x="845" y="0"/>
                    </a:moveTo>
                    <a:cubicBezTo>
                      <a:pt x="798" y="5"/>
                      <a:pt x="655" y="6"/>
                      <a:pt x="563" y="29"/>
                    </a:cubicBezTo>
                    <a:cubicBezTo>
                      <a:pt x="471" y="52"/>
                      <a:pt x="370" y="80"/>
                      <a:pt x="291" y="137"/>
                    </a:cubicBezTo>
                    <a:cubicBezTo>
                      <a:pt x="212" y="194"/>
                      <a:pt x="134" y="280"/>
                      <a:pt x="87" y="373"/>
                    </a:cubicBezTo>
                    <a:cubicBezTo>
                      <a:pt x="40" y="466"/>
                      <a:pt x="22" y="600"/>
                      <a:pt x="11" y="697"/>
                    </a:cubicBezTo>
                    <a:cubicBezTo>
                      <a:pt x="0" y="794"/>
                      <a:pt x="18" y="901"/>
                      <a:pt x="20" y="954"/>
                    </a:cubicBezTo>
                  </a:path>
                </a:pathLst>
              </a:custGeom>
              <a:noFill/>
              <a:ln w="28575" cmpd="sng">
                <a:solidFill>
                  <a:srgbClr val="FF3300"/>
                </a:solidFill>
                <a:round/>
                <a:headEnd/>
                <a:tailEnd/>
              </a:ln>
              <a:effectLst/>
            </p:spPr>
            <p:txBody>
              <a:bodyPr wrap="none" anchor="ctr"/>
              <a:lstStyle/>
              <a:p>
                <a:endParaRPr lang="en-GB"/>
              </a:p>
            </p:txBody>
          </p:sp>
        </p:grpSp>
        <p:grpSp>
          <p:nvGrpSpPr>
            <p:cNvPr id="15" name="Group 189"/>
            <p:cNvGrpSpPr>
              <a:grpSpLocks/>
            </p:cNvGrpSpPr>
            <p:nvPr/>
          </p:nvGrpSpPr>
          <p:grpSpPr bwMode="auto">
            <a:xfrm>
              <a:off x="2641" y="3847"/>
              <a:ext cx="534" cy="192"/>
              <a:chOff x="500" y="4065"/>
              <a:chExt cx="534" cy="192"/>
            </a:xfrm>
          </p:grpSpPr>
          <p:sp>
            <p:nvSpPr>
              <p:cNvPr id="139454" name="Rectangle 190"/>
              <p:cNvSpPr>
                <a:spLocks noChangeArrowheads="1"/>
              </p:cNvSpPr>
              <p:nvPr/>
            </p:nvSpPr>
            <p:spPr bwMode="auto">
              <a:xfrm>
                <a:off x="500" y="4111"/>
                <a:ext cx="107" cy="115"/>
              </a:xfrm>
              <a:prstGeom prst="rect">
                <a:avLst/>
              </a:prstGeom>
              <a:solidFill>
                <a:srgbClr val="FF3300"/>
              </a:solidFill>
              <a:ln w="9525">
                <a:noFill/>
                <a:miter lim="800000"/>
                <a:headEnd/>
                <a:tailEnd/>
              </a:ln>
              <a:effectLst/>
            </p:spPr>
            <p:txBody>
              <a:bodyPr wrap="none" anchor="ctr"/>
              <a:lstStyle/>
              <a:p>
                <a:endParaRPr lang="en-GB"/>
              </a:p>
            </p:txBody>
          </p:sp>
          <p:sp>
            <p:nvSpPr>
              <p:cNvPr id="139455" name="Text Box 191"/>
              <p:cNvSpPr txBox="1">
                <a:spLocks noChangeArrowheads="1"/>
              </p:cNvSpPr>
              <p:nvPr/>
            </p:nvSpPr>
            <p:spPr bwMode="auto">
              <a:xfrm>
                <a:off x="582" y="4065"/>
                <a:ext cx="452" cy="192"/>
              </a:xfrm>
              <a:prstGeom prst="rect">
                <a:avLst/>
              </a:prstGeom>
              <a:noFill/>
              <a:ln w="9525">
                <a:noFill/>
                <a:miter lim="800000"/>
                <a:headEnd/>
                <a:tailEnd/>
              </a:ln>
              <a:effectLst/>
            </p:spPr>
            <p:txBody>
              <a:bodyPr wrap="none">
                <a:spAutoFit/>
              </a:bodyPr>
              <a:lstStyle/>
              <a:p>
                <a:pPr algn="l"/>
                <a:r>
                  <a:rPr lang="en-GB" sz="1400" b="1">
                    <a:solidFill>
                      <a:srgbClr val="FF3300"/>
                    </a:solidFill>
                  </a:rPr>
                  <a:t>ALICE</a:t>
                </a:r>
              </a:p>
            </p:txBody>
          </p:sp>
        </p:grpSp>
      </p:grpSp>
      <p:grpSp>
        <p:nvGrpSpPr>
          <p:cNvPr id="16" name="Group 241"/>
          <p:cNvGrpSpPr>
            <a:grpSpLocks/>
          </p:cNvGrpSpPr>
          <p:nvPr/>
        </p:nvGrpSpPr>
        <p:grpSpPr bwMode="auto">
          <a:xfrm>
            <a:off x="4192588" y="2679700"/>
            <a:ext cx="1836737" cy="3514725"/>
            <a:chOff x="2641" y="1688"/>
            <a:chExt cx="1157" cy="2214"/>
          </a:xfrm>
        </p:grpSpPr>
        <p:grpSp>
          <p:nvGrpSpPr>
            <p:cNvPr id="17" name="Group 172"/>
            <p:cNvGrpSpPr>
              <a:grpSpLocks/>
            </p:cNvGrpSpPr>
            <p:nvPr/>
          </p:nvGrpSpPr>
          <p:grpSpPr bwMode="auto">
            <a:xfrm>
              <a:off x="2734" y="1688"/>
              <a:ext cx="797" cy="441"/>
              <a:chOff x="2956" y="2064"/>
              <a:chExt cx="866" cy="479"/>
            </a:xfrm>
          </p:grpSpPr>
          <p:sp>
            <p:nvSpPr>
              <p:cNvPr id="139437" name="Freeform 173"/>
              <p:cNvSpPr>
                <a:spLocks/>
              </p:cNvSpPr>
              <p:nvPr/>
            </p:nvSpPr>
            <p:spPr bwMode="auto">
              <a:xfrm>
                <a:off x="2956" y="2199"/>
                <a:ext cx="388" cy="344"/>
              </a:xfrm>
              <a:custGeom>
                <a:avLst/>
                <a:gdLst/>
                <a:ahLst/>
                <a:cxnLst>
                  <a:cxn ang="0">
                    <a:pos x="0" y="185"/>
                  </a:cxn>
                  <a:cxn ang="0">
                    <a:pos x="12" y="153"/>
                  </a:cxn>
                  <a:cxn ang="0">
                    <a:pos x="16" y="121"/>
                  </a:cxn>
                  <a:cxn ang="0">
                    <a:pos x="28" y="117"/>
                  </a:cxn>
                  <a:cxn ang="0">
                    <a:pos x="36" y="105"/>
                  </a:cxn>
                  <a:cxn ang="0">
                    <a:pos x="60" y="93"/>
                  </a:cxn>
                  <a:cxn ang="0">
                    <a:pos x="148" y="49"/>
                  </a:cxn>
                  <a:cxn ang="0">
                    <a:pos x="284" y="13"/>
                  </a:cxn>
                  <a:cxn ang="0">
                    <a:pos x="388" y="25"/>
                  </a:cxn>
                  <a:cxn ang="0">
                    <a:pos x="364" y="57"/>
                  </a:cxn>
                  <a:cxn ang="0">
                    <a:pos x="360" y="69"/>
                  </a:cxn>
                  <a:cxn ang="0">
                    <a:pos x="372" y="81"/>
                  </a:cxn>
                  <a:cxn ang="0">
                    <a:pos x="348" y="93"/>
                  </a:cxn>
                  <a:cxn ang="0">
                    <a:pos x="320" y="153"/>
                  </a:cxn>
                  <a:cxn ang="0">
                    <a:pos x="312" y="177"/>
                  </a:cxn>
                  <a:cxn ang="0">
                    <a:pos x="316" y="241"/>
                  </a:cxn>
                  <a:cxn ang="0">
                    <a:pos x="364" y="261"/>
                  </a:cxn>
                  <a:cxn ang="0">
                    <a:pos x="240" y="341"/>
                  </a:cxn>
                  <a:cxn ang="0">
                    <a:pos x="204" y="313"/>
                  </a:cxn>
                  <a:cxn ang="0">
                    <a:pos x="72" y="209"/>
                  </a:cxn>
                  <a:cxn ang="0">
                    <a:pos x="52" y="213"/>
                  </a:cxn>
                  <a:cxn ang="0">
                    <a:pos x="40" y="217"/>
                  </a:cxn>
                  <a:cxn ang="0">
                    <a:pos x="36" y="185"/>
                  </a:cxn>
                  <a:cxn ang="0">
                    <a:pos x="0" y="185"/>
                  </a:cxn>
                </a:cxnLst>
                <a:rect l="0" t="0" r="r" b="b"/>
                <a:pathLst>
                  <a:path w="388" h="344">
                    <a:moveTo>
                      <a:pt x="0" y="185"/>
                    </a:moveTo>
                    <a:cubicBezTo>
                      <a:pt x="19" y="179"/>
                      <a:pt x="17" y="171"/>
                      <a:pt x="12" y="153"/>
                    </a:cubicBezTo>
                    <a:cubicBezTo>
                      <a:pt x="13" y="142"/>
                      <a:pt x="12" y="131"/>
                      <a:pt x="16" y="121"/>
                    </a:cubicBezTo>
                    <a:cubicBezTo>
                      <a:pt x="18" y="117"/>
                      <a:pt x="25" y="120"/>
                      <a:pt x="28" y="117"/>
                    </a:cubicBezTo>
                    <a:cubicBezTo>
                      <a:pt x="32" y="114"/>
                      <a:pt x="32" y="108"/>
                      <a:pt x="36" y="105"/>
                    </a:cubicBezTo>
                    <a:cubicBezTo>
                      <a:pt x="43" y="99"/>
                      <a:pt x="53" y="98"/>
                      <a:pt x="60" y="93"/>
                    </a:cubicBezTo>
                    <a:cubicBezTo>
                      <a:pt x="91" y="46"/>
                      <a:pt x="87" y="54"/>
                      <a:pt x="148" y="49"/>
                    </a:cubicBezTo>
                    <a:cubicBezTo>
                      <a:pt x="189" y="22"/>
                      <a:pt x="235" y="17"/>
                      <a:pt x="284" y="13"/>
                    </a:cubicBezTo>
                    <a:cubicBezTo>
                      <a:pt x="323" y="0"/>
                      <a:pt x="353" y="18"/>
                      <a:pt x="388" y="25"/>
                    </a:cubicBezTo>
                    <a:cubicBezTo>
                      <a:pt x="383" y="41"/>
                      <a:pt x="378" y="48"/>
                      <a:pt x="364" y="57"/>
                    </a:cubicBezTo>
                    <a:cubicBezTo>
                      <a:pt x="363" y="61"/>
                      <a:pt x="359" y="65"/>
                      <a:pt x="360" y="69"/>
                    </a:cubicBezTo>
                    <a:cubicBezTo>
                      <a:pt x="362" y="74"/>
                      <a:pt x="372" y="75"/>
                      <a:pt x="372" y="81"/>
                    </a:cubicBezTo>
                    <a:cubicBezTo>
                      <a:pt x="372" y="86"/>
                      <a:pt x="351" y="92"/>
                      <a:pt x="348" y="93"/>
                    </a:cubicBezTo>
                    <a:cubicBezTo>
                      <a:pt x="334" y="114"/>
                      <a:pt x="328" y="129"/>
                      <a:pt x="320" y="153"/>
                    </a:cubicBezTo>
                    <a:cubicBezTo>
                      <a:pt x="317" y="161"/>
                      <a:pt x="312" y="177"/>
                      <a:pt x="312" y="177"/>
                    </a:cubicBezTo>
                    <a:cubicBezTo>
                      <a:pt x="313" y="198"/>
                      <a:pt x="311" y="220"/>
                      <a:pt x="316" y="241"/>
                    </a:cubicBezTo>
                    <a:cubicBezTo>
                      <a:pt x="319" y="255"/>
                      <a:pt x="354" y="251"/>
                      <a:pt x="364" y="261"/>
                    </a:cubicBezTo>
                    <a:cubicBezTo>
                      <a:pt x="252" y="344"/>
                      <a:pt x="301" y="341"/>
                      <a:pt x="240" y="341"/>
                    </a:cubicBezTo>
                    <a:lnTo>
                      <a:pt x="204" y="313"/>
                    </a:lnTo>
                    <a:lnTo>
                      <a:pt x="72" y="209"/>
                    </a:lnTo>
                    <a:cubicBezTo>
                      <a:pt x="65" y="210"/>
                      <a:pt x="59" y="211"/>
                      <a:pt x="52" y="213"/>
                    </a:cubicBezTo>
                    <a:cubicBezTo>
                      <a:pt x="48" y="214"/>
                      <a:pt x="40" y="217"/>
                      <a:pt x="40" y="217"/>
                    </a:cubicBezTo>
                    <a:lnTo>
                      <a:pt x="36" y="185"/>
                    </a:lnTo>
                    <a:lnTo>
                      <a:pt x="0" y="185"/>
                    </a:lnTo>
                    <a:close/>
                  </a:path>
                </a:pathLst>
              </a:custGeom>
              <a:solidFill>
                <a:srgbClr val="CC6600"/>
              </a:solidFill>
              <a:ln w="9525">
                <a:noFill/>
                <a:round/>
                <a:headEnd/>
                <a:tailEnd/>
              </a:ln>
              <a:effectLst/>
            </p:spPr>
            <p:txBody>
              <a:bodyPr wrap="none" anchor="ctr"/>
              <a:lstStyle/>
              <a:p>
                <a:endParaRPr lang="en-GB"/>
              </a:p>
            </p:txBody>
          </p:sp>
          <p:sp>
            <p:nvSpPr>
              <p:cNvPr id="139438" name="Freeform 174"/>
              <p:cNvSpPr>
                <a:spLocks/>
              </p:cNvSpPr>
              <p:nvPr/>
            </p:nvSpPr>
            <p:spPr bwMode="auto">
              <a:xfrm>
                <a:off x="3520" y="2312"/>
                <a:ext cx="167" cy="176"/>
              </a:xfrm>
              <a:custGeom>
                <a:avLst/>
                <a:gdLst/>
                <a:ahLst/>
                <a:cxnLst>
                  <a:cxn ang="0">
                    <a:pos x="0" y="0"/>
                  </a:cxn>
                  <a:cxn ang="0">
                    <a:pos x="112" y="20"/>
                  </a:cxn>
                  <a:cxn ang="0">
                    <a:pos x="132" y="56"/>
                  </a:cxn>
                  <a:cxn ang="0">
                    <a:pos x="136" y="68"/>
                  </a:cxn>
                  <a:cxn ang="0">
                    <a:pos x="144" y="112"/>
                  </a:cxn>
                  <a:cxn ang="0">
                    <a:pos x="160" y="160"/>
                  </a:cxn>
                  <a:cxn ang="0">
                    <a:pos x="128" y="176"/>
                  </a:cxn>
                  <a:cxn ang="0">
                    <a:pos x="8" y="172"/>
                  </a:cxn>
                  <a:cxn ang="0">
                    <a:pos x="0" y="0"/>
                  </a:cxn>
                </a:cxnLst>
                <a:rect l="0" t="0" r="r" b="b"/>
                <a:pathLst>
                  <a:path w="160" h="176">
                    <a:moveTo>
                      <a:pt x="0" y="0"/>
                    </a:moveTo>
                    <a:cubicBezTo>
                      <a:pt x="38" y="4"/>
                      <a:pt x="73" y="14"/>
                      <a:pt x="112" y="20"/>
                    </a:cubicBezTo>
                    <a:cubicBezTo>
                      <a:pt x="130" y="38"/>
                      <a:pt x="122" y="27"/>
                      <a:pt x="132" y="56"/>
                    </a:cubicBezTo>
                    <a:cubicBezTo>
                      <a:pt x="133" y="60"/>
                      <a:pt x="136" y="68"/>
                      <a:pt x="136" y="68"/>
                    </a:cubicBezTo>
                    <a:cubicBezTo>
                      <a:pt x="137" y="79"/>
                      <a:pt x="138" y="100"/>
                      <a:pt x="144" y="112"/>
                    </a:cubicBezTo>
                    <a:cubicBezTo>
                      <a:pt x="152" y="128"/>
                      <a:pt x="160" y="141"/>
                      <a:pt x="160" y="160"/>
                    </a:cubicBezTo>
                    <a:lnTo>
                      <a:pt x="128" y="176"/>
                    </a:lnTo>
                    <a:lnTo>
                      <a:pt x="8" y="172"/>
                    </a:lnTo>
                    <a:lnTo>
                      <a:pt x="0" y="0"/>
                    </a:lnTo>
                    <a:close/>
                  </a:path>
                </a:pathLst>
              </a:custGeom>
              <a:solidFill>
                <a:srgbClr val="CC6600"/>
              </a:solidFill>
              <a:ln w="9525">
                <a:noFill/>
                <a:round/>
                <a:headEnd/>
                <a:tailEnd/>
              </a:ln>
              <a:effectLst/>
            </p:spPr>
            <p:txBody>
              <a:bodyPr wrap="none" anchor="ctr"/>
              <a:lstStyle/>
              <a:p>
                <a:endParaRPr lang="en-GB"/>
              </a:p>
            </p:txBody>
          </p:sp>
          <p:sp>
            <p:nvSpPr>
              <p:cNvPr id="139439" name="Freeform 175"/>
              <p:cNvSpPr>
                <a:spLocks/>
              </p:cNvSpPr>
              <p:nvPr/>
            </p:nvSpPr>
            <p:spPr bwMode="auto">
              <a:xfrm>
                <a:off x="3640" y="2184"/>
                <a:ext cx="124" cy="192"/>
              </a:xfrm>
              <a:custGeom>
                <a:avLst/>
                <a:gdLst/>
                <a:ahLst/>
                <a:cxnLst>
                  <a:cxn ang="0">
                    <a:pos x="12" y="136"/>
                  </a:cxn>
                  <a:cxn ang="0">
                    <a:pos x="20" y="192"/>
                  </a:cxn>
                  <a:cxn ang="0">
                    <a:pos x="44" y="180"/>
                  </a:cxn>
                  <a:cxn ang="0">
                    <a:pos x="64" y="108"/>
                  </a:cxn>
                  <a:cxn ang="0">
                    <a:pos x="88" y="72"/>
                  </a:cxn>
                  <a:cxn ang="0">
                    <a:pos x="108" y="48"/>
                  </a:cxn>
                  <a:cxn ang="0">
                    <a:pos x="124" y="24"/>
                  </a:cxn>
                  <a:cxn ang="0">
                    <a:pos x="124" y="0"/>
                  </a:cxn>
                  <a:cxn ang="0">
                    <a:pos x="72" y="4"/>
                  </a:cxn>
                  <a:cxn ang="0">
                    <a:pos x="36" y="20"/>
                  </a:cxn>
                  <a:cxn ang="0">
                    <a:pos x="16" y="60"/>
                  </a:cxn>
                  <a:cxn ang="0">
                    <a:pos x="0" y="92"/>
                  </a:cxn>
                  <a:cxn ang="0">
                    <a:pos x="12" y="136"/>
                  </a:cxn>
                </a:cxnLst>
                <a:rect l="0" t="0" r="r" b="b"/>
                <a:pathLst>
                  <a:path w="124" h="192">
                    <a:moveTo>
                      <a:pt x="12" y="136"/>
                    </a:moveTo>
                    <a:lnTo>
                      <a:pt x="20" y="192"/>
                    </a:lnTo>
                    <a:lnTo>
                      <a:pt x="44" y="180"/>
                    </a:lnTo>
                    <a:lnTo>
                      <a:pt x="64" y="108"/>
                    </a:lnTo>
                    <a:lnTo>
                      <a:pt x="88" y="72"/>
                    </a:lnTo>
                    <a:lnTo>
                      <a:pt x="108" y="48"/>
                    </a:lnTo>
                    <a:lnTo>
                      <a:pt x="124" y="24"/>
                    </a:lnTo>
                    <a:lnTo>
                      <a:pt x="124" y="0"/>
                    </a:lnTo>
                    <a:lnTo>
                      <a:pt x="72" y="4"/>
                    </a:lnTo>
                    <a:lnTo>
                      <a:pt x="36" y="20"/>
                    </a:lnTo>
                    <a:lnTo>
                      <a:pt x="16" y="60"/>
                    </a:lnTo>
                    <a:lnTo>
                      <a:pt x="0" y="92"/>
                    </a:lnTo>
                    <a:lnTo>
                      <a:pt x="12" y="136"/>
                    </a:lnTo>
                    <a:close/>
                  </a:path>
                </a:pathLst>
              </a:custGeom>
              <a:solidFill>
                <a:srgbClr val="CC6600"/>
              </a:solidFill>
              <a:ln w="9525">
                <a:noFill/>
                <a:round/>
                <a:headEnd/>
                <a:tailEnd/>
              </a:ln>
              <a:effectLst/>
            </p:spPr>
            <p:txBody>
              <a:bodyPr wrap="none" anchor="ctr"/>
              <a:lstStyle/>
              <a:p>
                <a:endParaRPr lang="en-GB"/>
              </a:p>
            </p:txBody>
          </p:sp>
          <p:sp>
            <p:nvSpPr>
              <p:cNvPr id="139440" name="Freeform 176"/>
              <p:cNvSpPr>
                <a:spLocks/>
              </p:cNvSpPr>
              <p:nvPr/>
            </p:nvSpPr>
            <p:spPr bwMode="auto">
              <a:xfrm>
                <a:off x="3581" y="2235"/>
                <a:ext cx="41" cy="19"/>
              </a:xfrm>
              <a:custGeom>
                <a:avLst/>
                <a:gdLst/>
                <a:ahLst/>
                <a:cxnLst>
                  <a:cxn ang="0">
                    <a:pos x="30" y="0"/>
                  </a:cxn>
                  <a:cxn ang="0">
                    <a:pos x="0" y="9"/>
                  </a:cxn>
                  <a:cxn ang="0">
                    <a:pos x="15" y="14"/>
                  </a:cxn>
                  <a:cxn ang="0">
                    <a:pos x="30" y="12"/>
                  </a:cxn>
                  <a:cxn ang="0">
                    <a:pos x="30" y="0"/>
                  </a:cxn>
                </a:cxnLst>
                <a:rect l="0" t="0" r="r" b="b"/>
                <a:pathLst>
                  <a:path w="41" h="19">
                    <a:moveTo>
                      <a:pt x="30" y="0"/>
                    </a:moveTo>
                    <a:cubicBezTo>
                      <a:pt x="20" y="3"/>
                      <a:pt x="11" y="7"/>
                      <a:pt x="0" y="9"/>
                    </a:cubicBezTo>
                    <a:cubicBezTo>
                      <a:pt x="4" y="16"/>
                      <a:pt x="7" y="15"/>
                      <a:pt x="15" y="14"/>
                    </a:cubicBezTo>
                    <a:cubicBezTo>
                      <a:pt x="21" y="19"/>
                      <a:pt x="24" y="16"/>
                      <a:pt x="30" y="12"/>
                    </a:cubicBezTo>
                    <a:cubicBezTo>
                      <a:pt x="33" y="8"/>
                      <a:pt x="41" y="0"/>
                      <a:pt x="30" y="0"/>
                    </a:cubicBezTo>
                    <a:close/>
                  </a:path>
                </a:pathLst>
              </a:custGeom>
              <a:solidFill>
                <a:srgbClr val="CC6600"/>
              </a:solidFill>
              <a:ln w="9525" cap="flat" cmpd="sng">
                <a:noFill/>
                <a:prstDash val="solid"/>
                <a:round/>
                <a:headEnd type="none" w="med" len="med"/>
                <a:tailEnd type="none" w="med" len="med"/>
              </a:ln>
              <a:effectLst/>
            </p:spPr>
            <p:txBody>
              <a:bodyPr wrap="none" anchor="ctr"/>
              <a:lstStyle/>
              <a:p>
                <a:endParaRPr lang="en-GB"/>
              </a:p>
            </p:txBody>
          </p:sp>
          <p:sp>
            <p:nvSpPr>
              <p:cNvPr id="139441" name="Freeform 177"/>
              <p:cNvSpPr>
                <a:spLocks/>
              </p:cNvSpPr>
              <p:nvPr/>
            </p:nvSpPr>
            <p:spPr bwMode="auto">
              <a:xfrm>
                <a:off x="3543" y="2064"/>
                <a:ext cx="279" cy="150"/>
              </a:xfrm>
              <a:custGeom>
                <a:avLst/>
                <a:gdLst/>
                <a:ahLst/>
                <a:cxnLst>
                  <a:cxn ang="0">
                    <a:pos x="137" y="138"/>
                  </a:cxn>
                  <a:cxn ang="0">
                    <a:pos x="117" y="131"/>
                  </a:cxn>
                  <a:cxn ang="0">
                    <a:pos x="102" y="128"/>
                  </a:cxn>
                  <a:cxn ang="0">
                    <a:pos x="90" y="138"/>
                  </a:cxn>
                  <a:cxn ang="0">
                    <a:pos x="75" y="147"/>
                  </a:cxn>
                  <a:cxn ang="0">
                    <a:pos x="60" y="149"/>
                  </a:cxn>
                  <a:cxn ang="0">
                    <a:pos x="42" y="138"/>
                  </a:cxn>
                  <a:cxn ang="0">
                    <a:pos x="27" y="116"/>
                  </a:cxn>
                  <a:cxn ang="0">
                    <a:pos x="12" y="89"/>
                  </a:cxn>
                  <a:cxn ang="0">
                    <a:pos x="3" y="71"/>
                  </a:cxn>
                  <a:cxn ang="0">
                    <a:pos x="0" y="62"/>
                  </a:cxn>
                  <a:cxn ang="0">
                    <a:pos x="23" y="41"/>
                  </a:cxn>
                  <a:cxn ang="0">
                    <a:pos x="38" y="35"/>
                  </a:cxn>
                  <a:cxn ang="0">
                    <a:pos x="68" y="20"/>
                  </a:cxn>
                  <a:cxn ang="0">
                    <a:pos x="83" y="15"/>
                  </a:cxn>
                  <a:cxn ang="0">
                    <a:pos x="99" y="21"/>
                  </a:cxn>
                  <a:cxn ang="0">
                    <a:pos x="113" y="17"/>
                  </a:cxn>
                  <a:cxn ang="0">
                    <a:pos x="143" y="0"/>
                  </a:cxn>
                  <a:cxn ang="0">
                    <a:pos x="182" y="12"/>
                  </a:cxn>
                  <a:cxn ang="0">
                    <a:pos x="194" y="21"/>
                  </a:cxn>
                  <a:cxn ang="0">
                    <a:pos x="227" y="21"/>
                  </a:cxn>
                  <a:cxn ang="0">
                    <a:pos x="237" y="21"/>
                  </a:cxn>
                  <a:cxn ang="0">
                    <a:pos x="257" y="30"/>
                  </a:cxn>
                  <a:cxn ang="0">
                    <a:pos x="269" y="42"/>
                  </a:cxn>
                  <a:cxn ang="0">
                    <a:pos x="275" y="63"/>
                  </a:cxn>
                  <a:cxn ang="0">
                    <a:pos x="270" y="78"/>
                  </a:cxn>
                  <a:cxn ang="0">
                    <a:pos x="276" y="122"/>
                  </a:cxn>
                  <a:cxn ang="0">
                    <a:pos x="240" y="123"/>
                  </a:cxn>
                  <a:cxn ang="0">
                    <a:pos x="225" y="125"/>
                  </a:cxn>
                  <a:cxn ang="0">
                    <a:pos x="189" y="129"/>
                  </a:cxn>
                  <a:cxn ang="0">
                    <a:pos x="167" y="135"/>
                  </a:cxn>
                  <a:cxn ang="0">
                    <a:pos x="137" y="138"/>
                  </a:cxn>
                </a:cxnLst>
                <a:rect l="0" t="0" r="r" b="b"/>
                <a:pathLst>
                  <a:path w="279" h="150">
                    <a:moveTo>
                      <a:pt x="137" y="138"/>
                    </a:moveTo>
                    <a:cubicBezTo>
                      <a:pt x="130" y="137"/>
                      <a:pt x="125" y="132"/>
                      <a:pt x="117" y="131"/>
                    </a:cubicBezTo>
                    <a:cubicBezTo>
                      <a:pt x="111" y="126"/>
                      <a:pt x="109" y="126"/>
                      <a:pt x="102" y="128"/>
                    </a:cubicBezTo>
                    <a:cubicBezTo>
                      <a:pt x="97" y="131"/>
                      <a:pt x="95" y="135"/>
                      <a:pt x="90" y="138"/>
                    </a:cubicBezTo>
                    <a:cubicBezTo>
                      <a:pt x="89" y="145"/>
                      <a:pt x="82" y="146"/>
                      <a:pt x="75" y="147"/>
                    </a:cubicBezTo>
                    <a:cubicBezTo>
                      <a:pt x="70" y="150"/>
                      <a:pt x="66" y="150"/>
                      <a:pt x="60" y="149"/>
                    </a:cubicBezTo>
                    <a:cubicBezTo>
                      <a:pt x="53" y="146"/>
                      <a:pt x="49" y="141"/>
                      <a:pt x="42" y="138"/>
                    </a:cubicBezTo>
                    <a:cubicBezTo>
                      <a:pt x="37" y="131"/>
                      <a:pt x="32" y="123"/>
                      <a:pt x="27" y="116"/>
                    </a:cubicBezTo>
                    <a:cubicBezTo>
                      <a:pt x="25" y="107"/>
                      <a:pt x="17" y="98"/>
                      <a:pt x="12" y="89"/>
                    </a:cubicBezTo>
                    <a:cubicBezTo>
                      <a:pt x="11" y="82"/>
                      <a:pt x="7" y="77"/>
                      <a:pt x="3" y="71"/>
                    </a:cubicBezTo>
                    <a:cubicBezTo>
                      <a:pt x="2" y="68"/>
                      <a:pt x="0" y="65"/>
                      <a:pt x="0" y="62"/>
                    </a:cubicBezTo>
                    <a:cubicBezTo>
                      <a:pt x="0" y="53"/>
                      <a:pt x="16" y="42"/>
                      <a:pt x="23" y="41"/>
                    </a:cubicBezTo>
                    <a:cubicBezTo>
                      <a:pt x="28" y="37"/>
                      <a:pt x="32" y="36"/>
                      <a:pt x="38" y="35"/>
                    </a:cubicBezTo>
                    <a:cubicBezTo>
                      <a:pt x="48" y="30"/>
                      <a:pt x="58" y="22"/>
                      <a:pt x="68" y="20"/>
                    </a:cubicBezTo>
                    <a:cubicBezTo>
                      <a:pt x="73" y="18"/>
                      <a:pt x="78" y="17"/>
                      <a:pt x="83" y="15"/>
                    </a:cubicBezTo>
                    <a:cubicBezTo>
                      <a:pt x="89" y="18"/>
                      <a:pt x="92" y="20"/>
                      <a:pt x="99" y="21"/>
                    </a:cubicBezTo>
                    <a:cubicBezTo>
                      <a:pt x="104" y="20"/>
                      <a:pt x="108" y="18"/>
                      <a:pt x="113" y="17"/>
                    </a:cubicBezTo>
                    <a:cubicBezTo>
                      <a:pt x="123" y="12"/>
                      <a:pt x="132" y="4"/>
                      <a:pt x="143" y="0"/>
                    </a:cubicBezTo>
                    <a:cubicBezTo>
                      <a:pt x="156" y="4"/>
                      <a:pt x="168" y="10"/>
                      <a:pt x="182" y="12"/>
                    </a:cubicBezTo>
                    <a:cubicBezTo>
                      <a:pt x="186" y="18"/>
                      <a:pt x="187" y="20"/>
                      <a:pt x="194" y="21"/>
                    </a:cubicBezTo>
                    <a:cubicBezTo>
                      <a:pt x="204" y="29"/>
                      <a:pt x="215" y="25"/>
                      <a:pt x="227" y="21"/>
                    </a:cubicBezTo>
                    <a:cubicBezTo>
                      <a:pt x="238" y="27"/>
                      <a:pt x="222" y="20"/>
                      <a:pt x="237" y="21"/>
                    </a:cubicBezTo>
                    <a:cubicBezTo>
                      <a:pt x="244" y="22"/>
                      <a:pt x="250" y="29"/>
                      <a:pt x="257" y="30"/>
                    </a:cubicBezTo>
                    <a:cubicBezTo>
                      <a:pt x="262" y="34"/>
                      <a:pt x="265" y="37"/>
                      <a:pt x="269" y="42"/>
                    </a:cubicBezTo>
                    <a:cubicBezTo>
                      <a:pt x="270" y="49"/>
                      <a:pt x="273" y="56"/>
                      <a:pt x="275" y="63"/>
                    </a:cubicBezTo>
                    <a:cubicBezTo>
                      <a:pt x="273" y="68"/>
                      <a:pt x="272" y="73"/>
                      <a:pt x="270" y="78"/>
                    </a:cubicBezTo>
                    <a:cubicBezTo>
                      <a:pt x="269" y="83"/>
                      <a:pt x="277" y="117"/>
                      <a:pt x="276" y="122"/>
                    </a:cubicBezTo>
                    <a:cubicBezTo>
                      <a:pt x="279" y="137"/>
                      <a:pt x="255" y="121"/>
                      <a:pt x="240" y="123"/>
                    </a:cubicBezTo>
                    <a:cubicBezTo>
                      <a:pt x="234" y="126"/>
                      <a:pt x="231" y="126"/>
                      <a:pt x="225" y="125"/>
                    </a:cubicBezTo>
                    <a:cubicBezTo>
                      <a:pt x="216" y="118"/>
                      <a:pt x="200" y="127"/>
                      <a:pt x="189" y="129"/>
                    </a:cubicBezTo>
                    <a:cubicBezTo>
                      <a:pt x="182" y="132"/>
                      <a:pt x="174" y="134"/>
                      <a:pt x="167" y="135"/>
                    </a:cubicBezTo>
                    <a:cubicBezTo>
                      <a:pt x="158" y="133"/>
                      <a:pt x="144" y="131"/>
                      <a:pt x="137" y="138"/>
                    </a:cubicBezTo>
                    <a:close/>
                  </a:path>
                </a:pathLst>
              </a:custGeom>
              <a:solidFill>
                <a:srgbClr val="CC6600"/>
              </a:solidFill>
              <a:ln w="9525" cap="flat" cmpd="sng">
                <a:noFill/>
                <a:prstDash val="solid"/>
                <a:round/>
                <a:headEnd type="none" w="med" len="med"/>
                <a:tailEnd type="none" w="med" len="med"/>
              </a:ln>
              <a:effectLst/>
            </p:spPr>
            <p:txBody>
              <a:bodyPr wrap="none" anchor="ctr"/>
              <a:lstStyle/>
              <a:p>
                <a:endParaRPr lang="en-GB"/>
              </a:p>
            </p:txBody>
          </p:sp>
        </p:grpSp>
        <p:grpSp>
          <p:nvGrpSpPr>
            <p:cNvPr id="18" name="Group 178"/>
            <p:cNvGrpSpPr>
              <a:grpSpLocks/>
            </p:cNvGrpSpPr>
            <p:nvPr/>
          </p:nvGrpSpPr>
          <p:grpSpPr bwMode="auto">
            <a:xfrm>
              <a:off x="2641" y="3710"/>
              <a:ext cx="1157" cy="192"/>
              <a:chOff x="500" y="3929"/>
              <a:chExt cx="1157" cy="192"/>
            </a:xfrm>
          </p:grpSpPr>
          <p:sp>
            <p:nvSpPr>
              <p:cNvPr id="139443" name="Rectangle 179"/>
              <p:cNvSpPr>
                <a:spLocks noChangeArrowheads="1"/>
              </p:cNvSpPr>
              <p:nvPr/>
            </p:nvSpPr>
            <p:spPr bwMode="auto">
              <a:xfrm>
                <a:off x="500" y="3975"/>
                <a:ext cx="107" cy="115"/>
              </a:xfrm>
              <a:prstGeom prst="rect">
                <a:avLst/>
              </a:prstGeom>
              <a:solidFill>
                <a:srgbClr val="CC6600"/>
              </a:solidFill>
              <a:ln w="9525">
                <a:noFill/>
                <a:miter lim="800000"/>
                <a:headEnd/>
                <a:tailEnd/>
              </a:ln>
              <a:effectLst/>
            </p:spPr>
            <p:txBody>
              <a:bodyPr wrap="none" anchor="ctr"/>
              <a:lstStyle/>
              <a:p>
                <a:endParaRPr lang="en-GB"/>
              </a:p>
            </p:txBody>
          </p:sp>
          <p:sp>
            <p:nvSpPr>
              <p:cNvPr id="139444" name="Text Box 180"/>
              <p:cNvSpPr txBox="1">
                <a:spLocks noChangeArrowheads="1"/>
              </p:cNvSpPr>
              <p:nvPr/>
            </p:nvSpPr>
            <p:spPr bwMode="auto">
              <a:xfrm>
                <a:off x="582" y="3929"/>
                <a:ext cx="1075" cy="192"/>
              </a:xfrm>
              <a:prstGeom prst="rect">
                <a:avLst/>
              </a:prstGeom>
              <a:noFill/>
              <a:ln w="9525">
                <a:noFill/>
                <a:miter lim="800000"/>
                <a:headEnd/>
                <a:tailEnd/>
              </a:ln>
              <a:effectLst/>
            </p:spPr>
            <p:txBody>
              <a:bodyPr wrap="none">
                <a:spAutoFit/>
              </a:bodyPr>
              <a:lstStyle/>
              <a:p>
                <a:pPr algn="l"/>
                <a:r>
                  <a:rPr lang="en-GB" sz="1400" b="1">
                    <a:solidFill>
                      <a:srgbClr val="CC6600"/>
                    </a:solidFill>
                  </a:rPr>
                  <a:t>EUMEDCONNECT</a:t>
                </a:r>
              </a:p>
            </p:txBody>
          </p:sp>
        </p:grpSp>
      </p:grpSp>
      <p:grpSp>
        <p:nvGrpSpPr>
          <p:cNvPr id="19" name="Group 283"/>
          <p:cNvGrpSpPr>
            <a:grpSpLocks/>
          </p:cNvGrpSpPr>
          <p:nvPr/>
        </p:nvGrpSpPr>
        <p:grpSpPr bwMode="auto">
          <a:xfrm>
            <a:off x="4192588" y="2513013"/>
            <a:ext cx="3643312" cy="4114800"/>
            <a:chOff x="2641" y="1583"/>
            <a:chExt cx="2295" cy="2592"/>
          </a:xfrm>
        </p:grpSpPr>
        <p:grpSp>
          <p:nvGrpSpPr>
            <p:cNvPr id="20" name="Group 281"/>
            <p:cNvGrpSpPr>
              <a:grpSpLocks/>
            </p:cNvGrpSpPr>
            <p:nvPr/>
          </p:nvGrpSpPr>
          <p:grpSpPr bwMode="auto">
            <a:xfrm>
              <a:off x="3872" y="1583"/>
              <a:ext cx="1064" cy="1027"/>
              <a:chOff x="3872" y="1583"/>
              <a:chExt cx="1064" cy="1027"/>
            </a:xfrm>
          </p:grpSpPr>
          <p:sp>
            <p:nvSpPr>
              <p:cNvPr id="139458" name="Freeform 194"/>
              <p:cNvSpPr>
                <a:spLocks/>
              </p:cNvSpPr>
              <p:nvPr/>
            </p:nvSpPr>
            <p:spPr bwMode="auto">
              <a:xfrm>
                <a:off x="4785" y="1594"/>
                <a:ext cx="73" cy="196"/>
              </a:xfrm>
              <a:custGeom>
                <a:avLst/>
                <a:gdLst/>
                <a:ahLst/>
                <a:cxnLst>
                  <a:cxn ang="0">
                    <a:pos x="0" y="0"/>
                  </a:cxn>
                  <a:cxn ang="0">
                    <a:pos x="16" y="95"/>
                  </a:cxn>
                  <a:cxn ang="0">
                    <a:pos x="23" y="253"/>
                  </a:cxn>
                  <a:cxn ang="0">
                    <a:pos x="67" y="213"/>
                  </a:cxn>
                  <a:cxn ang="0">
                    <a:pos x="36" y="143"/>
                  </a:cxn>
                  <a:cxn ang="0">
                    <a:pos x="54" y="118"/>
                  </a:cxn>
                  <a:cxn ang="0">
                    <a:pos x="78" y="152"/>
                  </a:cxn>
                  <a:cxn ang="0">
                    <a:pos x="95" y="135"/>
                  </a:cxn>
                  <a:cxn ang="0">
                    <a:pos x="59" y="105"/>
                  </a:cxn>
                  <a:cxn ang="0">
                    <a:pos x="42" y="87"/>
                  </a:cxn>
                  <a:cxn ang="0">
                    <a:pos x="0" y="0"/>
                  </a:cxn>
                  <a:cxn ang="0">
                    <a:pos x="0" y="0"/>
                  </a:cxn>
                </a:cxnLst>
                <a:rect l="0" t="0" r="r" b="b"/>
                <a:pathLst>
                  <a:path w="95" h="253">
                    <a:moveTo>
                      <a:pt x="0" y="0"/>
                    </a:moveTo>
                    <a:lnTo>
                      <a:pt x="16" y="95"/>
                    </a:lnTo>
                    <a:lnTo>
                      <a:pt x="23" y="253"/>
                    </a:lnTo>
                    <a:lnTo>
                      <a:pt x="67" y="213"/>
                    </a:lnTo>
                    <a:lnTo>
                      <a:pt x="36" y="143"/>
                    </a:lnTo>
                    <a:lnTo>
                      <a:pt x="54" y="118"/>
                    </a:lnTo>
                    <a:lnTo>
                      <a:pt x="78" y="152"/>
                    </a:lnTo>
                    <a:lnTo>
                      <a:pt x="95" y="135"/>
                    </a:lnTo>
                    <a:lnTo>
                      <a:pt x="59" y="105"/>
                    </a:lnTo>
                    <a:lnTo>
                      <a:pt x="42" y="87"/>
                    </a:lnTo>
                    <a:lnTo>
                      <a:pt x="0" y="0"/>
                    </a:lnTo>
                    <a:lnTo>
                      <a:pt x="0" y="0"/>
                    </a:lnTo>
                    <a:close/>
                  </a:path>
                </a:pathLst>
              </a:custGeom>
              <a:solidFill>
                <a:srgbClr val="6666FF"/>
              </a:solidFill>
              <a:ln w="9525">
                <a:noFill/>
                <a:round/>
                <a:headEnd/>
                <a:tailEnd/>
              </a:ln>
            </p:spPr>
            <p:txBody>
              <a:bodyPr/>
              <a:lstStyle/>
              <a:p>
                <a:endParaRPr lang="en-GB"/>
              </a:p>
            </p:txBody>
          </p:sp>
          <p:sp>
            <p:nvSpPr>
              <p:cNvPr id="139459" name="Freeform 195"/>
              <p:cNvSpPr>
                <a:spLocks/>
              </p:cNvSpPr>
              <p:nvPr/>
            </p:nvSpPr>
            <p:spPr bwMode="auto">
              <a:xfrm>
                <a:off x="4693" y="1810"/>
                <a:ext cx="143" cy="133"/>
              </a:xfrm>
              <a:custGeom>
                <a:avLst/>
                <a:gdLst/>
                <a:ahLst/>
                <a:cxnLst>
                  <a:cxn ang="0">
                    <a:pos x="128" y="0"/>
                  </a:cxn>
                  <a:cxn ang="0">
                    <a:pos x="134" y="62"/>
                  </a:cxn>
                  <a:cxn ang="0">
                    <a:pos x="92" y="116"/>
                  </a:cxn>
                  <a:cxn ang="0">
                    <a:pos x="20" y="133"/>
                  </a:cxn>
                  <a:cxn ang="0">
                    <a:pos x="0" y="156"/>
                  </a:cxn>
                  <a:cxn ang="0">
                    <a:pos x="92" y="148"/>
                  </a:cxn>
                  <a:cxn ang="0">
                    <a:pos x="111" y="171"/>
                  </a:cxn>
                  <a:cxn ang="0">
                    <a:pos x="185" y="108"/>
                  </a:cxn>
                  <a:cxn ang="0">
                    <a:pos x="172" y="62"/>
                  </a:cxn>
                  <a:cxn ang="0">
                    <a:pos x="147" y="0"/>
                  </a:cxn>
                  <a:cxn ang="0">
                    <a:pos x="128" y="0"/>
                  </a:cxn>
                  <a:cxn ang="0">
                    <a:pos x="128" y="0"/>
                  </a:cxn>
                </a:cxnLst>
                <a:rect l="0" t="0" r="r" b="b"/>
                <a:pathLst>
                  <a:path w="185" h="171">
                    <a:moveTo>
                      <a:pt x="128" y="0"/>
                    </a:moveTo>
                    <a:lnTo>
                      <a:pt x="134" y="62"/>
                    </a:lnTo>
                    <a:lnTo>
                      <a:pt x="92" y="116"/>
                    </a:lnTo>
                    <a:lnTo>
                      <a:pt x="20" y="133"/>
                    </a:lnTo>
                    <a:lnTo>
                      <a:pt x="0" y="156"/>
                    </a:lnTo>
                    <a:lnTo>
                      <a:pt x="92" y="148"/>
                    </a:lnTo>
                    <a:lnTo>
                      <a:pt x="111" y="171"/>
                    </a:lnTo>
                    <a:lnTo>
                      <a:pt x="185" y="108"/>
                    </a:lnTo>
                    <a:lnTo>
                      <a:pt x="172" y="62"/>
                    </a:lnTo>
                    <a:lnTo>
                      <a:pt x="147" y="0"/>
                    </a:lnTo>
                    <a:lnTo>
                      <a:pt x="128" y="0"/>
                    </a:lnTo>
                    <a:lnTo>
                      <a:pt x="128" y="0"/>
                    </a:lnTo>
                    <a:close/>
                  </a:path>
                </a:pathLst>
              </a:custGeom>
              <a:solidFill>
                <a:srgbClr val="6666FF"/>
              </a:solidFill>
              <a:ln w="9525">
                <a:noFill/>
                <a:round/>
                <a:headEnd/>
                <a:tailEnd/>
              </a:ln>
            </p:spPr>
            <p:txBody>
              <a:bodyPr/>
              <a:lstStyle/>
              <a:p>
                <a:endParaRPr lang="en-GB"/>
              </a:p>
            </p:txBody>
          </p:sp>
          <p:sp>
            <p:nvSpPr>
              <p:cNvPr id="139460" name="Freeform 196"/>
              <p:cNvSpPr>
                <a:spLocks/>
              </p:cNvSpPr>
              <p:nvPr/>
            </p:nvSpPr>
            <p:spPr bwMode="auto">
              <a:xfrm>
                <a:off x="4597" y="2072"/>
                <a:ext cx="40" cy="63"/>
              </a:xfrm>
              <a:custGeom>
                <a:avLst/>
                <a:gdLst/>
                <a:ahLst/>
                <a:cxnLst>
                  <a:cxn ang="0">
                    <a:pos x="49" y="0"/>
                  </a:cxn>
                  <a:cxn ang="0">
                    <a:pos x="11" y="0"/>
                  </a:cxn>
                  <a:cxn ang="0">
                    <a:pos x="0" y="55"/>
                  </a:cxn>
                  <a:cxn ang="0">
                    <a:pos x="6" y="80"/>
                  </a:cxn>
                  <a:cxn ang="0">
                    <a:pos x="36" y="46"/>
                  </a:cxn>
                  <a:cxn ang="0">
                    <a:pos x="49" y="0"/>
                  </a:cxn>
                  <a:cxn ang="0">
                    <a:pos x="49" y="0"/>
                  </a:cxn>
                </a:cxnLst>
                <a:rect l="0" t="0" r="r" b="b"/>
                <a:pathLst>
                  <a:path w="49" h="80">
                    <a:moveTo>
                      <a:pt x="49" y="0"/>
                    </a:moveTo>
                    <a:lnTo>
                      <a:pt x="11" y="0"/>
                    </a:lnTo>
                    <a:lnTo>
                      <a:pt x="0" y="55"/>
                    </a:lnTo>
                    <a:lnTo>
                      <a:pt x="6" y="80"/>
                    </a:lnTo>
                    <a:lnTo>
                      <a:pt x="36" y="46"/>
                    </a:lnTo>
                    <a:lnTo>
                      <a:pt x="49" y="0"/>
                    </a:lnTo>
                    <a:lnTo>
                      <a:pt x="49" y="0"/>
                    </a:lnTo>
                    <a:close/>
                  </a:path>
                </a:pathLst>
              </a:custGeom>
              <a:solidFill>
                <a:srgbClr val="6666FF"/>
              </a:solidFill>
              <a:ln w="9525">
                <a:noFill/>
                <a:round/>
                <a:headEnd/>
                <a:tailEnd/>
              </a:ln>
            </p:spPr>
            <p:txBody>
              <a:bodyPr/>
              <a:lstStyle/>
              <a:p>
                <a:endParaRPr lang="en-GB"/>
              </a:p>
            </p:txBody>
          </p:sp>
          <p:sp>
            <p:nvSpPr>
              <p:cNvPr id="139461" name="Freeform 197"/>
              <p:cNvSpPr>
                <a:spLocks/>
              </p:cNvSpPr>
              <p:nvPr/>
            </p:nvSpPr>
            <p:spPr bwMode="auto">
              <a:xfrm>
                <a:off x="4588" y="2177"/>
                <a:ext cx="63" cy="123"/>
              </a:xfrm>
              <a:custGeom>
                <a:avLst/>
                <a:gdLst/>
                <a:ahLst/>
                <a:cxnLst>
                  <a:cxn ang="0">
                    <a:pos x="6" y="0"/>
                  </a:cxn>
                  <a:cxn ang="0">
                    <a:pos x="37" y="16"/>
                  </a:cxn>
                  <a:cxn ang="0">
                    <a:pos x="37" y="71"/>
                  </a:cxn>
                  <a:cxn ang="0">
                    <a:pos x="80" y="111"/>
                  </a:cxn>
                  <a:cxn ang="0">
                    <a:pos x="73" y="158"/>
                  </a:cxn>
                  <a:cxn ang="0">
                    <a:pos x="48" y="120"/>
                  </a:cxn>
                  <a:cxn ang="0">
                    <a:pos x="0" y="88"/>
                  </a:cxn>
                  <a:cxn ang="0">
                    <a:pos x="6" y="0"/>
                  </a:cxn>
                  <a:cxn ang="0">
                    <a:pos x="6" y="0"/>
                  </a:cxn>
                </a:cxnLst>
                <a:rect l="0" t="0" r="r" b="b"/>
                <a:pathLst>
                  <a:path w="80" h="158">
                    <a:moveTo>
                      <a:pt x="6" y="0"/>
                    </a:moveTo>
                    <a:lnTo>
                      <a:pt x="37" y="16"/>
                    </a:lnTo>
                    <a:lnTo>
                      <a:pt x="37" y="71"/>
                    </a:lnTo>
                    <a:lnTo>
                      <a:pt x="80" y="111"/>
                    </a:lnTo>
                    <a:lnTo>
                      <a:pt x="73" y="158"/>
                    </a:lnTo>
                    <a:lnTo>
                      <a:pt x="48" y="120"/>
                    </a:lnTo>
                    <a:lnTo>
                      <a:pt x="0" y="88"/>
                    </a:lnTo>
                    <a:lnTo>
                      <a:pt x="6" y="0"/>
                    </a:lnTo>
                    <a:lnTo>
                      <a:pt x="6" y="0"/>
                    </a:lnTo>
                    <a:close/>
                  </a:path>
                </a:pathLst>
              </a:custGeom>
              <a:solidFill>
                <a:srgbClr val="6666FF"/>
              </a:solidFill>
              <a:ln w="9525">
                <a:noFill/>
                <a:round/>
                <a:headEnd/>
                <a:tailEnd/>
              </a:ln>
            </p:spPr>
            <p:txBody>
              <a:bodyPr/>
              <a:lstStyle/>
              <a:p>
                <a:endParaRPr lang="en-GB"/>
              </a:p>
            </p:txBody>
          </p:sp>
          <p:sp>
            <p:nvSpPr>
              <p:cNvPr id="139462" name="Freeform 198"/>
              <p:cNvSpPr>
                <a:spLocks/>
              </p:cNvSpPr>
              <p:nvPr/>
            </p:nvSpPr>
            <p:spPr bwMode="auto">
              <a:xfrm>
                <a:off x="4449" y="2349"/>
                <a:ext cx="130" cy="163"/>
              </a:xfrm>
              <a:custGeom>
                <a:avLst/>
                <a:gdLst/>
                <a:ahLst/>
                <a:cxnLst>
                  <a:cxn ang="0">
                    <a:pos x="152" y="23"/>
                  </a:cxn>
                  <a:cxn ang="0">
                    <a:pos x="135" y="0"/>
                  </a:cxn>
                  <a:cxn ang="0">
                    <a:pos x="80" y="78"/>
                  </a:cxn>
                  <a:cxn ang="0">
                    <a:pos x="5" y="101"/>
                  </a:cxn>
                  <a:cxn ang="0">
                    <a:pos x="0" y="141"/>
                  </a:cxn>
                  <a:cxn ang="0">
                    <a:pos x="43" y="203"/>
                  </a:cxn>
                  <a:cxn ang="0">
                    <a:pos x="110" y="211"/>
                  </a:cxn>
                  <a:cxn ang="0">
                    <a:pos x="135" y="158"/>
                  </a:cxn>
                  <a:cxn ang="0">
                    <a:pos x="165" y="133"/>
                  </a:cxn>
                  <a:cxn ang="0">
                    <a:pos x="152" y="85"/>
                  </a:cxn>
                  <a:cxn ang="0">
                    <a:pos x="165" y="53"/>
                  </a:cxn>
                  <a:cxn ang="0">
                    <a:pos x="152" y="23"/>
                  </a:cxn>
                  <a:cxn ang="0">
                    <a:pos x="152" y="23"/>
                  </a:cxn>
                </a:cxnLst>
                <a:rect l="0" t="0" r="r" b="b"/>
                <a:pathLst>
                  <a:path w="165" h="211">
                    <a:moveTo>
                      <a:pt x="152" y="23"/>
                    </a:moveTo>
                    <a:lnTo>
                      <a:pt x="135" y="0"/>
                    </a:lnTo>
                    <a:lnTo>
                      <a:pt x="80" y="78"/>
                    </a:lnTo>
                    <a:lnTo>
                      <a:pt x="5" y="101"/>
                    </a:lnTo>
                    <a:lnTo>
                      <a:pt x="0" y="141"/>
                    </a:lnTo>
                    <a:lnTo>
                      <a:pt x="43" y="203"/>
                    </a:lnTo>
                    <a:lnTo>
                      <a:pt x="110" y="211"/>
                    </a:lnTo>
                    <a:lnTo>
                      <a:pt x="135" y="158"/>
                    </a:lnTo>
                    <a:lnTo>
                      <a:pt x="165" y="133"/>
                    </a:lnTo>
                    <a:lnTo>
                      <a:pt x="152" y="85"/>
                    </a:lnTo>
                    <a:lnTo>
                      <a:pt x="165" y="53"/>
                    </a:lnTo>
                    <a:lnTo>
                      <a:pt x="152" y="23"/>
                    </a:lnTo>
                    <a:lnTo>
                      <a:pt x="152" y="23"/>
                    </a:lnTo>
                    <a:close/>
                  </a:path>
                </a:pathLst>
              </a:custGeom>
              <a:solidFill>
                <a:srgbClr val="6666FF"/>
              </a:solidFill>
              <a:ln w="9525">
                <a:noFill/>
                <a:round/>
                <a:headEnd/>
                <a:tailEnd/>
              </a:ln>
            </p:spPr>
            <p:txBody>
              <a:bodyPr/>
              <a:lstStyle/>
              <a:p>
                <a:endParaRPr lang="en-GB"/>
              </a:p>
            </p:txBody>
          </p:sp>
          <p:sp>
            <p:nvSpPr>
              <p:cNvPr id="139463" name="Freeform 199"/>
              <p:cNvSpPr>
                <a:spLocks/>
              </p:cNvSpPr>
              <p:nvPr/>
            </p:nvSpPr>
            <p:spPr bwMode="auto">
              <a:xfrm>
                <a:off x="4579" y="2427"/>
                <a:ext cx="90" cy="135"/>
              </a:xfrm>
              <a:custGeom>
                <a:avLst/>
                <a:gdLst/>
                <a:ahLst/>
                <a:cxnLst>
                  <a:cxn ang="0">
                    <a:pos x="116" y="0"/>
                  </a:cxn>
                  <a:cxn ang="0">
                    <a:pos x="93" y="15"/>
                  </a:cxn>
                  <a:cxn ang="0">
                    <a:pos x="31" y="22"/>
                  </a:cxn>
                  <a:cxn ang="0">
                    <a:pos x="0" y="70"/>
                  </a:cxn>
                  <a:cxn ang="0">
                    <a:pos x="0" y="119"/>
                  </a:cxn>
                  <a:cxn ang="0">
                    <a:pos x="0" y="173"/>
                  </a:cxn>
                  <a:cxn ang="0">
                    <a:pos x="44" y="110"/>
                  </a:cxn>
                  <a:cxn ang="0">
                    <a:pos x="69" y="135"/>
                  </a:cxn>
                  <a:cxn ang="0">
                    <a:pos x="80" y="102"/>
                  </a:cxn>
                  <a:cxn ang="0">
                    <a:pos x="61" y="80"/>
                  </a:cxn>
                  <a:cxn ang="0">
                    <a:pos x="80" y="47"/>
                  </a:cxn>
                  <a:cxn ang="0">
                    <a:pos x="50" y="40"/>
                  </a:cxn>
                  <a:cxn ang="0">
                    <a:pos x="103" y="32"/>
                  </a:cxn>
                  <a:cxn ang="0">
                    <a:pos x="116" y="0"/>
                  </a:cxn>
                  <a:cxn ang="0">
                    <a:pos x="116" y="0"/>
                  </a:cxn>
                </a:cxnLst>
                <a:rect l="0" t="0" r="r" b="b"/>
                <a:pathLst>
                  <a:path w="116" h="173">
                    <a:moveTo>
                      <a:pt x="116" y="0"/>
                    </a:moveTo>
                    <a:lnTo>
                      <a:pt x="93" y="15"/>
                    </a:lnTo>
                    <a:lnTo>
                      <a:pt x="31" y="22"/>
                    </a:lnTo>
                    <a:lnTo>
                      <a:pt x="0" y="70"/>
                    </a:lnTo>
                    <a:lnTo>
                      <a:pt x="0" y="119"/>
                    </a:lnTo>
                    <a:lnTo>
                      <a:pt x="0" y="173"/>
                    </a:lnTo>
                    <a:lnTo>
                      <a:pt x="44" y="110"/>
                    </a:lnTo>
                    <a:lnTo>
                      <a:pt x="69" y="135"/>
                    </a:lnTo>
                    <a:lnTo>
                      <a:pt x="80" y="102"/>
                    </a:lnTo>
                    <a:lnTo>
                      <a:pt x="61" y="80"/>
                    </a:lnTo>
                    <a:lnTo>
                      <a:pt x="80" y="47"/>
                    </a:lnTo>
                    <a:lnTo>
                      <a:pt x="50" y="40"/>
                    </a:lnTo>
                    <a:lnTo>
                      <a:pt x="103" y="32"/>
                    </a:lnTo>
                    <a:lnTo>
                      <a:pt x="116" y="0"/>
                    </a:lnTo>
                    <a:lnTo>
                      <a:pt x="116" y="0"/>
                    </a:lnTo>
                    <a:close/>
                  </a:path>
                </a:pathLst>
              </a:custGeom>
              <a:solidFill>
                <a:srgbClr val="6666FF"/>
              </a:solidFill>
              <a:ln w="9525">
                <a:noFill/>
                <a:round/>
                <a:headEnd/>
                <a:tailEnd/>
              </a:ln>
            </p:spPr>
            <p:txBody>
              <a:bodyPr/>
              <a:lstStyle/>
              <a:p>
                <a:endParaRPr lang="en-GB"/>
              </a:p>
            </p:txBody>
          </p:sp>
          <p:sp>
            <p:nvSpPr>
              <p:cNvPr id="139464" name="Freeform 200"/>
              <p:cNvSpPr>
                <a:spLocks/>
              </p:cNvSpPr>
              <p:nvPr/>
            </p:nvSpPr>
            <p:spPr bwMode="auto">
              <a:xfrm>
                <a:off x="4617" y="2304"/>
                <a:ext cx="76" cy="74"/>
              </a:xfrm>
              <a:custGeom>
                <a:avLst/>
                <a:gdLst/>
                <a:ahLst/>
                <a:cxnLst>
                  <a:cxn ang="0">
                    <a:pos x="66" y="0"/>
                  </a:cxn>
                  <a:cxn ang="0">
                    <a:pos x="47" y="30"/>
                  </a:cxn>
                  <a:cxn ang="0">
                    <a:pos x="11" y="38"/>
                  </a:cxn>
                  <a:cxn ang="0">
                    <a:pos x="0" y="70"/>
                  </a:cxn>
                  <a:cxn ang="0">
                    <a:pos x="36" y="55"/>
                  </a:cxn>
                  <a:cxn ang="0">
                    <a:pos x="43" y="93"/>
                  </a:cxn>
                  <a:cxn ang="0">
                    <a:pos x="96" y="55"/>
                  </a:cxn>
                  <a:cxn ang="0">
                    <a:pos x="74" y="38"/>
                  </a:cxn>
                  <a:cxn ang="0">
                    <a:pos x="66" y="0"/>
                  </a:cxn>
                  <a:cxn ang="0">
                    <a:pos x="66" y="0"/>
                  </a:cxn>
                </a:cxnLst>
                <a:rect l="0" t="0" r="r" b="b"/>
                <a:pathLst>
                  <a:path w="96" h="93">
                    <a:moveTo>
                      <a:pt x="66" y="0"/>
                    </a:moveTo>
                    <a:lnTo>
                      <a:pt x="47" y="30"/>
                    </a:lnTo>
                    <a:lnTo>
                      <a:pt x="11" y="38"/>
                    </a:lnTo>
                    <a:lnTo>
                      <a:pt x="0" y="70"/>
                    </a:lnTo>
                    <a:lnTo>
                      <a:pt x="36" y="55"/>
                    </a:lnTo>
                    <a:lnTo>
                      <a:pt x="43" y="93"/>
                    </a:lnTo>
                    <a:lnTo>
                      <a:pt x="96" y="55"/>
                    </a:lnTo>
                    <a:lnTo>
                      <a:pt x="74" y="38"/>
                    </a:lnTo>
                    <a:lnTo>
                      <a:pt x="66" y="0"/>
                    </a:lnTo>
                    <a:lnTo>
                      <a:pt x="66" y="0"/>
                    </a:lnTo>
                    <a:close/>
                  </a:path>
                </a:pathLst>
              </a:custGeom>
              <a:solidFill>
                <a:srgbClr val="6666FF"/>
              </a:solidFill>
              <a:ln w="9525">
                <a:noFill/>
                <a:round/>
                <a:headEnd/>
                <a:tailEnd/>
              </a:ln>
            </p:spPr>
            <p:txBody>
              <a:bodyPr/>
              <a:lstStyle/>
              <a:p>
                <a:endParaRPr lang="en-GB"/>
              </a:p>
            </p:txBody>
          </p:sp>
          <p:sp>
            <p:nvSpPr>
              <p:cNvPr id="139465" name="Freeform 201"/>
              <p:cNvSpPr>
                <a:spLocks/>
              </p:cNvSpPr>
              <p:nvPr/>
            </p:nvSpPr>
            <p:spPr bwMode="auto">
              <a:xfrm>
                <a:off x="4249" y="2361"/>
                <a:ext cx="168" cy="188"/>
              </a:xfrm>
              <a:custGeom>
                <a:avLst/>
                <a:gdLst/>
                <a:ahLst/>
                <a:cxnLst>
                  <a:cxn ang="0">
                    <a:pos x="0" y="0"/>
                  </a:cxn>
                  <a:cxn ang="0">
                    <a:pos x="49" y="23"/>
                  </a:cxn>
                  <a:cxn ang="0">
                    <a:pos x="93" y="95"/>
                  </a:cxn>
                  <a:cxn ang="0">
                    <a:pos x="160" y="148"/>
                  </a:cxn>
                  <a:cxn ang="0">
                    <a:pos x="215" y="181"/>
                  </a:cxn>
                  <a:cxn ang="0">
                    <a:pos x="196" y="244"/>
                  </a:cxn>
                  <a:cxn ang="0">
                    <a:pos x="129" y="221"/>
                  </a:cxn>
                  <a:cxn ang="0">
                    <a:pos x="74" y="118"/>
                  </a:cxn>
                  <a:cxn ang="0">
                    <a:pos x="32" y="48"/>
                  </a:cxn>
                  <a:cxn ang="0">
                    <a:pos x="0" y="0"/>
                  </a:cxn>
                  <a:cxn ang="0">
                    <a:pos x="0" y="0"/>
                  </a:cxn>
                </a:cxnLst>
                <a:rect l="0" t="0" r="r" b="b"/>
                <a:pathLst>
                  <a:path w="215" h="244">
                    <a:moveTo>
                      <a:pt x="0" y="0"/>
                    </a:moveTo>
                    <a:lnTo>
                      <a:pt x="49" y="23"/>
                    </a:lnTo>
                    <a:lnTo>
                      <a:pt x="93" y="95"/>
                    </a:lnTo>
                    <a:lnTo>
                      <a:pt x="160" y="148"/>
                    </a:lnTo>
                    <a:lnTo>
                      <a:pt x="215" y="181"/>
                    </a:lnTo>
                    <a:lnTo>
                      <a:pt x="196" y="244"/>
                    </a:lnTo>
                    <a:lnTo>
                      <a:pt x="129" y="221"/>
                    </a:lnTo>
                    <a:lnTo>
                      <a:pt x="74" y="118"/>
                    </a:lnTo>
                    <a:lnTo>
                      <a:pt x="32" y="48"/>
                    </a:lnTo>
                    <a:lnTo>
                      <a:pt x="0" y="0"/>
                    </a:lnTo>
                    <a:lnTo>
                      <a:pt x="0" y="0"/>
                    </a:lnTo>
                    <a:close/>
                  </a:path>
                </a:pathLst>
              </a:custGeom>
              <a:solidFill>
                <a:srgbClr val="6666FF"/>
              </a:solidFill>
              <a:ln w="9525">
                <a:noFill/>
                <a:round/>
                <a:headEnd/>
                <a:tailEnd/>
              </a:ln>
            </p:spPr>
            <p:txBody>
              <a:bodyPr/>
              <a:lstStyle/>
              <a:p>
                <a:endParaRPr lang="en-GB"/>
              </a:p>
            </p:txBody>
          </p:sp>
          <p:sp>
            <p:nvSpPr>
              <p:cNvPr id="139466" name="Freeform 202"/>
              <p:cNvSpPr>
                <a:spLocks/>
              </p:cNvSpPr>
              <p:nvPr/>
            </p:nvSpPr>
            <p:spPr bwMode="auto">
              <a:xfrm>
                <a:off x="4429" y="2549"/>
                <a:ext cx="249" cy="61"/>
              </a:xfrm>
              <a:custGeom>
                <a:avLst/>
                <a:gdLst/>
                <a:ahLst/>
                <a:cxnLst>
                  <a:cxn ang="0">
                    <a:pos x="0" y="0"/>
                  </a:cxn>
                  <a:cxn ang="0">
                    <a:pos x="82" y="32"/>
                  </a:cxn>
                  <a:cxn ang="0">
                    <a:pos x="215" y="62"/>
                  </a:cxn>
                  <a:cxn ang="0">
                    <a:pos x="319" y="39"/>
                  </a:cxn>
                  <a:cxn ang="0">
                    <a:pos x="293" y="72"/>
                  </a:cxn>
                  <a:cxn ang="0">
                    <a:pos x="135" y="77"/>
                  </a:cxn>
                  <a:cxn ang="0">
                    <a:pos x="21" y="39"/>
                  </a:cxn>
                  <a:cxn ang="0">
                    <a:pos x="0" y="0"/>
                  </a:cxn>
                  <a:cxn ang="0">
                    <a:pos x="0" y="0"/>
                  </a:cxn>
                </a:cxnLst>
                <a:rect l="0" t="0" r="r" b="b"/>
                <a:pathLst>
                  <a:path w="319" h="77">
                    <a:moveTo>
                      <a:pt x="0" y="0"/>
                    </a:moveTo>
                    <a:lnTo>
                      <a:pt x="82" y="32"/>
                    </a:lnTo>
                    <a:lnTo>
                      <a:pt x="215" y="62"/>
                    </a:lnTo>
                    <a:lnTo>
                      <a:pt x="319" y="39"/>
                    </a:lnTo>
                    <a:lnTo>
                      <a:pt x="293" y="72"/>
                    </a:lnTo>
                    <a:lnTo>
                      <a:pt x="135" y="77"/>
                    </a:lnTo>
                    <a:lnTo>
                      <a:pt x="21" y="39"/>
                    </a:lnTo>
                    <a:lnTo>
                      <a:pt x="0" y="0"/>
                    </a:lnTo>
                    <a:lnTo>
                      <a:pt x="0" y="0"/>
                    </a:lnTo>
                    <a:close/>
                  </a:path>
                </a:pathLst>
              </a:custGeom>
              <a:solidFill>
                <a:srgbClr val="6666FF"/>
              </a:solidFill>
              <a:ln w="9525">
                <a:noFill/>
                <a:round/>
                <a:headEnd/>
                <a:tailEnd/>
              </a:ln>
            </p:spPr>
            <p:txBody>
              <a:bodyPr/>
              <a:lstStyle/>
              <a:p>
                <a:endParaRPr lang="en-GB"/>
              </a:p>
            </p:txBody>
          </p:sp>
          <p:sp>
            <p:nvSpPr>
              <p:cNvPr id="139467" name="Freeform 203"/>
              <p:cNvSpPr>
                <a:spLocks/>
              </p:cNvSpPr>
              <p:nvPr/>
            </p:nvSpPr>
            <p:spPr bwMode="auto">
              <a:xfrm>
                <a:off x="4716" y="2472"/>
                <a:ext cx="220" cy="136"/>
              </a:xfrm>
              <a:custGeom>
                <a:avLst/>
                <a:gdLst/>
                <a:ahLst/>
                <a:cxnLst>
                  <a:cxn ang="0">
                    <a:pos x="82" y="32"/>
                  </a:cxn>
                  <a:cxn ang="0">
                    <a:pos x="56" y="0"/>
                  </a:cxn>
                  <a:cxn ang="0">
                    <a:pos x="0" y="0"/>
                  </a:cxn>
                  <a:cxn ang="0">
                    <a:pos x="68" y="38"/>
                  </a:cxn>
                  <a:cxn ang="0">
                    <a:pos x="25" y="45"/>
                  </a:cxn>
                  <a:cxn ang="0">
                    <a:pos x="32" y="66"/>
                  </a:cxn>
                  <a:cxn ang="0">
                    <a:pos x="120" y="85"/>
                  </a:cxn>
                  <a:cxn ang="0">
                    <a:pos x="104" y="130"/>
                  </a:cxn>
                  <a:cxn ang="0">
                    <a:pos x="176" y="146"/>
                  </a:cxn>
                  <a:cxn ang="0">
                    <a:pos x="203" y="130"/>
                  </a:cxn>
                  <a:cxn ang="0">
                    <a:pos x="233" y="148"/>
                  </a:cxn>
                  <a:cxn ang="0">
                    <a:pos x="239" y="86"/>
                  </a:cxn>
                  <a:cxn ang="0">
                    <a:pos x="176" y="66"/>
                  </a:cxn>
                  <a:cxn ang="0">
                    <a:pos x="115" y="19"/>
                  </a:cxn>
                  <a:cxn ang="0">
                    <a:pos x="82" y="32"/>
                  </a:cxn>
                  <a:cxn ang="0">
                    <a:pos x="82" y="32"/>
                  </a:cxn>
                </a:cxnLst>
                <a:rect l="0" t="0" r="r" b="b"/>
                <a:pathLst>
                  <a:path w="239" h="148">
                    <a:moveTo>
                      <a:pt x="82" y="32"/>
                    </a:moveTo>
                    <a:lnTo>
                      <a:pt x="56" y="0"/>
                    </a:lnTo>
                    <a:lnTo>
                      <a:pt x="0" y="0"/>
                    </a:lnTo>
                    <a:lnTo>
                      <a:pt x="68" y="38"/>
                    </a:lnTo>
                    <a:lnTo>
                      <a:pt x="25" y="45"/>
                    </a:lnTo>
                    <a:lnTo>
                      <a:pt x="32" y="66"/>
                    </a:lnTo>
                    <a:lnTo>
                      <a:pt x="120" y="85"/>
                    </a:lnTo>
                    <a:lnTo>
                      <a:pt x="104" y="130"/>
                    </a:lnTo>
                    <a:lnTo>
                      <a:pt x="176" y="146"/>
                    </a:lnTo>
                    <a:lnTo>
                      <a:pt x="203" y="130"/>
                    </a:lnTo>
                    <a:lnTo>
                      <a:pt x="233" y="148"/>
                    </a:lnTo>
                    <a:lnTo>
                      <a:pt x="239" y="86"/>
                    </a:lnTo>
                    <a:lnTo>
                      <a:pt x="176" y="66"/>
                    </a:lnTo>
                    <a:lnTo>
                      <a:pt x="115" y="19"/>
                    </a:lnTo>
                    <a:lnTo>
                      <a:pt x="82" y="32"/>
                    </a:lnTo>
                    <a:lnTo>
                      <a:pt x="82" y="32"/>
                    </a:lnTo>
                    <a:close/>
                  </a:path>
                </a:pathLst>
              </a:custGeom>
              <a:solidFill>
                <a:srgbClr val="6666FF"/>
              </a:solidFill>
              <a:ln w="9525">
                <a:noFill/>
                <a:round/>
                <a:headEnd/>
                <a:tailEnd/>
              </a:ln>
            </p:spPr>
            <p:txBody>
              <a:bodyPr/>
              <a:lstStyle/>
              <a:p>
                <a:endParaRPr lang="en-GB"/>
              </a:p>
            </p:txBody>
          </p:sp>
          <p:sp>
            <p:nvSpPr>
              <p:cNvPr id="139468" name="Freeform 204"/>
              <p:cNvSpPr>
                <a:spLocks/>
              </p:cNvSpPr>
              <p:nvPr/>
            </p:nvSpPr>
            <p:spPr bwMode="auto">
              <a:xfrm>
                <a:off x="4247" y="2263"/>
                <a:ext cx="12" cy="72"/>
              </a:xfrm>
              <a:custGeom>
                <a:avLst/>
                <a:gdLst/>
                <a:ahLst/>
                <a:cxnLst>
                  <a:cxn ang="0">
                    <a:pos x="0" y="0"/>
                  </a:cxn>
                  <a:cxn ang="0">
                    <a:pos x="17" y="15"/>
                  </a:cxn>
                  <a:cxn ang="0">
                    <a:pos x="0" y="93"/>
                  </a:cxn>
                  <a:cxn ang="0">
                    <a:pos x="0" y="0"/>
                  </a:cxn>
                  <a:cxn ang="0">
                    <a:pos x="0" y="0"/>
                  </a:cxn>
                </a:cxnLst>
                <a:rect l="0" t="0" r="r" b="b"/>
                <a:pathLst>
                  <a:path w="17" h="93">
                    <a:moveTo>
                      <a:pt x="0" y="0"/>
                    </a:moveTo>
                    <a:lnTo>
                      <a:pt x="17" y="15"/>
                    </a:lnTo>
                    <a:lnTo>
                      <a:pt x="0" y="93"/>
                    </a:lnTo>
                    <a:lnTo>
                      <a:pt x="0" y="0"/>
                    </a:lnTo>
                    <a:lnTo>
                      <a:pt x="0" y="0"/>
                    </a:lnTo>
                    <a:close/>
                  </a:path>
                </a:pathLst>
              </a:custGeom>
              <a:solidFill>
                <a:srgbClr val="6666FF"/>
              </a:solidFill>
              <a:ln w="9525">
                <a:noFill/>
                <a:round/>
                <a:headEnd/>
                <a:tailEnd/>
              </a:ln>
            </p:spPr>
            <p:txBody>
              <a:bodyPr/>
              <a:lstStyle/>
              <a:p>
                <a:endParaRPr lang="en-GB"/>
              </a:p>
            </p:txBody>
          </p:sp>
          <p:sp>
            <p:nvSpPr>
              <p:cNvPr id="139469" name="Freeform 205"/>
              <p:cNvSpPr>
                <a:spLocks/>
              </p:cNvSpPr>
              <p:nvPr/>
            </p:nvSpPr>
            <p:spPr bwMode="auto">
              <a:xfrm>
                <a:off x="4699" y="1943"/>
                <a:ext cx="40" cy="56"/>
              </a:xfrm>
              <a:custGeom>
                <a:avLst/>
                <a:gdLst/>
                <a:ahLst/>
                <a:cxnLst>
                  <a:cxn ang="0">
                    <a:pos x="0" y="9"/>
                  </a:cxn>
                  <a:cxn ang="0">
                    <a:pos x="53" y="0"/>
                  </a:cxn>
                  <a:cxn ang="0">
                    <a:pos x="53" y="70"/>
                  </a:cxn>
                  <a:cxn ang="0">
                    <a:pos x="17" y="62"/>
                  </a:cxn>
                  <a:cxn ang="0">
                    <a:pos x="0" y="9"/>
                  </a:cxn>
                  <a:cxn ang="0">
                    <a:pos x="0" y="9"/>
                  </a:cxn>
                </a:cxnLst>
                <a:rect l="0" t="0" r="r" b="b"/>
                <a:pathLst>
                  <a:path w="53" h="70">
                    <a:moveTo>
                      <a:pt x="0" y="9"/>
                    </a:moveTo>
                    <a:lnTo>
                      <a:pt x="53" y="0"/>
                    </a:lnTo>
                    <a:lnTo>
                      <a:pt x="53" y="70"/>
                    </a:lnTo>
                    <a:lnTo>
                      <a:pt x="17" y="62"/>
                    </a:lnTo>
                    <a:lnTo>
                      <a:pt x="0" y="9"/>
                    </a:lnTo>
                    <a:lnTo>
                      <a:pt x="0" y="9"/>
                    </a:lnTo>
                    <a:close/>
                  </a:path>
                </a:pathLst>
              </a:custGeom>
              <a:solidFill>
                <a:srgbClr val="6666FF"/>
              </a:solidFill>
              <a:ln w="9525">
                <a:noFill/>
                <a:round/>
                <a:headEnd/>
                <a:tailEnd/>
              </a:ln>
            </p:spPr>
            <p:txBody>
              <a:bodyPr/>
              <a:lstStyle/>
              <a:p>
                <a:endParaRPr lang="en-GB"/>
              </a:p>
            </p:txBody>
          </p:sp>
          <p:sp>
            <p:nvSpPr>
              <p:cNvPr id="139470" name="Freeform 206"/>
              <p:cNvSpPr>
                <a:spLocks/>
              </p:cNvSpPr>
              <p:nvPr/>
            </p:nvSpPr>
            <p:spPr bwMode="auto">
              <a:xfrm>
                <a:off x="3872" y="1583"/>
                <a:ext cx="814" cy="605"/>
              </a:xfrm>
              <a:custGeom>
                <a:avLst/>
                <a:gdLst/>
                <a:ahLst/>
                <a:cxnLst>
                  <a:cxn ang="0">
                    <a:pos x="100" y="232"/>
                  </a:cxn>
                  <a:cxn ang="0">
                    <a:pos x="56" y="240"/>
                  </a:cxn>
                  <a:cxn ang="0">
                    <a:pos x="0" y="240"/>
                  </a:cxn>
                  <a:cxn ang="0">
                    <a:pos x="52" y="276"/>
                  </a:cxn>
                  <a:cxn ang="0">
                    <a:pos x="128" y="276"/>
                  </a:cxn>
                  <a:cxn ang="0">
                    <a:pos x="196" y="256"/>
                  </a:cxn>
                  <a:cxn ang="0">
                    <a:pos x="216" y="284"/>
                  </a:cxn>
                  <a:cxn ang="0">
                    <a:pos x="256" y="300"/>
                  </a:cxn>
                  <a:cxn ang="0">
                    <a:pos x="284" y="316"/>
                  </a:cxn>
                  <a:cxn ang="0">
                    <a:pos x="328" y="328"/>
                  </a:cxn>
                  <a:cxn ang="0">
                    <a:pos x="360" y="364"/>
                  </a:cxn>
                  <a:cxn ang="0">
                    <a:pos x="376" y="392"/>
                  </a:cxn>
                  <a:cxn ang="0">
                    <a:pos x="352" y="412"/>
                  </a:cxn>
                  <a:cxn ang="0">
                    <a:pos x="396" y="432"/>
                  </a:cxn>
                  <a:cxn ang="0">
                    <a:pos x="400" y="452"/>
                  </a:cxn>
                  <a:cxn ang="0">
                    <a:pos x="416" y="496"/>
                  </a:cxn>
                  <a:cxn ang="0">
                    <a:pos x="380" y="524"/>
                  </a:cxn>
                  <a:cxn ang="0">
                    <a:pos x="416" y="568"/>
                  </a:cxn>
                  <a:cxn ang="0">
                    <a:pos x="424" y="604"/>
                  </a:cxn>
                  <a:cxn ang="0">
                    <a:pos x="408" y="656"/>
                  </a:cxn>
                  <a:cxn ang="0">
                    <a:pos x="450" y="658"/>
                  </a:cxn>
                  <a:cxn ang="0">
                    <a:pos x="462" y="654"/>
                  </a:cxn>
                  <a:cxn ang="0">
                    <a:pos x="494" y="650"/>
                  </a:cxn>
                  <a:cxn ang="0">
                    <a:pos x="542" y="632"/>
                  </a:cxn>
                  <a:cxn ang="0">
                    <a:pos x="548" y="608"/>
                  </a:cxn>
                  <a:cxn ang="0">
                    <a:pos x="596" y="556"/>
                  </a:cxn>
                  <a:cxn ang="0">
                    <a:pos x="624" y="580"/>
                  </a:cxn>
                  <a:cxn ang="0">
                    <a:pos x="624" y="608"/>
                  </a:cxn>
                  <a:cxn ang="0">
                    <a:pos x="692" y="552"/>
                  </a:cxn>
                  <a:cxn ang="0">
                    <a:pos x="740" y="540"/>
                  </a:cxn>
                  <a:cxn ang="0">
                    <a:pos x="776" y="468"/>
                  </a:cxn>
                  <a:cxn ang="0">
                    <a:pos x="788" y="404"/>
                  </a:cxn>
                  <a:cxn ang="0">
                    <a:pos x="788" y="376"/>
                  </a:cxn>
                  <a:cxn ang="0">
                    <a:pos x="732" y="320"/>
                  </a:cxn>
                  <a:cxn ang="0">
                    <a:pos x="756" y="292"/>
                  </a:cxn>
                  <a:cxn ang="0">
                    <a:pos x="708" y="252"/>
                  </a:cxn>
                  <a:cxn ang="0">
                    <a:pos x="724" y="228"/>
                  </a:cxn>
                  <a:cxn ang="0">
                    <a:pos x="748" y="216"/>
                  </a:cxn>
                  <a:cxn ang="0">
                    <a:pos x="804" y="236"/>
                  </a:cxn>
                  <a:cxn ang="0">
                    <a:pos x="840" y="232"/>
                  </a:cxn>
                  <a:cxn ang="0">
                    <a:pos x="864" y="184"/>
                  </a:cxn>
                  <a:cxn ang="0">
                    <a:pos x="884" y="140"/>
                  </a:cxn>
                  <a:cxn ang="0">
                    <a:pos x="784" y="108"/>
                  </a:cxn>
                  <a:cxn ang="0">
                    <a:pos x="760" y="72"/>
                  </a:cxn>
                  <a:cxn ang="0">
                    <a:pos x="696" y="68"/>
                  </a:cxn>
                  <a:cxn ang="0">
                    <a:pos x="636" y="84"/>
                  </a:cxn>
                  <a:cxn ang="0">
                    <a:pos x="612" y="104"/>
                  </a:cxn>
                  <a:cxn ang="0">
                    <a:pos x="584" y="120"/>
                  </a:cxn>
                  <a:cxn ang="0">
                    <a:pos x="540" y="136"/>
                  </a:cxn>
                  <a:cxn ang="0">
                    <a:pos x="488" y="140"/>
                  </a:cxn>
                  <a:cxn ang="0">
                    <a:pos x="424" y="120"/>
                  </a:cxn>
                  <a:cxn ang="0">
                    <a:pos x="356" y="100"/>
                  </a:cxn>
                  <a:cxn ang="0">
                    <a:pos x="280" y="76"/>
                  </a:cxn>
                  <a:cxn ang="0">
                    <a:pos x="256" y="0"/>
                  </a:cxn>
                  <a:cxn ang="0">
                    <a:pos x="208" y="20"/>
                  </a:cxn>
                  <a:cxn ang="0">
                    <a:pos x="192" y="48"/>
                  </a:cxn>
                  <a:cxn ang="0">
                    <a:pos x="180" y="72"/>
                  </a:cxn>
                  <a:cxn ang="0">
                    <a:pos x="172" y="100"/>
                  </a:cxn>
                  <a:cxn ang="0">
                    <a:pos x="156" y="136"/>
                  </a:cxn>
                  <a:cxn ang="0">
                    <a:pos x="132" y="148"/>
                  </a:cxn>
                  <a:cxn ang="0">
                    <a:pos x="76" y="200"/>
                  </a:cxn>
                  <a:cxn ang="0">
                    <a:pos x="100" y="232"/>
                  </a:cxn>
                </a:cxnLst>
                <a:rect l="0" t="0" r="r" b="b"/>
                <a:pathLst>
                  <a:path w="884" h="658">
                    <a:moveTo>
                      <a:pt x="100" y="232"/>
                    </a:moveTo>
                    <a:lnTo>
                      <a:pt x="56" y="240"/>
                    </a:lnTo>
                    <a:lnTo>
                      <a:pt x="0" y="240"/>
                    </a:lnTo>
                    <a:lnTo>
                      <a:pt x="52" y="276"/>
                    </a:lnTo>
                    <a:lnTo>
                      <a:pt x="128" y="276"/>
                    </a:lnTo>
                    <a:lnTo>
                      <a:pt x="196" y="256"/>
                    </a:lnTo>
                    <a:lnTo>
                      <a:pt x="216" y="284"/>
                    </a:lnTo>
                    <a:lnTo>
                      <a:pt x="256" y="300"/>
                    </a:lnTo>
                    <a:lnTo>
                      <a:pt x="284" y="316"/>
                    </a:lnTo>
                    <a:lnTo>
                      <a:pt x="328" y="328"/>
                    </a:lnTo>
                    <a:lnTo>
                      <a:pt x="360" y="364"/>
                    </a:lnTo>
                    <a:lnTo>
                      <a:pt x="376" y="392"/>
                    </a:lnTo>
                    <a:lnTo>
                      <a:pt x="352" y="412"/>
                    </a:lnTo>
                    <a:lnTo>
                      <a:pt x="396" y="432"/>
                    </a:lnTo>
                    <a:lnTo>
                      <a:pt x="400" y="452"/>
                    </a:lnTo>
                    <a:lnTo>
                      <a:pt x="416" y="496"/>
                    </a:lnTo>
                    <a:lnTo>
                      <a:pt x="380" y="524"/>
                    </a:lnTo>
                    <a:lnTo>
                      <a:pt x="416" y="568"/>
                    </a:lnTo>
                    <a:lnTo>
                      <a:pt x="424" y="604"/>
                    </a:lnTo>
                    <a:lnTo>
                      <a:pt x="408" y="656"/>
                    </a:lnTo>
                    <a:lnTo>
                      <a:pt x="450" y="658"/>
                    </a:lnTo>
                    <a:lnTo>
                      <a:pt x="462" y="654"/>
                    </a:lnTo>
                    <a:lnTo>
                      <a:pt x="494" y="650"/>
                    </a:lnTo>
                    <a:lnTo>
                      <a:pt x="542" y="632"/>
                    </a:lnTo>
                    <a:lnTo>
                      <a:pt x="548" y="608"/>
                    </a:lnTo>
                    <a:lnTo>
                      <a:pt x="596" y="556"/>
                    </a:lnTo>
                    <a:lnTo>
                      <a:pt x="624" y="580"/>
                    </a:lnTo>
                    <a:lnTo>
                      <a:pt x="624" y="608"/>
                    </a:lnTo>
                    <a:lnTo>
                      <a:pt x="692" y="552"/>
                    </a:lnTo>
                    <a:lnTo>
                      <a:pt x="740" y="540"/>
                    </a:lnTo>
                    <a:lnTo>
                      <a:pt x="776" y="468"/>
                    </a:lnTo>
                    <a:lnTo>
                      <a:pt x="788" y="404"/>
                    </a:lnTo>
                    <a:lnTo>
                      <a:pt x="788" y="376"/>
                    </a:lnTo>
                    <a:lnTo>
                      <a:pt x="732" y="320"/>
                    </a:lnTo>
                    <a:lnTo>
                      <a:pt x="756" y="292"/>
                    </a:lnTo>
                    <a:lnTo>
                      <a:pt x="708" y="252"/>
                    </a:lnTo>
                    <a:lnTo>
                      <a:pt x="724" y="228"/>
                    </a:lnTo>
                    <a:lnTo>
                      <a:pt x="748" y="216"/>
                    </a:lnTo>
                    <a:lnTo>
                      <a:pt x="804" y="236"/>
                    </a:lnTo>
                    <a:lnTo>
                      <a:pt x="840" y="232"/>
                    </a:lnTo>
                    <a:lnTo>
                      <a:pt x="864" y="184"/>
                    </a:lnTo>
                    <a:lnTo>
                      <a:pt x="884" y="140"/>
                    </a:lnTo>
                    <a:lnTo>
                      <a:pt x="784" y="108"/>
                    </a:lnTo>
                    <a:lnTo>
                      <a:pt x="760" y="72"/>
                    </a:lnTo>
                    <a:lnTo>
                      <a:pt x="696" y="68"/>
                    </a:lnTo>
                    <a:lnTo>
                      <a:pt x="636" y="84"/>
                    </a:lnTo>
                    <a:lnTo>
                      <a:pt x="612" y="104"/>
                    </a:lnTo>
                    <a:lnTo>
                      <a:pt x="584" y="120"/>
                    </a:lnTo>
                    <a:lnTo>
                      <a:pt x="540" y="136"/>
                    </a:lnTo>
                    <a:lnTo>
                      <a:pt x="488" y="140"/>
                    </a:lnTo>
                    <a:lnTo>
                      <a:pt x="424" y="120"/>
                    </a:lnTo>
                    <a:lnTo>
                      <a:pt x="356" y="100"/>
                    </a:lnTo>
                    <a:lnTo>
                      <a:pt x="280" y="76"/>
                    </a:lnTo>
                    <a:lnTo>
                      <a:pt x="256" y="0"/>
                    </a:lnTo>
                    <a:lnTo>
                      <a:pt x="208" y="20"/>
                    </a:lnTo>
                    <a:lnTo>
                      <a:pt x="192" y="48"/>
                    </a:lnTo>
                    <a:lnTo>
                      <a:pt x="180" y="72"/>
                    </a:lnTo>
                    <a:lnTo>
                      <a:pt x="172" y="100"/>
                    </a:lnTo>
                    <a:lnTo>
                      <a:pt x="156" y="136"/>
                    </a:lnTo>
                    <a:lnTo>
                      <a:pt x="132" y="148"/>
                    </a:lnTo>
                    <a:lnTo>
                      <a:pt x="76" y="200"/>
                    </a:lnTo>
                    <a:lnTo>
                      <a:pt x="100" y="232"/>
                    </a:lnTo>
                    <a:close/>
                  </a:path>
                </a:pathLst>
              </a:custGeom>
              <a:solidFill>
                <a:srgbClr val="6666FF"/>
              </a:solidFill>
              <a:ln w="9525">
                <a:noFill/>
                <a:round/>
                <a:headEnd/>
                <a:tailEnd/>
              </a:ln>
              <a:effectLst/>
            </p:spPr>
            <p:txBody>
              <a:bodyPr wrap="none" anchor="ctr"/>
              <a:lstStyle/>
              <a:p>
                <a:endParaRPr lang="en-GB"/>
              </a:p>
            </p:txBody>
          </p:sp>
          <p:sp>
            <p:nvSpPr>
              <p:cNvPr id="139471" name="Freeform 207"/>
              <p:cNvSpPr>
                <a:spLocks/>
              </p:cNvSpPr>
              <p:nvPr/>
            </p:nvSpPr>
            <p:spPr bwMode="auto">
              <a:xfrm>
                <a:off x="4369" y="2142"/>
                <a:ext cx="84" cy="165"/>
              </a:xfrm>
              <a:custGeom>
                <a:avLst/>
                <a:gdLst/>
                <a:ahLst/>
                <a:cxnLst>
                  <a:cxn ang="0">
                    <a:pos x="4" y="0"/>
                  </a:cxn>
                  <a:cxn ang="0">
                    <a:pos x="38" y="26"/>
                  </a:cxn>
                  <a:cxn ang="0">
                    <a:pos x="50" y="38"/>
                  </a:cxn>
                  <a:cxn ang="0">
                    <a:pos x="56" y="42"/>
                  </a:cxn>
                  <a:cxn ang="0">
                    <a:pos x="76" y="64"/>
                  </a:cxn>
                  <a:cxn ang="0">
                    <a:pos x="88" y="106"/>
                  </a:cxn>
                  <a:cxn ang="0">
                    <a:pos x="76" y="142"/>
                  </a:cxn>
                  <a:cxn ang="0">
                    <a:pos x="62" y="164"/>
                  </a:cxn>
                  <a:cxn ang="0">
                    <a:pos x="50" y="168"/>
                  </a:cxn>
                  <a:cxn ang="0">
                    <a:pos x="62" y="142"/>
                  </a:cxn>
                  <a:cxn ang="0">
                    <a:pos x="60" y="84"/>
                  </a:cxn>
                  <a:cxn ang="0">
                    <a:pos x="34" y="58"/>
                  </a:cxn>
                  <a:cxn ang="0">
                    <a:pos x="16" y="32"/>
                  </a:cxn>
                  <a:cxn ang="0">
                    <a:pos x="0" y="26"/>
                  </a:cxn>
                  <a:cxn ang="0">
                    <a:pos x="4" y="0"/>
                  </a:cxn>
                </a:cxnLst>
                <a:rect l="0" t="0" r="r" b="b"/>
                <a:pathLst>
                  <a:path w="91" h="179">
                    <a:moveTo>
                      <a:pt x="4" y="0"/>
                    </a:moveTo>
                    <a:cubicBezTo>
                      <a:pt x="15" y="14"/>
                      <a:pt x="25" y="16"/>
                      <a:pt x="38" y="26"/>
                    </a:cubicBezTo>
                    <a:cubicBezTo>
                      <a:pt x="42" y="30"/>
                      <a:pt x="45" y="35"/>
                      <a:pt x="50" y="38"/>
                    </a:cubicBezTo>
                    <a:cubicBezTo>
                      <a:pt x="52" y="39"/>
                      <a:pt x="54" y="41"/>
                      <a:pt x="56" y="42"/>
                    </a:cubicBezTo>
                    <a:cubicBezTo>
                      <a:pt x="61" y="50"/>
                      <a:pt x="68" y="59"/>
                      <a:pt x="76" y="64"/>
                    </a:cubicBezTo>
                    <a:cubicBezTo>
                      <a:pt x="78" y="78"/>
                      <a:pt x="80" y="94"/>
                      <a:pt x="88" y="106"/>
                    </a:cubicBezTo>
                    <a:cubicBezTo>
                      <a:pt x="91" y="121"/>
                      <a:pt x="89" y="133"/>
                      <a:pt x="76" y="142"/>
                    </a:cubicBezTo>
                    <a:cubicBezTo>
                      <a:pt x="73" y="151"/>
                      <a:pt x="69" y="159"/>
                      <a:pt x="62" y="164"/>
                    </a:cubicBezTo>
                    <a:cubicBezTo>
                      <a:pt x="58" y="170"/>
                      <a:pt x="54" y="179"/>
                      <a:pt x="50" y="168"/>
                    </a:cubicBezTo>
                    <a:cubicBezTo>
                      <a:pt x="52" y="153"/>
                      <a:pt x="51" y="150"/>
                      <a:pt x="62" y="142"/>
                    </a:cubicBezTo>
                    <a:cubicBezTo>
                      <a:pt x="61" y="123"/>
                      <a:pt x="63" y="103"/>
                      <a:pt x="60" y="84"/>
                    </a:cubicBezTo>
                    <a:cubicBezTo>
                      <a:pt x="58" y="72"/>
                      <a:pt x="34" y="58"/>
                      <a:pt x="34" y="58"/>
                    </a:cubicBezTo>
                    <a:cubicBezTo>
                      <a:pt x="31" y="53"/>
                      <a:pt x="20" y="33"/>
                      <a:pt x="16" y="32"/>
                    </a:cubicBezTo>
                    <a:cubicBezTo>
                      <a:pt x="12" y="31"/>
                      <a:pt x="0" y="31"/>
                      <a:pt x="0" y="26"/>
                    </a:cubicBezTo>
                    <a:lnTo>
                      <a:pt x="4" y="0"/>
                    </a:lnTo>
                    <a:close/>
                  </a:path>
                </a:pathLst>
              </a:custGeom>
              <a:solidFill>
                <a:srgbClr val="6666FF"/>
              </a:solidFill>
              <a:ln w="9525">
                <a:noFill/>
                <a:round/>
                <a:headEnd/>
                <a:tailEnd/>
              </a:ln>
              <a:effectLst/>
            </p:spPr>
            <p:txBody>
              <a:bodyPr wrap="none" anchor="ctr"/>
              <a:lstStyle/>
              <a:p>
                <a:endParaRPr lang="en-GB"/>
              </a:p>
            </p:txBody>
          </p:sp>
          <p:sp>
            <p:nvSpPr>
              <p:cNvPr id="139472" name="Freeform 208"/>
              <p:cNvSpPr>
                <a:spLocks/>
              </p:cNvSpPr>
              <p:nvPr/>
            </p:nvSpPr>
            <p:spPr bwMode="auto">
              <a:xfrm>
                <a:off x="4275" y="2194"/>
                <a:ext cx="104" cy="247"/>
              </a:xfrm>
              <a:custGeom>
                <a:avLst/>
                <a:gdLst/>
                <a:ahLst/>
                <a:cxnLst>
                  <a:cxn ang="0">
                    <a:pos x="79" y="0"/>
                  </a:cxn>
                  <a:cxn ang="0">
                    <a:pos x="106" y="33"/>
                  </a:cxn>
                  <a:cxn ang="0">
                    <a:pos x="79" y="75"/>
                  </a:cxn>
                  <a:cxn ang="0">
                    <a:pos x="52" y="84"/>
                  </a:cxn>
                  <a:cxn ang="0">
                    <a:pos x="44" y="134"/>
                  </a:cxn>
                  <a:cxn ang="0">
                    <a:pos x="68" y="166"/>
                  </a:cxn>
                  <a:cxn ang="0">
                    <a:pos x="88" y="228"/>
                  </a:cxn>
                  <a:cxn ang="0">
                    <a:pos x="98" y="252"/>
                  </a:cxn>
                  <a:cxn ang="0">
                    <a:pos x="100" y="258"/>
                  </a:cxn>
                  <a:cxn ang="0">
                    <a:pos x="86" y="258"/>
                  </a:cxn>
                  <a:cxn ang="0">
                    <a:pos x="72" y="242"/>
                  </a:cxn>
                  <a:cxn ang="0">
                    <a:pos x="58" y="204"/>
                  </a:cxn>
                  <a:cxn ang="0">
                    <a:pos x="18" y="136"/>
                  </a:cxn>
                  <a:cxn ang="0">
                    <a:pos x="4" y="78"/>
                  </a:cxn>
                  <a:cxn ang="0">
                    <a:pos x="4" y="18"/>
                  </a:cxn>
                  <a:cxn ang="0">
                    <a:pos x="31" y="6"/>
                  </a:cxn>
                  <a:cxn ang="0">
                    <a:pos x="57" y="2"/>
                  </a:cxn>
                  <a:cxn ang="0">
                    <a:pos x="79" y="0"/>
                  </a:cxn>
                </a:cxnLst>
                <a:rect l="0" t="0" r="r" b="b"/>
                <a:pathLst>
                  <a:path w="113" h="268">
                    <a:moveTo>
                      <a:pt x="79" y="0"/>
                    </a:moveTo>
                    <a:cubicBezTo>
                      <a:pt x="81" y="36"/>
                      <a:pt x="88" y="21"/>
                      <a:pt x="106" y="33"/>
                    </a:cubicBezTo>
                    <a:cubicBezTo>
                      <a:pt x="104" y="66"/>
                      <a:pt x="113" y="82"/>
                      <a:pt x="79" y="75"/>
                    </a:cubicBezTo>
                    <a:cubicBezTo>
                      <a:pt x="79" y="87"/>
                      <a:pt x="60" y="86"/>
                      <a:pt x="52" y="84"/>
                    </a:cubicBezTo>
                    <a:cubicBezTo>
                      <a:pt x="60" y="87"/>
                      <a:pt x="44" y="134"/>
                      <a:pt x="44" y="134"/>
                    </a:cubicBezTo>
                    <a:cubicBezTo>
                      <a:pt x="47" y="150"/>
                      <a:pt x="54" y="157"/>
                      <a:pt x="68" y="166"/>
                    </a:cubicBezTo>
                    <a:cubicBezTo>
                      <a:pt x="73" y="187"/>
                      <a:pt x="78" y="209"/>
                      <a:pt x="88" y="228"/>
                    </a:cubicBezTo>
                    <a:cubicBezTo>
                      <a:pt x="92" y="236"/>
                      <a:pt x="95" y="244"/>
                      <a:pt x="98" y="252"/>
                    </a:cubicBezTo>
                    <a:cubicBezTo>
                      <a:pt x="99" y="254"/>
                      <a:pt x="100" y="258"/>
                      <a:pt x="100" y="258"/>
                    </a:cubicBezTo>
                    <a:cubicBezTo>
                      <a:pt x="97" y="268"/>
                      <a:pt x="93" y="263"/>
                      <a:pt x="86" y="258"/>
                    </a:cubicBezTo>
                    <a:cubicBezTo>
                      <a:pt x="82" y="252"/>
                      <a:pt x="75" y="249"/>
                      <a:pt x="72" y="242"/>
                    </a:cubicBezTo>
                    <a:cubicBezTo>
                      <a:pt x="66" y="229"/>
                      <a:pt x="66" y="215"/>
                      <a:pt x="58" y="204"/>
                    </a:cubicBezTo>
                    <a:cubicBezTo>
                      <a:pt x="41" y="180"/>
                      <a:pt x="23" y="166"/>
                      <a:pt x="18" y="136"/>
                    </a:cubicBezTo>
                    <a:cubicBezTo>
                      <a:pt x="16" y="111"/>
                      <a:pt x="11" y="99"/>
                      <a:pt x="4" y="78"/>
                    </a:cubicBezTo>
                    <a:cubicBezTo>
                      <a:pt x="0" y="53"/>
                      <a:pt x="8" y="43"/>
                      <a:pt x="4" y="18"/>
                    </a:cubicBezTo>
                    <a:cubicBezTo>
                      <a:pt x="6" y="3"/>
                      <a:pt x="28" y="12"/>
                      <a:pt x="31" y="6"/>
                    </a:cubicBezTo>
                    <a:lnTo>
                      <a:pt x="57" y="2"/>
                    </a:lnTo>
                    <a:lnTo>
                      <a:pt x="79" y="0"/>
                    </a:lnTo>
                    <a:close/>
                  </a:path>
                </a:pathLst>
              </a:custGeom>
              <a:solidFill>
                <a:srgbClr val="6666FF"/>
              </a:solidFill>
              <a:ln w="9525">
                <a:noFill/>
                <a:round/>
                <a:headEnd/>
                <a:tailEnd/>
              </a:ln>
              <a:effectLst/>
            </p:spPr>
            <p:txBody>
              <a:bodyPr wrap="none" anchor="ctr"/>
              <a:lstStyle/>
              <a:p>
                <a:endParaRPr lang="en-GB"/>
              </a:p>
            </p:txBody>
          </p:sp>
          <p:sp>
            <p:nvSpPr>
              <p:cNvPr id="139473" name="Freeform 209"/>
              <p:cNvSpPr>
                <a:spLocks/>
              </p:cNvSpPr>
              <p:nvPr/>
            </p:nvSpPr>
            <p:spPr bwMode="auto">
              <a:xfrm>
                <a:off x="4584" y="1817"/>
                <a:ext cx="85" cy="74"/>
              </a:xfrm>
              <a:custGeom>
                <a:avLst/>
                <a:gdLst/>
                <a:ahLst/>
                <a:cxnLst>
                  <a:cxn ang="0">
                    <a:pos x="29" y="18"/>
                  </a:cxn>
                  <a:cxn ang="0">
                    <a:pos x="91" y="18"/>
                  </a:cxn>
                  <a:cxn ang="0">
                    <a:pos x="76" y="72"/>
                  </a:cxn>
                  <a:cxn ang="0">
                    <a:pos x="44" y="41"/>
                  </a:cxn>
                  <a:cxn ang="0">
                    <a:pos x="29" y="18"/>
                  </a:cxn>
                </a:cxnLst>
                <a:rect l="0" t="0" r="r" b="b"/>
                <a:pathLst>
                  <a:path w="92" h="80">
                    <a:moveTo>
                      <a:pt x="29" y="18"/>
                    </a:moveTo>
                    <a:cubicBezTo>
                      <a:pt x="29" y="18"/>
                      <a:pt x="84" y="0"/>
                      <a:pt x="91" y="18"/>
                    </a:cubicBezTo>
                    <a:cubicBezTo>
                      <a:pt x="92" y="21"/>
                      <a:pt x="78" y="66"/>
                      <a:pt x="76" y="72"/>
                    </a:cubicBezTo>
                    <a:cubicBezTo>
                      <a:pt x="0" y="56"/>
                      <a:pt x="51" y="80"/>
                      <a:pt x="44" y="41"/>
                    </a:cubicBezTo>
                    <a:cubicBezTo>
                      <a:pt x="42" y="32"/>
                      <a:pt x="34" y="26"/>
                      <a:pt x="29" y="18"/>
                    </a:cubicBezTo>
                    <a:close/>
                  </a:path>
                </a:pathLst>
              </a:custGeom>
              <a:solidFill>
                <a:srgbClr val="6666FF"/>
              </a:solidFill>
              <a:ln w="9525">
                <a:noFill/>
                <a:round/>
                <a:headEnd/>
                <a:tailEnd/>
              </a:ln>
              <a:effectLst/>
            </p:spPr>
            <p:txBody>
              <a:bodyPr wrap="none" anchor="ctr"/>
              <a:lstStyle/>
              <a:p>
                <a:endParaRPr lang="en-GB"/>
              </a:p>
            </p:txBody>
          </p:sp>
        </p:grpSp>
        <p:sp>
          <p:nvSpPr>
            <p:cNvPr id="139546" name="Freeform 282"/>
            <p:cNvSpPr>
              <a:spLocks/>
            </p:cNvSpPr>
            <p:nvPr/>
          </p:nvSpPr>
          <p:spPr bwMode="auto">
            <a:xfrm>
              <a:off x="2981" y="1631"/>
              <a:ext cx="1675" cy="647"/>
            </a:xfrm>
            <a:custGeom>
              <a:avLst/>
              <a:gdLst/>
              <a:ahLst/>
              <a:cxnLst>
                <a:cxn ang="0">
                  <a:pos x="0" y="0"/>
                </a:cxn>
                <a:cxn ang="0">
                  <a:pos x="174" y="111"/>
                </a:cxn>
                <a:cxn ang="0">
                  <a:pos x="436" y="355"/>
                </a:cxn>
                <a:cxn ang="0">
                  <a:pos x="697" y="547"/>
                </a:cxn>
                <a:cxn ang="0">
                  <a:pos x="1003" y="634"/>
                </a:cxn>
                <a:cxn ang="0">
                  <a:pos x="1335" y="626"/>
                </a:cxn>
                <a:cxn ang="0">
                  <a:pos x="1553" y="512"/>
                </a:cxn>
                <a:cxn ang="0">
                  <a:pos x="1675" y="233"/>
                </a:cxn>
              </a:cxnLst>
              <a:rect l="0" t="0" r="r" b="b"/>
              <a:pathLst>
                <a:path w="1675" h="647">
                  <a:moveTo>
                    <a:pt x="0" y="0"/>
                  </a:moveTo>
                  <a:cubicBezTo>
                    <a:pt x="29" y="18"/>
                    <a:pt x="101" y="52"/>
                    <a:pt x="174" y="111"/>
                  </a:cubicBezTo>
                  <a:cubicBezTo>
                    <a:pt x="247" y="170"/>
                    <a:pt x="349" y="282"/>
                    <a:pt x="436" y="355"/>
                  </a:cubicBezTo>
                  <a:cubicBezTo>
                    <a:pt x="523" y="428"/>
                    <a:pt x="603" y="501"/>
                    <a:pt x="697" y="547"/>
                  </a:cubicBezTo>
                  <a:cubicBezTo>
                    <a:pt x="791" y="593"/>
                    <a:pt x="897" y="621"/>
                    <a:pt x="1003" y="634"/>
                  </a:cubicBezTo>
                  <a:cubicBezTo>
                    <a:pt x="1109" y="647"/>
                    <a:pt x="1243" y="646"/>
                    <a:pt x="1335" y="626"/>
                  </a:cubicBezTo>
                  <a:cubicBezTo>
                    <a:pt x="1427" y="606"/>
                    <a:pt x="1496" y="577"/>
                    <a:pt x="1553" y="512"/>
                  </a:cubicBezTo>
                  <a:cubicBezTo>
                    <a:pt x="1610" y="447"/>
                    <a:pt x="1650" y="291"/>
                    <a:pt x="1675" y="233"/>
                  </a:cubicBezTo>
                </a:path>
              </a:pathLst>
            </a:custGeom>
            <a:noFill/>
            <a:ln w="57150" cmpd="sng">
              <a:solidFill>
                <a:schemeClr val="bg1"/>
              </a:solidFill>
              <a:round/>
              <a:headEnd/>
              <a:tailEnd/>
            </a:ln>
            <a:effectLst/>
          </p:spPr>
          <p:txBody>
            <a:bodyPr wrap="none" anchor="ctr"/>
            <a:lstStyle/>
            <a:p>
              <a:endParaRPr lang="en-GB"/>
            </a:p>
          </p:txBody>
        </p:sp>
        <p:sp>
          <p:nvSpPr>
            <p:cNvPr id="139475" name="Freeform 211"/>
            <p:cNvSpPr>
              <a:spLocks/>
            </p:cNvSpPr>
            <p:nvPr/>
          </p:nvSpPr>
          <p:spPr bwMode="auto">
            <a:xfrm>
              <a:off x="2968" y="1626"/>
              <a:ext cx="1675" cy="647"/>
            </a:xfrm>
            <a:custGeom>
              <a:avLst/>
              <a:gdLst/>
              <a:ahLst/>
              <a:cxnLst>
                <a:cxn ang="0">
                  <a:pos x="0" y="0"/>
                </a:cxn>
                <a:cxn ang="0">
                  <a:pos x="174" y="111"/>
                </a:cxn>
                <a:cxn ang="0">
                  <a:pos x="436" y="355"/>
                </a:cxn>
                <a:cxn ang="0">
                  <a:pos x="697" y="547"/>
                </a:cxn>
                <a:cxn ang="0">
                  <a:pos x="1003" y="634"/>
                </a:cxn>
                <a:cxn ang="0">
                  <a:pos x="1335" y="626"/>
                </a:cxn>
                <a:cxn ang="0">
                  <a:pos x="1553" y="512"/>
                </a:cxn>
                <a:cxn ang="0">
                  <a:pos x="1675" y="233"/>
                </a:cxn>
              </a:cxnLst>
              <a:rect l="0" t="0" r="r" b="b"/>
              <a:pathLst>
                <a:path w="1675" h="647">
                  <a:moveTo>
                    <a:pt x="0" y="0"/>
                  </a:moveTo>
                  <a:cubicBezTo>
                    <a:pt x="29" y="18"/>
                    <a:pt x="101" y="52"/>
                    <a:pt x="174" y="111"/>
                  </a:cubicBezTo>
                  <a:cubicBezTo>
                    <a:pt x="247" y="170"/>
                    <a:pt x="349" y="282"/>
                    <a:pt x="436" y="355"/>
                  </a:cubicBezTo>
                  <a:cubicBezTo>
                    <a:pt x="523" y="428"/>
                    <a:pt x="603" y="501"/>
                    <a:pt x="697" y="547"/>
                  </a:cubicBezTo>
                  <a:cubicBezTo>
                    <a:pt x="791" y="593"/>
                    <a:pt x="897" y="621"/>
                    <a:pt x="1003" y="634"/>
                  </a:cubicBezTo>
                  <a:cubicBezTo>
                    <a:pt x="1109" y="647"/>
                    <a:pt x="1243" y="646"/>
                    <a:pt x="1335" y="626"/>
                  </a:cubicBezTo>
                  <a:cubicBezTo>
                    <a:pt x="1427" y="606"/>
                    <a:pt x="1496" y="577"/>
                    <a:pt x="1553" y="512"/>
                  </a:cubicBezTo>
                  <a:cubicBezTo>
                    <a:pt x="1610" y="447"/>
                    <a:pt x="1650" y="291"/>
                    <a:pt x="1675" y="233"/>
                  </a:cubicBezTo>
                </a:path>
              </a:pathLst>
            </a:custGeom>
            <a:noFill/>
            <a:ln w="28575" cmpd="sng">
              <a:solidFill>
                <a:srgbClr val="6666FF"/>
              </a:solidFill>
              <a:round/>
              <a:headEnd/>
              <a:tailEnd/>
            </a:ln>
            <a:effectLst/>
          </p:spPr>
          <p:txBody>
            <a:bodyPr wrap="none" anchor="ctr"/>
            <a:lstStyle/>
            <a:p>
              <a:endParaRPr lang="en-GB"/>
            </a:p>
          </p:txBody>
        </p:sp>
        <p:grpSp>
          <p:nvGrpSpPr>
            <p:cNvPr id="21" name="Group 212"/>
            <p:cNvGrpSpPr>
              <a:grpSpLocks/>
            </p:cNvGrpSpPr>
            <p:nvPr/>
          </p:nvGrpSpPr>
          <p:grpSpPr bwMode="auto">
            <a:xfrm>
              <a:off x="2641" y="3983"/>
              <a:ext cx="515" cy="192"/>
              <a:chOff x="500" y="4201"/>
              <a:chExt cx="515" cy="192"/>
            </a:xfrm>
          </p:grpSpPr>
          <p:sp>
            <p:nvSpPr>
              <p:cNvPr id="139477" name="Rectangle 213"/>
              <p:cNvSpPr>
                <a:spLocks noChangeArrowheads="1"/>
              </p:cNvSpPr>
              <p:nvPr/>
            </p:nvSpPr>
            <p:spPr bwMode="auto">
              <a:xfrm>
                <a:off x="500" y="4247"/>
                <a:ext cx="107" cy="115"/>
              </a:xfrm>
              <a:prstGeom prst="rect">
                <a:avLst/>
              </a:prstGeom>
              <a:solidFill>
                <a:srgbClr val="6666FF"/>
              </a:solidFill>
              <a:ln w="9525">
                <a:noFill/>
                <a:miter lim="800000"/>
                <a:headEnd/>
                <a:tailEnd/>
              </a:ln>
              <a:effectLst/>
            </p:spPr>
            <p:txBody>
              <a:bodyPr wrap="none" anchor="ctr"/>
              <a:lstStyle/>
              <a:p>
                <a:endParaRPr lang="en-GB"/>
              </a:p>
            </p:txBody>
          </p:sp>
          <p:sp>
            <p:nvSpPr>
              <p:cNvPr id="139478" name="Text Box 214"/>
              <p:cNvSpPr txBox="1">
                <a:spLocks noChangeArrowheads="1"/>
              </p:cNvSpPr>
              <p:nvPr/>
            </p:nvSpPr>
            <p:spPr bwMode="auto">
              <a:xfrm>
                <a:off x="582" y="4201"/>
                <a:ext cx="433" cy="192"/>
              </a:xfrm>
              <a:prstGeom prst="rect">
                <a:avLst/>
              </a:prstGeom>
              <a:noFill/>
              <a:ln w="9525">
                <a:noFill/>
                <a:miter lim="800000"/>
                <a:headEnd/>
                <a:tailEnd/>
              </a:ln>
              <a:effectLst/>
            </p:spPr>
            <p:txBody>
              <a:bodyPr wrap="none">
                <a:spAutoFit/>
              </a:bodyPr>
              <a:lstStyle/>
              <a:p>
                <a:pPr algn="l"/>
                <a:r>
                  <a:rPr lang="en-GB" sz="1400" b="1">
                    <a:solidFill>
                      <a:srgbClr val="6666FF"/>
                    </a:solidFill>
                  </a:rPr>
                  <a:t>TEIN2</a:t>
                </a:r>
              </a:p>
            </p:txBody>
          </p:sp>
        </p:grpSp>
      </p:grpSp>
      <p:grpSp>
        <p:nvGrpSpPr>
          <p:cNvPr id="22" name="Group 239"/>
          <p:cNvGrpSpPr>
            <a:grpSpLocks/>
          </p:cNvGrpSpPr>
          <p:nvPr/>
        </p:nvGrpSpPr>
        <p:grpSpPr bwMode="auto">
          <a:xfrm>
            <a:off x="1092200" y="1238250"/>
            <a:ext cx="6611938" cy="4300538"/>
            <a:chOff x="688" y="780"/>
            <a:chExt cx="4165" cy="2709"/>
          </a:xfrm>
        </p:grpSpPr>
        <p:grpSp>
          <p:nvGrpSpPr>
            <p:cNvPr id="23" name="Group 137"/>
            <p:cNvGrpSpPr>
              <a:grpSpLocks/>
            </p:cNvGrpSpPr>
            <p:nvPr/>
          </p:nvGrpSpPr>
          <p:grpSpPr bwMode="auto">
            <a:xfrm>
              <a:off x="688" y="780"/>
              <a:ext cx="4165" cy="1251"/>
              <a:chOff x="688" y="780"/>
              <a:chExt cx="4165" cy="1251"/>
            </a:xfrm>
          </p:grpSpPr>
          <p:grpSp>
            <p:nvGrpSpPr>
              <p:cNvPr id="24" name="Group 138"/>
              <p:cNvGrpSpPr>
                <a:grpSpLocks/>
              </p:cNvGrpSpPr>
              <p:nvPr/>
            </p:nvGrpSpPr>
            <p:grpSpPr bwMode="auto">
              <a:xfrm>
                <a:off x="688" y="780"/>
                <a:ext cx="4165" cy="1218"/>
                <a:chOff x="742" y="1094"/>
                <a:chExt cx="4521" cy="1322"/>
              </a:xfrm>
            </p:grpSpPr>
            <p:sp>
              <p:nvSpPr>
                <p:cNvPr id="139403" name="Freeform 139"/>
                <p:cNvSpPr>
                  <a:spLocks/>
                </p:cNvSpPr>
                <p:nvPr/>
              </p:nvSpPr>
              <p:spPr bwMode="auto">
                <a:xfrm>
                  <a:off x="5184" y="1976"/>
                  <a:ext cx="79" cy="213"/>
                </a:xfrm>
                <a:custGeom>
                  <a:avLst/>
                  <a:gdLst/>
                  <a:ahLst/>
                  <a:cxnLst>
                    <a:cxn ang="0">
                      <a:pos x="0" y="0"/>
                    </a:cxn>
                    <a:cxn ang="0">
                      <a:pos x="16" y="95"/>
                    </a:cxn>
                    <a:cxn ang="0">
                      <a:pos x="23" y="253"/>
                    </a:cxn>
                    <a:cxn ang="0">
                      <a:pos x="67" y="213"/>
                    </a:cxn>
                    <a:cxn ang="0">
                      <a:pos x="36" y="143"/>
                    </a:cxn>
                    <a:cxn ang="0">
                      <a:pos x="54" y="118"/>
                    </a:cxn>
                    <a:cxn ang="0">
                      <a:pos x="78" y="152"/>
                    </a:cxn>
                    <a:cxn ang="0">
                      <a:pos x="95" y="135"/>
                    </a:cxn>
                    <a:cxn ang="0">
                      <a:pos x="59" y="105"/>
                    </a:cxn>
                    <a:cxn ang="0">
                      <a:pos x="42" y="87"/>
                    </a:cxn>
                    <a:cxn ang="0">
                      <a:pos x="0" y="0"/>
                    </a:cxn>
                    <a:cxn ang="0">
                      <a:pos x="0" y="0"/>
                    </a:cxn>
                  </a:cxnLst>
                  <a:rect l="0" t="0" r="r" b="b"/>
                  <a:pathLst>
                    <a:path w="95" h="253">
                      <a:moveTo>
                        <a:pt x="0" y="0"/>
                      </a:moveTo>
                      <a:lnTo>
                        <a:pt x="16" y="95"/>
                      </a:lnTo>
                      <a:lnTo>
                        <a:pt x="23" y="253"/>
                      </a:lnTo>
                      <a:lnTo>
                        <a:pt x="67" y="213"/>
                      </a:lnTo>
                      <a:lnTo>
                        <a:pt x="36" y="143"/>
                      </a:lnTo>
                      <a:lnTo>
                        <a:pt x="54" y="118"/>
                      </a:lnTo>
                      <a:lnTo>
                        <a:pt x="78" y="152"/>
                      </a:lnTo>
                      <a:lnTo>
                        <a:pt x="95" y="135"/>
                      </a:lnTo>
                      <a:lnTo>
                        <a:pt x="59" y="105"/>
                      </a:lnTo>
                      <a:lnTo>
                        <a:pt x="42" y="87"/>
                      </a:lnTo>
                      <a:lnTo>
                        <a:pt x="0" y="0"/>
                      </a:lnTo>
                      <a:lnTo>
                        <a:pt x="0" y="0"/>
                      </a:lnTo>
                      <a:close/>
                    </a:path>
                  </a:pathLst>
                </a:custGeom>
                <a:solidFill>
                  <a:srgbClr val="33CC33"/>
                </a:solidFill>
                <a:ln w="9525">
                  <a:noFill/>
                  <a:round/>
                  <a:headEnd/>
                  <a:tailEnd/>
                </a:ln>
              </p:spPr>
              <p:txBody>
                <a:bodyPr/>
                <a:lstStyle/>
                <a:p>
                  <a:endParaRPr lang="en-GB"/>
                </a:p>
              </p:txBody>
            </p:sp>
            <p:sp>
              <p:nvSpPr>
                <p:cNvPr id="139404" name="Freeform 140"/>
                <p:cNvSpPr>
                  <a:spLocks/>
                </p:cNvSpPr>
                <p:nvPr/>
              </p:nvSpPr>
              <p:spPr bwMode="auto">
                <a:xfrm>
                  <a:off x="5084" y="2211"/>
                  <a:ext cx="155" cy="144"/>
                </a:xfrm>
                <a:custGeom>
                  <a:avLst/>
                  <a:gdLst/>
                  <a:ahLst/>
                  <a:cxnLst>
                    <a:cxn ang="0">
                      <a:pos x="128" y="0"/>
                    </a:cxn>
                    <a:cxn ang="0">
                      <a:pos x="134" y="62"/>
                    </a:cxn>
                    <a:cxn ang="0">
                      <a:pos x="92" y="116"/>
                    </a:cxn>
                    <a:cxn ang="0">
                      <a:pos x="20" y="133"/>
                    </a:cxn>
                    <a:cxn ang="0">
                      <a:pos x="0" y="156"/>
                    </a:cxn>
                    <a:cxn ang="0">
                      <a:pos x="92" y="148"/>
                    </a:cxn>
                    <a:cxn ang="0">
                      <a:pos x="111" y="171"/>
                    </a:cxn>
                    <a:cxn ang="0">
                      <a:pos x="185" y="108"/>
                    </a:cxn>
                    <a:cxn ang="0">
                      <a:pos x="172" y="62"/>
                    </a:cxn>
                    <a:cxn ang="0">
                      <a:pos x="147" y="0"/>
                    </a:cxn>
                    <a:cxn ang="0">
                      <a:pos x="128" y="0"/>
                    </a:cxn>
                    <a:cxn ang="0">
                      <a:pos x="128" y="0"/>
                    </a:cxn>
                  </a:cxnLst>
                  <a:rect l="0" t="0" r="r" b="b"/>
                  <a:pathLst>
                    <a:path w="185" h="171">
                      <a:moveTo>
                        <a:pt x="128" y="0"/>
                      </a:moveTo>
                      <a:lnTo>
                        <a:pt x="134" y="62"/>
                      </a:lnTo>
                      <a:lnTo>
                        <a:pt x="92" y="116"/>
                      </a:lnTo>
                      <a:lnTo>
                        <a:pt x="20" y="133"/>
                      </a:lnTo>
                      <a:lnTo>
                        <a:pt x="0" y="156"/>
                      </a:lnTo>
                      <a:lnTo>
                        <a:pt x="92" y="148"/>
                      </a:lnTo>
                      <a:lnTo>
                        <a:pt x="111" y="171"/>
                      </a:lnTo>
                      <a:lnTo>
                        <a:pt x="185" y="108"/>
                      </a:lnTo>
                      <a:lnTo>
                        <a:pt x="172" y="62"/>
                      </a:lnTo>
                      <a:lnTo>
                        <a:pt x="147" y="0"/>
                      </a:lnTo>
                      <a:lnTo>
                        <a:pt x="128" y="0"/>
                      </a:lnTo>
                      <a:lnTo>
                        <a:pt x="128" y="0"/>
                      </a:lnTo>
                      <a:close/>
                    </a:path>
                  </a:pathLst>
                </a:custGeom>
                <a:solidFill>
                  <a:srgbClr val="33CC33"/>
                </a:solidFill>
                <a:ln w="9525">
                  <a:noFill/>
                  <a:round/>
                  <a:headEnd/>
                  <a:tailEnd/>
                </a:ln>
              </p:spPr>
              <p:txBody>
                <a:bodyPr/>
                <a:lstStyle/>
                <a:p>
                  <a:endParaRPr lang="en-GB"/>
                </a:p>
              </p:txBody>
            </p:sp>
            <p:sp>
              <p:nvSpPr>
                <p:cNvPr id="139405" name="Freeform 141"/>
                <p:cNvSpPr>
                  <a:spLocks/>
                </p:cNvSpPr>
                <p:nvPr/>
              </p:nvSpPr>
              <p:spPr bwMode="auto">
                <a:xfrm>
                  <a:off x="5090" y="2355"/>
                  <a:ext cx="44" cy="61"/>
                </a:xfrm>
                <a:custGeom>
                  <a:avLst/>
                  <a:gdLst/>
                  <a:ahLst/>
                  <a:cxnLst>
                    <a:cxn ang="0">
                      <a:pos x="0" y="9"/>
                    </a:cxn>
                    <a:cxn ang="0">
                      <a:pos x="53" y="0"/>
                    </a:cxn>
                    <a:cxn ang="0">
                      <a:pos x="53" y="70"/>
                    </a:cxn>
                    <a:cxn ang="0">
                      <a:pos x="17" y="62"/>
                    </a:cxn>
                    <a:cxn ang="0">
                      <a:pos x="0" y="9"/>
                    </a:cxn>
                    <a:cxn ang="0">
                      <a:pos x="0" y="9"/>
                    </a:cxn>
                  </a:cxnLst>
                  <a:rect l="0" t="0" r="r" b="b"/>
                  <a:pathLst>
                    <a:path w="53" h="70">
                      <a:moveTo>
                        <a:pt x="0" y="9"/>
                      </a:moveTo>
                      <a:lnTo>
                        <a:pt x="53" y="0"/>
                      </a:lnTo>
                      <a:lnTo>
                        <a:pt x="53" y="70"/>
                      </a:lnTo>
                      <a:lnTo>
                        <a:pt x="17" y="62"/>
                      </a:lnTo>
                      <a:lnTo>
                        <a:pt x="0" y="9"/>
                      </a:lnTo>
                      <a:lnTo>
                        <a:pt x="0" y="9"/>
                      </a:lnTo>
                      <a:close/>
                    </a:path>
                  </a:pathLst>
                </a:custGeom>
                <a:solidFill>
                  <a:srgbClr val="33CC33"/>
                </a:solidFill>
                <a:ln w="9525">
                  <a:noFill/>
                  <a:round/>
                  <a:headEnd/>
                  <a:tailEnd/>
                </a:ln>
              </p:spPr>
              <p:txBody>
                <a:bodyPr/>
                <a:lstStyle/>
                <a:p>
                  <a:endParaRPr lang="en-GB"/>
                </a:p>
              </p:txBody>
            </p:sp>
            <p:grpSp>
              <p:nvGrpSpPr>
                <p:cNvPr id="25" name="Group 142"/>
                <p:cNvGrpSpPr>
                  <a:grpSpLocks/>
                </p:cNvGrpSpPr>
                <p:nvPr/>
              </p:nvGrpSpPr>
              <p:grpSpPr bwMode="auto">
                <a:xfrm>
                  <a:off x="742" y="1094"/>
                  <a:ext cx="1560" cy="1315"/>
                  <a:chOff x="742" y="1094"/>
                  <a:chExt cx="1560" cy="1315"/>
                </a:xfrm>
              </p:grpSpPr>
              <p:sp>
                <p:nvSpPr>
                  <p:cNvPr id="139407" name="Freeform 143"/>
                  <p:cNvSpPr>
                    <a:spLocks/>
                  </p:cNvSpPr>
                  <p:nvPr/>
                </p:nvSpPr>
                <p:spPr bwMode="auto">
                  <a:xfrm>
                    <a:off x="1766" y="1336"/>
                    <a:ext cx="49" cy="51"/>
                  </a:xfrm>
                  <a:custGeom>
                    <a:avLst/>
                    <a:gdLst/>
                    <a:ahLst/>
                    <a:cxnLst>
                      <a:cxn ang="0">
                        <a:pos x="48" y="61"/>
                      </a:cxn>
                      <a:cxn ang="0">
                        <a:pos x="59" y="49"/>
                      </a:cxn>
                      <a:cxn ang="0">
                        <a:pos x="53" y="21"/>
                      </a:cxn>
                      <a:cxn ang="0">
                        <a:pos x="30" y="13"/>
                      </a:cxn>
                      <a:cxn ang="0">
                        <a:pos x="29" y="0"/>
                      </a:cxn>
                      <a:cxn ang="0">
                        <a:pos x="0" y="0"/>
                      </a:cxn>
                      <a:cxn ang="0">
                        <a:pos x="2" y="36"/>
                      </a:cxn>
                      <a:cxn ang="0">
                        <a:pos x="27" y="61"/>
                      </a:cxn>
                      <a:cxn ang="0">
                        <a:pos x="48" y="61"/>
                      </a:cxn>
                      <a:cxn ang="0">
                        <a:pos x="48" y="61"/>
                      </a:cxn>
                    </a:cxnLst>
                    <a:rect l="0" t="0" r="r" b="b"/>
                    <a:pathLst>
                      <a:path w="59" h="61">
                        <a:moveTo>
                          <a:pt x="48" y="61"/>
                        </a:moveTo>
                        <a:lnTo>
                          <a:pt x="59" y="49"/>
                        </a:lnTo>
                        <a:lnTo>
                          <a:pt x="53" y="21"/>
                        </a:lnTo>
                        <a:lnTo>
                          <a:pt x="30" y="13"/>
                        </a:lnTo>
                        <a:lnTo>
                          <a:pt x="29" y="0"/>
                        </a:lnTo>
                        <a:lnTo>
                          <a:pt x="0" y="0"/>
                        </a:lnTo>
                        <a:lnTo>
                          <a:pt x="2" y="36"/>
                        </a:lnTo>
                        <a:lnTo>
                          <a:pt x="27" y="61"/>
                        </a:lnTo>
                        <a:lnTo>
                          <a:pt x="48" y="61"/>
                        </a:lnTo>
                        <a:lnTo>
                          <a:pt x="48" y="61"/>
                        </a:lnTo>
                        <a:close/>
                      </a:path>
                    </a:pathLst>
                  </a:custGeom>
                  <a:solidFill>
                    <a:srgbClr val="A50021"/>
                  </a:solidFill>
                  <a:ln w="9525">
                    <a:noFill/>
                    <a:round/>
                    <a:headEnd/>
                    <a:tailEnd/>
                  </a:ln>
                </p:spPr>
                <p:txBody>
                  <a:bodyPr/>
                  <a:lstStyle/>
                  <a:p>
                    <a:endParaRPr lang="en-GB"/>
                  </a:p>
                </p:txBody>
              </p:sp>
              <p:sp>
                <p:nvSpPr>
                  <p:cNvPr id="139408" name="Freeform 144"/>
                  <p:cNvSpPr>
                    <a:spLocks/>
                  </p:cNvSpPr>
                  <p:nvPr/>
                </p:nvSpPr>
                <p:spPr bwMode="auto">
                  <a:xfrm>
                    <a:off x="1668" y="1463"/>
                    <a:ext cx="80" cy="86"/>
                  </a:xfrm>
                  <a:custGeom>
                    <a:avLst/>
                    <a:gdLst/>
                    <a:ahLst/>
                    <a:cxnLst>
                      <a:cxn ang="0">
                        <a:pos x="95" y="8"/>
                      </a:cxn>
                      <a:cxn ang="0">
                        <a:pos x="65" y="0"/>
                      </a:cxn>
                      <a:cxn ang="0">
                        <a:pos x="32" y="8"/>
                      </a:cxn>
                      <a:cxn ang="0">
                        <a:pos x="21" y="25"/>
                      </a:cxn>
                      <a:cxn ang="0">
                        <a:pos x="40" y="25"/>
                      </a:cxn>
                      <a:cxn ang="0">
                        <a:pos x="32" y="38"/>
                      </a:cxn>
                      <a:cxn ang="0">
                        <a:pos x="0" y="42"/>
                      </a:cxn>
                      <a:cxn ang="0">
                        <a:pos x="13" y="67"/>
                      </a:cxn>
                      <a:cxn ang="0">
                        <a:pos x="29" y="65"/>
                      </a:cxn>
                      <a:cxn ang="0">
                        <a:pos x="32" y="78"/>
                      </a:cxn>
                      <a:cxn ang="0">
                        <a:pos x="51" y="103"/>
                      </a:cxn>
                      <a:cxn ang="0">
                        <a:pos x="93" y="74"/>
                      </a:cxn>
                      <a:cxn ang="0">
                        <a:pos x="78" y="59"/>
                      </a:cxn>
                      <a:cxn ang="0">
                        <a:pos x="93" y="51"/>
                      </a:cxn>
                      <a:cxn ang="0">
                        <a:pos x="82" y="32"/>
                      </a:cxn>
                      <a:cxn ang="0">
                        <a:pos x="95" y="21"/>
                      </a:cxn>
                      <a:cxn ang="0">
                        <a:pos x="95" y="8"/>
                      </a:cxn>
                      <a:cxn ang="0">
                        <a:pos x="95" y="8"/>
                      </a:cxn>
                    </a:cxnLst>
                    <a:rect l="0" t="0" r="r" b="b"/>
                    <a:pathLst>
                      <a:path w="95" h="103">
                        <a:moveTo>
                          <a:pt x="95" y="8"/>
                        </a:moveTo>
                        <a:lnTo>
                          <a:pt x="65" y="0"/>
                        </a:lnTo>
                        <a:lnTo>
                          <a:pt x="32" y="8"/>
                        </a:lnTo>
                        <a:lnTo>
                          <a:pt x="21" y="25"/>
                        </a:lnTo>
                        <a:lnTo>
                          <a:pt x="40" y="25"/>
                        </a:lnTo>
                        <a:lnTo>
                          <a:pt x="32" y="38"/>
                        </a:lnTo>
                        <a:lnTo>
                          <a:pt x="0" y="42"/>
                        </a:lnTo>
                        <a:lnTo>
                          <a:pt x="13" y="67"/>
                        </a:lnTo>
                        <a:lnTo>
                          <a:pt x="29" y="65"/>
                        </a:lnTo>
                        <a:lnTo>
                          <a:pt x="32" y="78"/>
                        </a:lnTo>
                        <a:lnTo>
                          <a:pt x="51" y="103"/>
                        </a:lnTo>
                        <a:lnTo>
                          <a:pt x="93" y="74"/>
                        </a:lnTo>
                        <a:lnTo>
                          <a:pt x="78" y="59"/>
                        </a:lnTo>
                        <a:lnTo>
                          <a:pt x="93" y="51"/>
                        </a:lnTo>
                        <a:lnTo>
                          <a:pt x="82" y="32"/>
                        </a:lnTo>
                        <a:lnTo>
                          <a:pt x="95" y="21"/>
                        </a:lnTo>
                        <a:lnTo>
                          <a:pt x="95" y="8"/>
                        </a:lnTo>
                        <a:lnTo>
                          <a:pt x="95" y="8"/>
                        </a:lnTo>
                        <a:close/>
                      </a:path>
                    </a:pathLst>
                  </a:custGeom>
                  <a:solidFill>
                    <a:srgbClr val="A50021"/>
                  </a:solidFill>
                  <a:ln w="9525">
                    <a:noFill/>
                    <a:round/>
                    <a:headEnd/>
                    <a:tailEnd/>
                  </a:ln>
                </p:spPr>
                <p:txBody>
                  <a:bodyPr/>
                  <a:lstStyle/>
                  <a:p>
                    <a:endParaRPr lang="en-GB"/>
                  </a:p>
                </p:txBody>
              </p:sp>
              <p:sp>
                <p:nvSpPr>
                  <p:cNvPr id="139409" name="Freeform 145"/>
                  <p:cNvSpPr>
                    <a:spLocks/>
                  </p:cNvSpPr>
                  <p:nvPr/>
                </p:nvSpPr>
                <p:spPr bwMode="auto">
                  <a:xfrm>
                    <a:off x="1439" y="1269"/>
                    <a:ext cx="247" cy="92"/>
                  </a:xfrm>
                  <a:custGeom>
                    <a:avLst/>
                    <a:gdLst/>
                    <a:ahLst/>
                    <a:cxnLst>
                      <a:cxn ang="0">
                        <a:pos x="124" y="17"/>
                      </a:cxn>
                      <a:cxn ang="0">
                        <a:pos x="78" y="17"/>
                      </a:cxn>
                      <a:cxn ang="0">
                        <a:pos x="63" y="17"/>
                      </a:cxn>
                      <a:cxn ang="0">
                        <a:pos x="15" y="32"/>
                      </a:cxn>
                      <a:cxn ang="0">
                        <a:pos x="0" y="63"/>
                      </a:cxn>
                      <a:cxn ang="0">
                        <a:pos x="48" y="63"/>
                      </a:cxn>
                      <a:cxn ang="0">
                        <a:pos x="78" y="47"/>
                      </a:cxn>
                      <a:cxn ang="0">
                        <a:pos x="63" y="80"/>
                      </a:cxn>
                      <a:cxn ang="0">
                        <a:pos x="108" y="80"/>
                      </a:cxn>
                      <a:cxn ang="0">
                        <a:pos x="108" y="108"/>
                      </a:cxn>
                      <a:cxn ang="0">
                        <a:pos x="124" y="108"/>
                      </a:cxn>
                      <a:cxn ang="0">
                        <a:pos x="186" y="95"/>
                      </a:cxn>
                      <a:cxn ang="0">
                        <a:pos x="262" y="80"/>
                      </a:cxn>
                      <a:cxn ang="0">
                        <a:pos x="249" y="63"/>
                      </a:cxn>
                      <a:cxn ang="0">
                        <a:pos x="219" y="63"/>
                      </a:cxn>
                      <a:cxn ang="0">
                        <a:pos x="234" y="32"/>
                      </a:cxn>
                      <a:cxn ang="0">
                        <a:pos x="202" y="32"/>
                      </a:cxn>
                      <a:cxn ang="0">
                        <a:pos x="202" y="0"/>
                      </a:cxn>
                      <a:cxn ang="0">
                        <a:pos x="186" y="0"/>
                      </a:cxn>
                      <a:cxn ang="0">
                        <a:pos x="156" y="47"/>
                      </a:cxn>
                      <a:cxn ang="0">
                        <a:pos x="124" y="17"/>
                      </a:cxn>
                      <a:cxn ang="0">
                        <a:pos x="124" y="17"/>
                      </a:cxn>
                    </a:cxnLst>
                    <a:rect l="0" t="0" r="r" b="b"/>
                    <a:pathLst>
                      <a:path w="262" h="108">
                        <a:moveTo>
                          <a:pt x="124" y="17"/>
                        </a:moveTo>
                        <a:lnTo>
                          <a:pt x="78" y="17"/>
                        </a:lnTo>
                        <a:lnTo>
                          <a:pt x="63" y="17"/>
                        </a:lnTo>
                        <a:lnTo>
                          <a:pt x="15" y="32"/>
                        </a:lnTo>
                        <a:lnTo>
                          <a:pt x="0" y="63"/>
                        </a:lnTo>
                        <a:lnTo>
                          <a:pt x="48" y="63"/>
                        </a:lnTo>
                        <a:lnTo>
                          <a:pt x="78" y="47"/>
                        </a:lnTo>
                        <a:lnTo>
                          <a:pt x="63" y="80"/>
                        </a:lnTo>
                        <a:lnTo>
                          <a:pt x="108" y="80"/>
                        </a:lnTo>
                        <a:lnTo>
                          <a:pt x="108" y="108"/>
                        </a:lnTo>
                        <a:lnTo>
                          <a:pt x="124" y="108"/>
                        </a:lnTo>
                        <a:lnTo>
                          <a:pt x="186" y="95"/>
                        </a:lnTo>
                        <a:lnTo>
                          <a:pt x="262" y="80"/>
                        </a:lnTo>
                        <a:lnTo>
                          <a:pt x="249" y="63"/>
                        </a:lnTo>
                        <a:lnTo>
                          <a:pt x="219" y="63"/>
                        </a:lnTo>
                        <a:lnTo>
                          <a:pt x="234" y="32"/>
                        </a:lnTo>
                        <a:lnTo>
                          <a:pt x="202" y="32"/>
                        </a:lnTo>
                        <a:lnTo>
                          <a:pt x="202" y="0"/>
                        </a:lnTo>
                        <a:lnTo>
                          <a:pt x="186" y="0"/>
                        </a:lnTo>
                        <a:lnTo>
                          <a:pt x="156" y="47"/>
                        </a:lnTo>
                        <a:lnTo>
                          <a:pt x="124" y="17"/>
                        </a:lnTo>
                        <a:lnTo>
                          <a:pt x="124" y="17"/>
                        </a:lnTo>
                        <a:close/>
                      </a:path>
                    </a:pathLst>
                  </a:custGeom>
                  <a:solidFill>
                    <a:srgbClr val="A50021"/>
                  </a:solidFill>
                  <a:ln w="9525">
                    <a:noFill/>
                    <a:round/>
                    <a:headEnd/>
                    <a:tailEnd/>
                  </a:ln>
                </p:spPr>
                <p:txBody>
                  <a:bodyPr/>
                  <a:lstStyle/>
                  <a:p>
                    <a:endParaRPr lang="en-GB"/>
                  </a:p>
                </p:txBody>
              </p:sp>
              <p:sp>
                <p:nvSpPr>
                  <p:cNvPr id="139410" name="Freeform 146"/>
                  <p:cNvSpPr>
                    <a:spLocks/>
                  </p:cNvSpPr>
                  <p:nvPr/>
                </p:nvSpPr>
                <p:spPr bwMode="auto">
                  <a:xfrm>
                    <a:off x="1645" y="1254"/>
                    <a:ext cx="76" cy="39"/>
                  </a:xfrm>
                  <a:custGeom>
                    <a:avLst/>
                    <a:gdLst/>
                    <a:ahLst/>
                    <a:cxnLst>
                      <a:cxn ang="0">
                        <a:pos x="65" y="0"/>
                      </a:cxn>
                      <a:cxn ang="0">
                        <a:pos x="17" y="0"/>
                      </a:cxn>
                      <a:cxn ang="0">
                        <a:pos x="0" y="17"/>
                      </a:cxn>
                      <a:cxn ang="0">
                        <a:pos x="50" y="17"/>
                      </a:cxn>
                      <a:cxn ang="0">
                        <a:pos x="0" y="33"/>
                      </a:cxn>
                      <a:cxn ang="0">
                        <a:pos x="65" y="46"/>
                      </a:cxn>
                      <a:cxn ang="0">
                        <a:pos x="80" y="17"/>
                      </a:cxn>
                      <a:cxn ang="0">
                        <a:pos x="65" y="0"/>
                      </a:cxn>
                      <a:cxn ang="0">
                        <a:pos x="65" y="0"/>
                      </a:cxn>
                    </a:cxnLst>
                    <a:rect l="0" t="0" r="r" b="b"/>
                    <a:pathLst>
                      <a:path w="80" h="46">
                        <a:moveTo>
                          <a:pt x="65" y="0"/>
                        </a:moveTo>
                        <a:lnTo>
                          <a:pt x="17" y="0"/>
                        </a:lnTo>
                        <a:lnTo>
                          <a:pt x="0" y="17"/>
                        </a:lnTo>
                        <a:lnTo>
                          <a:pt x="50" y="17"/>
                        </a:lnTo>
                        <a:lnTo>
                          <a:pt x="0" y="33"/>
                        </a:lnTo>
                        <a:lnTo>
                          <a:pt x="65" y="46"/>
                        </a:lnTo>
                        <a:lnTo>
                          <a:pt x="80" y="17"/>
                        </a:lnTo>
                        <a:lnTo>
                          <a:pt x="65" y="0"/>
                        </a:lnTo>
                        <a:lnTo>
                          <a:pt x="65" y="0"/>
                        </a:lnTo>
                        <a:close/>
                      </a:path>
                    </a:pathLst>
                  </a:custGeom>
                  <a:solidFill>
                    <a:srgbClr val="A50021"/>
                  </a:solidFill>
                  <a:ln w="9525">
                    <a:noFill/>
                    <a:round/>
                    <a:headEnd/>
                    <a:tailEnd/>
                  </a:ln>
                </p:spPr>
                <p:txBody>
                  <a:bodyPr/>
                  <a:lstStyle/>
                  <a:p>
                    <a:endParaRPr lang="en-GB"/>
                  </a:p>
                </p:txBody>
              </p:sp>
              <p:sp>
                <p:nvSpPr>
                  <p:cNvPr id="139411" name="Freeform 147"/>
                  <p:cNvSpPr>
                    <a:spLocks/>
                  </p:cNvSpPr>
                  <p:nvPr/>
                </p:nvSpPr>
                <p:spPr bwMode="auto">
                  <a:xfrm>
                    <a:off x="1717" y="1244"/>
                    <a:ext cx="81" cy="52"/>
                  </a:xfrm>
                  <a:custGeom>
                    <a:avLst/>
                    <a:gdLst/>
                    <a:ahLst/>
                    <a:cxnLst>
                      <a:cxn ang="0">
                        <a:pos x="86" y="57"/>
                      </a:cxn>
                      <a:cxn ang="0">
                        <a:pos x="86" y="40"/>
                      </a:cxn>
                      <a:cxn ang="0">
                        <a:pos x="61" y="28"/>
                      </a:cxn>
                      <a:cxn ang="0">
                        <a:pos x="30" y="0"/>
                      </a:cxn>
                      <a:cxn ang="0">
                        <a:pos x="4" y="0"/>
                      </a:cxn>
                      <a:cxn ang="0">
                        <a:pos x="0" y="19"/>
                      </a:cxn>
                      <a:cxn ang="0">
                        <a:pos x="27" y="32"/>
                      </a:cxn>
                      <a:cxn ang="0">
                        <a:pos x="4" y="40"/>
                      </a:cxn>
                      <a:cxn ang="0">
                        <a:pos x="4" y="61"/>
                      </a:cxn>
                      <a:cxn ang="0">
                        <a:pos x="51" y="45"/>
                      </a:cxn>
                      <a:cxn ang="0">
                        <a:pos x="68" y="47"/>
                      </a:cxn>
                      <a:cxn ang="0">
                        <a:pos x="68" y="57"/>
                      </a:cxn>
                      <a:cxn ang="0">
                        <a:pos x="86" y="57"/>
                      </a:cxn>
                      <a:cxn ang="0">
                        <a:pos x="86" y="57"/>
                      </a:cxn>
                    </a:cxnLst>
                    <a:rect l="0" t="0" r="r" b="b"/>
                    <a:pathLst>
                      <a:path w="86" h="61">
                        <a:moveTo>
                          <a:pt x="86" y="57"/>
                        </a:moveTo>
                        <a:lnTo>
                          <a:pt x="86" y="40"/>
                        </a:lnTo>
                        <a:lnTo>
                          <a:pt x="61" y="28"/>
                        </a:lnTo>
                        <a:lnTo>
                          <a:pt x="30" y="0"/>
                        </a:lnTo>
                        <a:lnTo>
                          <a:pt x="4" y="0"/>
                        </a:lnTo>
                        <a:lnTo>
                          <a:pt x="0" y="19"/>
                        </a:lnTo>
                        <a:lnTo>
                          <a:pt x="27" y="32"/>
                        </a:lnTo>
                        <a:lnTo>
                          <a:pt x="4" y="40"/>
                        </a:lnTo>
                        <a:lnTo>
                          <a:pt x="4" y="61"/>
                        </a:lnTo>
                        <a:lnTo>
                          <a:pt x="51" y="45"/>
                        </a:lnTo>
                        <a:lnTo>
                          <a:pt x="68" y="47"/>
                        </a:lnTo>
                        <a:lnTo>
                          <a:pt x="68" y="57"/>
                        </a:lnTo>
                        <a:lnTo>
                          <a:pt x="86" y="57"/>
                        </a:lnTo>
                        <a:lnTo>
                          <a:pt x="86" y="57"/>
                        </a:lnTo>
                        <a:close/>
                      </a:path>
                    </a:pathLst>
                  </a:custGeom>
                  <a:solidFill>
                    <a:srgbClr val="A50021"/>
                  </a:solidFill>
                  <a:ln w="9525">
                    <a:noFill/>
                    <a:round/>
                    <a:headEnd/>
                    <a:tailEnd/>
                  </a:ln>
                </p:spPr>
                <p:txBody>
                  <a:bodyPr/>
                  <a:lstStyle/>
                  <a:p>
                    <a:endParaRPr lang="en-GB"/>
                  </a:p>
                </p:txBody>
              </p:sp>
              <p:sp>
                <p:nvSpPr>
                  <p:cNvPr id="139412" name="Freeform 148"/>
                  <p:cNvSpPr>
                    <a:spLocks/>
                  </p:cNvSpPr>
                  <p:nvPr/>
                </p:nvSpPr>
                <p:spPr bwMode="auto">
                  <a:xfrm>
                    <a:off x="1359" y="1357"/>
                    <a:ext cx="311" cy="134"/>
                  </a:xfrm>
                  <a:custGeom>
                    <a:avLst/>
                    <a:gdLst/>
                    <a:ahLst/>
                    <a:cxnLst>
                      <a:cxn ang="0">
                        <a:pos x="135" y="14"/>
                      </a:cxn>
                      <a:cxn ang="0">
                        <a:pos x="60" y="6"/>
                      </a:cxn>
                      <a:cxn ang="0">
                        <a:pos x="30" y="0"/>
                      </a:cxn>
                      <a:cxn ang="0">
                        <a:pos x="38" y="14"/>
                      </a:cxn>
                      <a:cxn ang="0">
                        <a:pos x="0" y="65"/>
                      </a:cxn>
                      <a:cxn ang="0">
                        <a:pos x="0" y="86"/>
                      </a:cxn>
                      <a:cxn ang="0">
                        <a:pos x="13" y="99"/>
                      </a:cxn>
                      <a:cxn ang="0">
                        <a:pos x="22" y="118"/>
                      </a:cxn>
                      <a:cxn ang="0">
                        <a:pos x="53" y="116"/>
                      </a:cxn>
                      <a:cxn ang="0">
                        <a:pos x="53" y="105"/>
                      </a:cxn>
                      <a:cxn ang="0">
                        <a:pos x="68" y="101"/>
                      </a:cxn>
                      <a:cxn ang="0">
                        <a:pos x="93" y="56"/>
                      </a:cxn>
                      <a:cxn ang="0">
                        <a:pos x="110" y="69"/>
                      </a:cxn>
                      <a:cxn ang="0">
                        <a:pos x="93" y="80"/>
                      </a:cxn>
                      <a:cxn ang="0">
                        <a:pos x="93" y="109"/>
                      </a:cxn>
                      <a:cxn ang="0">
                        <a:pos x="106" y="99"/>
                      </a:cxn>
                      <a:cxn ang="0">
                        <a:pos x="93" y="122"/>
                      </a:cxn>
                      <a:cxn ang="0">
                        <a:pos x="93" y="135"/>
                      </a:cxn>
                      <a:cxn ang="0">
                        <a:pos x="142" y="147"/>
                      </a:cxn>
                      <a:cxn ang="0">
                        <a:pos x="205" y="156"/>
                      </a:cxn>
                      <a:cxn ang="0">
                        <a:pos x="235" y="135"/>
                      </a:cxn>
                      <a:cxn ang="0">
                        <a:pos x="264" y="156"/>
                      </a:cxn>
                      <a:cxn ang="0">
                        <a:pos x="321" y="158"/>
                      </a:cxn>
                      <a:cxn ang="0">
                        <a:pos x="323" y="141"/>
                      </a:cxn>
                      <a:cxn ang="0">
                        <a:pos x="292" y="115"/>
                      </a:cxn>
                      <a:cxn ang="0">
                        <a:pos x="306" y="82"/>
                      </a:cxn>
                      <a:cxn ang="0">
                        <a:pos x="325" y="61"/>
                      </a:cxn>
                      <a:cxn ang="0">
                        <a:pos x="329" y="33"/>
                      </a:cxn>
                      <a:cxn ang="0">
                        <a:pos x="272" y="31"/>
                      </a:cxn>
                      <a:cxn ang="0">
                        <a:pos x="264" y="65"/>
                      </a:cxn>
                      <a:cxn ang="0">
                        <a:pos x="239" y="69"/>
                      </a:cxn>
                      <a:cxn ang="0">
                        <a:pos x="230" y="92"/>
                      </a:cxn>
                      <a:cxn ang="0">
                        <a:pos x="201" y="48"/>
                      </a:cxn>
                      <a:cxn ang="0">
                        <a:pos x="184" y="65"/>
                      </a:cxn>
                      <a:cxn ang="0">
                        <a:pos x="173" y="52"/>
                      </a:cxn>
                      <a:cxn ang="0">
                        <a:pos x="178" y="33"/>
                      </a:cxn>
                      <a:cxn ang="0">
                        <a:pos x="142" y="31"/>
                      </a:cxn>
                      <a:cxn ang="0">
                        <a:pos x="135" y="14"/>
                      </a:cxn>
                      <a:cxn ang="0">
                        <a:pos x="135" y="14"/>
                      </a:cxn>
                    </a:cxnLst>
                    <a:rect l="0" t="0" r="r" b="b"/>
                    <a:pathLst>
                      <a:path w="329" h="158">
                        <a:moveTo>
                          <a:pt x="135" y="14"/>
                        </a:moveTo>
                        <a:lnTo>
                          <a:pt x="60" y="6"/>
                        </a:lnTo>
                        <a:lnTo>
                          <a:pt x="30" y="0"/>
                        </a:lnTo>
                        <a:lnTo>
                          <a:pt x="38" y="14"/>
                        </a:lnTo>
                        <a:lnTo>
                          <a:pt x="0" y="65"/>
                        </a:lnTo>
                        <a:lnTo>
                          <a:pt x="0" y="86"/>
                        </a:lnTo>
                        <a:lnTo>
                          <a:pt x="13" y="99"/>
                        </a:lnTo>
                        <a:lnTo>
                          <a:pt x="22" y="118"/>
                        </a:lnTo>
                        <a:lnTo>
                          <a:pt x="53" y="116"/>
                        </a:lnTo>
                        <a:lnTo>
                          <a:pt x="53" y="105"/>
                        </a:lnTo>
                        <a:lnTo>
                          <a:pt x="68" y="101"/>
                        </a:lnTo>
                        <a:lnTo>
                          <a:pt x="93" y="56"/>
                        </a:lnTo>
                        <a:lnTo>
                          <a:pt x="110" y="69"/>
                        </a:lnTo>
                        <a:lnTo>
                          <a:pt x="93" y="80"/>
                        </a:lnTo>
                        <a:lnTo>
                          <a:pt x="93" y="109"/>
                        </a:lnTo>
                        <a:lnTo>
                          <a:pt x="106" y="99"/>
                        </a:lnTo>
                        <a:lnTo>
                          <a:pt x="93" y="122"/>
                        </a:lnTo>
                        <a:lnTo>
                          <a:pt x="93" y="135"/>
                        </a:lnTo>
                        <a:lnTo>
                          <a:pt x="142" y="147"/>
                        </a:lnTo>
                        <a:lnTo>
                          <a:pt x="205" y="156"/>
                        </a:lnTo>
                        <a:lnTo>
                          <a:pt x="235" y="135"/>
                        </a:lnTo>
                        <a:lnTo>
                          <a:pt x="264" y="156"/>
                        </a:lnTo>
                        <a:lnTo>
                          <a:pt x="321" y="158"/>
                        </a:lnTo>
                        <a:lnTo>
                          <a:pt x="323" y="141"/>
                        </a:lnTo>
                        <a:lnTo>
                          <a:pt x="292" y="115"/>
                        </a:lnTo>
                        <a:lnTo>
                          <a:pt x="306" y="82"/>
                        </a:lnTo>
                        <a:lnTo>
                          <a:pt x="325" y="61"/>
                        </a:lnTo>
                        <a:lnTo>
                          <a:pt x="329" y="33"/>
                        </a:lnTo>
                        <a:lnTo>
                          <a:pt x="272" y="31"/>
                        </a:lnTo>
                        <a:lnTo>
                          <a:pt x="264" y="65"/>
                        </a:lnTo>
                        <a:lnTo>
                          <a:pt x="239" y="69"/>
                        </a:lnTo>
                        <a:lnTo>
                          <a:pt x="230" y="92"/>
                        </a:lnTo>
                        <a:lnTo>
                          <a:pt x="201" y="48"/>
                        </a:lnTo>
                        <a:lnTo>
                          <a:pt x="184" y="65"/>
                        </a:lnTo>
                        <a:lnTo>
                          <a:pt x="173" y="52"/>
                        </a:lnTo>
                        <a:lnTo>
                          <a:pt x="178" y="33"/>
                        </a:lnTo>
                        <a:lnTo>
                          <a:pt x="142" y="31"/>
                        </a:lnTo>
                        <a:lnTo>
                          <a:pt x="135" y="14"/>
                        </a:lnTo>
                        <a:lnTo>
                          <a:pt x="135" y="14"/>
                        </a:lnTo>
                        <a:close/>
                      </a:path>
                    </a:pathLst>
                  </a:custGeom>
                  <a:solidFill>
                    <a:srgbClr val="A50021"/>
                  </a:solidFill>
                  <a:ln w="9525">
                    <a:noFill/>
                    <a:round/>
                    <a:headEnd/>
                    <a:tailEnd/>
                  </a:ln>
                </p:spPr>
                <p:txBody>
                  <a:bodyPr/>
                  <a:lstStyle/>
                  <a:p>
                    <a:endParaRPr lang="en-GB"/>
                  </a:p>
                </p:txBody>
              </p:sp>
              <p:sp>
                <p:nvSpPr>
                  <p:cNvPr id="139413" name="Freeform 149"/>
                  <p:cNvSpPr>
                    <a:spLocks/>
                  </p:cNvSpPr>
                  <p:nvPr/>
                </p:nvSpPr>
                <p:spPr bwMode="auto">
                  <a:xfrm>
                    <a:off x="1719" y="1426"/>
                    <a:ext cx="106" cy="46"/>
                  </a:xfrm>
                  <a:custGeom>
                    <a:avLst/>
                    <a:gdLst/>
                    <a:ahLst/>
                    <a:cxnLst>
                      <a:cxn ang="0">
                        <a:pos x="7" y="0"/>
                      </a:cxn>
                      <a:cxn ang="0">
                        <a:pos x="0" y="13"/>
                      </a:cxn>
                      <a:cxn ang="0">
                        <a:pos x="23" y="40"/>
                      </a:cxn>
                      <a:cxn ang="0">
                        <a:pos x="61" y="38"/>
                      </a:cxn>
                      <a:cxn ang="0">
                        <a:pos x="49" y="51"/>
                      </a:cxn>
                      <a:cxn ang="0">
                        <a:pos x="97" y="55"/>
                      </a:cxn>
                      <a:cxn ang="0">
                        <a:pos x="104" y="28"/>
                      </a:cxn>
                      <a:cxn ang="0">
                        <a:pos x="110" y="0"/>
                      </a:cxn>
                      <a:cxn ang="0">
                        <a:pos x="61" y="3"/>
                      </a:cxn>
                      <a:cxn ang="0">
                        <a:pos x="51" y="21"/>
                      </a:cxn>
                      <a:cxn ang="0">
                        <a:pos x="23" y="13"/>
                      </a:cxn>
                      <a:cxn ang="0">
                        <a:pos x="7" y="0"/>
                      </a:cxn>
                      <a:cxn ang="0">
                        <a:pos x="7" y="0"/>
                      </a:cxn>
                    </a:cxnLst>
                    <a:rect l="0" t="0" r="r" b="b"/>
                    <a:pathLst>
                      <a:path w="110" h="55">
                        <a:moveTo>
                          <a:pt x="7" y="0"/>
                        </a:moveTo>
                        <a:lnTo>
                          <a:pt x="0" y="13"/>
                        </a:lnTo>
                        <a:lnTo>
                          <a:pt x="23" y="40"/>
                        </a:lnTo>
                        <a:lnTo>
                          <a:pt x="61" y="38"/>
                        </a:lnTo>
                        <a:lnTo>
                          <a:pt x="49" y="51"/>
                        </a:lnTo>
                        <a:lnTo>
                          <a:pt x="97" y="55"/>
                        </a:lnTo>
                        <a:lnTo>
                          <a:pt x="104" y="28"/>
                        </a:lnTo>
                        <a:lnTo>
                          <a:pt x="110" y="0"/>
                        </a:lnTo>
                        <a:lnTo>
                          <a:pt x="61" y="3"/>
                        </a:lnTo>
                        <a:lnTo>
                          <a:pt x="51" y="21"/>
                        </a:lnTo>
                        <a:lnTo>
                          <a:pt x="23" y="13"/>
                        </a:lnTo>
                        <a:lnTo>
                          <a:pt x="7" y="0"/>
                        </a:lnTo>
                        <a:lnTo>
                          <a:pt x="7" y="0"/>
                        </a:lnTo>
                        <a:close/>
                      </a:path>
                    </a:pathLst>
                  </a:custGeom>
                  <a:solidFill>
                    <a:srgbClr val="A50021"/>
                  </a:solidFill>
                  <a:ln w="9525">
                    <a:noFill/>
                    <a:round/>
                    <a:headEnd/>
                    <a:tailEnd/>
                  </a:ln>
                </p:spPr>
                <p:txBody>
                  <a:bodyPr/>
                  <a:lstStyle/>
                  <a:p>
                    <a:endParaRPr lang="en-GB"/>
                  </a:p>
                </p:txBody>
              </p:sp>
              <p:sp>
                <p:nvSpPr>
                  <p:cNvPr id="139414" name="Freeform 150"/>
                  <p:cNvSpPr>
                    <a:spLocks/>
                  </p:cNvSpPr>
                  <p:nvPr/>
                </p:nvSpPr>
                <p:spPr bwMode="auto">
                  <a:xfrm>
                    <a:off x="1829" y="1334"/>
                    <a:ext cx="370" cy="310"/>
                  </a:xfrm>
                  <a:custGeom>
                    <a:avLst/>
                    <a:gdLst/>
                    <a:ahLst/>
                    <a:cxnLst>
                      <a:cxn ang="0">
                        <a:pos x="71" y="0"/>
                      </a:cxn>
                      <a:cxn ang="0">
                        <a:pos x="39" y="17"/>
                      </a:cxn>
                      <a:cxn ang="0">
                        <a:pos x="0" y="68"/>
                      </a:cxn>
                      <a:cxn ang="0">
                        <a:pos x="12" y="108"/>
                      </a:cxn>
                      <a:cxn ang="0">
                        <a:pos x="77" y="125"/>
                      </a:cxn>
                      <a:cxn ang="0">
                        <a:pos x="151" y="125"/>
                      </a:cxn>
                      <a:cxn ang="0">
                        <a:pos x="170" y="158"/>
                      </a:cxn>
                      <a:cxn ang="0">
                        <a:pos x="206" y="160"/>
                      </a:cxn>
                      <a:cxn ang="0">
                        <a:pos x="232" y="192"/>
                      </a:cxn>
                      <a:cxn ang="0">
                        <a:pos x="215" y="226"/>
                      </a:cxn>
                      <a:cxn ang="0">
                        <a:pos x="183" y="260"/>
                      </a:cxn>
                      <a:cxn ang="0">
                        <a:pos x="149" y="259"/>
                      </a:cxn>
                      <a:cxn ang="0">
                        <a:pos x="122" y="274"/>
                      </a:cxn>
                      <a:cxn ang="0">
                        <a:pos x="206" y="291"/>
                      </a:cxn>
                      <a:cxn ang="0">
                        <a:pos x="248" y="344"/>
                      </a:cxn>
                      <a:cxn ang="0">
                        <a:pos x="301" y="365"/>
                      </a:cxn>
                      <a:cxn ang="0">
                        <a:pos x="301" y="350"/>
                      </a:cxn>
                      <a:cxn ang="0">
                        <a:pos x="274" y="316"/>
                      </a:cxn>
                      <a:cxn ang="0">
                        <a:pos x="320" y="342"/>
                      </a:cxn>
                      <a:cxn ang="0">
                        <a:pos x="337" y="331"/>
                      </a:cxn>
                      <a:cxn ang="0">
                        <a:pos x="303" y="276"/>
                      </a:cxn>
                      <a:cxn ang="0">
                        <a:pos x="299" y="243"/>
                      </a:cxn>
                      <a:cxn ang="0">
                        <a:pos x="322" y="243"/>
                      </a:cxn>
                      <a:cxn ang="0">
                        <a:pos x="337" y="276"/>
                      </a:cxn>
                      <a:cxn ang="0">
                        <a:pos x="369" y="283"/>
                      </a:cxn>
                      <a:cxn ang="0">
                        <a:pos x="392" y="251"/>
                      </a:cxn>
                      <a:cxn ang="0">
                        <a:pos x="392" y="215"/>
                      </a:cxn>
                      <a:cxn ang="0">
                        <a:pos x="350" y="190"/>
                      </a:cxn>
                      <a:cxn ang="0">
                        <a:pos x="331" y="190"/>
                      </a:cxn>
                      <a:cxn ang="0">
                        <a:pos x="320" y="173"/>
                      </a:cxn>
                      <a:cxn ang="0">
                        <a:pos x="291" y="160"/>
                      </a:cxn>
                      <a:cxn ang="0">
                        <a:pos x="333" y="154"/>
                      </a:cxn>
                      <a:cxn ang="0">
                        <a:pos x="326" y="137"/>
                      </a:cxn>
                      <a:cxn ang="0">
                        <a:pos x="299" y="110"/>
                      </a:cxn>
                      <a:cxn ang="0">
                        <a:pos x="299" y="85"/>
                      </a:cxn>
                      <a:cxn ang="0">
                        <a:pos x="248" y="80"/>
                      </a:cxn>
                      <a:cxn ang="0">
                        <a:pos x="242" y="65"/>
                      </a:cxn>
                      <a:cxn ang="0">
                        <a:pos x="213" y="49"/>
                      </a:cxn>
                      <a:cxn ang="0">
                        <a:pos x="191" y="13"/>
                      </a:cxn>
                      <a:cxn ang="0">
                        <a:pos x="132" y="11"/>
                      </a:cxn>
                      <a:cxn ang="0">
                        <a:pos x="90" y="21"/>
                      </a:cxn>
                      <a:cxn ang="0">
                        <a:pos x="65" y="70"/>
                      </a:cxn>
                      <a:cxn ang="0">
                        <a:pos x="77" y="13"/>
                      </a:cxn>
                      <a:cxn ang="0">
                        <a:pos x="71" y="0"/>
                      </a:cxn>
                      <a:cxn ang="0">
                        <a:pos x="71" y="0"/>
                      </a:cxn>
                    </a:cxnLst>
                    <a:rect l="0" t="0" r="r" b="b"/>
                    <a:pathLst>
                      <a:path w="392" h="365">
                        <a:moveTo>
                          <a:pt x="71" y="0"/>
                        </a:moveTo>
                        <a:lnTo>
                          <a:pt x="39" y="17"/>
                        </a:lnTo>
                        <a:lnTo>
                          <a:pt x="0" y="68"/>
                        </a:lnTo>
                        <a:lnTo>
                          <a:pt x="12" y="108"/>
                        </a:lnTo>
                        <a:lnTo>
                          <a:pt x="77" y="125"/>
                        </a:lnTo>
                        <a:lnTo>
                          <a:pt x="151" y="125"/>
                        </a:lnTo>
                        <a:lnTo>
                          <a:pt x="170" y="158"/>
                        </a:lnTo>
                        <a:lnTo>
                          <a:pt x="206" y="160"/>
                        </a:lnTo>
                        <a:lnTo>
                          <a:pt x="232" y="192"/>
                        </a:lnTo>
                        <a:lnTo>
                          <a:pt x="215" y="226"/>
                        </a:lnTo>
                        <a:lnTo>
                          <a:pt x="183" y="260"/>
                        </a:lnTo>
                        <a:lnTo>
                          <a:pt x="149" y="259"/>
                        </a:lnTo>
                        <a:lnTo>
                          <a:pt x="122" y="274"/>
                        </a:lnTo>
                        <a:lnTo>
                          <a:pt x="206" y="291"/>
                        </a:lnTo>
                        <a:lnTo>
                          <a:pt x="248" y="344"/>
                        </a:lnTo>
                        <a:lnTo>
                          <a:pt x="301" y="365"/>
                        </a:lnTo>
                        <a:lnTo>
                          <a:pt x="301" y="350"/>
                        </a:lnTo>
                        <a:lnTo>
                          <a:pt x="274" y="316"/>
                        </a:lnTo>
                        <a:lnTo>
                          <a:pt x="320" y="342"/>
                        </a:lnTo>
                        <a:lnTo>
                          <a:pt x="337" y="331"/>
                        </a:lnTo>
                        <a:lnTo>
                          <a:pt x="303" y="276"/>
                        </a:lnTo>
                        <a:lnTo>
                          <a:pt x="299" y="243"/>
                        </a:lnTo>
                        <a:lnTo>
                          <a:pt x="322" y="243"/>
                        </a:lnTo>
                        <a:lnTo>
                          <a:pt x="337" y="276"/>
                        </a:lnTo>
                        <a:lnTo>
                          <a:pt x="369" y="283"/>
                        </a:lnTo>
                        <a:lnTo>
                          <a:pt x="392" y="251"/>
                        </a:lnTo>
                        <a:lnTo>
                          <a:pt x="392" y="215"/>
                        </a:lnTo>
                        <a:lnTo>
                          <a:pt x="350" y="190"/>
                        </a:lnTo>
                        <a:lnTo>
                          <a:pt x="331" y="190"/>
                        </a:lnTo>
                        <a:lnTo>
                          <a:pt x="320" y="173"/>
                        </a:lnTo>
                        <a:lnTo>
                          <a:pt x="291" y="160"/>
                        </a:lnTo>
                        <a:lnTo>
                          <a:pt x="333" y="154"/>
                        </a:lnTo>
                        <a:lnTo>
                          <a:pt x="326" y="137"/>
                        </a:lnTo>
                        <a:lnTo>
                          <a:pt x="299" y="110"/>
                        </a:lnTo>
                        <a:lnTo>
                          <a:pt x="299" y="85"/>
                        </a:lnTo>
                        <a:lnTo>
                          <a:pt x="248" y="80"/>
                        </a:lnTo>
                        <a:lnTo>
                          <a:pt x="242" y="65"/>
                        </a:lnTo>
                        <a:lnTo>
                          <a:pt x="213" y="49"/>
                        </a:lnTo>
                        <a:lnTo>
                          <a:pt x="191" y="13"/>
                        </a:lnTo>
                        <a:lnTo>
                          <a:pt x="132" y="11"/>
                        </a:lnTo>
                        <a:lnTo>
                          <a:pt x="90" y="21"/>
                        </a:lnTo>
                        <a:lnTo>
                          <a:pt x="65" y="70"/>
                        </a:lnTo>
                        <a:lnTo>
                          <a:pt x="77" y="13"/>
                        </a:lnTo>
                        <a:lnTo>
                          <a:pt x="71" y="0"/>
                        </a:lnTo>
                        <a:lnTo>
                          <a:pt x="71" y="0"/>
                        </a:lnTo>
                        <a:close/>
                      </a:path>
                    </a:pathLst>
                  </a:custGeom>
                  <a:solidFill>
                    <a:srgbClr val="A50021"/>
                  </a:solidFill>
                  <a:ln w="9525">
                    <a:noFill/>
                    <a:round/>
                    <a:headEnd/>
                    <a:tailEnd/>
                  </a:ln>
                </p:spPr>
                <p:txBody>
                  <a:bodyPr/>
                  <a:lstStyle/>
                  <a:p>
                    <a:endParaRPr lang="en-GB"/>
                  </a:p>
                </p:txBody>
              </p:sp>
              <p:sp>
                <p:nvSpPr>
                  <p:cNvPr id="139415" name="Freeform 151"/>
                  <p:cNvSpPr>
                    <a:spLocks/>
                  </p:cNvSpPr>
                  <p:nvPr/>
                </p:nvSpPr>
                <p:spPr bwMode="auto">
                  <a:xfrm>
                    <a:off x="1833" y="1509"/>
                    <a:ext cx="105" cy="105"/>
                  </a:xfrm>
                  <a:custGeom>
                    <a:avLst/>
                    <a:gdLst/>
                    <a:ahLst/>
                    <a:cxnLst>
                      <a:cxn ang="0">
                        <a:pos x="43" y="0"/>
                      </a:cxn>
                      <a:cxn ang="0">
                        <a:pos x="36" y="32"/>
                      </a:cxn>
                      <a:cxn ang="0">
                        <a:pos x="3" y="67"/>
                      </a:cxn>
                      <a:cxn ang="0">
                        <a:pos x="0" y="91"/>
                      </a:cxn>
                      <a:cxn ang="0">
                        <a:pos x="36" y="80"/>
                      </a:cxn>
                      <a:cxn ang="0">
                        <a:pos x="49" y="89"/>
                      </a:cxn>
                      <a:cxn ang="0">
                        <a:pos x="24" y="101"/>
                      </a:cxn>
                      <a:cxn ang="0">
                        <a:pos x="43" y="124"/>
                      </a:cxn>
                      <a:cxn ang="0">
                        <a:pos x="66" y="108"/>
                      </a:cxn>
                      <a:cxn ang="0">
                        <a:pos x="78" y="86"/>
                      </a:cxn>
                      <a:cxn ang="0">
                        <a:pos x="110" y="78"/>
                      </a:cxn>
                      <a:cxn ang="0">
                        <a:pos x="93" y="53"/>
                      </a:cxn>
                      <a:cxn ang="0">
                        <a:pos x="53" y="19"/>
                      </a:cxn>
                      <a:cxn ang="0">
                        <a:pos x="43" y="0"/>
                      </a:cxn>
                      <a:cxn ang="0">
                        <a:pos x="43" y="0"/>
                      </a:cxn>
                    </a:cxnLst>
                    <a:rect l="0" t="0" r="r" b="b"/>
                    <a:pathLst>
                      <a:path w="110" h="124">
                        <a:moveTo>
                          <a:pt x="43" y="0"/>
                        </a:moveTo>
                        <a:lnTo>
                          <a:pt x="36" y="32"/>
                        </a:lnTo>
                        <a:lnTo>
                          <a:pt x="3" y="67"/>
                        </a:lnTo>
                        <a:lnTo>
                          <a:pt x="0" y="91"/>
                        </a:lnTo>
                        <a:lnTo>
                          <a:pt x="36" y="80"/>
                        </a:lnTo>
                        <a:lnTo>
                          <a:pt x="49" y="89"/>
                        </a:lnTo>
                        <a:lnTo>
                          <a:pt x="24" y="101"/>
                        </a:lnTo>
                        <a:lnTo>
                          <a:pt x="43" y="124"/>
                        </a:lnTo>
                        <a:lnTo>
                          <a:pt x="66" y="108"/>
                        </a:lnTo>
                        <a:lnTo>
                          <a:pt x="78" y="86"/>
                        </a:lnTo>
                        <a:lnTo>
                          <a:pt x="110" y="78"/>
                        </a:lnTo>
                        <a:lnTo>
                          <a:pt x="93" y="53"/>
                        </a:lnTo>
                        <a:lnTo>
                          <a:pt x="53" y="19"/>
                        </a:lnTo>
                        <a:lnTo>
                          <a:pt x="43" y="0"/>
                        </a:lnTo>
                        <a:lnTo>
                          <a:pt x="43" y="0"/>
                        </a:lnTo>
                        <a:close/>
                      </a:path>
                    </a:pathLst>
                  </a:custGeom>
                  <a:solidFill>
                    <a:srgbClr val="A50021"/>
                  </a:solidFill>
                  <a:ln w="9525">
                    <a:noFill/>
                    <a:round/>
                    <a:headEnd/>
                    <a:tailEnd/>
                  </a:ln>
                </p:spPr>
                <p:txBody>
                  <a:bodyPr/>
                  <a:lstStyle/>
                  <a:p>
                    <a:endParaRPr lang="en-GB"/>
                  </a:p>
                </p:txBody>
              </p:sp>
              <p:sp>
                <p:nvSpPr>
                  <p:cNvPr id="139416" name="Freeform 152"/>
                  <p:cNvSpPr>
                    <a:spLocks/>
                  </p:cNvSpPr>
                  <p:nvPr/>
                </p:nvSpPr>
                <p:spPr bwMode="auto">
                  <a:xfrm>
                    <a:off x="1791" y="1094"/>
                    <a:ext cx="479" cy="188"/>
                  </a:xfrm>
                  <a:custGeom>
                    <a:avLst/>
                    <a:gdLst/>
                    <a:ahLst/>
                    <a:cxnLst>
                      <a:cxn ang="0">
                        <a:pos x="510" y="34"/>
                      </a:cxn>
                      <a:cxn ang="0">
                        <a:pos x="451" y="21"/>
                      </a:cxn>
                      <a:cxn ang="0">
                        <a:pos x="396" y="17"/>
                      </a:cxn>
                      <a:cxn ang="0">
                        <a:pos x="356" y="0"/>
                      </a:cxn>
                      <a:cxn ang="0">
                        <a:pos x="248" y="6"/>
                      </a:cxn>
                      <a:cxn ang="0">
                        <a:pos x="212" y="21"/>
                      </a:cxn>
                      <a:cxn ang="0">
                        <a:pos x="147" y="21"/>
                      </a:cxn>
                      <a:cxn ang="0">
                        <a:pos x="134" y="38"/>
                      </a:cxn>
                      <a:cxn ang="0">
                        <a:pos x="80" y="40"/>
                      </a:cxn>
                      <a:cxn ang="0">
                        <a:pos x="141" y="74"/>
                      </a:cxn>
                      <a:cxn ang="0">
                        <a:pos x="126" y="90"/>
                      </a:cxn>
                      <a:cxn ang="0">
                        <a:pos x="90" y="72"/>
                      </a:cxn>
                      <a:cxn ang="0">
                        <a:pos x="69" y="63"/>
                      </a:cxn>
                      <a:cxn ang="0">
                        <a:pos x="63" y="50"/>
                      </a:cxn>
                      <a:cxn ang="0">
                        <a:pos x="31" y="53"/>
                      </a:cxn>
                      <a:cxn ang="0">
                        <a:pos x="2" y="67"/>
                      </a:cxn>
                      <a:cxn ang="0">
                        <a:pos x="0" y="116"/>
                      </a:cxn>
                      <a:cxn ang="0">
                        <a:pos x="23" y="124"/>
                      </a:cxn>
                      <a:cxn ang="0">
                        <a:pos x="59" y="124"/>
                      </a:cxn>
                      <a:cxn ang="0">
                        <a:pos x="35" y="147"/>
                      </a:cxn>
                      <a:cxn ang="0">
                        <a:pos x="67" y="177"/>
                      </a:cxn>
                      <a:cxn ang="0">
                        <a:pos x="78" y="158"/>
                      </a:cxn>
                      <a:cxn ang="0">
                        <a:pos x="134" y="124"/>
                      </a:cxn>
                      <a:cxn ang="0">
                        <a:pos x="151" y="129"/>
                      </a:cxn>
                      <a:cxn ang="0">
                        <a:pos x="101" y="158"/>
                      </a:cxn>
                      <a:cxn ang="0">
                        <a:pos x="132" y="171"/>
                      </a:cxn>
                      <a:cxn ang="0">
                        <a:pos x="103" y="179"/>
                      </a:cxn>
                      <a:cxn ang="0">
                        <a:pos x="80" y="207"/>
                      </a:cxn>
                      <a:cxn ang="0">
                        <a:pos x="128" y="219"/>
                      </a:cxn>
                      <a:cxn ang="0">
                        <a:pos x="244" y="223"/>
                      </a:cxn>
                      <a:cxn ang="0">
                        <a:pos x="217" y="202"/>
                      </a:cxn>
                      <a:cxn ang="0">
                        <a:pos x="251" y="183"/>
                      </a:cxn>
                      <a:cxn ang="0">
                        <a:pos x="267" y="148"/>
                      </a:cxn>
                      <a:cxn ang="0">
                        <a:pos x="303" y="145"/>
                      </a:cxn>
                      <a:cxn ang="0">
                        <a:pos x="297" y="124"/>
                      </a:cxn>
                      <a:cxn ang="0">
                        <a:pos x="346" y="122"/>
                      </a:cxn>
                      <a:cxn ang="0">
                        <a:pos x="375" y="88"/>
                      </a:cxn>
                      <a:cxn ang="0">
                        <a:pos x="434" y="76"/>
                      </a:cxn>
                      <a:cxn ang="0">
                        <a:pos x="476" y="46"/>
                      </a:cxn>
                      <a:cxn ang="0">
                        <a:pos x="510" y="34"/>
                      </a:cxn>
                      <a:cxn ang="0">
                        <a:pos x="510" y="34"/>
                      </a:cxn>
                    </a:cxnLst>
                    <a:rect l="0" t="0" r="r" b="b"/>
                    <a:pathLst>
                      <a:path w="510" h="223">
                        <a:moveTo>
                          <a:pt x="510" y="34"/>
                        </a:moveTo>
                        <a:lnTo>
                          <a:pt x="451" y="21"/>
                        </a:lnTo>
                        <a:lnTo>
                          <a:pt x="396" y="17"/>
                        </a:lnTo>
                        <a:lnTo>
                          <a:pt x="356" y="0"/>
                        </a:lnTo>
                        <a:lnTo>
                          <a:pt x="248" y="6"/>
                        </a:lnTo>
                        <a:lnTo>
                          <a:pt x="212" y="21"/>
                        </a:lnTo>
                        <a:lnTo>
                          <a:pt x="147" y="21"/>
                        </a:lnTo>
                        <a:lnTo>
                          <a:pt x="134" y="38"/>
                        </a:lnTo>
                        <a:lnTo>
                          <a:pt x="80" y="40"/>
                        </a:lnTo>
                        <a:lnTo>
                          <a:pt x="141" y="74"/>
                        </a:lnTo>
                        <a:lnTo>
                          <a:pt x="126" y="90"/>
                        </a:lnTo>
                        <a:lnTo>
                          <a:pt x="90" y="72"/>
                        </a:lnTo>
                        <a:lnTo>
                          <a:pt x="69" y="63"/>
                        </a:lnTo>
                        <a:lnTo>
                          <a:pt x="63" y="50"/>
                        </a:lnTo>
                        <a:lnTo>
                          <a:pt x="31" y="53"/>
                        </a:lnTo>
                        <a:lnTo>
                          <a:pt x="2" y="67"/>
                        </a:lnTo>
                        <a:lnTo>
                          <a:pt x="0" y="116"/>
                        </a:lnTo>
                        <a:lnTo>
                          <a:pt x="23" y="124"/>
                        </a:lnTo>
                        <a:lnTo>
                          <a:pt x="59" y="124"/>
                        </a:lnTo>
                        <a:lnTo>
                          <a:pt x="35" y="147"/>
                        </a:lnTo>
                        <a:lnTo>
                          <a:pt x="67" y="177"/>
                        </a:lnTo>
                        <a:lnTo>
                          <a:pt x="78" y="158"/>
                        </a:lnTo>
                        <a:lnTo>
                          <a:pt x="134" y="124"/>
                        </a:lnTo>
                        <a:lnTo>
                          <a:pt x="151" y="129"/>
                        </a:lnTo>
                        <a:lnTo>
                          <a:pt x="101" y="158"/>
                        </a:lnTo>
                        <a:lnTo>
                          <a:pt x="132" y="171"/>
                        </a:lnTo>
                        <a:lnTo>
                          <a:pt x="103" y="179"/>
                        </a:lnTo>
                        <a:lnTo>
                          <a:pt x="80" y="207"/>
                        </a:lnTo>
                        <a:lnTo>
                          <a:pt x="128" y="219"/>
                        </a:lnTo>
                        <a:lnTo>
                          <a:pt x="244" y="223"/>
                        </a:lnTo>
                        <a:lnTo>
                          <a:pt x="217" y="202"/>
                        </a:lnTo>
                        <a:lnTo>
                          <a:pt x="251" y="183"/>
                        </a:lnTo>
                        <a:lnTo>
                          <a:pt x="267" y="148"/>
                        </a:lnTo>
                        <a:lnTo>
                          <a:pt x="303" y="145"/>
                        </a:lnTo>
                        <a:lnTo>
                          <a:pt x="297" y="124"/>
                        </a:lnTo>
                        <a:lnTo>
                          <a:pt x="346" y="122"/>
                        </a:lnTo>
                        <a:lnTo>
                          <a:pt x="375" y="88"/>
                        </a:lnTo>
                        <a:lnTo>
                          <a:pt x="434" y="76"/>
                        </a:lnTo>
                        <a:lnTo>
                          <a:pt x="476" y="46"/>
                        </a:lnTo>
                        <a:lnTo>
                          <a:pt x="510" y="34"/>
                        </a:lnTo>
                        <a:lnTo>
                          <a:pt x="510" y="34"/>
                        </a:lnTo>
                        <a:close/>
                      </a:path>
                    </a:pathLst>
                  </a:custGeom>
                  <a:solidFill>
                    <a:srgbClr val="A50021"/>
                  </a:solidFill>
                  <a:ln w="9525">
                    <a:noFill/>
                    <a:round/>
                    <a:headEnd/>
                    <a:tailEnd/>
                  </a:ln>
                </p:spPr>
                <p:txBody>
                  <a:bodyPr/>
                  <a:lstStyle/>
                  <a:p>
                    <a:endParaRPr lang="en-GB"/>
                  </a:p>
                </p:txBody>
              </p:sp>
              <p:sp>
                <p:nvSpPr>
                  <p:cNvPr id="139417" name="Freeform 153"/>
                  <p:cNvSpPr>
                    <a:spLocks/>
                  </p:cNvSpPr>
                  <p:nvPr/>
                </p:nvSpPr>
                <p:spPr bwMode="auto">
                  <a:xfrm>
                    <a:off x="1775" y="1286"/>
                    <a:ext cx="231" cy="68"/>
                  </a:xfrm>
                  <a:custGeom>
                    <a:avLst/>
                    <a:gdLst/>
                    <a:ahLst/>
                    <a:cxnLst>
                      <a:cxn ang="0">
                        <a:pos x="0" y="0"/>
                      </a:cxn>
                      <a:cxn ang="0">
                        <a:pos x="42" y="15"/>
                      </a:cxn>
                      <a:cxn ang="0">
                        <a:pos x="88" y="10"/>
                      </a:cxn>
                      <a:cxn ang="0">
                        <a:pos x="141" y="44"/>
                      </a:cxn>
                      <a:cxn ang="0">
                        <a:pos x="246" y="44"/>
                      </a:cxn>
                      <a:cxn ang="0">
                        <a:pos x="232" y="80"/>
                      </a:cxn>
                      <a:cxn ang="0">
                        <a:pos x="139" y="74"/>
                      </a:cxn>
                      <a:cxn ang="0">
                        <a:pos x="84" y="65"/>
                      </a:cxn>
                      <a:cxn ang="0">
                        <a:pos x="52" y="57"/>
                      </a:cxn>
                      <a:cxn ang="0">
                        <a:pos x="35" y="27"/>
                      </a:cxn>
                      <a:cxn ang="0">
                        <a:pos x="0" y="23"/>
                      </a:cxn>
                      <a:cxn ang="0">
                        <a:pos x="0" y="0"/>
                      </a:cxn>
                      <a:cxn ang="0">
                        <a:pos x="0" y="0"/>
                      </a:cxn>
                    </a:cxnLst>
                    <a:rect l="0" t="0" r="r" b="b"/>
                    <a:pathLst>
                      <a:path w="246" h="80">
                        <a:moveTo>
                          <a:pt x="0" y="0"/>
                        </a:moveTo>
                        <a:lnTo>
                          <a:pt x="42" y="15"/>
                        </a:lnTo>
                        <a:lnTo>
                          <a:pt x="88" y="10"/>
                        </a:lnTo>
                        <a:lnTo>
                          <a:pt x="141" y="44"/>
                        </a:lnTo>
                        <a:lnTo>
                          <a:pt x="246" y="44"/>
                        </a:lnTo>
                        <a:lnTo>
                          <a:pt x="232" y="80"/>
                        </a:lnTo>
                        <a:lnTo>
                          <a:pt x="139" y="74"/>
                        </a:lnTo>
                        <a:lnTo>
                          <a:pt x="84" y="65"/>
                        </a:lnTo>
                        <a:lnTo>
                          <a:pt x="52" y="57"/>
                        </a:lnTo>
                        <a:lnTo>
                          <a:pt x="35" y="27"/>
                        </a:lnTo>
                        <a:lnTo>
                          <a:pt x="0" y="23"/>
                        </a:lnTo>
                        <a:lnTo>
                          <a:pt x="0" y="0"/>
                        </a:lnTo>
                        <a:lnTo>
                          <a:pt x="0" y="0"/>
                        </a:lnTo>
                        <a:close/>
                      </a:path>
                    </a:pathLst>
                  </a:custGeom>
                  <a:solidFill>
                    <a:srgbClr val="A50021"/>
                  </a:solidFill>
                  <a:ln w="9525">
                    <a:noFill/>
                    <a:round/>
                    <a:headEnd/>
                    <a:tailEnd/>
                  </a:ln>
                </p:spPr>
                <p:txBody>
                  <a:bodyPr/>
                  <a:lstStyle/>
                  <a:p>
                    <a:endParaRPr lang="en-GB"/>
                  </a:p>
                </p:txBody>
              </p:sp>
              <p:sp>
                <p:nvSpPr>
                  <p:cNvPr id="139418" name="Freeform 154"/>
                  <p:cNvSpPr>
                    <a:spLocks/>
                  </p:cNvSpPr>
                  <p:nvPr/>
                </p:nvSpPr>
                <p:spPr bwMode="auto">
                  <a:xfrm>
                    <a:off x="742" y="1377"/>
                    <a:ext cx="1560" cy="1032"/>
                  </a:xfrm>
                  <a:custGeom>
                    <a:avLst/>
                    <a:gdLst/>
                    <a:ahLst/>
                    <a:cxnLst>
                      <a:cxn ang="0">
                        <a:pos x="1104" y="87"/>
                      </a:cxn>
                      <a:cxn ang="0">
                        <a:pos x="1044" y="117"/>
                      </a:cxn>
                      <a:cxn ang="0">
                        <a:pos x="897" y="143"/>
                      </a:cxn>
                      <a:cxn ang="0">
                        <a:pos x="756" y="130"/>
                      </a:cxn>
                      <a:cxn ang="0">
                        <a:pos x="670" y="98"/>
                      </a:cxn>
                      <a:cxn ang="0">
                        <a:pos x="544" y="130"/>
                      </a:cxn>
                      <a:cxn ang="0">
                        <a:pos x="410" y="98"/>
                      </a:cxn>
                      <a:cxn ang="0">
                        <a:pos x="321" y="54"/>
                      </a:cxn>
                      <a:cxn ang="0">
                        <a:pos x="204" y="175"/>
                      </a:cxn>
                      <a:cxn ang="0">
                        <a:pos x="154" y="231"/>
                      </a:cxn>
                      <a:cxn ang="0">
                        <a:pos x="170" y="267"/>
                      </a:cxn>
                      <a:cxn ang="0">
                        <a:pos x="135" y="342"/>
                      </a:cxn>
                      <a:cxn ang="0">
                        <a:pos x="187" y="383"/>
                      </a:cxn>
                      <a:cxn ang="0">
                        <a:pos x="136" y="450"/>
                      </a:cxn>
                      <a:cxn ang="0">
                        <a:pos x="245" y="326"/>
                      </a:cxn>
                      <a:cxn ang="0">
                        <a:pos x="307" y="321"/>
                      </a:cxn>
                      <a:cxn ang="0">
                        <a:pos x="384" y="326"/>
                      </a:cxn>
                      <a:cxn ang="0">
                        <a:pos x="426" y="326"/>
                      </a:cxn>
                      <a:cxn ang="0">
                        <a:pos x="490" y="460"/>
                      </a:cxn>
                      <a:cxn ang="0">
                        <a:pos x="540" y="519"/>
                      </a:cxn>
                      <a:cxn ang="0">
                        <a:pos x="524" y="691"/>
                      </a:cxn>
                      <a:cxn ang="0">
                        <a:pos x="680" y="924"/>
                      </a:cxn>
                      <a:cxn ang="0">
                        <a:pos x="782" y="933"/>
                      </a:cxn>
                      <a:cxn ang="0">
                        <a:pos x="876" y="969"/>
                      </a:cxn>
                      <a:cxn ang="0">
                        <a:pos x="924" y="924"/>
                      </a:cxn>
                      <a:cxn ang="0">
                        <a:pos x="997" y="956"/>
                      </a:cxn>
                      <a:cxn ang="0">
                        <a:pos x="1072" y="951"/>
                      </a:cxn>
                      <a:cxn ang="0">
                        <a:pos x="1114" y="1012"/>
                      </a:cxn>
                      <a:cxn ang="0">
                        <a:pos x="1183" y="855"/>
                      </a:cxn>
                      <a:cxn ang="0">
                        <a:pos x="1195" y="788"/>
                      </a:cxn>
                      <a:cxn ang="0">
                        <a:pos x="1290" y="707"/>
                      </a:cxn>
                      <a:cxn ang="0">
                        <a:pos x="1377" y="659"/>
                      </a:cxn>
                      <a:cxn ang="0">
                        <a:pos x="1396" y="734"/>
                      </a:cxn>
                      <a:cxn ang="0">
                        <a:pos x="1455" y="659"/>
                      </a:cxn>
                      <a:cxn ang="0">
                        <a:pos x="1394" y="663"/>
                      </a:cxn>
                      <a:cxn ang="0">
                        <a:pos x="1324" y="635"/>
                      </a:cxn>
                      <a:cxn ang="0">
                        <a:pos x="1500" y="617"/>
                      </a:cxn>
                      <a:cxn ang="0">
                        <a:pos x="1508" y="650"/>
                      </a:cxn>
                      <a:cxn ang="0">
                        <a:pos x="1556" y="617"/>
                      </a:cxn>
                      <a:cxn ang="0">
                        <a:pos x="1535" y="519"/>
                      </a:cxn>
                      <a:cxn ang="0">
                        <a:pos x="1444" y="395"/>
                      </a:cxn>
                      <a:cxn ang="0">
                        <a:pos x="1396" y="386"/>
                      </a:cxn>
                      <a:cxn ang="0">
                        <a:pos x="1359" y="328"/>
                      </a:cxn>
                      <a:cxn ang="0">
                        <a:pos x="1258" y="333"/>
                      </a:cxn>
                      <a:cxn ang="0">
                        <a:pos x="1251" y="413"/>
                      </a:cxn>
                      <a:cxn ang="0">
                        <a:pos x="1207" y="534"/>
                      </a:cxn>
                      <a:cxn ang="0">
                        <a:pos x="1180" y="462"/>
                      </a:cxn>
                      <a:cxn ang="0">
                        <a:pos x="1072" y="423"/>
                      </a:cxn>
                      <a:cxn ang="0">
                        <a:pos x="1072" y="308"/>
                      </a:cxn>
                      <a:cxn ang="0">
                        <a:pos x="1166" y="228"/>
                      </a:cxn>
                      <a:cxn ang="0">
                        <a:pos x="1217" y="165"/>
                      </a:cxn>
                      <a:cxn ang="0">
                        <a:pos x="1158" y="138"/>
                      </a:cxn>
                      <a:cxn ang="0">
                        <a:pos x="1136" y="32"/>
                      </a:cxn>
                    </a:cxnLst>
                    <a:rect l="0" t="0" r="r" b="b"/>
                    <a:pathLst>
                      <a:path w="1560" h="1032">
                        <a:moveTo>
                          <a:pt x="1169" y="23"/>
                        </a:moveTo>
                        <a:lnTo>
                          <a:pt x="1132" y="0"/>
                        </a:lnTo>
                        <a:lnTo>
                          <a:pt x="1107" y="32"/>
                        </a:lnTo>
                        <a:lnTo>
                          <a:pt x="1104" y="87"/>
                        </a:lnTo>
                        <a:lnTo>
                          <a:pt x="1081" y="117"/>
                        </a:lnTo>
                        <a:lnTo>
                          <a:pt x="1090" y="138"/>
                        </a:lnTo>
                        <a:lnTo>
                          <a:pt x="1052" y="154"/>
                        </a:lnTo>
                        <a:lnTo>
                          <a:pt x="1044" y="117"/>
                        </a:lnTo>
                        <a:lnTo>
                          <a:pt x="1008" y="138"/>
                        </a:lnTo>
                        <a:lnTo>
                          <a:pt x="1006" y="165"/>
                        </a:lnTo>
                        <a:lnTo>
                          <a:pt x="932" y="133"/>
                        </a:lnTo>
                        <a:lnTo>
                          <a:pt x="897" y="143"/>
                        </a:lnTo>
                        <a:lnTo>
                          <a:pt x="881" y="170"/>
                        </a:lnTo>
                        <a:lnTo>
                          <a:pt x="802" y="155"/>
                        </a:lnTo>
                        <a:lnTo>
                          <a:pt x="802" y="126"/>
                        </a:lnTo>
                        <a:lnTo>
                          <a:pt x="756" y="130"/>
                        </a:lnTo>
                        <a:lnTo>
                          <a:pt x="723" y="95"/>
                        </a:lnTo>
                        <a:lnTo>
                          <a:pt x="701" y="98"/>
                        </a:lnTo>
                        <a:lnTo>
                          <a:pt x="701" y="122"/>
                        </a:lnTo>
                        <a:lnTo>
                          <a:pt x="670" y="98"/>
                        </a:lnTo>
                        <a:lnTo>
                          <a:pt x="616" y="117"/>
                        </a:lnTo>
                        <a:lnTo>
                          <a:pt x="585" y="130"/>
                        </a:lnTo>
                        <a:lnTo>
                          <a:pt x="563" y="117"/>
                        </a:lnTo>
                        <a:lnTo>
                          <a:pt x="544" y="130"/>
                        </a:lnTo>
                        <a:lnTo>
                          <a:pt x="506" y="108"/>
                        </a:lnTo>
                        <a:lnTo>
                          <a:pt x="442" y="98"/>
                        </a:lnTo>
                        <a:lnTo>
                          <a:pt x="426" y="112"/>
                        </a:lnTo>
                        <a:lnTo>
                          <a:pt x="410" y="98"/>
                        </a:lnTo>
                        <a:lnTo>
                          <a:pt x="374" y="95"/>
                        </a:lnTo>
                        <a:lnTo>
                          <a:pt x="357" y="74"/>
                        </a:lnTo>
                        <a:lnTo>
                          <a:pt x="329" y="77"/>
                        </a:lnTo>
                        <a:lnTo>
                          <a:pt x="321" y="54"/>
                        </a:lnTo>
                        <a:lnTo>
                          <a:pt x="289" y="67"/>
                        </a:lnTo>
                        <a:lnTo>
                          <a:pt x="204" y="90"/>
                        </a:lnTo>
                        <a:lnTo>
                          <a:pt x="170" y="130"/>
                        </a:lnTo>
                        <a:lnTo>
                          <a:pt x="204" y="175"/>
                        </a:lnTo>
                        <a:lnTo>
                          <a:pt x="199" y="184"/>
                        </a:lnTo>
                        <a:lnTo>
                          <a:pt x="164" y="170"/>
                        </a:lnTo>
                        <a:lnTo>
                          <a:pt x="135" y="184"/>
                        </a:lnTo>
                        <a:lnTo>
                          <a:pt x="154" y="231"/>
                        </a:lnTo>
                        <a:lnTo>
                          <a:pt x="178" y="218"/>
                        </a:lnTo>
                        <a:lnTo>
                          <a:pt x="199" y="231"/>
                        </a:lnTo>
                        <a:lnTo>
                          <a:pt x="178" y="251"/>
                        </a:lnTo>
                        <a:lnTo>
                          <a:pt x="170" y="267"/>
                        </a:lnTo>
                        <a:lnTo>
                          <a:pt x="139" y="264"/>
                        </a:lnTo>
                        <a:lnTo>
                          <a:pt x="109" y="290"/>
                        </a:lnTo>
                        <a:lnTo>
                          <a:pt x="109" y="328"/>
                        </a:lnTo>
                        <a:lnTo>
                          <a:pt x="135" y="342"/>
                        </a:lnTo>
                        <a:lnTo>
                          <a:pt x="162" y="333"/>
                        </a:lnTo>
                        <a:lnTo>
                          <a:pt x="151" y="361"/>
                        </a:lnTo>
                        <a:lnTo>
                          <a:pt x="184" y="365"/>
                        </a:lnTo>
                        <a:lnTo>
                          <a:pt x="187" y="383"/>
                        </a:lnTo>
                        <a:lnTo>
                          <a:pt x="130" y="437"/>
                        </a:lnTo>
                        <a:lnTo>
                          <a:pt x="0" y="559"/>
                        </a:lnTo>
                        <a:lnTo>
                          <a:pt x="55" y="516"/>
                        </a:lnTo>
                        <a:lnTo>
                          <a:pt x="136" y="450"/>
                        </a:lnTo>
                        <a:lnTo>
                          <a:pt x="245" y="352"/>
                        </a:lnTo>
                        <a:lnTo>
                          <a:pt x="229" y="333"/>
                        </a:lnTo>
                        <a:lnTo>
                          <a:pt x="216" y="326"/>
                        </a:lnTo>
                        <a:lnTo>
                          <a:pt x="245" y="326"/>
                        </a:lnTo>
                        <a:lnTo>
                          <a:pt x="286" y="285"/>
                        </a:lnTo>
                        <a:lnTo>
                          <a:pt x="286" y="298"/>
                        </a:lnTo>
                        <a:lnTo>
                          <a:pt x="266" y="326"/>
                        </a:lnTo>
                        <a:lnTo>
                          <a:pt x="307" y="321"/>
                        </a:lnTo>
                        <a:lnTo>
                          <a:pt x="329" y="326"/>
                        </a:lnTo>
                        <a:lnTo>
                          <a:pt x="329" y="308"/>
                        </a:lnTo>
                        <a:lnTo>
                          <a:pt x="348" y="311"/>
                        </a:lnTo>
                        <a:lnTo>
                          <a:pt x="384" y="326"/>
                        </a:lnTo>
                        <a:lnTo>
                          <a:pt x="410" y="308"/>
                        </a:lnTo>
                        <a:lnTo>
                          <a:pt x="414" y="290"/>
                        </a:lnTo>
                        <a:lnTo>
                          <a:pt x="450" y="308"/>
                        </a:lnTo>
                        <a:lnTo>
                          <a:pt x="426" y="326"/>
                        </a:lnTo>
                        <a:lnTo>
                          <a:pt x="438" y="356"/>
                        </a:lnTo>
                        <a:lnTo>
                          <a:pt x="458" y="365"/>
                        </a:lnTo>
                        <a:lnTo>
                          <a:pt x="471" y="441"/>
                        </a:lnTo>
                        <a:lnTo>
                          <a:pt x="490" y="460"/>
                        </a:lnTo>
                        <a:lnTo>
                          <a:pt x="506" y="450"/>
                        </a:lnTo>
                        <a:lnTo>
                          <a:pt x="527" y="473"/>
                        </a:lnTo>
                        <a:lnTo>
                          <a:pt x="527" y="503"/>
                        </a:lnTo>
                        <a:lnTo>
                          <a:pt x="540" y="519"/>
                        </a:lnTo>
                        <a:lnTo>
                          <a:pt x="517" y="529"/>
                        </a:lnTo>
                        <a:lnTo>
                          <a:pt x="541" y="570"/>
                        </a:lnTo>
                        <a:lnTo>
                          <a:pt x="552" y="583"/>
                        </a:lnTo>
                        <a:lnTo>
                          <a:pt x="524" y="691"/>
                        </a:lnTo>
                        <a:lnTo>
                          <a:pt x="574" y="861"/>
                        </a:lnTo>
                        <a:lnTo>
                          <a:pt x="585" y="899"/>
                        </a:lnTo>
                        <a:lnTo>
                          <a:pt x="616" y="906"/>
                        </a:lnTo>
                        <a:lnTo>
                          <a:pt x="680" y="924"/>
                        </a:lnTo>
                        <a:lnTo>
                          <a:pt x="692" y="933"/>
                        </a:lnTo>
                        <a:lnTo>
                          <a:pt x="716" y="933"/>
                        </a:lnTo>
                        <a:lnTo>
                          <a:pt x="749" y="930"/>
                        </a:lnTo>
                        <a:lnTo>
                          <a:pt x="782" y="933"/>
                        </a:lnTo>
                        <a:lnTo>
                          <a:pt x="806" y="963"/>
                        </a:lnTo>
                        <a:lnTo>
                          <a:pt x="851" y="972"/>
                        </a:lnTo>
                        <a:lnTo>
                          <a:pt x="881" y="1011"/>
                        </a:lnTo>
                        <a:lnTo>
                          <a:pt x="876" y="969"/>
                        </a:lnTo>
                        <a:lnTo>
                          <a:pt x="863" y="951"/>
                        </a:lnTo>
                        <a:lnTo>
                          <a:pt x="885" y="956"/>
                        </a:lnTo>
                        <a:lnTo>
                          <a:pt x="921" y="937"/>
                        </a:lnTo>
                        <a:lnTo>
                          <a:pt x="924" y="924"/>
                        </a:lnTo>
                        <a:lnTo>
                          <a:pt x="943" y="927"/>
                        </a:lnTo>
                        <a:lnTo>
                          <a:pt x="945" y="943"/>
                        </a:lnTo>
                        <a:lnTo>
                          <a:pt x="974" y="943"/>
                        </a:lnTo>
                        <a:lnTo>
                          <a:pt x="997" y="956"/>
                        </a:lnTo>
                        <a:lnTo>
                          <a:pt x="997" y="934"/>
                        </a:lnTo>
                        <a:lnTo>
                          <a:pt x="1013" y="934"/>
                        </a:lnTo>
                        <a:lnTo>
                          <a:pt x="1030" y="951"/>
                        </a:lnTo>
                        <a:lnTo>
                          <a:pt x="1072" y="951"/>
                        </a:lnTo>
                        <a:lnTo>
                          <a:pt x="1072" y="994"/>
                        </a:lnTo>
                        <a:lnTo>
                          <a:pt x="1090" y="1025"/>
                        </a:lnTo>
                        <a:lnTo>
                          <a:pt x="1111" y="1032"/>
                        </a:lnTo>
                        <a:lnTo>
                          <a:pt x="1114" y="1012"/>
                        </a:lnTo>
                        <a:lnTo>
                          <a:pt x="1114" y="951"/>
                        </a:lnTo>
                        <a:lnTo>
                          <a:pt x="1104" y="934"/>
                        </a:lnTo>
                        <a:lnTo>
                          <a:pt x="1158" y="858"/>
                        </a:lnTo>
                        <a:lnTo>
                          <a:pt x="1183" y="855"/>
                        </a:lnTo>
                        <a:lnTo>
                          <a:pt x="1192" y="826"/>
                        </a:lnTo>
                        <a:lnTo>
                          <a:pt x="1208" y="822"/>
                        </a:lnTo>
                        <a:lnTo>
                          <a:pt x="1192" y="804"/>
                        </a:lnTo>
                        <a:lnTo>
                          <a:pt x="1195" y="788"/>
                        </a:lnTo>
                        <a:lnTo>
                          <a:pt x="1223" y="774"/>
                        </a:lnTo>
                        <a:lnTo>
                          <a:pt x="1245" y="744"/>
                        </a:lnTo>
                        <a:lnTo>
                          <a:pt x="1280" y="737"/>
                        </a:lnTo>
                        <a:lnTo>
                          <a:pt x="1290" y="707"/>
                        </a:lnTo>
                        <a:lnTo>
                          <a:pt x="1280" y="700"/>
                        </a:lnTo>
                        <a:lnTo>
                          <a:pt x="1295" y="680"/>
                        </a:lnTo>
                        <a:lnTo>
                          <a:pt x="1337" y="671"/>
                        </a:lnTo>
                        <a:lnTo>
                          <a:pt x="1377" y="659"/>
                        </a:lnTo>
                        <a:lnTo>
                          <a:pt x="1383" y="684"/>
                        </a:lnTo>
                        <a:lnTo>
                          <a:pt x="1372" y="707"/>
                        </a:lnTo>
                        <a:lnTo>
                          <a:pt x="1362" y="727"/>
                        </a:lnTo>
                        <a:lnTo>
                          <a:pt x="1396" y="734"/>
                        </a:lnTo>
                        <a:lnTo>
                          <a:pt x="1406" y="716"/>
                        </a:lnTo>
                        <a:lnTo>
                          <a:pt x="1422" y="703"/>
                        </a:lnTo>
                        <a:lnTo>
                          <a:pt x="1455" y="691"/>
                        </a:lnTo>
                        <a:lnTo>
                          <a:pt x="1455" y="659"/>
                        </a:lnTo>
                        <a:lnTo>
                          <a:pt x="1434" y="650"/>
                        </a:lnTo>
                        <a:lnTo>
                          <a:pt x="1434" y="663"/>
                        </a:lnTo>
                        <a:lnTo>
                          <a:pt x="1419" y="671"/>
                        </a:lnTo>
                        <a:lnTo>
                          <a:pt x="1394" y="663"/>
                        </a:lnTo>
                        <a:lnTo>
                          <a:pt x="1406" y="631"/>
                        </a:lnTo>
                        <a:lnTo>
                          <a:pt x="1398" y="617"/>
                        </a:lnTo>
                        <a:lnTo>
                          <a:pt x="1377" y="617"/>
                        </a:lnTo>
                        <a:lnTo>
                          <a:pt x="1324" y="635"/>
                        </a:lnTo>
                        <a:lnTo>
                          <a:pt x="1377" y="606"/>
                        </a:lnTo>
                        <a:lnTo>
                          <a:pt x="1459" y="610"/>
                        </a:lnTo>
                        <a:lnTo>
                          <a:pt x="1491" y="596"/>
                        </a:lnTo>
                        <a:lnTo>
                          <a:pt x="1500" y="617"/>
                        </a:lnTo>
                        <a:lnTo>
                          <a:pt x="1464" y="635"/>
                        </a:lnTo>
                        <a:lnTo>
                          <a:pt x="1471" y="645"/>
                        </a:lnTo>
                        <a:lnTo>
                          <a:pt x="1500" y="663"/>
                        </a:lnTo>
                        <a:lnTo>
                          <a:pt x="1508" y="650"/>
                        </a:lnTo>
                        <a:lnTo>
                          <a:pt x="1519" y="677"/>
                        </a:lnTo>
                        <a:lnTo>
                          <a:pt x="1535" y="663"/>
                        </a:lnTo>
                        <a:lnTo>
                          <a:pt x="1560" y="663"/>
                        </a:lnTo>
                        <a:lnTo>
                          <a:pt x="1556" y="617"/>
                        </a:lnTo>
                        <a:lnTo>
                          <a:pt x="1531" y="610"/>
                        </a:lnTo>
                        <a:lnTo>
                          <a:pt x="1519" y="588"/>
                        </a:lnTo>
                        <a:lnTo>
                          <a:pt x="1535" y="580"/>
                        </a:lnTo>
                        <a:lnTo>
                          <a:pt x="1535" y="519"/>
                        </a:lnTo>
                        <a:lnTo>
                          <a:pt x="1500" y="493"/>
                        </a:lnTo>
                        <a:lnTo>
                          <a:pt x="1468" y="485"/>
                        </a:lnTo>
                        <a:lnTo>
                          <a:pt x="1464" y="438"/>
                        </a:lnTo>
                        <a:lnTo>
                          <a:pt x="1444" y="395"/>
                        </a:lnTo>
                        <a:lnTo>
                          <a:pt x="1434" y="356"/>
                        </a:lnTo>
                        <a:lnTo>
                          <a:pt x="1422" y="361"/>
                        </a:lnTo>
                        <a:lnTo>
                          <a:pt x="1403" y="349"/>
                        </a:lnTo>
                        <a:lnTo>
                          <a:pt x="1396" y="386"/>
                        </a:lnTo>
                        <a:lnTo>
                          <a:pt x="1377" y="400"/>
                        </a:lnTo>
                        <a:lnTo>
                          <a:pt x="1359" y="370"/>
                        </a:lnTo>
                        <a:lnTo>
                          <a:pt x="1377" y="352"/>
                        </a:lnTo>
                        <a:lnTo>
                          <a:pt x="1359" y="328"/>
                        </a:lnTo>
                        <a:lnTo>
                          <a:pt x="1333" y="326"/>
                        </a:lnTo>
                        <a:lnTo>
                          <a:pt x="1319" y="305"/>
                        </a:lnTo>
                        <a:lnTo>
                          <a:pt x="1251" y="305"/>
                        </a:lnTo>
                        <a:lnTo>
                          <a:pt x="1258" y="333"/>
                        </a:lnTo>
                        <a:lnTo>
                          <a:pt x="1240" y="349"/>
                        </a:lnTo>
                        <a:lnTo>
                          <a:pt x="1251" y="365"/>
                        </a:lnTo>
                        <a:lnTo>
                          <a:pt x="1235" y="393"/>
                        </a:lnTo>
                        <a:lnTo>
                          <a:pt x="1251" y="413"/>
                        </a:lnTo>
                        <a:lnTo>
                          <a:pt x="1237" y="450"/>
                        </a:lnTo>
                        <a:lnTo>
                          <a:pt x="1204" y="473"/>
                        </a:lnTo>
                        <a:lnTo>
                          <a:pt x="1207" y="490"/>
                        </a:lnTo>
                        <a:lnTo>
                          <a:pt x="1207" y="534"/>
                        </a:lnTo>
                        <a:lnTo>
                          <a:pt x="1183" y="534"/>
                        </a:lnTo>
                        <a:lnTo>
                          <a:pt x="1192" y="507"/>
                        </a:lnTo>
                        <a:lnTo>
                          <a:pt x="1180" y="490"/>
                        </a:lnTo>
                        <a:lnTo>
                          <a:pt x="1180" y="462"/>
                        </a:lnTo>
                        <a:lnTo>
                          <a:pt x="1158" y="460"/>
                        </a:lnTo>
                        <a:lnTo>
                          <a:pt x="1123" y="441"/>
                        </a:lnTo>
                        <a:lnTo>
                          <a:pt x="1090" y="418"/>
                        </a:lnTo>
                        <a:lnTo>
                          <a:pt x="1072" y="423"/>
                        </a:lnTo>
                        <a:lnTo>
                          <a:pt x="1057" y="378"/>
                        </a:lnTo>
                        <a:lnTo>
                          <a:pt x="1034" y="365"/>
                        </a:lnTo>
                        <a:lnTo>
                          <a:pt x="1047" y="321"/>
                        </a:lnTo>
                        <a:lnTo>
                          <a:pt x="1072" y="308"/>
                        </a:lnTo>
                        <a:lnTo>
                          <a:pt x="1095" y="305"/>
                        </a:lnTo>
                        <a:lnTo>
                          <a:pt x="1098" y="272"/>
                        </a:lnTo>
                        <a:lnTo>
                          <a:pt x="1138" y="264"/>
                        </a:lnTo>
                        <a:lnTo>
                          <a:pt x="1166" y="228"/>
                        </a:lnTo>
                        <a:lnTo>
                          <a:pt x="1180" y="197"/>
                        </a:lnTo>
                        <a:lnTo>
                          <a:pt x="1213" y="191"/>
                        </a:lnTo>
                        <a:lnTo>
                          <a:pt x="1240" y="175"/>
                        </a:lnTo>
                        <a:lnTo>
                          <a:pt x="1217" y="165"/>
                        </a:lnTo>
                        <a:lnTo>
                          <a:pt x="1208" y="133"/>
                        </a:lnTo>
                        <a:lnTo>
                          <a:pt x="1189" y="133"/>
                        </a:lnTo>
                        <a:lnTo>
                          <a:pt x="1172" y="165"/>
                        </a:lnTo>
                        <a:lnTo>
                          <a:pt x="1158" y="138"/>
                        </a:lnTo>
                        <a:lnTo>
                          <a:pt x="1126" y="126"/>
                        </a:lnTo>
                        <a:lnTo>
                          <a:pt x="1132" y="101"/>
                        </a:lnTo>
                        <a:lnTo>
                          <a:pt x="1114" y="87"/>
                        </a:lnTo>
                        <a:lnTo>
                          <a:pt x="1136" y="32"/>
                        </a:lnTo>
                        <a:lnTo>
                          <a:pt x="1169" y="23"/>
                        </a:lnTo>
                        <a:lnTo>
                          <a:pt x="1169" y="23"/>
                        </a:lnTo>
                        <a:close/>
                      </a:path>
                    </a:pathLst>
                  </a:custGeom>
                  <a:solidFill>
                    <a:srgbClr val="A50021"/>
                  </a:solidFill>
                  <a:ln w="9525">
                    <a:noFill/>
                    <a:round/>
                    <a:headEnd/>
                    <a:tailEnd/>
                  </a:ln>
                </p:spPr>
                <p:txBody>
                  <a:bodyPr/>
                  <a:lstStyle/>
                  <a:p>
                    <a:endParaRPr lang="en-GB"/>
                  </a:p>
                </p:txBody>
              </p:sp>
            </p:grpSp>
            <p:sp>
              <p:nvSpPr>
                <p:cNvPr id="139419" name="Freeform 155"/>
                <p:cNvSpPr>
                  <a:spLocks/>
                </p:cNvSpPr>
                <p:nvPr/>
              </p:nvSpPr>
              <p:spPr bwMode="auto">
                <a:xfrm>
                  <a:off x="5184" y="1976"/>
                  <a:ext cx="79" cy="213"/>
                </a:xfrm>
                <a:custGeom>
                  <a:avLst/>
                  <a:gdLst/>
                  <a:ahLst/>
                  <a:cxnLst>
                    <a:cxn ang="0">
                      <a:pos x="0" y="0"/>
                    </a:cxn>
                    <a:cxn ang="0">
                      <a:pos x="16" y="95"/>
                    </a:cxn>
                    <a:cxn ang="0">
                      <a:pos x="23" y="253"/>
                    </a:cxn>
                    <a:cxn ang="0">
                      <a:pos x="67" y="213"/>
                    </a:cxn>
                    <a:cxn ang="0">
                      <a:pos x="36" y="143"/>
                    </a:cxn>
                    <a:cxn ang="0">
                      <a:pos x="54" y="118"/>
                    </a:cxn>
                    <a:cxn ang="0">
                      <a:pos x="78" y="152"/>
                    </a:cxn>
                    <a:cxn ang="0">
                      <a:pos x="95" y="135"/>
                    </a:cxn>
                    <a:cxn ang="0">
                      <a:pos x="59" y="105"/>
                    </a:cxn>
                    <a:cxn ang="0">
                      <a:pos x="42" y="87"/>
                    </a:cxn>
                    <a:cxn ang="0">
                      <a:pos x="0" y="0"/>
                    </a:cxn>
                    <a:cxn ang="0">
                      <a:pos x="0" y="0"/>
                    </a:cxn>
                  </a:cxnLst>
                  <a:rect l="0" t="0" r="r" b="b"/>
                  <a:pathLst>
                    <a:path w="95" h="253">
                      <a:moveTo>
                        <a:pt x="0" y="0"/>
                      </a:moveTo>
                      <a:lnTo>
                        <a:pt x="16" y="95"/>
                      </a:lnTo>
                      <a:lnTo>
                        <a:pt x="23" y="253"/>
                      </a:lnTo>
                      <a:lnTo>
                        <a:pt x="67" y="213"/>
                      </a:lnTo>
                      <a:lnTo>
                        <a:pt x="36" y="143"/>
                      </a:lnTo>
                      <a:lnTo>
                        <a:pt x="54" y="118"/>
                      </a:lnTo>
                      <a:lnTo>
                        <a:pt x="78" y="152"/>
                      </a:lnTo>
                      <a:lnTo>
                        <a:pt x="95" y="135"/>
                      </a:lnTo>
                      <a:lnTo>
                        <a:pt x="59" y="105"/>
                      </a:lnTo>
                      <a:lnTo>
                        <a:pt x="42" y="87"/>
                      </a:lnTo>
                      <a:lnTo>
                        <a:pt x="0" y="0"/>
                      </a:lnTo>
                      <a:lnTo>
                        <a:pt x="0" y="0"/>
                      </a:lnTo>
                      <a:close/>
                    </a:path>
                  </a:pathLst>
                </a:custGeom>
                <a:solidFill>
                  <a:srgbClr val="A50021"/>
                </a:solidFill>
                <a:ln w="9525">
                  <a:noFill/>
                  <a:round/>
                  <a:headEnd/>
                  <a:tailEnd/>
                </a:ln>
              </p:spPr>
              <p:txBody>
                <a:bodyPr/>
                <a:lstStyle/>
                <a:p>
                  <a:endParaRPr lang="en-GB"/>
                </a:p>
              </p:txBody>
            </p:sp>
            <p:sp>
              <p:nvSpPr>
                <p:cNvPr id="139420" name="Freeform 156"/>
                <p:cNvSpPr>
                  <a:spLocks/>
                </p:cNvSpPr>
                <p:nvPr/>
              </p:nvSpPr>
              <p:spPr bwMode="auto">
                <a:xfrm>
                  <a:off x="5084" y="2211"/>
                  <a:ext cx="155" cy="144"/>
                </a:xfrm>
                <a:custGeom>
                  <a:avLst/>
                  <a:gdLst/>
                  <a:ahLst/>
                  <a:cxnLst>
                    <a:cxn ang="0">
                      <a:pos x="128" y="0"/>
                    </a:cxn>
                    <a:cxn ang="0">
                      <a:pos x="134" y="62"/>
                    </a:cxn>
                    <a:cxn ang="0">
                      <a:pos x="92" y="116"/>
                    </a:cxn>
                    <a:cxn ang="0">
                      <a:pos x="20" y="133"/>
                    </a:cxn>
                    <a:cxn ang="0">
                      <a:pos x="0" y="156"/>
                    </a:cxn>
                    <a:cxn ang="0">
                      <a:pos x="92" y="148"/>
                    </a:cxn>
                    <a:cxn ang="0">
                      <a:pos x="111" y="171"/>
                    </a:cxn>
                    <a:cxn ang="0">
                      <a:pos x="185" y="108"/>
                    </a:cxn>
                    <a:cxn ang="0">
                      <a:pos x="172" y="62"/>
                    </a:cxn>
                    <a:cxn ang="0">
                      <a:pos x="147" y="0"/>
                    </a:cxn>
                    <a:cxn ang="0">
                      <a:pos x="128" y="0"/>
                    </a:cxn>
                    <a:cxn ang="0">
                      <a:pos x="128" y="0"/>
                    </a:cxn>
                  </a:cxnLst>
                  <a:rect l="0" t="0" r="r" b="b"/>
                  <a:pathLst>
                    <a:path w="185" h="171">
                      <a:moveTo>
                        <a:pt x="128" y="0"/>
                      </a:moveTo>
                      <a:lnTo>
                        <a:pt x="134" y="62"/>
                      </a:lnTo>
                      <a:lnTo>
                        <a:pt x="92" y="116"/>
                      </a:lnTo>
                      <a:lnTo>
                        <a:pt x="20" y="133"/>
                      </a:lnTo>
                      <a:lnTo>
                        <a:pt x="0" y="156"/>
                      </a:lnTo>
                      <a:lnTo>
                        <a:pt x="92" y="148"/>
                      </a:lnTo>
                      <a:lnTo>
                        <a:pt x="111" y="171"/>
                      </a:lnTo>
                      <a:lnTo>
                        <a:pt x="185" y="108"/>
                      </a:lnTo>
                      <a:lnTo>
                        <a:pt x="172" y="62"/>
                      </a:lnTo>
                      <a:lnTo>
                        <a:pt x="147" y="0"/>
                      </a:lnTo>
                      <a:lnTo>
                        <a:pt x="128" y="0"/>
                      </a:lnTo>
                      <a:lnTo>
                        <a:pt x="128" y="0"/>
                      </a:lnTo>
                      <a:close/>
                    </a:path>
                  </a:pathLst>
                </a:custGeom>
                <a:solidFill>
                  <a:srgbClr val="A50021"/>
                </a:solidFill>
                <a:ln w="9525">
                  <a:noFill/>
                  <a:round/>
                  <a:headEnd/>
                  <a:tailEnd/>
                </a:ln>
              </p:spPr>
              <p:txBody>
                <a:bodyPr/>
                <a:lstStyle/>
                <a:p>
                  <a:endParaRPr lang="en-GB"/>
                </a:p>
              </p:txBody>
            </p:sp>
            <p:sp>
              <p:nvSpPr>
                <p:cNvPr id="139421" name="Freeform 157"/>
                <p:cNvSpPr>
                  <a:spLocks/>
                </p:cNvSpPr>
                <p:nvPr/>
              </p:nvSpPr>
              <p:spPr bwMode="auto">
                <a:xfrm>
                  <a:off x="5090" y="2355"/>
                  <a:ext cx="44" cy="61"/>
                </a:xfrm>
                <a:custGeom>
                  <a:avLst/>
                  <a:gdLst/>
                  <a:ahLst/>
                  <a:cxnLst>
                    <a:cxn ang="0">
                      <a:pos x="0" y="9"/>
                    </a:cxn>
                    <a:cxn ang="0">
                      <a:pos x="53" y="0"/>
                    </a:cxn>
                    <a:cxn ang="0">
                      <a:pos x="53" y="70"/>
                    </a:cxn>
                    <a:cxn ang="0">
                      <a:pos x="17" y="62"/>
                    </a:cxn>
                    <a:cxn ang="0">
                      <a:pos x="0" y="9"/>
                    </a:cxn>
                    <a:cxn ang="0">
                      <a:pos x="0" y="9"/>
                    </a:cxn>
                  </a:cxnLst>
                  <a:rect l="0" t="0" r="r" b="b"/>
                  <a:pathLst>
                    <a:path w="53" h="70">
                      <a:moveTo>
                        <a:pt x="0" y="9"/>
                      </a:moveTo>
                      <a:lnTo>
                        <a:pt x="53" y="0"/>
                      </a:lnTo>
                      <a:lnTo>
                        <a:pt x="53" y="70"/>
                      </a:lnTo>
                      <a:lnTo>
                        <a:pt x="17" y="62"/>
                      </a:lnTo>
                      <a:lnTo>
                        <a:pt x="0" y="9"/>
                      </a:lnTo>
                      <a:lnTo>
                        <a:pt x="0" y="9"/>
                      </a:lnTo>
                      <a:close/>
                    </a:path>
                  </a:pathLst>
                </a:custGeom>
                <a:solidFill>
                  <a:srgbClr val="A50021"/>
                </a:solidFill>
                <a:ln w="9525">
                  <a:noFill/>
                  <a:round/>
                  <a:headEnd/>
                  <a:tailEnd/>
                </a:ln>
              </p:spPr>
              <p:txBody>
                <a:bodyPr/>
                <a:lstStyle/>
                <a:p>
                  <a:endParaRPr lang="en-GB"/>
                </a:p>
              </p:txBody>
            </p:sp>
          </p:grpSp>
          <p:sp>
            <p:nvSpPr>
              <p:cNvPr id="139422" name="Freeform 158"/>
              <p:cNvSpPr>
                <a:spLocks/>
              </p:cNvSpPr>
              <p:nvPr/>
            </p:nvSpPr>
            <p:spPr bwMode="auto">
              <a:xfrm>
                <a:off x="1870" y="1233"/>
                <a:ext cx="1132" cy="358"/>
              </a:xfrm>
              <a:custGeom>
                <a:avLst/>
                <a:gdLst/>
                <a:ahLst/>
                <a:cxnLst>
                  <a:cxn ang="0">
                    <a:pos x="0" y="358"/>
                  </a:cxn>
                  <a:cxn ang="0">
                    <a:pos x="102" y="193"/>
                  </a:cxn>
                  <a:cxn ang="0">
                    <a:pos x="257" y="83"/>
                  </a:cxn>
                  <a:cxn ang="0">
                    <a:pos x="494" y="11"/>
                  </a:cxn>
                  <a:cxn ang="0">
                    <a:pos x="671" y="16"/>
                  </a:cxn>
                  <a:cxn ang="0">
                    <a:pos x="845" y="62"/>
                  </a:cxn>
                  <a:cxn ang="0">
                    <a:pos x="1003" y="162"/>
                  </a:cxn>
                  <a:cxn ang="0">
                    <a:pos x="1075" y="240"/>
                  </a:cxn>
                  <a:cxn ang="0">
                    <a:pos x="1132" y="355"/>
                  </a:cxn>
                </a:cxnLst>
                <a:rect l="0" t="0" r="r" b="b"/>
                <a:pathLst>
                  <a:path w="1132" h="358">
                    <a:moveTo>
                      <a:pt x="0" y="358"/>
                    </a:moveTo>
                    <a:cubicBezTo>
                      <a:pt x="17" y="331"/>
                      <a:pt x="59" y="239"/>
                      <a:pt x="102" y="193"/>
                    </a:cubicBezTo>
                    <a:cubicBezTo>
                      <a:pt x="145" y="147"/>
                      <a:pt x="192" y="113"/>
                      <a:pt x="257" y="83"/>
                    </a:cubicBezTo>
                    <a:cubicBezTo>
                      <a:pt x="322" y="53"/>
                      <a:pt x="425" y="22"/>
                      <a:pt x="494" y="11"/>
                    </a:cubicBezTo>
                    <a:cubicBezTo>
                      <a:pt x="563" y="0"/>
                      <a:pt x="613" y="7"/>
                      <a:pt x="671" y="16"/>
                    </a:cubicBezTo>
                    <a:cubicBezTo>
                      <a:pt x="729" y="24"/>
                      <a:pt x="790" y="38"/>
                      <a:pt x="845" y="62"/>
                    </a:cubicBezTo>
                    <a:cubicBezTo>
                      <a:pt x="900" y="86"/>
                      <a:pt x="964" y="132"/>
                      <a:pt x="1003" y="162"/>
                    </a:cubicBezTo>
                    <a:cubicBezTo>
                      <a:pt x="1042" y="191"/>
                      <a:pt x="1054" y="208"/>
                      <a:pt x="1075" y="240"/>
                    </a:cubicBezTo>
                    <a:cubicBezTo>
                      <a:pt x="1096" y="272"/>
                      <a:pt x="1120" y="331"/>
                      <a:pt x="1132" y="355"/>
                    </a:cubicBezTo>
                  </a:path>
                </a:pathLst>
              </a:custGeom>
              <a:noFill/>
              <a:ln w="57150" cmpd="sng">
                <a:solidFill>
                  <a:schemeClr val="bg1"/>
                </a:solidFill>
                <a:round/>
                <a:headEnd/>
                <a:tailEnd/>
              </a:ln>
              <a:effectLst/>
            </p:spPr>
            <p:txBody>
              <a:bodyPr wrap="none" anchor="ctr"/>
              <a:lstStyle/>
              <a:p>
                <a:endParaRPr lang="en-GB"/>
              </a:p>
            </p:txBody>
          </p:sp>
          <p:sp>
            <p:nvSpPr>
              <p:cNvPr id="139423" name="Freeform 159"/>
              <p:cNvSpPr>
                <a:spLocks/>
              </p:cNvSpPr>
              <p:nvPr/>
            </p:nvSpPr>
            <p:spPr bwMode="auto">
              <a:xfrm>
                <a:off x="1900" y="1390"/>
                <a:ext cx="980" cy="207"/>
              </a:xfrm>
              <a:custGeom>
                <a:avLst/>
                <a:gdLst/>
                <a:ahLst/>
                <a:cxnLst>
                  <a:cxn ang="0">
                    <a:pos x="0" y="207"/>
                  </a:cxn>
                  <a:cxn ang="0">
                    <a:pos x="144" y="111"/>
                  </a:cxn>
                  <a:cxn ang="0">
                    <a:pos x="313" y="41"/>
                  </a:cxn>
                  <a:cxn ang="0">
                    <a:pos x="497" y="3"/>
                  </a:cxn>
                  <a:cxn ang="0">
                    <a:pos x="685" y="25"/>
                  </a:cxn>
                  <a:cxn ang="0">
                    <a:pos x="840" y="76"/>
                  </a:cxn>
                  <a:cxn ang="0">
                    <a:pos x="930" y="120"/>
                  </a:cxn>
                  <a:cxn ang="0">
                    <a:pos x="980" y="150"/>
                  </a:cxn>
                </a:cxnLst>
                <a:rect l="0" t="0" r="r" b="b"/>
                <a:pathLst>
                  <a:path w="980" h="207">
                    <a:moveTo>
                      <a:pt x="0" y="207"/>
                    </a:moveTo>
                    <a:cubicBezTo>
                      <a:pt x="24" y="191"/>
                      <a:pt x="92" y="139"/>
                      <a:pt x="144" y="111"/>
                    </a:cubicBezTo>
                    <a:cubicBezTo>
                      <a:pt x="196" y="83"/>
                      <a:pt x="254" y="59"/>
                      <a:pt x="313" y="41"/>
                    </a:cubicBezTo>
                    <a:cubicBezTo>
                      <a:pt x="372" y="23"/>
                      <a:pt x="435" y="6"/>
                      <a:pt x="497" y="3"/>
                    </a:cubicBezTo>
                    <a:cubicBezTo>
                      <a:pt x="559" y="0"/>
                      <a:pt x="628" y="13"/>
                      <a:pt x="685" y="25"/>
                    </a:cubicBezTo>
                    <a:cubicBezTo>
                      <a:pt x="742" y="37"/>
                      <a:pt x="799" y="61"/>
                      <a:pt x="840" y="76"/>
                    </a:cubicBezTo>
                    <a:cubicBezTo>
                      <a:pt x="880" y="92"/>
                      <a:pt x="907" y="108"/>
                      <a:pt x="930" y="120"/>
                    </a:cubicBezTo>
                    <a:cubicBezTo>
                      <a:pt x="953" y="132"/>
                      <a:pt x="970" y="144"/>
                      <a:pt x="980" y="150"/>
                    </a:cubicBezTo>
                  </a:path>
                </a:pathLst>
              </a:custGeom>
              <a:noFill/>
              <a:ln w="57150" cmpd="sng">
                <a:solidFill>
                  <a:schemeClr val="bg1"/>
                </a:solidFill>
                <a:round/>
                <a:headEnd/>
                <a:tailEnd/>
              </a:ln>
              <a:effectLst/>
            </p:spPr>
            <p:txBody>
              <a:bodyPr wrap="none" anchor="ctr"/>
              <a:lstStyle/>
              <a:p>
                <a:endParaRPr lang="en-GB"/>
              </a:p>
            </p:txBody>
          </p:sp>
          <p:sp>
            <p:nvSpPr>
              <p:cNvPr id="139424" name="Freeform 160"/>
              <p:cNvSpPr>
                <a:spLocks/>
              </p:cNvSpPr>
              <p:nvPr/>
            </p:nvSpPr>
            <p:spPr bwMode="auto">
              <a:xfrm>
                <a:off x="2878" y="1287"/>
                <a:ext cx="1897" cy="589"/>
              </a:xfrm>
              <a:custGeom>
                <a:avLst/>
                <a:gdLst/>
                <a:ahLst/>
                <a:cxnLst>
                  <a:cxn ang="0">
                    <a:pos x="0" y="269"/>
                  </a:cxn>
                  <a:cxn ang="0">
                    <a:pos x="143" y="140"/>
                  </a:cxn>
                  <a:cxn ang="0">
                    <a:pos x="454" y="31"/>
                  </a:cxn>
                  <a:cxn ang="0">
                    <a:pos x="782" y="8"/>
                  </a:cxn>
                  <a:cxn ang="0">
                    <a:pos x="1195" y="78"/>
                  </a:cxn>
                  <a:cxn ang="0">
                    <a:pos x="1553" y="210"/>
                  </a:cxn>
                  <a:cxn ang="0">
                    <a:pos x="1826" y="382"/>
                  </a:cxn>
                  <a:cxn ang="0">
                    <a:pos x="2060" y="639"/>
                  </a:cxn>
                </a:cxnLst>
                <a:rect l="0" t="0" r="r" b="b"/>
                <a:pathLst>
                  <a:path w="2060" h="639">
                    <a:moveTo>
                      <a:pt x="0" y="269"/>
                    </a:moveTo>
                    <a:cubicBezTo>
                      <a:pt x="24" y="248"/>
                      <a:pt x="67" y="180"/>
                      <a:pt x="143" y="140"/>
                    </a:cubicBezTo>
                    <a:cubicBezTo>
                      <a:pt x="219" y="100"/>
                      <a:pt x="348" y="53"/>
                      <a:pt x="454" y="31"/>
                    </a:cubicBezTo>
                    <a:cubicBezTo>
                      <a:pt x="560" y="9"/>
                      <a:pt x="659" y="0"/>
                      <a:pt x="782" y="8"/>
                    </a:cubicBezTo>
                    <a:cubicBezTo>
                      <a:pt x="905" y="16"/>
                      <a:pt x="1067" y="44"/>
                      <a:pt x="1195" y="78"/>
                    </a:cubicBezTo>
                    <a:cubicBezTo>
                      <a:pt x="1323" y="112"/>
                      <a:pt x="1448" y="159"/>
                      <a:pt x="1553" y="210"/>
                    </a:cubicBezTo>
                    <a:cubicBezTo>
                      <a:pt x="1658" y="261"/>
                      <a:pt x="1742" y="310"/>
                      <a:pt x="1826" y="382"/>
                    </a:cubicBezTo>
                    <a:cubicBezTo>
                      <a:pt x="1910" y="454"/>
                      <a:pt x="2011" y="586"/>
                      <a:pt x="2060" y="639"/>
                    </a:cubicBezTo>
                  </a:path>
                </a:pathLst>
              </a:custGeom>
              <a:noFill/>
              <a:ln w="57150" cmpd="sng">
                <a:solidFill>
                  <a:schemeClr val="bg1"/>
                </a:solidFill>
                <a:round/>
                <a:headEnd/>
                <a:tailEnd/>
              </a:ln>
              <a:effectLst/>
            </p:spPr>
            <p:txBody>
              <a:bodyPr wrap="none" anchor="ctr"/>
              <a:lstStyle/>
              <a:p>
                <a:endParaRPr lang="en-GB"/>
              </a:p>
            </p:txBody>
          </p:sp>
          <p:sp>
            <p:nvSpPr>
              <p:cNvPr id="139425" name="Freeform 161"/>
              <p:cNvSpPr>
                <a:spLocks/>
              </p:cNvSpPr>
              <p:nvPr/>
            </p:nvSpPr>
            <p:spPr bwMode="auto">
              <a:xfrm>
                <a:off x="1657" y="1545"/>
                <a:ext cx="1295" cy="432"/>
              </a:xfrm>
              <a:custGeom>
                <a:avLst/>
                <a:gdLst/>
                <a:ahLst/>
                <a:cxnLst>
                  <a:cxn ang="0">
                    <a:pos x="1295" y="0"/>
                  </a:cxn>
                  <a:cxn ang="0">
                    <a:pos x="1245" y="115"/>
                  </a:cxn>
                  <a:cxn ang="0">
                    <a:pos x="1146" y="223"/>
                  </a:cxn>
                  <a:cxn ang="0">
                    <a:pos x="1022" y="302"/>
                  </a:cxn>
                  <a:cxn ang="0">
                    <a:pos x="865" y="360"/>
                  </a:cxn>
                  <a:cxn ang="0">
                    <a:pos x="642" y="410"/>
                  </a:cxn>
                  <a:cxn ang="0">
                    <a:pos x="341" y="410"/>
                  </a:cxn>
                  <a:cxn ang="0">
                    <a:pos x="90" y="280"/>
                  </a:cxn>
                  <a:cxn ang="0">
                    <a:pos x="0" y="82"/>
                  </a:cxn>
                </a:cxnLst>
                <a:rect l="0" t="0" r="r" b="b"/>
                <a:pathLst>
                  <a:path w="1295" h="432">
                    <a:moveTo>
                      <a:pt x="1295" y="0"/>
                    </a:moveTo>
                    <a:cubicBezTo>
                      <a:pt x="1287" y="19"/>
                      <a:pt x="1270" y="78"/>
                      <a:pt x="1245" y="115"/>
                    </a:cubicBezTo>
                    <a:cubicBezTo>
                      <a:pt x="1220" y="152"/>
                      <a:pt x="1183" y="192"/>
                      <a:pt x="1146" y="223"/>
                    </a:cubicBezTo>
                    <a:cubicBezTo>
                      <a:pt x="1109" y="254"/>
                      <a:pt x="1069" y="279"/>
                      <a:pt x="1022" y="302"/>
                    </a:cubicBezTo>
                    <a:cubicBezTo>
                      <a:pt x="975" y="325"/>
                      <a:pt x="928" y="341"/>
                      <a:pt x="865" y="360"/>
                    </a:cubicBezTo>
                    <a:cubicBezTo>
                      <a:pt x="801" y="378"/>
                      <a:pt x="729" y="402"/>
                      <a:pt x="642" y="410"/>
                    </a:cubicBezTo>
                    <a:cubicBezTo>
                      <a:pt x="554" y="419"/>
                      <a:pt x="433" y="432"/>
                      <a:pt x="341" y="410"/>
                    </a:cubicBezTo>
                    <a:cubicBezTo>
                      <a:pt x="249" y="388"/>
                      <a:pt x="147" y="335"/>
                      <a:pt x="90" y="280"/>
                    </a:cubicBezTo>
                    <a:cubicBezTo>
                      <a:pt x="33" y="225"/>
                      <a:pt x="19" y="123"/>
                      <a:pt x="0" y="82"/>
                    </a:cubicBezTo>
                  </a:path>
                </a:pathLst>
              </a:custGeom>
              <a:noFill/>
              <a:ln w="57150" cmpd="sng">
                <a:solidFill>
                  <a:schemeClr val="bg1"/>
                </a:solidFill>
                <a:round/>
                <a:headEnd/>
                <a:tailEnd/>
              </a:ln>
              <a:effectLst/>
            </p:spPr>
            <p:txBody>
              <a:bodyPr wrap="none" anchor="ctr"/>
              <a:lstStyle/>
              <a:p>
                <a:endParaRPr lang="en-GB"/>
              </a:p>
            </p:txBody>
          </p:sp>
          <p:sp>
            <p:nvSpPr>
              <p:cNvPr id="139426" name="Freeform 162"/>
              <p:cNvSpPr>
                <a:spLocks/>
              </p:cNvSpPr>
              <p:nvPr/>
            </p:nvSpPr>
            <p:spPr bwMode="auto">
              <a:xfrm>
                <a:off x="1861" y="1632"/>
                <a:ext cx="1228" cy="391"/>
              </a:xfrm>
              <a:custGeom>
                <a:avLst/>
                <a:gdLst/>
                <a:ahLst/>
                <a:cxnLst>
                  <a:cxn ang="0">
                    <a:pos x="1228" y="0"/>
                  </a:cxn>
                  <a:cxn ang="0">
                    <a:pos x="1129" y="117"/>
                  </a:cxn>
                  <a:cxn ang="0">
                    <a:pos x="1034" y="215"/>
                  </a:cxn>
                  <a:cxn ang="0">
                    <a:pos x="876" y="301"/>
                  </a:cxn>
                  <a:cxn ang="0">
                    <a:pos x="740" y="351"/>
                  </a:cxn>
                  <a:cxn ang="0">
                    <a:pos x="453" y="380"/>
                  </a:cxn>
                  <a:cxn ang="0">
                    <a:pos x="165" y="287"/>
                  </a:cxn>
                  <a:cxn ang="0">
                    <a:pos x="26" y="159"/>
                  </a:cxn>
                  <a:cxn ang="0">
                    <a:pos x="11" y="0"/>
                  </a:cxn>
                </a:cxnLst>
                <a:rect l="0" t="0" r="r" b="b"/>
                <a:pathLst>
                  <a:path w="1228" h="391">
                    <a:moveTo>
                      <a:pt x="1228" y="0"/>
                    </a:moveTo>
                    <a:cubicBezTo>
                      <a:pt x="1212" y="19"/>
                      <a:pt x="1162" y="81"/>
                      <a:pt x="1129" y="117"/>
                    </a:cubicBezTo>
                    <a:cubicBezTo>
                      <a:pt x="1097" y="153"/>
                      <a:pt x="1076" y="185"/>
                      <a:pt x="1034" y="215"/>
                    </a:cubicBezTo>
                    <a:cubicBezTo>
                      <a:pt x="991" y="246"/>
                      <a:pt x="925" y="278"/>
                      <a:pt x="876" y="301"/>
                    </a:cubicBezTo>
                    <a:cubicBezTo>
                      <a:pt x="827" y="324"/>
                      <a:pt x="811" y="339"/>
                      <a:pt x="740" y="351"/>
                    </a:cubicBezTo>
                    <a:cubicBezTo>
                      <a:pt x="669" y="364"/>
                      <a:pt x="548" y="391"/>
                      <a:pt x="453" y="380"/>
                    </a:cubicBezTo>
                    <a:cubicBezTo>
                      <a:pt x="357" y="369"/>
                      <a:pt x="236" y="324"/>
                      <a:pt x="165" y="287"/>
                    </a:cubicBezTo>
                    <a:cubicBezTo>
                      <a:pt x="94" y="250"/>
                      <a:pt x="52" y="207"/>
                      <a:pt x="26" y="159"/>
                    </a:cubicBezTo>
                    <a:cubicBezTo>
                      <a:pt x="0" y="111"/>
                      <a:pt x="14" y="33"/>
                      <a:pt x="11" y="0"/>
                    </a:cubicBezTo>
                  </a:path>
                </a:pathLst>
              </a:custGeom>
              <a:noFill/>
              <a:ln w="57150" cmpd="sng">
                <a:solidFill>
                  <a:schemeClr val="bg1"/>
                </a:solidFill>
                <a:round/>
                <a:headEnd/>
                <a:tailEnd/>
              </a:ln>
              <a:effectLst/>
            </p:spPr>
            <p:txBody>
              <a:bodyPr wrap="none" anchor="ctr"/>
              <a:lstStyle/>
              <a:p>
                <a:endParaRPr lang="en-GB"/>
              </a:p>
            </p:txBody>
          </p:sp>
          <p:sp>
            <p:nvSpPr>
              <p:cNvPr id="139427" name="Freeform 163"/>
              <p:cNvSpPr>
                <a:spLocks/>
              </p:cNvSpPr>
              <p:nvPr/>
            </p:nvSpPr>
            <p:spPr bwMode="auto">
              <a:xfrm>
                <a:off x="1656" y="1553"/>
                <a:ext cx="1295" cy="432"/>
              </a:xfrm>
              <a:custGeom>
                <a:avLst/>
                <a:gdLst/>
                <a:ahLst/>
                <a:cxnLst>
                  <a:cxn ang="0">
                    <a:pos x="1295" y="0"/>
                  </a:cxn>
                  <a:cxn ang="0">
                    <a:pos x="1245" y="115"/>
                  </a:cxn>
                  <a:cxn ang="0">
                    <a:pos x="1146" y="223"/>
                  </a:cxn>
                  <a:cxn ang="0">
                    <a:pos x="1022" y="302"/>
                  </a:cxn>
                  <a:cxn ang="0">
                    <a:pos x="865" y="360"/>
                  </a:cxn>
                  <a:cxn ang="0">
                    <a:pos x="642" y="410"/>
                  </a:cxn>
                  <a:cxn ang="0">
                    <a:pos x="341" y="410"/>
                  </a:cxn>
                  <a:cxn ang="0">
                    <a:pos x="90" y="280"/>
                  </a:cxn>
                  <a:cxn ang="0">
                    <a:pos x="0" y="82"/>
                  </a:cxn>
                </a:cxnLst>
                <a:rect l="0" t="0" r="r" b="b"/>
                <a:pathLst>
                  <a:path w="1295" h="432">
                    <a:moveTo>
                      <a:pt x="1295" y="0"/>
                    </a:moveTo>
                    <a:cubicBezTo>
                      <a:pt x="1287" y="19"/>
                      <a:pt x="1270" y="78"/>
                      <a:pt x="1245" y="115"/>
                    </a:cubicBezTo>
                    <a:cubicBezTo>
                      <a:pt x="1220" y="152"/>
                      <a:pt x="1183" y="192"/>
                      <a:pt x="1146" y="223"/>
                    </a:cubicBezTo>
                    <a:cubicBezTo>
                      <a:pt x="1109" y="254"/>
                      <a:pt x="1069" y="279"/>
                      <a:pt x="1022" y="302"/>
                    </a:cubicBezTo>
                    <a:cubicBezTo>
                      <a:pt x="975" y="325"/>
                      <a:pt x="928" y="341"/>
                      <a:pt x="865" y="360"/>
                    </a:cubicBezTo>
                    <a:cubicBezTo>
                      <a:pt x="801" y="378"/>
                      <a:pt x="729" y="402"/>
                      <a:pt x="642" y="410"/>
                    </a:cubicBezTo>
                    <a:cubicBezTo>
                      <a:pt x="554" y="419"/>
                      <a:pt x="433" y="432"/>
                      <a:pt x="341" y="410"/>
                    </a:cubicBezTo>
                    <a:cubicBezTo>
                      <a:pt x="249" y="388"/>
                      <a:pt x="147" y="335"/>
                      <a:pt x="90" y="280"/>
                    </a:cubicBezTo>
                    <a:cubicBezTo>
                      <a:pt x="33" y="225"/>
                      <a:pt x="19" y="123"/>
                      <a:pt x="0" y="82"/>
                    </a:cubicBezTo>
                  </a:path>
                </a:pathLst>
              </a:custGeom>
              <a:noFill/>
              <a:ln w="28575" cmpd="sng">
                <a:solidFill>
                  <a:schemeClr val="tx1"/>
                </a:solidFill>
                <a:round/>
                <a:headEnd/>
                <a:tailEnd/>
              </a:ln>
              <a:effectLst/>
            </p:spPr>
            <p:txBody>
              <a:bodyPr wrap="none" anchor="ctr"/>
              <a:lstStyle/>
              <a:p>
                <a:endParaRPr lang="en-GB"/>
              </a:p>
            </p:txBody>
          </p:sp>
          <p:sp>
            <p:nvSpPr>
              <p:cNvPr id="139428" name="Freeform 164"/>
              <p:cNvSpPr>
                <a:spLocks/>
              </p:cNvSpPr>
              <p:nvPr/>
            </p:nvSpPr>
            <p:spPr bwMode="auto">
              <a:xfrm>
                <a:off x="1869" y="1241"/>
                <a:ext cx="1132" cy="358"/>
              </a:xfrm>
              <a:custGeom>
                <a:avLst/>
                <a:gdLst/>
                <a:ahLst/>
                <a:cxnLst>
                  <a:cxn ang="0">
                    <a:pos x="0" y="358"/>
                  </a:cxn>
                  <a:cxn ang="0">
                    <a:pos x="102" y="193"/>
                  </a:cxn>
                  <a:cxn ang="0">
                    <a:pos x="257" y="83"/>
                  </a:cxn>
                  <a:cxn ang="0">
                    <a:pos x="494" y="11"/>
                  </a:cxn>
                  <a:cxn ang="0">
                    <a:pos x="671" y="16"/>
                  </a:cxn>
                  <a:cxn ang="0">
                    <a:pos x="845" y="62"/>
                  </a:cxn>
                  <a:cxn ang="0">
                    <a:pos x="1003" y="162"/>
                  </a:cxn>
                  <a:cxn ang="0">
                    <a:pos x="1075" y="240"/>
                  </a:cxn>
                  <a:cxn ang="0">
                    <a:pos x="1132" y="355"/>
                  </a:cxn>
                </a:cxnLst>
                <a:rect l="0" t="0" r="r" b="b"/>
                <a:pathLst>
                  <a:path w="1132" h="358">
                    <a:moveTo>
                      <a:pt x="0" y="358"/>
                    </a:moveTo>
                    <a:cubicBezTo>
                      <a:pt x="17" y="331"/>
                      <a:pt x="59" y="239"/>
                      <a:pt x="102" y="193"/>
                    </a:cubicBezTo>
                    <a:cubicBezTo>
                      <a:pt x="145" y="147"/>
                      <a:pt x="192" y="113"/>
                      <a:pt x="257" y="83"/>
                    </a:cubicBezTo>
                    <a:cubicBezTo>
                      <a:pt x="322" y="53"/>
                      <a:pt x="425" y="22"/>
                      <a:pt x="494" y="11"/>
                    </a:cubicBezTo>
                    <a:cubicBezTo>
                      <a:pt x="563" y="0"/>
                      <a:pt x="613" y="7"/>
                      <a:pt x="671" y="16"/>
                    </a:cubicBezTo>
                    <a:cubicBezTo>
                      <a:pt x="729" y="24"/>
                      <a:pt x="790" y="38"/>
                      <a:pt x="845" y="62"/>
                    </a:cubicBezTo>
                    <a:cubicBezTo>
                      <a:pt x="900" y="86"/>
                      <a:pt x="964" y="132"/>
                      <a:pt x="1003" y="162"/>
                    </a:cubicBezTo>
                    <a:cubicBezTo>
                      <a:pt x="1042" y="191"/>
                      <a:pt x="1054" y="208"/>
                      <a:pt x="1075" y="240"/>
                    </a:cubicBezTo>
                    <a:cubicBezTo>
                      <a:pt x="1096" y="272"/>
                      <a:pt x="1120" y="331"/>
                      <a:pt x="1132" y="355"/>
                    </a:cubicBezTo>
                  </a:path>
                </a:pathLst>
              </a:custGeom>
              <a:noFill/>
              <a:ln w="28575" cmpd="sng">
                <a:solidFill>
                  <a:srgbClr val="A50021"/>
                </a:solidFill>
                <a:round/>
                <a:headEnd/>
                <a:tailEnd/>
              </a:ln>
              <a:effectLst/>
            </p:spPr>
            <p:txBody>
              <a:bodyPr wrap="none" anchor="ctr"/>
              <a:lstStyle/>
              <a:p>
                <a:endParaRPr lang="en-GB"/>
              </a:p>
            </p:txBody>
          </p:sp>
          <p:sp>
            <p:nvSpPr>
              <p:cNvPr id="139429" name="Freeform 165"/>
              <p:cNvSpPr>
                <a:spLocks/>
              </p:cNvSpPr>
              <p:nvPr/>
            </p:nvSpPr>
            <p:spPr bwMode="auto">
              <a:xfrm>
                <a:off x="1899" y="1398"/>
                <a:ext cx="980" cy="207"/>
              </a:xfrm>
              <a:custGeom>
                <a:avLst/>
                <a:gdLst/>
                <a:ahLst/>
                <a:cxnLst>
                  <a:cxn ang="0">
                    <a:pos x="0" y="207"/>
                  </a:cxn>
                  <a:cxn ang="0">
                    <a:pos x="144" y="111"/>
                  </a:cxn>
                  <a:cxn ang="0">
                    <a:pos x="313" y="41"/>
                  </a:cxn>
                  <a:cxn ang="0">
                    <a:pos x="497" y="3"/>
                  </a:cxn>
                  <a:cxn ang="0">
                    <a:pos x="685" y="25"/>
                  </a:cxn>
                  <a:cxn ang="0">
                    <a:pos x="840" y="76"/>
                  </a:cxn>
                  <a:cxn ang="0">
                    <a:pos x="930" y="120"/>
                  </a:cxn>
                  <a:cxn ang="0">
                    <a:pos x="980" y="150"/>
                  </a:cxn>
                </a:cxnLst>
                <a:rect l="0" t="0" r="r" b="b"/>
                <a:pathLst>
                  <a:path w="980" h="207">
                    <a:moveTo>
                      <a:pt x="0" y="207"/>
                    </a:moveTo>
                    <a:cubicBezTo>
                      <a:pt x="24" y="191"/>
                      <a:pt x="92" y="139"/>
                      <a:pt x="144" y="111"/>
                    </a:cubicBezTo>
                    <a:cubicBezTo>
                      <a:pt x="196" y="83"/>
                      <a:pt x="254" y="59"/>
                      <a:pt x="313" y="41"/>
                    </a:cubicBezTo>
                    <a:cubicBezTo>
                      <a:pt x="372" y="23"/>
                      <a:pt x="435" y="6"/>
                      <a:pt x="497" y="3"/>
                    </a:cubicBezTo>
                    <a:cubicBezTo>
                      <a:pt x="559" y="0"/>
                      <a:pt x="628" y="13"/>
                      <a:pt x="685" y="25"/>
                    </a:cubicBezTo>
                    <a:cubicBezTo>
                      <a:pt x="742" y="37"/>
                      <a:pt x="799" y="61"/>
                      <a:pt x="840" y="76"/>
                    </a:cubicBezTo>
                    <a:cubicBezTo>
                      <a:pt x="880" y="92"/>
                      <a:pt x="907" y="108"/>
                      <a:pt x="930" y="120"/>
                    </a:cubicBezTo>
                    <a:cubicBezTo>
                      <a:pt x="953" y="132"/>
                      <a:pt x="970" y="144"/>
                      <a:pt x="980" y="150"/>
                    </a:cubicBezTo>
                  </a:path>
                </a:pathLst>
              </a:custGeom>
              <a:noFill/>
              <a:ln w="28575" cmpd="sng">
                <a:solidFill>
                  <a:srgbClr val="A50021"/>
                </a:solidFill>
                <a:round/>
                <a:headEnd/>
                <a:tailEnd/>
              </a:ln>
              <a:effectLst/>
            </p:spPr>
            <p:txBody>
              <a:bodyPr wrap="none" anchor="ctr"/>
              <a:lstStyle/>
              <a:p>
                <a:endParaRPr lang="en-GB"/>
              </a:p>
            </p:txBody>
          </p:sp>
          <p:sp>
            <p:nvSpPr>
              <p:cNvPr id="139430" name="Freeform 166"/>
              <p:cNvSpPr>
                <a:spLocks/>
              </p:cNvSpPr>
              <p:nvPr/>
            </p:nvSpPr>
            <p:spPr bwMode="auto">
              <a:xfrm>
                <a:off x="2877" y="1295"/>
                <a:ext cx="1897" cy="589"/>
              </a:xfrm>
              <a:custGeom>
                <a:avLst/>
                <a:gdLst/>
                <a:ahLst/>
                <a:cxnLst>
                  <a:cxn ang="0">
                    <a:pos x="0" y="269"/>
                  </a:cxn>
                  <a:cxn ang="0">
                    <a:pos x="143" y="140"/>
                  </a:cxn>
                  <a:cxn ang="0">
                    <a:pos x="454" y="31"/>
                  </a:cxn>
                  <a:cxn ang="0">
                    <a:pos x="782" y="8"/>
                  </a:cxn>
                  <a:cxn ang="0">
                    <a:pos x="1195" y="78"/>
                  </a:cxn>
                  <a:cxn ang="0">
                    <a:pos x="1553" y="210"/>
                  </a:cxn>
                  <a:cxn ang="0">
                    <a:pos x="1826" y="382"/>
                  </a:cxn>
                  <a:cxn ang="0">
                    <a:pos x="2060" y="639"/>
                  </a:cxn>
                </a:cxnLst>
                <a:rect l="0" t="0" r="r" b="b"/>
                <a:pathLst>
                  <a:path w="2060" h="639">
                    <a:moveTo>
                      <a:pt x="0" y="269"/>
                    </a:moveTo>
                    <a:cubicBezTo>
                      <a:pt x="24" y="248"/>
                      <a:pt x="67" y="180"/>
                      <a:pt x="143" y="140"/>
                    </a:cubicBezTo>
                    <a:cubicBezTo>
                      <a:pt x="219" y="100"/>
                      <a:pt x="348" y="53"/>
                      <a:pt x="454" y="31"/>
                    </a:cubicBezTo>
                    <a:cubicBezTo>
                      <a:pt x="560" y="9"/>
                      <a:pt x="659" y="0"/>
                      <a:pt x="782" y="8"/>
                    </a:cubicBezTo>
                    <a:cubicBezTo>
                      <a:pt x="905" y="16"/>
                      <a:pt x="1067" y="44"/>
                      <a:pt x="1195" y="78"/>
                    </a:cubicBezTo>
                    <a:cubicBezTo>
                      <a:pt x="1323" y="112"/>
                      <a:pt x="1448" y="159"/>
                      <a:pt x="1553" y="210"/>
                    </a:cubicBezTo>
                    <a:cubicBezTo>
                      <a:pt x="1658" y="261"/>
                      <a:pt x="1742" y="310"/>
                      <a:pt x="1826" y="382"/>
                    </a:cubicBezTo>
                    <a:cubicBezTo>
                      <a:pt x="1910" y="454"/>
                      <a:pt x="2011" y="586"/>
                      <a:pt x="2060" y="639"/>
                    </a:cubicBezTo>
                  </a:path>
                </a:pathLst>
              </a:custGeom>
              <a:noFill/>
              <a:ln w="28575" cmpd="sng">
                <a:solidFill>
                  <a:srgbClr val="A50021"/>
                </a:solidFill>
                <a:round/>
                <a:headEnd/>
                <a:tailEnd/>
              </a:ln>
              <a:effectLst/>
            </p:spPr>
            <p:txBody>
              <a:bodyPr wrap="none" anchor="ctr"/>
              <a:lstStyle/>
              <a:p>
                <a:endParaRPr lang="en-GB"/>
              </a:p>
            </p:txBody>
          </p:sp>
          <p:sp>
            <p:nvSpPr>
              <p:cNvPr id="139431" name="Freeform 167"/>
              <p:cNvSpPr>
                <a:spLocks/>
              </p:cNvSpPr>
              <p:nvPr/>
            </p:nvSpPr>
            <p:spPr bwMode="auto">
              <a:xfrm>
                <a:off x="1860" y="1626"/>
                <a:ext cx="1228" cy="405"/>
              </a:xfrm>
              <a:custGeom>
                <a:avLst/>
                <a:gdLst/>
                <a:ahLst/>
                <a:cxnLst>
                  <a:cxn ang="0">
                    <a:pos x="1228" y="14"/>
                  </a:cxn>
                  <a:cxn ang="0">
                    <a:pos x="1129" y="131"/>
                  </a:cxn>
                  <a:cxn ang="0">
                    <a:pos x="1034" y="229"/>
                  </a:cxn>
                  <a:cxn ang="0">
                    <a:pos x="876" y="315"/>
                  </a:cxn>
                  <a:cxn ang="0">
                    <a:pos x="740" y="365"/>
                  </a:cxn>
                  <a:cxn ang="0">
                    <a:pos x="453" y="394"/>
                  </a:cxn>
                  <a:cxn ang="0">
                    <a:pos x="165" y="301"/>
                  </a:cxn>
                  <a:cxn ang="0">
                    <a:pos x="27" y="150"/>
                  </a:cxn>
                  <a:cxn ang="0">
                    <a:pos x="3" y="0"/>
                  </a:cxn>
                </a:cxnLst>
                <a:rect l="0" t="0" r="r" b="b"/>
                <a:pathLst>
                  <a:path w="1228" h="405">
                    <a:moveTo>
                      <a:pt x="1228" y="14"/>
                    </a:moveTo>
                    <a:cubicBezTo>
                      <a:pt x="1212" y="33"/>
                      <a:pt x="1162" y="95"/>
                      <a:pt x="1129" y="131"/>
                    </a:cubicBezTo>
                    <a:cubicBezTo>
                      <a:pt x="1097" y="167"/>
                      <a:pt x="1076" y="199"/>
                      <a:pt x="1034" y="229"/>
                    </a:cubicBezTo>
                    <a:cubicBezTo>
                      <a:pt x="991" y="260"/>
                      <a:pt x="925" y="292"/>
                      <a:pt x="876" y="315"/>
                    </a:cubicBezTo>
                    <a:cubicBezTo>
                      <a:pt x="827" y="338"/>
                      <a:pt x="811" y="353"/>
                      <a:pt x="740" y="365"/>
                    </a:cubicBezTo>
                    <a:cubicBezTo>
                      <a:pt x="669" y="378"/>
                      <a:pt x="548" y="405"/>
                      <a:pt x="453" y="394"/>
                    </a:cubicBezTo>
                    <a:cubicBezTo>
                      <a:pt x="357" y="383"/>
                      <a:pt x="236" y="342"/>
                      <a:pt x="165" y="301"/>
                    </a:cubicBezTo>
                    <a:cubicBezTo>
                      <a:pt x="94" y="260"/>
                      <a:pt x="54" y="200"/>
                      <a:pt x="27" y="150"/>
                    </a:cubicBezTo>
                    <a:cubicBezTo>
                      <a:pt x="0" y="100"/>
                      <a:pt x="8" y="31"/>
                      <a:pt x="3" y="0"/>
                    </a:cubicBezTo>
                  </a:path>
                </a:pathLst>
              </a:custGeom>
              <a:noFill/>
              <a:ln w="28575" cmpd="sng">
                <a:solidFill>
                  <a:srgbClr val="A50021"/>
                </a:solidFill>
                <a:round/>
                <a:headEnd/>
                <a:tailEnd/>
              </a:ln>
              <a:effectLst/>
            </p:spPr>
            <p:txBody>
              <a:bodyPr wrap="none" anchor="ctr"/>
              <a:lstStyle/>
              <a:p>
                <a:endParaRPr lang="en-GB"/>
              </a:p>
            </p:txBody>
          </p:sp>
        </p:grpSp>
        <p:grpSp>
          <p:nvGrpSpPr>
            <p:cNvPr id="26" name="Group 168"/>
            <p:cNvGrpSpPr>
              <a:grpSpLocks/>
            </p:cNvGrpSpPr>
            <p:nvPr/>
          </p:nvGrpSpPr>
          <p:grpSpPr bwMode="auto">
            <a:xfrm>
              <a:off x="2641" y="3297"/>
              <a:ext cx="1983" cy="192"/>
              <a:chOff x="500" y="3793"/>
              <a:chExt cx="1983" cy="192"/>
            </a:xfrm>
          </p:grpSpPr>
          <p:sp>
            <p:nvSpPr>
              <p:cNvPr id="139433" name="Rectangle 169"/>
              <p:cNvSpPr>
                <a:spLocks noChangeArrowheads="1"/>
              </p:cNvSpPr>
              <p:nvPr/>
            </p:nvSpPr>
            <p:spPr bwMode="auto">
              <a:xfrm>
                <a:off x="500" y="3839"/>
                <a:ext cx="107" cy="115"/>
              </a:xfrm>
              <a:prstGeom prst="rect">
                <a:avLst/>
              </a:prstGeom>
              <a:solidFill>
                <a:srgbClr val="990033"/>
              </a:solidFill>
              <a:ln w="9525">
                <a:noFill/>
                <a:miter lim="800000"/>
                <a:headEnd/>
                <a:tailEnd/>
              </a:ln>
              <a:effectLst/>
            </p:spPr>
            <p:txBody>
              <a:bodyPr wrap="none" anchor="ctr"/>
              <a:lstStyle/>
              <a:p>
                <a:endParaRPr lang="en-GB"/>
              </a:p>
            </p:txBody>
          </p:sp>
          <p:sp>
            <p:nvSpPr>
              <p:cNvPr id="139434" name="Text Box 170"/>
              <p:cNvSpPr txBox="1">
                <a:spLocks noChangeArrowheads="1"/>
              </p:cNvSpPr>
              <p:nvPr/>
            </p:nvSpPr>
            <p:spPr bwMode="auto">
              <a:xfrm>
                <a:off x="574" y="3793"/>
                <a:ext cx="1909" cy="192"/>
              </a:xfrm>
              <a:prstGeom prst="rect">
                <a:avLst/>
              </a:prstGeom>
              <a:noFill/>
              <a:ln w="9525">
                <a:noFill/>
                <a:miter lim="800000"/>
                <a:headEnd/>
                <a:tailEnd/>
              </a:ln>
              <a:effectLst/>
            </p:spPr>
            <p:txBody>
              <a:bodyPr wrap="none">
                <a:spAutoFit/>
              </a:bodyPr>
              <a:lstStyle/>
              <a:p>
                <a:pPr algn="l"/>
                <a:r>
                  <a:rPr lang="en-GB" sz="1400" b="1">
                    <a:solidFill>
                      <a:srgbClr val="990033"/>
                    </a:solidFill>
                  </a:rPr>
                  <a:t>North America/Japan cooperation</a:t>
                </a:r>
              </a:p>
            </p:txBody>
          </p:sp>
        </p:grpSp>
      </p:grpSp>
      <p:grpSp>
        <p:nvGrpSpPr>
          <p:cNvPr id="27" name="Group 316"/>
          <p:cNvGrpSpPr>
            <a:grpSpLocks/>
          </p:cNvGrpSpPr>
          <p:nvPr/>
        </p:nvGrpSpPr>
        <p:grpSpPr bwMode="auto">
          <a:xfrm>
            <a:off x="4081463" y="2433638"/>
            <a:ext cx="1155700" cy="4410075"/>
            <a:chOff x="2571" y="1533"/>
            <a:chExt cx="728" cy="2778"/>
          </a:xfrm>
        </p:grpSpPr>
        <p:sp>
          <p:nvSpPr>
            <p:cNvPr id="139572" name="Rectangle 308"/>
            <p:cNvSpPr>
              <a:spLocks noChangeArrowheads="1"/>
            </p:cNvSpPr>
            <p:nvPr/>
          </p:nvSpPr>
          <p:spPr bwMode="auto">
            <a:xfrm>
              <a:off x="2642" y="4165"/>
              <a:ext cx="107" cy="115"/>
            </a:xfrm>
            <a:prstGeom prst="rect">
              <a:avLst/>
            </a:prstGeom>
            <a:solidFill>
              <a:srgbClr val="990099"/>
            </a:solidFill>
            <a:ln w="9525">
              <a:noFill/>
              <a:miter lim="800000"/>
              <a:headEnd/>
              <a:tailEnd/>
            </a:ln>
            <a:effectLst/>
          </p:spPr>
          <p:txBody>
            <a:bodyPr wrap="none" anchor="ctr"/>
            <a:lstStyle/>
            <a:p>
              <a:endParaRPr lang="en-GB"/>
            </a:p>
          </p:txBody>
        </p:sp>
        <p:sp>
          <p:nvSpPr>
            <p:cNvPr id="139573" name="Text Box 309"/>
            <p:cNvSpPr txBox="1">
              <a:spLocks noChangeArrowheads="1"/>
            </p:cNvSpPr>
            <p:nvPr/>
          </p:nvSpPr>
          <p:spPr bwMode="auto">
            <a:xfrm>
              <a:off x="2724" y="4119"/>
              <a:ext cx="570" cy="192"/>
            </a:xfrm>
            <a:prstGeom prst="rect">
              <a:avLst/>
            </a:prstGeom>
            <a:noFill/>
            <a:ln w="9525">
              <a:noFill/>
              <a:miter lim="800000"/>
              <a:headEnd/>
              <a:tailEnd/>
            </a:ln>
            <a:effectLst/>
          </p:spPr>
          <p:txBody>
            <a:bodyPr wrap="none">
              <a:spAutoFit/>
            </a:bodyPr>
            <a:lstStyle/>
            <a:p>
              <a:pPr algn="l"/>
              <a:r>
                <a:rPr lang="en-GB" sz="1400" b="1">
                  <a:solidFill>
                    <a:srgbClr val="990099"/>
                  </a:solidFill>
                </a:rPr>
                <a:t>S. Africa</a:t>
              </a:r>
            </a:p>
          </p:txBody>
        </p:sp>
        <p:grpSp>
          <p:nvGrpSpPr>
            <p:cNvPr id="28" name="Group 314"/>
            <p:cNvGrpSpPr>
              <a:grpSpLocks/>
            </p:cNvGrpSpPr>
            <p:nvPr/>
          </p:nvGrpSpPr>
          <p:grpSpPr bwMode="auto">
            <a:xfrm>
              <a:off x="2571" y="1533"/>
              <a:ext cx="593" cy="1513"/>
              <a:chOff x="2571" y="1533"/>
              <a:chExt cx="593" cy="1513"/>
            </a:xfrm>
          </p:grpSpPr>
          <p:sp>
            <p:nvSpPr>
              <p:cNvPr id="139576" name="Freeform 312"/>
              <p:cNvSpPr>
                <a:spLocks/>
              </p:cNvSpPr>
              <p:nvPr/>
            </p:nvSpPr>
            <p:spPr bwMode="auto">
              <a:xfrm>
                <a:off x="2576" y="1533"/>
                <a:ext cx="588" cy="1510"/>
              </a:xfrm>
              <a:custGeom>
                <a:avLst/>
                <a:gdLst/>
                <a:ahLst/>
                <a:cxnLst>
                  <a:cxn ang="0">
                    <a:pos x="292" y="0"/>
                  </a:cxn>
                  <a:cxn ang="0">
                    <a:pos x="82" y="244"/>
                  </a:cxn>
                  <a:cxn ang="0">
                    <a:pos x="4" y="593"/>
                  </a:cxn>
                  <a:cxn ang="0">
                    <a:pos x="108" y="977"/>
                  </a:cxn>
                  <a:cxn ang="0">
                    <a:pos x="326" y="1265"/>
                  </a:cxn>
                  <a:cxn ang="0">
                    <a:pos x="588" y="1510"/>
                  </a:cxn>
                </a:cxnLst>
                <a:rect l="0" t="0" r="r" b="b"/>
                <a:pathLst>
                  <a:path w="588" h="1510">
                    <a:moveTo>
                      <a:pt x="292" y="0"/>
                    </a:moveTo>
                    <a:cubicBezTo>
                      <a:pt x="257" y="41"/>
                      <a:pt x="130" y="145"/>
                      <a:pt x="82" y="244"/>
                    </a:cubicBezTo>
                    <a:cubicBezTo>
                      <a:pt x="34" y="343"/>
                      <a:pt x="0" y="471"/>
                      <a:pt x="4" y="593"/>
                    </a:cubicBezTo>
                    <a:cubicBezTo>
                      <a:pt x="8" y="715"/>
                      <a:pt x="54" y="865"/>
                      <a:pt x="108" y="977"/>
                    </a:cubicBezTo>
                    <a:cubicBezTo>
                      <a:pt x="162" y="1089"/>
                      <a:pt x="246" y="1176"/>
                      <a:pt x="326" y="1265"/>
                    </a:cubicBezTo>
                    <a:cubicBezTo>
                      <a:pt x="406" y="1354"/>
                      <a:pt x="533" y="1459"/>
                      <a:pt x="588" y="1510"/>
                    </a:cubicBezTo>
                  </a:path>
                </a:pathLst>
              </a:custGeom>
              <a:noFill/>
              <a:ln w="57150" cap="flat" cmpd="sng">
                <a:solidFill>
                  <a:schemeClr val="bg1"/>
                </a:solidFill>
                <a:prstDash val="solid"/>
                <a:round/>
                <a:headEnd/>
                <a:tailEnd/>
              </a:ln>
              <a:effectLst/>
            </p:spPr>
            <p:txBody>
              <a:bodyPr/>
              <a:lstStyle/>
              <a:p>
                <a:endParaRPr lang="en-GB"/>
              </a:p>
            </p:txBody>
          </p:sp>
          <p:sp>
            <p:nvSpPr>
              <p:cNvPr id="139575" name="Freeform 311"/>
              <p:cNvSpPr>
                <a:spLocks/>
              </p:cNvSpPr>
              <p:nvPr/>
            </p:nvSpPr>
            <p:spPr bwMode="auto">
              <a:xfrm>
                <a:off x="2571" y="1536"/>
                <a:ext cx="588" cy="1510"/>
              </a:xfrm>
              <a:custGeom>
                <a:avLst/>
                <a:gdLst/>
                <a:ahLst/>
                <a:cxnLst>
                  <a:cxn ang="0">
                    <a:pos x="292" y="0"/>
                  </a:cxn>
                  <a:cxn ang="0">
                    <a:pos x="82" y="244"/>
                  </a:cxn>
                  <a:cxn ang="0">
                    <a:pos x="4" y="593"/>
                  </a:cxn>
                  <a:cxn ang="0">
                    <a:pos x="108" y="977"/>
                  </a:cxn>
                  <a:cxn ang="0">
                    <a:pos x="326" y="1265"/>
                  </a:cxn>
                  <a:cxn ang="0">
                    <a:pos x="588" y="1510"/>
                  </a:cxn>
                </a:cxnLst>
                <a:rect l="0" t="0" r="r" b="b"/>
                <a:pathLst>
                  <a:path w="588" h="1510">
                    <a:moveTo>
                      <a:pt x="292" y="0"/>
                    </a:moveTo>
                    <a:cubicBezTo>
                      <a:pt x="257" y="41"/>
                      <a:pt x="130" y="145"/>
                      <a:pt x="82" y="244"/>
                    </a:cubicBezTo>
                    <a:cubicBezTo>
                      <a:pt x="34" y="343"/>
                      <a:pt x="0" y="471"/>
                      <a:pt x="4" y="593"/>
                    </a:cubicBezTo>
                    <a:cubicBezTo>
                      <a:pt x="8" y="715"/>
                      <a:pt x="54" y="865"/>
                      <a:pt x="108" y="977"/>
                    </a:cubicBezTo>
                    <a:cubicBezTo>
                      <a:pt x="162" y="1089"/>
                      <a:pt x="246" y="1176"/>
                      <a:pt x="326" y="1265"/>
                    </a:cubicBezTo>
                    <a:cubicBezTo>
                      <a:pt x="406" y="1354"/>
                      <a:pt x="533" y="1459"/>
                      <a:pt x="588" y="1510"/>
                    </a:cubicBezTo>
                  </a:path>
                </a:pathLst>
              </a:custGeom>
              <a:noFill/>
              <a:ln w="28575" cap="flat" cmpd="sng">
                <a:solidFill>
                  <a:srgbClr val="990099"/>
                </a:solidFill>
                <a:prstDash val="solid"/>
                <a:round/>
                <a:headEnd/>
                <a:tailEnd/>
              </a:ln>
              <a:effectLst/>
            </p:spPr>
            <p:txBody>
              <a:bodyPr/>
              <a:lstStyle/>
              <a:p>
                <a:endParaRPr lang="en-GB"/>
              </a:p>
            </p:txBody>
          </p:sp>
        </p:grpSp>
        <p:sp>
          <p:nvSpPr>
            <p:cNvPr id="139579" name="Freeform 315"/>
            <p:cNvSpPr>
              <a:spLocks/>
            </p:cNvSpPr>
            <p:nvPr/>
          </p:nvSpPr>
          <p:spPr bwMode="auto">
            <a:xfrm>
              <a:off x="3140" y="2968"/>
              <a:ext cx="159" cy="106"/>
            </a:xfrm>
            <a:custGeom>
              <a:avLst/>
              <a:gdLst/>
              <a:ahLst/>
              <a:cxnLst>
                <a:cxn ang="0">
                  <a:pos x="6" y="42"/>
                </a:cxn>
                <a:cxn ang="0">
                  <a:pos x="0" y="68"/>
                </a:cxn>
                <a:cxn ang="0">
                  <a:pos x="2" y="90"/>
                </a:cxn>
                <a:cxn ang="0">
                  <a:pos x="24" y="104"/>
                </a:cxn>
                <a:cxn ang="0">
                  <a:pos x="92" y="106"/>
                </a:cxn>
                <a:cxn ang="0">
                  <a:pos x="116" y="100"/>
                </a:cxn>
                <a:cxn ang="0">
                  <a:pos x="128" y="96"/>
                </a:cxn>
                <a:cxn ang="0">
                  <a:pos x="150" y="70"/>
                </a:cxn>
                <a:cxn ang="0">
                  <a:pos x="150" y="34"/>
                </a:cxn>
                <a:cxn ang="0">
                  <a:pos x="154" y="16"/>
                </a:cxn>
                <a:cxn ang="0">
                  <a:pos x="154" y="0"/>
                </a:cxn>
                <a:cxn ang="0">
                  <a:pos x="130" y="12"/>
                </a:cxn>
                <a:cxn ang="0">
                  <a:pos x="120" y="34"/>
                </a:cxn>
                <a:cxn ang="0">
                  <a:pos x="96" y="40"/>
                </a:cxn>
                <a:cxn ang="0">
                  <a:pos x="48" y="48"/>
                </a:cxn>
                <a:cxn ang="0">
                  <a:pos x="6" y="42"/>
                </a:cxn>
              </a:cxnLst>
              <a:rect l="0" t="0" r="r" b="b"/>
              <a:pathLst>
                <a:path w="159" h="106">
                  <a:moveTo>
                    <a:pt x="6" y="42"/>
                  </a:moveTo>
                  <a:cubicBezTo>
                    <a:pt x="2" y="64"/>
                    <a:pt x="4" y="56"/>
                    <a:pt x="0" y="68"/>
                  </a:cubicBezTo>
                  <a:cubicBezTo>
                    <a:pt x="1" y="75"/>
                    <a:pt x="0" y="83"/>
                    <a:pt x="2" y="90"/>
                  </a:cubicBezTo>
                  <a:cubicBezTo>
                    <a:pt x="5" y="98"/>
                    <a:pt x="24" y="104"/>
                    <a:pt x="24" y="104"/>
                  </a:cubicBezTo>
                  <a:cubicBezTo>
                    <a:pt x="48" y="103"/>
                    <a:pt x="70" y="99"/>
                    <a:pt x="92" y="106"/>
                  </a:cubicBezTo>
                  <a:cubicBezTo>
                    <a:pt x="108" y="103"/>
                    <a:pt x="100" y="105"/>
                    <a:pt x="116" y="100"/>
                  </a:cubicBezTo>
                  <a:cubicBezTo>
                    <a:pt x="120" y="99"/>
                    <a:pt x="128" y="96"/>
                    <a:pt x="128" y="96"/>
                  </a:cubicBezTo>
                  <a:cubicBezTo>
                    <a:pt x="133" y="88"/>
                    <a:pt x="142" y="75"/>
                    <a:pt x="150" y="70"/>
                  </a:cubicBezTo>
                  <a:cubicBezTo>
                    <a:pt x="159" y="56"/>
                    <a:pt x="132" y="40"/>
                    <a:pt x="150" y="34"/>
                  </a:cubicBezTo>
                  <a:cubicBezTo>
                    <a:pt x="155" y="25"/>
                    <a:pt x="153" y="22"/>
                    <a:pt x="154" y="16"/>
                  </a:cubicBezTo>
                  <a:cubicBezTo>
                    <a:pt x="155" y="10"/>
                    <a:pt x="158" y="1"/>
                    <a:pt x="154" y="0"/>
                  </a:cubicBezTo>
                  <a:cubicBezTo>
                    <a:pt x="140" y="2"/>
                    <a:pt x="141" y="4"/>
                    <a:pt x="130" y="12"/>
                  </a:cubicBezTo>
                  <a:cubicBezTo>
                    <a:pt x="125" y="19"/>
                    <a:pt x="125" y="27"/>
                    <a:pt x="120" y="34"/>
                  </a:cubicBezTo>
                  <a:cubicBezTo>
                    <a:pt x="110" y="31"/>
                    <a:pt x="105" y="37"/>
                    <a:pt x="96" y="40"/>
                  </a:cubicBezTo>
                  <a:cubicBezTo>
                    <a:pt x="87" y="38"/>
                    <a:pt x="53" y="56"/>
                    <a:pt x="48" y="48"/>
                  </a:cubicBezTo>
                  <a:cubicBezTo>
                    <a:pt x="33" y="48"/>
                    <a:pt x="19" y="36"/>
                    <a:pt x="6" y="42"/>
                  </a:cubicBezTo>
                  <a:close/>
                </a:path>
              </a:pathLst>
            </a:custGeom>
            <a:solidFill>
              <a:srgbClr val="990099"/>
            </a:solidFill>
            <a:ln w="9525" cap="flat" cmpd="sng">
              <a:solidFill>
                <a:srgbClr val="990099"/>
              </a:solidFill>
              <a:prstDash val="solid"/>
              <a:round/>
              <a:headEnd/>
              <a:tailEnd/>
            </a:ln>
            <a:effectLst/>
          </p:spPr>
          <p:txBody>
            <a:bodyPr/>
            <a:lstStyle/>
            <a:p>
              <a:endParaRPr lang="en-GB"/>
            </a:p>
          </p:txBody>
        </p:sp>
      </p:grpSp>
      <p:grpSp>
        <p:nvGrpSpPr>
          <p:cNvPr id="29" name="Group 337"/>
          <p:cNvGrpSpPr>
            <a:grpSpLocks/>
          </p:cNvGrpSpPr>
          <p:nvPr/>
        </p:nvGrpSpPr>
        <p:grpSpPr bwMode="auto">
          <a:xfrm>
            <a:off x="5888038" y="3422650"/>
            <a:ext cx="1279525" cy="3424238"/>
            <a:chOff x="3709" y="2156"/>
            <a:chExt cx="806" cy="2157"/>
          </a:xfrm>
        </p:grpSpPr>
        <p:sp>
          <p:nvSpPr>
            <p:cNvPr id="139600" name="Freeform 336"/>
            <p:cNvSpPr>
              <a:spLocks/>
            </p:cNvSpPr>
            <p:nvPr/>
          </p:nvSpPr>
          <p:spPr bwMode="auto">
            <a:xfrm>
              <a:off x="3709" y="2156"/>
              <a:ext cx="244" cy="51"/>
            </a:xfrm>
            <a:custGeom>
              <a:avLst/>
              <a:gdLst/>
              <a:ahLst/>
              <a:cxnLst>
                <a:cxn ang="0">
                  <a:pos x="0" y="35"/>
                </a:cxn>
                <a:cxn ang="0">
                  <a:pos x="115" y="49"/>
                </a:cxn>
                <a:cxn ang="0">
                  <a:pos x="163" y="49"/>
                </a:cxn>
                <a:cxn ang="0">
                  <a:pos x="208" y="36"/>
                </a:cxn>
                <a:cxn ang="0">
                  <a:pos x="244" y="0"/>
                </a:cxn>
              </a:cxnLst>
              <a:rect l="0" t="0" r="r" b="b"/>
              <a:pathLst>
                <a:path w="244" h="51">
                  <a:moveTo>
                    <a:pt x="0" y="35"/>
                  </a:moveTo>
                  <a:cubicBezTo>
                    <a:pt x="19" y="37"/>
                    <a:pt x="88" y="47"/>
                    <a:pt x="115" y="49"/>
                  </a:cubicBezTo>
                  <a:cubicBezTo>
                    <a:pt x="142" y="51"/>
                    <a:pt x="148" y="51"/>
                    <a:pt x="163" y="49"/>
                  </a:cubicBezTo>
                  <a:cubicBezTo>
                    <a:pt x="178" y="47"/>
                    <a:pt x="195" y="44"/>
                    <a:pt x="208" y="36"/>
                  </a:cubicBezTo>
                  <a:cubicBezTo>
                    <a:pt x="221" y="28"/>
                    <a:pt x="237" y="7"/>
                    <a:pt x="244" y="0"/>
                  </a:cubicBezTo>
                </a:path>
              </a:pathLst>
            </a:custGeom>
            <a:noFill/>
            <a:ln w="28575" cap="flat" cmpd="sng">
              <a:solidFill>
                <a:srgbClr val="A50021"/>
              </a:solidFill>
              <a:prstDash val="solid"/>
              <a:round/>
              <a:headEnd/>
              <a:tailEnd/>
            </a:ln>
            <a:effectLst/>
          </p:spPr>
          <p:txBody>
            <a:bodyPr/>
            <a:lstStyle/>
            <a:p>
              <a:endParaRPr lang="en-GB"/>
            </a:p>
          </p:txBody>
        </p:sp>
        <p:sp>
          <p:nvSpPr>
            <p:cNvPr id="139589" name="Rectangle 325"/>
            <p:cNvSpPr>
              <a:spLocks noChangeArrowheads="1"/>
            </p:cNvSpPr>
            <p:nvPr/>
          </p:nvSpPr>
          <p:spPr bwMode="auto">
            <a:xfrm>
              <a:off x="4057" y="4167"/>
              <a:ext cx="107" cy="115"/>
            </a:xfrm>
            <a:prstGeom prst="rect">
              <a:avLst/>
            </a:prstGeom>
            <a:solidFill>
              <a:srgbClr val="A50021"/>
            </a:solidFill>
            <a:ln w="9525">
              <a:noFill/>
              <a:miter lim="800000"/>
              <a:headEnd/>
              <a:tailEnd/>
            </a:ln>
            <a:effectLst/>
          </p:spPr>
          <p:txBody>
            <a:bodyPr wrap="none" anchor="ctr"/>
            <a:lstStyle/>
            <a:p>
              <a:endParaRPr lang="en-GB"/>
            </a:p>
          </p:txBody>
        </p:sp>
        <p:sp>
          <p:nvSpPr>
            <p:cNvPr id="139590" name="Text Box 326"/>
            <p:cNvSpPr txBox="1">
              <a:spLocks noChangeArrowheads="1"/>
            </p:cNvSpPr>
            <p:nvPr/>
          </p:nvSpPr>
          <p:spPr bwMode="auto">
            <a:xfrm>
              <a:off x="4139" y="4121"/>
              <a:ext cx="376" cy="192"/>
            </a:xfrm>
            <a:prstGeom prst="rect">
              <a:avLst/>
            </a:prstGeom>
            <a:noFill/>
            <a:ln w="9525">
              <a:noFill/>
              <a:miter lim="800000"/>
              <a:headEnd/>
              <a:tailEnd/>
            </a:ln>
            <a:effectLst/>
          </p:spPr>
          <p:txBody>
            <a:bodyPr wrap="none">
              <a:spAutoFit/>
            </a:bodyPr>
            <a:lstStyle/>
            <a:p>
              <a:pPr algn="l"/>
              <a:r>
                <a:rPr lang="en-GB" sz="1400" b="1">
                  <a:solidFill>
                    <a:srgbClr val="A50021"/>
                  </a:solidFill>
                </a:rPr>
                <a:t>India</a:t>
              </a:r>
            </a:p>
          </p:txBody>
        </p:sp>
      </p:grpSp>
      <p:grpSp>
        <p:nvGrpSpPr>
          <p:cNvPr id="30" name="Group 334"/>
          <p:cNvGrpSpPr>
            <a:grpSpLocks/>
          </p:cNvGrpSpPr>
          <p:nvPr/>
        </p:nvGrpSpPr>
        <p:grpSpPr bwMode="auto">
          <a:xfrm>
            <a:off x="4586288" y="1733550"/>
            <a:ext cx="2563812" cy="5111750"/>
            <a:chOff x="2889" y="1092"/>
            <a:chExt cx="1615" cy="3220"/>
          </a:xfrm>
        </p:grpSpPr>
        <p:sp>
          <p:nvSpPr>
            <p:cNvPr id="139582" name="Rectangle 318"/>
            <p:cNvSpPr>
              <a:spLocks noChangeArrowheads="1"/>
            </p:cNvSpPr>
            <p:nvPr/>
          </p:nvSpPr>
          <p:spPr bwMode="auto">
            <a:xfrm>
              <a:off x="3354" y="4166"/>
              <a:ext cx="107" cy="115"/>
            </a:xfrm>
            <a:prstGeom prst="rect">
              <a:avLst/>
            </a:prstGeom>
            <a:solidFill>
              <a:srgbClr val="0000FF"/>
            </a:solidFill>
            <a:ln w="9525">
              <a:noFill/>
              <a:miter lim="800000"/>
              <a:headEnd/>
              <a:tailEnd/>
            </a:ln>
            <a:effectLst/>
          </p:spPr>
          <p:txBody>
            <a:bodyPr wrap="none" anchor="ctr"/>
            <a:lstStyle/>
            <a:p>
              <a:endParaRPr lang="en-GB">
                <a:solidFill>
                  <a:srgbClr val="0000FF"/>
                </a:solidFill>
              </a:endParaRPr>
            </a:p>
          </p:txBody>
        </p:sp>
        <p:sp>
          <p:nvSpPr>
            <p:cNvPr id="139583" name="Text Box 319"/>
            <p:cNvSpPr txBox="1">
              <a:spLocks noChangeArrowheads="1"/>
            </p:cNvSpPr>
            <p:nvPr/>
          </p:nvSpPr>
          <p:spPr bwMode="auto">
            <a:xfrm>
              <a:off x="3436" y="4120"/>
              <a:ext cx="426" cy="192"/>
            </a:xfrm>
            <a:prstGeom prst="rect">
              <a:avLst/>
            </a:prstGeom>
            <a:noFill/>
            <a:ln w="9525">
              <a:noFill/>
              <a:miter lim="800000"/>
              <a:headEnd/>
              <a:tailEnd/>
            </a:ln>
            <a:effectLst/>
          </p:spPr>
          <p:txBody>
            <a:bodyPr wrap="none">
              <a:spAutoFit/>
            </a:bodyPr>
            <a:lstStyle/>
            <a:p>
              <a:pPr algn="l"/>
              <a:r>
                <a:rPr lang="en-GB" sz="1400" b="1">
                  <a:solidFill>
                    <a:srgbClr val="0000FF"/>
                  </a:solidFill>
                </a:rPr>
                <a:t>China</a:t>
              </a:r>
            </a:p>
          </p:txBody>
        </p:sp>
        <p:grpSp>
          <p:nvGrpSpPr>
            <p:cNvPr id="31" name="Group 333"/>
            <p:cNvGrpSpPr>
              <a:grpSpLocks/>
            </p:cNvGrpSpPr>
            <p:nvPr/>
          </p:nvGrpSpPr>
          <p:grpSpPr bwMode="auto">
            <a:xfrm>
              <a:off x="2889" y="1092"/>
              <a:ext cx="1615" cy="733"/>
              <a:chOff x="2889" y="1092"/>
              <a:chExt cx="1615" cy="733"/>
            </a:xfrm>
          </p:grpSpPr>
          <p:sp>
            <p:nvSpPr>
              <p:cNvPr id="139596" name="Freeform 332"/>
              <p:cNvSpPr>
                <a:spLocks/>
              </p:cNvSpPr>
              <p:nvPr/>
            </p:nvSpPr>
            <p:spPr bwMode="auto">
              <a:xfrm>
                <a:off x="2890" y="1093"/>
                <a:ext cx="1614" cy="732"/>
              </a:xfrm>
              <a:custGeom>
                <a:avLst/>
                <a:gdLst/>
                <a:ahLst/>
                <a:cxnLst>
                  <a:cxn ang="0">
                    <a:pos x="0" y="400"/>
                  </a:cxn>
                  <a:cxn ang="0">
                    <a:pos x="235" y="182"/>
                  </a:cxn>
                  <a:cxn ang="0">
                    <a:pos x="637" y="25"/>
                  </a:cxn>
                  <a:cxn ang="0">
                    <a:pos x="1073" y="34"/>
                  </a:cxn>
                  <a:cxn ang="0">
                    <a:pos x="1396" y="182"/>
                  </a:cxn>
                  <a:cxn ang="0">
                    <a:pos x="1588" y="453"/>
                  </a:cxn>
                  <a:cxn ang="0">
                    <a:pos x="1553" y="732"/>
                  </a:cxn>
                </a:cxnLst>
                <a:rect l="0" t="0" r="r" b="b"/>
                <a:pathLst>
                  <a:path w="1614" h="732">
                    <a:moveTo>
                      <a:pt x="0" y="400"/>
                    </a:moveTo>
                    <a:cubicBezTo>
                      <a:pt x="39" y="364"/>
                      <a:pt x="129" y="244"/>
                      <a:pt x="235" y="182"/>
                    </a:cubicBezTo>
                    <a:cubicBezTo>
                      <a:pt x="341" y="120"/>
                      <a:pt x="497" y="50"/>
                      <a:pt x="637" y="25"/>
                    </a:cubicBezTo>
                    <a:cubicBezTo>
                      <a:pt x="777" y="0"/>
                      <a:pt x="947" y="8"/>
                      <a:pt x="1073" y="34"/>
                    </a:cubicBezTo>
                    <a:cubicBezTo>
                      <a:pt x="1199" y="60"/>
                      <a:pt x="1310" y="112"/>
                      <a:pt x="1396" y="182"/>
                    </a:cubicBezTo>
                    <a:cubicBezTo>
                      <a:pt x="1482" y="252"/>
                      <a:pt x="1562" y="361"/>
                      <a:pt x="1588" y="453"/>
                    </a:cubicBezTo>
                    <a:cubicBezTo>
                      <a:pt x="1614" y="545"/>
                      <a:pt x="1560" y="674"/>
                      <a:pt x="1553" y="732"/>
                    </a:cubicBezTo>
                  </a:path>
                </a:pathLst>
              </a:custGeom>
              <a:noFill/>
              <a:ln w="57150" cap="flat" cmpd="sng">
                <a:solidFill>
                  <a:schemeClr val="bg1"/>
                </a:solidFill>
                <a:prstDash val="solid"/>
                <a:round/>
                <a:headEnd/>
                <a:tailEnd/>
              </a:ln>
              <a:effectLst/>
            </p:spPr>
            <p:txBody>
              <a:bodyPr/>
              <a:lstStyle/>
              <a:p>
                <a:endParaRPr lang="en-GB"/>
              </a:p>
            </p:txBody>
          </p:sp>
          <p:sp>
            <p:nvSpPr>
              <p:cNvPr id="139595" name="Freeform 331"/>
              <p:cNvSpPr>
                <a:spLocks/>
              </p:cNvSpPr>
              <p:nvPr/>
            </p:nvSpPr>
            <p:spPr bwMode="auto">
              <a:xfrm>
                <a:off x="2889" y="1092"/>
                <a:ext cx="1614" cy="732"/>
              </a:xfrm>
              <a:custGeom>
                <a:avLst/>
                <a:gdLst/>
                <a:ahLst/>
                <a:cxnLst>
                  <a:cxn ang="0">
                    <a:pos x="0" y="400"/>
                  </a:cxn>
                  <a:cxn ang="0">
                    <a:pos x="235" y="182"/>
                  </a:cxn>
                  <a:cxn ang="0">
                    <a:pos x="637" y="25"/>
                  </a:cxn>
                  <a:cxn ang="0">
                    <a:pos x="1073" y="34"/>
                  </a:cxn>
                  <a:cxn ang="0">
                    <a:pos x="1396" y="182"/>
                  </a:cxn>
                  <a:cxn ang="0">
                    <a:pos x="1588" y="453"/>
                  </a:cxn>
                  <a:cxn ang="0">
                    <a:pos x="1553" y="732"/>
                  </a:cxn>
                </a:cxnLst>
                <a:rect l="0" t="0" r="r" b="b"/>
                <a:pathLst>
                  <a:path w="1614" h="732">
                    <a:moveTo>
                      <a:pt x="0" y="400"/>
                    </a:moveTo>
                    <a:cubicBezTo>
                      <a:pt x="39" y="364"/>
                      <a:pt x="129" y="244"/>
                      <a:pt x="235" y="182"/>
                    </a:cubicBezTo>
                    <a:cubicBezTo>
                      <a:pt x="341" y="120"/>
                      <a:pt x="497" y="50"/>
                      <a:pt x="637" y="25"/>
                    </a:cubicBezTo>
                    <a:cubicBezTo>
                      <a:pt x="777" y="0"/>
                      <a:pt x="947" y="8"/>
                      <a:pt x="1073" y="34"/>
                    </a:cubicBezTo>
                    <a:cubicBezTo>
                      <a:pt x="1199" y="60"/>
                      <a:pt x="1310" y="112"/>
                      <a:pt x="1396" y="182"/>
                    </a:cubicBezTo>
                    <a:cubicBezTo>
                      <a:pt x="1482" y="252"/>
                      <a:pt x="1562" y="361"/>
                      <a:pt x="1588" y="453"/>
                    </a:cubicBezTo>
                    <a:cubicBezTo>
                      <a:pt x="1614" y="545"/>
                      <a:pt x="1560" y="674"/>
                      <a:pt x="1553" y="732"/>
                    </a:cubicBezTo>
                  </a:path>
                </a:pathLst>
              </a:custGeom>
              <a:noFill/>
              <a:ln w="28575" cap="flat" cmpd="sng">
                <a:solidFill>
                  <a:srgbClr val="0000FF"/>
                </a:solidFill>
                <a:prstDash val="solid"/>
                <a:round/>
                <a:headEnd/>
                <a:tailEnd/>
              </a:ln>
              <a:effectLst/>
            </p:spPr>
            <p:txBody>
              <a:bodyPr/>
              <a:lstStyle/>
              <a:p>
                <a:endParaRPr lang="en-GB"/>
              </a:p>
            </p:txBody>
          </p:sp>
        </p:grpSp>
      </p:grpSp>
      <p:pic>
        <p:nvPicPr>
          <p:cNvPr id="242" name="Picture 53" descr="INFSOFLAG_EN_masterWhite"/>
          <p:cNvPicPr>
            <a:picLocks noChangeAspect="1" noChangeArrowheads="1"/>
          </p:cNvPicPr>
          <p:nvPr/>
        </p:nvPicPr>
        <p:blipFill>
          <a:blip r:embed="rId3"/>
          <a:srcRect/>
          <a:stretch>
            <a:fillRect/>
          </a:stretch>
        </p:blipFill>
        <p:spPr bwMode="auto">
          <a:xfrm>
            <a:off x="106363" y="6172200"/>
            <a:ext cx="2300369" cy="630238"/>
          </a:xfrm>
          <a:prstGeom prst="rect">
            <a:avLst/>
          </a:prstGeom>
          <a:solidFill>
            <a:schemeClr val="tx1"/>
          </a:solidFill>
        </p:spPr>
      </p:pic>
      <p:grpSp>
        <p:nvGrpSpPr>
          <p:cNvPr id="243" name="Group 38"/>
          <p:cNvGrpSpPr>
            <a:grpSpLocks/>
          </p:cNvGrpSpPr>
          <p:nvPr/>
        </p:nvGrpSpPr>
        <p:grpSpPr bwMode="auto">
          <a:xfrm>
            <a:off x="5943600" y="5240338"/>
            <a:ext cx="3613150" cy="1617662"/>
            <a:chOff x="3621" y="3411"/>
            <a:chExt cx="2276" cy="1019"/>
          </a:xfrm>
        </p:grpSpPr>
        <p:sp>
          <p:nvSpPr>
            <p:cNvPr id="244" name="Freeform 39"/>
            <p:cNvSpPr>
              <a:spLocks/>
            </p:cNvSpPr>
            <p:nvPr/>
          </p:nvSpPr>
          <p:spPr bwMode="auto">
            <a:xfrm>
              <a:off x="4818" y="3411"/>
              <a:ext cx="399" cy="384"/>
            </a:xfrm>
            <a:custGeom>
              <a:avLst/>
              <a:gdLst/>
              <a:ahLst/>
              <a:cxnLst>
                <a:cxn ang="0">
                  <a:pos x="26" y="0"/>
                </a:cxn>
                <a:cxn ang="0">
                  <a:pos x="34" y="20"/>
                </a:cxn>
                <a:cxn ang="0">
                  <a:pos x="54" y="20"/>
                </a:cxn>
                <a:cxn ang="0">
                  <a:pos x="38" y="32"/>
                </a:cxn>
                <a:cxn ang="0">
                  <a:pos x="44" y="52"/>
                </a:cxn>
                <a:cxn ang="0">
                  <a:pos x="26" y="40"/>
                </a:cxn>
                <a:cxn ang="0">
                  <a:pos x="10" y="52"/>
                </a:cxn>
                <a:cxn ang="0">
                  <a:pos x="16" y="32"/>
                </a:cxn>
                <a:cxn ang="0">
                  <a:pos x="0" y="20"/>
                </a:cxn>
                <a:cxn ang="0">
                  <a:pos x="20" y="20"/>
                </a:cxn>
                <a:cxn ang="0">
                  <a:pos x="26" y="0"/>
                </a:cxn>
              </a:cxnLst>
              <a:rect l="0" t="0" r="r" b="b"/>
              <a:pathLst>
                <a:path w="54" h="52">
                  <a:moveTo>
                    <a:pt x="26" y="0"/>
                  </a:moveTo>
                  <a:lnTo>
                    <a:pt x="34" y="20"/>
                  </a:lnTo>
                  <a:lnTo>
                    <a:pt x="54" y="20"/>
                  </a:lnTo>
                  <a:lnTo>
                    <a:pt x="38" y="32"/>
                  </a:lnTo>
                  <a:lnTo>
                    <a:pt x="44" y="52"/>
                  </a:lnTo>
                  <a:lnTo>
                    <a:pt x="26" y="40"/>
                  </a:lnTo>
                  <a:lnTo>
                    <a:pt x="10" y="52"/>
                  </a:lnTo>
                  <a:lnTo>
                    <a:pt x="16" y="32"/>
                  </a:lnTo>
                  <a:lnTo>
                    <a:pt x="0" y="20"/>
                  </a:lnTo>
                  <a:lnTo>
                    <a:pt x="20" y="20"/>
                  </a:lnTo>
                  <a:lnTo>
                    <a:pt x="26" y="0"/>
                  </a:lnTo>
                  <a:close/>
                </a:path>
              </a:pathLst>
            </a:custGeom>
            <a:solidFill>
              <a:srgbClr val="FFFF00">
                <a:alpha val="39999"/>
              </a:srgbClr>
            </a:solidFill>
            <a:ln w="0">
              <a:noFill/>
              <a:prstDash val="solid"/>
              <a:round/>
              <a:headEnd/>
              <a:tailEnd/>
            </a:ln>
          </p:spPr>
          <p:txBody>
            <a:bodyPr/>
            <a:lstStyle/>
            <a:p>
              <a:endParaRPr lang="en-GB"/>
            </a:p>
          </p:txBody>
        </p:sp>
        <p:sp>
          <p:nvSpPr>
            <p:cNvPr id="245" name="Freeform 40"/>
            <p:cNvSpPr>
              <a:spLocks/>
            </p:cNvSpPr>
            <p:nvPr/>
          </p:nvSpPr>
          <p:spPr bwMode="auto">
            <a:xfrm>
              <a:off x="4818" y="3411"/>
              <a:ext cx="399" cy="384"/>
            </a:xfrm>
            <a:custGeom>
              <a:avLst/>
              <a:gdLst/>
              <a:ahLst/>
              <a:cxnLst>
                <a:cxn ang="0">
                  <a:pos x="26" y="0"/>
                </a:cxn>
                <a:cxn ang="0">
                  <a:pos x="34" y="20"/>
                </a:cxn>
                <a:cxn ang="0">
                  <a:pos x="54" y="20"/>
                </a:cxn>
                <a:cxn ang="0">
                  <a:pos x="38" y="32"/>
                </a:cxn>
                <a:cxn ang="0">
                  <a:pos x="44" y="52"/>
                </a:cxn>
                <a:cxn ang="0">
                  <a:pos x="26" y="40"/>
                </a:cxn>
                <a:cxn ang="0">
                  <a:pos x="10" y="52"/>
                </a:cxn>
                <a:cxn ang="0">
                  <a:pos x="16" y="32"/>
                </a:cxn>
                <a:cxn ang="0">
                  <a:pos x="0" y="20"/>
                </a:cxn>
                <a:cxn ang="0">
                  <a:pos x="20" y="20"/>
                </a:cxn>
                <a:cxn ang="0">
                  <a:pos x="26" y="0"/>
                </a:cxn>
              </a:cxnLst>
              <a:rect l="0" t="0" r="r" b="b"/>
              <a:pathLst>
                <a:path w="54" h="52">
                  <a:moveTo>
                    <a:pt x="26" y="0"/>
                  </a:moveTo>
                  <a:lnTo>
                    <a:pt x="34" y="20"/>
                  </a:lnTo>
                  <a:lnTo>
                    <a:pt x="54" y="20"/>
                  </a:lnTo>
                  <a:lnTo>
                    <a:pt x="38" y="32"/>
                  </a:lnTo>
                  <a:lnTo>
                    <a:pt x="44" y="52"/>
                  </a:lnTo>
                  <a:lnTo>
                    <a:pt x="26" y="40"/>
                  </a:lnTo>
                  <a:lnTo>
                    <a:pt x="10" y="52"/>
                  </a:lnTo>
                  <a:lnTo>
                    <a:pt x="16" y="32"/>
                  </a:lnTo>
                  <a:lnTo>
                    <a:pt x="0" y="20"/>
                  </a:lnTo>
                  <a:lnTo>
                    <a:pt x="20" y="20"/>
                  </a:lnTo>
                  <a:lnTo>
                    <a:pt x="26" y="0"/>
                  </a:lnTo>
                </a:path>
              </a:pathLst>
            </a:custGeom>
            <a:solidFill>
              <a:srgbClr val="FFFF00">
                <a:alpha val="39999"/>
              </a:srgbClr>
            </a:solidFill>
            <a:ln w="0">
              <a:noFill/>
              <a:prstDash val="solid"/>
              <a:round/>
              <a:headEnd/>
              <a:tailEnd/>
            </a:ln>
          </p:spPr>
          <p:txBody>
            <a:bodyPr/>
            <a:lstStyle/>
            <a:p>
              <a:endParaRPr lang="en-GB"/>
            </a:p>
          </p:txBody>
        </p:sp>
        <p:sp>
          <p:nvSpPr>
            <p:cNvPr id="246" name="Freeform 41"/>
            <p:cNvSpPr>
              <a:spLocks/>
            </p:cNvSpPr>
            <p:nvPr/>
          </p:nvSpPr>
          <p:spPr bwMode="auto">
            <a:xfrm>
              <a:off x="4124" y="3574"/>
              <a:ext cx="399" cy="369"/>
            </a:xfrm>
            <a:custGeom>
              <a:avLst/>
              <a:gdLst/>
              <a:ahLst/>
              <a:cxnLst>
                <a:cxn ang="0">
                  <a:pos x="28" y="0"/>
                </a:cxn>
                <a:cxn ang="0">
                  <a:pos x="34" y="18"/>
                </a:cxn>
                <a:cxn ang="0">
                  <a:pos x="54" y="18"/>
                </a:cxn>
                <a:cxn ang="0">
                  <a:pos x="38" y="30"/>
                </a:cxn>
                <a:cxn ang="0">
                  <a:pos x="44" y="50"/>
                </a:cxn>
                <a:cxn ang="0">
                  <a:pos x="28" y="38"/>
                </a:cxn>
                <a:cxn ang="0">
                  <a:pos x="10" y="50"/>
                </a:cxn>
                <a:cxn ang="0">
                  <a:pos x="16" y="30"/>
                </a:cxn>
                <a:cxn ang="0">
                  <a:pos x="0" y="18"/>
                </a:cxn>
                <a:cxn ang="0">
                  <a:pos x="20" y="18"/>
                </a:cxn>
                <a:cxn ang="0">
                  <a:pos x="28" y="0"/>
                </a:cxn>
              </a:cxnLst>
              <a:rect l="0" t="0" r="r" b="b"/>
              <a:pathLst>
                <a:path w="54" h="50">
                  <a:moveTo>
                    <a:pt x="28" y="0"/>
                  </a:moveTo>
                  <a:lnTo>
                    <a:pt x="34" y="18"/>
                  </a:lnTo>
                  <a:lnTo>
                    <a:pt x="54" y="18"/>
                  </a:lnTo>
                  <a:lnTo>
                    <a:pt x="38" y="30"/>
                  </a:lnTo>
                  <a:lnTo>
                    <a:pt x="44" y="50"/>
                  </a:lnTo>
                  <a:lnTo>
                    <a:pt x="28" y="38"/>
                  </a:lnTo>
                  <a:lnTo>
                    <a:pt x="10" y="50"/>
                  </a:lnTo>
                  <a:lnTo>
                    <a:pt x="16" y="30"/>
                  </a:lnTo>
                  <a:lnTo>
                    <a:pt x="0" y="18"/>
                  </a:lnTo>
                  <a:lnTo>
                    <a:pt x="20" y="18"/>
                  </a:lnTo>
                  <a:lnTo>
                    <a:pt x="28" y="0"/>
                  </a:lnTo>
                  <a:close/>
                </a:path>
              </a:pathLst>
            </a:custGeom>
            <a:solidFill>
              <a:srgbClr val="FFFF00">
                <a:alpha val="39999"/>
              </a:srgbClr>
            </a:solidFill>
            <a:ln w="0">
              <a:noFill/>
              <a:prstDash val="solid"/>
              <a:round/>
              <a:headEnd/>
              <a:tailEnd/>
            </a:ln>
          </p:spPr>
          <p:txBody>
            <a:bodyPr/>
            <a:lstStyle/>
            <a:p>
              <a:endParaRPr lang="en-GB"/>
            </a:p>
          </p:txBody>
        </p:sp>
        <p:sp>
          <p:nvSpPr>
            <p:cNvPr id="247" name="Freeform 42"/>
            <p:cNvSpPr>
              <a:spLocks/>
            </p:cNvSpPr>
            <p:nvPr/>
          </p:nvSpPr>
          <p:spPr bwMode="auto">
            <a:xfrm>
              <a:off x="4124" y="3574"/>
              <a:ext cx="399" cy="369"/>
            </a:xfrm>
            <a:custGeom>
              <a:avLst/>
              <a:gdLst/>
              <a:ahLst/>
              <a:cxnLst>
                <a:cxn ang="0">
                  <a:pos x="28" y="0"/>
                </a:cxn>
                <a:cxn ang="0">
                  <a:pos x="34" y="18"/>
                </a:cxn>
                <a:cxn ang="0">
                  <a:pos x="54" y="18"/>
                </a:cxn>
                <a:cxn ang="0">
                  <a:pos x="38" y="30"/>
                </a:cxn>
                <a:cxn ang="0">
                  <a:pos x="44" y="50"/>
                </a:cxn>
                <a:cxn ang="0">
                  <a:pos x="28" y="38"/>
                </a:cxn>
                <a:cxn ang="0">
                  <a:pos x="10" y="50"/>
                </a:cxn>
                <a:cxn ang="0">
                  <a:pos x="16" y="30"/>
                </a:cxn>
                <a:cxn ang="0">
                  <a:pos x="0" y="18"/>
                </a:cxn>
                <a:cxn ang="0">
                  <a:pos x="20" y="18"/>
                </a:cxn>
                <a:cxn ang="0">
                  <a:pos x="28" y="0"/>
                </a:cxn>
              </a:cxnLst>
              <a:rect l="0" t="0" r="r" b="b"/>
              <a:pathLst>
                <a:path w="54" h="50">
                  <a:moveTo>
                    <a:pt x="28" y="0"/>
                  </a:moveTo>
                  <a:lnTo>
                    <a:pt x="34" y="18"/>
                  </a:lnTo>
                  <a:lnTo>
                    <a:pt x="54" y="18"/>
                  </a:lnTo>
                  <a:lnTo>
                    <a:pt x="38" y="30"/>
                  </a:lnTo>
                  <a:lnTo>
                    <a:pt x="44" y="50"/>
                  </a:lnTo>
                  <a:lnTo>
                    <a:pt x="28" y="38"/>
                  </a:lnTo>
                  <a:lnTo>
                    <a:pt x="10" y="50"/>
                  </a:lnTo>
                  <a:lnTo>
                    <a:pt x="16" y="30"/>
                  </a:lnTo>
                  <a:lnTo>
                    <a:pt x="0" y="18"/>
                  </a:lnTo>
                  <a:lnTo>
                    <a:pt x="20" y="18"/>
                  </a:lnTo>
                  <a:lnTo>
                    <a:pt x="28" y="0"/>
                  </a:lnTo>
                </a:path>
              </a:pathLst>
            </a:custGeom>
            <a:solidFill>
              <a:srgbClr val="FFFF00">
                <a:alpha val="39999"/>
              </a:srgbClr>
            </a:solidFill>
            <a:ln w="0">
              <a:noFill/>
              <a:prstDash val="solid"/>
              <a:round/>
              <a:headEnd/>
              <a:tailEnd/>
            </a:ln>
          </p:spPr>
          <p:txBody>
            <a:bodyPr/>
            <a:lstStyle/>
            <a:p>
              <a:endParaRPr lang="en-GB"/>
            </a:p>
          </p:txBody>
        </p:sp>
        <p:sp>
          <p:nvSpPr>
            <p:cNvPr id="248" name="Freeform 43"/>
            <p:cNvSpPr>
              <a:spLocks/>
            </p:cNvSpPr>
            <p:nvPr/>
          </p:nvSpPr>
          <p:spPr bwMode="auto">
            <a:xfrm>
              <a:off x="3621" y="4046"/>
              <a:ext cx="399" cy="384"/>
            </a:xfrm>
            <a:custGeom>
              <a:avLst/>
              <a:gdLst/>
              <a:ahLst/>
              <a:cxnLst>
                <a:cxn ang="0">
                  <a:pos x="28" y="0"/>
                </a:cxn>
                <a:cxn ang="0">
                  <a:pos x="34" y="20"/>
                </a:cxn>
                <a:cxn ang="0">
                  <a:pos x="54" y="20"/>
                </a:cxn>
                <a:cxn ang="0">
                  <a:pos x="38" y="32"/>
                </a:cxn>
                <a:cxn ang="0">
                  <a:pos x="44" y="52"/>
                </a:cxn>
                <a:cxn ang="0">
                  <a:pos x="28" y="40"/>
                </a:cxn>
                <a:cxn ang="0">
                  <a:pos x="10" y="52"/>
                </a:cxn>
                <a:cxn ang="0">
                  <a:pos x="16" y="32"/>
                </a:cxn>
                <a:cxn ang="0">
                  <a:pos x="0" y="20"/>
                </a:cxn>
                <a:cxn ang="0">
                  <a:pos x="20" y="20"/>
                </a:cxn>
                <a:cxn ang="0">
                  <a:pos x="28" y="0"/>
                </a:cxn>
              </a:cxnLst>
              <a:rect l="0" t="0" r="r" b="b"/>
              <a:pathLst>
                <a:path w="54" h="52">
                  <a:moveTo>
                    <a:pt x="28" y="0"/>
                  </a:moveTo>
                  <a:lnTo>
                    <a:pt x="34" y="20"/>
                  </a:lnTo>
                  <a:lnTo>
                    <a:pt x="54" y="20"/>
                  </a:lnTo>
                  <a:lnTo>
                    <a:pt x="38" y="32"/>
                  </a:lnTo>
                  <a:lnTo>
                    <a:pt x="44" y="52"/>
                  </a:lnTo>
                  <a:lnTo>
                    <a:pt x="28" y="40"/>
                  </a:lnTo>
                  <a:lnTo>
                    <a:pt x="10" y="52"/>
                  </a:lnTo>
                  <a:lnTo>
                    <a:pt x="16" y="32"/>
                  </a:lnTo>
                  <a:lnTo>
                    <a:pt x="0" y="20"/>
                  </a:lnTo>
                  <a:lnTo>
                    <a:pt x="20" y="20"/>
                  </a:lnTo>
                  <a:lnTo>
                    <a:pt x="28" y="0"/>
                  </a:lnTo>
                  <a:close/>
                </a:path>
              </a:pathLst>
            </a:custGeom>
            <a:solidFill>
              <a:srgbClr val="FFFF00">
                <a:alpha val="39999"/>
              </a:srgbClr>
            </a:solidFill>
            <a:ln w="0">
              <a:noFill/>
              <a:prstDash val="solid"/>
              <a:round/>
              <a:headEnd/>
              <a:tailEnd/>
            </a:ln>
          </p:spPr>
          <p:txBody>
            <a:bodyPr/>
            <a:lstStyle/>
            <a:p>
              <a:endParaRPr lang="en-GB"/>
            </a:p>
          </p:txBody>
        </p:sp>
        <p:sp>
          <p:nvSpPr>
            <p:cNvPr id="249" name="Freeform 44"/>
            <p:cNvSpPr>
              <a:spLocks/>
            </p:cNvSpPr>
            <p:nvPr/>
          </p:nvSpPr>
          <p:spPr bwMode="auto">
            <a:xfrm>
              <a:off x="3621" y="4046"/>
              <a:ext cx="399" cy="384"/>
            </a:xfrm>
            <a:custGeom>
              <a:avLst/>
              <a:gdLst/>
              <a:ahLst/>
              <a:cxnLst>
                <a:cxn ang="0">
                  <a:pos x="28" y="0"/>
                </a:cxn>
                <a:cxn ang="0">
                  <a:pos x="34" y="20"/>
                </a:cxn>
                <a:cxn ang="0">
                  <a:pos x="54" y="20"/>
                </a:cxn>
                <a:cxn ang="0">
                  <a:pos x="38" y="32"/>
                </a:cxn>
                <a:cxn ang="0">
                  <a:pos x="44" y="52"/>
                </a:cxn>
                <a:cxn ang="0">
                  <a:pos x="28" y="40"/>
                </a:cxn>
                <a:cxn ang="0">
                  <a:pos x="10" y="52"/>
                </a:cxn>
                <a:cxn ang="0">
                  <a:pos x="16" y="32"/>
                </a:cxn>
                <a:cxn ang="0">
                  <a:pos x="0" y="20"/>
                </a:cxn>
                <a:cxn ang="0">
                  <a:pos x="20" y="20"/>
                </a:cxn>
                <a:cxn ang="0">
                  <a:pos x="28" y="0"/>
                </a:cxn>
              </a:cxnLst>
              <a:rect l="0" t="0" r="r" b="b"/>
              <a:pathLst>
                <a:path w="54" h="52">
                  <a:moveTo>
                    <a:pt x="28" y="0"/>
                  </a:moveTo>
                  <a:lnTo>
                    <a:pt x="34" y="20"/>
                  </a:lnTo>
                  <a:lnTo>
                    <a:pt x="54" y="20"/>
                  </a:lnTo>
                  <a:lnTo>
                    <a:pt x="38" y="32"/>
                  </a:lnTo>
                  <a:lnTo>
                    <a:pt x="44" y="52"/>
                  </a:lnTo>
                  <a:lnTo>
                    <a:pt x="28" y="40"/>
                  </a:lnTo>
                  <a:lnTo>
                    <a:pt x="10" y="52"/>
                  </a:lnTo>
                  <a:lnTo>
                    <a:pt x="16" y="32"/>
                  </a:lnTo>
                  <a:lnTo>
                    <a:pt x="0" y="20"/>
                  </a:lnTo>
                  <a:lnTo>
                    <a:pt x="20" y="20"/>
                  </a:lnTo>
                  <a:lnTo>
                    <a:pt x="28" y="0"/>
                  </a:lnTo>
                </a:path>
              </a:pathLst>
            </a:custGeom>
            <a:solidFill>
              <a:srgbClr val="FFFF00">
                <a:alpha val="39999"/>
              </a:srgbClr>
            </a:solidFill>
            <a:ln w="0">
              <a:noFill/>
              <a:prstDash val="solid"/>
              <a:round/>
              <a:headEnd/>
              <a:tailEnd/>
            </a:ln>
          </p:spPr>
          <p:txBody>
            <a:bodyPr/>
            <a:lstStyle/>
            <a:p>
              <a:endParaRPr lang="en-GB"/>
            </a:p>
          </p:txBody>
        </p:sp>
        <p:sp>
          <p:nvSpPr>
            <p:cNvPr id="250" name="Freeform 45"/>
            <p:cNvSpPr>
              <a:spLocks/>
            </p:cNvSpPr>
            <p:nvPr/>
          </p:nvSpPr>
          <p:spPr bwMode="auto">
            <a:xfrm>
              <a:off x="5498" y="3574"/>
              <a:ext cx="399" cy="369"/>
            </a:xfrm>
            <a:custGeom>
              <a:avLst/>
              <a:gdLst/>
              <a:ahLst/>
              <a:cxnLst>
                <a:cxn ang="0">
                  <a:pos x="26" y="0"/>
                </a:cxn>
                <a:cxn ang="0">
                  <a:pos x="34" y="20"/>
                </a:cxn>
                <a:cxn ang="0">
                  <a:pos x="54" y="20"/>
                </a:cxn>
                <a:cxn ang="0">
                  <a:pos x="36" y="32"/>
                </a:cxn>
                <a:cxn ang="0">
                  <a:pos x="44" y="50"/>
                </a:cxn>
                <a:cxn ang="0">
                  <a:pos x="26" y="38"/>
                </a:cxn>
                <a:cxn ang="0">
                  <a:pos x="10" y="50"/>
                </a:cxn>
                <a:cxn ang="0">
                  <a:pos x="16" y="32"/>
                </a:cxn>
                <a:cxn ang="0">
                  <a:pos x="0" y="20"/>
                </a:cxn>
                <a:cxn ang="0">
                  <a:pos x="20" y="20"/>
                </a:cxn>
                <a:cxn ang="0">
                  <a:pos x="26" y="0"/>
                </a:cxn>
              </a:cxnLst>
              <a:rect l="0" t="0" r="r" b="b"/>
              <a:pathLst>
                <a:path w="54" h="50">
                  <a:moveTo>
                    <a:pt x="26" y="0"/>
                  </a:moveTo>
                  <a:lnTo>
                    <a:pt x="34" y="20"/>
                  </a:lnTo>
                  <a:lnTo>
                    <a:pt x="54" y="20"/>
                  </a:lnTo>
                  <a:lnTo>
                    <a:pt x="36" y="32"/>
                  </a:lnTo>
                  <a:lnTo>
                    <a:pt x="44" y="50"/>
                  </a:lnTo>
                  <a:lnTo>
                    <a:pt x="26" y="38"/>
                  </a:lnTo>
                  <a:lnTo>
                    <a:pt x="10" y="50"/>
                  </a:lnTo>
                  <a:lnTo>
                    <a:pt x="16" y="32"/>
                  </a:lnTo>
                  <a:lnTo>
                    <a:pt x="0" y="20"/>
                  </a:lnTo>
                  <a:lnTo>
                    <a:pt x="20" y="20"/>
                  </a:lnTo>
                  <a:lnTo>
                    <a:pt x="26" y="0"/>
                  </a:lnTo>
                  <a:close/>
                </a:path>
              </a:pathLst>
            </a:custGeom>
            <a:solidFill>
              <a:srgbClr val="FFFF00">
                <a:alpha val="39999"/>
              </a:srgbClr>
            </a:solidFill>
            <a:ln w="0">
              <a:noFill/>
              <a:prstDash val="solid"/>
              <a:round/>
              <a:headEnd/>
              <a:tailEnd/>
            </a:ln>
          </p:spPr>
          <p:txBody>
            <a:bodyPr/>
            <a:lstStyle/>
            <a:p>
              <a:endParaRPr lang="en-GB"/>
            </a:p>
          </p:txBody>
        </p:sp>
        <p:sp>
          <p:nvSpPr>
            <p:cNvPr id="251" name="Freeform 46"/>
            <p:cNvSpPr>
              <a:spLocks/>
            </p:cNvSpPr>
            <p:nvPr/>
          </p:nvSpPr>
          <p:spPr bwMode="auto">
            <a:xfrm>
              <a:off x="5498" y="3574"/>
              <a:ext cx="399" cy="369"/>
            </a:xfrm>
            <a:custGeom>
              <a:avLst/>
              <a:gdLst/>
              <a:ahLst/>
              <a:cxnLst>
                <a:cxn ang="0">
                  <a:pos x="26" y="0"/>
                </a:cxn>
                <a:cxn ang="0">
                  <a:pos x="34" y="20"/>
                </a:cxn>
                <a:cxn ang="0">
                  <a:pos x="54" y="20"/>
                </a:cxn>
                <a:cxn ang="0">
                  <a:pos x="36" y="32"/>
                </a:cxn>
                <a:cxn ang="0">
                  <a:pos x="44" y="50"/>
                </a:cxn>
                <a:cxn ang="0">
                  <a:pos x="26" y="38"/>
                </a:cxn>
                <a:cxn ang="0">
                  <a:pos x="10" y="50"/>
                </a:cxn>
                <a:cxn ang="0">
                  <a:pos x="16" y="32"/>
                </a:cxn>
                <a:cxn ang="0">
                  <a:pos x="0" y="20"/>
                </a:cxn>
                <a:cxn ang="0">
                  <a:pos x="20" y="20"/>
                </a:cxn>
                <a:cxn ang="0">
                  <a:pos x="26" y="0"/>
                </a:cxn>
              </a:cxnLst>
              <a:rect l="0" t="0" r="r" b="b"/>
              <a:pathLst>
                <a:path w="54" h="50">
                  <a:moveTo>
                    <a:pt x="26" y="0"/>
                  </a:moveTo>
                  <a:lnTo>
                    <a:pt x="34" y="20"/>
                  </a:lnTo>
                  <a:lnTo>
                    <a:pt x="54" y="20"/>
                  </a:lnTo>
                  <a:lnTo>
                    <a:pt x="36" y="32"/>
                  </a:lnTo>
                  <a:lnTo>
                    <a:pt x="44" y="50"/>
                  </a:lnTo>
                  <a:lnTo>
                    <a:pt x="26" y="38"/>
                  </a:lnTo>
                  <a:lnTo>
                    <a:pt x="10" y="50"/>
                  </a:lnTo>
                  <a:lnTo>
                    <a:pt x="16" y="32"/>
                  </a:lnTo>
                  <a:lnTo>
                    <a:pt x="0" y="20"/>
                  </a:lnTo>
                  <a:lnTo>
                    <a:pt x="20" y="20"/>
                  </a:lnTo>
                  <a:lnTo>
                    <a:pt x="26" y="0"/>
                  </a:lnTo>
                </a:path>
              </a:pathLst>
            </a:custGeom>
            <a:solidFill>
              <a:srgbClr val="FFFF00">
                <a:alpha val="39999"/>
              </a:srgbClr>
            </a:solidFill>
            <a:ln w="0">
              <a:noFill/>
              <a:prstDash val="solid"/>
              <a:round/>
              <a:headEnd/>
              <a:tailEnd/>
            </a:ln>
          </p:spPr>
          <p:txBody>
            <a:bodyPr/>
            <a:lstStyle/>
            <a:p>
              <a:endParaRPr lang="en-GB"/>
            </a:p>
          </p:txBody>
        </p:sp>
      </p:grpSp>
      <p:sp>
        <p:nvSpPr>
          <p:cNvPr id="252" name="TextBox 251"/>
          <p:cNvSpPr txBox="1"/>
          <p:nvPr/>
        </p:nvSpPr>
        <p:spPr>
          <a:xfrm>
            <a:off x="6158887" y="6172200"/>
            <a:ext cx="2985113" cy="338554"/>
          </a:xfrm>
          <a:prstGeom prst="rect">
            <a:avLst/>
          </a:prstGeom>
          <a:noFill/>
        </p:spPr>
        <p:txBody>
          <a:bodyPr wrap="none" rtlCol="0">
            <a:spAutoFit/>
          </a:bodyPr>
          <a:lstStyle/>
          <a:p>
            <a:r>
              <a:rPr lang="en-GB" sz="1600" dirty="0" err="1" smtClean="0">
                <a:solidFill>
                  <a:srgbClr val="FFFF00"/>
                </a:solidFill>
                <a:latin typeface="Comic Sans MS" pitchFamily="66" charset="0"/>
              </a:rPr>
              <a:t>MárioCampolargo</a:t>
            </a:r>
            <a:r>
              <a:rPr lang="en-GB" sz="1600" dirty="0" smtClean="0">
                <a:solidFill>
                  <a:srgbClr val="FFFF00"/>
                </a:solidFill>
                <a:latin typeface="Comic Sans MS" pitchFamily="66" charset="0"/>
              </a:rPr>
              <a:t>, </a:t>
            </a:r>
            <a:r>
              <a:rPr lang="en-GB" sz="1600" dirty="0" smtClean="0">
                <a:solidFill>
                  <a:srgbClr val="FFFF00"/>
                </a:solidFill>
              </a:rPr>
              <a:t>DG INFSO </a:t>
            </a:r>
            <a:endParaRPr lang="en-GB" sz="1600" dirty="0">
              <a:solidFill>
                <a:srgbClr val="FFFF00"/>
              </a:solidFill>
              <a:latin typeface="Comic Sans MS" pitchFamily="66" charset="0"/>
            </a:endParaRPr>
          </a:p>
        </p:txBody>
      </p:sp>
      <p:grpSp>
        <p:nvGrpSpPr>
          <p:cNvPr id="11" name="Group 285"/>
          <p:cNvGrpSpPr>
            <a:grpSpLocks/>
          </p:cNvGrpSpPr>
          <p:nvPr/>
        </p:nvGrpSpPr>
        <p:grpSpPr bwMode="auto">
          <a:xfrm>
            <a:off x="1909763" y="5526088"/>
            <a:ext cx="2205037" cy="1187450"/>
            <a:chOff x="1203" y="3481"/>
            <a:chExt cx="1389" cy="748"/>
          </a:xfrm>
        </p:grpSpPr>
        <p:sp>
          <p:nvSpPr>
            <p:cNvPr id="139493" name="Rectangle 229"/>
            <p:cNvSpPr>
              <a:spLocks noChangeArrowheads="1"/>
            </p:cNvSpPr>
            <p:nvPr/>
          </p:nvSpPr>
          <p:spPr bwMode="auto">
            <a:xfrm>
              <a:off x="1203" y="3686"/>
              <a:ext cx="1263" cy="543"/>
            </a:xfrm>
            <a:prstGeom prst="rect">
              <a:avLst/>
            </a:prstGeom>
            <a:noFill/>
            <a:ln w="9525">
              <a:noFill/>
              <a:miter lim="800000"/>
              <a:headEnd/>
              <a:tailEnd/>
            </a:ln>
            <a:effectLst/>
          </p:spPr>
          <p:txBody>
            <a:bodyPr wrap="none">
              <a:spAutoFit/>
            </a:bodyPr>
            <a:lstStyle/>
            <a:p>
              <a:pPr marL="274638" indent="-274638" algn="l">
                <a:spcBef>
                  <a:spcPct val="50000"/>
                </a:spcBef>
                <a:buFont typeface="Wingdings" pitchFamily="2" charset="2"/>
                <a:buNone/>
              </a:pPr>
              <a:r>
                <a:rPr lang="en-GB" sz="2000" dirty="0">
                  <a:solidFill>
                    <a:srgbClr val="FFFF00"/>
                  </a:solidFill>
                </a:rPr>
                <a:t>Budget  - 32 M</a:t>
              </a:r>
              <a:r>
                <a:rPr lang="en-GB" sz="2000" dirty="0" smtClean="0">
                  <a:solidFill>
                    <a:srgbClr val="FFFF00"/>
                  </a:solidFill>
                </a:rPr>
                <a:t>€</a:t>
              </a:r>
            </a:p>
            <a:p>
              <a:pPr marL="274638" indent="-274638" algn="l">
                <a:spcBef>
                  <a:spcPct val="50000"/>
                </a:spcBef>
                <a:buFont typeface="Wingdings" pitchFamily="2" charset="2"/>
                <a:buNone/>
              </a:pPr>
              <a:r>
                <a:rPr lang="en-GB" sz="2000" dirty="0" smtClean="0">
                  <a:solidFill>
                    <a:srgbClr val="FFFF00"/>
                  </a:solidFill>
                </a:rPr>
                <a:t>In 2006</a:t>
              </a:r>
              <a:endParaRPr lang="en-GB" sz="2000" dirty="0">
                <a:solidFill>
                  <a:srgbClr val="FFFF00"/>
                </a:solidFill>
              </a:endParaRPr>
            </a:p>
          </p:txBody>
        </p:sp>
        <p:sp>
          <p:nvSpPr>
            <p:cNvPr id="139494" name="Freeform 230"/>
            <p:cNvSpPr>
              <a:spLocks/>
            </p:cNvSpPr>
            <p:nvPr/>
          </p:nvSpPr>
          <p:spPr bwMode="auto">
            <a:xfrm>
              <a:off x="2468" y="3481"/>
              <a:ext cx="124" cy="666"/>
            </a:xfrm>
            <a:custGeom>
              <a:avLst/>
              <a:gdLst/>
              <a:ahLst/>
              <a:cxnLst>
                <a:cxn ang="0">
                  <a:pos x="231" y="0"/>
                </a:cxn>
                <a:cxn ang="0">
                  <a:pos x="91" y="41"/>
                </a:cxn>
                <a:cxn ang="0">
                  <a:pos x="91" y="296"/>
                </a:cxn>
                <a:cxn ang="0">
                  <a:pos x="0" y="345"/>
                </a:cxn>
                <a:cxn ang="0">
                  <a:pos x="91" y="378"/>
                </a:cxn>
                <a:cxn ang="0">
                  <a:pos x="91" y="625"/>
                </a:cxn>
                <a:cxn ang="0">
                  <a:pos x="239" y="666"/>
                </a:cxn>
              </a:cxnLst>
              <a:rect l="0" t="0" r="r" b="b"/>
              <a:pathLst>
                <a:path w="239" h="666">
                  <a:moveTo>
                    <a:pt x="231" y="0"/>
                  </a:moveTo>
                  <a:lnTo>
                    <a:pt x="91" y="41"/>
                  </a:lnTo>
                  <a:lnTo>
                    <a:pt x="91" y="296"/>
                  </a:lnTo>
                  <a:lnTo>
                    <a:pt x="0" y="345"/>
                  </a:lnTo>
                  <a:lnTo>
                    <a:pt x="91" y="378"/>
                  </a:lnTo>
                  <a:lnTo>
                    <a:pt x="91" y="625"/>
                  </a:lnTo>
                  <a:lnTo>
                    <a:pt x="239" y="666"/>
                  </a:lnTo>
                </a:path>
              </a:pathLst>
            </a:custGeom>
            <a:noFill/>
            <a:ln w="28575" cap="flat" cmpd="sng">
              <a:solidFill>
                <a:srgbClr val="CC0066"/>
              </a:solidFill>
              <a:prstDash val="solid"/>
              <a:round/>
              <a:headEnd/>
              <a:tailEnd/>
            </a:ln>
            <a:effectLst/>
          </p:spPr>
          <p:txBody>
            <a:bodyPr wrap="none" anchor="ctr"/>
            <a:lstStyle/>
            <a:p>
              <a:endParaRPr lang="en-GB"/>
            </a:p>
          </p:txBody>
        </p:sp>
      </p:grpSp>
    </p:spTree>
  </p:cSld>
  <p:clrMapOvr>
    <a:masterClrMapping/>
  </p:clrMapOvr>
  <p:transition>
    <p:wipe dir="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8" name="Text Box 4"/>
          <p:cNvSpPr txBox="1">
            <a:spLocks noChangeArrowheads="1"/>
          </p:cNvSpPr>
          <p:nvPr/>
        </p:nvSpPr>
        <p:spPr bwMode="auto">
          <a:xfrm>
            <a:off x="3336925" y="4887913"/>
            <a:ext cx="2731838" cy="338554"/>
          </a:xfrm>
          <a:prstGeom prst="rect">
            <a:avLst/>
          </a:prstGeom>
          <a:noFill/>
          <a:ln w="12700">
            <a:noFill/>
            <a:miter lim="800000"/>
            <a:headEnd type="none" w="sm" len="sm"/>
            <a:tailEnd type="none" w="sm" len="sm"/>
          </a:ln>
          <a:effectLst/>
        </p:spPr>
        <p:txBody>
          <a:bodyPr wrap="none">
            <a:spAutoFit/>
          </a:bodyPr>
          <a:lstStyle/>
          <a:p>
            <a:r>
              <a:rPr lang="en-US" sz="1600">
                <a:latin typeface="Times New Roman" pitchFamily="18" charset="0"/>
              </a:rPr>
              <a:t>Atmospheric Chemistry Group</a:t>
            </a:r>
          </a:p>
        </p:txBody>
      </p:sp>
      <p:sp>
        <p:nvSpPr>
          <p:cNvPr id="12" name="Date Placeholder 2"/>
          <p:cNvSpPr>
            <a:spLocks noGrp="1"/>
          </p:cNvSpPr>
          <p:nvPr>
            <p:ph type="dt" sz="half" idx="10"/>
          </p:nvPr>
        </p:nvSpPr>
        <p:spPr/>
        <p:txBody>
          <a:bodyPr/>
          <a:lstStyle/>
          <a:p>
            <a:r>
              <a:rPr lang="en-US" smtClean="0"/>
              <a:t>24-04-09</a:t>
            </a:r>
            <a:endParaRPr lang="en-US"/>
          </a:p>
        </p:txBody>
      </p:sp>
      <p:sp>
        <p:nvSpPr>
          <p:cNvPr id="13" name="Footer Placeholder 3"/>
          <p:cNvSpPr>
            <a:spLocks noGrp="1"/>
          </p:cNvSpPr>
          <p:nvPr>
            <p:ph type="ftr" sz="quarter" idx="11"/>
          </p:nvPr>
        </p:nvSpPr>
        <p:spPr/>
        <p:txBody>
          <a:bodyPr/>
          <a:lstStyle/>
          <a:p>
            <a:r>
              <a:rPr lang="en-US" smtClean="0"/>
              <a:t>Global collaboration Hans Hoffmann, CERN honorary</a:t>
            </a:r>
            <a:endParaRPr lang="en-US"/>
          </a:p>
        </p:txBody>
      </p:sp>
      <p:sp>
        <p:nvSpPr>
          <p:cNvPr id="14" name="Slide Number Placeholder 4"/>
          <p:cNvSpPr>
            <a:spLocks noGrp="1"/>
          </p:cNvSpPr>
          <p:nvPr>
            <p:ph type="sldNum" sz="quarter" idx="12"/>
          </p:nvPr>
        </p:nvSpPr>
        <p:spPr/>
        <p:txBody>
          <a:bodyPr/>
          <a:lstStyle/>
          <a:p>
            <a:fld id="{7181E29A-F04F-4DF9-AB19-CF3670336C3D}" type="slidenum">
              <a:rPr lang="en-US"/>
              <a:pPr/>
              <a:t>38</a:t>
            </a:fld>
            <a:endParaRPr lang="en-US"/>
          </a:p>
        </p:txBody>
      </p:sp>
      <p:sp>
        <p:nvSpPr>
          <p:cNvPr id="15" name="Content Placeholder 14"/>
          <p:cNvSpPr>
            <a:spLocks noGrp="1"/>
          </p:cNvSpPr>
          <p:nvPr>
            <p:ph/>
          </p:nvPr>
        </p:nvSpPr>
        <p:spPr/>
        <p:txBody>
          <a:bodyPr/>
          <a:lstStyle/>
          <a:p>
            <a:r>
              <a:rPr lang="en-GB" dirty="0" smtClean="0"/>
              <a:t>Measure Science Information Utility-Infrastructure</a:t>
            </a:r>
          </a:p>
        </p:txBody>
      </p:sp>
      <p:graphicFrame>
        <p:nvGraphicFramePr>
          <p:cNvPr id="16" name="Object 2"/>
          <p:cNvGraphicFramePr>
            <a:graphicFrameLocks noChangeAspect="1"/>
          </p:cNvGraphicFramePr>
          <p:nvPr/>
        </p:nvGraphicFramePr>
        <p:xfrm>
          <a:off x="-392113" y="517525"/>
          <a:ext cx="9907588" cy="5883275"/>
        </p:xfrm>
        <a:graphic>
          <a:graphicData uri="http://schemas.openxmlformats.org/drawingml/2006/chart">
            <c:chart xmlns:c="http://schemas.openxmlformats.org/drawingml/2006/chart" xmlns:r="http://schemas.openxmlformats.org/officeDocument/2006/relationships" r:id="rId2"/>
          </a:graphicData>
        </a:graphic>
      </p:graphicFrame>
      <p:sp>
        <p:nvSpPr>
          <p:cNvPr id="129034" name="Text Box 10"/>
          <p:cNvSpPr txBox="1">
            <a:spLocks noChangeArrowheads="1"/>
          </p:cNvSpPr>
          <p:nvPr/>
        </p:nvSpPr>
        <p:spPr bwMode="auto">
          <a:xfrm>
            <a:off x="4251325" y="3363913"/>
            <a:ext cx="2201244" cy="338554"/>
          </a:xfrm>
          <a:prstGeom prst="rect">
            <a:avLst/>
          </a:prstGeom>
          <a:noFill/>
          <a:ln w="12700">
            <a:noFill/>
            <a:miter lim="800000"/>
            <a:headEnd type="none" w="sm" len="sm"/>
            <a:tailEnd type="none" w="sm" len="sm"/>
          </a:ln>
          <a:effectLst/>
        </p:spPr>
        <p:txBody>
          <a:bodyPr wrap="none">
            <a:spAutoFit/>
          </a:bodyPr>
          <a:lstStyle/>
          <a:p>
            <a:r>
              <a:rPr lang="en-US" sz="1600" dirty="0">
                <a:latin typeface="Times New Roman" pitchFamily="18" charset="0"/>
              </a:rPr>
              <a:t>Current accelerator Exp.</a:t>
            </a:r>
          </a:p>
        </p:txBody>
      </p:sp>
      <p:sp>
        <p:nvSpPr>
          <p:cNvPr id="129033" name="Text Box 9"/>
          <p:cNvSpPr txBox="1">
            <a:spLocks noChangeArrowheads="1"/>
          </p:cNvSpPr>
          <p:nvPr/>
        </p:nvSpPr>
        <p:spPr bwMode="auto">
          <a:xfrm>
            <a:off x="4038600" y="3886200"/>
            <a:ext cx="1213794" cy="338554"/>
          </a:xfrm>
          <a:prstGeom prst="rect">
            <a:avLst/>
          </a:prstGeom>
          <a:noFill/>
          <a:ln w="12700">
            <a:noFill/>
            <a:miter lim="800000"/>
            <a:headEnd type="none" w="sm" len="sm"/>
            <a:tailEnd type="none" w="sm" len="sm"/>
          </a:ln>
          <a:effectLst/>
        </p:spPr>
        <p:txBody>
          <a:bodyPr wrap="none">
            <a:spAutoFit/>
          </a:bodyPr>
          <a:lstStyle/>
          <a:p>
            <a:r>
              <a:rPr lang="en-US" sz="1600" dirty="0">
                <a:latin typeface="Times New Roman" pitchFamily="18" charset="0"/>
              </a:rPr>
              <a:t>Nuclear</a:t>
            </a:r>
            <a:r>
              <a:rPr lang="en-US" sz="1400" dirty="0">
                <a:latin typeface="Times New Roman" pitchFamily="18" charset="0"/>
              </a:rPr>
              <a:t> Exp.</a:t>
            </a:r>
          </a:p>
        </p:txBody>
      </p:sp>
      <p:sp>
        <p:nvSpPr>
          <p:cNvPr id="129031" name="Text Box 7"/>
          <p:cNvSpPr txBox="1">
            <a:spLocks noChangeArrowheads="1"/>
          </p:cNvSpPr>
          <p:nvPr/>
        </p:nvSpPr>
        <p:spPr bwMode="auto">
          <a:xfrm>
            <a:off x="2819400" y="3352800"/>
            <a:ext cx="1143455" cy="338554"/>
          </a:xfrm>
          <a:prstGeom prst="rect">
            <a:avLst/>
          </a:prstGeom>
          <a:noFill/>
          <a:ln w="12700">
            <a:noFill/>
            <a:miter lim="800000"/>
            <a:headEnd type="none" w="sm" len="sm"/>
            <a:tailEnd type="none" w="sm" len="sm"/>
          </a:ln>
          <a:effectLst/>
        </p:spPr>
        <p:txBody>
          <a:bodyPr wrap="none">
            <a:spAutoFit/>
          </a:bodyPr>
          <a:lstStyle/>
          <a:p>
            <a:r>
              <a:rPr lang="en-US" sz="1600">
                <a:latin typeface="Times New Roman" pitchFamily="18" charset="0"/>
              </a:rPr>
              <a:t>Grav. Wave</a:t>
            </a:r>
          </a:p>
        </p:txBody>
      </p:sp>
      <p:sp>
        <p:nvSpPr>
          <p:cNvPr id="129030" name="Text Box 6"/>
          <p:cNvSpPr txBox="1">
            <a:spLocks noChangeArrowheads="1"/>
          </p:cNvSpPr>
          <p:nvPr/>
        </p:nvSpPr>
        <p:spPr bwMode="auto">
          <a:xfrm>
            <a:off x="3124200" y="4114800"/>
            <a:ext cx="1109599" cy="338554"/>
          </a:xfrm>
          <a:prstGeom prst="rect">
            <a:avLst/>
          </a:prstGeom>
          <a:noFill/>
          <a:ln w="12700">
            <a:noFill/>
            <a:miter lim="800000"/>
            <a:headEnd type="none" w="sm" len="sm"/>
            <a:tailEnd type="none" w="sm" len="sm"/>
          </a:ln>
          <a:effectLst/>
        </p:spPr>
        <p:txBody>
          <a:bodyPr wrap="none">
            <a:spAutoFit/>
          </a:bodyPr>
          <a:lstStyle/>
          <a:p>
            <a:r>
              <a:rPr lang="en-US" sz="1600">
                <a:latin typeface="Times New Roman" pitchFamily="18" charset="0"/>
              </a:rPr>
              <a:t>Astronomy</a:t>
            </a:r>
          </a:p>
        </p:txBody>
      </p:sp>
      <p:sp>
        <p:nvSpPr>
          <p:cNvPr id="129029" name="Text Box 5"/>
          <p:cNvSpPr txBox="1">
            <a:spLocks noChangeArrowheads="1"/>
          </p:cNvSpPr>
          <p:nvPr/>
        </p:nvSpPr>
        <p:spPr bwMode="auto">
          <a:xfrm>
            <a:off x="6477000" y="2819400"/>
            <a:ext cx="1026243" cy="338554"/>
          </a:xfrm>
          <a:prstGeom prst="rect">
            <a:avLst/>
          </a:prstGeom>
          <a:noFill/>
          <a:ln w="12700">
            <a:noFill/>
            <a:miter lim="800000"/>
            <a:headEnd type="none" w="sm" len="sm"/>
            <a:tailEnd type="none" w="sm" len="sm"/>
          </a:ln>
          <a:effectLst/>
        </p:spPr>
        <p:txBody>
          <a:bodyPr wrap="none">
            <a:spAutoFit/>
          </a:bodyPr>
          <a:lstStyle/>
          <a:p>
            <a:r>
              <a:rPr lang="en-US" sz="1600">
                <a:latin typeface="Times New Roman" pitchFamily="18" charset="0"/>
              </a:rPr>
              <a:t>LHC Exp.</a:t>
            </a:r>
          </a:p>
        </p:txBody>
      </p:sp>
      <p:sp>
        <p:nvSpPr>
          <p:cNvPr id="129032" name="Text Box 8"/>
          <p:cNvSpPr txBox="1">
            <a:spLocks noChangeArrowheads="1"/>
          </p:cNvSpPr>
          <p:nvPr/>
        </p:nvSpPr>
        <p:spPr bwMode="auto">
          <a:xfrm>
            <a:off x="4191000" y="3657600"/>
            <a:ext cx="533400" cy="307777"/>
          </a:xfrm>
          <a:prstGeom prst="rect">
            <a:avLst/>
          </a:prstGeom>
          <a:noFill/>
          <a:ln w="12700">
            <a:noFill/>
            <a:miter lim="800000"/>
            <a:headEnd type="none" w="sm" len="sm"/>
            <a:tailEnd type="none" w="sm" len="sm"/>
          </a:ln>
          <a:effectLst/>
        </p:spPr>
        <p:txBody>
          <a:bodyPr wrap="square">
            <a:spAutoFit/>
          </a:bodyPr>
          <a:lstStyle/>
          <a:p>
            <a:pPr>
              <a:spcBef>
                <a:spcPct val="50000"/>
              </a:spcBef>
            </a:pPr>
            <a:endParaRPr lang="en-US" sz="1400">
              <a:latin typeface="Times New Roman" pitchFamily="18" charset="0"/>
            </a:endParaRPr>
          </a:p>
        </p:txBody>
      </p:sp>
      <p:sp>
        <p:nvSpPr>
          <p:cNvPr id="129027" name="Text Box 3"/>
          <p:cNvSpPr txBox="1">
            <a:spLocks noChangeArrowheads="1"/>
          </p:cNvSpPr>
          <p:nvPr/>
        </p:nvSpPr>
        <p:spPr bwMode="auto">
          <a:xfrm>
            <a:off x="3352800" y="1828800"/>
            <a:ext cx="1494320" cy="338554"/>
          </a:xfrm>
          <a:prstGeom prst="rect">
            <a:avLst/>
          </a:prstGeom>
          <a:noFill/>
          <a:ln w="12700">
            <a:noFill/>
            <a:miter lim="800000"/>
            <a:headEnd type="none" w="sm" len="sm"/>
            <a:tailEnd type="none" w="sm" len="sm"/>
          </a:ln>
          <a:effectLst/>
        </p:spPr>
        <p:txBody>
          <a:bodyPr wrap="none">
            <a:spAutoFit/>
          </a:bodyPr>
          <a:lstStyle/>
          <a:p>
            <a:r>
              <a:rPr lang="en-US" sz="1600" dirty="0">
                <a:latin typeface="Times New Roman" pitchFamily="18" charset="0"/>
              </a:rPr>
              <a:t>Earth Simulator</a:t>
            </a:r>
          </a:p>
        </p:txBody>
      </p:sp>
      <p:sp>
        <p:nvSpPr>
          <p:cNvPr id="17" name="TextBox 16"/>
          <p:cNvSpPr txBox="1"/>
          <p:nvPr/>
        </p:nvSpPr>
        <p:spPr>
          <a:xfrm>
            <a:off x="838200" y="2667000"/>
            <a:ext cx="870751" cy="461665"/>
          </a:xfrm>
          <a:prstGeom prst="rect">
            <a:avLst/>
          </a:prstGeom>
          <a:noFill/>
        </p:spPr>
        <p:txBody>
          <a:bodyPr wrap="none" rtlCol="0">
            <a:spAutoFit/>
          </a:bodyPr>
          <a:lstStyle/>
          <a:p>
            <a:r>
              <a:rPr lang="en-GB" dirty="0" smtClean="0">
                <a:solidFill>
                  <a:schemeClr val="bg1"/>
                </a:solidFill>
              </a:rPr>
              <a:t>2003</a:t>
            </a:r>
            <a:endParaRPr lang="en-GB" dirty="0">
              <a:solidFill>
                <a:schemeClr val="bg1"/>
              </a:solidFill>
            </a:endParaRPr>
          </a:p>
        </p:txBody>
      </p:sp>
    </p:spTree>
  </p:cSld>
  <p:clrMapOvr>
    <a:masterClrMapping/>
  </p:clrMapOvr>
  <p:transition>
    <p:wipe dir="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Date Placeholder 1"/>
          <p:cNvSpPr>
            <a:spLocks noGrp="1"/>
          </p:cNvSpPr>
          <p:nvPr>
            <p:ph type="dt" sz="quarter" idx="10"/>
          </p:nvPr>
        </p:nvSpPr>
        <p:spPr>
          <a:xfrm>
            <a:off x="304800" y="6477000"/>
            <a:ext cx="1905000" cy="457200"/>
          </a:xfrm>
          <a:noFill/>
        </p:spPr>
        <p:txBody>
          <a:bodyPr/>
          <a:lstStyle/>
          <a:p>
            <a:pPr fontAlgn="base">
              <a:spcBef>
                <a:spcPct val="0"/>
              </a:spcBef>
              <a:spcAft>
                <a:spcPct val="0"/>
              </a:spcAft>
            </a:pPr>
            <a:r>
              <a:rPr lang="en-US" smtClean="0">
                <a:latin typeface="Times New Roman" pitchFamily="18" charset="0"/>
              </a:rPr>
              <a:t>24-04-09</a:t>
            </a:r>
            <a:endParaRPr lang="en-GB" smtClean="0">
              <a:latin typeface="Times New Roman" pitchFamily="18" charset="0"/>
            </a:endParaRPr>
          </a:p>
        </p:txBody>
      </p:sp>
      <p:sp>
        <p:nvSpPr>
          <p:cNvPr id="119811" name="Footer Placeholder 2"/>
          <p:cNvSpPr>
            <a:spLocks noGrp="1"/>
          </p:cNvSpPr>
          <p:nvPr>
            <p:ph type="ftr" sz="quarter" idx="11"/>
          </p:nvPr>
        </p:nvSpPr>
        <p:spPr>
          <a:xfrm>
            <a:off x="1295400" y="6629400"/>
            <a:ext cx="7162800" cy="304800"/>
          </a:xfrm>
          <a:noFill/>
        </p:spPr>
        <p:txBody>
          <a:bodyPr/>
          <a:lstStyle/>
          <a:p>
            <a:pPr fontAlgn="base">
              <a:spcBef>
                <a:spcPct val="0"/>
              </a:spcBef>
              <a:spcAft>
                <a:spcPct val="0"/>
              </a:spcAft>
            </a:pPr>
            <a:r>
              <a:rPr lang="en-GB" smtClean="0">
                <a:latin typeface="Times New Roman" pitchFamily="18" charset="0"/>
              </a:rPr>
              <a:t>Global collaboration Hans Hoffmann, CERN honorary</a:t>
            </a:r>
            <a:endParaRPr lang="en-GB" dirty="0" smtClean="0">
              <a:latin typeface="Times New Roman" pitchFamily="18" charset="0"/>
            </a:endParaRPr>
          </a:p>
        </p:txBody>
      </p:sp>
      <p:sp>
        <p:nvSpPr>
          <p:cNvPr id="119812" name="Slide Number Placeholder 3"/>
          <p:cNvSpPr>
            <a:spLocks noGrp="1"/>
          </p:cNvSpPr>
          <p:nvPr>
            <p:ph type="sldNum" sz="quarter" idx="12"/>
          </p:nvPr>
        </p:nvSpPr>
        <p:spPr>
          <a:xfrm>
            <a:off x="6553200" y="6477000"/>
            <a:ext cx="1905000" cy="457200"/>
          </a:xfrm>
          <a:noFill/>
        </p:spPr>
        <p:txBody>
          <a:bodyPr/>
          <a:lstStyle/>
          <a:p>
            <a:pPr fontAlgn="base">
              <a:spcBef>
                <a:spcPct val="0"/>
              </a:spcBef>
              <a:spcAft>
                <a:spcPct val="0"/>
              </a:spcAft>
            </a:pPr>
            <a:fld id="{7E0E348C-E3B6-4E3E-B1F5-2473F8177F2E}" type="slidenum">
              <a:rPr lang="en-GB" smtClean="0">
                <a:solidFill>
                  <a:srgbClr val="000000"/>
                </a:solidFill>
                <a:latin typeface="Arial" pitchFamily="34" charset="0"/>
              </a:rPr>
              <a:pPr fontAlgn="base">
                <a:spcBef>
                  <a:spcPct val="0"/>
                </a:spcBef>
                <a:spcAft>
                  <a:spcPct val="0"/>
                </a:spcAft>
              </a:pPr>
              <a:t>39</a:t>
            </a:fld>
            <a:endParaRPr lang="en-GB" smtClean="0">
              <a:solidFill>
                <a:srgbClr val="000000"/>
              </a:solidFill>
              <a:latin typeface="Arial" pitchFamily="34" charset="0"/>
            </a:endParaRPr>
          </a:p>
        </p:txBody>
      </p:sp>
      <p:sp>
        <p:nvSpPr>
          <p:cNvPr id="119813" name="Rectangle 8"/>
          <p:cNvSpPr>
            <a:spLocks noChangeArrowheads="1"/>
          </p:cNvSpPr>
          <p:nvPr/>
        </p:nvSpPr>
        <p:spPr bwMode="auto">
          <a:xfrm>
            <a:off x="0" y="0"/>
            <a:ext cx="9144000" cy="6078538"/>
          </a:xfrm>
          <a:prstGeom prst="rect">
            <a:avLst/>
          </a:prstGeom>
          <a:solidFill>
            <a:schemeClr val="tx1"/>
          </a:solidFill>
          <a:ln w="9525" algn="ctr">
            <a:solidFill>
              <a:schemeClr val="tx1"/>
            </a:solidFill>
            <a:miter lim="800000"/>
            <a:headEnd/>
            <a:tailEnd/>
          </a:ln>
        </p:spPr>
        <p:txBody>
          <a:bodyPr wrap="none" anchor="ctr"/>
          <a:lstStyle/>
          <a:p>
            <a:pPr algn="ctr"/>
            <a:endParaRPr lang="en-US" sz="1800">
              <a:solidFill>
                <a:srgbClr val="FFFF00"/>
              </a:solidFill>
              <a:latin typeface="Optima Medium"/>
            </a:endParaRPr>
          </a:p>
        </p:txBody>
      </p:sp>
      <p:pic>
        <p:nvPicPr>
          <p:cNvPr id="119814" name="Picture 6" descr="world1280.gif"/>
          <p:cNvPicPr>
            <a:picLocks noChangeAspect="1"/>
          </p:cNvPicPr>
          <p:nvPr/>
        </p:nvPicPr>
        <p:blipFill>
          <a:blip r:embed="rId3" cstate="print"/>
          <a:srcRect/>
          <a:stretch>
            <a:fillRect/>
          </a:stretch>
        </p:blipFill>
        <p:spPr bwMode="auto">
          <a:xfrm>
            <a:off x="76200" y="76200"/>
            <a:ext cx="8972550" cy="5608637"/>
          </a:xfrm>
          <a:prstGeom prst="rect">
            <a:avLst/>
          </a:prstGeom>
          <a:noFill/>
          <a:ln w="9525">
            <a:noFill/>
            <a:miter lim="800000"/>
            <a:headEnd/>
            <a:tailEnd/>
          </a:ln>
        </p:spPr>
      </p:pic>
      <p:sp>
        <p:nvSpPr>
          <p:cNvPr id="7" name="TextBox 6"/>
          <p:cNvSpPr txBox="1"/>
          <p:nvPr/>
        </p:nvSpPr>
        <p:spPr>
          <a:xfrm>
            <a:off x="1" y="5715000"/>
            <a:ext cx="9144000" cy="1200329"/>
          </a:xfrm>
          <a:prstGeom prst="rect">
            <a:avLst/>
          </a:prstGeom>
          <a:noFill/>
        </p:spPr>
        <p:txBody>
          <a:bodyPr wrap="square" rtlCol="0">
            <a:spAutoFit/>
          </a:bodyPr>
          <a:lstStyle/>
          <a:p>
            <a:pPr marL="0" indent="0" algn="just" eaLnBrk="1" hangingPunct="1">
              <a:buFont typeface="Wingdings" pitchFamily="2" charset="2"/>
              <a:buNone/>
            </a:pPr>
            <a:r>
              <a:rPr lang="en-GB" altLang="en-US" sz="1800" i="1" dirty="0" smtClean="0">
                <a:solidFill>
                  <a:srgbClr val="FFFF00"/>
                </a:solidFill>
                <a:latin typeface="Comic Sans MS" pitchFamily="66" charset="0"/>
              </a:rPr>
              <a:t>“e-Science is about more than networks, Grids, High Performance Computing...; e-science is about global collaboration in key areas of science and the next generation of infrastructure that will enable it.”</a:t>
            </a:r>
            <a:r>
              <a:rPr lang="en-GB" sz="1800" i="1" dirty="0" smtClean="0">
                <a:solidFill>
                  <a:srgbClr val="FFFF00"/>
                </a:solidFill>
                <a:latin typeface="Comic Sans MS" pitchFamily="66" charset="0"/>
              </a:rPr>
              <a:t> </a:t>
            </a:r>
            <a:r>
              <a:rPr lang="en-GB" sz="1800" dirty="0" smtClean="0">
                <a:solidFill>
                  <a:srgbClr val="FFFF00"/>
                </a:solidFill>
                <a:latin typeface="Comic Sans MS" pitchFamily="66" charset="0"/>
              </a:rPr>
              <a:t>John Taylor, Director Research Councils, UK, 2000</a:t>
            </a:r>
          </a:p>
        </p:txBody>
      </p:sp>
      <p:sp>
        <p:nvSpPr>
          <p:cNvPr id="8" name="TextBox 12"/>
          <p:cNvSpPr txBox="1">
            <a:spLocks noChangeArrowheads="1"/>
          </p:cNvSpPr>
          <p:nvPr/>
        </p:nvSpPr>
        <p:spPr bwMode="auto">
          <a:xfrm>
            <a:off x="609600" y="0"/>
            <a:ext cx="8229600" cy="954107"/>
          </a:xfrm>
          <a:prstGeom prst="rect">
            <a:avLst/>
          </a:prstGeom>
          <a:solidFill>
            <a:srgbClr val="B3A2C7">
              <a:alpha val="69804"/>
            </a:srgbClr>
          </a:solidFill>
          <a:ln w="9525">
            <a:noFill/>
            <a:miter lim="800000"/>
            <a:headEnd/>
            <a:tailEnd/>
          </a:ln>
        </p:spPr>
        <p:txBody>
          <a:bodyPr wrap="square">
            <a:spAutoFit/>
          </a:bodyPr>
          <a:lstStyle/>
          <a:p>
            <a:pPr algn="ctr"/>
            <a:r>
              <a:rPr lang="en-GB" sz="2800" dirty="0" smtClean="0">
                <a:solidFill>
                  <a:srgbClr val="FFFF00"/>
                </a:solidFill>
                <a:latin typeface="Comic Sans MS" pitchFamily="66" charset="0"/>
                <a:ea typeface="ＭＳ Ｐゴシック"/>
              </a:rPr>
              <a:t>Provide equal access to the data, software, compute power. . to all participating scientists</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heckerboard(across)">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Date Placeholder 1"/>
          <p:cNvSpPr>
            <a:spLocks noGrp="1"/>
          </p:cNvSpPr>
          <p:nvPr>
            <p:ph type="dt" sz="quarter" idx="10"/>
          </p:nvPr>
        </p:nvSpPr>
        <p:spPr>
          <a:noFill/>
        </p:spPr>
        <p:txBody>
          <a:bodyPr/>
          <a:lstStyle/>
          <a:p>
            <a:pPr eaLnBrk="1" hangingPunct="1"/>
            <a:r>
              <a:rPr lang="en-US" smtClean="0">
                <a:latin typeface="Arial" pitchFamily="34" charset="0"/>
                <a:ea typeface="ＭＳ Ｐゴシック"/>
                <a:cs typeface="ＭＳ Ｐゴシック"/>
              </a:rPr>
              <a:t>24-04-09</a:t>
            </a:r>
            <a:endParaRPr lang="en-GB">
              <a:latin typeface="Arial" pitchFamily="34" charset="0"/>
              <a:ea typeface="ＭＳ Ｐゴシック"/>
              <a:cs typeface="ＭＳ Ｐゴシック"/>
            </a:endParaRPr>
          </a:p>
        </p:txBody>
      </p:sp>
      <p:sp>
        <p:nvSpPr>
          <p:cNvPr id="28675" name="Footer Placeholder 2"/>
          <p:cNvSpPr>
            <a:spLocks noGrp="1"/>
          </p:cNvSpPr>
          <p:nvPr>
            <p:ph type="ftr" sz="quarter" idx="11"/>
          </p:nvPr>
        </p:nvSpPr>
        <p:spPr>
          <a:noFill/>
        </p:spPr>
        <p:txBody>
          <a:bodyPr/>
          <a:lstStyle/>
          <a:p>
            <a:pPr eaLnBrk="1" hangingPunct="1"/>
            <a:r>
              <a:rPr lang="en-GB" smtClean="0">
                <a:latin typeface="Arial" pitchFamily="34" charset="0"/>
                <a:ea typeface="ＭＳ Ｐゴシック"/>
                <a:cs typeface="ＭＳ Ｐゴシック"/>
              </a:rPr>
              <a:t>Global collaboration Hans Hoffmann, CERN honorary</a:t>
            </a:r>
            <a:endParaRPr lang="en-GB">
              <a:latin typeface="Arial" pitchFamily="34" charset="0"/>
              <a:ea typeface="ＭＳ Ｐゴシック"/>
              <a:cs typeface="ＭＳ Ｐゴシック"/>
            </a:endParaRPr>
          </a:p>
        </p:txBody>
      </p:sp>
      <p:sp>
        <p:nvSpPr>
          <p:cNvPr id="28676" name="Slide Number Placeholder 3"/>
          <p:cNvSpPr>
            <a:spLocks noGrp="1"/>
          </p:cNvSpPr>
          <p:nvPr>
            <p:ph type="sldNum" sz="quarter" idx="12"/>
          </p:nvPr>
        </p:nvSpPr>
        <p:spPr>
          <a:noFill/>
        </p:spPr>
        <p:txBody>
          <a:bodyPr/>
          <a:lstStyle/>
          <a:p>
            <a:pPr eaLnBrk="1" hangingPunct="1"/>
            <a:fld id="{CF3F3AF3-B2BE-4AEE-8CC8-8553E2FFEE49}" type="slidenum">
              <a:rPr lang="en-GB" smtClean="0">
                <a:solidFill>
                  <a:schemeClr val="bg1"/>
                </a:solidFill>
                <a:latin typeface="Arial" pitchFamily="34" charset="0"/>
                <a:ea typeface="ＭＳ Ｐゴシック"/>
                <a:cs typeface="ＭＳ Ｐゴシック"/>
              </a:rPr>
              <a:pPr eaLnBrk="1" hangingPunct="1"/>
              <a:t>4</a:t>
            </a:fld>
            <a:endParaRPr lang="en-GB" smtClean="0">
              <a:solidFill>
                <a:schemeClr val="bg1"/>
              </a:solidFill>
              <a:latin typeface="Arial" pitchFamily="34" charset="0"/>
              <a:ea typeface="ＭＳ Ｐゴシック"/>
              <a:cs typeface="ＭＳ Ｐゴシック"/>
            </a:endParaRPr>
          </a:p>
        </p:txBody>
      </p:sp>
      <p:pic>
        <p:nvPicPr>
          <p:cNvPr id="28677" name="Picture 2"/>
          <p:cNvPicPr>
            <a:picLocks noChangeAspect="1" noChangeArrowheads="1"/>
          </p:cNvPicPr>
          <p:nvPr/>
        </p:nvPicPr>
        <p:blipFill>
          <a:blip r:embed="rId3"/>
          <a:srcRect/>
          <a:stretch>
            <a:fillRect/>
          </a:stretch>
        </p:blipFill>
        <p:spPr bwMode="auto">
          <a:xfrm>
            <a:off x="0" y="14288"/>
            <a:ext cx="9144000" cy="6829425"/>
          </a:xfrm>
          <a:prstGeom prst="rect">
            <a:avLst/>
          </a:prstGeom>
          <a:noFill/>
          <a:ln w="9525">
            <a:noFill/>
            <a:miter lim="800000"/>
            <a:headEnd/>
            <a:tailEnd/>
          </a:ln>
        </p:spPr>
      </p:pic>
      <p:sp>
        <p:nvSpPr>
          <p:cNvPr id="28678" name="TextBox 5"/>
          <p:cNvSpPr txBox="1">
            <a:spLocks noChangeArrowheads="1"/>
          </p:cNvSpPr>
          <p:nvPr/>
        </p:nvSpPr>
        <p:spPr bwMode="auto">
          <a:xfrm>
            <a:off x="1905000" y="6334125"/>
            <a:ext cx="6414961" cy="523220"/>
          </a:xfrm>
          <a:prstGeom prst="rect">
            <a:avLst/>
          </a:prstGeom>
          <a:gradFill rotWithShape="0">
            <a:gsLst>
              <a:gs pos="0">
                <a:srgbClr val="000000"/>
              </a:gs>
              <a:gs pos="39999">
                <a:srgbClr val="0A128C"/>
              </a:gs>
              <a:gs pos="70000">
                <a:srgbClr val="181CC7"/>
              </a:gs>
              <a:gs pos="88000">
                <a:srgbClr val="7005D4"/>
              </a:gs>
              <a:gs pos="100000">
                <a:srgbClr val="8C3D91"/>
              </a:gs>
            </a:gsLst>
            <a:lin ang="5400000"/>
          </a:gradFill>
          <a:ln w="9525">
            <a:noFill/>
            <a:miter lim="800000"/>
            <a:headEnd/>
            <a:tailEnd/>
          </a:ln>
        </p:spPr>
        <p:txBody>
          <a:bodyPr wrap="none">
            <a:spAutoFit/>
          </a:bodyPr>
          <a:lstStyle/>
          <a:p>
            <a:r>
              <a:rPr lang="en-GB" sz="2800" smtClean="0">
                <a:solidFill>
                  <a:schemeClr val="bg1"/>
                </a:solidFill>
                <a:latin typeface="Calibri" pitchFamily="34" charset="0"/>
              </a:rPr>
              <a:t>Curiosity and science: « out of the box »!!  </a:t>
            </a:r>
            <a:endParaRPr lang="en-GB" sz="2800">
              <a:solidFill>
                <a:schemeClr val="bg1"/>
              </a:solidFill>
              <a:latin typeface="Calibri" pitchFamily="34" charset="0"/>
            </a:endParaRPr>
          </a:p>
        </p:txBody>
      </p:sp>
    </p:spTree>
  </p:cSld>
  <p:clrMapOvr>
    <a:masterClrMapping/>
  </p:clrMapOvr>
  <p:transition>
    <p:wipe dir="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6978" name="Picture 2" descr="RTM"/>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3" name="Oval 2"/>
          <p:cNvSpPr>
            <a:spLocks noChangeArrowheads="1"/>
          </p:cNvSpPr>
          <p:nvPr/>
        </p:nvSpPr>
        <p:spPr bwMode="auto">
          <a:xfrm>
            <a:off x="0" y="3000375"/>
            <a:ext cx="2357438" cy="1190625"/>
          </a:xfrm>
          <a:prstGeom prst="ellipse">
            <a:avLst/>
          </a:prstGeom>
          <a:solidFill>
            <a:srgbClr val="3365FB">
              <a:alpha val="69803"/>
            </a:srgbClr>
          </a:solidFill>
          <a:ln w="9525" algn="ctr">
            <a:solidFill>
              <a:schemeClr val="tx1"/>
            </a:solidFill>
            <a:round/>
            <a:headEnd/>
            <a:tailEnd/>
          </a:ln>
        </p:spPr>
        <p:txBody>
          <a:bodyPr/>
          <a:lstStyle/>
          <a:p>
            <a:pPr algn="ctr"/>
            <a:r>
              <a:rPr lang="en-GB" sz="1600" smtClean="0">
                <a:solidFill>
                  <a:srgbClr val="FFFFFF"/>
                </a:solidFill>
                <a:latin typeface="Comic Sans MS" pitchFamily="66" charset="0"/>
                <a:ea typeface="ＭＳ Ｐゴシック"/>
              </a:rPr>
              <a:t>large data</a:t>
            </a:r>
          </a:p>
          <a:p>
            <a:pPr algn="ctr"/>
            <a:r>
              <a:rPr lang="en-GB" sz="1600" smtClean="0">
                <a:solidFill>
                  <a:srgbClr val="FFFFFF"/>
                </a:solidFill>
                <a:latin typeface="Comic Sans MS" pitchFamily="66" charset="0"/>
                <a:ea typeface="ＭＳ Ｐゴシック"/>
              </a:rPr>
              <a:t>repositories; data services</a:t>
            </a:r>
          </a:p>
        </p:txBody>
      </p:sp>
      <p:sp>
        <p:nvSpPr>
          <p:cNvPr id="4" name="Oval 3"/>
          <p:cNvSpPr>
            <a:spLocks noChangeArrowheads="1"/>
          </p:cNvSpPr>
          <p:nvPr/>
        </p:nvSpPr>
        <p:spPr bwMode="auto">
          <a:xfrm>
            <a:off x="6286500" y="4429125"/>
            <a:ext cx="2500313" cy="914400"/>
          </a:xfrm>
          <a:prstGeom prst="ellipse">
            <a:avLst/>
          </a:prstGeom>
          <a:solidFill>
            <a:srgbClr val="3365FB">
              <a:alpha val="69803"/>
            </a:srgbClr>
          </a:solidFill>
          <a:ln w="9525" algn="ctr">
            <a:solidFill>
              <a:schemeClr val="tx1"/>
            </a:solidFill>
            <a:round/>
            <a:headEnd/>
            <a:tailEnd/>
          </a:ln>
        </p:spPr>
        <p:txBody>
          <a:bodyPr/>
          <a:lstStyle/>
          <a:p>
            <a:pPr algn="ctr"/>
            <a:r>
              <a:rPr lang="en-GB" sz="1600" smtClean="0">
                <a:solidFill>
                  <a:srgbClr val="FFFFFF"/>
                </a:solidFill>
                <a:latin typeface="Comic Sans MS" pitchFamily="66" charset="0"/>
                <a:ea typeface="ＭＳ Ｐゴシック"/>
              </a:rPr>
              <a:t>communication means</a:t>
            </a:r>
          </a:p>
        </p:txBody>
      </p:sp>
      <p:sp>
        <p:nvSpPr>
          <p:cNvPr id="5" name="Oval 4"/>
          <p:cNvSpPr>
            <a:spLocks noChangeArrowheads="1"/>
          </p:cNvSpPr>
          <p:nvPr/>
        </p:nvSpPr>
        <p:spPr bwMode="auto">
          <a:xfrm>
            <a:off x="714375" y="4857750"/>
            <a:ext cx="2357438" cy="914400"/>
          </a:xfrm>
          <a:prstGeom prst="ellipse">
            <a:avLst/>
          </a:prstGeom>
          <a:solidFill>
            <a:srgbClr val="3365FB">
              <a:alpha val="69803"/>
            </a:srgbClr>
          </a:solidFill>
          <a:ln w="9525" algn="ctr">
            <a:solidFill>
              <a:schemeClr val="tx1"/>
            </a:solidFill>
            <a:round/>
            <a:headEnd/>
            <a:tailEnd/>
          </a:ln>
        </p:spPr>
        <p:txBody>
          <a:bodyPr/>
          <a:lstStyle/>
          <a:p>
            <a:pPr algn="ctr"/>
            <a:r>
              <a:rPr lang="en-GB" sz="1600" smtClean="0">
                <a:solidFill>
                  <a:srgbClr val="FFFFFF"/>
                </a:solidFill>
                <a:latin typeface="Comic Sans MS" pitchFamily="66" charset="0"/>
                <a:ea typeface="ＭＳ Ｐゴシック"/>
              </a:rPr>
              <a:t>facilities, instruments,   services</a:t>
            </a:r>
          </a:p>
        </p:txBody>
      </p:sp>
      <p:sp>
        <p:nvSpPr>
          <p:cNvPr id="6" name="Oval 5"/>
          <p:cNvSpPr>
            <a:spLocks noChangeArrowheads="1"/>
          </p:cNvSpPr>
          <p:nvPr/>
        </p:nvSpPr>
        <p:spPr bwMode="auto">
          <a:xfrm>
            <a:off x="533400" y="1214438"/>
            <a:ext cx="2667000" cy="914400"/>
          </a:xfrm>
          <a:prstGeom prst="ellipse">
            <a:avLst/>
          </a:prstGeom>
          <a:solidFill>
            <a:srgbClr val="3365FB">
              <a:alpha val="69803"/>
            </a:srgbClr>
          </a:solidFill>
          <a:ln w="9525" algn="ctr">
            <a:solidFill>
              <a:schemeClr val="tx1"/>
            </a:solidFill>
            <a:round/>
            <a:headEnd/>
            <a:tailEnd/>
          </a:ln>
        </p:spPr>
        <p:txBody>
          <a:bodyPr/>
          <a:lstStyle/>
          <a:p>
            <a:pPr algn="ctr"/>
            <a:r>
              <a:rPr lang="en-GB" sz="1600" dirty="0" smtClean="0">
                <a:solidFill>
                  <a:srgbClr val="FFFFFF"/>
                </a:solidFill>
                <a:latin typeface="Comic Sans MS" pitchFamily="66" charset="0"/>
                <a:ea typeface="ＭＳ Ｐゴシック"/>
              </a:rPr>
              <a:t>e-libraries</a:t>
            </a:r>
          </a:p>
          <a:p>
            <a:pPr algn="ctr"/>
            <a:r>
              <a:rPr lang="en-GB" sz="1600" dirty="0" smtClean="0">
                <a:solidFill>
                  <a:srgbClr val="FFFFFF"/>
                </a:solidFill>
                <a:latin typeface="Comic Sans MS" pitchFamily="66" charset="0"/>
                <a:ea typeface="ＭＳ Ｐゴシック"/>
              </a:rPr>
              <a:t>archive/</a:t>
            </a:r>
            <a:r>
              <a:rPr lang="en-GB" sz="1600" dirty="0" err="1" smtClean="0">
                <a:solidFill>
                  <a:srgbClr val="FFFFFF"/>
                </a:solidFill>
                <a:latin typeface="Comic Sans MS" pitchFamily="66" charset="0"/>
                <a:ea typeface="ＭＳ Ｐゴシック"/>
              </a:rPr>
              <a:t>curation</a:t>
            </a:r>
            <a:r>
              <a:rPr lang="en-GB" sz="1600" dirty="0" smtClean="0">
                <a:solidFill>
                  <a:srgbClr val="FFFFFF"/>
                </a:solidFill>
                <a:latin typeface="Comic Sans MS" pitchFamily="66" charset="0"/>
                <a:ea typeface="ＭＳ Ｐゴシック"/>
              </a:rPr>
              <a:t> centres </a:t>
            </a:r>
          </a:p>
        </p:txBody>
      </p:sp>
      <p:sp>
        <p:nvSpPr>
          <p:cNvPr id="7" name="Oval 6"/>
          <p:cNvSpPr>
            <a:spLocks noChangeArrowheads="1"/>
          </p:cNvSpPr>
          <p:nvPr/>
        </p:nvSpPr>
        <p:spPr bwMode="auto">
          <a:xfrm>
            <a:off x="3357563" y="357188"/>
            <a:ext cx="2357437" cy="1057275"/>
          </a:xfrm>
          <a:prstGeom prst="ellipse">
            <a:avLst/>
          </a:prstGeom>
          <a:solidFill>
            <a:srgbClr val="3365FB">
              <a:alpha val="69803"/>
            </a:srgbClr>
          </a:solidFill>
          <a:ln w="9525" algn="ctr">
            <a:solidFill>
              <a:schemeClr val="tx1"/>
            </a:solidFill>
            <a:round/>
            <a:headEnd/>
            <a:tailEnd/>
          </a:ln>
        </p:spPr>
        <p:txBody>
          <a:bodyPr/>
          <a:lstStyle/>
          <a:p>
            <a:pPr algn="ctr"/>
            <a:r>
              <a:rPr lang="en-GB" sz="1600" smtClean="0">
                <a:solidFill>
                  <a:srgbClr val="FFFFFF"/>
                </a:solidFill>
                <a:latin typeface="Comic Sans MS" pitchFamily="66" charset="0"/>
                <a:ea typeface="ＭＳ Ｐゴシック"/>
              </a:rPr>
              <a:t>people &amp; VOs skills &amp; training </a:t>
            </a:r>
          </a:p>
        </p:txBody>
      </p:sp>
      <p:sp>
        <p:nvSpPr>
          <p:cNvPr id="8" name="Oval 7"/>
          <p:cNvSpPr>
            <a:spLocks noChangeArrowheads="1"/>
          </p:cNvSpPr>
          <p:nvPr/>
        </p:nvSpPr>
        <p:spPr bwMode="auto">
          <a:xfrm>
            <a:off x="5638800" y="1071563"/>
            <a:ext cx="2743200" cy="1071562"/>
          </a:xfrm>
          <a:prstGeom prst="ellipse">
            <a:avLst/>
          </a:prstGeom>
          <a:solidFill>
            <a:srgbClr val="3365FB">
              <a:alpha val="69803"/>
            </a:srgbClr>
          </a:solidFill>
          <a:ln w="9525" algn="ctr">
            <a:solidFill>
              <a:schemeClr val="tx1"/>
            </a:solidFill>
            <a:round/>
            <a:headEnd/>
            <a:tailEnd/>
          </a:ln>
        </p:spPr>
        <p:txBody>
          <a:bodyPr/>
          <a:lstStyle/>
          <a:p>
            <a:pPr algn="ctr"/>
            <a:r>
              <a:rPr lang="en-GB" sz="1600" smtClean="0">
                <a:solidFill>
                  <a:srgbClr val="FFFFFF"/>
                </a:solidFill>
                <a:latin typeface="Comic Sans MS" pitchFamily="66" charset="0"/>
                <a:ea typeface="ＭＳ Ｐゴシック"/>
              </a:rPr>
              <a:t>computers (HPC; HTC); computer aided services</a:t>
            </a:r>
          </a:p>
        </p:txBody>
      </p:sp>
      <p:sp>
        <p:nvSpPr>
          <p:cNvPr id="9" name="Oval 8"/>
          <p:cNvSpPr>
            <a:spLocks noChangeArrowheads="1"/>
          </p:cNvSpPr>
          <p:nvPr/>
        </p:nvSpPr>
        <p:spPr bwMode="auto">
          <a:xfrm>
            <a:off x="6643688" y="2857500"/>
            <a:ext cx="2500312" cy="914400"/>
          </a:xfrm>
          <a:prstGeom prst="ellipse">
            <a:avLst/>
          </a:prstGeom>
          <a:solidFill>
            <a:srgbClr val="3365FB">
              <a:alpha val="69803"/>
            </a:srgbClr>
          </a:solidFill>
          <a:ln w="9525" algn="ctr">
            <a:solidFill>
              <a:schemeClr val="tx1"/>
            </a:solidFill>
            <a:round/>
            <a:headEnd/>
            <a:tailEnd/>
          </a:ln>
        </p:spPr>
        <p:txBody>
          <a:bodyPr/>
          <a:lstStyle/>
          <a:p>
            <a:pPr algn="ctr"/>
            <a:r>
              <a:rPr lang="en-GB" sz="1600" smtClean="0">
                <a:solidFill>
                  <a:srgbClr val="FFFFFF"/>
                </a:solidFill>
                <a:latin typeface="Comic Sans MS" pitchFamily="66" charset="0"/>
                <a:ea typeface="ＭＳ Ｐゴシック"/>
              </a:rPr>
              <a:t>interoperable open software </a:t>
            </a:r>
          </a:p>
          <a:p>
            <a:pPr algn="ctr"/>
            <a:r>
              <a:rPr lang="en-GB" sz="1600" smtClean="0">
                <a:solidFill>
                  <a:srgbClr val="FFFFFF"/>
                </a:solidFill>
                <a:latin typeface="Comic Sans MS" pitchFamily="66" charset="0"/>
                <a:ea typeface="ＭＳ Ｐゴシック"/>
              </a:rPr>
              <a:t> </a:t>
            </a:r>
          </a:p>
        </p:txBody>
      </p:sp>
      <p:sp>
        <p:nvSpPr>
          <p:cNvPr id="10" name="Oval 9"/>
          <p:cNvSpPr>
            <a:spLocks noChangeArrowheads="1"/>
          </p:cNvSpPr>
          <p:nvPr/>
        </p:nvSpPr>
        <p:spPr bwMode="auto">
          <a:xfrm>
            <a:off x="3276600" y="5715000"/>
            <a:ext cx="2743200" cy="914400"/>
          </a:xfrm>
          <a:prstGeom prst="ellipse">
            <a:avLst/>
          </a:prstGeom>
          <a:solidFill>
            <a:srgbClr val="3365FB">
              <a:alpha val="69803"/>
            </a:srgbClr>
          </a:solidFill>
          <a:ln w="9525" algn="ctr">
            <a:solidFill>
              <a:schemeClr val="tx1"/>
            </a:solidFill>
            <a:round/>
            <a:headEnd/>
            <a:tailEnd/>
          </a:ln>
        </p:spPr>
        <p:txBody>
          <a:bodyPr/>
          <a:lstStyle/>
          <a:p>
            <a:pPr algn="ctr"/>
            <a:r>
              <a:rPr lang="en-GB" sz="1600" smtClean="0">
                <a:solidFill>
                  <a:srgbClr val="FFFFFF"/>
                </a:solidFill>
                <a:latin typeface="Comic Sans MS" pitchFamily="66" charset="0"/>
                <a:ea typeface="ＭＳ Ｐゴシック"/>
              </a:rPr>
              <a:t>networks, services, dark </a:t>
            </a:r>
            <a:r>
              <a:rPr lang="el-GR" sz="1600" smtClean="0">
                <a:solidFill>
                  <a:srgbClr val="FFFFFF"/>
                </a:solidFill>
                <a:latin typeface="Comic Sans MS" pitchFamily="66" charset="0"/>
                <a:ea typeface="ＭＳ Ｐゴシック"/>
              </a:rPr>
              <a:t>λ</a:t>
            </a:r>
            <a:endParaRPr lang="en-GB" sz="1600" smtClean="0">
              <a:solidFill>
                <a:srgbClr val="FFFFFF"/>
              </a:solidFill>
              <a:latin typeface="Comic Sans MS" pitchFamily="66" charset="0"/>
              <a:ea typeface="ＭＳ Ｐゴシック"/>
            </a:endParaRPr>
          </a:p>
        </p:txBody>
      </p:sp>
      <p:sp>
        <p:nvSpPr>
          <p:cNvPr id="11" name="Oval 10"/>
          <p:cNvSpPr>
            <a:spLocks noChangeArrowheads="1"/>
          </p:cNvSpPr>
          <p:nvPr/>
        </p:nvSpPr>
        <p:spPr bwMode="auto">
          <a:xfrm>
            <a:off x="2438400" y="1428750"/>
            <a:ext cx="4190999" cy="3929063"/>
          </a:xfrm>
          <a:prstGeom prst="ellipse">
            <a:avLst/>
          </a:prstGeom>
          <a:solidFill>
            <a:srgbClr val="3365FB">
              <a:alpha val="69803"/>
            </a:srgbClr>
          </a:solidFill>
          <a:ln w="9525" algn="ctr">
            <a:solidFill>
              <a:schemeClr val="tx1"/>
            </a:solidFill>
            <a:round/>
            <a:headEnd/>
            <a:tailEnd/>
          </a:ln>
        </p:spPr>
        <p:txBody>
          <a:bodyPr/>
          <a:lstStyle/>
          <a:p>
            <a:pPr algn="ctr"/>
            <a:r>
              <a:rPr lang="en-GB" sz="2000" dirty="0" smtClean="0">
                <a:solidFill>
                  <a:srgbClr val="FFFF00"/>
                </a:solidFill>
                <a:latin typeface="Comic Sans MS" pitchFamily="66" charset="0"/>
                <a:ea typeface="ＭＳ Ｐゴシック"/>
              </a:rPr>
              <a:t>Multidisciplinary Collaborations:</a:t>
            </a:r>
          </a:p>
          <a:p>
            <a:pPr algn="ctr"/>
            <a:r>
              <a:rPr lang="en-GB" sz="2000" dirty="0" smtClean="0">
                <a:solidFill>
                  <a:srgbClr val="FFFF00"/>
                </a:solidFill>
                <a:latin typeface="Comic Sans MS" pitchFamily="66" charset="0"/>
                <a:ea typeface="ＭＳ Ｐゴシック"/>
              </a:rPr>
              <a:t>Common objectives</a:t>
            </a:r>
          </a:p>
          <a:p>
            <a:pPr algn="ctr"/>
            <a:r>
              <a:rPr lang="en-GB" sz="2000" dirty="0" smtClean="0">
                <a:solidFill>
                  <a:srgbClr val="FFFF00"/>
                </a:solidFill>
                <a:latin typeface="Comic Sans MS" pitchFamily="66" charset="0"/>
                <a:ea typeface="ＭＳ Ｐゴシック"/>
              </a:rPr>
              <a:t>Open sharing </a:t>
            </a:r>
          </a:p>
          <a:p>
            <a:pPr algn="ctr"/>
            <a:r>
              <a:rPr lang="en-GB" sz="2000" dirty="0" smtClean="0">
                <a:solidFill>
                  <a:srgbClr val="FFFF00"/>
                </a:solidFill>
                <a:latin typeface="Comic Sans MS" pitchFamily="66" charset="0"/>
                <a:ea typeface="ＭＳ Ｐゴシック"/>
              </a:rPr>
              <a:t>Critical mass</a:t>
            </a:r>
          </a:p>
          <a:p>
            <a:pPr algn="ctr"/>
            <a:r>
              <a:rPr lang="en-GB" sz="2000" dirty="0" smtClean="0">
                <a:solidFill>
                  <a:srgbClr val="FFFF00"/>
                </a:solidFill>
                <a:latin typeface="Comic Sans MS" pitchFamily="66" charset="0"/>
                <a:ea typeface="ＭＳ Ｐゴシック"/>
              </a:rPr>
              <a:t>Trust and respect</a:t>
            </a:r>
          </a:p>
          <a:p>
            <a:pPr algn="ctr"/>
            <a:r>
              <a:rPr lang="en-GB" sz="2000" dirty="0" smtClean="0">
                <a:solidFill>
                  <a:srgbClr val="FFFF00"/>
                </a:solidFill>
                <a:latin typeface="Comic Sans MS" pitchFamily="66" charset="0"/>
                <a:ea typeface="ＭＳ Ｐゴシック"/>
              </a:rPr>
              <a:t>&gt;Best efforts</a:t>
            </a:r>
          </a:p>
          <a:p>
            <a:pPr algn="ctr"/>
            <a:r>
              <a:rPr lang="en-GB" sz="2000" dirty="0" smtClean="0">
                <a:solidFill>
                  <a:srgbClr val="FFFF00"/>
                </a:solidFill>
                <a:latin typeface="Comic Sans MS" pitchFamily="66" charset="0"/>
                <a:ea typeface="ＭＳ Ｐゴシック"/>
              </a:rPr>
              <a:t>Quality Assurance Service-oriented</a:t>
            </a:r>
          </a:p>
          <a:p>
            <a:pPr algn="ctr"/>
            <a:endParaRPr lang="en-GB" sz="2000" dirty="0" smtClean="0">
              <a:solidFill>
                <a:srgbClr val="FFFF00"/>
              </a:solidFill>
              <a:latin typeface="Comic Sans MS" pitchFamily="66" charset="0"/>
              <a:ea typeface="ＭＳ Ｐゴシック"/>
            </a:endParaRPr>
          </a:p>
        </p:txBody>
      </p:sp>
      <p:pic>
        <p:nvPicPr>
          <p:cNvPr id="126988" name="Picture 4" descr="Open Science Grid">
            <a:hlinkClick r:id="rId4"/>
          </p:cNvPr>
          <p:cNvPicPr>
            <a:picLocks noChangeAspect="1" noChangeArrowheads="1"/>
          </p:cNvPicPr>
          <p:nvPr/>
        </p:nvPicPr>
        <p:blipFill>
          <a:blip r:embed="rId5" cstate="print"/>
          <a:srcRect/>
          <a:stretch>
            <a:fillRect/>
          </a:stretch>
        </p:blipFill>
        <p:spPr bwMode="auto">
          <a:xfrm>
            <a:off x="0" y="642938"/>
            <a:ext cx="1143000" cy="531812"/>
          </a:xfrm>
          <a:prstGeom prst="rect">
            <a:avLst/>
          </a:prstGeom>
          <a:noFill/>
          <a:ln w="9525">
            <a:noFill/>
            <a:miter lim="800000"/>
            <a:headEnd/>
            <a:tailEnd/>
          </a:ln>
        </p:spPr>
      </p:pic>
      <p:sp>
        <p:nvSpPr>
          <p:cNvPr id="126989" name="TextBox 12"/>
          <p:cNvSpPr txBox="1">
            <a:spLocks noChangeArrowheads="1"/>
          </p:cNvSpPr>
          <p:nvPr/>
        </p:nvSpPr>
        <p:spPr bwMode="auto">
          <a:xfrm>
            <a:off x="2057400" y="0"/>
            <a:ext cx="5729288" cy="461963"/>
          </a:xfrm>
          <a:prstGeom prst="rect">
            <a:avLst/>
          </a:prstGeom>
          <a:solidFill>
            <a:schemeClr val="accent2">
              <a:lumMod val="40000"/>
              <a:lumOff val="60000"/>
            </a:schemeClr>
          </a:solidFill>
          <a:ln w="9525">
            <a:noFill/>
            <a:miter lim="800000"/>
            <a:headEnd/>
            <a:tailEnd/>
          </a:ln>
        </p:spPr>
        <p:txBody>
          <a:bodyPr wrap="square">
            <a:spAutoFit/>
          </a:bodyPr>
          <a:lstStyle/>
          <a:p>
            <a:r>
              <a:rPr lang="en-GB" dirty="0" err="1" smtClean="0">
                <a:solidFill>
                  <a:srgbClr val="FFFF00"/>
                </a:solidFill>
                <a:latin typeface="Comic Sans MS" pitchFamily="66" charset="0"/>
                <a:ea typeface="ＭＳ Ｐゴシック"/>
              </a:rPr>
              <a:t>eScience</a:t>
            </a:r>
            <a:r>
              <a:rPr lang="en-GB" dirty="0" smtClean="0">
                <a:solidFill>
                  <a:srgbClr val="FFFF00"/>
                </a:solidFill>
                <a:latin typeface="Comic Sans MS" pitchFamily="66" charset="0"/>
                <a:ea typeface="ＭＳ Ｐゴシック"/>
              </a:rPr>
              <a:t> infrastructure ingredients</a:t>
            </a:r>
          </a:p>
        </p:txBody>
      </p:sp>
      <p:sp>
        <p:nvSpPr>
          <p:cNvPr id="126990" name="Date Placeholder 14"/>
          <p:cNvSpPr>
            <a:spLocks noGrp="1"/>
          </p:cNvSpPr>
          <p:nvPr>
            <p:ph type="dt" sz="quarter" idx="10"/>
          </p:nvPr>
        </p:nvSpPr>
        <p:spPr>
          <a:noFill/>
        </p:spPr>
        <p:txBody>
          <a:bodyPr/>
          <a:lstStyle/>
          <a:p>
            <a:pPr fontAlgn="base">
              <a:spcBef>
                <a:spcPct val="0"/>
              </a:spcBef>
              <a:spcAft>
                <a:spcPct val="0"/>
              </a:spcAft>
            </a:pPr>
            <a:r>
              <a:rPr lang="en-US" smtClean="0">
                <a:latin typeface="Arial" pitchFamily="34" charset="0"/>
              </a:rPr>
              <a:t>24-04-09</a:t>
            </a:r>
            <a:endParaRPr lang="en-GB" smtClean="0">
              <a:latin typeface="Arial" pitchFamily="34" charset="0"/>
            </a:endParaRPr>
          </a:p>
        </p:txBody>
      </p:sp>
      <p:sp>
        <p:nvSpPr>
          <p:cNvPr id="126991" name="Slide Number Placeholder 15"/>
          <p:cNvSpPr>
            <a:spLocks noGrp="1"/>
          </p:cNvSpPr>
          <p:nvPr>
            <p:ph type="sldNum" sz="quarter" idx="12"/>
          </p:nvPr>
        </p:nvSpPr>
        <p:spPr>
          <a:noFill/>
        </p:spPr>
        <p:txBody>
          <a:bodyPr/>
          <a:lstStyle/>
          <a:p>
            <a:pPr fontAlgn="base">
              <a:spcBef>
                <a:spcPct val="0"/>
              </a:spcBef>
              <a:spcAft>
                <a:spcPct val="0"/>
              </a:spcAft>
            </a:pPr>
            <a:fld id="{3C9CF968-5345-4C70-9C56-E2A6C80A46CF}" type="slidenum">
              <a:rPr lang="en-GB" smtClean="0">
                <a:latin typeface="Arial" pitchFamily="34" charset="0"/>
              </a:rPr>
              <a:pPr fontAlgn="base">
                <a:spcBef>
                  <a:spcPct val="0"/>
                </a:spcBef>
                <a:spcAft>
                  <a:spcPct val="0"/>
                </a:spcAft>
              </a:pPr>
              <a:t>40</a:t>
            </a:fld>
            <a:endParaRPr lang="en-GB" smtClean="0">
              <a:latin typeface="Arial" pitchFamily="34" charset="0"/>
            </a:endParaRPr>
          </a:p>
        </p:txBody>
      </p:sp>
      <p:sp>
        <p:nvSpPr>
          <p:cNvPr id="126992" name="Footer Placeholder 16"/>
          <p:cNvSpPr>
            <a:spLocks noGrp="1"/>
          </p:cNvSpPr>
          <p:nvPr>
            <p:ph type="ftr" sz="quarter" idx="11"/>
          </p:nvPr>
        </p:nvSpPr>
        <p:spPr>
          <a:xfrm>
            <a:off x="3124200" y="6553200"/>
            <a:ext cx="2895600" cy="457200"/>
          </a:xfrm>
          <a:noFill/>
        </p:spPr>
        <p:txBody>
          <a:bodyPr/>
          <a:lstStyle/>
          <a:p>
            <a:pPr fontAlgn="base">
              <a:spcBef>
                <a:spcPct val="0"/>
              </a:spcBef>
              <a:spcAft>
                <a:spcPct val="0"/>
              </a:spcAft>
            </a:pPr>
            <a:r>
              <a:rPr lang="en-GB" smtClean="0">
                <a:solidFill>
                  <a:srgbClr val="FFFFFF"/>
                </a:solidFill>
                <a:latin typeface="Arial" pitchFamily="34" charset="0"/>
              </a:rPr>
              <a:t>Global collaboration Hans Hoffmann, CERN honorary</a:t>
            </a:r>
          </a:p>
        </p:txBody>
      </p:sp>
      <p:pic>
        <p:nvPicPr>
          <p:cNvPr id="126993" name="Picture 13" descr="Creative Commons License">
            <a:hlinkClick r:id="rId6"/>
          </p:cNvPr>
          <p:cNvPicPr>
            <a:picLocks noChangeAspect="1" noChangeArrowheads="1"/>
          </p:cNvPicPr>
          <p:nvPr/>
        </p:nvPicPr>
        <p:blipFill>
          <a:blip r:embed="rId7" cstate="print"/>
          <a:srcRect/>
          <a:stretch>
            <a:fillRect/>
          </a:stretch>
        </p:blipFill>
        <p:spPr bwMode="auto">
          <a:xfrm>
            <a:off x="2133600" y="6562725"/>
            <a:ext cx="838200" cy="295275"/>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1000"/>
                                        <p:tgtEl>
                                          <p:spTgt spid="3"/>
                                        </p:tgtEl>
                                      </p:cBhvr>
                                    </p:animEffect>
                                  </p:childTnLst>
                                </p:cTn>
                              </p:par>
                            </p:childTnLst>
                          </p:cTn>
                        </p:par>
                        <p:par>
                          <p:cTn id="16" fill="hold">
                            <p:stCondLst>
                              <p:cond delay="3000"/>
                            </p:stCondLst>
                            <p:childTnLst>
                              <p:par>
                                <p:cTn id="17" presetID="10" presetClass="entr" presetSubtype="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childTnLst>
                                </p:cTn>
                              </p:par>
                            </p:childTnLst>
                          </p:cTn>
                        </p:par>
                        <p:par>
                          <p:cTn id="20" fill="hold">
                            <p:stCondLst>
                              <p:cond delay="4000"/>
                            </p:stCondLst>
                            <p:childTnLst>
                              <p:par>
                                <p:cTn id="21" presetID="10" presetClass="entr" presetSubtype="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1000"/>
                                        <p:tgtEl>
                                          <p:spTgt spid="10"/>
                                        </p:tgtEl>
                                      </p:cBhvr>
                                    </p:animEffect>
                                  </p:childTnLst>
                                </p:cTn>
                              </p:par>
                            </p:childTnLst>
                          </p:cTn>
                        </p:par>
                        <p:par>
                          <p:cTn id="24" fill="hold">
                            <p:stCondLst>
                              <p:cond delay="5000"/>
                            </p:stCondLst>
                            <p:childTnLst>
                              <p:par>
                                <p:cTn id="25" presetID="10" presetClass="entr" presetSubtype="0"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1000"/>
                                        <p:tgtEl>
                                          <p:spTgt spid="4"/>
                                        </p:tgtEl>
                                      </p:cBhvr>
                                    </p:animEffect>
                                  </p:childTnLst>
                                </p:cTn>
                              </p:par>
                            </p:childTnLst>
                          </p:cTn>
                        </p:par>
                        <p:par>
                          <p:cTn id="28" fill="hold">
                            <p:stCondLst>
                              <p:cond delay="6000"/>
                            </p:stCondLst>
                            <p:childTnLst>
                              <p:par>
                                <p:cTn id="29" presetID="10" presetClass="entr" presetSubtype="0"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1000"/>
                                        <p:tgtEl>
                                          <p:spTgt spid="9"/>
                                        </p:tgtEl>
                                      </p:cBhvr>
                                    </p:animEffect>
                                  </p:childTnLst>
                                </p:cTn>
                              </p:par>
                            </p:childTnLst>
                          </p:cTn>
                        </p:par>
                        <p:par>
                          <p:cTn id="32" fill="hold">
                            <p:stCondLst>
                              <p:cond delay="7000"/>
                            </p:stCondLst>
                            <p:childTnLst>
                              <p:par>
                                <p:cTn id="33" presetID="10" presetClass="entr" presetSubtype="0"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1000"/>
                                        <p:tgtEl>
                                          <p:spTgt spid="8"/>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fade">
                                      <p:cBhvr>
                                        <p:cTn id="40"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1"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0076" y="1703398"/>
            <a:ext cx="7972452" cy="3225800"/>
          </a:xfrm>
        </p:spPr>
        <p:txBody>
          <a:bodyPr/>
          <a:lstStyle/>
          <a:p>
            <a:r>
              <a:rPr lang="en-GB" dirty="0" smtClean="0"/>
              <a:t>Start-up of LHC and experiments 2009</a:t>
            </a:r>
            <a:br>
              <a:rPr lang="en-GB" dirty="0" smtClean="0"/>
            </a:br>
            <a:r>
              <a:rPr lang="en-GB" dirty="0" smtClean="0"/>
              <a:t>initial energy: 3500 </a:t>
            </a:r>
            <a:r>
              <a:rPr lang="en-GB" dirty="0" err="1" smtClean="0"/>
              <a:t>GeV</a:t>
            </a:r>
            <a:r>
              <a:rPr lang="en-GB" dirty="0" smtClean="0"/>
              <a:t>/beam</a:t>
            </a:r>
            <a:br>
              <a:rPr lang="en-GB" dirty="0" smtClean="0"/>
            </a:br>
            <a:r>
              <a:rPr lang="en-GB" dirty="0" smtClean="0"/>
              <a:t>later: 7000 </a:t>
            </a:r>
            <a:r>
              <a:rPr lang="en-GB" dirty="0" err="1" smtClean="0"/>
              <a:t>GeV</a:t>
            </a:r>
            <a:r>
              <a:rPr lang="en-GB" dirty="0" smtClean="0"/>
              <a:t>/beam</a:t>
            </a:r>
            <a:br>
              <a:rPr lang="en-GB" dirty="0" smtClean="0"/>
            </a:br>
            <a:endParaRPr lang="en-GB" dirty="0"/>
          </a:p>
        </p:txBody>
      </p:sp>
      <p:sp>
        <p:nvSpPr>
          <p:cNvPr id="3" name="Date Placeholder 2"/>
          <p:cNvSpPr>
            <a:spLocks noGrp="1"/>
          </p:cNvSpPr>
          <p:nvPr>
            <p:ph type="dt" sz="half" idx="10"/>
          </p:nvPr>
        </p:nvSpPr>
        <p:spPr/>
        <p:txBody>
          <a:bodyPr/>
          <a:lstStyle/>
          <a:p>
            <a:pPr>
              <a:defRPr/>
            </a:pPr>
            <a:r>
              <a:rPr lang="en-US" smtClean="0">
                <a:solidFill>
                  <a:prstClr val="black">
                    <a:tint val="75000"/>
                  </a:prstClr>
                </a:solidFill>
              </a:rPr>
              <a:t>24-04-09</a:t>
            </a:r>
            <a:endParaRPr lang="en-US">
              <a:solidFill>
                <a:prstClr val="black">
                  <a:tint val="75000"/>
                </a:prstClr>
              </a:solidFill>
            </a:endParaRPr>
          </a:p>
        </p:txBody>
      </p:sp>
      <p:sp>
        <p:nvSpPr>
          <p:cNvPr id="4" name="Footer Placeholder 3"/>
          <p:cNvSpPr>
            <a:spLocks noGrp="1"/>
          </p:cNvSpPr>
          <p:nvPr>
            <p:ph type="ftr" sz="quarter" idx="11"/>
          </p:nvPr>
        </p:nvSpPr>
        <p:spPr/>
        <p:txBody>
          <a:bodyPr/>
          <a:lstStyle/>
          <a:p>
            <a:pPr>
              <a:defRPr/>
            </a:pPr>
            <a:r>
              <a:rPr lang="en-GB" smtClean="0">
                <a:solidFill>
                  <a:prstClr val="black">
                    <a:tint val="75000"/>
                  </a:prstClr>
                </a:solidFill>
              </a:rPr>
              <a:t>Global collaboration Hans Hoffmann, CERN honorary</a:t>
            </a:r>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pPr>
              <a:defRPr/>
            </a:pPr>
            <a:fld id="{F86A92E2-6465-49D5-8B07-50A8F685B805}" type="slidenum">
              <a:rPr lang="en-GB" smtClean="0">
                <a:solidFill>
                  <a:prstClr val="black">
                    <a:tint val="75000"/>
                  </a:prstClr>
                </a:solidFill>
              </a:rPr>
              <a:pPr>
                <a:defRPr/>
              </a:pPr>
              <a:t>41</a:t>
            </a:fld>
            <a:endParaRPr lang="en-GB">
              <a:solidFill>
                <a:prstClr val="black">
                  <a:tint val="75000"/>
                </a:prstClr>
              </a:solidFill>
            </a:endParaRPr>
          </a:p>
        </p:txBody>
      </p:sp>
    </p:spTree>
  </p:cSld>
  <p:clrMapOvr>
    <a:masterClrMapping/>
  </p:clrMapOvr>
  <p:transition>
    <p:wipe dir="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descr="summer"/>
          <p:cNvPicPr>
            <a:picLocks noChangeAspect="1" noChangeArrowheads="1"/>
          </p:cNvPicPr>
          <p:nvPr/>
        </p:nvPicPr>
        <p:blipFill>
          <a:blip r:embed="rId3"/>
          <a:srcRect/>
          <a:stretch>
            <a:fillRect/>
          </a:stretch>
        </p:blipFill>
        <p:spPr bwMode="auto">
          <a:xfrm>
            <a:off x="0" y="806450"/>
            <a:ext cx="9144000" cy="6051550"/>
          </a:xfrm>
          <a:prstGeom prst="rect">
            <a:avLst/>
          </a:prstGeom>
          <a:noFill/>
          <a:ln w="9525">
            <a:noFill/>
            <a:miter lim="800000"/>
            <a:headEnd/>
            <a:tailEnd/>
          </a:ln>
        </p:spPr>
      </p:pic>
      <p:sp>
        <p:nvSpPr>
          <p:cNvPr id="38915" name="Rectangle 3"/>
          <p:cNvSpPr>
            <a:spLocks noGrp="1" noChangeArrowheads="1"/>
          </p:cNvSpPr>
          <p:nvPr>
            <p:ph type="title"/>
          </p:nvPr>
        </p:nvSpPr>
        <p:spPr>
          <a:xfrm>
            <a:off x="611188" y="0"/>
            <a:ext cx="7772400" cy="765175"/>
          </a:xfrm>
          <a:solidFill>
            <a:schemeClr val="tx1"/>
          </a:solidFill>
        </p:spPr>
        <p:txBody>
          <a:bodyPr/>
          <a:lstStyle/>
          <a:p>
            <a:r>
              <a:rPr lang="en-US" sz="3200" b="1" smtClean="0"/>
              <a:t>CERN as an Educator</a:t>
            </a:r>
            <a:endParaRPr lang="en-US" b="1" smtClean="0"/>
          </a:p>
        </p:txBody>
      </p:sp>
      <p:sp>
        <p:nvSpPr>
          <p:cNvPr id="51204" name="WordArt 4"/>
          <p:cNvSpPr>
            <a:spLocks noChangeArrowheads="1" noChangeShapeType="1" noTextEdit="1"/>
          </p:cNvSpPr>
          <p:nvPr/>
        </p:nvSpPr>
        <p:spPr bwMode="auto">
          <a:xfrm>
            <a:off x="2590800" y="3657600"/>
            <a:ext cx="2381250" cy="428625"/>
          </a:xfrm>
          <a:prstGeom prst="rect">
            <a:avLst/>
          </a:prstGeom>
        </p:spPr>
        <p:txBody>
          <a:bodyPr wrap="none" fromWordArt="1">
            <a:prstTxWarp prst="textPlain">
              <a:avLst>
                <a:gd name="adj" fmla="val 50000"/>
              </a:avLst>
            </a:prstTxWarp>
          </a:bodyPr>
          <a:lstStyle/>
          <a:p>
            <a:pPr algn="ctr"/>
            <a:r>
              <a:rPr lang="en-US" sz="2800" b="1" kern="10" dirty="0">
                <a:ln w="9525">
                  <a:solidFill>
                    <a:schemeClr val="bg2"/>
                  </a:solidFill>
                  <a:round/>
                  <a:headEnd/>
                  <a:tailEnd/>
                </a:ln>
                <a:solidFill>
                  <a:srgbClr val="FFC000"/>
                </a:solidFill>
                <a:effectLst>
                  <a:outerShdw dist="35921" dir="2700000" algn="ctr" rotWithShape="0">
                    <a:srgbClr val="C0C0C0">
                      <a:alpha val="79999"/>
                    </a:srgbClr>
                  </a:outerShdw>
                </a:effectLst>
                <a:latin typeface="Comic Sans MS" pitchFamily="66" charset="0"/>
              </a:rPr>
              <a:t>Summer Students</a:t>
            </a:r>
          </a:p>
        </p:txBody>
      </p:sp>
      <p:sp>
        <p:nvSpPr>
          <p:cNvPr id="51205" name="WordArt 5"/>
          <p:cNvSpPr>
            <a:spLocks noChangeArrowheads="1" noChangeShapeType="1" noTextEdit="1"/>
          </p:cNvSpPr>
          <p:nvPr/>
        </p:nvSpPr>
        <p:spPr bwMode="auto">
          <a:xfrm>
            <a:off x="6443663" y="3284538"/>
            <a:ext cx="2276475" cy="371475"/>
          </a:xfrm>
          <a:prstGeom prst="rect">
            <a:avLst/>
          </a:prstGeom>
        </p:spPr>
        <p:txBody>
          <a:bodyPr wrap="none" fromWordArt="1">
            <a:prstTxWarp prst="textPlain">
              <a:avLst>
                <a:gd name="adj" fmla="val 50000"/>
              </a:avLst>
            </a:prstTxWarp>
          </a:bodyPr>
          <a:lstStyle/>
          <a:p>
            <a:pPr algn="ctr"/>
            <a:r>
              <a:rPr lang="en-US" b="1" kern="10">
                <a:ln w="9525">
                  <a:solidFill>
                    <a:schemeClr val="bg2"/>
                  </a:solidFill>
                  <a:round/>
                  <a:headEnd/>
                  <a:tailEnd/>
                </a:ln>
                <a:solidFill>
                  <a:srgbClr val="FFC000"/>
                </a:solidFill>
                <a:effectLst>
                  <a:outerShdw dist="35921" dir="2700000" algn="ctr" rotWithShape="0">
                    <a:srgbClr val="C0C0C0">
                      <a:alpha val="79999"/>
                    </a:srgbClr>
                  </a:outerShdw>
                </a:effectLst>
                <a:latin typeface="Comic Sans MS" pitchFamily="66" charset="0"/>
              </a:rPr>
              <a:t>Technical Students</a:t>
            </a:r>
          </a:p>
        </p:txBody>
      </p:sp>
      <p:sp>
        <p:nvSpPr>
          <p:cNvPr id="51206" name="WordArt 6"/>
          <p:cNvSpPr>
            <a:spLocks noChangeArrowheads="1" noChangeShapeType="1" noTextEdit="1"/>
          </p:cNvSpPr>
          <p:nvPr/>
        </p:nvSpPr>
        <p:spPr bwMode="auto">
          <a:xfrm>
            <a:off x="6372225" y="1268413"/>
            <a:ext cx="2409825" cy="428625"/>
          </a:xfrm>
          <a:prstGeom prst="rect">
            <a:avLst/>
          </a:prstGeom>
        </p:spPr>
        <p:txBody>
          <a:bodyPr wrap="none" fromWordArt="1">
            <a:prstTxWarp prst="textPlain">
              <a:avLst>
                <a:gd name="adj" fmla="val 50000"/>
              </a:avLst>
            </a:prstTxWarp>
          </a:bodyPr>
          <a:lstStyle/>
          <a:p>
            <a:pPr algn="ctr"/>
            <a:r>
              <a:rPr lang="en-US" sz="2800" b="1" kern="10">
                <a:ln w="9525">
                  <a:solidFill>
                    <a:schemeClr val="bg2"/>
                  </a:solidFill>
                  <a:round/>
                  <a:headEnd/>
                  <a:tailEnd/>
                </a:ln>
                <a:solidFill>
                  <a:srgbClr val="FFC000"/>
                </a:solidFill>
                <a:effectLst>
                  <a:outerShdw dist="35921" dir="2700000" algn="ctr" rotWithShape="0">
                    <a:srgbClr val="C0C0C0">
                      <a:alpha val="79999"/>
                    </a:srgbClr>
                  </a:outerShdw>
                </a:effectLst>
                <a:latin typeface="Comic Sans MS" pitchFamily="66" charset="0"/>
              </a:rPr>
              <a:t>Doctoral Students</a:t>
            </a:r>
          </a:p>
        </p:txBody>
      </p:sp>
      <p:sp>
        <p:nvSpPr>
          <p:cNvPr id="51207" name="WordArt 7"/>
          <p:cNvSpPr>
            <a:spLocks noChangeArrowheads="1" noChangeShapeType="1" noTextEdit="1"/>
          </p:cNvSpPr>
          <p:nvPr/>
        </p:nvSpPr>
        <p:spPr bwMode="auto">
          <a:xfrm>
            <a:off x="3851275" y="1844675"/>
            <a:ext cx="1085850" cy="428625"/>
          </a:xfrm>
          <a:prstGeom prst="rect">
            <a:avLst/>
          </a:prstGeom>
        </p:spPr>
        <p:txBody>
          <a:bodyPr wrap="none" fromWordArt="1">
            <a:prstTxWarp prst="textPlain">
              <a:avLst>
                <a:gd name="adj" fmla="val 50000"/>
              </a:avLst>
            </a:prstTxWarp>
          </a:bodyPr>
          <a:lstStyle/>
          <a:p>
            <a:pPr algn="ctr"/>
            <a:r>
              <a:rPr lang="en-US" sz="2800" b="1" kern="10">
                <a:ln w="9525">
                  <a:solidFill>
                    <a:schemeClr val="bg2"/>
                  </a:solidFill>
                  <a:round/>
                  <a:headEnd/>
                  <a:tailEnd/>
                </a:ln>
                <a:solidFill>
                  <a:srgbClr val="FFC000"/>
                </a:solidFill>
                <a:effectLst>
                  <a:outerShdw dist="35921" dir="2700000" algn="ctr" rotWithShape="0">
                    <a:srgbClr val="C0C0C0">
                      <a:alpha val="79999"/>
                    </a:srgbClr>
                  </a:outerShdw>
                </a:effectLst>
                <a:latin typeface="Comic Sans MS" pitchFamily="66" charset="0"/>
              </a:rPr>
              <a:t>Fellows</a:t>
            </a:r>
          </a:p>
        </p:txBody>
      </p:sp>
      <p:sp>
        <p:nvSpPr>
          <p:cNvPr id="51208" name="WordArt 8"/>
          <p:cNvSpPr>
            <a:spLocks noChangeArrowheads="1" noChangeShapeType="1" noTextEdit="1"/>
          </p:cNvSpPr>
          <p:nvPr/>
        </p:nvSpPr>
        <p:spPr bwMode="auto">
          <a:xfrm>
            <a:off x="539750" y="3284538"/>
            <a:ext cx="1152525" cy="428625"/>
          </a:xfrm>
          <a:prstGeom prst="rect">
            <a:avLst/>
          </a:prstGeom>
        </p:spPr>
        <p:txBody>
          <a:bodyPr wrap="none" fromWordArt="1">
            <a:prstTxWarp prst="textPlain">
              <a:avLst>
                <a:gd name="adj" fmla="val 50000"/>
              </a:avLst>
            </a:prstTxWarp>
          </a:bodyPr>
          <a:lstStyle/>
          <a:p>
            <a:pPr algn="ctr"/>
            <a:r>
              <a:rPr lang="en-US" sz="2800" b="1" kern="10">
                <a:ln w="9525">
                  <a:solidFill>
                    <a:schemeClr val="bg2"/>
                  </a:solidFill>
                  <a:round/>
                  <a:headEnd/>
                  <a:tailEnd/>
                </a:ln>
                <a:solidFill>
                  <a:srgbClr val="FFC000"/>
                </a:solidFill>
                <a:effectLst>
                  <a:outerShdw dist="35921" dir="2700000" algn="ctr" rotWithShape="0">
                    <a:srgbClr val="C0C0C0">
                      <a:alpha val="79999"/>
                    </a:srgbClr>
                  </a:outerShdw>
                </a:effectLst>
                <a:latin typeface="Comic Sans MS" pitchFamily="66" charset="0"/>
              </a:rPr>
              <a:t>Visits</a:t>
            </a:r>
          </a:p>
        </p:txBody>
      </p:sp>
      <p:sp>
        <p:nvSpPr>
          <p:cNvPr id="51209" name="WordArt 9"/>
          <p:cNvSpPr>
            <a:spLocks noChangeArrowheads="1" noChangeShapeType="1" noTextEdit="1"/>
          </p:cNvSpPr>
          <p:nvPr/>
        </p:nvSpPr>
        <p:spPr bwMode="auto">
          <a:xfrm>
            <a:off x="107950" y="2420938"/>
            <a:ext cx="1571625" cy="428625"/>
          </a:xfrm>
          <a:prstGeom prst="rect">
            <a:avLst/>
          </a:prstGeom>
        </p:spPr>
        <p:txBody>
          <a:bodyPr wrap="none" fromWordArt="1">
            <a:prstTxWarp prst="textPlain">
              <a:avLst>
                <a:gd name="adj" fmla="val 50000"/>
              </a:avLst>
            </a:prstTxWarp>
          </a:bodyPr>
          <a:lstStyle/>
          <a:p>
            <a:pPr algn="ctr"/>
            <a:r>
              <a:rPr lang="en-US" sz="2800" b="1" kern="10">
                <a:ln w="9525">
                  <a:solidFill>
                    <a:schemeClr val="bg2"/>
                  </a:solidFill>
                  <a:round/>
                  <a:headEnd/>
                  <a:tailEnd/>
                </a:ln>
                <a:solidFill>
                  <a:srgbClr val="FFC000"/>
                </a:solidFill>
                <a:effectLst>
                  <a:outerShdw dist="35921" dir="2700000" algn="ctr" rotWithShape="0">
                    <a:srgbClr val="C0C0C0">
                      <a:alpha val="79999"/>
                    </a:srgbClr>
                  </a:outerShdw>
                </a:effectLst>
                <a:latin typeface="Comic Sans MS" pitchFamily="66" charset="0"/>
              </a:rPr>
              <a:t>Exhibitions</a:t>
            </a:r>
          </a:p>
        </p:txBody>
      </p:sp>
      <p:sp>
        <p:nvSpPr>
          <p:cNvPr id="51210" name="WordArt 10"/>
          <p:cNvSpPr>
            <a:spLocks noChangeArrowheads="1" noChangeShapeType="1" noTextEdit="1"/>
          </p:cNvSpPr>
          <p:nvPr/>
        </p:nvSpPr>
        <p:spPr bwMode="auto">
          <a:xfrm>
            <a:off x="2209800" y="5562600"/>
            <a:ext cx="3257550" cy="428625"/>
          </a:xfrm>
          <a:prstGeom prst="rect">
            <a:avLst/>
          </a:prstGeom>
        </p:spPr>
        <p:txBody>
          <a:bodyPr wrap="none" fromWordArt="1">
            <a:prstTxWarp prst="textPlain">
              <a:avLst>
                <a:gd name="adj" fmla="val 50000"/>
              </a:avLst>
            </a:prstTxWarp>
          </a:bodyPr>
          <a:lstStyle/>
          <a:p>
            <a:pPr algn="ctr"/>
            <a:r>
              <a:rPr lang="en-GB" sz="2800" b="1" kern="10" dirty="0" smtClean="0">
                <a:ln w="9525">
                  <a:solidFill>
                    <a:schemeClr val="bg2"/>
                  </a:solidFill>
                  <a:round/>
                  <a:headEnd/>
                  <a:tailEnd/>
                </a:ln>
                <a:solidFill>
                  <a:srgbClr val="FF0000"/>
                </a:solidFill>
                <a:effectLst>
                  <a:outerShdw dist="35921" dir="2700000" algn="ctr" rotWithShape="0">
                    <a:srgbClr val="C0C0C0">
                      <a:alpha val="79999"/>
                    </a:srgbClr>
                  </a:outerShdw>
                </a:effectLst>
                <a:latin typeface="Comic Sans MS" pitchFamily="66" charset="0"/>
              </a:rPr>
              <a:t>Teachers programmes</a:t>
            </a:r>
            <a:endParaRPr lang="en-GB" sz="2800" b="1" kern="10" dirty="0">
              <a:ln w="9525">
                <a:solidFill>
                  <a:schemeClr val="bg2"/>
                </a:solidFill>
                <a:round/>
                <a:headEnd/>
                <a:tailEnd/>
              </a:ln>
              <a:solidFill>
                <a:srgbClr val="FF0000"/>
              </a:solidFill>
              <a:effectLst>
                <a:outerShdw dist="35921" dir="2700000" algn="ctr" rotWithShape="0">
                  <a:srgbClr val="C0C0C0">
                    <a:alpha val="79999"/>
                  </a:srgbClr>
                </a:outerShdw>
              </a:effectLst>
              <a:latin typeface="Comic Sans MS" pitchFamily="66" charset="0"/>
            </a:endParaRPr>
          </a:p>
        </p:txBody>
      </p:sp>
      <p:sp>
        <p:nvSpPr>
          <p:cNvPr id="51211" name="WordArt 11"/>
          <p:cNvSpPr>
            <a:spLocks noChangeArrowheads="1" noChangeShapeType="1" noTextEdit="1"/>
          </p:cNvSpPr>
          <p:nvPr/>
        </p:nvSpPr>
        <p:spPr bwMode="auto">
          <a:xfrm>
            <a:off x="827088" y="1773238"/>
            <a:ext cx="2333625" cy="371475"/>
          </a:xfrm>
          <a:prstGeom prst="rect">
            <a:avLst/>
          </a:prstGeom>
        </p:spPr>
        <p:txBody>
          <a:bodyPr wrap="none" fromWordArt="1">
            <a:prstTxWarp prst="textPlain">
              <a:avLst>
                <a:gd name="adj" fmla="val 50000"/>
              </a:avLst>
            </a:prstTxWarp>
          </a:bodyPr>
          <a:lstStyle/>
          <a:p>
            <a:pPr algn="ctr"/>
            <a:r>
              <a:rPr lang="en-US" b="1" kern="10">
                <a:ln w="9525">
                  <a:solidFill>
                    <a:schemeClr val="bg2"/>
                  </a:solidFill>
                  <a:round/>
                  <a:headEnd/>
                  <a:tailEnd/>
                </a:ln>
                <a:solidFill>
                  <a:srgbClr val="FFC000"/>
                </a:solidFill>
                <a:effectLst>
                  <a:outerShdw dist="35921" dir="2700000" algn="ctr" rotWithShape="0">
                    <a:srgbClr val="C0C0C0">
                      <a:alpha val="79999"/>
                    </a:srgbClr>
                  </a:outerShdw>
                </a:effectLst>
                <a:latin typeface="Comic Sans MS" pitchFamily="66" charset="0"/>
              </a:rPr>
              <a:t>Academic Training</a:t>
            </a:r>
          </a:p>
        </p:txBody>
      </p:sp>
      <p:sp>
        <p:nvSpPr>
          <p:cNvPr id="51212" name="WordArt 12"/>
          <p:cNvSpPr>
            <a:spLocks noChangeArrowheads="1" noChangeShapeType="1" noTextEdit="1"/>
          </p:cNvSpPr>
          <p:nvPr/>
        </p:nvSpPr>
        <p:spPr bwMode="auto">
          <a:xfrm>
            <a:off x="323850" y="1052513"/>
            <a:ext cx="1562100" cy="428625"/>
          </a:xfrm>
          <a:prstGeom prst="rect">
            <a:avLst/>
          </a:prstGeom>
        </p:spPr>
        <p:txBody>
          <a:bodyPr wrap="none" fromWordArt="1">
            <a:prstTxWarp prst="textPlain">
              <a:avLst>
                <a:gd name="adj" fmla="val 50000"/>
              </a:avLst>
            </a:prstTxWarp>
          </a:bodyPr>
          <a:lstStyle/>
          <a:p>
            <a:pPr algn="ctr"/>
            <a:r>
              <a:rPr lang="en-US" sz="2800" b="1" kern="10">
                <a:ln w="9525">
                  <a:solidFill>
                    <a:schemeClr val="bg2"/>
                  </a:solidFill>
                  <a:round/>
                  <a:headEnd/>
                  <a:tailEnd/>
                </a:ln>
                <a:solidFill>
                  <a:srgbClr val="FFC000"/>
                </a:solidFill>
                <a:effectLst>
                  <a:outerShdw dist="35921" dir="2700000" algn="ctr" rotWithShape="0">
                    <a:srgbClr val="C0C0C0">
                      <a:alpha val="79999"/>
                    </a:srgbClr>
                  </a:outerShdw>
                </a:effectLst>
                <a:latin typeface="Comic Sans MS" pitchFamily="66" charset="0"/>
              </a:rPr>
              <a:t>Apprentices</a:t>
            </a:r>
          </a:p>
        </p:txBody>
      </p:sp>
      <p:sp>
        <p:nvSpPr>
          <p:cNvPr id="51213" name="WordArt 13"/>
          <p:cNvSpPr>
            <a:spLocks noChangeArrowheads="1" noChangeShapeType="1" noTextEdit="1"/>
          </p:cNvSpPr>
          <p:nvPr/>
        </p:nvSpPr>
        <p:spPr bwMode="auto">
          <a:xfrm>
            <a:off x="6588125" y="2492375"/>
            <a:ext cx="2295525" cy="371475"/>
          </a:xfrm>
          <a:prstGeom prst="rect">
            <a:avLst/>
          </a:prstGeom>
        </p:spPr>
        <p:txBody>
          <a:bodyPr wrap="none" fromWordArt="1">
            <a:prstTxWarp prst="textPlain">
              <a:avLst>
                <a:gd name="adj" fmla="val 50000"/>
              </a:avLst>
            </a:prstTxWarp>
          </a:bodyPr>
          <a:lstStyle/>
          <a:p>
            <a:pPr algn="ctr"/>
            <a:r>
              <a:rPr lang="en-US" b="1" kern="10">
                <a:ln w="9525">
                  <a:solidFill>
                    <a:schemeClr val="bg2"/>
                  </a:solidFill>
                  <a:round/>
                  <a:headEnd/>
                  <a:tailEnd/>
                </a:ln>
                <a:solidFill>
                  <a:srgbClr val="FFC000"/>
                </a:solidFill>
                <a:effectLst>
                  <a:outerShdw dist="35921" dir="2700000" algn="ctr" rotWithShape="0">
                    <a:srgbClr val="C0C0C0">
                      <a:alpha val="79999"/>
                    </a:srgbClr>
                  </a:outerShdw>
                </a:effectLst>
                <a:latin typeface="Comic Sans MS" pitchFamily="66" charset="0"/>
              </a:rPr>
              <a:t>Computing School</a:t>
            </a:r>
          </a:p>
        </p:txBody>
      </p:sp>
      <p:sp>
        <p:nvSpPr>
          <p:cNvPr id="51214" name="WordArt 14"/>
          <p:cNvSpPr>
            <a:spLocks noChangeArrowheads="1" noChangeShapeType="1" noTextEdit="1"/>
          </p:cNvSpPr>
          <p:nvPr/>
        </p:nvSpPr>
        <p:spPr bwMode="auto">
          <a:xfrm>
            <a:off x="2771775" y="908050"/>
            <a:ext cx="3113088" cy="428625"/>
          </a:xfrm>
          <a:prstGeom prst="rect">
            <a:avLst/>
          </a:prstGeom>
        </p:spPr>
        <p:txBody>
          <a:bodyPr wrap="none" fromWordArt="1">
            <a:prstTxWarp prst="textPlain">
              <a:avLst>
                <a:gd name="adj" fmla="val 50000"/>
              </a:avLst>
            </a:prstTxWarp>
          </a:bodyPr>
          <a:lstStyle/>
          <a:p>
            <a:pPr algn="ctr"/>
            <a:r>
              <a:rPr lang="en-US" b="1" kern="10">
                <a:ln w="9525">
                  <a:solidFill>
                    <a:schemeClr val="bg2"/>
                  </a:solidFill>
                  <a:round/>
                  <a:headEnd/>
                  <a:tailEnd/>
                </a:ln>
                <a:solidFill>
                  <a:srgbClr val="FFC000"/>
                </a:solidFill>
                <a:effectLst>
                  <a:outerShdw dist="35921" dir="2700000" algn="ctr" rotWithShape="0">
                    <a:srgbClr val="C0C0C0">
                      <a:alpha val="79999"/>
                    </a:srgbClr>
                  </a:outerShdw>
                </a:effectLst>
                <a:latin typeface="Comic Sans MS" pitchFamily="66" charset="0"/>
              </a:rPr>
              <a:t>Accelerator School</a:t>
            </a:r>
          </a:p>
        </p:txBody>
      </p:sp>
      <p:sp>
        <p:nvSpPr>
          <p:cNvPr id="51215" name="WordArt 15"/>
          <p:cNvSpPr>
            <a:spLocks noChangeArrowheads="1" noChangeShapeType="1" noTextEdit="1"/>
          </p:cNvSpPr>
          <p:nvPr/>
        </p:nvSpPr>
        <p:spPr bwMode="auto">
          <a:xfrm>
            <a:off x="5724525" y="1916113"/>
            <a:ext cx="3184525" cy="371475"/>
          </a:xfrm>
          <a:prstGeom prst="rect">
            <a:avLst/>
          </a:prstGeom>
        </p:spPr>
        <p:txBody>
          <a:bodyPr wrap="none" fromWordArt="1">
            <a:prstTxWarp prst="textPlain">
              <a:avLst>
                <a:gd name="adj" fmla="val 50000"/>
              </a:avLst>
            </a:prstTxWarp>
          </a:bodyPr>
          <a:lstStyle/>
          <a:p>
            <a:pPr algn="ctr"/>
            <a:r>
              <a:rPr lang="en-US" b="1" kern="10">
                <a:ln w="9525">
                  <a:solidFill>
                    <a:schemeClr val="bg2"/>
                  </a:solidFill>
                  <a:round/>
                  <a:headEnd/>
                  <a:tailEnd/>
                </a:ln>
                <a:solidFill>
                  <a:srgbClr val="FFC000"/>
                </a:solidFill>
                <a:effectLst>
                  <a:outerShdw dist="35921" dir="2700000" algn="ctr" rotWithShape="0">
                    <a:srgbClr val="C0C0C0">
                      <a:alpha val="79999"/>
                    </a:srgbClr>
                  </a:outerShdw>
                </a:effectLst>
                <a:latin typeface="Comic Sans MS" pitchFamily="66" charset="0"/>
              </a:rPr>
              <a:t>Physics School</a:t>
            </a:r>
          </a:p>
        </p:txBody>
      </p:sp>
      <p:sp>
        <p:nvSpPr>
          <p:cNvPr id="51216" name="WordArt 16"/>
          <p:cNvSpPr>
            <a:spLocks noChangeArrowheads="1" noChangeShapeType="1" noTextEdit="1"/>
          </p:cNvSpPr>
          <p:nvPr/>
        </p:nvSpPr>
        <p:spPr bwMode="auto">
          <a:xfrm>
            <a:off x="1979613" y="2781300"/>
            <a:ext cx="3838575" cy="428625"/>
          </a:xfrm>
          <a:prstGeom prst="rect">
            <a:avLst/>
          </a:prstGeom>
        </p:spPr>
        <p:txBody>
          <a:bodyPr wrap="none" fromWordArt="1">
            <a:prstTxWarp prst="textPlain">
              <a:avLst>
                <a:gd name="adj" fmla="val 50000"/>
              </a:avLst>
            </a:prstTxWarp>
          </a:bodyPr>
          <a:lstStyle/>
          <a:p>
            <a:pPr algn="ctr"/>
            <a:r>
              <a:rPr lang="en-US" sz="2800" b="1" kern="10">
                <a:ln w="9525">
                  <a:solidFill>
                    <a:schemeClr val="bg2"/>
                  </a:solidFill>
                  <a:round/>
                  <a:headEnd/>
                  <a:tailEnd/>
                </a:ln>
                <a:solidFill>
                  <a:srgbClr val="FFC000"/>
                </a:solidFill>
                <a:effectLst>
                  <a:outerShdw dist="35921" dir="2700000" algn="ctr" rotWithShape="0">
                    <a:srgbClr val="C0C0C0">
                      <a:alpha val="79999"/>
                    </a:srgbClr>
                  </a:outerShdw>
                </a:effectLst>
                <a:latin typeface="Comic Sans MS" pitchFamily="66" charset="0"/>
              </a:rPr>
              <a:t>CERN-Latin America School</a:t>
            </a:r>
          </a:p>
        </p:txBody>
      </p:sp>
      <p:sp>
        <p:nvSpPr>
          <p:cNvPr id="51217" name="WordArt 17"/>
          <p:cNvSpPr>
            <a:spLocks noChangeArrowheads="1" noChangeShapeType="1" noTextEdit="1"/>
          </p:cNvSpPr>
          <p:nvPr/>
        </p:nvSpPr>
        <p:spPr bwMode="auto">
          <a:xfrm>
            <a:off x="381000" y="5029200"/>
            <a:ext cx="2324100" cy="371475"/>
          </a:xfrm>
          <a:prstGeom prst="rect">
            <a:avLst/>
          </a:prstGeom>
        </p:spPr>
        <p:txBody>
          <a:bodyPr wrap="none" fromWordArt="1">
            <a:prstTxWarp prst="textPlain">
              <a:avLst>
                <a:gd name="adj" fmla="val 50000"/>
              </a:avLst>
            </a:prstTxWarp>
          </a:bodyPr>
          <a:lstStyle/>
          <a:p>
            <a:pPr algn="ctr"/>
            <a:r>
              <a:rPr lang="en-US" b="1" kern="10" dirty="0">
                <a:ln w="9525">
                  <a:solidFill>
                    <a:schemeClr val="bg2"/>
                  </a:solidFill>
                  <a:round/>
                  <a:headEnd/>
                  <a:tailEnd/>
                </a:ln>
                <a:solidFill>
                  <a:srgbClr val="FFC000"/>
                </a:solidFill>
                <a:effectLst>
                  <a:outerShdw dist="35921" dir="2700000" algn="ctr" rotWithShape="0">
                    <a:srgbClr val="C0C0C0">
                      <a:alpha val="79999"/>
                    </a:srgbClr>
                  </a:outerShdw>
                </a:effectLst>
                <a:latin typeface="Comic Sans MS" pitchFamily="66" charset="0"/>
              </a:rPr>
              <a:t>Technical Training</a:t>
            </a:r>
          </a:p>
        </p:txBody>
      </p:sp>
      <p:sp>
        <p:nvSpPr>
          <p:cNvPr id="51218" name="WordArt 18"/>
          <p:cNvSpPr>
            <a:spLocks noChangeArrowheads="1" noChangeShapeType="1" noTextEdit="1"/>
          </p:cNvSpPr>
          <p:nvPr/>
        </p:nvSpPr>
        <p:spPr bwMode="auto">
          <a:xfrm>
            <a:off x="6659563" y="5157788"/>
            <a:ext cx="2314575" cy="371475"/>
          </a:xfrm>
          <a:prstGeom prst="rect">
            <a:avLst/>
          </a:prstGeom>
        </p:spPr>
        <p:txBody>
          <a:bodyPr wrap="none" fromWordArt="1">
            <a:prstTxWarp prst="textPlain">
              <a:avLst>
                <a:gd name="adj" fmla="val 50000"/>
              </a:avLst>
            </a:prstTxWarp>
          </a:bodyPr>
          <a:lstStyle/>
          <a:p>
            <a:pPr algn="ctr"/>
            <a:r>
              <a:rPr lang="en-US" b="1" kern="10">
                <a:ln w="9525">
                  <a:solidFill>
                    <a:schemeClr val="bg2"/>
                  </a:solidFill>
                  <a:round/>
                  <a:headEnd/>
                  <a:tailEnd/>
                </a:ln>
                <a:solidFill>
                  <a:srgbClr val="FFC000"/>
                </a:solidFill>
                <a:effectLst>
                  <a:outerShdw dist="35921" dir="2700000" algn="ctr" rotWithShape="0">
                    <a:srgbClr val="C0C0C0">
                      <a:alpha val="79999"/>
                    </a:srgbClr>
                  </a:outerShdw>
                </a:effectLst>
                <a:latin typeface="Comic Sans MS" pitchFamily="66" charset="0"/>
              </a:rPr>
              <a:t>Language Training</a:t>
            </a:r>
          </a:p>
        </p:txBody>
      </p:sp>
      <p:sp>
        <p:nvSpPr>
          <p:cNvPr id="51219" name="WordArt 19"/>
          <p:cNvSpPr>
            <a:spLocks noChangeArrowheads="1" noChangeShapeType="1" noTextEdit="1"/>
          </p:cNvSpPr>
          <p:nvPr/>
        </p:nvSpPr>
        <p:spPr bwMode="auto">
          <a:xfrm>
            <a:off x="6011863" y="6381750"/>
            <a:ext cx="2743200" cy="371475"/>
          </a:xfrm>
          <a:prstGeom prst="rect">
            <a:avLst/>
          </a:prstGeom>
        </p:spPr>
        <p:txBody>
          <a:bodyPr wrap="none" fromWordArt="1">
            <a:prstTxWarp prst="textPlain">
              <a:avLst>
                <a:gd name="adj" fmla="val 50000"/>
              </a:avLst>
            </a:prstTxWarp>
          </a:bodyPr>
          <a:lstStyle/>
          <a:p>
            <a:pPr algn="ctr"/>
            <a:r>
              <a:rPr lang="en-US" b="1" kern="10">
                <a:ln w="9525">
                  <a:solidFill>
                    <a:schemeClr val="bg2"/>
                  </a:solidFill>
                  <a:round/>
                  <a:headEnd/>
                  <a:tailEnd/>
                </a:ln>
                <a:solidFill>
                  <a:srgbClr val="FFC000"/>
                </a:solidFill>
                <a:effectLst>
                  <a:outerShdw dist="35921" dir="2700000" algn="ctr" rotWithShape="0">
                    <a:srgbClr val="C0C0C0">
                      <a:alpha val="79999"/>
                    </a:srgbClr>
                  </a:outerShdw>
                </a:effectLst>
                <a:latin typeface="Comic Sans MS" pitchFamily="66" charset="0"/>
              </a:rPr>
              <a:t>Management Training</a:t>
            </a:r>
          </a:p>
        </p:txBody>
      </p:sp>
      <p:sp>
        <p:nvSpPr>
          <p:cNvPr id="51220" name="WordArt 20"/>
          <p:cNvSpPr>
            <a:spLocks noChangeArrowheads="1" noChangeShapeType="1" noTextEdit="1"/>
          </p:cNvSpPr>
          <p:nvPr/>
        </p:nvSpPr>
        <p:spPr bwMode="auto">
          <a:xfrm>
            <a:off x="6084888" y="5734050"/>
            <a:ext cx="2724150" cy="323850"/>
          </a:xfrm>
          <a:prstGeom prst="rect">
            <a:avLst/>
          </a:prstGeom>
        </p:spPr>
        <p:txBody>
          <a:bodyPr wrap="none" fromWordArt="1">
            <a:prstTxWarp prst="textPlain">
              <a:avLst>
                <a:gd name="adj" fmla="val 50000"/>
              </a:avLst>
            </a:prstTxWarp>
          </a:bodyPr>
          <a:lstStyle/>
          <a:p>
            <a:pPr algn="ctr"/>
            <a:r>
              <a:rPr lang="en-US" sz="2000" b="1" kern="10">
                <a:ln w="9525">
                  <a:solidFill>
                    <a:schemeClr val="bg2"/>
                  </a:solidFill>
                  <a:round/>
                  <a:headEnd/>
                  <a:tailEnd/>
                </a:ln>
                <a:solidFill>
                  <a:srgbClr val="FFC000"/>
                </a:solidFill>
                <a:effectLst>
                  <a:outerShdw dist="35921" dir="2700000" algn="ctr" rotWithShape="0">
                    <a:srgbClr val="C0C0C0">
                      <a:alpha val="79999"/>
                    </a:srgbClr>
                  </a:outerShdw>
                </a:effectLst>
                <a:latin typeface="Comic Sans MS" pitchFamily="66" charset="0"/>
              </a:rPr>
              <a:t>Communications Training</a:t>
            </a:r>
          </a:p>
        </p:txBody>
      </p:sp>
      <p:sp>
        <p:nvSpPr>
          <p:cNvPr id="51221" name="WordArt 21"/>
          <p:cNvSpPr>
            <a:spLocks noChangeArrowheads="1" noChangeShapeType="1" noTextEdit="1"/>
          </p:cNvSpPr>
          <p:nvPr/>
        </p:nvSpPr>
        <p:spPr bwMode="auto">
          <a:xfrm>
            <a:off x="3048000" y="4495800"/>
            <a:ext cx="3092450" cy="504825"/>
          </a:xfrm>
          <a:prstGeom prst="rect">
            <a:avLst/>
          </a:prstGeom>
        </p:spPr>
        <p:txBody>
          <a:bodyPr wrap="none" fromWordArt="1">
            <a:prstTxWarp prst="textPlain">
              <a:avLst>
                <a:gd name="adj" fmla="val 50000"/>
              </a:avLst>
            </a:prstTxWarp>
          </a:bodyPr>
          <a:lstStyle/>
          <a:p>
            <a:pPr algn="ctr"/>
            <a:r>
              <a:rPr lang="en-US" sz="3200" b="1" kern="10" dirty="0">
                <a:ln w="9525">
                  <a:solidFill>
                    <a:schemeClr val="bg2"/>
                  </a:solidFill>
                  <a:round/>
                  <a:headEnd/>
                  <a:tailEnd/>
                </a:ln>
                <a:solidFill>
                  <a:srgbClr val="FFC000"/>
                </a:solidFill>
                <a:effectLst>
                  <a:outerShdw dist="35921" dir="2700000" algn="ctr" rotWithShape="0">
                    <a:srgbClr val="C0C0C0">
                      <a:alpha val="79999"/>
                    </a:srgbClr>
                  </a:outerShdw>
                </a:effectLst>
                <a:latin typeface="Comic Sans MS" pitchFamily="66" charset="0"/>
              </a:rPr>
              <a:t>Science on Stage</a:t>
            </a:r>
          </a:p>
        </p:txBody>
      </p:sp>
      <p:sp>
        <p:nvSpPr>
          <p:cNvPr id="51222" name="WordArt 22"/>
          <p:cNvSpPr>
            <a:spLocks noChangeArrowheads="1" noChangeShapeType="1" noTextEdit="1"/>
          </p:cNvSpPr>
          <p:nvPr/>
        </p:nvSpPr>
        <p:spPr bwMode="auto">
          <a:xfrm>
            <a:off x="250825" y="6237288"/>
            <a:ext cx="1571625" cy="428625"/>
          </a:xfrm>
          <a:prstGeom prst="rect">
            <a:avLst/>
          </a:prstGeom>
        </p:spPr>
        <p:txBody>
          <a:bodyPr wrap="none" fromWordArt="1">
            <a:prstTxWarp prst="textPlain">
              <a:avLst>
                <a:gd name="adj" fmla="val 50000"/>
              </a:avLst>
            </a:prstTxWarp>
          </a:bodyPr>
          <a:lstStyle/>
          <a:p>
            <a:pPr algn="ctr"/>
            <a:r>
              <a:rPr lang="en-US" sz="2800" b="1" kern="10">
                <a:ln w="9525">
                  <a:solidFill>
                    <a:schemeClr val="bg2"/>
                  </a:solidFill>
                  <a:round/>
                  <a:headEnd/>
                  <a:tailEnd/>
                </a:ln>
                <a:solidFill>
                  <a:srgbClr val="FFC000"/>
                </a:solidFill>
                <a:effectLst>
                  <a:outerShdw dist="35921" dir="2700000" algn="ctr" rotWithShape="0">
                    <a:srgbClr val="C0C0C0">
                      <a:alpha val="79999"/>
                    </a:srgbClr>
                  </a:outerShdw>
                </a:effectLst>
                <a:latin typeface="Comic Sans MS" pitchFamily="66" charset="0"/>
              </a:rPr>
              <a:t>Conferences</a:t>
            </a:r>
          </a:p>
        </p:txBody>
      </p:sp>
      <p:sp>
        <p:nvSpPr>
          <p:cNvPr id="51223" name="WordArt 23"/>
          <p:cNvSpPr>
            <a:spLocks noChangeArrowheads="1" noChangeShapeType="1" noTextEdit="1"/>
          </p:cNvSpPr>
          <p:nvPr/>
        </p:nvSpPr>
        <p:spPr bwMode="auto">
          <a:xfrm>
            <a:off x="468313" y="4437063"/>
            <a:ext cx="1143000" cy="371475"/>
          </a:xfrm>
          <a:prstGeom prst="rect">
            <a:avLst/>
          </a:prstGeom>
        </p:spPr>
        <p:txBody>
          <a:bodyPr wrap="none" fromWordArt="1">
            <a:prstTxWarp prst="textPlain">
              <a:avLst>
                <a:gd name="adj" fmla="val 50000"/>
              </a:avLst>
            </a:prstTxWarp>
          </a:bodyPr>
          <a:lstStyle/>
          <a:p>
            <a:pPr algn="ctr"/>
            <a:r>
              <a:rPr lang="en-US" b="1" kern="10">
                <a:ln w="9525">
                  <a:solidFill>
                    <a:schemeClr val="bg2"/>
                  </a:solidFill>
                  <a:round/>
                  <a:headEnd/>
                  <a:tailEnd/>
                </a:ln>
                <a:solidFill>
                  <a:srgbClr val="FFC000"/>
                </a:solidFill>
                <a:effectLst>
                  <a:outerShdw dist="35921" dir="2700000" algn="ctr" rotWithShape="0">
                    <a:srgbClr val="C0C0C0">
                      <a:alpha val="79999"/>
                    </a:srgbClr>
                  </a:outerShdw>
                </a:effectLst>
                <a:latin typeface="Comic Sans MS" pitchFamily="66" charset="0"/>
              </a:rPr>
              <a:t>Outreach</a:t>
            </a:r>
          </a:p>
        </p:txBody>
      </p:sp>
      <p:sp>
        <p:nvSpPr>
          <p:cNvPr id="51224" name="WordArt 24"/>
          <p:cNvSpPr>
            <a:spLocks noChangeArrowheads="1" noChangeShapeType="1" noTextEdit="1"/>
          </p:cNvSpPr>
          <p:nvPr/>
        </p:nvSpPr>
        <p:spPr bwMode="auto">
          <a:xfrm>
            <a:off x="7092950" y="4221163"/>
            <a:ext cx="1582738" cy="428625"/>
          </a:xfrm>
          <a:prstGeom prst="rect">
            <a:avLst/>
          </a:prstGeom>
        </p:spPr>
        <p:txBody>
          <a:bodyPr wrap="none" fromWordArt="1">
            <a:prstTxWarp prst="textPlain">
              <a:avLst>
                <a:gd name="adj" fmla="val 50000"/>
              </a:avLst>
            </a:prstTxWarp>
          </a:bodyPr>
          <a:lstStyle/>
          <a:p>
            <a:pPr algn="ctr"/>
            <a:r>
              <a:rPr lang="en-US" sz="2800" b="1" kern="10">
                <a:ln w="9525">
                  <a:solidFill>
                    <a:schemeClr val="bg2"/>
                  </a:solidFill>
                  <a:round/>
                  <a:headEnd/>
                  <a:tailEnd/>
                </a:ln>
                <a:solidFill>
                  <a:srgbClr val="FFC000"/>
                </a:solidFill>
                <a:effectLst>
                  <a:outerShdw dist="35921" dir="2700000" algn="ctr" rotWithShape="0">
                    <a:srgbClr val="C0C0C0">
                      <a:alpha val="79999"/>
                    </a:srgbClr>
                  </a:outerShdw>
                </a:effectLst>
                <a:latin typeface="Comic Sans MS" pitchFamily="66" charset="0"/>
              </a:rPr>
              <a:t>Microcosm</a:t>
            </a:r>
          </a:p>
        </p:txBody>
      </p:sp>
      <p:sp>
        <p:nvSpPr>
          <p:cNvPr id="25" name="WordArt 10"/>
          <p:cNvSpPr>
            <a:spLocks noChangeArrowheads="1" noChangeShapeType="1" noTextEdit="1"/>
          </p:cNvSpPr>
          <p:nvPr/>
        </p:nvSpPr>
        <p:spPr bwMode="auto">
          <a:xfrm>
            <a:off x="2133600" y="6172200"/>
            <a:ext cx="3257550" cy="428625"/>
          </a:xfrm>
          <a:prstGeom prst="rect">
            <a:avLst/>
          </a:prstGeom>
        </p:spPr>
        <p:txBody>
          <a:bodyPr wrap="none" fromWordArt="1">
            <a:prstTxWarp prst="textPlain">
              <a:avLst>
                <a:gd name="adj" fmla="val 50000"/>
              </a:avLst>
            </a:prstTxWarp>
          </a:bodyPr>
          <a:lstStyle/>
          <a:p>
            <a:pPr algn="ctr"/>
            <a:r>
              <a:rPr lang="en-GB" sz="2800" b="1" kern="10" dirty="0" smtClean="0">
                <a:ln w="9525">
                  <a:solidFill>
                    <a:schemeClr val="bg2"/>
                  </a:solidFill>
                  <a:round/>
                  <a:headEnd/>
                  <a:tailEnd/>
                </a:ln>
                <a:solidFill>
                  <a:srgbClr val="FF0000"/>
                </a:solidFill>
                <a:effectLst>
                  <a:outerShdw dist="35921" dir="2700000" algn="ctr" rotWithShape="0">
                    <a:srgbClr val="C0C0C0">
                      <a:alpha val="79999"/>
                    </a:srgbClr>
                  </a:outerShdw>
                </a:effectLst>
                <a:latin typeface="Comic Sans MS" pitchFamily="66" charset="0"/>
              </a:rPr>
              <a:t>e-library school</a:t>
            </a:r>
            <a:endParaRPr lang="en-GB" sz="2800" b="1" kern="10" dirty="0">
              <a:ln w="9525">
                <a:solidFill>
                  <a:schemeClr val="bg2"/>
                </a:solidFill>
                <a:round/>
                <a:headEnd/>
                <a:tailEnd/>
              </a:ln>
              <a:solidFill>
                <a:srgbClr val="FF0000"/>
              </a:solidFill>
              <a:effectLst>
                <a:outerShdw dist="35921" dir="2700000" algn="ctr" rotWithShape="0">
                  <a:srgbClr val="C0C0C0">
                    <a:alpha val="79999"/>
                  </a:srgbClr>
                </a:outerShdw>
              </a:effectLst>
              <a:latin typeface="Comic Sans MS" pitchFamily="66" charset="0"/>
            </a:endParaRPr>
          </a:p>
        </p:txBody>
      </p:sp>
      <p:sp>
        <p:nvSpPr>
          <p:cNvPr id="26" name="Date Placeholder 25"/>
          <p:cNvSpPr>
            <a:spLocks noGrp="1"/>
          </p:cNvSpPr>
          <p:nvPr>
            <p:ph type="dt" sz="half" idx="10"/>
          </p:nvPr>
        </p:nvSpPr>
        <p:spPr/>
        <p:txBody>
          <a:bodyPr/>
          <a:lstStyle/>
          <a:p>
            <a:pPr>
              <a:defRPr/>
            </a:pPr>
            <a:r>
              <a:rPr lang="en-US" b="1" smtClean="0">
                <a:solidFill>
                  <a:schemeClr val="tx1">
                    <a:lumMod val="65000"/>
                    <a:lumOff val="35000"/>
                  </a:schemeClr>
                </a:solidFill>
                <a:latin typeface="Comic Sans MS" pitchFamily="66" charset="0"/>
              </a:rPr>
              <a:t>24-04-09</a:t>
            </a:r>
            <a:endParaRPr lang="en-US" b="1">
              <a:solidFill>
                <a:schemeClr val="tx1">
                  <a:lumMod val="65000"/>
                  <a:lumOff val="35000"/>
                </a:schemeClr>
              </a:solidFill>
              <a:latin typeface="Comic Sans MS" pitchFamily="66" charset="0"/>
            </a:endParaRPr>
          </a:p>
        </p:txBody>
      </p:sp>
      <p:sp>
        <p:nvSpPr>
          <p:cNvPr id="27" name="Slide Number Placeholder 26"/>
          <p:cNvSpPr>
            <a:spLocks noGrp="1"/>
          </p:cNvSpPr>
          <p:nvPr>
            <p:ph type="sldNum" sz="quarter" idx="12"/>
          </p:nvPr>
        </p:nvSpPr>
        <p:spPr/>
        <p:txBody>
          <a:bodyPr/>
          <a:lstStyle/>
          <a:p>
            <a:pPr>
              <a:defRPr/>
            </a:pPr>
            <a:fld id="{36C21309-0424-4502-A8A8-5D92E07D0E46}" type="slidenum">
              <a:rPr lang="en-GB" b="1" smtClean="0">
                <a:solidFill>
                  <a:schemeClr val="tx1">
                    <a:lumMod val="65000"/>
                    <a:lumOff val="35000"/>
                  </a:schemeClr>
                </a:solidFill>
                <a:latin typeface="Comic Sans MS" pitchFamily="66" charset="0"/>
              </a:rPr>
              <a:pPr>
                <a:defRPr/>
              </a:pPr>
              <a:t>42</a:t>
            </a:fld>
            <a:endParaRPr lang="en-GB" b="1" dirty="0">
              <a:solidFill>
                <a:schemeClr val="tx1">
                  <a:lumMod val="65000"/>
                  <a:lumOff val="35000"/>
                </a:schemeClr>
              </a:solidFill>
              <a:latin typeface="Comic Sans MS" pitchFamily="66" charset="0"/>
            </a:endParaRPr>
          </a:p>
        </p:txBody>
      </p:sp>
      <p:sp>
        <p:nvSpPr>
          <p:cNvPr id="28" name="Footer Placeholder 27"/>
          <p:cNvSpPr>
            <a:spLocks noGrp="1"/>
          </p:cNvSpPr>
          <p:nvPr>
            <p:ph type="ftr" sz="quarter" idx="11"/>
          </p:nvPr>
        </p:nvSpPr>
        <p:spPr/>
        <p:txBody>
          <a:bodyPr/>
          <a:lstStyle/>
          <a:p>
            <a:pPr>
              <a:defRPr/>
            </a:pPr>
            <a:r>
              <a:rPr lang="en-GB" b="1" smtClean="0">
                <a:solidFill>
                  <a:schemeClr val="tx1">
                    <a:lumMod val="65000"/>
                    <a:lumOff val="35000"/>
                  </a:schemeClr>
                </a:solidFill>
                <a:latin typeface="Comic Sans MS" pitchFamily="66" charset="0"/>
              </a:rPr>
              <a:t>Global collaboration Hans Hoffmann, CERN honorary</a:t>
            </a:r>
            <a:endParaRPr lang="en-US" b="1">
              <a:solidFill>
                <a:schemeClr val="tx1">
                  <a:lumMod val="65000"/>
                  <a:lumOff val="35000"/>
                </a:schemeClr>
              </a:solidFill>
              <a:latin typeface="Comic Sans MS" pitchFamily="66" charset="0"/>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51210"/>
                                        </p:tgtEl>
                                        <p:attrNameLst>
                                          <p:attrName>style.visibility</p:attrName>
                                        </p:attrNameLst>
                                      </p:cBhvr>
                                      <p:to>
                                        <p:strVal val="visible"/>
                                      </p:to>
                                    </p:set>
                                    <p:animEffect transition="in" filter="dissolve">
                                      <p:cBhvr>
                                        <p:cTn id="7" dur="500"/>
                                        <p:tgtEl>
                                          <p:spTgt spid="51210"/>
                                        </p:tgtEl>
                                      </p:cBhvr>
                                    </p:animEffect>
                                  </p:childTnLst>
                                </p:cTn>
                              </p:par>
                            </p:childTnLst>
                          </p:cTn>
                        </p:par>
                        <p:par>
                          <p:cTn id="8" fill="hold">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51208"/>
                                        </p:tgtEl>
                                        <p:attrNameLst>
                                          <p:attrName>style.visibility</p:attrName>
                                        </p:attrNameLst>
                                      </p:cBhvr>
                                      <p:to>
                                        <p:strVal val="visible"/>
                                      </p:to>
                                    </p:set>
                                    <p:animEffect transition="in" filter="dissolve">
                                      <p:cBhvr>
                                        <p:cTn id="11" dur="500"/>
                                        <p:tgtEl>
                                          <p:spTgt spid="51208"/>
                                        </p:tgtEl>
                                      </p:cBhvr>
                                    </p:animEffect>
                                  </p:childTnLst>
                                </p:cTn>
                              </p:par>
                            </p:childTnLst>
                          </p:cTn>
                        </p:par>
                        <p:par>
                          <p:cTn id="12" fill="hold">
                            <p:stCondLst>
                              <p:cond delay="1000"/>
                            </p:stCondLst>
                            <p:childTnLst>
                              <p:par>
                                <p:cTn id="13" presetID="9" presetClass="entr" presetSubtype="0" fill="hold" grpId="0" nodeType="afterEffect">
                                  <p:stCondLst>
                                    <p:cond delay="0"/>
                                  </p:stCondLst>
                                  <p:childTnLst>
                                    <p:set>
                                      <p:cBhvr>
                                        <p:cTn id="14" dur="1" fill="hold">
                                          <p:stCondLst>
                                            <p:cond delay="0"/>
                                          </p:stCondLst>
                                        </p:cTn>
                                        <p:tgtEl>
                                          <p:spTgt spid="51209"/>
                                        </p:tgtEl>
                                        <p:attrNameLst>
                                          <p:attrName>style.visibility</p:attrName>
                                        </p:attrNameLst>
                                      </p:cBhvr>
                                      <p:to>
                                        <p:strVal val="visible"/>
                                      </p:to>
                                    </p:set>
                                    <p:animEffect transition="in" filter="dissolve">
                                      <p:cBhvr>
                                        <p:cTn id="15" dur="500"/>
                                        <p:tgtEl>
                                          <p:spTgt spid="51209"/>
                                        </p:tgtEl>
                                      </p:cBhvr>
                                    </p:animEffect>
                                  </p:childTnLst>
                                </p:cTn>
                              </p:par>
                            </p:childTnLst>
                          </p:cTn>
                        </p:par>
                        <p:par>
                          <p:cTn id="16" fill="hold">
                            <p:stCondLst>
                              <p:cond delay="1500"/>
                            </p:stCondLst>
                            <p:childTnLst>
                              <p:par>
                                <p:cTn id="17" presetID="9" presetClass="entr" presetSubtype="0" fill="hold" grpId="0" nodeType="afterEffect">
                                  <p:stCondLst>
                                    <p:cond delay="0"/>
                                  </p:stCondLst>
                                  <p:childTnLst>
                                    <p:set>
                                      <p:cBhvr>
                                        <p:cTn id="18" dur="1" fill="hold">
                                          <p:stCondLst>
                                            <p:cond delay="0"/>
                                          </p:stCondLst>
                                        </p:cTn>
                                        <p:tgtEl>
                                          <p:spTgt spid="51204"/>
                                        </p:tgtEl>
                                        <p:attrNameLst>
                                          <p:attrName>style.visibility</p:attrName>
                                        </p:attrNameLst>
                                      </p:cBhvr>
                                      <p:to>
                                        <p:strVal val="visible"/>
                                      </p:to>
                                    </p:set>
                                    <p:animEffect transition="in" filter="dissolve">
                                      <p:cBhvr>
                                        <p:cTn id="19" dur="500"/>
                                        <p:tgtEl>
                                          <p:spTgt spid="51204"/>
                                        </p:tgtEl>
                                      </p:cBhvr>
                                    </p:animEffect>
                                  </p:childTnLst>
                                </p:cTn>
                              </p:par>
                            </p:childTnLst>
                          </p:cTn>
                        </p:par>
                        <p:par>
                          <p:cTn id="20" fill="hold">
                            <p:stCondLst>
                              <p:cond delay="2000"/>
                            </p:stCondLst>
                            <p:childTnLst>
                              <p:par>
                                <p:cTn id="21" presetID="9" presetClass="entr" presetSubtype="0" fill="hold" grpId="0" nodeType="afterEffect">
                                  <p:stCondLst>
                                    <p:cond delay="0"/>
                                  </p:stCondLst>
                                  <p:childTnLst>
                                    <p:set>
                                      <p:cBhvr>
                                        <p:cTn id="22" dur="1" fill="hold">
                                          <p:stCondLst>
                                            <p:cond delay="0"/>
                                          </p:stCondLst>
                                        </p:cTn>
                                        <p:tgtEl>
                                          <p:spTgt spid="51213"/>
                                        </p:tgtEl>
                                        <p:attrNameLst>
                                          <p:attrName>style.visibility</p:attrName>
                                        </p:attrNameLst>
                                      </p:cBhvr>
                                      <p:to>
                                        <p:strVal val="visible"/>
                                      </p:to>
                                    </p:set>
                                    <p:animEffect transition="in" filter="dissolve">
                                      <p:cBhvr>
                                        <p:cTn id="23" dur="500"/>
                                        <p:tgtEl>
                                          <p:spTgt spid="51213"/>
                                        </p:tgtEl>
                                      </p:cBhvr>
                                    </p:animEffect>
                                  </p:childTnLst>
                                </p:cTn>
                              </p:par>
                            </p:childTnLst>
                          </p:cTn>
                        </p:par>
                        <p:par>
                          <p:cTn id="24" fill="hold">
                            <p:stCondLst>
                              <p:cond delay="2500"/>
                            </p:stCondLst>
                            <p:childTnLst>
                              <p:par>
                                <p:cTn id="25" presetID="9" presetClass="entr" presetSubtype="0" fill="hold" grpId="0" nodeType="afterEffect">
                                  <p:stCondLst>
                                    <p:cond delay="0"/>
                                  </p:stCondLst>
                                  <p:childTnLst>
                                    <p:set>
                                      <p:cBhvr>
                                        <p:cTn id="26" dur="1" fill="hold">
                                          <p:stCondLst>
                                            <p:cond delay="0"/>
                                          </p:stCondLst>
                                        </p:cTn>
                                        <p:tgtEl>
                                          <p:spTgt spid="51214"/>
                                        </p:tgtEl>
                                        <p:attrNameLst>
                                          <p:attrName>style.visibility</p:attrName>
                                        </p:attrNameLst>
                                      </p:cBhvr>
                                      <p:to>
                                        <p:strVal val="visible"/>
                                      </p:to>
                                    </p:set>
                                    <p:animEffect transition="in" filter="dissolve">
                                      <p:cBhvr>
                                        <p:cTn id="27" dur="500"/>
                                        <p:tgtEl>
                                          <p:spTgt spid="51214"/>
                                        </p:tgtEl>
                                      </p:cBhvr>
                                    </p:animEffect>
                                  </p:childTnLst>
                                </p:cTn>
                              </p:par>
                            </p:childTnLst>
                          </p:cTn>
                        </p:par>
                        <p:par>
                          <p:cTn id="28" fill="hold">
                            <p:stCondLst>
                              <p:cond delay="3000"/>
                            </p:stCondLst>
                            <p:childTnLst>
                              <p:par>
                                <p:cTn id="29" presetID="9" presetClass="entr" presetSubtype="0" fill="hold" grpId="0" nodeType="afterEffect">
                                  <p:stCondLst>
                                    <p:cond delay="0"/>
                                  </p:stCondLst>
                                  <p:childTnLst>
                                    <p:set>
                                      <p:cBhvr>
                                        <p:cTn id="30" dur="1" fill="hold">
                                          <p:stCondLst>
                                            <p:cond delay="0"/>
                                          </p:stCondLst>
                                        </p:cTn>
                                        <p:tgtEl>
                                          <p:spTgt spid="51215"/>
                                        </p:tgtEl>
                                        <p:attrNameLst>
                                          <p:attrName>style.visibility</p:attrName>
                                        </p:attrNameLst>
                                      </p:cBhvr>
                                      <p:to>
                                        <p:strVal val="visible"/>
                                      </p:to>
                                    </p:set>
                                    <p:animEffect transition="in" filter="dissolve">
                                      <p:cBhvr>
                                        <p:cTn id="31" dur="500"/>
                                        <p:tgtEl>
                                          <p:spTgt spid="51215"/>
                                        </p:tgtEl>
                                      </p:cBhvr>
                                    </p:animEffect>
                                  </p:childTnLst>
                                </p:cTn>
                              </p:par>
                            </p:childTnLst>
                          </p:cTn>
                        </p:par>
                        <p:par>
                          <p:cTn id="32" fill="hold">
                            <p:stCondLst>
                              <p:cond delay="3500"/>
                            </p:stCondLst>
                            <p:childTnLst>
                              <p:par>
                                <p:cTn id="33" presetID="9" presetClass="entr" presetSubtype="0" fill="hold" grpId="0" nodeType="afterEffect">
                                  <p:stCondLst>
                                    <p:cond delay="0"/>
                                  </p:stCondLst>
                                  <p:childTnLst>
                                    <p:set>
                                      <p:cBhvr>
                                        <p:cTn id="34" dur="1" fill="hold">
                                          <p:stCondLst>
                                            <p:cond delay="0"/>
                                          </p:stCondLst>
                                        </p:cTn>
                                        <p:tgtEl>
                                          <p:spTgt spid="51216"/>
                                        </p:tgtEl>
                                        <p:attrNameLst>
                                          <p:attrName>style.visibility</p:attrName>
                                        </p:attrNameLst>
                                      </p:cBhvr>
                                      <p:to>
                                        <p:strVal val="visible"/>
                                      </p:to>
                                    </p:set>
                                    <p:animEffect transition="in" filter="dissolve">
                                      <p:cBhvr>
                                        <p:cTn id="35" dur="500"/>
                                        <p:tgtEl>
                                          <p:spTgt spid="51216"/>
                                        </p:tgtEl>
                                      </p:cBhvr>
                                    </p:animEffect>
                                  </p:childTnLst>
                                </p:cTn>
                              </p:par>
                            </p:childTnLst>
                          </p:cTn>
                        </p:par>
                        <p:par>
                          <p:cTn id="36" fill="hold">
                            <p:stCondLst>
                              <p:cond delay="4000"/>
                            </p:stCondLst>
                            <p:childTnLst>
                              <p:par>
                                <p:cTn id="37" presetID="9" presetClass="entr" presetSubtype="0" fill="hold" grpId="0" nodeType="afterEffect">
                                  <p:stCondLst>
                                    <p:cond delay="0"/>
                                  </p:stCondLst>
                                  <p:childTnLst>
                                    <p:set>
                                      <p:cBhvr>
                                        <p:cTn id="38" dur="1" fill="hold">
                                          <p:stCondLst>
                                            <p:cond delay="0"/>
                                          </p:stCondLst>
                                        </p:cTn>
                                        <p:tgtEl>
                                          <p:spTgt spid="51212"/>
                                        </p:tgtEl>
                                        <p:attrNameLst>
                                          <p:attrName>style.visibility</p:attrName>
                                        </p:attrNameLst>
                                      </p:cBhvr>
                                      <p:to>
                                        <p:strVal val="visible"/>
                                      </p:to>
                                    </p:set>
                                    <p:animEffect transition="in" filter="dissolve">
                                      <p:cBhvr>
                                        <p:cTn id="39" dur="500"/>
                                        <p:tgtEl>
                                          <p:spTgt spid="51212"/>
                                        </p:tgtEl>
                                      </p:cBhvr>
                                    </p:animEffect>
                                  </p:childTnLst>
                                </p:cTn>
                              </p:par>
                            </p:childTnLst>
                          </p:cTn>
                        </p:par>
                        <p:par>
                          <p:cTn id="40" fill="hold">
                            <p:stCondLst>
                              <p:cond delay="4500"/>
                            </p:stCondLst>
                            <p:childTnLst>
                              <p:par>
                                <p:cTn id="41" presetID="9" presetClass="entr" presetSubtype="0" fill="hold" grpId="0" nodeType="afterEffect">
                                  <p:stCondLst>
                                    <p:cond delay="0"/>
                                  </p:stCondLst>
                                  <p:childTnLst>
                                    <p:set>
                                      <p:cBhvr>
                                        <p:cTn id="42" dur="1" fill="hold">
                                          <p:stCondLst>
                                            <p:cond delay="0"/>
                                          </p:stCondLst>
                                        </p:cTn>
                                        <p:tgtEl>
                                          <p:spTgt spid="51206"/>
                                        </p:tgtEl>
                                        <p:attrNameLst>
                                          <p:attrName>style.visibility</p:attrName>
                                        </p:attrNameLst>
                                      </p:cBhvr>
                                      <p:to>
                                        <p:strVal val="visible"/>
                                      </p:to>
                                    </p:set>
                                    <p:animEffect transition="in" filter="dissolve">
                                      <p:cBhvr>
                                        <p:cTn id="43" dur="500"/>
                                        <p:tgtEl>
                                          <p:spTgt spid="51206"/>
                                        </p:tgtEl>
                                      </p:cBhvr>
                                    </p:animEffect>
                                  </p:childTnLst>
                                </p:cTn>
                              </p:par>
                            </p:childTnLst>
                          </p:cTn>
                        </p:par>
                        <p:par>
                          <p:cTn id="44" fill="hold">
                            <p:stCondLst>
                              <p:cond delay="5000"/>
                            </p:stCondLst>
                            <p:childTnLst>
                              <p:par>
                                <p:cTn id="45" presetID="9" presetClass="entr" presetSubtype="0" fill="hold" grpId="0" nodeType="afterEffect">
                                  <p:stCondLst>
                                    <p:cond delay="0"/>
                                  </p:stCondLst>
                                  <p:childTnLst>
                                    <p:set>
                                      <p:cBhvr>
                                        <p:cTn id="46" dur="1" fill="hold">
                                          <p:stCondLst>
                                            <p:cond delay="0"/>
                                          </p:stCondLst>
                                        </p:cTn>
                                        <p:tgtEl>
                                          <p:spTgt spid="51205"/>
                                        </p:tgtEl>
                                        <p:attrNameLst>
                                          <p:attrName>style.visibility</p:attrName>
                                        </p:attrNameLst>
                                      </p:cBhvr>
                                      <p:to>
                                        <p:strVal val="visible"/>
                                      </p:to>
                                    </p:set>
                                    <p:animEffect transition="in" filter="dissolve">
                                      <p:cBhvr>
                                        <p:cTn id="47" dur="500"/>
                                        <p:tgtEl>
                                          <p:spTgt spid="51205"/>
                                        </p:tgtEl>
                                      </p:cBhvr>
                                    </p:animEffect>
                                  </p:childTnLst>
                                </p:cTn>
                              </p:par>
                            </p:childTnLst>
                          </p:cTn>
                        </p:par>
                        <p:par>
                          <p:cTn id="48" fill="hold">
                            <p:stCondLst>
                              <p:cond delay="5500"/>
                            </p:stCondLst>
                            <p:childTnLst>
                              <p:par>
                                <p:cTn id="49" presetID="9" presetClass="entr" presetSubtype="0" fill="hold" grpId="0" nodeType="afterEffect">
                                  <p:stCondLst>
                                    <p:cond delay="0"/>
                                  </p:stCondLst>
                                  <p:childTnLst>
                                    <p:set>
                                      <p:cBhvr>
                                        <p:cTn id="50" dur="1" fill="hold">
                                          <p:stCondLst>
                                            <p:cond delay="0"/>
                                          </p:stCondLst>
                                        </p:cTn>
                                        <p:tgtEl>
                                          <p:spTgt spid="51211"/>
                                        </p:tgtEl>
                                        <p:attrNameLst>
                                          <p:attrName>style.visibility</p:attrName>
                                        </p:attrNameLst>
                                      </p:cBhvr>
                                      <p:to>
                                        <p:strVal val="visible"/>
                                      </p:to>
                                    </p:set>
                                    <p:animEffect transition="in" filter="dissolve">
                                      <p:cBhvr>
                                        <p:cTn id="51" dur="500"/>
                                        <p:tgtEl>
                                          <p:spTgt spid="51211"/>
                                        </p:tgtEl>
                                      </p:cBhvr>
                                    </p:animEffect>
                                  </p:childTnLst>
                                </p:cTn>
                              </p:par>
                            </p:childTnLst>
                          </p:cTn>
                        </p:par>
                        <p:par>
                          <p:cTn id="52" fill="hold">
                            <p:stCondLst>
                              <p:cond delay="6000"/>
                            </p:stCondLst>
                            <p:childTnLst>
                              <p:par>
                                <p:cTn id="53" presetID="9" presetClass="entr" presetSubtype="0" fill="hold" grpId="0" nodeType="afterEffect">
                                  <p:stCondLst>
                                    <p:cond delay="0"/>
                                  </p:stCondLst>
                                  <p:childTnLst>
                                    <p:set>
                                      <p:cBhvr>
                                        <p:cTn id="54" dur="1" fill="hold">
                                          <p:stCondLst>
                                            <p:cond delay="0"/>
                                          </p:stCondLst>
                                        </p:cTn>
                                        <p:tgtEl>
                                          <p:spTgt spid="51217"/>
                                        </p:tgtEl>
                                        <p:attrNameLst>
                                          <p:attrName>style.visibility</p:attrName>
                                        </p:attrNameLst>
                                      </p:cBhvr>
                                      <p:to>
                                        <p:strVal val="visible"/>
                                      </p:to>
                                    </p:set>
                                    <p:animEffect transition="in" filter="dissolve">
                                      <p:cBhvr>
                                        <p:cTn id="55" dur="500"/>
                                        <p:tgtEl>
                                          <p:spTgt spid="51217"/>
                                        </p:tgtEl>
                                      </p:cBhvr>
                                    </p:animEffect>
                                  </p:childTnLst>
                                </p:cTn>
                              </p:par>
                            </p:childTnLst>
                          </p:cTn>
                        </p:par>
                        <p:par>
                          <p:cTn id="56" fill="hold">
                            <p:stCondLst>
                              <p:cond delay="6500"/>
                            </p:stCondLst>
                            <p:childTnLst>
                              <p:par>
                                <p:cTn id="57" presetID="9" presetClass="entr" presetSubtype="0" fill="hold" grpId="0" nodeType="afterEffect">
                                  <p:stCondLst>
                                    <p:cond delay="0"/>
                                  </p:stCondLst>
                                  <p:childTnLst>
                                    <p:set>
                                      <p:cBhvr>
                                        <p:cTn id="58" dur="1" fill="hold">
                                          <p:stCondLst>
                                            <p:cond delay="0"/>
                                          </p:stCondLst>
                                        </p:cTn>
                                        <p:tgtEl>
                                          <p:spTgt spid="51219"/>
                                        </p:tgtEl>
                                        <p:attrNameLst>
                                          <p:attrName>style.visibility</p:attrName>
                                        </p:attrNameLst>
                                      </p:cBhvr>
                                      <p:to>
                                        <p:strVal val="visible"/>
                                      </p:to>
                                    </p:set>
                                    <p:animEffect transition="in" filter="dissolve">
                                      <p:cBhvr>
                                        <p:cTn id="59" dur="500"/>
                                        <p:tgtEl>
                                          <p:spTgt spid="51219"/>
                                        </p:tgtEl>
                                      </p:cBhvr>
                                    </p:animEffect>
                                  </p:childTnLst>
                                </p:cTn>
                              </p:par>
                            </p:childTnLst>
                          </p:cTn>
                        </p:par>
                        <p:par>
                          <p:cTn id="60" fill="hold">
                            <p:stCondLst>
                              <p:cond delay="7000"/>
                            </p:stCondLst>
                            <p:childTnLst>
                              <p:par>
                                <p:cTn id="61" presetID="9" presetClass="entr" presetSubtype="0" fill="hold" grpId="0" nodeType="afterEffect">
                                  <p:stCondLst>
                                    <p:cond delay="0"/>
                                  </p:stCondLst>
                                  <p:childTnLst>
                                    <p:set>
                                      <p:cBhvr>
                                        <p:cTn id="62" dur="1" fill="hold">
                                          <p:stCondLst>
                                            <p:cond delay="0"/>
                                          </p:stCondLst>
                                        </p:cTn>
                                        <p:tgtEl>
                                          <p:spTgt spid="51220"/>
                                        </p:tgtEl>
                                        <p:attrNameLst>
                                          <p:attrName>style.visibility</p:attrName>
                                        </p:attrNameLst>
                                      </p:cBhvr>
                                      <p:to>
                                        <p:strVal val="visible"/>
                                      </p:to>
                                    </p:set>
                                    <p:animEffect transition="in" filter="dissolve">
                                      <p:cBhvr>
                                        <p:cTn id="63" dur="500"/>
                                        <p:tgtEl>
                                          <p:spTgt spid="51220"/>
                                        </p:tgtEl>
                                      </p:cBhvr>
                                    </p:animEffect>
                                  </p:childTnLst>
                                </p:cTn>
                              </p:par>
                            </p:childTnLst>
                          </p:cTn>
                        </p:par>
                        <p:par>
                          <p:cTn id="64" fill="hold">
                            <p:stCondLst>
                              <p:cond delay="7500"/>
                            </p:stCondLst>
                            <p:childTnLst>
                              <p:par>
                                <p:cTn id="65" presetID="9" presetClass="entr" presetSubtype="0" fill="hold" grpId="0" nodeType="afterEffect">
                                  <p:stCondLst>
                                    <p:cond delay="0"/>
                                  </p:stCondLst>
                                  <p:childTnLst>
                                    <p:set>
                                      <p:cBhvr>
                                        <p:cTn id="66" dur="1" fill="hold">
                                          <p:stCondLst>
                                            <p:cond delay="0"/>
                                          </p:stCondLst>
                                        </p:cTn>
                                        <p:tgtEl>
                                          <p:spTgt spid="51218"/>
                                        </p:tgtEl>
                                        <p:attrNameLst>
                                          <p:attrName>style.visibility</p:attrName>
                                        </p:attrNameLst>
                                      </p:cBhvr>
                                      <p:to>
                                        <p:strVal val="visible"/>
                                      </p:to>
                                    </p:set>
                                    <p:animEffect transition="in" filter="dissolve">
                                      <p:cBhvr>
                                        <p:cTn id="67" dur="500"/>
                                        <p:tgtEl>
                                          <p:spTgt spid="51218"/>
                                        </p:tgtEl>
                                      </p:cBhvr>
                                    </p:animEffect>
                                  </p:childTnLst>
                                </p:cTn>
                              </p:par>
                            </p:childTnLst>
                          </p:cTn>
                        </p:par>
                        <p:par>
                          <p:cTn id="68" fill="hold">
                            <p:stCondLst>
                              <p:cond delay="8000"/>
                            </p:stCondLst>
                            <p:childTnLst>
                              <p:par>
                                <p:cTn id="69" presetID="9" presetClass="entr" presetSubtype="0" fill="hold" grpId="0" nodeType="afterEffect">
                                  <p:stCondLst>
                                    <p:cond delay="0"/>
                                  </p:stCondLst>
                                  <p:childTnLst>
                                    <p:set>
                                      <p:cBhvr>
                                        <p:cTn id="70" dur="1" fill="hold">
                                          <p:stCondLst>
                                            <p:cond delay="0"/>
                                          </p:stCondLst>
                                        </p:cTn>
                                        <p:tgtEl>
                                          <p:spTgt spid="51207"/>
                                        </p:tgtEl>
                                        <p:attrNameLst>
                                          <p:attrName>style.visibility</p:attrName>
                                        </p:attrNameLst>
                                      </p:cBhvr>
                                      <p:to>
                                        <p:strVal val="visible"/>
                                      </p:to>
                                    </p:set>
                                    <p:animEffect transition="in" filter="dissolve">
                                      <p:cBhvr>
                                        <p:cTn id="71" dur="500"/>
                                        <p:tgtEl>
                                          <p:spTgt spid="51207"/>
                                        </p:tgtEl>
                                      </p:cBhvr>
                                    </p:animEffect>
                                  </p:childTnLst>
                                </p:cTn>
                              </p:par>
                            </p:childTnLst>
                          </p:cTn>
                        </p:par>
                        <p:par>
                          <p:cTn id="72" fill="hold">
                            <p:stCondLst>
                              <p:cond delay="8500"/>
                            </p:stCondLst>
                            <p:childTnLst>
                              <p:par>
                                <p:cTn id="73" presetID="9" presetClass="entr" presetSubtype="0" fill="hold" grpId="0" nodeType="afterEffect">
                                  <p:stCondLst>
                                    <p:cond delay="0"/>
                                  </p:stCondLst>
                                  <p:childTnLst>
                                    <p:set>
                                      <p:cBhvr>
                                        <p:cTn id="74" dur="1" fill="hold">
                                          <p:stCondLst>
                                            <p:cond delay="0"/>
                                          </p:stCondLst>
                                        </p:cTn>
                                        <p:tgtEl>
                                          <p:spTgt spid="51221"/>
                                        </p:tgtEl>
                                        <p:attrNameLst>
                                          <p:attrName>style.visibility</p:attrName>
                                        </p:attrNameLst>
                                      </p:cBhvr>
                                      <p:to>
                                        <p:strVal val="visible"/>
                                      </p:to>
                                    </p:set>
                                    <p:animEffect transition="in" filter="dissolve">
                                      <p:cBhvr>
                                        <p:cTn id="75" dur="500"/>
                                        <p:tgtEl>
                                          <p:spTgt spid="51221"/>
                                        </p:tgtEl>
                                      </p:cBhvr>
                                    </p:animEffect>
                                  </p:childTnLst>
                                </p:cTn>
                              </p:par>
                            </p:childTnLst>
                          </p:cTn>
                        </p:par>
                        <p:par>
                          <p:cTn id="76" fill="hold">
                            <p:stCondLst>
                              <p:cond delay="9000"/>
                            </p:stCondLst>
                            <p:childTnLst>
                              <p:par>
                                <p:cTn id="77" presetID="9" presetClass="entr" presetSubtype="0" fill="hold" grpId="0" nodeType="afterEffect">
                                  <p:stCondLst>
                                    <p:cond delay="0"/>
                                  </p:stCondLst>
                                  <p:childTnLst>
                                    <p:set>
                                      <p:cBhvr>
                                        <p:cTn id="78" dur="1" fill="hold">
                                          <p:stCondLst>
                                            <p:cond delay="0"/>
                                          </p:stCondLst>
                                        </p:cTn>
                                        <p:tgtEl>
                                          <p:spTgt spid="51222"/>
                                        </p:tgtEl>
                                        <p:attrNameLst>
                                          <p:attrName>style.visibility</p:attrName>
                                        </p:attrNameLst>
                                      </p:cBhvr>
                                      <p:to>
                                        <p:strVal val="visible"/>
                                      </p:to>
                                    </p:set>
                                    <p:animEffect transition="in" filter="dissolve">
                                      <p:cBhvr>
                                        <p:cTn id="79" dur="500"/>
                                        <p:tgtEl>
                                          <p:spTgt spid="51222"/>
                                        </p:tgtEl>
                                      </p:cBhvr>
                                    </p:animEffect>
                                  </p:childTnLst>
                                </p:cTn>
                              </p:par>
                            </p:childTnLst>
                          </p:cTn>
                        </p:par>
                        <p:par>
                          <p:cTn id="80" fill="hold">
                            <p:stCondLst>
                              <p:cond delay="9500"/>
                            </p:stCondLst>
                            <p:childTnLst>
                              <p:par>
                                <p:cTn id="81" presetID="9" presetClass="entr" presetSubtype="0" fill="hold" grpId="0" nodeType="afterEffect">
                                  <p:stCondLst>
                                    <p:cond delay="0"/>
                                  </p:stCondLst>
                                  <p:childTnLst>
                                    <p:set>
                                      <p:cBhvr>
                                        <p:cTn id="82" dur="1" fill="hold">
                                          <p:stCondLst>
                                            <p:cond delay="0"/>
                                          </p:stCondLst>
                                        </p:cTn>
                                        <p:tgtEl>
                                          <p:spTgt spid="51223"/>
                                        </p:tgtEl>
                                        <p:attrNameLst>
                                          <p:attrName>style.visibility</p:attrName>
                                        </p:attrNameLst>
                                      </p:cBhvr>
                                      <p:to>
                                        <p:strVal val="visible"/>
                                      </p:to>
                                    </p:set>
                                    <p:animEffect transition="in" filter="dissolve">
                                      <p:cBhvr>
                                        <p:cTn id="83" dur="500"/>
                                        <p:tgtEl>
                                          <p:spTgt spid="51223"/>
                                        </p:tgtEl>
                                      </p:cBhvr>
                                    </p:animEffect>
                                  </p:childTnLst>
                                </p:cTn>
                              </p:par>
                            </p:childTnLst>
                          </p:cTn>
                        </p:par>
                        <p:par>
                          <p:cTn id="84" fill="hold">
                            <p:stCondLst>
                              <p:cond delay="10000"/>
                            </p:stCondLst>
                            <p:childTnLst>
                              <p:par>
                                <p:cTn id="85" presetID="9" presetClass="entr" presetSubtype="0" fill="hold" grpId="0" nodeType="afterEffect">
                                  <p:stCondLst>
                                    <p:cond delay="0"/>
                                  </p:stCondLst>
                                  <p:childTnLst>
                                    <p:set>
                                      <p:cBhvr>
                                        <p:cTn id="86" dur="1" fill="hold">
                                          <p:stCondLst>
                                            <p:cond delay="0"/>
                                          </p:stCondLst>
                                        </p:cTn>
                                        <p:tgtEl>
                                          <p:spTgt spid="51224"/>
                                        </p:tgtEl>
                                        <p:attrNameLst>
                                          <p:attrName>style.visibility</p:attrName>
                                        </p:attrNameLst>
                                      </p:cBhvr>
                                      <p:to>
                                        <p:strVal val="visible"/>
                                      </p:to>
                                    </p:set>
                                    <p:animEffect transition="in" filter="dissolve">
                                      <p:cBhvr>
                                        <p:cTn id="87" dur="500"/>
                                        <p:tgtEl>
                                          <p:spTgt spid="51224"/>
                                        </p:tgtEl>
                                      </p:cBhvr>
                                    </p:animEffect>
                                  </p:childTnLst>
                                </p:cTn>
                              </p:par>
                            </p:childTnLst>
                          </p:cTn>
                        </p:par>
                        <p:par>
                          <p:cTn id="88" fill="hold">
                            <p:stCondLst>
                              <p:cond delay="10500"/>
                            </p:stCondLst>
                            <p:childTnLst>
                              <p:par>
                                <p:cTn id="89" presetID="9" presetClass="entr" presetSubtype="0" fill="hold" grpId="0" nodeType="afterEffect">
                                  <p:stCondLst>
                                    <p:cond delay="0"/>
                                  </p:stCondLst>
                                  <p:childTnLst>
                                    <p:set>
                                      <p:cBhvr>
                                        <p:cTn id="90" dur="1" fill="hold">
                                          <p:stCondLst>
                                            <p:cond delay="0"/>
                                          </p:stCondLst>
                                        </p:cTn>
                                        <p:tgtEl>
                                          <p:spTgt spid="25"/>
                                        </p:tgtEl>
                                        <p:attrNameLst>
                                          <p:attrName>style.visibility</p:attrName>
                                        </p:attrNameLst>
                                      </p:cBhvr>
                                      <p:to>
                                        <p:strVal val="visible"/>
                                      </p:to>
                                    </p:set>
                                    <p:animEffect transition="in" filter="dissolve">
                                      <p:cBhvr>
                                        <p:cTn id="9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4" grpId="0" animBg="1"/>
      <p:bldP spid="51205" grpId="0" animBg="1"/>
      <p:bldP spid="51206" grpId="0" animBg="1"/>
      <p:bldP spid="51207" grpId="0" animBg="1"/>
      <p:bldP spid="51208" grpId="0" animBg="1"/>
      <p:bldP spid="51209" grpId="0" animBg="1"/>
      <p:bldP spid="51210" grpId="0" animBg="1"/>
      <p:bldP spid="51211" grpId="0" animBg="1"/>
      <p:bldP spid="51212" grpId="0" animBg="1"/>
      <p:bldP spid="51213" grpId="0" animBg="1"/>
      <p:bldP spid="51214" grpId="0" animBg="1"/>
      <p:bldP spid="51215" grpId="0" animBg="1"/>
      <p:bldP spid="51216" grpId="0" animBg="1"/>
      <p:bldP spid="51217" grpId="0" animBg="1"/>
      <p:bldP spid="51218" grpId="0" animBg="1"/>
      <p:bldP spid="51219" grpId="0" animBg="1"/>
      <p:bldP spid="51220" grpId="0" animBg="1"/>
      <p:bldP spid="51221" grpId="0" animBg="1"/>
      <p:bldP spid="51222" grpId="0" animBg="1"/>
      <p:bldP spid="51223" grpId="0" animBg="1"/>
      <p:bldP spid="51224" grpId="0" animBg="1"/>
      <p:bldP spid="25"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7" descr="faces"/>
          <p:cNvPicPr>
            <a:picLocks noChangeAspect="1" noChangeArrowheads="1"/>
          </p:cNvPicPr>
          <p:nvPr/>
        </p:nvPicPr>
        <p:blipFill>
          <a:blip r:embed="rId3"/>
          <a:srcRect/>
          <a:stretch>
            <a:fillRect/>
          </a:stretch>
        </p:blipFill>
        <p:spPr bwMode="auto">
          <a:xfrm>
            <a:off x="1331913" y="692150"/>
            <a:ext cx="6553200" cy="6037263"/>
          </a:xfrm>
          <a:prstGeom prst="rect">
            <a:avLst/>
          </a:prstGeom>
          <a:noFill/>
          <a:ln w="9525">
            <a:noFill/>
            <a:miter lim="800000"/>
            <a:headEnd/>
            <a:tailEnd/>
          </a:ln>
        </p:spPr>
      </p:pic>
      <p:sp>
        <p:nvSpPr>
          <p:cNvPr id="39939" name="Rectangle 2"/>
          <p:cNvSpPr>
            <a:spLocks noGrp="1" noChangeArrowheads="1"/>
          </p:cNvSpPr>
          <p:nvPr>
            <p:ph type="title"/>
          </p:nvPr>
        </p:nvSpPr>
        <p:spPr>
          <a:xfrm>
            <a:off x="755650" y="0"/>
            <a:ext cx="7772400" cy="692150"/>
          </a:xfrm>
        </p:spPr>
        <p:txBody>
          <a:bodyPr/>
          <a:lstStyle/>
          <a:p>
            <a:r>
              <a:rPr lang="en-US" sz="4000" b="1" smtClean="0">
                <a:solidFill>
                  <a:schemeClr val="bg2"/>
                </a:solidFill>
              </a:rPr>
              <a:t>Bringing Nations Together</a:t>
            </a:r>
          </a:p>
        </p:txBody>
      </p:sp>
      <p:sp>
        <p:nvSpPr>
          <p:cNvPr id="39940" name="Text Box 6"/>
          <p:cNvSpPr txBox="1">
            <a:spLocks noChangeArrowheads="1"/>
          </p:cNvSpPr>
          <p:nvPr/>
        </p:nvSpPr>
        <p:spPr bwMode="auto">
          <a:xfrm>
            <a:off x="1187450" y="3284538"/>
            <a:ext cx="6481763" cy="822325"/>
          </a:xfrm>
          <a:prstGeom prst="rect">
            <a:avLst/>
          </a:prstGeom>
          <a:noFill/>
          <a:ln w="9525">
            <a:noFill/>
            <a:miter lim="800000"/>
            <a:headEnd/>
            <a:tailEnd/>
          </a:ln>
        </p:spPr>
        <p:txBody>
          <a:bodyPr>
            <a:spAutoFit/>
          </a:bodyPr>
          <a:lstStyle/>
          <a:p>
            <a:pPr algn="ctr">
              <a:spcBef>
                <a:spcPct val="50000"/>
              </a:spcBef>
            </a:pPr>
            <a:r>
              <a:rPr lang="en-GB" b="1">
                <a:solidFill>
                  <a:schemeClr val="bg2"/>
                </a:solidFill>
              </a:rPr>
              <a:t>“…the promotion of contacts between, and </a:t>
            </a:r>
            <a:br>
              <a:rPr lang="en-GB" b="1">
                <a:solidFill>
                  <a:schemeClr val="bg2"/>
                </a:solidFill>
              </a:rPr>
            </a:br>
            <a:r>
              <a:rPr lang="en-GB" b="1">
                <a:solidFill>
                  <a:schemeClr val="bg2"/>
                </a:solidFill>
              </a:rPr>
              <a:t>the interchange of, scientists…”</a:t>
            </a:r>
          </a:p>
        </p:txBody>
      </p:sp>
      <p:sp>
        <p:nvSpPr>
          <p:cNvPr id="5" name="Date Placeholder 4"/>
          <p:cNvSpPr>
            <a:spLocks noGrp="1"/>
          </p:cNvSpPr>
          <p:nvPr>
            <p:ph type="dt" sz="half" idx="10"/>
          </p:nvPr>
        </p:nvSpPr>
        <p:spPr/>
        <p:txBody>
          <a:bodyPr/>
          <a:lstStyle/>
          <a:p>
            <a:pPr>
              <a:defRPr/>
            </a:pPr>
            <a:r>
              <a:rPr lang="en-US" smtClean="0"/>
              <a:t>24-04-09</a:t>
            </a:r>
            <a:endParaRPr lang="en-US"/>
          </a:p>
        </p:txBody>
      </p:sp>
      <p:sp>
        <p:nvSpPr>
          <p:cNvPr id="6" name="Slide Number Placeholder 5"/>
          <p:cNvSpPr>
            <a:spLocks noGrp="1"/>
          </p:cNvSpPr>
          <p:nvPr>
            <p:ph type="sldNum" sz="quarter" idx="12"/>
          </p:nvPr>
        </p:nvSpPr>
        <p:spPr/>
        <p:txBody>
          <a:bodyPr/>
          <a:lstStyle/>
          <a:p>
            <a:pPr>
              <a:defRPr/>
            </a:pPr>
            <a:fld id="{F86A92E2-6465-49D5-8B07-50A8F685B805}" type="slidenum">
              <a:rPr lang="en-GB" smtClean="0"/>
              <a:pPr>
                <a:defRPr/>
              </a:pPr>
              <a:t>43</a:t>
            </a:fld>
            <a:endParaRPr lang="en-GB"/>
          </a:p>
        </p:txBody>
      </p:sp>
      <p:sp>
        <p:nvSpPr>
          <p:cNvPr id="7" name="Footer Placeholder 6"/>
          <p:cNvSpPr>
            <a:spLocks noGrp="1"/>
          </p:cNvSpPr>
          <p:nvPr>
            <p:ph type="ftr" sz="quarter" idx="11"/>
          </p:nvPr>
        </p:nvSpPr>
        <p:spPr/>
        <p:txBody>
          <a:bodyPr/>
          <a:lstStyle/>
          <a:p>
            <a:pPr>
              <a:defRPr/>
            </a:pPr>
            <a:r>
              <a:rPr lang="en-GB" smtClean="0"/>
              <a:t>Global collaboration Hans Hoffmann, CERN honorary</a:t>
            </a:r>
            <a:endParaRPr lang="en-US"/>
          </a:p>
        </p:txBody>
      </p:sp>
    </p:spTree>
  </p:cSld>
  <p:clrMapOvr>
    <a:masterClrMapping/>
  </p:clrMapOvr>
  <p:transition>
    <p:wipe dir="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52400" y="76200"/>
            <a:ext cx="8991600" cy="796925"/>
          </a:xfrm>
        </p:spPr>
        <p:txBody>
          <a:bodyPr>
            <a:normAutofit/>
          </a:bodyPr>
          <a:lstStyle/>
          <a:p>
            <a:r>
              <a:rPr lang="en-GB" dirty="0" smtClean="0"/>
              <a:t>Knowledge preservation and availability </a:t>
            </a:r>
            <a:r>
              <a:rPr lang="en-GB" sz="2700" dirty="0" smtClean="0"/>
              <a:t>(CERN)</a:t>
            </a:r>
            <a:endParaRPr lang="en-GB" sz="2700" dirty="0"/>
          </a:p>
        </p:txBody>
      </p:sp>
      <p:sp>
        <p:nvSpPr>
          <p:cNvPr id="6" name="Content Placeholder 5"/>
          <p:cNvSpPr>
            <a:spLocks noGrp="1"/>
          </p:cNvSpPr>
          <p:nvPr>
            <p:ph idx="1"/>
          </p:nvPr>
        </p:nvSpPr>
        <p:spPr>
          <a:xfrm>
            <a:off x="76200" y="1295400"/>
            <a:ext cx="8991600" cy="4800600"/>
          </a:xfrm>
        </p:spPr>
        <p:txBody>
          <a:bodyPr/>
          <a:lstStyle/>
          <a:p>
            <a:pPr marL="0" indent="0"/>
            <a:r>
              <a:rPr lang="en-GB" dirty="0" smtClean="0"/>
              <a:t>Technical and scientific knowledge: publish and share “Open Access”; “green” ~100% , “gold” &gt;85% publications</a:t>
            </a:r>
          </a:p>
          <a:p>
            <a:pPr lvl="1"/>
            <a:r>
              <a:rPr lang="en-GB" dirty="0" smtClean="0"/>
              <a:t>Proprietary, industrial information: observe industrial agreements </a:t>
            </a:r>
          </a:p>
          <a:p>
            <a:pPr marL="0" indent="0"/>
            <a:endParaRPr lang="en-GB" dirty="0" smtClean="0"/>
          </a:p>
          <a:p>
            <a:pPr marL="0" indent="0"/>
            <a:r>
              <a:rPr lang="en-GB" dirty="0" smtClean="0"/>
              <a:t>Data: private to collaboration until no further interest, but publish any findings immediately (compete with other </a:t>
            </a:r>
            <a:r>
              <a:rPr lang="en-GB" dirty="0" err="1" smtClean="0"/>
              <a:t>expts</a:t>
            </a:r>
            <a:r>
              <a:rPr lang="en-GB" dirty="0" smtClean="0"/>
              <a:t>.) </a:t>
            </a:r>
          </a:p>
          <a:p>
            <a:pPr marL="558800" lvl="2" indent="0"/>
            <a:r>
              <a:rPr lang="en-GB" dirty="0" smtClean="0"/>
              <a:t>To work meaningfully with data one needs details of calibration, simulation, software, . . . and their time development</a:t>
            </a:r>
          </a:p>
          <a:p>
            <a:pPr marL="0" indent="0"/>
            <a:endParaRPr lang="en-GB" dirty="0" smtClean="0"/>
          </a:p>
          <a:p>
            <a:pPr marL="0" indent="0"/>
            <a:r>
              <a:rPr lang="en-GB" dirty="0" smtClean="0"/>
              <a:t>Finally produce and </a:t>
            </a:r>
            <a:r>
              <a:rPr lang="en-GB" dirty="0" smtClean="0">
                <a:solidFill>
                  <a:srgbClr val="FFFF00"/>
                </a:solidFill>
              </a:rPr>
              <a:t>publish combined data analysis </a:t>
            </a:r>
            <a:r>
              <a:rPr lang="en-GB" dirty="0" smtClean="0"/>
              <a:t>of all LHC experiments and their interesting physics channels</a:t>
            </a:r>
          </a:p>
        </p:txBody>
      </p:sp>
      <p:sp>
        <p:nvSpPr>
          <p:cNvPr id="2" name="Date Placeholder 1"/>
          <p:cNvSpPr>
            <a:spLocks noGrp="1"/>
          </p:cNvSpPr>
          <p:nvPr>
            <p:ph type="dt" sz="half" idx="10"/>
          </p:nvPr>
        </p:nvSpPr>
        <p:spPr/>
        <p:txBody>
          <a:bodyPr/>
          <a:lstStyle/>
          <a:p>
            <a:pPr>
              <a:defRPr/>
            </a:pPr>
            <a:r>
              <a:rPr lang="en-US" smtClean="0"/>
              <a:t>24-04-09</a:t>
            </a:r>
            <a:endParaRPr lang="en-US"/>
          </a:p>
        </p:txBody>
      </p:sp>
      <p:sp>
        <p:nvSpPr>
          <p:cNvPr id="3" name="Footer Placeholder 2"/>
          <p:cNvSpPr>
            <a:spLocks noGrp="1"/>
          </p:cNvSpPr>
          <p:nvPr>
            <p:ph type="ftr" sz="quarter" idx="11"/>
          </p:nvPr>
        </p:nvSpPr>
        <p:spPr/>
        <p:txBody>
          <a:bodyPr/>
          <a:lstStyle/>
          <a:p>
            <a:pPr>
              <a:defRPr/>
            </a:pPr>
            <a:r>
              <a:rPr lang="en-GB" smtClean="0"/>
              <a:t>Global collaboration Hans Hoffmann, CERN honorary</a:t>
            </a:r>
            <a:endParaRPr lang="en-US"/>
          </a:p>
        </p:txBody>
      </p:sp>
      <p:sp>
        <p:nvSpPr>
          <p:cNvPr id="4" name="Slide Number Placeholder 3"/>
          <p:cNvSpPr>
            <a:spLocks noGrp="1"/>
          </p:cNvSpPr>
          <p:nvPr>
            <p:ph type="sldNum" sz="quarter" idx="12"/>
          </p:nvPr>
        </p:nvSpPr>
        <p:spPr/>
        <p:txBody>
          <a:bodyPr/>
          <a:lstStyle/>
          <a:p>
            <a:pPr>
              <a:defRPr/>
            </a:pPr>
            <a:fld id="{FD4C409D-A7EB-4D7E-AF90-976AAA91E5F4}" type="slidenum">
              <a:rPr lang="en-GB" smtClean="0"/>
              <a:pPr>
                <a:defRPr/>
              </a:pPr>
              <a:t>44</a:t>
            </a:fld>
            <a:endParaRPr lang="en-GB"/>
          </a:p>
        </p:txBody>
      </p:sp>
    </p:spTree>
  </p:cSld>
  <p:clrMapOvr>
    <a:masterClrMapping/>
  </p:clrMapOvr>
  <p:transition>
    <p:wipe dir="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720" y="71414"/>
            <a:ext cx="7929618" cy="1000132"/>
          </a:xfrm>
        </p:spPr>
        <p:txBody>
          <a:bodyPr>
            <a:normAutofit fontScale="90000"/>
          </a:bodyPr>
          <a:lstStyle/>
          <a:p>
            <a:r>
              <a:rPr lang="en-GB" dirty="0" smtClean="0"/>
              <a:t>Green and golden roads to </a:t>
            </a:r>
            <a:br>
              <a:rPr lang="en-GB" dirty="0" smtClean="0"/>
            </a:br>
            <a:r>
              <a:rPr lang="en-GB" dirty="0" smtClean="0"/>
              <a:t>Open Access publications</a:t>
            </a:r>
            <a:endParaRPr lang="en-GB" dirty="0"/>
          </a:p>
        </p:txBody>
      </p:sp>
      <p:sp>
        <p:nvSpPr>
          <p:cNvPr id="6" name="Content Placeholder 5"/>
          <p:cNvSpPr>
            <a:spLocks noGrp="1"/>
          </p:cNvSpPr>
          <p:nvPr>
            <p:ph idx="1"/>
          </p:nvPr>
        </p:nvSpPr>
        <p:spPr>
          <a:xfrm>
            <a:off x="152400" y="990600"/>
            <a:ext cx="8858280" cy="5410200"/>
          </a:xfrm>
        </p:spPr>
        <p:txBody>
          <a:bodyPr/>
          <a:lstStyle/>
          <a:p>
            <a:pPr marL="0" indent="0"/>
            <a:r>
              <a:rPr lang="en-GB" sz="2000" dirty="0" smtClean="0"/>
              <a:t>&gt;20’000 journals, 2-3million articles/y; not affordable for anybody</a:t>
            </a:r>
            <a:r>
              <a:rPr lang="en-GB" sz="2000" dirty="0" smtClean="0">
                <a:sym typeface="Wingdings" pitchFamily="2" charset="2"/>
              </a:rPr>
              <a:t> OA</a:t>
            </a:r>
            <a:r>
              <a:rPr lang="en-GB" sz="2000" dirty="0" smtClean="0"/>
              <a:t> </a:t>
            </a:r>
          </a:p>
          <a:p>
            <a:pPr marL="0" indent="0"/>
            <a:r>
              <a:rPr lang="en-GB" sz="2000" dirty="0" smtClean="0"/>
              <a:t>Access, affordability and impact: </a:t>
            </a:r>
            <a:r>
              <a:rPr lang="en-GB" sz="2000" dirty="0" smtClean="0">
                <a:solidFill>
                  <a:srgbClr val="FFFF00"/>
                </a:solidFill>
              </a:rPr>
              <a:t>OA on the web addresses all</a:t>
            </a:r>
            <a:endParaRPr lang="en-GB" sz="2000" dirty="0" smtClean="0"/>
          </a:p>
          <a:p>
            <a:pPr marL="0" indent="0">
              <a:tabLst>
                <a:tab pos="1339850" algn="l"/>
              </a:tabLst>
            </a:pPr>
            <a:r>
              <a:rPr lang="en-GB" sz="2000" dirty="0" smtClean="0">
                <a:solidFill>
                  <a:srgbClr val="FFFF00"/>
                </a:solidFill>
              </a:rPr>
              <a:t>Green Road to OA: </a:t>
            </a:r>
          </a:p>
          <a:p>
            <a:pPr lvl="1" indent="0">
              <a:tabLst>
                <a:tab pos="1339850" algn="l"/>
              </a:tabLst>
            </a:pPr>
            <a:r>
              <a:rPr lang="en-GB" dirty="0" smtClean="0">
                <a:solidFill>
                  <a:srgbClr val="FFFF00"/>
                </a:solidFill>
              </a:rPr>
              <a:t>Institutes mandate authors to self-archive all published articles in the institutional repository </a:t>
            </a:r>
          </a:p>
          <a:p>
            <a:pPr marL="0" lvl="2" indent="0"/>
            <a:r>
              <a:rPr lang="en-GB" dirty="0" smtClean="0"/>
              <a:t>Golden road:</a:t>
            </a:r>
          </a:p>
          <a:p>
            <a:pPr marL="698500" lvl="3" indent="0">
              <a:buNone/>
            </a:pPr>
            <a:r>
              <a:rPr lang="en-GB" sz="2000" dirty="0" smtClean="0">
                <a:solidFill>
                  <a:schemeClr val="bg1"/>
                </a:solidFill>
              </a:rPr>
              <a:t>mandate authors to publish in Open Access journals; authors pay for publications; publication fees part of research grant or in charge of mandating institution(s); authors keep copyright</a:t>
            </a:r>
            <a:endParaRPr lang="en-GB" sz="2000" dirty="0" smtClean="0">
              <a:solidFill>
                <a:srgbClr val="FFFF00"/>
              </a:solidFill>
            </a:endParaRPr>
          </a:p>
          <a:p>
            <a:pPr marL="0" lvl="2" indent="0"/>
            <a:r>
              <a:rPr lang="en-US" dirty="0" smtClean="0">
                <a:solidFill>
                  <a:schemeClr val="bg1"/>
                </a:solidFill>
              </a:rPr>
              <a:t>Use common-use licenses, with “some rights reserved” i.e. creative commons public licenses</a:t>
            </a:r>
          </a:p>
          <a:p>
            <a:pPr marL="0" lvl="2" indent="0"/>
            <a:r>
              <a:rPr lang="en-US" dirty="0" smtClean="0"/>
              <a:t>Promote</a:t>
            </a:r>
            <a:r>
              <a:rPr lang="en-US" dirty="0" smtClean="0">
                <a:solidFill>
                  <a:schemeClr val="bg1"/>
                </a:solidFill>
              </a:rPr>
              <a:t> Open Access to educational content and data</a:t>
            </a:r>
            <a:endParaRPr lang="en-GB" dirty="0" smtClean="0">
              <a:solidFill>
                <a:schemeClr val="bg1"/>
              </a:solidFill>
            </a:endParaRPr>
          </a:p>
          <a:p>
            <a:pPr marL="0" lvl="2" indent="0"/>
            <a:r>
              <a:rPr lang="en-GB" dirty="0" smtClean="0">
                <a:solidFill>
                  <a:schemeClr val="bg1"/>
                </a:solidFill>
              </a:rPr>
              <a:t>Work on making use of the full potential of the digital medium and put an OA repository into each University  or one for all</a:t>
            </a:r>
          </a:p>
          <a:p>
            <a:pPr marL="0" lvl="2" indent="0"/>
            <a:r>
              <a:rPr lang="en-GB" dirty="0" smtClean="0"/>
              <a:t>Promote</a:t>
            </a:r>
            <a:r>
              <a:rPr lang="en-GB" dirty="0" smtClean="0">
                <a:solidFill>
                  <a:schemeClr val="bg1"/>
                </a:solidFill>
              </a:rPr>
              <a:t> e-/cyber infrastructures for open</a:t>
            </a:r>
            <a:r>
              <a:rPr lang="en-GB" dirty="0" smtClean="0"/>
              <a:t>, collaborative, networked science</a:t>
            </a:r>
            <a:r>
              <a:rPr lang="en-GB" dirty="0" smtClean="0">
                <a:solidFill>
                  <a:schemeClr val="bg1"/>
                </a:solidFill>
              </a:rPr>
              <a:t>  </a:t>
            </a:r>
          </a:p>
        </p:txBody>
      </p:sp>
      <p:sp>
        <p:nvSpPr>
          <p:cNvPr id="3" name="Date Placeholder 2"/>
          <p:cNvSpPr>
            <a:spLocks noGrp="1"/>
          </p:cNvSpPr>
          <p:nvPr>
            <p:ph type="dt" sz="half" idx="10"/>
          </p:nvPr>
        </p:nvSpPr>
        <p:spPr/>
        <p:txBody>
          <a:bodyPr/>
          <a:lstStyle/>
          <a:p>
            <a:pPr>
              <a:defRPr/>
            </a:pPr>
            <a:r>
              <a:rPr lang="en-US" smtClean="0"/>
              <a:t>24-04-09</a:t>
            </a:r>
            <a:endParaRPr lang="en-GB"/>
          </a:p>
        </p:txBody>
      </p:sp>
      <p:sp>
        <p:nvSpPr>
          <p:cNvPr id="4" name="Footer Placeholder 3"/>
          <p:cNvSpPr>
            <a:spLocks noGrp="1"/>
          </p:cNvSpPr>
          <p:nvPr>
            <p:ph type="ftr" sz="quarter" idx="11"/>
          </p:nvPr>
        </p:nvSpPr>
        <p:spPr/>
        <p:txBody>
          <a:bodyPr/>
          <a:lstStyle/>
          <a:p>
            <a:pPr>
              <a:defRPr/>
            </a:pPr>
            <a:r>
              <a:rPr lang="en-GB" smtClean="0"/>
              <a:t>Global collaboration Hans Hoffmann, CERN honorary</a:t>
            </a:r>
            <a:endParaRPr lang="en-GB" dirty="0"/>
          </a:p>
        </p:txBody>
      </p:sp>
      <p:sp>
        <p:nvSpPr>
          <p:cNvPr id="5" name="Slide Number Placeholder 4"/>
          <p:cNvSpPr>
            <a:spLocks noGrp="1"/>
          </p:cNvSpPr>
          <p:nvPr>
            <p:ph type="sldNum" sz="quarter" idx="12"/>
          </p:nvPr>
        </p:nvSpPr>
        <p:spPr/>
        <p:txBody>
          <a:bodyPr/>
          <a:lstStyle/>
          <a:p>
            <a:pPr>
              <a:defRPr/>
            </a:pPr>
            <a:fld id="{EC9A9E8C-48D7-4B24-A004-9D6635952640}" type="slidenum">
              <a:rPr lang="en-GB" sz="1200" b="0" smtClean="0"/>
              <a:pPr>
                <a:defRPr/>
              </a:pPr>
              <a:t>45</a:t>
            </a:fld>
            <a:endParaRPr lang="en-GB" sz="1200" b="0" dirty="0"/>
          </a:p>
        </p:txBody>
      </p:sp>
    </p:spTree>
  </p:cSld>
  <p:clrMapOvr>
    <a:masterClrMapping/>
  </p:clrMapOvr>
  <p:transition>
    <p:wipe dir="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796925"/>
          </a:xfrm>
        </p:spPr>
        <p:txBody>
          <a:bodyPr/>
          <a:lstStyle/>
          <a:p>
            <a:r>
              <a:rPr lang="en-GB" dirty="0" smtClean="0"/>
              <a:t>IP,  copyright, public interest</a:t>
            </a:r>
            <a:endParaRPr lang="en-GB" dirty="0"/>
          </a:p>
        </p:txBody>
      </p:sp>
      <p:sp>
        <p:nvSpPr>
          <p:cNvPr id="3" name="Content Placeholder 2"/>
          <p:cNvSpPr>
            <a:spLocks noGrp="1"/>
          </p:cNvSpPr>
          <p:nvPr>
            <p:ph idx="1"/>
          </p:nvPr>
        </p:nvSpPr>
        <p:spPr>
          <a:xfrm>
            <a:off x="76200" y="914400"/>
            <a:ext cx="8915400" cy="5732462"/>
          </a:xfrm>
        </p:spPr>
        <p:txBody>
          <a:bodyPr/>
          <a:lstStyle/>
          <a:p>
            <a:pPr marL="0" indent="0"/>
            <a:r>
              <a:rPr lang="en-US" dirty="0" smtClean="0"/>
              <a:t>Broad implications of excessive restrictions on access to and reuse of government and government-funded research data </a:t>
            </a:r>
          </a:p>
          <a:p>
            <a:pPr lvl="1"/>
            <a:r>
              <a:rPr lang="en-US" dirty="0" smtClean="0"/>
              <a:t>Higher research costs </a:t>
            </a:r>
          </a:p>
          <a:p>
            <a:pPr lvl="1"/>
            <a:r>
              <a:rPr lang="en-US" dirty="0" smtClean="0"/>
              <a:t>Significant lost opportunity costs </a:t>
            </a:r>
          </a:p>
          <a:p>
            <a:pPr lvl="1"/>
            <a:r>
              <a:rPr lang="en-US" dirty="0" smtClean="0"/>
              <a:t>Barriers to innovation</a:t>
            </a:r>
          </a:p>
          <a:p>
            <a:pPr lvl="1"/>
            <a:r>
              <a:rPr lang="en-US" dirty="0" smtClean="0"/>
              <a:t>Less effective cooperation, education, and training</a:t>
            </a:r>
          </a:p>
          <a:p>
            <a:pPr lvl="1"/>
            <a:r>
              <a:rPr lang="en-US" dirty="0" smtClean="0"/>
              <a:t>Developing countries especially disadvantaged</a:t>
            </a:r>
          </a:p>
          <a:p>
            <a:pPr marL="0" indent="0"/>
            <a:endParaRPr lang="en-US" dirty="0" smtClean="0"/>
          </a:p>
          <a:p>
            <a:pPr marL="0" indent="0"/>
            <a:r>
              <a:rPr lang="en-US" dirty="0" smtClean="0"/>
              <a:t>Can avoid hyper-protection of data and information, especially in the public sector, by</a:t>
            </a:r>
          </a:p>
          <a:p>
            <a:pPr lvl="1"/>
            <a:r>
              <a:rPr lang="en-US" dirty="0" smtClean="0"/>
              <a:t>Balancing IP laws between the rights holder interests and the public interest, consistent with the country’s level of development</a:t>
            </a:r>
          </a:p>
          <a:p>
            <a:pPr lvl="1"/>
            <a:r>
              <a:rPr lang="en-US" dirty="0" smtClean="0"/>
              <a:t>Carve out broad public-interest exceptions for the public sector</a:t>
            </a:r>
          </a:p>
          <a:p>
            <a:pPr lvl="1"/>
            <a:r>
              <a:rPr lang="en-US" dirty="0" smtClean="0"/>
              <a:t>Use common-use licenses (example “creative commons”)</a:t>
            </a:r>
          </a:p>
        </p:txBody>
      </p:sp>
      <p:sp>
        <p:nvSpPr>
          <p:cNvPr id="4" name="Date Placeholder 3"/>
          <p:cNvSpPr>
            <a:spLocks noGrp="1"/>
          </p:cNvSpPr>
          <p:nvPr>
            <p:ph type="dt" sz="half" idx="10"/>
          </p:nvPr>
        </p:nvSpPr>
        <p:spPr/>
        <p:txBody>
          <a:bodyPr/>
          <a:lstStyle/>
          <a:p>
            <a:pPr>
              <a:defRPr/>
            </a:pPr>
            <a:r>
              <a:rPr lang="en-US" smtClean="0">
                <a:solidFill>
                  <a:srgbClr val="000000"/>
                </a:solidFill>
              </a:rPr>
              <a:t>24-04-09</a:t>
            </a:r>
            <a:endParaRPr lang="en-GB" dirty="0">
              <a:solidFill>
                <a:srgbClr val="000000"/>
              </a:solidFill>
            </a:endParaRPr>
          </a:p>
        </p:txBody>
      </p:sp>
      <p:sp>
        <p:nvSpPr>
          <p:cNvPr id="5" name="Footer Placeholder 4"/>
          <p:cNvSpPr>
            <a:spLocks noGrp="1"/>
          </p:cNvSpPr>
          <p:nvPr>
            <p:ph type="ftr" sz="quarter" idx="11"/>
          </p:nvPr>
        </p:nvSpPr>
        <p:spPr/>
        <p:txBody>
          <a:bodyPr/>
          <a:lstStyle/>
          <a:p>
            <a:pPr>
              <a:defRPr/>
            </a:pPr>
            <a:r>
              <a:rPr lang="en-GB" smtClean="0">
                <a:solidFill>
                  <a:srgbClr val="000000"/>
                </a:solidFill>
              </a:rPr>
              <a:t>Global collaboration Hans Hoffmann, CERN honorary</a:t>
            </a:r>
            <a:endParaRPr lang="en-GB" dirty="0">
              <a:solidFill>
                <a:srgbClr val="000000"/>
              </a:solidFill>
            </a:endParaRPr>
          </a:p>
        </p:txBody>
      </p:sp>
      <p:sp>
        <p:nvSpPr>
          <p:cNvPr id="6" name="Slide Number Placeholder 5"/>
          <p:cNvSpPr>
            <a:spLocks noGrp="1"/>
          </p:cNvSpPr>
          <p:nvPr>
            <p:ph type="sldNum" sz="quarter" idx="12"/>
          </p:nvPr>
        </p:nvSpPr>
        <p:spPr/>
        <p:txBody>
          <a:bodyPr/>
          <a:lstStyle/>
          <a:p>
            <a:pPr>
              <a:defRPr/>
            </a:pPr>
            <a:fld id="{6A9CEE9A-E2FE-4D98-B4E9-1373277513C7}" type="slidenum">
              <a:rPr lang="en-GB" smtClean="0">
                <a:solidFill>
                  <a:srgbClr val="000000"/>
                </a:solidFill>
              </a:rPr>
              <a:pPr>
                <a:defRPr/>
              </a:pPr>
              <a:t>46</a:t>
            </a:fld>
            <a:endParaRPr lang="en-GB">
              <a:solidFill>
                <a:srgbClr val="000000"/>
              </a:solidFill>
            </a:endParaRPr>
          </a:p>
        </p:txBody>
      </p:sp>
    </p:spTree>
  </p:cSld>
  <p:clrMapOvr>
    <a:masterClrMapping/>
  </p:clrMapOvr>
  <p:transition>
    <p:wipe dir="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3" descr="LogoMedium"/>
          <p:cNvPicPr>
            <a:picLocks noChangeAspect="1" noChangeArrowheads="1"/>
          </p:cNvPicPr>
          <p:nvPr/>
        </p:nvPicPr>
        <p:blipFill>
          <a:blip r:embed="rId3"/>
          <a:srcRect/>
          <a:stretch>
            <a:fillRect/>
          </a:stretch>
        </p:blipFill>
        <p:spPr bwMode="auto">
          <a:xfrm>
            <a:off x="0" y="-228600"/>
            <a:ext cx="9144000" cy="1676400"/>
          </a:xfrm>
          <a:prstGeom prst="rect">
            <a:avLst/>
          </a:prstGeom>
          <a:noFill/>
        </p:spPr>
      </p:pic>
      <p:pic>
        <p:nvPicPr>
          <p:cNvPr id="8" name="Picture 2" descr="imageRSIS"/>
          <p:cNvPicPr>
            <a:picLocks noChangeAspect="1" noChangeArrowheads="1"/>
          </p:cNvPicPr>
          <p:nvPr/>
        </p:nvPicPr>
        <p:blipFill>
          <a:blip r:embed="rId4"/>
          <a:srcRect/>
          <a:stretch>
            <a:fillRect/>
          </a:stretch>
        </p:blipFill>
        <p:spPr bwMode="auto">
          <a:xfrm>
            <a:off x="0" y="2819400"/>
            <a:ext cx="3643338" cy="3415633"/>
          </a:xfrm>
          <a:prstGeom prst="rect">
            <a:avLst/>
          </a:prstGeom>
          <a:noFill/>
        </p:spPr>
      </p:pic>
      <p:pic>
        <p:nvPicPr>
          <p:cNvPr id="10" name="Picture 4" descr="logo of the united nations educational, scientific, and cultural organization">
            <a:hlinkClick r:id="rId5"/>
          </p:cNvPr>
          <p:cNvPicPr>
            <a:picLocks noChangeAspect="1" noChangeArrowheads="1"/>
          </p:cNvPicPr>
          <p:nvPr/>
        </p:nvPicPr>
        <p:blipFill>
          <a:blip r:embed="rId6"/>
          <a:srcRect/>
          <a:stretch>
            <a:fillRect/>
          </a:stretch>
        </p:blipFill>
        <p:spPr bwMode="auto">
          <a:xfrm>
            <a:off x="3810000" y="6335947"/>
            <a:ext cx="928694" cy="522053"/>
          </a:xfrm>
          <a:prstGeom prst="rect">
            <a:avLst/>
          </a:prstGeom>
          <a:solidFill>
            <a:schemeClr val="bg1"/>
          </a:solidFill>
        </p:spPr>
      </p:pic>
      <p:pic>
        <p:nvPicPr>
          <p:cNvPr id="11" name="Picture 5" descr="logo of the third world academy of sciences">
            <a:hlinkClick r:id="rId7"/>
          </p:cNvPr>
          <p:cNvPicPr>
            <a:picLocks noChangeAspect="1" noChangeArrowheads="1"/>
          </p:cNvPicPr>
          <p:nvPr/>
        </p:nvPicPr>
        <p:blipFill>
          <a:blip r:embed="rId8"/>
          <a:srcRect/>
          <a:stretch>
            <a:fillRect/>
          </a:stretch>
        </p:blipFill>
        <p:spPr bwMode="auto">
          <a:xfrm>
            <a:off x="5638800" y="6326744"/>
            <a:ext cx="928694" cy="531256"/>
          </a:xfrm>
          <a:prstGeom prst="rect">
            <a:avLst/>
          </a:prstGeom>
          <a:noFill/>
        </p:spPr>
      </p:pic>
      <p:pic>
        <p:nvPicPr>
          <p:cNvPr id="12" name="Picture 6" descr="logo of the international council for science ">
            <a:hlinkClick r:id="rId9"/>
          </p:cNvPr>
          <p:cNvPicPr>
            <a:picLocks noChangeAspect="1" noChangeArrowheads="1"/>
          </p:cNvPicPr>
          <p:nvPr/>
        </p:nvPicPr>
        <p:blipFill>
          <a:blip r:embed="rId10"/>
          <a:srcRect/>
          <a:stretch>
            <a:fillRect/>
          </a:stretch>
        </p:blipFill>
        <p:spPr bwMode="auto">
          <a:xfrm>
            <a:off x="4724400" y="6322314"/>
            <a:ext cx="928694" cy="535686"/>
          </a:xfrm>
          <a:prstGeom prst="rect">
            <a:avLst/>
          </a:prstGeom>
          <a:noFill/>
        </p:spPr>
      </p:pic>
      <p:pic>
        <p:nvPicPr>
          <p:cNvPr id="13" name="Picture 7" descr="WSIS Logo">
            <a:hlinkClick r:id="rId11"/>
          </p:cNvPr>
          <p:cNvPicPr>
            <a:picLocks noChangeAspect="1" noChangeArrowheads="1"/>
          </p:cNvPicPr>
          <p:nvPr/>
        </p:nvPicPr>
        <p:blipFill>
          <a:blip r:embed="rId12"/>
          <a:srcRect/>
          <a:stretch>
            <a:fillRect/>
          </a:stretch>
        </p:blipFill>
        <p:spPr bwMode="auto">
          <a:xfrm>
            <a:off x="0" y="6150834"/>
            <a:ext cx="3665537" cy="707165"/>
          </a:xfrm>
          <a:prstGeom prst="rect">
            <a:avLst/>
          </a:prstGeom>
          <a:noFill/>
        </p:spPr>
      </p:pic>
      <p:sp>
        <p:nvSpPr>
          <p:cNvPr id="14" name="Text Box 9"/>
          <p:cNvSpPr txBox="1">
            <a:spLocks noChangeArrowheads="1"/>
          </p:cNvSpPr>
          <p:nvPr/>
        </p:nvSpPr>
        <p:spPr bwMode="auto">
          <a:xfrm>
            <a:off x="3657600" y="2743200"/>
            <a:ext cx="5486400" cy="3785652"/>
          </a:xfrm>
          <a:prstGeom prst="rect">
            <a:avLst/>
          </a:prstGeom>
          <a:solidFill>
            <a:srgbClr val="009900">
              <a:alpha val="80000"/>
            </a:srgbClr>
          </a:solidFill>
          <a:ln w="9525">
            <a:noFill/>
            <a:miter lim="800000"/>
            <a:headEnd/>
            <a:tailEnd/>
          </a:ln>
          <a:effectLst/>
        </p:spPr>
        <p:txBody>
          <a:bodyPr wrap="square">
            <a:spAutoFit/>
          </a:bodyPr>
          <a:lstStyle/>
          <a:p>
            <a:pPr algn="l" eaLnBrk="0" hangingPunct="0"/>
            <a:r>
              <a:rPr lang="en-GB" sz="2400" dirty="0" smtClean="0">
                <a:solidFill>
                  <a:schemeClr val="bg1"/>
                </a:solidFill>
                <a:latin typeface="Comic Sans MS" pitchFamily="66" charset="0"/>
              </a:rPr>
              <a:t>Results:</a:t>
            </a:r>
            <a:endParaRPr lang="en-GB" sz="2400" dirty="0">
              <a:solidFill>
                <a:schemeClr val="bg1"/>
              </a:solidFill>
              <a:latin typeface="Comic Sans MS" pitchFamily="66" charset="0"/>
            </a:endParaRPr>
          </a:p>
          <a:p>
            <a:pPr algn="l" eaLnBrk="0" hangingPunct="0"/>
            <a:r>
              <a:rPr lang="en-GB" sz="2400" dirty="0">
                <a:solidFill>
                  <a:srgbClr val="FFFF00"/>
                </a:solidFill>
                <a:latin typeface="Comic Sans MS" pitchFamily="66" charset="0"/>
              </a:rPr>
              <a:t>Education, Training and Knowledge are Keys to </a:t>
            </a:r>
            <a:r>
              <a:rPr lang="en-GB" sz="2400" dirty="0" smtClean="0">
                <a:solidFill>
                  <a:srgbClr val="FFFF00"/>
                </a:solidFill>
                <a:latin typeface="Comic Sans MS" pitchFamily="66" charset="0"/>
              </a:rPr>
              <a:t>Development</a:t>
            </a:r>
            <a:endParaRPr lang="en-GB" sz="2400" dirty="0">
              <a:solidFill>
                <a:srgbClr val="FFFF00"/>
              </a:solidFill>
              <a:latin typeface="Comic Sans MS" pitchFamily="66" charset="0"/>
            </a:endParaRPr>
          </a:p>
          <a:p>
            <a:pPr algn="l" eaLnBrk="0" hangingPunct="0"/>
            <a:r>
              <a:rPr lang="en-GB" sz="2400" dirty="0">
                <a:solidFill>
                  <a:schemeClr val="bg1"/>
                </a:solidFill>
                <a:latin typeface="Comic Sans MS" pitchFamily="66" charset="0"/>
              </a:rPr>
              <a:t>ICT are the means of storage </a:t>
            </a:r>
            <a:r>
              <a:rPr lang="en-GB" sz="2400" dirty="0" smtClean="0">
                <a:solidFill>
                  <a:schemeClr val="bg1"/>
                </a:solidFill>
                <a:latin typeface="Comic Sans MS" pitchFamily="66" charset="0"/>
              </a:rPr>
              <a:t>of local content and access to the knowledge of the world;  ICT make </a:t>
            </a:r>
            <a:r>
              <a:rPr lang="en-GB" sz="2400" dirty="0">
                <a:solidFill>
                  <a:schemeClr val="bg1"/>
                </a:solidFill>
                <a:latin typeface="Comic Sans MS" pitchFamily="66" charset="0"/>
              </a:rPr>
              <a:t>us virtual neighbours and enable close collaborations  of distant </a:t>
            </a:r>
            <a:r>
              <a:rPr lang="en-GB" sz="2400" dirty="0" smtClean="0">
                <a:solidFill>
                  <a:schemeClr val="bg1"/>
                </a:solidFill>
                <a:latin typeface="Comic Sans MS" pitchFamily="66" charset="0"/>
              </a:rPr>
              <a:t>partners using grids and e- infrastructures</a:t>
            </a:r>
            <a:endParaRPr lang="en-GB" sz="2400" dirty="0">
              <a:solidFill>
                <a:schemeClr val="bg1"/>
              </a:solidFill>
              <a:latin typeface="Comic Sans MS" pitchFamily="66" charset="0"/>
            </a:endParaRPr>
          </a:p>
        </p:txBody>
      </p:sp>
      <p:pic>
        <p:nvPicPr>
          <p:cNvPr id="15" name="Picture 10" descr="CERN72"/>
          <p:cNvPicPr>
            <a:picLocks noChangeAspect="1" noChangeArrowheads="1"/>
          </p:cNvPicPr>
          <p:nvPr/>
        </p:nvPicPr>
        <p:blipFill>
          <a:blip r:embed="rId13"/>
          <a:srcRect/>
          <a:stretch>
            <a:fillRect/>
          </a:stretch>
        </p:blipFill>
        <p:spPr bwMode="auto">
          <a:xfrm>
            <a:off x="8572520" y="6286520"/>
            <a:ext cx="571480" cy="571480"/>
          </a:xfrm>
          <a:prstGeom prst="rect">
            <a:avLst/>
          </a:prstGeom>
          <a:noFill/>
        </p:spPr>
      </p:pic>
      <p:pic>
        <p:nvPicPr>
          <p:cNvPr id="16" name="Picture 26" descr="The United Nations University">
            <a:hlinkClick r:id="rId14"/>
          </p:cNvPr>
          <p:cNvPicPr>
            <a:picLocks noChangeAspect="1" noChangeArrowheads="1"/>
          </p:cNvPicPr>
          <p:nvPr/>
        </p:nvPicPr>
        <p:blipFill>
          <a:blip r:embed="rId15"/>
          <a:srcRect/>
          <a:stretch>
            <a:fillRect/>
          </a:stretch>
        </p:blipFill>
        <p:spPr bwMode="auto">
          <a:xfrm>
            <a:off x="6553200" y="6304599"/>
            <a:ext cx="1500183" cy="553401"/>
          </a:xfrm>
          <a:prstGeom prst="rect">
            <a:avLst/>
          </a:prstGeom>
          <a:solidFill>
            <a:schemeClr val="bg1"/>
          </a:solidFill>
        </p:spPr>
      </p:pic>
      <p:pic>
        <p:nvPicPr>
          <p:cNvPr id="17" name="Picture 27" descr="International Telecommunication Union">
            <a:hlinkClick r:id="rId16"/>
          </p:cNvPr>
          <p:cNvPicPr>
            <a:picLocks noChangeAspect="1" noChangeArrowheads="1"/>
          </p:cNvPicPr>
          <p:nvPr/>
        </p:nvPicPr>
        <p:blipFill>
          <a:blip r:embed="rId17"/>
          <a:srcRect/>
          <a:stretch>
            <a:fillRect/>
          </a:stretch>
        </p:blipFill>
        <p:spPr bwMode="auto">
          <a:xfrm>
            <a:off x="8077200" y="6324600"/>
            <a:ext cx="487304" cy="533400"/>
          </a:xfrm>
          <a:prstGeom prst="rect">
            <a:avLst/>
          </a:prstGeom>
          <a:noFill/>
        </p:spPr>
      </p:pic>
      <p:sp>
        <p:nvSpPr>
          <p:cNvPr id="19" name="TextBox 18"/>
          <p:cNvSpPr txBox="1"/>
          <p:nvPr/>
        </p:nvSpPr>
        <p:spPr>
          <a:xfrm>
            <a:off x="6215074" y="2428868"/>
            <a:ext cx="2591030" cy="461665"/>
          </a:xfrm>
          <a:prstGeom prst="rect">
            <a:avLst/>
          </a:prstGeom>
          <a:noFill/>
        </p:spPr>
        <p:txBody>
          <a:bodyPr wrap="none" rtlCol="0">
            <a:spAutoFit/>
          </a:bodyPr>
          <a:lstStyle/>
          <a:p>
            <a:r>
              <a:rPr lang="en-GB" sz="2400" dirty="0" smtClean="0"/>
              <a:t>WSIS II, Tunis  2005</a:t>
            </a:r>
            <a:endParaRPr lang="en-GB" sz="2400" dirty="0"/>
          </a:p>
        </p:txBody>
      </p:sp>
      <p:pic>
        <p:nvPicPr>
          <p:cNvPr id="7" name="Picture 13" descr="Logo"/>
          <p:cNvPicPr>
            <a:picLocks noChangeAspect="1" noChangeArrowheads="1"/>
          </p:cNvPicPr>
          <p:nvPr/>
        </p:nvPicPr>
        <p:blipFill>
          <a:blip r:embed="rId18"/>
          <a:srcRect/>
          <a:stretch>
            <a:fillRect/>
          </a:stretch>
        </p:blipFill>
        <p:spPr bwMode="auto">
          <a:xfrm>
            <a:off x="5572132" y="1447800"/>
            <a:ext cx="3571868" cy="1295400"/>
          </a:xfrm>
          <a:prstGeom prst="rect">
            <a:avLst/>
          </a:prstGeom>
          <a:noFill/>
        </p:spPr>
      </p:pic>
      <p:sp>
        <p:nvSpPr>
          <p:cNvPr id="6" name="Text Box 10"/>
          <p:cNvSpPr txBox="1">
            <a:spLocks noChangeArrowheads="1"/>
          </p:cNvSpPr>
          <p:nvPr/>
        </p:nvSpPr>
        <p:spPr bwMode="auto">
          <a:xfrm>
            <a:off x="0" y="1447800"/>
            <a:ext cx="5572132" cy="1323439"/>
          </a:xfrm>
          <a:prstGeom prst="rect">
            <a:avLst/>
          </a:prstGeom>
          <a:solidFill>
            <a:srgbClr val="009900">
              <a:alpha val="80000"/>
            </a:srgbClr>
          </a:solidFill>
          <a:ln w="9525">
            <a:noFill/>
            <a:miter lim="800000"/>
            <a:headEnd/>
            <a:tailEnd/>
          </a:ln>
          <a:effectLst/>
        </p:spPr>
        <p:txBody>
          <a:bodyPr wrap="square">
            <a:spAutoFit/>
          </a:bodyPr>
          <a:lstStyle/>
          <a:p>
            <a:pPr algn="l"/>
            <a:r>
              <a:rPr lang="en-GB" sz="2000" dirty="0">
                <a:solidFill>
                  <a:schemeClr val="bg1"/>
                </a:solidFill>
                <a:latin typeface="Comic Sans MS" pitchFamily="66" charset="0"/>
              </a:rPr>
              <a:t>International Workshop on</a:t>
            </a:r>
            <a:br>
              <a:rPr lang="en-GB" sz="2000" dirty="0">
                <a:solidFill>
                  <a:schemeClr val="bg1"/>
                </a:solidFill>
                <a:latin typeface="Comic Sans MS" pitchFamily="66" charset="0"/>
              </a:rPr>
            </a:br>
            <a:r>
              <a:rPr lang="en-GB" sz="2000" dirty="0">
                <a:solidFill>
                  <a:schemeClr val="bg1"/>
                </a:solidFill>
                <a:latin typeface="Comic Sans MS" pitchFamily="66" charset="0"/>
              </a:rPr>
              <a:t>African Research &amp; Education Networking</a:t>
            </a:r>
            <a:br>
              <a:rPr lang="en-GB" sz="2000" dirty="0">
                <a:solidFill>
                  <a:schemeClr val="bg1"/>
                </a:solidFill>
                <a:latin typeface="Comic Sans MS" pitchFamily="66" charset="0"/>
              </a:rPr>
            </a:br>
            <a:r>
              <a:rPr lang="en-GB" sz="2000" dirty="0">
                <a:solidFill>
                  <a:schemeClr val="bg1"/>
                </a:solidFill>
                <a:latin typeface="Comic Sans MS" pitchFamily="66" charset="0"/>
              </a:rPr>
              <a:t>September 25-27 2005 </a:t>
            </a:r>
          </a:p>
          <a:p>
            <a:pPr algn="l"/>
            <a:r>
              <a:rPr lang="en-GB" sz="2000" dirty="0">
                <a:solidFill>
                  <a:schemeClr val="bg1"/>
                </a:solidFill>
                <a:latin typeface="Comic Sans MS" pitchFamily="66" charset="0"/>
              </a:rPr>
              <a:t>ITU, UNU and </a:t>
            </a:r>
            <a:r>
              <a:rPr lang="en-GB" sz="2000" dirty="0" smtClean="0">
                <a:solidFill>
                  <a:schemeClr val="bg1"/>
                </a:solidFill>
                <a:latin typeface="Comic Sans MS" pitchFamily="66" charset="0"/>
              </a:rPr>
              <a:t>CERN for WSIS II in Tunis</a:t>
            </a:r>
            <a:endParaRPr lang="fr-FR" sz="2000" dirty="0">
              <a:solidFill>
                <a:schemeClr val="bg1"/>
              </a:solidFill>
              <a:latin typeface="Comic Sans MS" pitchFamily="66" charset="0"/>
            </a:endParaRPr>
          </a:p>
        </p:txBody>
      </p:sp>
      <p:sp>
        <p:nvSpPr>
          <p:cNvPr id="18" name="TextBox 17"/>
          <p:cNvSpPr txBox="1"/>
          <p:nvPr/>
        </p:nvSpPr>
        <p:spPr>
          <a:xfrm>
            <a:off x="6482694" y="0"/>
            <a:ext cx="2664512" cy="369332"/>
          </a:xfrm>
          <a:prstGeom prst="rect">
            <a:avLst/>
          </a:prstGeom>
          <a:noFill/>
        </p:spPr>
        <p:txBody>
          <a:bodyPr wrap="none" rtlCol="0">
            <a:spAutoFit/>
          </a:bodyPr>
          <a:lstStyle/>
          <a:p>
            <a:r>
              <a:rPr lang="en-GB" sz="1800" dirty="0" smtClean="0">
                <a:latin typeface="Comic Sans MS" pitchFamily="66" charset="0"/>
              </a:rPr>
              <a:t>WSIS  I, Geneva 2003</a:t>
            </a:r>
            <a:endParaRPr lang="en-GB" sz="1800" dirty="0">
              <a:latin typeface="Comic Sans MS" pitchFamily="66" charset="0"/>
            </a:endParaRPr>
          </a:p>
        </p:txBody>
      </p:sp>
      <p:sp>
        <p:nvSpPr>
          <p:cNvPr id="20" name="Date Placeholder 19"/>
          <p:cNvSpPr>
            <a:spLocks noGrp="1"/>
          </p:cNvSpPr>
          <p:nvPr>
            <p:ph type="dt" sz="half" idx="10"/>
          </p:nvPr>
        </p:nvSpPr>
        <p:spPr/>
        <p:txBody>
          <a:bodyPr/>
          <a:lstStyle/>
          <a:p>
            <a:pPr>
              <a:defRPr/>
            </a:pPr>
            <a:r>
              <a:rPr lang="en-US" smtClean="0"/>
              <a:t>24-04-09</a:t>
            </a:r>
            <a:endParaRPr lang="en-US"/>
          </a:p>
        </p:txBody>
      </p:sp>
      <p:sp>
        <p:nvSpPr>
          <p:cNvPr id="21" name="Slide Number Placeholder 20"/>
          <p:cNvSpPr>
            <a:spLocks noGrp="1"/>
          </p:cNvSpPr>
          <p:nvPr>
            <p:ph type="sldNum" sz="quarter" idx="12"/>
          </p:nvPr>
        </p:nvSpPr>
        <p:spPr/>
        <p:txBody>
          <a:bodyPr/>
          <a:lstStyle/>
          <a:p>
            <a:pPr>
              <a:defRPr/>
            </a:pPr>
            <a:fld id="{36C21309-0424-4502-A8A8-5D92E07D0E46}" type="slidenum">
              <a:rPr lang="en-GB" smtClean="0"/>
              <a:pPr>
                <a:defRPr/>
              </a:pPr>
              <a:t>47</a:t>
            </a:fld>
            <a:endParaRPr lang="en-GB" dirty="0"/>
          </a:p>
        </p:txBody>
      </p:sp>
      <p:sp>
        <p:nvSpPr>
          <p:cNvPr id="22" name="Footer Placeholder 21"/>
          <p:cNvSpPr>
            <a:spLocks noGrp="1"/>
          </p:cNvSpPr>
          <p:nvPr>
            <p:ph type="ftr" sz="quarter" idx="11"/>
          </p:nvPr>
        </p:nvSpPr>
        <p:spPr/>
        <p:txBody>
          <a:bodyPr/>
          <a:lstStyle/>
          <a:p>
            <a:pPr>
              <a:defRPr/>
            </a:pPr>
            <a:r>
              <a:rPr lang="en-GB" smtClean="0"/>
              <a:t>Global collaboration Hans Hoffmann, CERN honorary</a:t>
            </a:r>
            <a:endParaRPr lang="en-US"/>
          </a:p>
        </p:txBody>
      </p:sp>
    </p:spTree>
  </p:cSld>
  <p:clrMapOvr>
    <a:masterClrMapping/>
  </p:clrMapOvr>
  <p:transition>
    <p:wipe dir="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pic>
        <p:nvPicPr>
          <p:cNvPr id="6" name="Picture 16" descr="CoverOpenAccess"/>
          <p:cNvPicPr>
            <a:picLocks noChangeAspect="1" noChangeArrowheads="1"/>
          </p:cNvPicPr>
          <p:nvPr/>
        </p:nvPicPr>
        <p:blipFill>
          <a:blip r:embed="rId3"/>
          <a:srcRect/>
          <a:stretch>
            <a:fillRect/>
          </a:stretch>
        </p:blipFill>
        <p:spPr bwMode="auto">
          <a:xfrm>
            <a:off x="0" y="0"/>
            <a:ext cx="9144000" cy="6854825"/>
          </a:xfrm>
          <a:prstGeom prst="rect">
            <a:avLst/>
          </a:prstGeom>
          <a:noFill/>
        </p:spPr>
      </p:pic>
      <p:sp>
        <p:nvSpPr>
          <p:cNvPr id="7" name="Text Box 17"/>
          <p:cNvSpPr txBox="1">
            <a:spLocks noChangeArrowheads="1"/>
          </p:cNvSpPr>
          <p:nvPr/>
        </p:nvSpPr>
        <p:spPr bwMode="auto">
          <a:xfrm>
            <a:off x="0" y="685800"/>
            <a:ext cx="9144000" cy="4195316"/>
          </a:xfrm>
          <a:prstGeom prst="rect">
            <a:avLst/>
          </a:prstGeom>
          <a:solidFill>
            <a:srgbClr val="009900">
              <a:alpha val="40000"/>
            </a:srgbClr>
          </a:solidFill>
          <a:ln w="9525">
            <a:noFill/>
            <a:miter lim="800000"/>
            <a:headEnd/>
            <a:tailEnd/>
          </a:ln>
          <a:effectLst/>
        </p:spPr>
        <p:txBody>
          <a:bodyPr wrap="square">
            <a:spAutoFit/>
          </a:bodyPr>
          <a:lstStyle/>
          <a:p>
            <a:pPr>
              <a:lnSpc>
                <a:spcPct val="120000"/>
              </a:lnSpc>
            </a:pPr>
            <a:r>
              <a:rPr lang="en-GB" dirty="0" smtClean="0">
                <a:solidFill>
                  <a:srgbClr val="FFFF00"/>
                </a:solidFill>
                <a:latin typeface="Comic Sans MS" pitchFamily="66" charset="0"/>
              </a:rPr>
              <a:t>Introduce e- repositories/libraries to African Universities to make African research output visible in the world</a:t>
            </a:r>
          </a:p>
          <a:p>
            <a:pPr lvl="1">
              <a:lnSpc>
                <a:spcPct val="120000"/>
              </a:lnSpc>
            </a:pPr>
            <a:r>
              <a:rPr lang="en-GB" sz="2000" dirty="0" smtClean="0">
                <a:solidFill>
                  <a:schemeClr val="bg1"/>
                </a:solidFill>
                <a:latin typeface="Comic Sans MS" pitchFamily="66" charset="0"/>
              </a:rPr>
              <a:t>Training in hard- and software for librarians from I-</a:t>
            </a:r>
            <a:r>
              <a:rPr lang="en-GB" sz="2000" dirty="0" err="1" smtClean="0">
                <a:solidFill>
                  <a:schemeClr val="bg1"/>
                </a:solidFill>
                <a:latin typeface="Comic Sans MS" pitchFamily="66" charset="0"/>
              </a:rPr>
              <a:t>Themba</a:t>
            </a:r>
            <a:r>
              <a:rPr lang="en-GB" sz="2000" dirty="0" smtClean="0">
                <a:solidFill>
                  <a:schemeClr val="bg1"/>
                </a:solidFill>
                <a:latin typeface="Comic Sans MS" pitchFamily="66" charset="0"/>
              </a:rPr>
              <a:t>/ZA,  AAU Ghana,  Rwanda (Kigali Inst. Education), Madagascar with the help of UNESCO IBSP in winter 2007</a:t>
            </a:r>
          </a:p>
          <a:p>
            <a:pPr lvl="1">
              <a:lnSpc>
                <a:spcPct val="120000"/>
              </a:lnSpc>
            </a:pPr>
            <a:endParaRPr lang="en-GB" sz="2000" dirty="0" smtClean="0">
              <a:solidFill>
                <a:schemeClr val="bg1"/>
              </a:solidFill>
              <a:latin typeface="Comic Sans MS" pitchFamily="66" charset="0"/>
            </a:endParaRPr>
          </a:p>
          <a:p>
            <a:pPr lvl="1">
              <a:lnSpc>
                <a:spcPct val="120000"/>
              </a:lnSpc>
            </a:pPr>
            <a:r>
              <a:rPr lang="en-GB" dirty="0" smtClean="0">
                <a:solidFill>
                  <a:srgbClr val="FFFF00"/>
                </a:solidFill>
                <a:latin typeface="Comic Sans MS" pitchFamily="66" charset="0"/>
              </a:rPr>
              <a:t>e-Library tutoring and training for ~30 librarians from 15 institutions  in Rwanda/Kigali in autumn 2009</a:t>
            </a:r>
          </a:p>
          <a:p>
            <a:pPr lvl="1">
              <a:lnSpc>
                <a:spcPct val="120000"/>
              </a:lnSpc>
            </a:pPr>
            <a:r>
              <a:rPr lang="en-GB" dirty="0">
                <a:solidFill>
                  <a:srgbClr val="FFFF00"/>
                </a:solidFill>
                <a:latin typeface="Comic Sans MS" pitchFamily="66" charset="0"/>
              </a:rPr>
              <a:t>T</a:t>
            </a:r>
            <a:r>
              <a:rPr lang="en-GB" dirty="0" smtClean="0">
                <a:solidFill>
                  <a:srgbClr val="FFFF00"/>
                </a:solidFill>
                <a:latin typeface="Comic Sans MS" pitchFamily="66" charset="0"/>
              </a:rPr>
              <a:t>raining courses for high school teachers  in physics, provision of teaching content</a:t>
            </a:r>
            <a:endParaRPr lang="en-GB" dirty="0">
              <a:solidFill>
                <a:srgbClr val="FFFF00"/>
              </a:solidFill>
              <a:latin typeface="Comic Sans MS" pitchFamily="66" charset="0"/>
            </a:endParaRPr>
          </a:p>
        </p:txBody>
      </p:sp>
      <p:sp>
        <p:nvSpPr>
          <p:cNvPr id="8" name="Date Placeholder 7"/>
          <p:cNvSpPr>
            <a:spLocks noGrp="1"/>
          </p:cNvSpPr>
          <p:nvPr>
            <p:ph type="dt" sz="half" idx="10"/>
          </p:nvPr>
        </p:nvSpPr>
        <p:spPr/>
        <p:txBody>
          <a:bodyPr/>
          <a:lstStyle/>
          <a:p>
            <a:pPr>
              <a:defRPr/>
            </a:pPr>
            <a:r>
              <a:rPr lang="en-US" smtClean="0"/>
              <a:t>24-04-09</a:t>
            </a:r>
            <a:endParaRPr lang="en-US"/>
          </a:p>
        </p:txBody>
      </p:sp>
      <p:sp>
        <p:nvSpPr>
          <p:cNvPr id="9" name="Slide Number Placeholder 8"/>
          <p:cNvSpPr>
            <a:spLocks noGrp="1"/>
          </p:cNvSpPr>
          <p:nvPr>
            <p:ph type="sldNum" sz="quarter" idx="12"/>
          </p:nvPr>
        </p:nvSpPr>
        <p:spPr/>
        <p:txBody>
          <a:bodyPr/>
          <a:lstStyle/>
          <a:p>
            <a:pPr>
              <a:defRPr/>
            </a:pPr>
            <a:fld id="{36C21309-0424-4502-A8A8-5D92E07D0E46}" type="slidenum">
              <a:rPr lang="en-GB" smtClean="0"/>
              <a:pPr>
                <a:defRPr/>
              </a:pPr>
              <a:t>48</a:t>
            </a:fld>
            <a:endParaRPr lang="en-GB" dirty="0"/>
          </a:p>
        </p:txBody>
      </p:sp>
      <p:sp>
        <p:nvSpPr>
          <p:cNvPr id="10" name="Footer Placeholder 9"/>
          <p:cNvSpPr>
            <a:spLocks noGrp="1"/>
          </p:cNvSpPr>
          <p:nvPr>
            <p:ph type="ftr" sz="quarter" idx="11"/>
          </p:nvPr>
        </p:nvSpPr>
        <p:spPr/>
        <p:txBody>
          <a:bodyPr/>
          <a:lstStyle/>
          <a:p>
            <a:pPr>
              <a:defRPr/>
            </a:pPr>
            <a:r>
              <a:rPr lang="en-GB" smtClean="0"/>
              <a:t>Global collaboration Hans Hoffmann, CERN honorary</a:t>
            </a:r>
            <a:endParaRPr lang="en-US"/>
          </a:p>
        </p:txBody>
      </p:sp>
    </p:spTree>
  </p:cSld>
  <p:clrMapOvr>
    <a:masterClrMapping/>
  </p:clrMapOvr>
  <p:transition>
    <p:wipe dir="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4"/>
          <p:cNvPicPr>
            <a:picLocks noChangeAspect="1" noChangeArrowheads="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40963" name="Rectangle 2"/>
          <p:cNvSpPr>
            <a:spLocks noGrp="1" noChangeArrowheads="1"/>
          </p:cNvSpPr>
          <p:nvPr>
            <p:ph type="title"/>
          </p:nvPr>
        </p:nvSpPr>
        <p:spPr>
          <a:xfrm>
            <a:off x="304800" y="304800"/>
            <a:ext cx="8458200" cy="1143000"/>
          </a:xfrm>
          <a:solidFill>
            <a:srgbClr val="B3A2C7">
              <a:alpha val="50196"/>
            </a:srgbClr>
          </a:solidFill>
        </p:spPr>
        <p:txBody>
          <a:bodyPr>
            <a:normAutofit/>
          </a:bodyPr>
          <a:lstStyle/>
          <a:p>
            <a:pPr algn="l"/>
            <a:r>
              <a:rPr lang="en-GB" dirty="0" smtClean="0"/>
              <a:t>The global community of particle physicists and CERN…</a:t>
            </a:r>
          </a:p>
        </p:txBody>
      </p:sp>
      <p:sp>
        <p:nvSpPr>
          <p:cNvPr id="2" name="Rectangle 3"/>
          <p:cNvSpPr>
            <a:spLocks noGrp="1" noChangeArrowheads="1"/>
          </p:cNvSpPr>
          <p:nvPr>
            <p:ph type="body" idx="1"/>
          </p:nvPr>
        </p:nvSpPr>
        <p:spPr>
          <a:xfrm>
            <a:off x="228600" y="2133600"/>
            <a:ext cx="8748712" cy="3962400"/>
          </a:xfrm>
          <a:gradFill rotWithShape="1">
            <a:gsLst>
              <a:gs pos="0">
                <a:schemeClr val="accent1">
                  <a:alpha val="64000"/>
                </a:schemeClr>
              </a:gs>
              <a:gs pos="100000">
                <a:schemeClr val="accent1">
                  <a:gamma/>
                  <a:invGamma/>
                  <a:alpha val="62000"/>
                </a:schemeClr>
              </a:gs>
            </a:gsLst>
            <a:lin ang="5400000" scaled="1"/>
          </a:gradFill>
        </p:spPr>
        <p:txBody>
          <a:bodyPr/>
          <a:lstStyle/>
          <a:p>
            <a:pPr>
              <a:defRPr/>
            </a:pPr>
            <a:r>
              <a:rPr lang="en-GB" sz="2800" dirty="0" smtClean="0">
                <a:solidFill>
                  <a:srgbClr val="FFFF00"/>
                </a:solidFill>
              </a:rPr>
              <a:t>Seeking answers to questions about the Universe</a:t>
            </a:r>
          </a:p>
          <a:p>
            <a:pPr>
              <a:defRPr/>
            </a:pPr>
            <a:endParaRPr lang="en-GB" sz="2800" dirty="0" smtClean="0">
              <a:solidFill>
                <a:srgbClr val="FFFF00"/>
              </a:solidFill>
            </a:endParaRPr>
          </a:p>
          <a:p>
            <a:pPr>
              <a:defRPr/>
            </a:pPr>
            <a:r>
              <a:rPr lang="en-GB" sz="2800" dirty="0" smtClean="0">
                <a:solidFill>
                  <a:srgbClr val="FFFF00"/>
                </a:solidFill>
              </a:rPr>
              <a:t>Advancing the frontiers of technology</a:t>
            </a:r>
          </a:p>
          <a:p>
            <a:pPr>
              <a:defRPr/>
            </a:pPr>
            <a:endParaRPr lang="en-GB" sz="2800" dirty="0" smtClean="0">
              <a:solidFill>
                <a:srgbClr val="FFFF00"/>
              </a:solidFill>
            </a:endParaRPr>
          </a:p>
          <a:p>
            <a:pPr marL="0" indent="0">
              <a:defRPr/>
            </a:pPr>
            <a:r>
              <a:rPr lang="en-GB" sz="2800" dirty="0" smtClean="0">
                <a:solidFill>
                  <a:srgbClr val="FFFF00"/>
                </a:solidFill>
              </a:rPr>
              <a:t>Training the scientists, entrepreneurs, teachers of tomorrow</a:t>
            </a:r>
          </a:p>
          <a:p>
            <a:pPr>
              <a:defRPr/>
            </a:pPr>
            <a:endParaRPr lang="en-GB" sz="2800" dirty="0" smtClean="0">
              <a:solidFill>
                <a:srgbClr val="FFFF00"/>
              </a:solidFill>
            </a:endParaRPr>
          </a:p>
          <a:p>
            <a:pPr>
              <a:defRPr/>
            </a:pPr>
            <a:r>
              <a:rPr lang="en-GB" sz="2800" dirty="0" smtClean="0">
                <a:solidFill>
                  <a:srgbClr val="FFFF00"/>
                </a:solidFill>
              </a:rPr>
              <a:t>Bringing nations together through science</a:t>
            </a:r>
          </a:p>
        </p:txBody>
      </p:sp>
      <p:sp>
        <p:nvSpPr>
          <p:cNvPr id="5" name="Date Placeholder 4"/>
          <p:cNvSpPr>
            <a:spLocks noGrp="1"/>
          </p:cNvSpPr>
          <p:nvPr>
            <p:ph type="dt" sz="half" idx="10"/>
          </p:nvPr>
        </p:nvSpPr>
        <p:spPr/>
        <p:txBody>
          <a:bodyPr/>
          <a:lstStyle/>
          <a:p>
            <a:pPr>
              <a:defRPr/>
            </a:pPr>
            <a:r>
              <a:rPr lang="en-US" smtClean="0"/>
              <a:t>24-04-09</a:t>
            </a:r>
            <a:endParaRPr lang="en-US"/>
          </a:p>
        </p:txBody>
      </p:sp>
      <p:sp>
        <p:nvSpPr>
          <p:cNvPr id="6" name="Slide Number Placeholder 5"/>
          <p:cNvSpPr>
            <a:spLocks noGrp="1"/>
          </p:cNvSpPr>
          <p:nvPr>
            <p:ph type="sldNum" sz="quarter" idx="12"/>
          </p:nvPr>
        </p:nvSpPr>
        <p:spPr/>
        <p:txBody>
          <a:bodyPr/>
          <a:lstStyle/>
          <a:p>
            <a:pPr>
              <a:defRPr/>
            </a:pPr>
            <a:fld id="{36C21309-0424-4502-A8A8-5D92E07D0E46}" type="slidenum">
              <a:rPr lang="en-GB" smtClean="0"/>
              <a:pPr>
                <a:defRPr/>
              </a:pPr>
              <a:t>49</a:t>
            </a:fld>
            <a:endParaRPr lang="en-GB" dirty="0"/>
          </a:p>
        </p:txBody>
      </p:sp>
      <p:sp>
        <p:nvSpPr>
          <p:cNvPr id="7" name="Footer Placeholder 6"/>
          <p:cNvSpPr>
            <a:spLocks noGrp="1"/>
          </p:cNvSpPr>
          <p:nvPr>
            <p:ph type="ftr" sz="quarter" idx="11"/>
          </p:nvPr>
        </p:nvSpPr>
        <p:spPr/>
        <p:txBody>
          <a:bodyPr/>
          <a:lstStyle/>
          <a:p>
            <a:pPr>
              <a:defRPr/>
            </a:pPr>
            <a:r>
              <a:rPr lang="en-GB" smtClean="0"/>
              <a:t>Global collaboration Hans Hoffmann, CERN honorary</a:t>
            </a:r>
            <a:endParaRPr lang="en-US"/>
          </a:p>
        </p:txBody>
      </p:sp>
    </p:spTree>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ext Box 3"/>
          <p:cNvSpPr txBox="1">
            <a:spLocks noChangeArrowheads="1"/>
          </p:cNvSpPr>
          <p:nvPr/>
        </p:nvSpPr>
        <p:spPr bwMode="auto">
          <a:xfrm>
            <a:off x="0" y="0"/>
            <a:ext cx="6096000" cy="584775"/>
          </a:xfrm>
          <a:prstGeom prst="rect">
            <a:avLst/>
          </a:prstGeom>
          <a:noFill/>
          <a:ln w="9525">
            <a:noFill/>
            <a:miter lim="800000"/>
            <a:headEnd/>
            <a:tailEnd/>
          </a:ln>
        </p:spPr>
        <p:txBody>
          <a:bodyPr>
            <a:spAutoFit/>
          </a:bodyPr>
          <a:lstStyle/>
          <a:p>
            <a:pPr algn="ctr" eaLnBrk="0" hangingPunct="0">
              <a:spcBef>
                <a:spcPct val="50000"/>
              </a:spcBef>
            </a:pPr>
            <a:r>
              <a:rPr lang="it-IT" sz="3200" dirty="0">
                <a:solidFill>
                  <a:srgbClr val="FFFF00"/>
                </a:solidFill>
                <a:latin typeface="Comic Sans MS" pitchFamily="66" charset="0"/>
              </a:rPr>
              <a:t>Padova, 1609</a:t>
            </a:r>
          </a:p>
        </p:txBody>
      </p:sp>
      <p:pic>
        <p:nvPicPr>
          <p:cNvPr id="20484" name="Picture 4" descr="C:\WINDOWS\Desktop\cdrom\galileo40_1.jpg"/>
          <p:cNvPicPr>
            <a:picLocks noChangeAspect="1" noChangeArrowheads="1"/>
          </p:cNvPicPr>
          <p:nvPr/>
        </p:nvPicPr>
        <p:blipFill>
          <a:blip r:embed="rId3"/>
          <a:srcRect/>
          <a:stretch>
            <a:fillRect/>
          </a:stretch>
        </p:blipFill>
        <p:spPr bwMode="auto">
          <a:xfrm>
            <a:off x="4495800" y="685800"/>
            <a:ext cx="4216400" cy="6324600"/>
          </a:xfrm>
          <a:prstGeom prst="rect">
            <a:avLst/>
          </a:prstGeom>
          <a:noFill/>
          <a:ln w="9525">
            <a:noFill/>
            <a:miter lim="800000"/>
            <a:headEnd/>
            <a:tailEnd/>
          </a:ln>
        </p:spPr>
      </p:pic>
      <p:pic>
        <p:nvPicPr>
          <p:cNvPr id="20485" name="Picture 5" descr="C:\WINDOWS\Desktop\cdrom\occhio.jpg"/>
          <p:cNvPicPr>
            <a:picLocks noChangeAspect="1" noChangeArrowheads="1"/>
          </p:cNvPicPr>
          <p:nvPr/>
        </p:nvPicPr>
        <p:blipFill>
          <a:blip r:embed="rId4"/>
          <a:srcRect/>
          <a:stretch>
            <a:fillRect/>
          </a:stretch>
        </p:blipFill>
        <p:spPr bwMode="auto">
          <a:xfrm>
            <a:off x="1219200" y="1752600"/>
            <a:ext cx="3236913" cy="3498850"/>
          </a:xfrm>
          <a:prstGeom prst="rect">
            <a:avLst/>
          </a:prstGeom>
          <a:noFill/>
          <a:ln w="9525">
            <a:noFill/>
            <a:miter lim="800000"/>
            <a:headEnd/>
            <a:tailEnd/>
          </a:ln>
        </p:spPr>
      </p:pic>
      <p:sp>
        <p:nvSpPr>
          <p:cNvPr id="31749" name="Date Placeholder 4"/>
          <p:cNvSpPr>
            <a:spLocks noGrp="1"/>
          </p:cNvSpPr>
          <p:nvPr>
            <p:ph type="dt" sz="quarter" idx="10"/>
          </p:nvPr>
        </p:nvSpPr>
        <p:spPr>
          <a:xfrm>
            <a:off x="214313" y="6534174"/>
            <a:ext cx="1905000" cy="323850"/>
          </a:xfrm>
          <a:noFill/>
        </p:spPr>
        <p:txBody>
          <a:bodyPr/>
          <a:lstStyle/>
          <a:p>
            <a:r>
              <a:rPr lang="en-US" smtClean="0"/>
              <a:t>24-04-09</a:t>
            </a:r>
            <a:endParaRPr lang="it-IT" dirty="0"/>
          </a:p>
        </p:txBody>
      </p:sp>
      <p:sp>
        <p:nvSpPr>
          <p:cNvPr id="31750" name="Slide Number Placeholder 5"/>
          <p:cNvSpPr>
            <a:spLocks noGrp="1"/>
          </p:cNvSpPr>
          <p:nvPr>
            <p:ph type="sldNum" sz="quarter" idx="12"/>
          </p:nvPr>
        </p:nvSpPr>
        <p:spPr>
          <a:noFill/>
        </p:spPr>
        <p:txBody>
          <a:bodyPr/>
          <a:lstStyle/>
          <a:p>
            <a:fld id="{6D213C7B-6307-4058-A2C9-FD2873C3B682}" type="slidenum">
              <a:rPr lang="it-IT" smtClean="0"/>
              <a:pPr/>
              <a:t>5</a:t>
            </a:fld>
            <a:endParaRPr lang="it-IT" smtClean="0"/>
          </a:p>
        </p:txBody>
      </p:sp>
      <p:sp>
        <p:nvSpPr>
          <p:cNvPr id="31751" name="Footer Placeholder 6"/>
          <p:cNvSpPr>
            <a:spLocks noGrp="1"/>
          </p:cNvSpPr>
          <p:nvPr>
            <p:ph type="ftr" sz="quarter" idx="11"/>
          </p:nvPr>
        </p:nvSpPr>
        <p:spPr>
          <a:xfrm>
            <a:off x="2285984" y="6572272"/>
            <a:ext cx="4286280" cy="285728"/>
          </a:xfrm>
          <a:noFill/>
        </p:spPr>
        <p:txBody>
          <a:bodyPr/>
          <a:lstStyle/>
          <a:p>
            <a:r>
              <a:rPr lang="en-GB" smtClean="0"/>
              <a:t>Global collaboration Hans Hoffmann, CERN honorary</a:t>
            </a:r>
            <a:endParaRPr lang="it-IT" dirty="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0484"/>
                                        </p:tgtEl>
                                        <p:attrNameLst>
                                          <p:attrName>style.visibility</p:attrName>
                                        </p:attrNameLst>
                                      </p:cBhvr>
                                      <p:to>
                                        <p:strVal val="visible"/>
                                      </p:to>
                                    </p:set>
                                    <p:animEffect transition="in" filter="wipe(left)">
                                      <p:cBhvr>
                                        <p:cTn id="7" dur="500"/>
                                        <p:tgtEl>
                                          <p:spTgt spid="20484"/>
                                        </p:tgtEl>
                                      </p:cBhvr>
                                    </p:animEffect>
                                  </p:childTnLst>
                                </p:cTn>
                              </p:par>
                            </p:childTnLst>
                          </p:cTn>
                        </p:par>
                        <p:par>
                          <p:cTn id="8" fill="hold">
                            <p:stCondLst>
                              <p:cond delay="500"/>
                            </p:stCondLst>
                            <p:childTnLst>
                              <p:par>
                                <p:cTn id="9" presetID="4" presetClass="entr" presetSubtype="32" fill="hold" nodeType="afterEffect">
                                  <p:stCondLst>
                                    <p:cond delay="0"/>
                                  </p:stCondLst>
                                  <p:childTnLst>
                                    <p:set>
                                      <p:cBhvr>
                                        <p:cTn id="10" dur="1" fill="hold">
                                          <p:stCondLst>
                                            <p:cond delay="0"/>
                                          </p:stCondLst>
                                        </p:cTn>
                                        <p:tgtEl>
                                          <p:spTgt spid="20485"/>
                                        </p:tgtEl>
                                        <p:attrNameLst>
                                          <p:attrName>style.visibility</p:attrName>
                                        </p:attrNameLst>
                                      </p:cBhvr>
                                      <p:to>
                                        <p:strVal val="visible"/>
                                      </p:to>
                                    </p:set>
                                    <p:animEffect transition="in" filter="box(out)">
                                      <p:cBhvr>
                                        <p:cTn id="11" dur="500"/>
                                        <p:tgtEl>
                                          <p:spTgt spid="204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rchimedes_lever_%28Small%29.jpg"/>
          <p:cNvPicPr>
            <a:picLocks noChangeAspect="1"/>
          </p:cNvPicPr>
          <p:nvPr/>
        </p:nvPicPr>
        <p:blipFill>
          <a:blip r:embed="rId3" cstate="print"/>
          <a:stretch>
            <a:fillRect/>
          </a:stretch>
        </p:blipFill>
        <p:spPr>
          <a:xfrm>
            <a:off x="1" y="285728"/>
            <a:ext cx="9143999" cy="6100762"/>
          </a:xfrm>
          <a:prstGeom prst="rect">
            <a:avLst/>
          </a:prstGeom>
        </p:spPr>
      </p:pic>
      <p:pic>
        <p:nvPicPr>
          <p:cNvPr id="36866" name="Picture 2" descr="\\cern.ch\dfs\Users\h\hanshof\Desktop\Rwanda\P1000409.JPG"/>
          <p:cNvPicPr>
            <a:picLocks noChangeAspect="1" noChangeArrowheads="1"/>
          </p:cNvPicPr>
          <p:nvPr/>
        </p:nvPicPr>
        <p:blipFill>
          <a:blip r:embed="rId4" cstate="print"/>
          <a:srcRect/>
          <a:stretch>
            <a:fillRect/>
          </a:stretch>
        </p:blipFill>
        <p:spPr bwMode="auto">
          <a:xfrm>
            <a:off x="1219200" y="1752600"/>
            <a:ext cx="2457602" cy="3276698"/>
          </a:xfrm>
          <a:prstGeom prst="rect">
            <a:avLst/>
          </a:prstGeom>
          <a:noFill/>
        </p:spPr>
      </p:pic>
      <p:sp>
        <p:nvSpPr>
          <p:cNvPr id="2" name="Date Placeholder 1"/>
          <p:cNvSpPr>
            <a:spLocks noGrp="1"/>
          </p:cNvSpPr>
          <p:nvPr>
            <p:ph type="dt" sz="half" idx="10"/>
          </p:nvPr>
        </p:nvSpPr>
        <p:spPr/>
        <p:txBody>
          <a:bodyPr/>
          <a:lstStyle/>
          <a:p>
            <a:pPr>
              <a:defRPr/>
            </a:pPr>
            <a:r>
              <a:rPr lang="en-US" smtClean="0">
                <a:solidFill>
                  <a:srgbClr val="000000"/>
                </a:solidFill>
              </a:rPr>
              <a:t>24-04-09</a:t>
            </a:r>
            <a:endParaRPr lang="en-GB">
              <a:solidFill>
                <a:srgbClr val="000000"/>
              </a:solidFill>
            </a:endParaRPr>
          </a:p>
        </p:txBody>
      </p:sp>
      <p:sp>
        <p:nvSpPr>
          <p:cNvPr id="3" name="Footer Placeholder 2"/>
          <p:cNvSpPr>
            <a:spLocks noGrp="1"/>
          </p:cNvSpPr>
          <p:nvPr>
            <p:ph type="ftr" sz="quarter" idx="11"/>
          </p:nvPr>
        </p:nvSpPr>
        <p:spPr/>
        <p:txBody>
          <a:bodyPr/>
          <a:lstStyle/>
          <a:p>
            <a:pPr>
              <a:defRPr/>
            </a:pPr>
            <a:r>
              <a:rPr lang="en-GB" smtClean="0">
                <a:solidFill>
                  <a:srgbClr val="000000"/>
                </a:solidFill>
              </a:rPr>
              <a:t>Global collaboration Hans Hoffmann, CERN honorary</a:t>
            </a:r>
            <a:endParaRPr lang="en-GB">
              <a:solidFill>
                <a:srgbClr val="000000"/>
              </a:solidFill>
            </a:endParaRPr>
          </a:p>
        </p:txBody>
      </p:sp>
      <p:sp>
        <p:nvSpPr>
          <p:cNvPr id="8" name="Title 7"/>
          <p:cNvSpPr>
            <a:spLocks noGrp="1"/>
          </p:cNvSpPr>
          <p:nvPr>
            <p:ph type="title"/>
          </p:nvPr>
        </p:nvSpPr>
        <p:spPr>
          <a:xfrm>
            <a:off x="457200" y="71414"/>
            <a:ext cx="8229600" cy="1000132"/>
          </a:xfrm>
          <a:solidFill>
            <a:schemeClr val="accent4">
              <a:lumMod val="60000"/>
              <a:lumOff val="40000"/>
            </a:schemeClr>
          </a:solidFill>
        </p:spPr>
        <p:txBody>
          <a:bodyPr/>
          <a:lstStyle/>
          <a:p>
            <a:r>
              <a:rPr lang="en-GB" b="1" dirty="0" smtClean="0"/>
              <a:t>Knowledge is the capacity to act, the potential to start something*</a:t>
            </a:r>
            <a:endParaRPr lang="en-GB" b="1" dirty="0"/>
          </a:p>
        </p:txBody>
      </p:sp>
      <p:sp>
        <p:nvSpPr>
          <p:cNvPr id="4" name="Slide Number Placeholder 3"/>
          <p:cNvSpPr>
            <a:spLocks noGrp="1"/>
          </p:cNvSpPr>
          <p:nvPr>
            <p:ph type="sldNum" sz="quarter" idx="12"/>
          </p:nvPr>
        </p:nvSpPr>
        <p:spPr/>
        <p:txBody>
          <a:bodyPr/>
          <a:lstStyle/>
          <a:p>
            <a:pPr>
              <a:defRPr/>
            </a:pPr>
            <a:fld id="{8D78E71F-62F9-468C-BE2F-2B8FB3137636}" type="slidenum">
              <a:rPr lang="en-GB" sz="1100" b="0" smtClean="0">
                <a:solidFill>
                  <a:srgbClr val="000000"/>
                </a:solidFill>
              </a:rPr>
              <a:pPr>
                <a:defRPr/>
              </a:pPr>
              <a:t>50</a:t>
            </a:fld>
            <a:endParaRPr lang="en-GB" sz="1100" b="0" dirty="0">
              <a:solidFill>
                <a:srgbClr val="000000"/>
              </a:solidFill>
            </a:endParaRPr>
          </a:p>
        </p:txBody>
      </p:sp>
      <p:sp>
        <p:nvSpPr>
          <p:cNvPr id="9" name="Title 7"/>
          <p:cNvSpPr txBox="1">
            <a:spLocks/>
          </p:cNvSpPr>
          <p:nvPr/>
        </p:nvSpPr>
        <p:spPr bwMode="auto">
          <a:xfrm>
            <a:off x="0" y="1066800"/>
            <a:ext cx="9144000" cy="5643602"/>
          </a:xfrm>
          <a:prstGeom prst="rect">
            <a:avLst/>
          </a:prstGeom>
          <a:solidFill>
            <a:schemeClr val="accent4">
              <a:lumMod val="50000"/>
            </a:schemeClr>
          </a:solidFill>
          <a:ln w="9525">
            <a:noFill/>
            <a:miter lim="800000"/>
            <a:headEnd/>
            <a:tailEnd/>
          </a:ln>
        </p:spPr>
        <p:txBody>
          <a:bodyPr vert="horz" wrap="square" lIns="92075" tIns="46038" rIns="92075" bIns="46038" numCol="1" anchor="t" anchorCtr="0" compatLnSpc="1">
            <a:prstTxWarp prst="textNoShape">
              <a:avLst/>
            </a:prstTxWarp>
          </a:bodyPr>
          <a:lstStyle/>
          <a:p>
            <a:pPr algn="ctr" eaLnBrk="0" hangingPunct="0">
              <a:lnSpc>
                <a:spcPct val="90000"/>
              </a:lnSpc>
              <a:spcBef>
                <a:spcPts val="600"/>
              </a:spcBef>
              <a:defRPr/>
            </a:pPr>
            <a:r>
              <a:rPr lang="en-GB" sz="2800" b="1" kern="0" dirty="0" smtClean="0">
                <a:solidFill>
                  <a:srgbClr val="FFFF00"/>
                </a:solidFill>
                <a:latin typeface="Comic Sans MS"/>
                <a:ea typeface="+mn-ea"/>
              </a:rPr>
              <a:t>The value of knowledge increases with its use</a:t>
            </a:r>
          </a:p>
          <a:p>
            <a:pPr algn="ctr" eaLnBrk="0" hangingPunct="0">
              <a:lnSpc>
                <a:spcPct val="90000"/>
              </a:lnSpc>
              <a:spcBef>
                <a:spcPts val="600"/>
              </a:spcBef>
              <a:defRPr/>
            </a:pPr>
            <a:endParaRPr lang="en-GB" sz="2800" kern="0" dirty="0" smtClean="0">
              <a:solidFill>
                <a:srgbClr val="FAFD00"/>
              </a:solidFill>
              <a:latin typeface="Comic Sans MS"/>
              <a:ea typeface="+mn-ea"/>
            </a:endParaRPr>
          </a:p>
          <a:p>
            <a:pPr algn="ctr" eaLnBrk="0" hangingPunct="0">
              <a:lnSpc>
                <a:spcPct val="90000"/>
              </a:lnSpc>
              <a:spcBef>
                <a:spcPts val="600"/>
              </a:spcBef>
              <a:defRPr/>
            </a:pPr>
            <a:r>
              <a:rPr lang="en-GB" sz="2800" kern="0" dirty="0" smtClean="0">
                <a:solidFill>
                  <a:srgbClr val="FAFD00"/>
                </a:solidFill>
                <a:latin typeface="Comic Sans MS"/>
                <a:ea typeface="+mn-ea"/>
              </a:rPr>
              <a:t>(Fundamental) scientific knowledge must be freely available (WSIS I: scientific community), “5</a:t>
            </a:r>
            <a:r>
              <a:rPr lang="en-GB" sz="2800" kern="0" baseline="30000" dirty="0" smtClean="0">
                <a:solidFill>
                  <a:srgbClr val="FAFD00"/>
                </a:solidFill>
                <a:latin typeface="Comic Sans MS"/>
                <a:ea typeface="+mn-ea"/>
              </a:rPr>
              <a:t>th</a:t>
            </a:r>
            <a:r>
              <a:rPr lang="en-GB" sz="2800" kern="0" dirty="0" smtClean="0">
                <a:solidFill>
                  <a:srgbClr val="FAFD00"/>
                </a:solidFill>
                <a:latin typeface="Comic Sans MS"/>
                <a:ea typeface="+mn-ea"/>
              </a:rPr>
              <a:t> freedom” or “free movement of knowledge” for publicly funded research</a:t>
            </a:r>
          </a:p>
          <a:p>
            <a:pPr algn="ctr" eaLnBrk="0" hangingPunct="0">
              <a:lnSpc>
                <a:spcPct val="90000"/>
              </a:lnSpc>
              <a:spcBef>
                <a:spcPts val="600"/>
              </a:spcBef>
              <a:defRPr/>
            </a:pPr>
            <a:endParaRPr lang="en-GB" sz="2800" kern="0" dirty="0" smtClean="0">
              <a:solidFill>
                <a:srgbClr val="FAFD00"/>
              </a:solidFill>
              <a:latin typeface="Comic Sans MS"/>
              <a:ea typeface="+mn-ea"/>
            </a:endParaRPr>
          </a:p>
          <a:p>
            <a:pPr algn="ctr" eaLnBrk="0" hangingPunct="0">
              <a:lnSpc>
                <a:spcPct val="90000"/>
              </a:lnSpc>
              <a:spcBef>
                <a:spcPts val="600"/>
              </a:spcBef>
              <a:defRPr/>
            </a:pPr>
            <a:r>
              <a:rPr lang="en-GB" sz="2800" kern="0" dirty="0" smtClean="0">
                <a:solidFill>
                  <a:srgbClr val="FAFD00"/>
                </a:solidFill>
                <a:latin typeface="Comic Sans MS" pitchFamily="66" charset="0"/>
                <a:ea typeface="+mn-ea"/>
              </a:rPr>
              <a:t>When addressing great challenges, obtaining, sharing of all relevant knowledge is indispensible</a:t>
            </a:r>
          </a:p>
          <a:p>
            <a:pPr algn="ctr" eaLnBrk="0" hangingPunct="0">
              <a:lnSpc>
                <a:spcPct val="90000"/>
              </a:lnSpc>
              <a:spcBef>
                <a:spcPts val="600"/>
              </a:spcBef>
              <a:defRPr/>
            </a:pPr>
            <a:endParaRPr lang="en-GB" sz="2800" kern="0" dirty="0" smtClean="0">
              <a:solidFill>
                <a:srgbClr val="FAFD00"/>
              </a:solidFill>
              <a:latin typeface="Comic Sans MS" pitchFamily="66" charset="0"/>
              <a:ea typeface="+mn-ea"/>
            </a:endParaRPr>
          </a:p>
          <a:p>
            <a:pPr marL="0" lvl="1" algn="ctr" eaLnBrk="0" hangingPunct="0">
              <a:lnSpc>
                <a:spcPct val="90000"/>
              </a:lnSpc>
              <a:spcBef>
                <a:spcPts val="600"/>
              </a:spcBef>
              <a:defRPr/>
            </a:pPr>
            <a:r>
              <a:rPr lang="en-GB" sz="2800" kern="0" dirty="0" smtClean="0">
                <a:solidFill>
                  <a:srgbClr val="FAFD00"/>
                </a:solidFill>
                <a:latin typeface="Comic Sans MS" pitchFamily="66" charset="0"/>
                <a:ea typeface="+mn-ea"/>
              </a:rPr>
              <a:t> </a:t>
            </a:r>
            <a:r>
              <a:rPr lang="en-US" sz="2800" kern="0" dirty="0" smtClean="0">
                <a:solidFill>
                  <a:srgbClr val="FAFD00"/>
                </a:solidFill>
                <a:latin typeface="Comic Sans MS" pitchFamily="66" charset="0"/>
                <a:ea typeface="+mn-ea"/>
              </a:rPr>
              <a:t>Balance IP laws between the rights holder’s interests and the public interest, consistent with the country’s level of development</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8" presetClass="entr" presetSubtype="32" fill="hold" nodeType="clickEffect">
                                  <p:stCondLst>
                                    <p:cond delay="0"/>
                                  </p:stCondLst>
                                  <p:childTnLst>
                                    <p:set>
                                      <p:cBhvr>
                                        <p:cTn id="13" dur="1" fill="hold">
                                          <p:stCondLst>
                                            <p:cond delay="0"/>
                                          </p:stCondLst>
                                        </p:cTn>
                                        <p:tgtEl>
                                          <p:spTgt spid="36866"/>
                                        </p:tgtEl>
                                        <p:attrNameLst>
                                          <p:attrName>style.visibility</p:attrName>
                                        </p:attrNameLst>
                                      </p:cBhvr>
                                      <p:to>
                                        <p:strVal val="visible"/>
                                      </p:to>
                                    </p:set>
                                    <p:animEffect transition="in" filter="diamond(out)">
                                      <p:cBhvr>
                                        <p:cTn id="14" dur="2000"/>
                                        <p:tgtEl>
                                          <p:spTgt spid="36866"/>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1000" fill="hold"/>
                                        <p:tgtEl>
                                          <p:spTgt spid="9"/>
                                        </p:tgtEl>
                                        <p:attrNameLst>
                                          <p:attrName>ppt_w</p:attrName>
                                        </p:attrNameLst>
                                      </p:cBhvr>
                                      <p:tavLst>
                                        <p:tav tm="0">
                                          <p:val>
                                            <p:fltVal val="0"/>
                                          </p:val>
                                        </p:tav>
                                        <p:tav tm="100000">
                                          <p:val>
                                            <p:strVal val="#ppt_w"/>
                                          </p:val>
                                        </p:tav>
                                      </p:tavLst>
                                    </p:anim>
                                    <p:anim calcmode="lin" valueType="num">
                                      <p:cBhvr>
                                        <p:cTn id="20" dur="1000" fill="hold"/>
                                        <p:tgtEl>
                                          <p:spTgt spid="9"/>
                                        </p:tgtEl>
                                        <p:attrNameLst>
                                          <p:attrName>ppt_h</p:attrName>
                                        </p:attrNameLst>
                                      </p:cBhvr>
                                      <p:tavLst>
                                        <p:tav tm="0">
                                          <p:val>
                                            <p:fltVal val="0"/>
                                          </p:val>
                                        </p:tav>
                                        <p:tav tm="100000">
                                          <p:val>
                                            <p:strVal val="#ppt_h"/>
                                          </p:val>
                                        </p:tav>
                                      </p:tavLst>
                                    </p:anim>
                                    <p:animEffect transition="in" filter="fade">
                                      <p:cBhvr>
                                        <p:cTn id="21"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1026" descr="Galileo_diario"/>
          <p:cNvPicPr>
            <a:picLocks noChangeAspect="1" noChangeArrowheads="1"/>
          </p:cNvPicPr>
          <p:nvPr/>
        </p:nvPicPr>
        <p:blipFill>
          <a:blip r:embed="rId4"/>
          <a:srcRect/>
          <a:stretch>
            <a:fillRect/>
          </a:stretch>
        </p:blipFill>
        <p:spPr bwMode="auto">
          <a:xfrm>
            <a:off x="0" y="0"/>
            <a:ext cx="6218238" cy="6858000"/>
          </a:xfrm>
          <a:prstGeom prst="rect">
            <a:avLst/>
          </a:prstGeom>
          <a:noFill/>
          <a:ln w="9525">
            <a:noFill/>
            <a:miter lim="800000"/>
            <a:headEnd/>
            <a:tailEnd/>
          </a:ln>
        </p:spPr>
      </p:pic>
      <p:sp>
        <p:nvSpPr>
          <p:cNvPr id="32771" name="Text Box 1027"/>
          <p:cNvSpPr txBox="1">
            <a:spLocks noChangeArrowheads="1"/>
          </p:cNvSpPr>
          <p:nvPr/>
        </p:nvSpPr>
        <p:spPr bwMode="auto">
          <a:xfrm>
            <a:off x="6019801" y="0"/>
            <a:ext cx="3195638" cy="954107"/>
          </a:xfrm>
          <a:prstGeom prst="rect">
            <a:avLst/>
          </a:prstGeom>
          <a:noFill/>
          <a:ln w="9525">
            <a:noFill/>
            <a:miter lim="800000"/>
            <a:headEnd/>
            <a:tailEnd/>
          </a:ln>
        </p:spPr>
        <p:txBody>
          <a:bodyPr wrap="square">
            <a:spAutoFit/>
          </a:bodyPr>
          <a:lstStyle/>
          <a:p>
            <a:pPr algn="ctr" eaLnBrk="0" hangingPunct="0"/>
            <a:r>
              <a:rPr lang="en-GB" sz="2800" dirty="0" smtClean="0">
                <a:solidFill>
                  <a:srgbClr val="FFFF00"/>
                </a:solidFill>
                <a:latin typeface="Comic Sans MS" pitchFamily="66" charset="0"/>
              </a:rPr>
              <a:t>The revolutionary discovery</a:t>
            </a:r>
            <a:endParaRPr lang="en-GB" dirty="0">
              <a:solidFill>
                <a:srgbClr val="FFFF00"/>
              </a:solidFill>
              <a:latin typeface="Comic Sans MS" pitchFamily="66" charset="0"/>
            </a:endParaRPr>
          </a:p>
        </p:txBody>
      </p:sp>
      <p:pic>
        <p:nvPicPr>
          <p:cNvPr id="30728" name="Medicea_Sidera-rP.mpeg">
            <a:hlinkClick r:id="" action="ppaction://media"/>
          </p:cNvPr>
          <p:cNvPicPr>
            <a:picLocks noRot="1" noChangeAspect="1" noChangeArrowheads="1"/>
          </p:cNvPicPr>
          <p:nvPr>
            <a:videoFile r:link="rId1"/>
          </p:nvPr>
        </p:nvPicPr>
        <p:blipFill>
          <a:blip r:embed="rId5"/>
          <a:srcRect/>
          <a:stretch>
            <a:fillRect/>
          </a:stretch>
        </p:blipFill>
        <p:spPr bwMode="auto">
          <a:xfrm>
            <a:off x="304800" y="2209800"/>
            <a:ext cx="8534400" cy="2438400"/>
          </a:xfrm>
          <a:prstGeom prst="rect">
            <a:avLst/>
          </a:prstGeom>
          <a:noFill/>
          <a:ln w="9525">
            <a:noFill/>
            <a:miter lim="800000"/>
            <a:headEnd/>
            <a:tailEnd/>
          </a:ln>
        </p:spPr>
      </p:pic>
      <p:sp>
        <p:nvSpPr>
          <p:cNvPr id="32773" name="Date Placeholder 4"/>
          <p:cNvSpPr>
            <a:spLocks noGrp="1"/>
          </p:cNvSpPr>
          <p:nvPr>
            <p:ph type="dt" sz="quarter" idx="10"/>
          </p:nvPr>
        </p:nvSpPr>
        <p:spPr>
          <a:noFill/>
        </p:spPr>
        <p:txBody>
          <a:bodyPr/>
          <a:lstStyle/>
          <a:p>
            <a:r>
              <a:rPr lang="en-US" smtClean="0"/>
              <a:t>24-04-09</a:t>
            </a:r>
            <a:endParaRPr lang="it-IT"/>
          </a:p>
        </p:txBody>
      </p:sp>
      <p:sp>
        <p:nvSpPr>
          <p:cNvPr id="32774" name="Slide Number Placeholder 5"/>
          <p:cNvSpPr>
            <a:spLocks noGrp="1"/>
          </p:cNvSpPr>
          <p:nvPr>
            <p:ph type="sldNum" sz="quarter" idx="12"/>
          </p:nvPr>
        </p:nvSpPr>
        <p:spPr>
          <a:noFill/>
        </p:spPr>
        <p:txBody>
          <a:bodyPr/>
          <a:lstStyle/>
          <a:p>
            <a:fld id="{9C380B8E-09CC-4E8A-B9B3-3F24B784270B}" type="slidenum">
              <a:rPr lang="it-IT" smtClean="0"/>
              <a:pPr/>
              <a:t>6</a:t>
            </a:fld>
            <a:endParaRPr lang="it-IT" smtClean="0"/>
          </a:p>
        </p:txBody>
      </p:sp>
      <p:sp>
        <p:nvSpPr>
          <p:cNvPr id="32775" name="Footer Placeholder 6"/>
          <p:cNvSpPr>
            <a:spLocks noGrp="1"/>
          </p:cNvSpPr>
          <p:nvPr>
            <p:ph type="ftr" sz="quarter" idx="11"/>
          </p:nvPr>
        </p:nvSpPr>
        <p:spPr>
          <a:noFill/>
        </p:spPr>
        <p:txBody>
          <a:bodyPr/>
          <a:lstStyle/>
          <a:p>
            <a:r>
              <a:rPr lang="en-GB" smtClean="0"/>
              <a:t>Global collaboration Hans Hoffmann, CERN honorary</a:t>
            </a:r>
            <a:endParaRPr lang="it-IT"/>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0728"/>
                                        </p:tgtEl>
                                        <p:attrNameLst>
                                          <p:attrName>style.visibility</p:attrName>
                                        </p:attrNameLst>
                                      </p:cBhvr>
                                      <p:to>
                                        <p:strVal val="visible"/>
                                      </p:to>
                                    </p:set>
                                    <p:animEffect transition="in" filter="dissolve">
                                      <p:cBhvr>
                                        <p:cTn id="7" dur="500"/>
                                        <p:tgtEl>
                                          <p:spTgt spid="30728"/>
                                        </p:tgtEl>
                                      </p:cBhvr>
                                    </p:animEffect>
                                  </p:childTnLst>
                                </p:cTn>
                              </p:par>
                            </p:childTnLst>
                          </p:cTn>
                        </p:par>
                        <p:par>
                          <p:cTn id="8" fill="hold">
                            <p:stCondLst>
                              <p:cond delay="500"/>
                            </p:stCondLst>
                            <p:childTnLst>
                              <p:par>
                                <p:cTn id="9" presetID="1" presetClass="mediacall" presetSubtype="0" fill="hold" nodeType="afterEffect">
                                  <p:stCondLst>
                                    <p:cond delay="0"/>
                                  </p:stCondLst>
                                  <p:childTnLst>
                                    <p:cmd type="call" cmd="playFrom(0.0)">
                                      <p:cBhvr>
                                        <p:cTn id="10" dur="39917" fill="hold"/>
                                        <p:tgtEl>
                                          <p:spTgt spid="30728"/>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11" fill="hold" display="0">
                  <p:stCondLst>
                    <p:cond delay="indefinite"/>
                  </p:stCondLst>
                  <p:endCondLst>
                    <p:cond evt="onNext" delay="0">
                      <p:tgtEl>
                        <p:sldTgt/>
                      </p:tgtEl>
                    </p:cond>
                    <p:cond evt="onPrev" delay="0">
                      <p:tgtEl>
                        <p:sldTgt/>
                      </p:tgtEl>
                    </p:cond>
                  </p:endCondLst>
                </p:cTn>
                <p:tgtEl>
                  <p:spTgt spid="30728"/>
                </p:tgtEl>
              </p:cMediaNode>
            </p:video>
            <p:seq concurrent="1" nextAc="seek">
              <p:cTn id="12" restart="whenNotActive" fill="hold" evtFilter="cancelBubble" nodeType="interactiveSeq">
                <p:stCondLst>
                  <p:cond evt="onClick" delay="0">
                    <p:tgtEl>
                      <p:spTgt spid="30728"/>
                    </p:tgtEl>
                  </p:cond>
                </p:stCondLst>
                <p:endSync evt="end" delay="0">
                  <p:rtn val="all"/>
                </p:endSync>
                <p:childTnLst>
                  <p:par>
                    <p:cTn id="13" fill="hold">
                      <p:stCondLst>
                        <p:cond delay="0"/>
                      </p:stCondLst>
                      <p:childTnLst>
                        <p:par>
                          <p:cTn id="14" fill="hold">
                            <p:stCondLst>
                              <p:cond delay="0"/>
                            </p:stCondLst>
                            <p:childTnLst>
                              <p:par>
                                <p:cTn id="15" presetID="2" presetClass="mediacall" presetSubtype="0" fill="hold" nodeType="clickEffect">
                                  <p:stCondLst>
                                    <p:cond delay="0"/>
                                  </p:stCondLst>
                                  <p:childTnLst>
                                    <p:cmd type="call" cmd="togglePause">
                                      <p:cBhvr>
                                        <p:cTn id="16" dur="1" fill="hold"/>
                                        <p:tgtEl>
                                          <p:spTgt spid="30728"/>
                                        </p:tgtEl>
                                      </p:cBhvr>
                                    </p:cmd>
                                  </p:childTnLst>
                                </p:cTn>
                              </p:par>
                            </p:childTnLst>
                          </p:cTn>
                        </p:par>
                      </p:childTnLst>
                    </p:cTn>
                  </p:par>
                </p:childTnLst>
              </p:cTn>
              <p:nextCondLst>
                <p:cond evt="onClick" delay="0">
                  <p:tgtEl>
                    <p:spTgt spid="30728"/>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ChangeArrowheads="1"/>
          </p:cNvSpPr>
          <p:nvPr/>
        </p:nvSpPr>
        <p:spPr bwMode="auto">
          <a:xfrm>
            <a:off x="0" y="0"/>
            <a:ext cx="9144000" cy="6858000"/>
          </a:xfrm>
          <a:prstGeom prst="rect">
            <a:avLst/>
          </a:prstGeom>
          <a:gradFill rotWithShape="0">
            <a:gsLst>
              <a:gs pos="0">
                <a:srgbClr val="211137"/>
              </a:gs>
              <a:gs pos="100000">
                <a:srgbClr val="1C1C55"/>
              </a:gs>
            </a:gsLst>
            <a:lin ang="5400000" scaled="1"/>
          </a:gradFill>
          <a:ln w="9525">
            <a:noFill/>
            <a:miter lim="800000"/>
            <a:headEnd/>
            <a:tailEnd/>
          </a:ln>
        </p:spPr>
        <p:txBody>
          <a:bodyPr/>
          <a:lstStyle/>
          <a:p>
            <a:pPr eaLnBrk="0" hangingPunct="0"/>
            <a:endParaRPr lang="en-US"/>
          </a:p>
        </p:txBody>
      </p:sp>
      <p:pic>
        <p:nvPicPr>
          <p:cNvPr id="28694" name="Picture 22" descr="sriimg20040301_4754942_0"/>
          <p:cNvPicPr>
            <a:picLocks noChangeAspect="1" noChangeArrowheads="1"/>
          </p:cNvPicPr>
          <p:nvPr/>
        </p:nvPicPr>
        <p:blipFill>
          <a:blip r:embed="rId3" cstate="print"/>
          <a:srcRect/>
          <a:stretch>
            <a:fillRect/>
          </a:stretch>
        </p:blipFill>
        <p:spPr bwMode="auto">
          <a:xfrm>
            <a:off x="6237288" y="4724400"/>
            <a:ext cx="2906712" cy="2133600"/>
          </a:xfrm>
          <a:prstGeom prst="rect">
            <a:avLst/>
          </a:prstGeom>
          <a:noFill/>
          <a:ln w="9525">
            <a:noFill/>
            <a:miter lim="800000"/>
            <a:headEnd/>
            <a:tailEnd/>
          </a:ln>
          <a:effectLst>
            <a:outerShdw dist="35921" dir="2700000" algn="ctr" rotWithShape="0">
              <a:schemeClr val="tx2">
                <a:alpha val="74997"/>
              </a:schemeClr>
            </a:outerShdw>
          </a:effectLst>
        </p:spPr>
      </p:pic>
      <p:sp>
        <p:nvSpPr>
          <p:cNvPr id="14341" name="Rectangle 42"/>
          <p:cNvSpPr>
            <a:spLocks noChangeArrowheads="1"/>
          </p:cNvSpPr>
          <p:nvPr/>
        </p:nvSpPr>
        <p:spPr bwMode="auto">
          <a:xfrm rot="-1857825">
            <a:off x="8126413" y="5380038"/>
            <a:ext cx="455612" cy="287337"/>
          </a:xfrm>
          <a:prstGeom prst="rect">
            <a:avLst/>
          </a:prstGeom>
          <a:noFill/>
          <a:ln w="9525">
            <a:noFill/>
            <a:miter lim="800000"/>
            <a:headEnd/>
            <a:tailEnd/>
          </a:ln>
        </p:spPr>
        <p:txBody>
          <a:bodyPr wrap="none">
            <a:spAutoFit/>
          </a:bodyPr>
          <a:lstStyle/>
          <a:p>
            <a:pPr eaLnBrk="0" hangingPunct="0">
              <a:lnSpc>
                <a:spcPct val="80000"/>
              </a:lnSpc>
            </a:pPr>
            <a:r>
              <a:rPr lang="de-DE" sz="1600">
                <a:solidFill>
                  <a:srgbClr val="2E9029"/>
                </a:solidFill>
              </a:rPr>
              <a:t>cm</a:t>
            </a:r>
          </a:p>
        </p:txBody>
      </p:sp>
      <p:grpSp>
        <p:nvGrpSpPr>
          <p:cNvPr id="3" name="Group 46"/>
          <p:cNvGrpSpPr>
            <a:grpSpLocks/>
          </p:cNvGrpSpPr>
          <p:nvPr/>
        </p:nvGrpSpPr>
        <p:grpSpPr bwMode="auto">
          <a:xfrm>
            <a:off x="6705600" y="1828800"/>
            <a:ext cx="2362200" cy="1704975"/>
            <a:chOff x="4224" y="3600"/>
            <a:chExt cx="1248" cy="738"/>
          </a:xfrm>
        </p:grpSpPr>
        <p:grpSp>
          <p:nvGrpSpPr>
            <p:cNvPr id="14348" name="Group 50"/>
            <p:cNvGrpSpPr>
              <a:grpSpLocks/>
            </p:cNvGrpSpPr>
            <p:nvPr/>
          </p:nvGrpSpPr>
          <p:grpSpPr bwMode="auto">
            <a:xfrm>
              <a:off x="4927" y="3744"/>
              <a:ext cx="545" cy="486"/>
              <a:chOff x="4848" y="3792"/>
              <a:chExt cx="545" cy="486"/>
            </a:xfrm>
          </p:grpSpPr>
          <p:pic>
            <p:nvPicPr>
              <p:cNvPr id="14355" name="Picture 51" descr="Picture 2"/>
              <p:cNvPicPr>
                <a:picLocks noChangeAspect="1" noChangeArrowheads="1"/>
              </p:cNvPicPr>
              <p:nvPr/>
            </p:nvPicPr>
            <p:blipFill>
              <a:blip r:embed="rId4" cstate="print"/>
              <a:srcRect/>
              <a:stretch>
                <a:fillRect/>
              </a:stretch>
            </p:blipFill>
            <p:spPr bwMode="auto">
              <a:xfrm>
                <a:off x="4848" y="3815"/>
                <a:ext cx="528" cy="463"/>
              </a:xfrm>
              <a:prstGeom prst="rect">
                <a:avLst/>
              </a:prstGeom>
              <a:noFill/>
              <a:ln w="9525">
                <a:noFill/>
                <a:miter lim="800000"/>
                <a:headEnd/>
                <a:tailEnd/>
              </a:ln>
            </p:spPr>
          </p:pic>
          <p:sp>
            <p:nvSpPr>
              <p:cNvPr id="19508" name="Text Box 52"/>
              <p:cNvSpPr txBox="1">
                <a:spLocks noChangeArrowheads="1"/>
              </p:cNvSpPr>
              <p:nvPr/>
            </p:nvSpPr>
            <p:spPr bwMode="auto">
              <a:xfrm>
                <a:off x="5040" y="3792"/>
                <a:ext cx="353" cy="162"/>
              </a:xfrm>
              <a:prstGeom prst="rect">
                <a:avLst/>
              </a:prstGeom>
              <a:noFill/>
              <a:ln w="9525">
                <a:noFill/>
                <a:miter lim="800000"/>
                <a:headEnd/>
                <a:tailEnd/>
              </a:ln>
              <a:effectLst/>
            </p:spPr>
            <p:txBody>
              <a:bodyPr wrap="none">
                <a:spAutoFit/>
              </a:bodyPr>
              <a:lstStyle/>
              <a:p>
                <a:pPr eaLnBrk="0" hangingPunct="0">
                  <a:lnSpc>
                    <a:spcPct val="90000"/>
                  </a:lnSpc>
                  <a:defRPr/>
                </a:pPr>
                <a:r>
                  <a:rPr lang="de-CH" sz="1200">
                    <a:solidFill>
                      <a:schemeClr val="bg1"/>
                    </a:solidFill>
                    <a:latin typeface="Tahoma" pitchFamily="28" charset="0"/>
                  </a:rPr>
                  <a:t>ALMA</a:t>
                </a:r>
                <a:endParaRPr lang="de-CH" sz="1800">
                  <a:solidFill>
                    <a:schemeClr val="bg1"/>
                  </a:solidFill>
                  <a:effectLst>
                    <a:outerShdw blurRad="38100" dist="38100" dir="2700000" algn="tl">
                      <a:srgbClr val="C0C0C0"/>
                    </a:outerShdw>
                  </a:effectLst>
                  <a:latin typeface="Tahoma" pitchFamily="28" charset="0"/>
                </a:endParaRPr>
              </a:p>
            </p:txBody>
          </p:sp>
        </p:grpSp>
        <p:grpSp>
          <p:nvGrpSpPr>
            <p:cNvPr id="14349" name="Group 53"/>
            <p:cNvGrpSpPr>
              <a:grpSpLocks/>
            </p:cNvGrpSpPr>
            <p:nvPr/>
          </p:nvGrpSpPr>
          <p:grpSpPr bwMode="auto">
            <a:xfrm>
              <a:off x="4272" y="3933"/>
              <a:ext cx="624" cy="405"/>
              <a:chOff x="4080" y="3933"/>
              <a:chExt cx="624" cy="405"/>
            </a:xfrm>
          </p:grpSpPr>
          <p:pic>
            <p:nvPicPr>
              <p:cNvPr id="14353" name="Picture 54" descr="Picture 3"/>
              <p:cNvPicPr>
                <a:picLocks noChangeAspect="1" noChangeArrowheads="1"/>
              </p:cNvPicPr>
              <p:nvPr/>
            </p:nvPicPr>
            <p:blipFill>
              <a:blip r:embed="rId5" cstate="print"/>
              <a:srcRect/>
              <a:stretch>
                <a:fillRect/>
              </a:stretch>
            </p:blipFill>
            <p:spPr bwMode="auto">
              <a:xfrm>
                <a:off x="4080" y="3933"/>
                <a:ext cx="624" cy="405"/>
              </a:xfrm>
              <a:prstGeom prst="rect">
                <a:avLst/>
              </a:prstGeom>
              <a:noFill/>
              <a:ln w="9525">
                <a:noFill/>
                <a:miter lim="800000"/>
                <a:headEnd/>
                <a:tailEnd/>
              </a:ln>
            </p:spPr>
          </p:pic>
          <p:sp>
            <p:nvSpPr>
              <p:cNvPr id="14354" name="Text Box 55"/>
              <p:cNvSpPr txBox="1">
                <a:spLocks noChangeArrowheads="1"/>
              </p:cNvSpPr>
              <p:nvPr/>
            </p:nvSpPr>
            <p:spPr bwMode="auto">
              <a:xfrm>
                <a:off x="4128" y="4099"/>
                <a:ext cx="277" cy="173"/>
              </a:xfrm>
              <a:prstGeom prst="rect">
                <a:avLst/>
              </a:prstGeom>
              <a:noFill/>
              <a:ln w="9525">
                <a:noFill/>
                <a:miter lim="800000"/>
                <a:headEnd/>
                <a:tailEnd/>
              </a:ln>
            </p:spPr>
            <p:txBody>
              <a:bodyPr wrap="none">
                <a:spAutoFit/>
              </a:bodyPr>
              <a:lstStyle/>
              <a:p>
                <a:pPr eaLnBrk="0" hangingPunct="0"/>
                <a:r>
                  <a:rPr lang="de-CH" sz="1200">
                    <a:solidFill>
                      <a:schemeClr val="bg1"/>
                    </a:solidFill>
                    <a:latin typeface="Tahoma" pitchFamily="34" charset="0"/>
                  </a:rPr>
                  <a:t>VLT</a:t>
                </a:r>
              </a:p>
            </p:txBody>
          </p:sp>
        </p:grpSp>
        <p:grpSp>
          <p:nvGrpSpPr>
            <p:cNvPr id="14350" name="Group 56"/>
            <p:cNvGrpSpPr>
              <a:grpSpLocks/>
            </p:cNvGrpSpPr>
            <p:nvPr/>
          </p:nvGrpSpPr>
          <p:grpSpPr bwMode="auto">
            <a:xfrm>
              <a:off x="4224" y="3600"/>
              <a:ext cx="669" cy="339"/>
              <a:chOff x="4371" y="3885"/>
              <a:chExt cx="669" cy="339"/>
            </a:xfrm>
          </p:grpSpPr>
          <p:pic>
            <p:nvPicPr>
              <p:cNvPr id="14351" name="Picture 57"/>
              <p:cNvPicPr>
                <a:picLocks noChangeAspect="1" noChangeArrowheads="1"/>
              </p:cNvPicPr>
              <p:nvPr/>
            </p:nvPicPr>
            <p:blipFill>
              <a:blip r:embed="rId6" cstate="print"/>
              <a:srcRect/>
              <a:stretch>
                <a:fillRect/>
              </a:stretch>
            </p:blipFill>
            <p:spPr bwMode="auto">
              <a:xfrm>
                <a:off x="4371" y="3885"/>
                <a:ext cx="669" cy="339"/>
              </a:xfrm>
              <a:prstGeom prst="rect">
                <a:avLst/>
              </a:prstGeom>
              <a:noFill/>
              <a:ln w="9525">
                <a:noFill/>
                <a:miter lim="800000"/>
                <a:headEnd/>
                <a:tailEnd/>
              </a:ln>
            </p:spPr>
          </p:pic>
          <p:sp>
            <p:nvSpPr>
              <p:cNvPr id="19514" name="Text Box 58"/>
              <p:cNvSpPr txBox="1">
                <a:spLocks noChangeArrowheads="1"/>
              </p:cNvSpPr>
              <p:nvPr/>
            </p:nvSpPr>
            <p:spPr bwMode="auto">
              <a:xfrm>
                <a:off x="4371" y="3932"/>
                <a:ext cx="387" cy="162"/>
              </a:xfrm>
              <a:prstGeom prst="rect">
                <a:avLst/>
              </a:prstGeom>
              <a:noFill/>
              <a:ln w="9525">
                <a:noFill/>
                <a:miter lim="800000"/>
                <a:headEnd/>
                <a:tailEnd/>
              </a:ln>
              <a:effectLst/>
            </p:spPr>
            <p:txBody>
              <a:bodyPr wrap="none">
                <a:spAutoFit/>
              </a:bodyPr>
              <a:lstStyle/>
              <a:p>
                <a:pPr eaLnBrk="0" hangingPunct="0">
                  <a:lnSpc>
                    <a:spcPct val="90000"/>
                  </a:lnSpc>
                  <a:defRPr/>
                </a:pPr>
                <a:r>
                  <a:rPr lang="de-CH" sz="1200">
                    <a:solidFill>
                      <a:schemeClr val="bg1"/>
                    </a:solidFill>
                    <a:latin typeface="Tahoma" pitchFamily="28" charset="0"/>
                  </a:rPr>
                  <a:t>WMAP</a:t>
                </a:r>
                <a:endParaRPr lang="de-CH" sz="1800">
                  <a:solidFill>
                    <a:schemeClr val="bg1"/>
                  </a:solidFill>
                  <a:effectLst>
                    <a:outerShdw blurRad="38100" dist="38100" dir="2700000" algn="tl">
                      <a:srgbClr val="C0C0C0"/>
                    </a:outerShdw>
                  </a:effectLst>
                  <a:latin typeface="Tahoma" pitchFamily="28" charset="0"/>
                </a:endParaRPr>
              </a:p>
            </p:txBody>
          </p:sp>
        </p:grpSp>
      </p:grpSp>
      <p:sp>
        <p:nvSpPr>
          <p:cNvPr id="14344" name="Title 39"/>
          <p:cNvSpPr>
            <a:spLocks noGrp="1"/>
          </p:cNvSpPr>
          <p:nvPr>
            <p:ph type="title"/>
          </p:nvPr>
        </p:nvSpPr>
        <p:spPr>
          <a:xfrm>
            <a:off x="2133600" y="71437"/>
            <a:ext cx="7010400" cy="1300163"/>
          </a:xfrm>
        </p:spPr>
        <p:txBody>
          <a:bodyPr/>
          <a:lstStyle/>
          <a:p>
            <a:pPr eaLnBrk="1" hangingPunct="1"/>
            <a:r>
              <a:rPr lang="en-GB" dirty="0" smtClean="0"/>
              <a:t>60 orders of magnitude: we know ~ 4% and about 96% we know nothing: dark matter, dark energy</a:t>
            </a:r>
          </a:p>
        </p:txBody>
      </p:sp>
      <p:sp>
        <p:nvSpPr>
          <p:cNvPr id="39" name="Date Placeholder 38"/>
          <p:cNvSpPr>
            <a:spLocks noGrp="1"/>
          </p:cNvSpPr>
          <p:nvPr>
            <p:ph type="dt" sz="half" idx="10"/>
          </p:nvPr>
        </p:nvSpPr>
        <p:spPr>
          <a:xfrm>
            <a:off x="0" y="6629400"/>
            <a:ext cx="1219199" cy="228600"/>
          </a:xfrm>
        </p:spPr>
        <p:txBody>
          <a:bodyPr/>
          <a:lstStyle/>
          <a:p>
            <a:pPr>
              <a:defRPr/>
            </a:pPr>
            <a:r>
              <a:rPr lang="en-US" smtClean="0"/>
              <a:t>24-04-09</a:t>
            </a:r>
            <a:endParaRPr lang="en-US" dirty="0"/>
          </a:p>
        </p:txBody>
      </p:sp>
      <p:sp>
        <p:nvSpPr>
          <p:cNvPr id="40" name="Slide Number Placeholder 39"/>
          <p:cNvSpPr>
            <a:spLocks noGrp="1"/>
          </p:cNvSpPr>
          <p:nvPr>
            <p:ph type="sldNum" sz="quarter" idx="12"/>
          </p:nvPr>
        </p:nvSpPr>
        <p:spPr/>
        <p:txBody>
          <a:bodyPr/>
          <a:lstStyle/>
          <a:p>
            <a:pPr>
              <a:defRPr/>
            </a:pPr>
            <a:fld id="{F86A92E2-6465-49D5-8B07-50A8F685B805}" type="slidenum">
              <a:rPr lang="en-GB" smtClean="0"/>
              <a:pPr>
                <a:defRPr/>
              </a:pPr>
              <a:t>7</a:t>
            </a:fld>
            <a:endParaRPr lang="en-GB"/>
          </a:p>
        </p:txBody>
      </p:sp>
      <p:sp>
        <p:nvSpPr>
          <p:cNvPr id="41" name="Footer Placeholder 40"/>
          <p:cNvSpPr>
            <a:spLocks noGrp="1"/>
          </p:cNvSpPr>
          <p:nvPr>
            <p:ph type="ftr" sz="quarter" idx="11"/>
          </p:nvPr>
        </p:nvSpPr>
        <p:spPr/>
        <p:txBody>
          <a:bodyPr/>
          <a:lstStyle/>
          <a:p>
            <a:pPr>
              <a:defRPr/>
            </a:pPr>
            <a:r>
              <a:rPr lang="en-GB" smtClean="0"/>
              <a:t>Global collaboration Hans Hoffmann, CERN honorary</a:t>
            </a:r>
            <a:endParaRPr lang="en-US"/>
          </a:p>
        </p:txBody>
      </p:sp>
      <p:sp>
        <p:nvSpPr>
          <p:cNvPr id="42" name="Line 55"/>
          <p:cNvSpPr>
            <a:spLocks noChangeShapeType="1"/>
          </p:cNvSpPr>
          <p:nvPr/>
        </p:nvSpPr>
        <p:spPr bwMode="auto">
          <a:xfrm flipH="1">
            <a:off x="1676400" y="1676400"/>
            <a:ext cx="685800" cy="685800"/>
          </a:xfrm>
          <a:prstGeom prst="line">
            <a:avLst/>
          </a:prstGeom>
          <a:noFill/>
          <a:ln w="19050">
            <a:solidFill>
              <a:schemeClr val="bg2"/>
            </a:solidFill>
            <a:prstDash val="dash"/>
            <a:round/>
            <a:headEnd/>
            <a:tailEnd/>
          </a:ln>
          <a:effectLst>
            <a:outerShdw dist="35921" dir="2700000" algn="ctr" rotWithShape="0">
              <a:schemeClr val="tx2"/>
            </a:outerShdw>
          </a:effectLst>
        </p:spPr>
        <p:txBody>
          <a:bodyPr wrap="none" anchor="ctr"/>
          <a:lstStyle/>
          <a:p>
            <a:pPr>
              <a:defRPr/>
            </a:pPr>
            <a:endParaRPr lang="en-US"/>
          </a:p>
        </p:txBody>
      </p:sp>
      <p:pic>
        <p:nvPicPr>
          <p:cNvPr id="44" name="Picture 4" descr="CMB_Timeline75"/>
          <p:cNvPicPr>
            <a:picLocks noChangeAspect="1" noChangeArrowheads="1"/>
          </p:cNvPicPr>
          <p:nvPr/>
        </p:nvPicPr>
        <p:blipFill>
          <a:blip r:embed="rId7" cstate="print"/>
          <a:srcRect t="470" r="4445"/>
          <a:stretch>
            <a:fillRect/>
          </a:stretch>
        </p:blipFill>
        <p:spPr bwMode="auto">
          <a:xfrm>
            <a:off x="1219200" y="3352800"/>
            <a:ext cx="5486400" cy="4114800"/>
          </a:xfrm>
          <a:prstGeom prst="rect">
            <a:avLst/>
          </a:prstGeom>
          <a:noFill/>
          <a:ln w="9525">
            <a:noFill/>
            <a:miter lim="800000"/>
            <a:headEnd/>
            <a:tailEnd/>
          </a:ln>
        </p:spPr>
      </p:pic>
      <p:grpSp>
        <p:nvGrpSpPr>
          <p:cNvPr id="14340" name="Group 61"/>
          <p:cNvGrpSpPr>
            <a:grpSpLocks/>
          </p:cNvGrpSpPr>
          <p:nvPr/>
        </p:nvGrpSpPr>
        <p:grpSpPr bwMode="auto">
          <a:xfrm>
            <a:off x="1066800" y="533400"/>
            <a:ext cx="7850187" cy="5137150"/>
            <a:chOff x="671" y="362"/>
            <a:chExt cx="4945" cy="3236"/>
          </a:xfrm>
        </p:grpSpPr>
        <p:pic>
          <p:nvPicPr>
            <p:cNvPr id="14357" name="Picture 62" descr="Picture 1"/>
            <p:cNvPicPr>
              <a:picLocks noChangeAspect="1" noChangeArrowheads="1"/>
            </p:cNvPicPr>
            <p:nvPr/>
          </p:nvPicPr>
          <p:blipFill>
            <a:blip r:embed="rId8" cstate="print">
              <a:clrChange>
                <a:clrFrom>
                  <a:srgbClr val="FFFFFF"/>
                </a:clrFrom>
                <a:clrTo>
                  <a:srgbClr val="FFFFFF">
                    <a:alpha val="0"/>
                  </a:srgbClr>
                </a:clrTo>
              </a:clrChange>
            </a:blip>
            <a:srcRect/>
            <a:stretch>
              <a:fillRect/>
            </a:stretch>
          </p:blipFill>
          <p:spPr bwMode="auto">
            <a:xfrm>
              <a:off x="671" y="445"/>
              <a:ext cx="4657" cy="3153"/>
            </a:xfrm>
            <a:prstGeom prst="rect">
              <a:avLst/>
            </a:prstGeom>
            <a:noFill/>
            <a:ln w="9525">
              <a:noFill/>
              <a:miter lim="800000"/>
              <a:headEnd/>
              <a:tailEnd/>
            </a:ln>
          </p:spPr>
        </p:pic>
        <p:sp>
          <p:nvSpPr>
            <p:cNvPr id="14358" name="Line 63"/>
            <p:cNvSpPr>
              <a:spLocks noChangeShapeType="1"/>
            </p:cNvSpPr>
            <p:nvPr/>
          </p:nvSpPr>
          <p:spPr bwMode="auto">
            <a:xfrm flipV="1">
              <a:off x="4320" y="2256"/>
              <a:ext cx="240" cy="96"/>
            </a:xfrm>
            <a:prstGeom prst="line">
              <a:avLst/>
            </a:prstGeom>
            <a:noFill/>
            <a:ln w="19050">
              <a:solidFill>
                <a:srgbClr val="2E9029"/>
              </a:solidFill>
              <a:round/>
              <a:headEnd/>
              <a:tailEnd/>
            </a:ln>
          </p:spPr>
          <p:txBody>
            <a:bodyPr wrap="none" anchor="ctr"/>
            <a:lstStyle/>
            <a:p>
              <a:endParaRPr lang="en-GB"/>
            </a:p>
          </p:txBody>
        </p:sp>
        <p:sp>
          <p:nvSpPr>
            <p:cNvPr id="14359" name="Line 64"/>
            <p:cNvSpPr>
              <a:spLocks noChangeShapeType="1"/>
            </p:cNvSpPr>
            <p:nvPr/>
          </p:nvSpPr>
          <p:spPr bwMode="auto">
            <a:xfrm flipV="1">
              <a:off x="3360" y="1764"/>
              <a:ext cx="192" cy="96"/>
            </a:xfrm>
            <a:prstGeom prst="line">
              <a:avLst/>
            </a:prstGeom>
            <a:noFill/>
            <a:ln w="19050">
              <a:solidFill>
                <a:srgbClr val="2E9029"/>
              </a:solidFill>
              <a:round/>
              <a:headEnd/>
              <a:tailEnd/>
            </a:ln>
          </p:spPr>
          <p:txBody>
            <a:bodyPr wrap="none" anchor="ctr"/>
            <a:lstStyle/>
            <a:p>
              <a:endParaRPr lang="en-GB"/>
            </a:p>
          </p:txBody>
        </p:sp>
        <p:sp>
          <p:nvSpPr>
            <p:cNvPr id="14360" name="Line 65"/>
            <p:cNvSpPr>
              <a:spLocks noChangeShapeType="1"/>
            </p:cNvSpPr>
            <p:nvPr/>
          </p:nvSpPr>
          <p:spPr bwMode="auto">
            <a:xfrm flipV="1">
              <a:off x="2880" y="1536"/>
              <a:ext cx="192" cy="96"/>
            </a:xfrm>
            <a:prstGeom prst="line">
              <a:avLst/>
            </a:prstGeom>
            <a:noFill/>
            <a:ln w="19050">
              <a:solidFill>
                <a:srgbClr val="2E9029"/>
              </a:solidFill>
              <a:round/>
              <a:headEnd/>
              <a:tailEnd/>
            </a:ln>
          </p:spPr>
          <p:txBody>
            <a:bodyPr wrap="none" anchor="ctr"/>
            <a:lstStyle/>
            <a:p>
              <a:endParaRPr lang="en-GB"/>
            </a:p>
          </p:txBody>
        </p:sp>
        <p:sp>
          <p:nvSpPr>
            <p:cNvPr id="14361" name="Line 66"/>
            <p:cNvSpPr>
              <a:spLocks noChangeShapeType="1"/>
            </p:cNvSpPr>
            <p:nvPr/>
          </p:nvSpPr>
          <p:spPr bwMode="auto">
            <a:xfrm flipV="1">
              <a:off x="2073" y="1167"/>
              <a:ext cx="139" cy="46"/>
            </a:xfrm>
            <a:prstGeom prst="line">
              <a:avLst/>
            </a:prstGeom>
            <a:noFill/>
            <a:ln w="19050">
              <a:solidFill>
                <a:srgbClr val="C62017"/>
              </a:solidFill>
              <a:round/>
              <a:headEnd/>
              <a:tailEnd/>
            </a:ln>
          </p:spPr>
          <p:txBody>
            <a:bodyPr wrap="none" anchor="ctr"/>
            <a:lstStyle/>
            <a:p>
              <a:endParaRPr lang="en-GB"/>
            </a:p>
          </p:txBody>
        </p:sp>
        <p:sp>
          <p:nvSpPr>
            <p:cNvPr id="14362" name="Line 67"/>
            <p:cNvSpPr>
              <a:spLocks noChangeShapeType="1"/>
            </p:cNvSpPr>
            <p:nvPr/>
          </p:nvSpPr>
          <p:spPr bwMode="auto">
            <a:xfrm rot="21516216" flipV="1">
              <a:off x="1703" y="980"/>
              <a:ext cx="139" cy="46"/>
            </a:xfrm>
            <a:prstGeom prst="line">
              <a:avLst/>
            </a:prstGeom>
            <a:noFill/>
            <a:ln w="19050">
              <a:solidFill>
                <a:srgbClr val="C62017"/>
              </a:solidFill>
              <a:round/>
              <a:headEnd/>
              <a:tailEnd/>
            </a:ln>
          </p:spPr>
          <p:txBody>
            <a:bodyPr wrap="none" anchor="ctr"/>
            <a:lstStyle/>
            <a:p>
              <a:endParaRPr lang="en-GB"/>
            </a:p>
          </p:txBody>
        </p:sp>
        <p:sp>
          <p:nvSpPr>
            <p:cNvPr id="14363" name="Line 68"/>
            <p:cNvSpPr>
              <a:spLocks noChangeShapeType="1"/>
            </p:cNvSpPr>
            <p:nvPr/>
          </p:nvSpPr>
          <p:spPr bwMode="auto">
            <a:xfrm flipV="1">
              <a:off x="882" y="554"/>
              <a:ext cx="144" cy="48"/>
            </a:xfrm>
            <a:prstGeom prst="line">
              <a:avLst/>
            </a:prstGeom>
            <a:noFill/>
            <a:ln w="19050">
              <a:solidFill>
                <a:srgbClr val="C62017"/>
              </a:solidFill>
              <a:round/>
              <a:headEnd/>
              <a:tailEnd/>
            </a:ln>
          </p:spPr>
          <p:txBody>
            <a:bodyPr wrap="none" anchor="ctr"/>
            <a:lstStyle/>
            <a:p>
              <a:endParaRPr lang="en-GB"/>
            </a:p>
          </p:txBody>
        </p:sp>
        <p:sp>
          <p:nvSpPr>
            <p:cNvPr id="14364" name="Line 69"/>
            <p:cNvSpPr>
              <a:spLocks noChangeShapeType="1"/>
            </p:cNvSpPr>
            <p:nvPr/>
          </p:nvSpPr>
          <p:spPr bwMode="auto">
            <a:xfrm>
              <a:off x="4896" y="2474"/>
              <a:ext cx="624" cy="0"/>
            </a:xfrm>
            <a:prstGeom prst="line">
              <a:avLst/>
            </a:prstGeom>
            <a:noFill/>
            <a:ln w="19050">
              <a:solidFill>
                <a:srgbClr val="2E9029"/>
              </a:solidFill>
              <a:round/>
              <a:headEnd/>
              <a:tailEnd/>
            </a:ln>
          </p:spPr>
          <p:txBody>
            <a:bodyPr wrap="none" anchor="ctr"/>
            <a:lstStyle/>
            <a:p>
              <a:endParaRPr lang="en-GB"/>
            </a:p>
          </p:txBody>
        </p:sp>
        <p:sp>
          <p:nvSpPr>
            <p:cNvPr id="14365" name="Line 70"/>
            <p:cNvSpPr>
              <a:spLocks noChangeShapeType="1"/>
            </p:cNvSpPr>
            <p:nvPr/>
          </p:nvSpPr>
          <p:spPr bwMode="auto">
            <a:xfrm rot="5400000">
              <a:off x="4956" y="2790"/>
              <a:ext cx="624" cy="0"/>
            </a:xfrm>
            <a:prstGeom prst="line">
              <a:avLst/>
            </a:prstGeom>
            <a:noFill/>
            <a:ln w="19050">
              <a:solidFill>
                <a:srgbClr val="2E9029"/>
              </a:solidFill>
              <a:round/>
              <a:headEnd/>
              <a:tailEnd/>
            </a:ln>
          </p:spPr>
          <p:txBody>
            <a:bodyPr wrap="none" anchor="ctr"/>
            <a:lstStyle/>
            <a:p>
              <a:endParaRPr lang="en-GB"/>
            </a:p>
          </p:txBody>
        </p:sp>
        <p:sp>
          <p:nvSpPr>
            <p:cNvPr id="14366" name="Rectangle 71"/>
            <p:cNvSpPr>
              <a:spLocks noChangeArrowheads="1"/>
            </p:cNvSpPr>
            <p:nvPr/>
          </p:nvSpPr>
          <p:spPr bwMode="auto">
            <a:xfrm>
              <a:off x="2208" y="1036"/>
              <a:ext cx="408" cy="212"/>
            </a:xfrm>
            <a:prstGeom prst="rect">
              <a:avLst/>
            </a:prstGeom>
            <a:noFill/>
            <a:ln w="9525">
              <a:noFill/>
              <a:miter lim="800000"/>
              <a:headEnd/>
              <a:tailEnd/>
            </a:ln>
          </p:spPr>
          <p:txBody>
            <a:bodyPr wrap="none">
              <a:spAutoFit/>
            </a:bodyPr>
            <a:lstStyle/>
            <a:p>
              <a:pPr eaLnBrk="0" hangingPunct="0"/>
              <a:r>
                <a:rPr lang="de-DE" sz="1600">
                  <a:solidFill>
                    <a:srgbClr val="C62017"/>
                  </a:solidFill>
                </a:rPr>
                <a:t>Virus</a:t>
              </a:r>
            </a:p>
          </p:txBody>
        </p:sp>
        <p:sp>
          <p:nvSpPr>
            <p:cNvPr id="14367" name="Rectangle 72"/>
            <p:cNvSpPr>
              <a:spLocks noChangeArrowheads="1"/>
            </p:cNvSpPr>
            <p:nvPr/>
          </p:nvSpPr>
          <p:spPr bwMode="auto">
            <a:xfrm>
              <a:off x="2016" y="912"/>
              <a:ext cx="415" cy="212"/>
            </a:xfrm>
            <a:prstGeom prst="rect">
              <a:avLst/>
            </a:prstGeom>
            <a:noFill/>
            <a:ln w="9525">
              <a:noFill/>
              <a:miter lim="800000"/>
              <a:headEnd/>
              <a:tailEnd/>
            </a:ln>
          </p:spPr>
          <p:txBody>
            <a:bodyPr wrap="none">
              <a:spAutoFit/>
            </a:bodyPr>
            <a:lstStyle/>
            <a:p>
              <a:pPr eaLnBrk="0" hangingPunct="0"/>
              <a:r>
                <a:rPr lang="de-DE" sz="1600">
                  <a:solidFill>
                    <a:srgbClr val="C62017"/>
                  </a:solidFill>
                </a:rPr>
                <a:t>Atom</a:t>
              </a:r>
            </a:p>
          </p:txBody>
        </p:sp>
        <p:sp>
          <p:nvSpPr>
            <p:cNvPr id="14368" name="Rectangle 73"/>
            <p:cNvSpPr>
              <a:spLocks noChangeArrowheads="1"/>
            </p:cNvSpPr>
            <p:nvPr/>
          </p:nvSpPr>
          <p:spPr bwMode="auto">
            <a:xfrm>
              <a:off x="1811" y="796"/>
              <a:ext cx="493" cy="212"/>
            </a:xfrm>
            <a:prstGeom prst="rect">
              <a:avLst/>
            </a:prstGeom>
            <a:noFill/>
            <a:ln w="9525">
              <a:noFill/>
              <a:miter lim="800000"/>
              <a:headEnd/>
              <a:tailEnd/>
            </a:ln>
          </p:spPr>
          <p:txBody>
            <a:bodyPr wrap="none">
              <a:spAutoFit/>
            </a:bodyPr>
            <a:lstStyle/>
            <a:p>
              <a:pPr eaLnBrk="0" hangingPunct="0"/>
              <a:r>
                <a:rPr lang="de-DE" sz="1600">
                  <a:solidFill>
                    <a:srgbClr val="C62017"/>
                  </a:solidFill>
                </a:rPr>
                <a:t>Proton</a:t>
              </a:r>
            </a:p>
          </p:txBody>
        </p:sp>
        <p:sp>
          <p:nvSpPr>
            <p:cNvPr id="14369" name="Rectangle 74"/>
            <p:cNvSpPr>
              <a:spLocks noChangeArrowheads="1"/>
            </p:cNvSpPr>
            <p:nvPr/>
          </p:nvSpPr>
          <p:spPr bwMode="auto">
            <a:xfrm>
              <a:off x="960" y="362"/>
              <a:ext cx="636" cy="212"/>
            </a:xfrm>
            <a:prstGeom prst="rect">
              <a:avLst/>
            </a:prstGeom>
            <a:noFill/>
            <a:ln w="9525">
              <a:noFill/>
              <a:miter lim="800000"/>
              <a:headEnd/>
              <a:tailEnd/>
            </a:ln>
          </p:spPr>
          <p:txBody>
            <a:bodyPr wrap="none">
              <a:spAutoFit/>
            </a:bodyPr>
            <a:lstStyle/>
            <a:p>
              <a:pPr eaLnBrk="0" hangingPunct="0"/>
              <a:r>
                <a:rPr lang="de-DE" sz="1600">
                  <a:solidFill>
                    <a:srgbClr val="C62017"/>
                  </a:solidFill>
                </a:rPr>
                <a:t>Big Bang</a:t>
              </a:r>
            </a:p>
          </p:txBody>
        </p:sp>
        <p:sp>
          <p:nvSpPr>
            <p:cNvPr id="14370" name="Rectangle 75"/>
            <p:cNvSpPr>
              <a:spLocks noChangeArrowheads="1"/>
            </p:cNvSpPr>
            <p:nvPr/>
          </p:nvSpPr>
          <p:spPr bwMode="auto">
            <a:xfrm>
              <a:off x="2986" y="1324"/>
              <a:ext cx="998" cy="212"/>
            </a:xfrm>
            <a:prstGeom prst="rect">
              <a:avLst/>
            </a:prstGeom>
            <a:noFill/>
            <a:ln w="9525">
              <a:noFill/>
              <a:miter lim="800000"/>
              <a:headEnd/>
              <a:tailEnd/>
            </a:ln>
          </p:spPr>
          <p:txBody>
            <a:bodyPr wrap="none">
              <a:spAutoFit/>
            </a:bodyPr>
            <a:lstStyle/>
            <a:p>
              <a:pPr eaLnBrk="0" hangingPunct="0"/>
              <a:r>
                <a:rPr lang="en-GB" sz="1600">
                  <a:solidFill>
                    <a:srgbClr val="2E9029"/>
                  </a:solidFill>
                </a:rPr>
                <a:t>Radius of Earth</a:t>
              </a:r>
              <a:endParaRPr lang="de-DE" sz="1600">
                <a:solidFill>
                  <a:srgbClr val="2E9029"/>
                </a:solidFill>
              </a:endParaRPr>
            </a:p>
          </p:txBody>
        </p:sp>
        <p:sp>
          <p:nvSpPr>
            <p:cNvPr id="14371" name="Rectangle 76"/>
            <p:cNvSpPr>
              <a:spLocks noChangeArrowheads="1"/>
            </p:cNvSpPr>
            <p:nvPr/>
          </p:nvSpPr>
          <p:spPr bwMode="auto">
            <a:xfrm>
              <a:off x="4426" y="2075"/>
              <a:ext cx="1190" cy="181"/>
            </a:xfrm>
            <a:prstGeom prst="rect">
              <a:avLst/>
            </a:prstGeom>
            <a:noFill/>
            <a:ln w="9525">
              <a:noFill/>
              <a:miter lim="800000"/>
              <a:headEnd/>
              <a:tailEnd/>
            </a:ln>
          </p:spPr>
          <p:txBody>
            <a:bodyPr wrap="none">
              <a:spAutoFit/>
            </a:bodyPr>
            <a:lstStyle/>
            <a:p>
              <a:pPr eaLnBrk="0" hangingPunct="0">
                <a:lnSpc>
                  <a:spcPct val="80000"/>
                </a:lnSpc>
              </a:pPr>
              <a:r>
                <a:rPr lang="en-GB" sz="1600">
                  <a:solidFill>
                    <a:srgbClr val="2E9029"/>
                  </a:solidFill>
                </a:rPr>
                <a:t>Radius of Galaxies</a:t>
              </a:r>
              <a:endParaRPr lang="de-DE" sz="1600">
                <a:solidFill>
                  <a:srgbClr val="2E9029"/>
                </a:solidFill>
              </a:endParaRPr>
            </a:p>
          </p:txBody>
        </p:sp>
        <p:sp>
          <p:nvSpPr>
            <p:cNvPr id="14372" name="Rectangle 77"/>
            <p:cNvSpPr>
              <a:spLocks noChangeArrowheads="1"/>
            </p:cNvSpPr>
            <p:nvPr/>
          </p:nvSpPr>
          <p:spPr bwMode="auto">
            <a:xfrm>
              <a:off x="3444" y="1564"/>
              <a:ext cx="828" cy="212"/>
            </a:xfrm>
            <a:prstGeom prst="rect">
              <a:avLst/>
            </a:prstGeom>
            <a:noFill/>
            <a:ln w="9525">
              <a:noFill/>
              <a:miter lim="800000"/>
              <a:headEnd/>
              <a:tailEnd/>
            </a:ln>
          </p:spPr>
          <p:txBody>
            <a:bodyPr wrap="none">
              <a:spAutoFit/>
            </a:bodyPr>
            <a:lstStyle/>
            <a:p>
              <a:pPr eaLnBrk="0" hangingPunct="0"/>
              <a:r>
                <a:rPr lang="en-GB" sz="1600">
                  <a:solidFill>
                    <a:srgbClr val="2E9029"/>
                  </a:solidFill>
                </a:rPr>
                <a:t>Earth to Sun</a:t>
              </a:r>
            </a:p>
          </p:txBody>
        </p:sp>
        <p:sp>
          <p:nvSpPr>
            <p:cNvPr id="14373" name="Rectangle 78"/>
            <p:cNvSpPr>
              <a:spLocks noChangeArrowheads="1"/>
            </p:cNvSpPr>
            <p:nvPr/>
          </p:nvSpPr>
          <p:spPr bwMode="auto">
            <a:xfrm>
              <a:off x="4899" y="2315"/>
              <a:ext cx="621" cy="181"/>
            </a:xfrm>
            <a:prstGeom prst="rect">
              <a:avLst/>
            </a:prstGeom>
            <a:noFill/>
            <a:ln w="9525">
              <a:noFill/>
              <a:miter lim="800000"/>
              <a:headEnd/>
              <a:tailEnd/>
            </a:ln>
          </p:spPr>
          <p:txBody>
            <a:bodyPr wrap="none">
              <a:spAutoFit/>
            </a:bodyPr>
            <a:lstStyle/>
            <a:p>
              <a:pPr eaLnBrk="0" hangingPunct="0">
                <a:lnSpc>
                  <a:spcPct val="80000"/>
                </a:lnSpc>
              </a:pPr>
              <a:r>
                <a:rPr lang="en-GB" sz="1600">
                  <a:solidFill>
                    <a:srgbClr val="2E9029"/>
                  </a:solidFill>
                </a:rPr>
                <a:t>Universe</a:t>
              </a:r>
            </a:p>
          </p:txBody>
        </p:sp>
        <p:sp>
          <p:nvSpPr>
            <p:cNvPr id="14374" name="Line 79"/>
            <p:cNvSpPr>
              <a:spLocks noChangeShapeType="1"/>
            </p:cNvSpPr>
            <p:nvPr/>
          </p:nvSpPr>
          <p:spPr bwMode="auto">
            <a:xfrm rot="21516216" flipV="1">
              <a:off x="1877" y="1076"/>
              <a:ext cx="139" cy="46"/>
            </a:xfrm>
            <a:prstGeom prst="line">
              <a:avLst/>
            </a:prstGeom>
            <a:noFill/>
            <a:ln w="19050">
              <a:solidFill>
                <a:srgbClr val="C62017"/>
              </a:solidFill>
              <a:round/>
              <a:headEnd/>
              <a:tailEnd/>
            </a:ln>
          </p:spPr>
          <p:txBody>
            <a:bodyPr wrap="none" anchor="ctr"/>
            <a:lstStyle/>
            <a:p>
              <a:endParaRPr lang="en-GB"/>
            </a:p>
          </p:txBody>
        </p:sp>
      </p:grpSp>
      <p:pic>
        <p:nvPicPr>
          <p:cNvPr id="28725" name="Picture 53"/>
          <p:cNvPicPr>
            <a:picLocks noChangeAspect="1" noChangeArrowheads="1"/>
          </p:cNvPicPr>
          <p:nvPr/>
        </p:nvPicPr>
        <p:blipFill>
          <a:blip r:embed="rId9" cstate="print"/>
          <a:srcRect/>
          <a:stretch>
            <a:fillRect/>
          </a:stretch>
        </p:blipFill>
        <p:spPr bwMode="auto">
          <a:xfrm>
            <a:off x="0" y="2057400"/>
            <a:ext cx="1965289" cy="3429000"/>
          </a:xfrm>
          <a:prstGeom prst="rect">
            <a:avLst/>
          </a:prstGeom>
          <a:noFill/>
          <a:ln w="9525">
            <a:solidFill>
              <a:schemeClr val="tx1"/>
            </a:solidFill>
            <a:miter lim="800000"/>
            <a:headEnd/>
            <a:tailEnd/>
          </a:ln>
          <a:effectLst>
            <a:outerShdw dist="101600" dir="2700000" algn="ctr" rotWithShape="0">
              <a:schemeClr val="tx2">
                <a:alpha val="74997"/>
              </a:schemeClr>
            </a:outerShdw>
          </a:effectLst>
        </p:spPr>
      </p:pic>
      <p:sp>
        <p:nvSpPr>
          <p:cNvPr id="47" name="Line 55"/>
          <p:cNvSpPr>
            <a:spLocks noChangeShapeType="1"/>
          </p:cNvSpPr>
          <p:nvPr/>
        </p:nvSpPr>
        <p:spPr bwMode="auto">
          <a:xfrm flipH="1">
            <a:off x="1600200" y="1752600"/>
            <a:ext cx="685800" cy="685800"/>
          </a:xfrm>
          <a:prstGeom prst="line">
            <a:avLst/>
          </a:prstGeom>
          <a:noFill/>
          <a:ln w="19050">
            <a:solidFill>
              <a:schemeClr val="bg2"/>
            </a:solidFill>
            <a:prstDash val="dash"/>
            <a:round/>
            <a:headEnd/>
            <a:tailEnd/>
          </a:ln>
          <a:effectLst>
            <a:outerShdw dist="35921" dir="2700000" algn="ctr" rotWithShape="0">
              <a:schemeClr val="tx2"/>
            </a:outerShdw>
          </a:effectLst>
        </p:spPr>
        <p:txBody>
          <a:bodyPr wrap="none" anchor="ctr"/>
          <a:lstStyle/>
          <a:p>
            <a:pPr>
              <a:defRPr/>
            </a:pPr>
            <a:endParaRPr lang="en-US"/>
          </a:p>
        </p:txBody>
      </p:sp>
      <p:sp>
        <p:nvSpPr>
          <p:cNvPr id="43" name="Line 54"/>
          <p:cNvSpPr>
            <a:spLocks noChangeShapeType="1"/>
          </p:cNvSpPr>
          <p:nvPr/>
        </p:nvSpPr>
        <p:spPr bwMode="auto">
          <a:xfrm flipV="1">
            <a:off x="762000" y="2438400"/>
            <a:ext cx="2819400" cy="2895600"/>
          </a:xfrm>
          <a:prstGeom prst="line">
            <a:avLst/>
          </a:prstGeom>
          <a:noFill/>
          <a:ln w="19050">
            <a:solidFill>
              <a:srgbClr val="FFFF00"/>
            </a:solidFill>
            <a:prstDash val="dash"/>
            <a:round/>
            <a:headEnd/>
            <a:tailEnd/>
          </a:ln>
          <a:effectLst>
            <a:outerShdw dist="35921" dir="2700000" algn="ctr" rotWithShape="0">
              <a:schemeClr val="tx2"/>
            </a:outerShdw>
          </a:effectLst>
        </p:spPr>
        <p:txBody>
          <a:bodyPr wrap="none" anchor="ctr"/>
          <a:lstStyle/>
          <a:p>
            <a:pPr>
              <a:defRPr/>
            </a:pPr>
            <a:endParaRPr lang="en-US"/>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8694"/>
                                        </p:tgtEl>
                                        <p:attrNameLst>
                                          <p:attrName>style.visibility</p:attrName>
                                        </p:attrNameLst>
                                      </p:cBhvr>
                                      <p:to>
                                        <p:strVal val="visible"/>
                                      </p:to>
                                    </p:set>
                                    <p:animEffect transition="in" filter="fade">
                                      <p:cBhvr>
                                        <p:cTn id="7" dur="1000"/>
                                        <p:tgtEl>
                                          <p:spTgt spid="28694"/>
                                        </p:tgtEl>
                                      </p:cBhvr>
                                    </p:animEffect>
                                  </p:childTnLst>
                                </p:cTn>
                              </p:par>
                              <p:par>
                                <p:cTn id="8" presetID="10" presetClass="entr" presetSubtype="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10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8725"/>
                                        </p:tgtEl>
                                        <p:attrNameLst>
                                          <p:attrName>style.visibility</p:attrName>
                                        </p:attrNameLst>
                                      </p:cBhvr>
                                      <p:to>
                                        <p:strVal val="visible"/>
                                      </p:to>
                                    </p:set>
                                    <p:animEffect transition="in" filter="fade">
                                      <p:cBhvr>
                                        <p:cTn id="15" dur="2000"/>
                                        <p:tgtEl>
                                          <p:spTgt spid="28725"/>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2"/>
                                        </p:tgtEl>
                                        <p:attrNameLst>
                                          <p:attrName>style.visibility</p:attrName>
                                        </p:attrNameLst>
                                      </p:cBhvr>
                                      <p:to>
                                        <p:strVal val="visible"/>
                                      </p:to>
                                    </p:set>
                                    <p:animEffect transition="in" filter="fade">
                                      <p:cBhvr>
                                        <p:cTn id="18" dur="2000"/>
                                        <p:tgtEl>
                                          <p:spTgt spid="42"/>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7"/>
                                        </p:tgtEl>
                                        <p:attrNameLst>
                                          <p:attrName>style.visibility</p:attrName>
                                        </p:attrNameLst>
                                      </p:cBhvr>
                                      <p:to>
                                        <p:strVal val="visible"/>
                                      </p:to>
                                    </p:set>
                                    <p:animEffect transition="in" filter="fade">
                                      <p:cBhvr>
                                        <p:cTn id="21" dur="2000"/>
                                        <p:tgtEl>
                                          <p:spTgt spid="47"/>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3"/>
                                        </p:tgtEl>
                                        <p:attrNameLst>
                                          <p:attrName>style.visibility</p:attrName>
                                        </p:attrNameLst>
                                      </p:cBhvr>
                                      <p:to>
                                        <p:strVal val="visible"/>
                                      </p:to>
                                    </p:set>
                                    <p:animEffect transition="in" filter="fade">
                                      <p:cBhvr>
                                        <p:cTn id="24" dur="2000"/>
                                        <p:tgtEl>
                                          <p:spTgt spid="43"/>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44"/>
                                        </p:tgtEl>
                                        <p:attrNameLst>
                                          <p:attrName>style.visibility</p:attrName>
                                        </p:attrNameLst>
                                      </p:cBhvr>
                                      <p:to>
                                        <p:strVal val="visible"/>
                                      </p:to>
                                    </p:set>
                                    <p:animEffect transition="in" filter="fade">
                                      <p:cBhvr>
                                        <p:cTn id="29" dur="20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7" grpId="0" animBg="1"/>
      <p:bldP spid="4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1"/>
          <p:cNvSpPr>
            <a:spLocks noGrp="1"/>
          </p:cNvSpPr>
          <p:nvPr>
            <p:ph type="title"/>
          </p:nvPr>
        </p:nvSpPr>
        <p:spPr>
          <a:xfrm>
            <a:off x="900113" y="76200"/>
            <a:ext cx="7340600" cy="738188"/>
          </a:xfrm>
        </p:spPr>
        <p:txBody>
          <a:bodyPr>
            <a:normAutofit/>
          </a:bodyPr>
          <a:lstStyle/>
          <a:p>
            <a:pPr eaLnBrk="1" hangingPunct="1"/>
            <a:r>
              <a:rPr lang="fr-FR" dirty="0" err="1" smtClean="0"/>
              <a:t>Particle</a:t>
            </a:r>
            <a:r>
              <a:rPr lang="fr-FR" dirty="0" smtClean="0"/>
              <a:t> </a:t>
            </a:r>
            <a:r>
              <a:rPr lang="fr-FR" dirty="0" err="1" smtClean="0"/>
              <a:t>Physics</a:t>
            </a:r>
            <a:r>
              <a:rPr lang="fr-FR" dirty="0" smtClean="0"/>
              <a:t> and CERN</a:t>
            </a:r>
          </a:p>
        </p:txBody>
      </p:sp>
      <p:sp>
        <p:nvSpPr>
          <p:cNvPr id="53251" name="Content Placeholder 2"/>
          <p:cNvSpPr>
            <a:spLocks noGrp="1"/>
          </p:cNvSpPr>
          <p:nvPr>
            <p:ph idx="1"/>
          </p:nvPr>
        </p:nvSpPr>
        <p:spPr>
          <a:xfrm>
            <a:off x="85756" y="928688"/>
            <a:ext cx="8915400" cy="5715022"/>
          </a:xfrm>
          <a:noFill/>
        </p:spPr>
        <p:txBody>
          <a:bodyPr/>
          <a:lstStyle/>
          <a:p>
            <a:pPr marL="0" indent="0" algn="ctr" eaLnBrk="1" hangingPunct="1"/>
            <a:r>
              <a:rPr lang="en-GB" dirty="0" smtClean="0"/>
              <a:t>Accelerators bring matter to extremely high temperatures and experiments observe the resulting decay products </a:t>
            </a:r>
          </a:p>
          <a:p>
            <a:pPr marL="0" indent="0" algn="ctr" eaLnBrk="1" hangingPunct="1"/>
            <a:endParaRPr lang="en-GB" dirty="0" smtClean="0"/>
          </a:p>
          <a:p>
            <a:pPr marL="0" indent="0" algn="ctr" eaLnBrk="1" hangingPunct="1"/>
            <a:endParaRPr lang="en-GB" dirty="0" smtClean="0"/>
          </a:p>
          <a:p>
            <a:pPr marL="0" indent="0" algn="ctr" eaLnBrk="1" hangingPunct="1"/>
            <a:endParaRPr lang="en-GB" dirty="0" smtClean="0"/>
          </a:p>
          <a:p>
            <a:pPr marL="0" indent="0" algn="ctr" eaLnBrk="1" hangingPunct="1"/>
            <a:endParaRPr lang="en-GB" dirty="0" smtClean="0"/>
          </a:p>
          <a:p>
            <a:pPr marL="0" indent="0" algn="ctr" eaLnBrk="1" hangingPunct="1"/>
            <a:endParaRPr lang="en-GB" dirty="0" smtClean="0"/>
          </a:p>
          <a:p>
            <a:pPr marL="0" indent="0" algn="ctr" eaLnBrk="1" hangingPunct="1"/>
            <a:endParaRPr lang="en-GB" dirty="0" smtClean="0"/>
          </a:p>
          <a:p>
            <a:pPr marL="0" indent="0" algn="ctr" eaLnBrk="1" hangingPunct="1"/>
            <a:endParaRPr lang="en-GB" dirty="0" smtClean="0"/>
          </a:p>
          <a:p>
            <a:pPr marL="0" indent="0" eaLnBrk="1" hangingPunct="1"/>
            <a:r>
              <a:rPr lang="en-GB" dirty="0" smtClean="0"/>
              <a:t>Objectives: what are the elementary particles (amongst them the constituents of dark matter), what are their properties and the forces acting between them, what are the differences of matter and antimatter, what is the origin of mass, how many dimensions are there, . . . ?</a:t>
            </a:r>
          </a:p>
        </p:txBody>
      </p:sp>
      <p:sp>
        <p:nvSpPr>
          <p:cNvPr id="53252" name="Date Placeholder 3"/>
          <p:cNvSpPr>
            <a:spLocks noGrp="1"/>
          </p:cNvSpPr>
          <p:nvPr>
            <p:ph type="dt" sz="quarter" idx="10"/>
          </p:nvPr>
        </p:nvSpPr>
        <p:spPr>
          <a:noFill/>
        </p:spPr>
        <p:txBody>
          <a:bodyPr/>
          <a:lstStyle/>
          <a:p>
            <a:r>
              <a:rPr lang="en-US" smtClean="0"/>
              <a:t>24-04-09</a:t>
            </a:r>
            <a:endParaRPr lang="en-GB"/>
          </a:p>
        </p:txBody>
      </p:sp>
      <p:sp>
        <p:nvSpPr>
          <p:cNvPr id="53253" name="Footer Placeholder 4"/>
          <p:cNvSpPr>
            <a:spLocks noGrp="1"/>
          </p:cNvSpPr>
          <p:nvPr>
            <p:ph type="ftr" sz="quarter" idx="11"/>
          </p:nvPr>
        </p:nvSpPr>
        <p:spPr>
          <a:xfrm>
            <a:off x="1143000" y="6710362"/>
            <a:ext cx="7467600" cy="147638"/>
          </a:xfrm>
          <a:noFill/>
        </p:spPr>
        <p:txBody>
          <a:bodyPr/>
          <a:lstStyle/>
          <a:p>
            <a:r>
              <a:rPr lang="en-GB" smtClean="0"/>
              <a:t>Global collaboration Hans Hoffmann, CERN honorary</a:t>
            </a:r>
            <a:endParaRPr lang="en-GB" dirty="0"/>
          </a:p>
        </p:txBody>
      </p:sp>
      <p:pic>
        <p:nvPicPr>
          <p:cNvPr id="53254" name="Picture 2" descr="events"/>
          <p:cNvPicPr>
            <a:picLocks noChangeAspect="1" noChangeArrowheads="1"/>
          </p:cNvPicPr>
          <p:nvPr/>
        </p:nvPicPr>
        <p:blipFill>
          <a:blip r:embed="rId3"/>
          <a:srcRect l="13095" t="12737" r="17068" b="8427"/>
          <a:stretch>
            <a:fillRect/>
          </a:stretch>
        </p:blipFill>
        <p:spPr bwMode="auto">
          <a:xfrm>
            <a:off x="4826000" y="1752600"/>
            <a:ext cx="4165600" cy="3124200"/>
          </a:xfrm>
          <a:prstGeom prst="rect">
            <a:avLst/>
          </a:prstGeom>
          <a:noFill/>
          <a:ln w="9525">
            <a:noFill/>
            <a:miter lim="800000"/>
            <a:headEnd/>
            <a:tailEnd/>
          </a:ln>
        </p:spPr>
      </p:pic>
      <p:sp>
        <p:nvSpPr>
          <p:cNvPr id="53255" name="Slide Number Placeholder 5"/>
          <p:cNvSpPr>
            <a:spLocks noGrp="1"/>
          </p:cNvSpPr>
          <p:nvPr>
            <p:ph type="sldNum" sz="quarter" idx="12"/>
          </p:nvPr>
        </p:nvSpPr>
        <p:spPr>
          <a:noFill/>
        </p:spPr>
        <p:txBody>
          <a:bodyPr/>
          <a:lstStyle/>
          <a:p>
            <a:fld id="{FF323951-5B77-4F56-9B0F-1AD12903BA7F}" type="slidenum">
              <a:rPr lang="en-GB" smtClean="0"/>
              <a:pPr/>
              <a:t>8</a:t>
            </a:fld>
            <a:endParaRPr lang="en-GB" smtClean="0"/>
          </a:p>
        </p:txBody>
      </p:sp>
      <p:pic>
        <p:nvPicPr>
          <p:cNvPr id="53256" name="Picture 10" descr="CERN accelerator complex"/>
          <p:cNvPicPr>
            <a:picLocks noChangeAspect="1" noChangeArrowheads="1"/>
          </p:cNvPicPr>
          <p:nvPr/>
        </p:nvPicPr>
        <p:blipFill>
          <a:blip r:embed="rId4"/>
          <a:srcRect l="9167" t="11569" r="3334" b="3537"/>
          <a:stretch>
            <a:fillRect/>
          </a:stretch>
        </p:blipFill>
        <p:spPr bwMode="auto">
          <a:xfrm>
            <a:off x="82550" y="1752600"/>
            <a:ext cx="4565650" cy="3130550"/>
          </a:xfrm>
          <a:prstGeom prst="rect">
            <a:avLst/>
          </a:prstGeom>
          <a:noFill/>
          <a:ln w="9525">
            <a:noFill/>
            <a:miter lim="800000"/>
            <a:headEnd/>
            <a:tailEnd/>
          </a:ln>
        </p:spPr>
      </p:pic>
      <p:sp>
        <p:nvSpPr>
          <p:cNvPr id="21" name="TextBox 20"/>
          <p:cNvSpPr txBox="1"/>
          <p:nvPr/>
        </p:nvSpPr>
        <p:spPr>
          <a:xfrm>
            <a:off x="7643813" y="4419600"/>
            <a:ext cx="976312" cy="369887"/>
          </a:xfrm>
          <a:prstGeom prst="rect">
            <a:avLst/>
          </a:prstGeom>
          <a:solidFill>
            <a:schemeClr val="tx2"/>
          </a:solidFill>
        </p:spPr>
        <p:txBody>
          <a:bodyPr wrap="none">
            <a:spAutoFit/>
          </a:bodyPr>
          <a:lstStyle/>
          <a:p>
            <a:pPr>
              <a:defRPr/>
            </a:pPr>
            <a:r>
              <a:rPr lang="en-GB" dirty="0">
                <a:solidFill>
                  <a:schemeClr val="bg1"/>
                </a:solidFill>
                <a:latin typeface="+mj-lt"/>
              </a:rPr>
              <a:t>E = mc</a:t>
            </a:r>
            <a:r>
              <a:rPr lang="en-GB" baseline="30000" dirty="0">
                <a:solidFill>
                  <a:schemeClr val="bg1"/>
                </a:solidFill>
                <a:latin typeface="+mj-lt"/>
              </a:rPr>
              <a:t>2</a:t>
            </a:r>
          </a:p>
        </p:txBody>
      </p:sp>
    </p:spTree>
  </p:cSld>
  <p:clrMapOvr>
    <a:masterClrMapping/>
  </p:clrMapOvr>
  <p:transition>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Grp="1" noChangeArrowheads="1"/>
          </p:cNvSpPr>
          <p:nvPr>
            <p:ph type="title"/>
          </p:nvPr>
        </p:nvSpPr>
        <p:spPr>
          <a:xfrm>
            <a:off x="0" y="76200"/>
            <a:ext cx="9144000" cy="685800"/>
          </a:xfrm>
          <a:effectLst>
            <a:outerShdw dist="38099" dir="2700000" algn="ctr" rotWithShape="0">
              <a:schemeClr val="tx2">
                <a:alpha val="74997"/>
              </a:schemeClr>
            </a:outerShdw>
          </a:effectLst>
        </p:spPr>
        <p:txBody>
          <a:bodyPr rtlCol="0"/>
          <a:lstStyle/>
          <a:p>
            <a:pPr eaLnBrk="1" fontAlgn="auto" hangingPunct="1">
              <a:spcAft>
                <a:spcPts val="0"/>
              </a:spcAft>
              <a:defRPr/>
            </a:pPr>
            <a:r>
              <a:rPr lang="en-GB" dirty="0" smtClean="0">
                <a:solidFill>
                  <a:srgbClr val="FCF933"/>
                </a:solidFill>
              </a:rPr>
              <a:t>Next step in Particle Physics: LHC</a:t>
            </a:r>
            <a:endParaRPr lang="en-GB" dirty="0" smtClean="0"/>
          </a:p>
        </p:txBody>
      </p:sp>
      <p:pic>
        <p:nvPicPr>
          <p:cNvPr id="23564" name="Picture 42" descr="0510028_03-A4-at-144-dpi.jpg"/>
          <p:cNvPicPr>
            <a:picLocks noChangeAspect="1"/>
          </p:cNvPicPr>
          <p:nvPr/>
        </p:nvPicPr>
        <p:blipFill>
          <a:blip r:embed="rId3" cstate="print"/>
          <a:srcRect/>
          <a:stretch>
            <a:fillRect/>
          </a:stretch>
        </p:blipFill>
        <p:spPr bwMode="auto">
          <a:xfrm>
            <a:off x="0" y="838200"/>
            <a:ext cx="3714750" cy="2438400"/>
          </a:xfrm>
          <a:prstGeom prst="rect">
            <a:avLst/>
          </a:prstGeom>
          <a:noFill/>
          <a:ln w="9525">
            <a:noFill/>
            <a:miter lim="800000"/>
            <a:headEnd/>
            <a:tailEnd/>
          </a:ln>
          <a:effectLst>
            <a:outerShdw dist="35921" dir="2700000" algn="ctr" rotWithShape="0">
              <a:srgbClr val="808080"/>
            </a:outerShdw>
          </a:effectLst>
        </p:spPr>
      </p:pic>
      <p:sp>
        <p:nvSpPr>
          <p:cNvPr id="16388" name="Rectangle 8"/>
          <p:cNvSpPr>
            <a:spLocks noChangeArrowheads="1"/>
          </p:cNvSpPr>
          <p:nvPr/>
        </p:nvSpPr>
        <p:spPr bwMode="auto">
          <a:xfrm>
            <a:off x="0" y="2743200"/>
            <a:ext cx="2090738" cy="563562"/>
          </a:xfrm>
          <a:prstGeom prst="rect">
            <a:avLst/>
          </a:prstGeom>
          <a:solidFill>
            <a:schemeClr val="bg1"/>
          </a:solidFill>
          <a:ln w="9525">
            <a:noFill/>
            <a:miter lim="800000"/>
            <a:headEnd/>
            <a:tailEnd/>
          </a:ln>
        </p:spPr>
        <p:txBody>
          <a:bodyPr wrap="none">
            <a:spAutoFit/>
          </a:bodyPr>
          <a:lstStyle/>
          <a:p>
            <a:pPr algn="ctr" eaLnBrk="0" hangingPunct="0">
              <a:lnSpc>
                <a:spcPct val="90000"/>
              </a:lnSpc>
            </a:pPr>
            <a:r>
              <a:rPr lang="en-GB" sz="1800" dirty="0"/>
              <a:t>LHC ring:</a:t>
            </a:r>
          </a:p>
          <a:p>
            <a:pPr algn="ctr" eaLnBrk="0" hangingPunct="0">
              <a:lnSpc>
                <a:spcPct val="90000"/>
              </a:lnSpc>
            </a:pPr>
            <a:r>
              <a:rPr lang="en-GB" sz="1600" dirty="0"/>
              <a:t>27 km circumference</a:t>
            </a:r>
            <a:endParaRPr lang="en-GB" sz="2000" dirty="0"/>
          </a:p>
        </p:txBody>
      </p:sp>
      <p:grpSp>
        <p:nvGrpSpPr>
          <p:cNvPr id="2" name="Group 69"/>
          <p:cNvGrpSpPr>
            <a:grpSpLocks/>
          </p:cNvGrpSpPr>
          <p:nvPr/>
        </p:nvGrpSpPr>
        <p:grpSpPr bwMode="auto">
          <a:xfrm>
            <a:off x="5410200" y="3657600"/>
            <a:ext cx="3581400" cy="2870200"/>
            <a:chOff x="336" y="1072"/>
            <a:chExt cx="1632" cy="1088"/>
          </a:xfrm>
        </p:grpSpPr>
        <p:pic>
          <p:nvPicPr>
            <p:cNvPr id="16395" name="Picture 73" descr="bul-pho-2007-079"/>
            <p:cNvPicPr>
              <a:picLocks noChangeAspect="1" noChangeArrowheads="1"/>
            </p:cNvPicPr>
            <p:nvPr/>
          </p:nvPicPr>
          <p:blipFill>
            <a:blip r:embed="rId4" cstate="print"/>
            <a:srcRect/>
            <a:stretch>
              <a:fillRect/>
            </a:stretch>
          </p:blipFill>
          <p:spPr bwMode="auto">
            <a:xfrm>
              <a:off x="336" y="1072"/>
              <a:ext cx="1632" cy="1088"/>
            </a:xfrm>
            <a:prstGeom prst="rect">
              <a:avLst/>
            </a:prstGeom>
            <a:noFill/>
            <a:ln w="9525">
              <a:noFill/>
              <a:miter lim="800000"/>
              <a:headEnd/>
              <a:tailEnd/>
            </a:ln>
          </p:spPr>
        </p:pic>
        <p:sp>
          <p:nvSpPr>
            <p:cNvPr id="23626" name="Text Box 74"/>
            <p:cNvSpPr txBox="1">
              <a:spLocks noChangeArrowheads="1"/>
            </p:cNvSpPr>
            <p:nvPr/>
          </p:nvSpPr>
          <p:spPr bwMode="auto">
            <a:xfrm>
              <a:off x="1536" y="1072"/>
              <a:ext cx="401" cy="128"/>
            </a:xfrm>
            <a:prstGeom prst="rect">
              <a:avLst/>
            </a:prstGeom>
            <a:solidFill>
              <a:schemeClr val="accent4">
                <a:lumMod val="75000"/>
              </a:schemeClr>
            </a:solidFill>
            <a:ln w="9525">
              <a:noFill/>
              <a:miter lim="800000"/>
              <a:headEnd/>
              <a:tailEnd/>
            </a:ln>
            <a:effectLst/>
          </p:spPr>
          <p:txBody>
            <a:bodyPr wrap="square">
              <a:spAutoFit/>
            </a:bodyPr>
            <a:lstStyle/>
            <a:p>
              <a:pPr eaLnBrk="0" hangingPunct="0">
                <a:defRPr/>
              </a:pPr>
              <a:r>
                <a:rPr lang="de-CH" sz="1600" dirty="0">
                  <a:solidFill>
                    <a:schemeClr val="bg1"/>
                  </a:solidFill>
                  <a:latin typeface="Century Gothic" pitchFamily="28" charset="0"/>
                </a:rPr>
                <a:t>CMS</a:t>
              </a:r>
              <a:endParaRPr lang="de-CH" sz="2000" dirty="0">
                <a:solidFill>
                  <a:schemeClr val="bg1"/>
                </a:solidFill>
                <a:effectLst>
                  <a:outerShdw blurRad="38100" dist="38100" dir="2700000" algn="tl">
                    <a:srgbClr val="C0C0C0"/>
                  </a:outerShdw>
                </a:effectLst>
                <a:latin typeface="Tahoma" pitchFamily="28" charset="0"/>
              </a:endParaRPr>
            </a:p>
          </p:txBody>
        </p:sp>
      </p:grpSp>
      <p:grpSp>
        <p:nvGrpSpPr>
          <p:cNvPr id="3" name="Group 89"/>
          <p:cNvGrpSpPr>
            <a:grpSpLocks/>
          </p:cNvGrpSpPr>
          <p:nvPr/>
        </p:nvGrpSpPr>
        <p:grpSpPr bwMode="auto">
          <a:xfrm>
            <a:off x="5410200" y="838200"/>
            <a:ext cx="3652838" cy="2578671"/>
            <a:chOff x="3888" y="2976"/>
            <a:chExt cx="1677" cy="1063"/>
          </a:xfrm>
        </p:grpSpPr>
        <p:pic>
          <p:nvPicPr>
            <p:cNvPr id="16392" name="Picture 94" descr="0511013_01"/>
            <p:cNvPicPr>
              <a:picLocks noChangeAspect="1" noChangeArrowheads="1"/>
            </p:cNvPicPr>
            <p:nvPr/>
          </p:nvPicPr>
          <p:blipFill>
            <a:blip r:embed="rId5" cstate="print"/>
            <a:srcRect/>
            <a:stretch>
              <a:fillRect/>
            </a:stretch>
          </p:blipFill>
          <p:spPr bwMode="auto">
            <a:xfrm>
              <a:off x="3888" y="2976"/>
              <a:ext cx="1632" cy="1063"/>
            </a:xfrm>
            <a:prstGeom prst="rect">
              <a:avLst/>
            </a:prstGeom>
            <a:noFill/>
            <a:ln w="9525">
              <a:noFill/>
              <a:miter lim="800000"/>
              <a:headEnd/>
              <a:tailEnd/>
            </a:ln>
          </p:spPr>
        </p:pic>
        <p:sp>
          <p:nvSpPr>
            <p:cNvPr id="16393" name="Rectangle 95"/>
            <p:cNvSpPr>
              <a:spLocks noChangeArrowheads="1"/>
            </p:cNvSpPr>
            <p:nvPr/>
          </p:nvSpPr>
          <p:spPr bwMode="auto">
            <a:xfrm>
              <a:off x="5130" y="3846"/>
              <a:ext cx="384" cy="135"/>
            </a:xfrm>
            <a:prstGeom prst="rect">
              <a:avLst/>
            </a:prstGeom>
            <a:solidFill>
              <a:schemeClr val="accent4">
                <a:lumMod val="75000"/>
              </a:schemeClr>
            </a:solidFill>
            <a:ln w="9525">
              <a:noFill/>
              <a:miter lim="800000"/>
              <a:headEnd/>
              <a:tailEnd/>
            </a:ln>
          </p:spPr>
          <p:txBody>
            <a:bodyPr wrap="none" anchor="ctr"/>
            <a:lstStyle/>
            <a:p>
              <a:pPr algn="ctr"/>
              <a:endParaRPr lang="en-US" dirty="0"/>
            </a:p>
          </p:txBody>
        </p:sp>
        <p:sp>
          <p:nvSpPr>
            <p:cNvPr id="16394" name="Text Box 96"/>
            <p:cNvSpPr txBox="1">
              <a:spLocks noChangeArrowheads="1"/>
            </p:cNvSpPr>
            <p:nvPr/>
          </p:nvSpPr>
          <p:spPr bwMode="auto">
            <a:xfrm>
              <a:off x="5082" y="3832"/>
              <a:ext cx="483" cy="140"/>
            </a:xfrm>
            <a:prstGeom prst="rect">
              <a:avLst/>
            </a:prstGeom>
            <a:noFill/>
            <a:ln w="9525">
              <a:noFill/>
              <a:miter lim="800000"/>
              <a:headEnd/>
              <a:tailEnd/>
            </a:ln>
          </p:spPr>
          <p:txBody>
            <a:bodyPr wrap="square">
              <a:spAutoFit/>
            </a:bodyPr>
            <a:lstStyle/>
            <a:p>
              <a:pPr eaLnBrk="0" hangingPunct="0"/>
              <a:r>
                <a:rPr lang="de-CH" sz="1600" dirty="0">
                  <a:solidFill>
                    <a:schemeClr val="bg1"/>
                  </a:solidFill>
                  <a:latin typeface="Century Gothic" pitchFamily="34" charset="0"/>
                </a:rPr>
                <a:t>ATLAS</a:t>
              </a:r>
            </a:p>
          </p:txBody>
        </p:sp>
      </p:grpSp>
      <p:pic>
        <p:nvPicPr>
          <p:cNvPr id="16391" name="Picture 2" descr="events"/>
          <p:cNvPicPr>
            <a:picLocks noChangeAspect="1" noChangeArrowheads="1"/>
          </p:cNvPicPr>
          <p:nvPr/>
        </p:nvPicPr>
        <p:blipFill>
          <a:blip r:embed="rId6" cstate="print"/>
          <a:srcRect/>
          <a:stretch>
            <a:fillRect/>
          </a:stretch>
        </p:blipFill>
        <p:spPr bwMode="auto">
          <a:xfrm>
            <a:off x="0" y="3733800"/>
            <a:ext cx="3733800" cy="2849563"/>
          </a:xfrm>
          <a:prstGeom prst="rect">
            <a:avLst/>
          </a:prstGeom>
          <a:noFill/>
          <a:ln w="9525">
            <a:noFill/>
            <a:miter lim="800000"/>
            <a:headEnd/>
            <a:tailEnd/>
          </a:ln>
        </p:spPr>
      </p:pic>
      <p:sp>
        <p:nvSpPr>
          <p:cNvPr id="13" name="Date Placeholder 12"/>
          <p:cNvSpPr>
            <a:spLocks noGrp="1"/>
          </p:cNvSpPr>
          <p:nvPr>
            <p:ph type="dt" sz="half" idx="10"/>
          </p:nvPr>
        </p:nvSpPr>
        <p:spPr/>
        <p:txBody>
          <a:bodyPr/>
          <a:lstStyle/>
          <a:p>
            <a:pPr>
              <a:defRPr/>
            </a:pPr>
            <a:r>
              <a:rPr lang="en-US" smtClean="0"/>
              <a:t>24-04-09</a:t>
            </a:r>
            <a:endParaRPr lang="en-US"/>
          </a:p>
        </p:txBody>
      </p:sp>
      <p:sp>
        <p:nvSpPr>
          <p:cNvPr id="14" name="Slide Number Placeholder 13"/>
          <p:cNvSpPr>
            <a:spLocks noGrp="1"/>
          </p:cNvSpPr>
          <p:nvPr>
            <p:ph type="sldNum" sz="quarter" idx="12"/>
          </p:nvPr>
        </p:nvSpPr>
        <p:spPr/>
        <p:txBody>
          <a:bodyPr/>
          <a:lstStyle/>
          <a:p>
            <a:pPr>
              <a:defRPr/>
            </a:pPr>
            <a:fld id="{36C21309-0424-4502-A8A8-5D92E07D0E46}" type="slidenum">
              <a:rPr lang="en-GB" smtClean="0"/>
              <a:pPr>
                <a:defRPr/>
              </a:pPr>
              <a:t>9</a:t>
            </a:fld>
            <a:endParaRPr lang="en-GB"/>
          </a:p>
        </p:txBody>
      </p:sp>
      <p:sp>
        <p:nvSpPr>
          <p:cNvPr id="15" name="Footer Placeholder 14"/>
          <p:cNvSpPr>
            <a:spLocks noGrp="1"/>
          </p:cNvSpPr>
          <p:nvPr>
            <p:ph type="ftr" sz="quarter" idx="11"/>
          </p:nvPr>
        </p:nvSpPr>
        <p:spPr/>
        <p:txBody>
          <a:bodyPr/>
          <a:lstStyle/>
          <a:p>
            <a:pPr>
              <a:defRPr/>
            </a:pPr>
            <a:r>
              <a:rPr lang="en-GB" smtClean="0"/>
              <a:t>Global collaboration Hans Hoffmann, CERN honorary</a:t>
            </a:r>
            <a:endParaRPr lang="en-US"/>
          </a:p>
        </p:txBody>
      </p:sp>
      <p:sp>
        <p:nvSpPr>
          <p:cNvPr id="16" name="Rectangle 8"/>
          <p:cNvSpPr>
            <a:spLocks noChangeArrowheads="1"/>
          </p:cNvSpPr>
          <p:nvPr/>
        </p:nvSpPr>
        <p:spPr bwMode="auto">
          <a:xfrm>
            <a:off x="38069" y="3733801"/>
            <a:ext cx="1790731" cy="590931"/>
          </a:xfrm>
          <a:prstGeom prst="rect">
            <a:avLst/>
          </a:prstGeom>
          <a:solidFill>
            <a:schemeClr val="bg1"/>
          </a:solidFill>
          <a:ln w="9525">
            <a:noFill/>
            <a:miter lim="800000"/>
            <a:headEnd/>
            <a:tailEnd/>
          </a:ln>
        </p:spPr>
        <p:txBody>
          <a:bodyPr wrap="square">
            <a:spAutoFit/>
          </a:bodyPr>
          <a:lstStyle/>
          <a:p>
            <a:pPr algn="ctr" eaLnBrk="0" hangingPunct="0">
              <a:lnSpc>
                <a:spcPct val="90000"/>
              </a:lnSpc>
            </a:pPr>
            <a:r>
              <a:rPr lang="en-GB" sz="1800" dirty="0" smtClean="0"/>
              <a:t>Simulation of LHC collision</a:t>
            </a:r>
            <a:endParaRPr lang="en-GB" sz="1800" dirty="0"/>
          </a:p>
        </p:txBody>
      </p:sp>
      <p:sp>
        <p:nvSpPr>
          <p:cNvPr id="17" name="Rectangle 8"/>
          <p:cNvSpPr>
            <a:spLocks noChangeArrowheads="1"/>
          </p:cNvSpPr>
          <p:nvPr/>
        </p:nvSpPr>
        <p:spPr bwMode="auto">
          <a:xfrm>
            <a:off x="0" y="6019800"/>
            <a:ext cx="3733800" cy="590931"/>
          </a:xfrm>
          <a:prstGeom prst="rect">
            <a:avLst/>
          </a:prstGeom>
          <a:solidFill>
            <a:schemeClr val="bg1"/>
          </a:solidFill>
          <a:ln w="9525">
            <a:noFill/>
            <a:miter lim="800000"/>
            <a:headEnd/>
            <a:tailEnd/>
          </a:ln>
        </p:spPr>
        <p:txBody>
          <a:bodyPr wrap="square">
            <a:spAutoFit/>
          </a:bodyPr>
          <a:lstStyle/>
          <a:p>
            <a:pPr algn="ctr" eaLnBrk="0" hangingPunct="0">
              <a:lnSpc>
                <a:spcPct val="90000"/>
              </a:lnSpc>
            </a:pPr>
            <a:r>
              <a:rPr lang="en-GB" sz="1800" dirty="0" smtClean="0"/>
              <a:t>Equivalent temperature:1billion x temperature inside the sun</a:t>
            </a:r>
            <a:endParaRPr lang="en-GB" sz="1800" dirty="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23564"/>
                                        </p:tgtEl>
                                        <p:attrNameLst>
                                          <p:attrName>style.visibility</p:attrName>
                                        </p:attrNameLst>
                                      </p:cBhvr>
                                      <p:to>
                                        <p:strVal val="visible"/>
                                      </p:to>
                                    </p:set>
                                    <p:anim calcmode="lin" valueType="num">
                                      <p:cBhvr>
                                        <p:cTn id="7" dur="500" fill="hold"/>
                                        <p:tgtEl>
                                          <p:spTgt spid="23564"/>
                                        </p:tgtEl>
                                        <p:attrNameLst>
                                          <p:attrName>ppt_w</p:attrName>
                                        </p:attrNameLst>
                                      </p:cBhvr>
                                      <p:tavLst>
                                        <p:tav tm="0">
                                          <p:val>
                                            <p:fltVal val="0"/>
                                          </p:val>
                                        </p:tav>
                                        <p:tav tm="100000">
                                          <p:val>
                                            <p:strVal val="#ppt_w"/>
                                          </p:val>
                                        </p:tav>
                                      </p:tavLst>
                                    </p:anim>
                                    <p:anim calcmode="lin" valueType="num">
                                      <p:cBhvr>
                                        <p:cTn id="8" dur="500" fill="hold"/>
                                        <p:tgtEl>
                                          <p:spTgt spid="23564"/>
                                        </p:tgtEl>
                                        <p:attrNameLst>
                                          <p:attrName>ppt_h</p:attrName>
                                        </p:attrNameLst>
                                      </p:cBhvr>
                                      <p:tavLst>
                                        <p:tav tm="0">
                                          <p:val>
                                            <p:fltVal val="0"/>
                                          </p:val>
                                        </p:tav>
                                        <p:tav tm="100000">
                                          <p:val>
                                            <p:strVal val="#ppt_h"/>
                                          </p:val>
                                        </p:tav>
                                      </p:tavLst>
                                    </p:anim>
                                    <p:animEffect transition="in" filter="fade">
                                      <p:cBhvr>
                                        <p:cTn id="9" dur="500"/>
                                        <p:tgtEl>
                                          <p:spTgt spid="23564"/>
                                        </p:tgtEl>
                                      </p:cBhvr>
                                    </p:animEffect>
                                  </p:childTnLst>
                                </p:cTn>
                              </p:par>
                              <p:par>
                                <p:cTn id="10" presetID="53" presetClass="entr" presetSubtype="0" fill="hold" grpId="0" nodeType="withEffect">
                                  <p:stCondLst>
                                    <p:cond delay="0"/>
                                  </p:stCondLst>
                                  <p:childTnLst>
                                    <p:set>
                                      <p:cBhvr>
                                        <p:cTn id="11" dur="1" fill="hold">
                                          <p:stCondLst>
                                            <p:cond delay="0"/>
                                          </p:stCondLst>
                                        </p:cTn>
                                        <p:tgtEl>
                                          <p:spTgt spid="16388"/>
                                        </p:tgtEl>
                                        <p:attrNameLst>
                                          <p:attrName>style.visibility</p:attrName>
                                        </p:attrNameLst>
                                      </p:cBhvr>
                                      <p:to>
                                        <p:strVal val="visible"/>
                                      </p:to>
                                    </p:set>
                                    <p:anim calcmode="lin" valueType="num">
                                      <p:cBhvr>
                                        <p:cTn id="12" dur="500" fill="hold"/>
                                        <p:tgtEl>
                                          <p:spTgt spid="16388"/>
                                        </p:tgtEl>
                                        <p:attrNameLst>
                                          <p:attrName>ppt_w</p:attrName>
                                        </p:attrNameLst>
                                      </p:cBhvr>
                                      <p:tavLst>
                                        <p:tav tm="0">
                                          <p:val>
                                            <p:fltVal val="0"/>
                                          </p:val>
                                        </p:tav>
                                        <p:tav tm="100000">
                                          <p:val>
                                            <p:strVal val="#ppt_w"/>
                                          </p:val>
                                        </p:tav>
                                      </p:tavLst>
                                    </p:anim>
                                    <p:anim calcmode="lin" valueType="num">
                                      <p:cBhvr>
                                        <p:cTn id="13" dur="500" fill="hold"/>
                                        <p:tgtEl>
                                          <p:spTgt spid="16388"/>
                                        </p:tgtEl>
                                        <p:attrNameLst>
                                          <p:attrName>ppt_h</p:attrName>
                                        </p:attrNameLst>
                                      </p:cBhvr>
                                      <p:tavLst>
                                        <p:tav tm="0">
                                          <p:val>
                                            <p:fltVal val="0"/>
                                          </p:val>
                                        </p:tav>
                                        <p:tav tm="100000">
                                          <p:val>
                                            <p:strVal val="#ppt_h"/>
                                          </p:val>
                                        </p:tav>
                                      </p:tavLst>
                                    </p:anim>
                                    <p:animEffect transition="in" filter="fade">
                                      <p:cBhvr>
                                        <p:cTn id="14" dur="500"/>
                                        <p:tgtEl>
                                          <p:spTgt spid="16388"/>
                                        </p:tgtEl>
                                      </p:cBhvr>
                                    </p:animEffect>
                                  </p:childTnLst>
                                </p:cTn>
                              </p:par>
                            </p:childTnLst>
                          </p:cTn>
                        </p:par>
                        <p:par>
                          <p:cTn id="15" fill="hold">
                            <p:stCondLst>
                              <p:cond delay="500"/>
                            </p:stCondLst>
                            <p:childTnLst>
                              <p:par>
                                <p:cTn id="16" presetID="53" presetClass="entr" presetSubtype="0" fill="hold" nodeType="afterEffect">
                                  <p:stCondLst>
                                    <p:cond delay="0"/>
                                  </p:stCondLst>
                                  <p:childTnLst>
                                    <p:set>
                                      <p:cBhvr>
                                        <p:cTn id="17" dur="1" fill="hold">
                                          <p:stCondLst>
                                            <p:cond delay="0"/>
                                          </p:stCondLst>
                                        </p:cTn>
                                        <p:tgtEl>
                                          <p:spTgt spid="16391"/>
                                        </p:tgtEl>
                                        <p:attrNameLst>
                                          <p:attrName>style.visibility</p:attrName>
                                        </p:attrNameLst>
                                      </p:cBhvr>
                                      <p:to>
                                        <p:strVal val="visible"/>
                                      </p:to>
                                    </p:set>
                                    <p:anim calcmode="lin" valueType="num">
                                      <p:cBhvr>
                                        <p:cTn id="18" dur="1000" fill="hold"/>
                                        <p:tgtEl>
                                          <p:spTgt spid="16391"/>
                                        </p:tgtEl>
                                        <p:attrNameLst>
                                          <p:attrName>ppt_w</p:attrName>
                                        </p:attrNameLst>
                                      </p:cBhvr>
                                      <p:tavLst>
                                        <p:tav tm="0">
                                          <p:val>
                                            <p:fltVal val="0"/>
                                          </p:val>
                                        </p:tav>
                                        <p:tav tm="100000">
                                          <p:val>
                                            <p:strVal val="#ppt_w"/>
                                          </p:val>
                                        </p:tav>
                                      </p:tavLst>
                                    </p:anim>
                                    <p:anim calcmode="lin" valueType="num">
                                      <p:cBhvr>
                                        <p:cTn id="19" dur="1000" fill="hold"/>
                                        <p:tgtEl>
                                          <p:spTgt spid="16391"/>
                                        </p:tgtEl>
                                        <p:attrNameLst>
                                          <p:attrName>ppt_h</p:attrName>
                                        </p:attrNameLst>
                                      </p:cBhvr>
                                      <p:tavLst>
                                        <p:tav tm="0">
                                          <p:val>
                                            <p:fltVal val="0"/>
                                          </p:val>
                                        </p:tav>
                                        <p:tav tm="100000">
                                          <p:val>
                                            <p:strVal val="#ppt_h"/>
                                          </p:val>
                                        </p:tav>
                                      </p:tavLst>
                                    </p:anim>
                                    <p:animEffect transition="in" filter="fade">
                                      <p:cBhvr>
                                        <p:cTn id="20" dur="1000"/>
                                        <p:tgtEl>
                                          <p:spTgt spid="16391"/>
                                        </p:tgtEl>
                                      </p:cBhvr>
                                    </p:animEffect>
                                  </p:childTnLst>
                                </p:cTn>
                              </p:par>
                              <p:par>
                                <p:cTn id="21" presetID="53" presetClass="entr" presetSubtype="0"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p:cTn id="23" dur="1000" fill="hold"/>
                                        <p:tgtEl>
                                          <p:spTgt spid="16"/>
                                        </p:tgtEl>
                                        <p:attrNameLst>
                                          <p:attrName>ppt_w</p:attrName>
                                        </p:attrNameLst>
                                      </p:cBhvr>
                                      <p:tavLst>
                                        <p:tav tm="0">
                                          <p:val>
                                            <p:fltVal val="0"/>
                                          </p:val>
                                        </p:tav>
                                        <p:tav tm="100000">
                                          <p:val>
                                            <p:strVal val="#ppt_w"/>
                                          </p:val>
                                        </p:tav>
                                      </p:tavLst>
                                    </p:anim>
                                    <p:anim calcmode="lin" valueType="num">
                                      <p:cBhvr>
                                        <p:cTn id="24" dur="1000" fill="hold"/>
                                        <p:tgtEl>
                                          <p:spTgt spid="16"/>
                                        </p:tgtEl>
                                        <p:attrNameLst>
                                          <p:attrName>ppt_h</p:attrName>
                                        </p:attrNameLst>
                                      </p:cBhvr>
                                      <p:tavLst>
                                        <p:tav tm="0">
                                          <p:val>
                                            <p:fltVal val="0"/>
                                          </p:val>
                                        </p:tav>
                                        <p:tav tm="100000">
                                          <p:val>
                                            <p:strVal val="#ppt_h"/>
                                          </p:val>
                                        </p:tav>
                                      </p:tavLst>
                                    </p:anim>
                                    <p:animEffect transition="in" filter="fade">
                                      <p:cBhvr>
                                        <p:cTn id="25" dur="1000"/>
                                        <p:tgtEl>
                                          <p:spTgt spid="16"/>
                                        </p:tgtEl>
                                      </p:cBhvr>
                                    </p:animEffect>
                                  </p:childTnLst>
                                </p:cTn>
                              </p:par>
                              <p:par>
                                <p:cTn id="26" presetID="53" presetClass="entr" presetSubtype="0" fill="hold" grpId="0" nodeType="withEffect">
                                  <p:stCondLst>
                                    <p:cond delay="0"/>
                                  </p:stCondLst>
                                  <p:childTnLst>
                                    <p:set>
                                      <p:cBhvr>
                                        <p:cTn id="27" dur="1" fill="hold">
                                          <p:stCondLst>
                                            <p:cond delay="0"/>
                                          </p:stCondLst>
                                        </p:cTn>
                                        <p:tgtEl>
                                          <p:spTgt spid="17"/>
                                        </p:tgtEl>
                                        <p:attrNameLst>
                                          <p:attrName>style.visibility</p:attrName>
                                        </p:attrNameLst>
                                      </p:cBhvr>
                                      <p:to>
                                        <p:strVal val="visible"/>
                                      </p:to>
                                    </p:set>
                                    <p:anim calcmode="lin" valueType="num">
                                      <p:cBhvr>
                                        <p:cTn id="28" dur="1000" fill="hold"/>
                                        <p:tgtEl>
                                          <p:spTgt spid="17"/>
                                        </p:tgtEl>
                                        <p:attrNameLst>
                                          <p:attrName>ppt_w</p:attrName>
                                        </p:attrNameLst>
                                      </p:cBhvr>
                                      <p:tavLst>
                                        <p:tav tm="0">
                                          <p:val>
                                            <p:fltVal val="0"/>
                                          </p:val>
                                        </p:tav>
                                        <p:tav tm="100000">
                                          <p:val>
                                            <p:strVal val="#ppt_w"/>
                                          </p:val>
                                        </p:tav>
                                      </p:tavLst>
                                    </p:anim>
                                    <p:anim calcmode="lin" valueType="num">
                                      <p:cBhvr>
                                        <p:cTn id="29" dur="1000" fill="hold"/>
                                        <p:tgtEl>
                                          <p:spTgt spid="17"/>
                                        </p:tgtEl>
                                        <p:attrNameLst>
                                          <p:attrName>ppt_h</p:attrName>
                                        </p:attrNameLst>
                                      </p:cBhvr>
                                      <p:tavLst>
                                        <p:tav tm="0">
                                          <p:val>
                                            <p:fltVal val="0"/>
                                          </p:val>
                                        </p:tav>
                                        <p:tav tm="100000">
                                          <p:val>
                                            <p:strVal val="#ppt_h"/>
                                          </p:val>
                                        </p:tav>
                                      </p:tavLst>
                                    </p:anim>
                                    <p:animEffect transition="in" filter="fade">
                                      <p:cBhvr>
                                        <p:cTn id="30" dur="1000"/>
                                        <p:tgtEl>
                                          <p:spTgt spid="17"/>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0" fill="hold" nodeType="clickEffect">
                                  <p:stCondLst>
                                    <p:cond delay="0"/>
                                  </p:stCondLst>
                                  <p:childTnLst>
                                    <p:set>
                                      <p:cBhvr>
                                        <p:cTn id="34" dur="1" fill="hold">
                                          <p:stCondLst>
                                            <p:cond delay="0"/>
                                          </p:stCondLst>
                                        </p:cTn>
                                        <p:tgtEl>
                                          <p:spTgt spid="3"/>
                                        </p:tgtEl>
                                        <p:attrNameLst>
                                          <p:attrName>style.visibility</p:attrName>
                                        </p:attrNameLst>
                                      </p:cBhvr>
                                      <p:to>
                                        <p:strVal val="visible"/>
                                      </p:to>
                                    </p:set>
                                    <p:anim calcmode="lin" valueType="num">
                                      <p:cBhvr>
                                        <p:cTn id="35" dur="1000" fill="hold"/>
                                        <p:tgtEl>
                                          <p:spTgt spid="3"/>
                                        </p:tgtEl>
                                        <p:attrNameLst>
                                          <p:attrName>ppt_w</p:attrName>
                                        </p:attrNameLst>
                                      </p:cBhvr>
                                      <p:tavLst>
                                        <p:tav tm="0">
                                          <p:val>
                                            <p:fltVal val="0"/>
                                          </p:val>
                                        </p:tav>
                                        <p:tav tm="100000">
                                          <p:val>
                                            <p:strVal val="#ppt_w"/>
                                          </p:val>
                                        </p:tav>
                                      </p:tavLst>
                                    </p:anim>
                                    <p:anim calcmode="lin" valueType="num">
                                      <p:cBhvr>
                                        <p:cTn id="36" dur="1000" fill="hold"/>
                                        <p:tgtEl>
                                          <p:spTgt spid="3"/>
                                        </p:tgtEl>
                                        <p:attrNameLst>
                                          <p:attrName>ppt_h</p:attrName>
                                        </p:attrNameLst>
                                      </p:cBhvr>
                                      <p:tavLst>
                                        <p:tav tm="0">
                                          <p:val>
                                            <p:fltVal val="0"/>
                                          </p:val>
                                        </p:tav>
                                        <p:tav tm="100000">
                                          <p:val>
                                            <p:strVal val="#ppt_h"/>
                                          </p:val>
                                        </p:tav>
                                      </p:tavLst>
                                    </p:anim>
                                    <p:animEffect transition="in" filter="fade">
                                      <p:cBhvr>
                                        <p:cTn id="37" dur="1000"/>
                                        <p:tgtEl>
                                          <p:spTgt spid="3"/>
                                        </p:tgtEl>
                                      </p:cBhvr>
                                    </p:animEffect>
                                  </p:childTnLst>
                                </p:cTn>
                              </p:par>
                            </p:childTnLst>
                          </p:cTn>
                        </p:par>
                        <p:par>
                          <p:cTn id="38" fill="hold">
                            <p:stCondLst>
                              <p:cond delay="1000"/>
                            </p:stCondLst>
                            <p:childTnLst>
                              <p:par>
                                <p:cTn id="39" presetID="53" presetClass="entr" presetSubtype="0" fill="hold" nodeType="afterEffect">
                                  <p:stCondLst>
                                    <p:cond delay="0"/>
                                  </p:stCondLst>
                                  <p:childTnLst>
                                    <p:set>
                                      <p:cBhvr>
                                        <p:cTn id="40" dur="1" fill="hold">
                                          <p:stCondLst>
                                            <p:cond delay="0"/>
                                          </p:stCondLst>
                                        </p:cTn>
                                        <p:tgtEl>
                                          <p:spTgt spid="2"/>
                                        </p:tgtEl>
                                        <p:attrNameLst>
                                          <p:attrName>style.visibility</p:attrName>
                                        </p:attrNameLst>
                                      </p:cBhvr>
                                      <p:to>
                                        <p:strVal val="visible"/>
                                      </p:to>
                                    </p:set>
                                    <p:anim calcmode="lin" valueType="num">
                                      <p:cBhvr>
                                        <p:cTn id="41" dur="1000" fill="hold"/>
                                        <p:tgtEl>
                                          <p:spTgt spid="2"/>
                                        </p:tgtEl>
                                        <p:attrNameLst>
                                          <p:attrName>ppt_w</p:attrName>
                                        </p:attrNameLst>
                                      </p:cBhvr>
                                      <p:tavLst>
                                        <p:tav tm="0">
                                          <p:val>
                                            <p:fltVal val="0"/>
                                          </p:val>
                                        </p:tav>
                                        <p:tav tm="100000">
                                          <p:val>
                                            <p:strVal val="#ppt_w"/>
                                          </p:val>
                                        </p:tav>
                                      </p:tavLst>
                                    </p:anim>
                                    <p:anim calcmode="lin" valueType="num">
                                      <p:cBhvr>
                                        <p:cTn id="42" dur="1000" fill="hold"/>
                                        <p:tgtEl>
                                          <p:spTgt spid="2"/>
                                        </p:tgtEl>
                                        <p:attrNameLst>
                                          <p:attrName>ppt_h</p:attrName>
                                        </p:attrNameLst>
                                      </p:cBhvr>
                                      <p:tavLst>
                                        <p:tav tm="0">
                                          <p:val>
                                            <p:fltVal val="0"/>
                                          </p:val>
                                        </p:tav>
                                        <p:tav tm="100000">
                                          <p:val>
                                            <p:strVal val="#ppt_h"/>
                                          </p:val>
                                        </p:tav>
                                      </p:tavLst>
                                    </p:anim>
                                    <p:animEffect transition="in" filter="fade">
                                      <p:cBhvr>
                                        <p:cTn id="43"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8" grpId="0" animBg="1"/>
      <p:bldP spid="16" grpId="0" animBg="1"/>
      <p:bldP spid="17" grpId="0" animBg="1"/>
    </p:bldLst>
  </p:timing>
</p:sld>
</file>

<file path=ppt/theme/theme1.xml><?xml version="1.0" encoding="utf-8"?>
<a:theme xmlns:a="http://schemas.openxmlformats.org/drawingml/2006/main" name="hoffmann 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master hoffmann2</Template>
  <TotalTime>4867</TotalTime>
  <Words>2824</Words>
  <Application>Microsoft Office PowerPoint</Application>
  <PresentationFormat>On-screen Show (4:3)</PresentationFormat>
  <Paragraphs>575</Paragraphs>
  <Slides>50</Slides>
  <Notes>37</Notes>
  <HiddenSlides>0</HiddenSlides>
  <MMClips>1</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50</vt:i4>
      </vt:variant>
    </vt:vector>
  </HeadingPairs>
  <TitlesOfParts>
    <vt:vector size="52" baseType="lpstr">
      <vt:lpstr>hoffmann 2</vt:lpstr>
      <vt:lpstr>Microsoft Graph Chart</vt:lpstr>
      <vt:lpstr>Slide 1</vt:lpstr>
      <vt:lpstr>Slide 2</vt:lpstr>
      <vt:lpstr>Slide 3</vt:lpstr>
      <vt:lpstr>Slide 4</vt:lpstr>
      <vt:lpstr>Slide 5</vt:lpstr>
      <vt:lpstr>Slide 6</vt:lpstr>
      <vt:lpstr>60 orders of magnitude: we know ~ 4% and about 96% we know nothing: dark matter, dark energy</vt:lpstr>
      <vt:lpstr>Particle Physics and CERN</vt:lpstr>
      <vt:lpstr>Next step in Particle Physics: LHC</vt:lpstr>
      <vt:lpstr>Slide 10</vt:lpstr>
      <vt:lpstr>Slide 11</vt:lpstr>
      <vt:lpstr>Slide 12</vt:lpstr>
      <vt:lpstr>Observe the collisions</vt:lpstr>
      <vt:lpstr>CMS</vt:lpstr>
      <vt:lpstr>Slide 15</vt:lpstr>
      <vt:lpstr>Slide 16</vt:lpstr>
      <vt:lpstr>The ATLAS Cavern</vt:lpstr>
      <vt:lpstr>Slide 18</vt:lpstr>
      <vt:lpstr>Slide 19</vt:lpstr>
      <vt:lpstr>ATLAS</vt:lpstr>
      <vt:lpstr>Slide 21</vt:lpstr>
      <vt:lpstr>Slide 22</vt:lpstr>
      <vt:lpstr>Matter and elementary particles</vt:lpstr>
      <vt:lpstr> input information for experiments in 1988 and following years plus technical know how</vt:lpstr>
      <vt:lpstr>Slide 25</vt:lpstr>
      <vt:lpstr>Maximum use of everybody’s knowledge</vt:lpstr>
      <vt:lpstr>Slide 27</vt:lpstr>
      <vt:lpstr>Slide 28</vt:lpstr>
      <vt:lpstr>Slide 29</vt:lpstr>
      <vt:lpstr>CMS</vt:lpstr>
      <vt:lpstr>Slide 31</vt:lpstr>
      <vt:lpstr>Information and Communication Technologies</vt:lpstr>
      <vt:lpstr>Slide 33</vt:lpstr>
      <vt:lpstr>Slide 34</vt:lpstr>
      <vt:lpstr>Slide 35</vt:lpstr>
      <vt:lpstr>Slide 36</vt:lpstr>
      <vt:lpstr>Slide 37</vt:lpstr>
      <vt:lpstr>Slide 38</vt:lpstr>
      <vt:lpstr>Slide 39</vt:lpstr>
      <vt:lpstr>Slide 40</vt:lpstr>
      <vt:lpstr>Start-up of LHC and experiments 2009 initial energy: 3500 GeV/beam later: 7000 GeV/beam </vt:lpstr>
      <vt:lpstr>CERN as an Educator</vt:lpstr>
      <vt:lpstr>Bringing Nations Together</vt:lpstr>
      <vt:lpstr>Knowledge preservation and availability (CERN)</vt:lpstr>
      <vt:lpstr>Green and golden roads to  Open Access publications</vt:lpstr>
      <vt:lpstr>IP,  copyright, public interest</vt:lpstr>
      <vt:lpstr>Slide 47</vt:lpstr>
      <vt:lpstr>Slide 48</vt:lpstr>
      <vt:lpstr>The global community of particle physicists and CERN…</vt:lpstr>
      <vt:lpstr>Knowledge is the capacity to act, the potential to start something*</vt:lpstr>
    </vt:vector>
  </TitlesOfParts>
  <Company>ETH Zürich</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Felicitas Pauss</dc:creator>
  <cp:lastModifiedBy>hanshof</cp:lastModifiedBy>
  <cp:revision>295</cp:revision>
  <cp:lastPrinted>2009-02-18T09:08:43Z</cp:lastPrinted>
  <dcterms:created xsi:type="dcterms:W3CDTF">2009-01-29T13:41:46Z</dcterms:created>
  <dcterms:modified xsi:type="dcterms:W3CDTF">2009-09-21T06:57:32Z</dcterms:modified>
</cp:coreProperties>
</file>