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4" r:id="rId1"/>
  </p:sldMasterIdLst>
  <p:notesMasterIdLst>
    <p:notesMasterId r:id="rId13"/>
  </p:notesMasterIdLst>
  <p:sldIdLst>
    <p:sldId id="525" r:id="rId2"/>
    <p:sldId id="547" r:id="rId3"/>
    <p:sldId id="537" r:id="rId4"/>
    <p:sldId id="548" r:id="rId5"/>
    <p:sldId id="553" r:id="rId6"/>
    <p:sldId id="552" r:id="rId7"/>
    <p:sldId id="554" r:id="rId8"/>
    <p:sldId id="556" r:id="rId9"/>
    <p:sldId id="555" r:id="rId10"/>
    <p:sldId id="550" r:id="rId11"/>
    <p:sldId id="551" r:id="rId12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357D91"/>
    <a:srgbClr val="8C3836"/>
    <a:srgbClr val="4F81BD"/>
    <a:srgbClr val="66FF66"/>
    <a:srgbClr val="00FFFF"/>
    <a:srgbClr val="00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91" autoAdjust="0"/>
    <p:restoredTop sz="94660" autoAdjust="0"/>
  </p:normalViewPr>
  <p:slideViewPr>
    <p:cSldViewPr>
      <p:cViewPr varScale="1">
        <p:scale>
          <a:sx n="85" d="100"/>
          <a:sy n="85" d="100"/>
        </p:scale>
        <p:origin x="-66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body"/>
          </p:nvPr>
        </p:nvSpPr>
        <p:spPr>
          <a:xfrm>
            <a:off x="749350" y="5483215"/>
            <a:ext cx="5994443" cy="519442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GB" sz="2000">
                <a:latin typeface="Arial"/>
              </a:rPr>
              <a:t>Click to edit the notes format</a:t>
            </a:r>
            <a:endParaRPr/>
          </a:p>
        </p:txBody>
      </p:sp>
      <p:sp>
        <p:nvSpPr>
          <p:cNvPr id="40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51465" cy="576812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GB" sz="1400">
                <a:latin typeface="Times New Roman"/>
              </a:rPr>
              <a:t>&lt;header&gt;</a:t>
            </a:r>
            <a:endParaRPr/>
          </a:p>
        </p:txBody>
      </p:sp>
      <p:sp>
        <p:nvSpPr>
          <p:cNvPr id="41" name="PlaceHolder 3"/>
          <p:cNvSpPr>
            <a:spLocks noGrp="1"/>
          </p:cNvSpPr>
          <p:nvPr>
            <p:ph type="dt"/>
          </p:nvPr>
        </p:nvSpPr>
        <p:spPr>
          <a:xfrm>
            <a:off x="4241678" y="0"/>
            <a:ext cx="3251465" cy="576812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en-GB" sz="1400">
                <a:latin typeface="Times New Roman"/>
              </a:rPr>
              <a:t>&lt;date/time&gt;</a:t>
            </a:r>
            <a:endParaRPr/>
          </a:p>
        </p:txBody>
      </p:sp>
      <p:sp>
        <p:nvSpPr>
          <p:cNvPr id="42" name="PlaceHolder 4"/>
          <p:cNvSpPr>
            <a:spLocks noGrp="1"/>
          </p:cNvSpPr>
          <p:nvPr>
            <p:ph type="ftr"/>
          </p:nvPr>
        </p:nvSpPr>
        <p:spPr>
          <a:xfrm>
            <a:off x="0" y="10966819"/>
            <a:ext cx="3251465" cy="576812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en-GB" sz="1400">
                <a:latin typeface="Times New Roman"/>
              </a:rPr>
              <a:t>&lt;footer&gt;</a:t>
            </a:r>
            <a:endParaRPr/>
          </a:p>
        </p:txBody>
      </p:sp>
      <p:sp>
        <p:nvSpPr>
          <p:cNvPr id="43" name="PlaceHolder 5"/>
          <p:cNvSpPr>
            <a:spLocks noGrp="1"/>
          </p:cNvSpPr>
          <p:nvPr>
            <p:ph type="sldNum"/>
          </p:nvPr>
        </p:nvSpPr>
        <p:spPr>
          <a:xfrm>
            <a:off x="4241678" y="10966819"/>
            <a:ext cx="3251465" cy="576812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4D7A648A-21B4-43A2-9FDB-58B0178F41B4}" type="slidenum">
              <a:rPr lang="en-GB" sz="1400">
                <a:latin typeface="Times New Roman"/>
              </a:rPr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69686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body"/>
          </p:nvPr>
        </p:nvSpPr>
        <p:spPr>
          <a:xfrm>
            <a:off x="679768" y="4689515"/>
            <a:ext cx="5437783" cy="444231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3" name="TextShape 2"/>
          <p:cNvSpPr txBox="1"/>
          <p:nvPr/>
        </p:nvSpPr>
        <p:spPr>
          <a:xfrm>
            <a:off x="3850589" y="9377475"/>
            <a:ext cx="2945302" cy="493244"/>
          </a:xfrm>
          <a:prstGeom prst="rect">
            <a:avLst/>
          </a:prstGeom>
        </p:spPr>
        <p:txBody>
          <a:bodyPr anchor="b"/>
          <a:lstStyle/>
          <a:p>
            <a:pPr>
              <a:lnSpc>
                <a:spcPct val="100000"/>
              </a:lnSpc>
            </a:pPr>
            <a:fld id="{879A0499-83E1-4039-A879-B2DA4CCDECBA}" type="slidenum">
              <a:rPr lang="en-GB" sz="1200">
                <a:solidFill>
                  <a:srgbClr val="000000"/>
                </a:solidFill>
                <a:latin typeface="+mn-lt"/>
                <a:ea typeface="+mn-ea"/>
              </a:rPr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420057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body"/>
          </p:nvPr>
        </p:nvSpPr>
        <p:spPr>
          <a:xfrm>
            <a:off x="679768" y="4689515"/>
            <a:ext cx="5437783" cy="444231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3" name="TextShape 2"/>
          <p:cNvSpPr txBox="1"/>
          <p:nvPr/>
        </p:nvSpPr>
        <p:spPr>
          <a:xfrm>
            <a:off x="3850589" y="9377475"/>
            <a:ext cx="2945302" cy="493244"/>
          </a:xfrm>
          <a:prstGeom prst="rect">
            <a:avLst/>
          </a:prstGeom>
        </p:spPr>
        <p:txBody>
          <a:bodyPr anchor="b"/>
          <a:lstStyle/>
          <a:p>
            <a:pPr>
              <a:lnSpc>
                <a:spcPct val="100000"/>
              </a:lnSpc>
            </a:pPr>
            <a:fld id="{879A0499-83E1-4039-A879-B2DA4CCDECBA}" type="slidenum">
              <a:rPr lang="en-GB" sz="1200">
                <a:solidFill>
                  <a:srgbClr val="000000"/>
                </a:solidFill>
                <a:latin typeface="+mn-lt"/>
                <a:ea typeface="+mn-ea"/>
              </a:rPr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420057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body"/>
          </p:nvPr>
        </p:nvSpPr>
        <p:spPr>
          <a:xfrm>
            <a:off x="679768" y="4689515"/>
            <a:ext cx="5437783" cy="444231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3" name="TextShape 2"/>
          <p:cNvSpPr txBox="1"/>
          <p:nvPr/>
        </p:nvSpPr>
        <p:spPr>
          <a:xfrm>
            <a:off x="3850589" y="9377475"/>
            <a:ext cx="2945302" cy="493244"/>
          </a:xfrm>
          <a:prstGeom prst="rect">
            <a:avLst/>
          </a:prstGeom>
        </p:spPr>
        <p:txBody>
          <a:bodyPr anchor="b"/>
          <a:lstStyle/>
          <a:p>
            <a:pPr>
              <a:lnSpc>
                <a:spcPct val="100000"/>
              </a:lnSpc>
            </a:pPr>
            <a:fld id="{879A0499-83E1-4039-A879-B2DA4CCDECBA}" type="slidenum">
              <a:rPr lang="en-GB" sz="1200">
                <a:solidFill>
                  <a:srgbClr val="000000"/>
                </a:solidFill>
                <a:latin typeface="+mn-lt"/>
                <a:ea typeface="+mn-ea"/>
              </a:rPr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420057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body"/>
          </p:nvPr>
        </p:nvSpPr>
        <p:spPr>
          <a:xfrm>
            <a:off x="679768" y="4689515"/>
            <a:ext cx="5437783" cy="444231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3" name="TextShape 2"/>
          <p:cNvSpPr txBox="1"/>
          <p:nvPr/>
        </p:nvSpPr>
        <p:spPr>
          <a:xfrm>
            <a:off x="3850589" y="9377475"/>
            <a:ext cx="2945302" cy="493244"/>
          </a:xfrm>
          <a:prstGeom prst="rect">
            <a:avLst/>
          </a:prstGeom>
        </p:spPr>
        <p:txBody>
          <a:bodyPr anchor="b"/>
          <a:lstStyle/>
          <a:p>
            <a:pPr>
              <a:lnSpc>
                <a:spcPct val="100000"/>
              </a:lnSpc>
            </a:pPr>
            <a:fld id="{879A0499-83E1-4039-A879-B2DA4CCDECBA}" type="slidenum">
              <a:rPr lang="en-GB" sz="1200">
                <a:solidFill>
                  <a:srgbClr val="000000"/>
                </a:solidFill>
                <a:latin typeface="+mn-lt"/>
                <a:ea typeface="+mn-ea"/>
              </a:rPr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420057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body"/>
          </p:nvPr>
        </p:nvSpPr>
        <p:spPr>
          <a:xfrm>
            <a:off x="679768" y="4689515"/>
            <a:ext cx="5437783" cy="444231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3" name="TextShape 2"/>
          <p:cNvSpPr txBox="1"/>
          <p:nvPr/>
        </p:nvSpPr>
        <p:spPr>
          <a:xfrm>
            <a:off x="3850589" y="9377475"/>
            <a:ext cx="2945302" cy="493244"/>
          </a:xfrm>
          <a:prstGeom prst="rect">
            <a:avLst/>
          </a:prstGeom>
        </p:spPr>
        <p:txBody>
          <a:bodyPr anchor="b"/>
          <a:lstStyle/>
          <a:p>
            <a:pPr>
              <a:lnSpc>
                <a:spcPct val="100000"/>
              </a:lnSpc>
            </a:pPr>
            <a:fld id="{879A0499-83E1-4039-A879-B2DA4CCDECBA}" type="slidenum">
              <a:rPr lang="en-GB" sz="1200">
                <a:solidFill>
                  <a:srgbClr val="000000"/>
                </a:solidFill>
                <a:latin typeface="+mn-lt"/>
                <a:ea typeface="+mn-ea"/>
              </a:rPr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420057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body"/>
          </p:nvPr>
        </p:nvSpPr>
        <p:spPr>
          <a:xfrm>
            <a:off x="679768" y="4689515"/>
            <a:ext cx="5437783" cy="444231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3" name="TextShape 2"/>
          <p:cNvSpPr txBox="1"/>
          <p:nvPr/>
        </p:nvSpPr>
        <p:spPr>
          <a:xfrm>
            <a:off x="3850589" y="9377475"/>
            <a:ext cx="2945302" cy="493244"/>
          </a:xfrm>
          <a:prstGeom prst="rect">
            <a:avLst/>
          </a:prstGeom>
        </p:spPr>
        <p:txBody>
          <a:bodyPr anchor="b"/>
          <a:lstStyle/>
          <a:p>
            <a:pPr>
              <a:lnSpc>
                <a:spcPct val="100000"/>
              </a:lnSpc>
            </a:pPr>
            <a:fld id="{879A0499-83E1-4039-A879-B2DA4CCDECBA}" type="slidenum">
              <a:rPr lang="en-GB" sz="1200">
                <a:solidFill>
                  <a:srgbClr val="000000"/>
                </a:solidFill>
                <a:latin typeface="+mn-lt"/>
                <a:ea typeface="+mn-ea"/>
              </a:rPr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420057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body"/>
          </p:nvPr>
        </p:nvSpPr>
        <p:spPr>
          <a:xfrm>
            <a:off x="679768" y="4689515"/>
            <a:ext cx="5437783" cy="444231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3" name="TextShape 2"/>
          <p:cNvSpPr txBox="1"/>
          <p:nvPr/>
        </p:nvSpPr>
        <p:spPr>
          <a:xfrm>
            <a:off x="3850589" y="9377475"/>
            <a:ext cx="2945302" cy="493244"/>
          </a:xfrm>
          <a:prstGeom prst="rect">
            <a:avLst/>
          </a:prstGeom>
        </p:spPr>
        <p:txBody>
          <a:bodyPr anchor="b"/>
          <a:lstStyle/>
          <a:p>
            <a:pPr>
              <a:lnSpc>
                <a:spcPct val="100000"/>
              </a:lnSpc>
            </a:pPr>
            <a:fld id="{879A0499-83E1-4039-A879-B2DA4CCDECBA}" type="slidenum">
              <a:rPr lang="en-GB" sz="1200">
                <a:solidFill>
                  <a:srgbClr val="000000"/>
                </a:solidFill>
                <a:latin typeface="+mn-lt"/>
                <a:ea typeface="+mn-ea"/>
              </a:rPr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420057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body"/>
          </p:nvPr>
        </p:nvSpPr>
        <p:spPr>
          <a:xfrm>
            <a:off x="679768" y="4689515"/>
            <a:ext cx="5437783" cy="444231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3" name="TextShape 2"/>
          <p:cNvSpPr txBox="1"/>
          <p:nvPr/>
        </p:nvSpPr>
        <p:spPr>
          <a:xfrm>
            <a:off x="3850589" y="9377475"/>
            <a:ext cx="2945302" cy="493244"/>
          </a:xfrm>
          <a:prstGeom prst="rect">
            <a:avLst/>
          </a:prstGeom>
        </p:spPr>
        <p:txBody>
          <a:bodyPr anchor="b"/>
          <a:lstStyle/>
          <a:p>
            <a:pPr>
              <a:lnSpc>
                <a:spcPct val="100000"/>
              </a:lnSpc>
            </a:pPr>
            <a:fld id="{879A0499-83E1-4039-A879-B2DA4CCDECBA}" type="slidenum">
              <a:rPr lang="en-GB" sz="1200">
                <a:solidFill>
                  <a:srgbClr val="000000"/>
                </a:solidFill>
                <a:latin typeface="+mn-lt"/>
                <a:ea typeface="+mn-ea"/>
              </a:rPr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420057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body"/>
          </p:nvPr>
        </p:nvSpPr>
        <p:spPr>
          <a:xfrm>
            <a:off x="679768" y="4689515"/>
            <a:ext cx="5437783" cy="444231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3" name="TextShape 2"/>
          <p:cNvSpPr txBox="1"/>
          <p:nvPr/>
        </p:nvSpPr>
        <p:spPr>
          <a:xfrm>
            <a:off x="3850589" y="9377475"/>
            <a:ext cx="2945302" cy="493244"/>
          </a:xfrm>
          <a:prstGeom prst="rect">
            <a:avLst/>
          </a:prstGeom>
        </p:spPr>
        <p:txBody>
          <a:bodyPr anchor="b"/>
          <a:lstStyle/>
          <a:p>
            <a:pPr>
              <a:lnSpc>
                <a:spcPct val="100000"/>
              </a:lnSpc>
            </a:pPr>
            <a:fld id="{879A0499-83E1-4039-A879-B2DA4CCDECBA}" type="slidenum">
              <a:rPr lang="en-GB" sz="1200">
                <a:solidFill>
                  <a:srgbClr val="000000"/>
                </a:solidFill>
                <a:latin typeface="+mn-lt"/>
                <a:ea typeface="+mn-ea"/>
              </a:rPr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420057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body"/>
          </p:nvPr>
        </p:nvSpPr>
        <p:spPr>
          <a:xfrm>
            <a:off x="679768" y="4689515"/>
            <a:ext cx="5437783" cy="444231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3" name="TextShape 2"/>
          <p:cNvSpPr txBox="1"/>
          <p:nvPr/>
        </p:nvSpPr>
        <p:spPr>
          <a:xfrm>
            <a:off x="3850589" y="9377475"/>
            <a:ext cx="2945302" cy="493244"/>
          </a:xfrm>
          <a:prstGeom prst="rect">
            <a:avLst/>
          </a:prstGeom>
        </p:spPr>
        <p:txBody>
          <a:bodyPr anchor="b"/>
          <a:lstStyle/>
          <a:p>
            <a:pPr>
              <a:lnSpc>
                <a:spcPct val="100000"/>
              </a:lnSpc>
            </a:pPr>
            <a:fld id="{879A0499-83E1-4039-A879-B2DA4CCDECBA}" type="slidenum">
              <a:rPr lang="en-GB" sz="1200">
                <a:solidFill>
                  <a:srgbClr val="000000"/>
                </a:solidFill>
                <a:latin typeface="+mn-lt"/>
                <a:ea typeface="+mn-ea"/>
              </a:rPr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42005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09D5D-02DB-4711-822A-78073F245839}" type="datetimeFigureOut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24-07-2017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DABE0-03DF-4C36-86A9-B3C33309EFAD}" type="slidenum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955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D803D-E6C8-46B4-833E-3A733F8F4B6A}" type="datetimeFigureOut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24-07-2017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298184-C2AA-49E6-A869-02BA3697BCA5}" type="slidenum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37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AE008-35DA-4AE4-A6F9-33C089D59AD7}" type="datetimeFigureOut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24-07-2017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C5B27B-85F1-45FC-93FC-F17FA391A1AF}" type="slidenum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3139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2999574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C91B94-8657-4261-A75D-A172C172A16D}" type="datetimeFigureOut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24-07-2017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550C3F-7ABF-4310-9F7F-4F340F88F736}" type="slidenum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270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74C454-E896-4D73-8D0D-72210F7B715F}" type="datetimeFigureOut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24-07-2017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6C862-3A6F-4F89-869B-381E06585DC3}" type="slidenum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020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B5AF3-997E-402C-A851-1636280FCD13}" type="datetimeFigureOut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24-07-2017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CCA4E6-528E-4EA6-A10A-B9724D38A04B}" type="slidenum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237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BB019-3FF9-4F64-A632-0FEDD485AA6A}" type="datetimeFigureOut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24-07-2017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F4403-2732-4173-8A1E-018953B1D418}" type="slidenum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888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EEF2B-28D8-450F-BD4A-6CC07A6F2BBC}" type="datetimeFigureOut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24-07-2017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3462E-7E32-484C-9363-6C35382029BF}" type="slidenum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436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091447-5961-48EE-A52F-C2F5DCD4AE0E}" type="datetimeFigureOut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24-07-2017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431B9-67F5-44BB-B261-2BE51C0AD04B}" type="slidenum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6290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CF68B-E4F3-4588-8159-68F07A72370D}" type="datetimeFigureOut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24-07-2017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A8850D-AA80-4953-B26F-59DD225EB1B9}" type="slidenum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494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a-DK" noProof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57C49-CCAD-48D4-8DE2-76ACC012A455}" type="datetimeFigureOut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24-07-2017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5367D5-1059-4E87-81E0-9208BB642CE4}" type="slidenum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5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Pladsholder til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/>
              <a:t>Klik for at redigere titeltypografi i masteren</a:t>
            </a:r>
          </a:p>
        </p:txBody>
      </p:sp>
      <p:sp>
        <p:nvSpPr>
          <p:cNvPr id="1027" name="Pladsholder til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C5D1FDD-E859-4897-8603-17195176EF7D}" type="datetimeFigureOut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24-07-2017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F6BFF77-A7A1-46A8-A901-AEA64615630D}" type="slidenum">
              <a:rPr lang="da-D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a-D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770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ktangel 18"/>
          <p:cNvSpPr/>
          <p:nvPr/>
        </p:nvSpPr>
        <p:spPr>
          <a:xfrm>
            <a:off x="611560" y="0"/>
            <a:ext cx="7920880" cy="6161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12" name="Rektangel 11"/>
          <p:cNvSpPr/>
          <p:nvPr/>
        </p:nvSpPr>
        <p:spPr>
          <a:xfrm>
            <a:off x="2843808" y="6453336"/>
            <a:ext cx="3427126" cy="40124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31" name="Rektangel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dirty="0"/>
          </a:p>
        </p:txBody>
      </p:sp>
      <p:sp>
        <p:nvSpPr>
          <p:cNvPr id="24" name="Rectangle 2"/>
          <p:cNvSpPr txBox="1">
            <a:spLocks noChangeArrowheads="1"/>
          </p:cNvSpPr>
          <p:nvPr/>
        </p:nvSpPr>
        <p:spPr>
          <a:xfrm>
            <a:off x="5424" y="2420888"/>
            <a:ext cx="9138576" cy="571504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600" b="1" dirty="0" smtClean="0">
                <a:solidFill>
                  <a:srgbClr val="183962"/>
                </a:solidFill>
                <a:latin typeface="Calibri" panose="020F0502020204030204" pitchFamily="34" charset="0"/>
                <a:ea typeface="+mj-ea"/>
                <a:cs typeface="+mj-cs"/>
              </a:rPr>
              <a:t>Removal of distance margin for ATLAS-AFP</a:t>
            </a:r>
            <a:endParaRPr lang="en-US" sz="3600" dirty="0">
              <a:solidFill>
                <a:srgbClr val="183962"/>
              </a:solidFill>
              <a:latin typeface="Calibri" panose="020F0502020204030204" pitchFamily="34" charset="0"/>
              <a:ea typeface="+mj-ea"/>
              <a:cs typeface="+mj-cs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0" y="6456759"/>
            <a:ext cx="9144000" cy="42862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183962"/>
                </a:solidFill>
                <a:latin typeface="Calibri" panose="020F0502020204030204" pitchFamily="34" charset="0"/>
                <a:ea typeface="+mj-ea"/>
                <a:cs typeface="+mj-cs"/>
              </a:rPr>
              <a:t>MPP/ CWG 24-07-2017</a:t>
            </a:r>
            <a:endParaRPr lang="en-US" sz="2000" dirty="0">
              <a:solidFill>
                <a:srgbClr val="183962"/>
              </a:solidFill>
              <a:latin typeface="Calibri" panose="020F0502020204030204" pitchFamily="34" charset="0"/>
              <a:ea typeface="+mj-ea"/>
              <a:cs typeface="+mj-cs"/>
            </a:endParaRPr>
          </a:p>
        </p:txBody>
      </p:sp>
      <p:sp>
        <p:nvSpPr>
          <p:cNvPr id="18" name="Rektangel 17"/>
          <p:cNvSpPr/>
          <p:nvPr/>
        </p:nvSpPr>
        <p:spPr>
          <a:xfrm>
            <a:off x="1835696" y="6165303"/>
            <a:ext cx="5472608" cy="2880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cxnSp>
        <p:nvCxnSpPr>
          <p:cNvPr id="3" name="Lige forbindelse 2"/>
          <p:cNvCxnSpPr/>
          <p:nvPr/>
        </p:nvCxnSpPr>
        <p:spPr>
          <a:xfrm>
            <a:off x="0" y="6453336"/>
            <a:ext cx="914057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259632" y="3645024"/>
            <a:ext cx="6655114" cy="2808312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000" b="1" dirty="0">
                <a:solidFill>
                  <a:srgbClr val="183962"/>
                </a:solidFill>
                <a:latin typeface="Calibri" panose="020F0502020204030204" pitchFamily="34" charset="0"/>
                <a:ea typeface="+mj-ea"/>
                <a:cs typeface="+mj-cs"/>
              </a:rPr>
              <a:t>Sune Jakobsen </a:t>
            </a:r>
            <a:r>
              <a:rPr lang="en-US" sz="2000" b="1" dirty="0" smtClean="0">
                <a:solidFill>
                  <a:srgbClr val="183962"/>
                </a:solidFill>
                <a:latin typeface="Calibri" panose="020F0502020204030204" pitchFamily="34" charset="0"/>
                <a:ea typeface="+mj-ea"/>
                <a:cs typeface="+mj-cs"/>
              </a:rPr>
              <a:t>(EP-UAT) on behalf of </a:t>
            </a:r>
            <a:r>
              <a:rPr lang="en-US" sz="2000" b="1" dirty="0" smtClean="0">
                <a:solidFill>
                  <a:srgbClr val="183962"/>
                </a:solidFill>
                <a:latin typeface="Calibri" panose="020F0502020204030204" pitchFamily="34" charset="0"/>
                <a:ea typeface="+mj-ea"/>
                <a:cs typeface="+mj-cs"/>
              </a:rPr>
              <a:t>ATLAS-AFP</a:t>
            </a:r>
          </a:p>
          <a:p>
            <a:pPr algn="ctr" fontAlgn="auto">
              <a:spcAft>
                <a:spcPts val="0"/>
              </a:spcAft>
              <a:defRPr/>
            </a:pPr>
            <a:endParaRPr lang="en-US" sz="2000" b="1" dirty="0" smtClean="0">
              <a:solidFill>
                <a:srgbClr val="183962"/>
              </a:solidFill>
              <a:latin typeface="Calibri" panose="020F0502020204030204" pitchFamily="34" charset="0"/>
              <a:ea typeface="+mj-ea"/>
              <a:cs typeface="+mj-cs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With input from: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sz="2000" dirty="0">
                <a:solidFill>
                  <a:schemeClr val="tx2"/>
                </a:solidFill>
                <a:latin typeface="+mj-lt"/>
              </a:rPr>
              <a:t>Christina Yin </a:t>
            </a:r>
            <a:r>
              <a:rPr lang="en-US" sz="2000" dirty="0" smtClean="0">
                <a:solidFill>
                  <a:schemeClr val="tx2"/>
                </a:solidFill>
                <a:latin typeface="+mj-lt"/>
              </a:rPr>
              <a:t>Vallgren (TE-VSC)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Mario Deile </a:t>
            </a:r>
            <a:r>
              <a:rPr lang="en-US" sz="2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(EP-CMT)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Benoit </a:t>
            </a:r>
            <a:r>
              <a:rPr lang="en-US" sz="20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Salvant</a:t>
            </a:r>
            <a:r>
              <a:rPr lang="en-US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(BE-ABP)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Tatiana Medvedeva </a:t>
            </a:r>
            <a:r>
              <a:rPr lang="en-US" sz="2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(BE-BI)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Barbara </a:t>
            </a:r>
            <a:r>
              <a:rPr lang="da-DK" sz="2000" dirty="0" smtClean="0">
                <a:solidFill>
                  <a:schemeClr val="tx2"/>
                </a:solidFill>
                <a:latin typeface="+mj-lt"/>
              </a:rPr>
              <a:t>Holzer (BE-BI)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Markus Albert </a:t>
            </a:r>
            <a:r>
              <a:rPr lang="en-US" sz="2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(BE-OP)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Giulia Papotti </a:t>
            </a:r>
            <a:r>
              <a:rPr lang="en-US" sz="2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(BE-RF)</a:t>
            </a:r>
          </a:p>
          <a:p>
            <a:pPr algn="ctr" fontAlgn="auto">
              <a:spcAft>
                <a:spcPts val="0"/>
              </a:spcAft>
              <a:defRPr/>
            </a:pPr>
            <a:endParaRPr lang="en-US" sz="2000" b="1" dirty="0" smtClean="0">
              <a:solidFill>
                <a:srgbClr val="183962"/>
              </a:solidFill>
              <a:latin typeface="Calibri" panose="020F050202020403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176197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7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3" dur="indefinite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9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12" grpId="0" animBg="1"/>
      <p:bldP spid="12" grpId="1" animBg="1"/>
      <p:bldP spid="18" grpId="0" animBg="1"/>
      <p:bldP spid="18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ustomShape 5"/>
          <p:cNvSpPr/>
          <p:nvPr/>
        </p:nvSpPr>
        <p:spPr>
          <a:xfrm>
            <a:off x="0" y="0"/>
            <a:ext cx="9143640" cy="6857640"/>
          </a:xfrm>
          <a:prstGeom prst="rect">
            <a:avLst/>
          </a:prstGeom>
          <a:noFill/>
          <a:ln w="25560">
            <a:solidFill>
              <a:srgbClr val="3A5F8B"/>
            </a:solidFill>
            <a:round/>
          </a:ln>
        </p:spPr>
      </p:sp>
      <p:sp>
        <p:nvSpPr>
          <p:cNvPr id="50" name="Line 6"/>
          <p:cNvSpPr/>
          <p:nvPr/>
        </p:nvSpPr>
        <p:spPr>
          <a:xfrm flipH="1">
            <a:off x="714240" y="220320"/>
            <a:ext cx="8429760" cy="0"/>
          </a:xfrm>
          <a:prstGeom prst="line">
            <a:avLst/>
          </a:prstGeom>
          <a:ln w="14040">
            <a:solidFill>
              <a:srgbClr val="3161AB"/>
            </a:solidFill>
            <a:round/>
          </a:ln>
        </p:spPr>
      </p:sp>
      <p:sp>
        <p:nvSpPr>
          <p:cNvPr id="47" name="Tekstboks 17"/>
          <p:cNvSpPr txBox="1">
            <a:spLocks noChangeArrowheads="1"/>
          </p:cNvSpPr>
          <p:nvPr/>
        </p:nvSpPr>
        <p:spPr bwMode="auto">
          <a:xfrm>
            <a:off x="7461448" y="6525344"/>
            <a:ext cx="11430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sz="1200" dirty="0">
                <a:solidFill>
                  <a:srgbClr val="3161AB"/>
                </a:solidFill>
                <a:latin typeface="Calibri" pitchFamily="34" charset="0"/>
              </a:rPr>
              <a:t>Sune Jakobsen</a:t>
            </a:r>
            <a:endParaRPr lang="da-DK" sz="1200" dirty="0">
              <a:solidFill>
                <a:srgbClr val="3161AB"/>
              </a:solidFill>
              <a:latin typeface="Calibri" pitchFamily="34" charset="0"/>
            </a:endParaRPr>
          </a:p>
        </p:txBody>
      </p:sp>
      <p:cxnSp>
        <p:nvCxnSpPr>
          <p:cNvPr id="52" name="Lige forbindelse 51"/>
          <p:cNvCxnSpPr/>
          <p:nvPr/>
        </p:nvCxnSpPr>
        <p:spPr>
          <a:xfrm flipH="1">
            <a:off x="0" y="6755532"/>
            <a:ext cx="9144001" cy="0"/>
          </a:xfrm>
          <a:prstGeom prst="line">
            <a:avLst/>
          </a:prstGeom>
          <a:ln w="13970">
            <a:solidFill>
              <a:srgbClr val="3161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kstboks 16"/>
          <p:cNvSpPr txBox="1">
            <a:spLocks noChangeArrowheads="1"/>
          </p:cNvSpPr>
          <p:nvPr/>
        </p:nvSpPr>
        <p:spPr bwMode="auto">
          <a:xfrm>
            <a:off x="0" y="6525344"/>
            <a:ext cx="91440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200" dirty="0">
                <a:solidFill>
                  <a:srgbClr val="3161AB"/>
                </a:solidFill>
              </a:rPr>
              <a:t>Removal of distance margin for ATLAS-AFP                         	      MPP/ CWG 	      24-07-2017</a:t>
            </a:r>
            <a:endParaRPr lang="en-US" sz="1200" dirty="0">
              <a:solidFill>
                <a:srgbClr val="3161AB"/>
              </a:solidFill>
            </a:endParaRPr>
          </a:p>
        </p:txBody>
      </p:sp>
      <p:sp>
        <p:nvSpPr>
          <p:cNvPr id="51" name="Text Box 5"/>
          <p:cNvSpPr txBox="1">
            <a:spLocks noChangeArrowheads="1"/>
          </p:cNvSpPr>
          <p:nvPr/>
        </p:nvSpPr>
        <p:spPr bwMode="auto">
          <a:xfrm>
            <a:off x="8567738" y="6552157"/>
            <a:ext cx="57626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da-D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10</a:t>
            </a:r>
            <a:r>
              <a:rPr lang="da-D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/9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43" name="Rectangle 2"/>
          <p:cNvSpPr txBox="1">
            <a:spLocks noChangeArrowheads="1"/>
          </p:cNvSpPr>
          <p:nvPr/>
        </p:nvSpPr>
        <p:spPr>
          <a:xfrm>
            <a:off x="5424" y="2857496"/>
            <a:ext cx="9138576" cy="571504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600" b="1" dirty="0" smtClean="0">
                <a:solidFill>
                  <a:srgbClr val="183962"/>
                </a:solidFill>
                <a:latin typeface="Calibri" panose="020F0502020204030204" pitchFamily="34" charset="0"/>
                <a:ea typeface="+mj-ea"/>
                <a:cs typeface="+mj-cs"/>
              </a:rPr>
              <a:t>Backup</a:t>
            </a:r>
            <a:endParaRPr lang="en-US" sz="3600" dirty="0">
              <a:solidFill>
                <a:srgbClr val="183962"/>
              </a:solidFill>
              <a:latin typeface="Calibri" panose="020F0502020204030204" pitchFamily="34" charset="0"/>
              <a:ea typeface="+mj-ea"/>
              <a:cs typeface="+mj-cs"/>
            </a:endParaRPr>
          </a:p>
        </p:txBody>
      </p:sp>
      <p:sp>
        <p:nvSpPr>
          <p:cNvPr id="10" name="Tekstboks 63"/>
          <p:cNvSpPr txBox="1"/>
          <p:nvPr/>
        </p:nvSpPr>
        <p:spPr>
          <a:xfrm>
            <a:off x="714348" y="-24"/>
            <a:ext cx="84296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3161AB"/>
                </a:solidFill>
                <a:latin typeface="Calibri" panose="020F0502020204030204" pitchFamily="34" charset="0"/>
              </a:rPr>
              <a:t>Introduction              Operational experience             Temperatures              Primary vacuum               Slow </a:t>
            </a:r>
            <a:r>
              <a:rPr lang="en-US" sz="1000" dirty="0" smtClean="0">
                <a:solidFill>
                  <a:srgbClr val="3161AB"/>
                </a:solidFill>
                <a:latin typeface="Calibri" panose="020F0502020204030204" pitchFamily="34" charset="0"/>
              </a:rPr>
              <a:t>losses </a:t>
            </a:r>
            <a:r>
              <a:rPr lang="en-US" sz="1000" dirty="0" smtClean="0">
                <a:solidFill>
                  <a:srgbClr val="3161AB"/>
                </a:solidFill>
                <a:latin typeface="Calibri" panose="020F0502020204030204" pitchFamily="34" charset="0"/>
              </a:rPr>
              <a:t>               Fast losses              UFOs              </a:t>
            </a:r>
            <a:r>
              <a:rPr lang="en-US" sz="1000" u="sng" dirty="0" smtClean="0">
                <a:solidFill>
                  <a:srgbClr val="3161AB"/>
                </a:solidFill>
                <a:latin typeface="Calibri" panose="020F0502020204030204" pitchFamily="34" charset="0"/>
              </a:rPr>
              <a:t>Conclusion</a:t>
            </a:r>
            <a:endParaRPr lang="en-US" sz="1000" u="sng" dirty="0">
              <a:solidFill>
                <a:srgbClr val="3161AB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6977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ustomShape 5"/>
          <p:cNvSpPr/>
          <p:nvPr/>
        </p:nvSpPr>
        <p:spPr>
          <a:xfrm>
            <a:off x="0" y="0"/>
            <a:ext cx="9143640" cy="6857640"/>
          </a:xfrm>
          <a:prstGeom prst="rect">
            <a:avLst/>
          </a:prstGeom>
          <a:noFill/>
          <a:ln w="25560">
            <a:solidFill>
              <a:srgbClr val="3A5F8B"/>
            </a:solidFill>
            <a:round/>
          </a:ln>
        </p:spPr>
      </p:sp>
      <p:sp>
        <p:nvSpPr>
          <p:cNvPr id="50" name="Line 6"/>
          <p:cNvSpPr/>
          <p:nvPr/>
        </p:nvSpPr>
        <p:spPr>
          <a:xfrm flipH="1">
            <a:off x="714240" y="220320"/>
            <a:ext cx="8429760" cy="0"/>
          </a:xfrm>
          <a:prstGeom prst="line">
            <a:avLst/>
          </a:prstGeom>
          <a:ln w="14040">
            <a:solidFill>
              <a:srgbClr val="3161AB"/>
            </a:solidFill>
            <a:round/>
          </a:ln>
        </p:spPr>
      </p:sp>
      <p:sp>
        <p:nvSpPr>
          <p:cNvPr id="47" name="Tekstboks 17"/>
          <p:cNvSpPr txBox="1">
            <a:spLocks noChangeArrowheads="1"/>
          </p:cNvSpPr>
          <p:nvPr/>
        </p:nvSpPr>
        <p:spPr bwMode="auto">
          <a:xfrm>
            <a:off x="7461448" y="6525344"/>
            <a:ext cx="11430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sz="1200" dirty="0">
                <a:solidFill>
                  <a:srgbClr val="3161AB"/>
                </a:solidFill>
                <a:latin typeface="Calibri" pitchFamily="34" charset="0"/>
              </a:rPr>
              <a:t>Sune Jakobsen</a:t>
            </a:r>
            <a:endParaRPr lang="da-DK" sz="1200" dirty="0">
              <a:solidFill>
                <a:srgbClr val="3161AB"/>
              </a:solidFill>
              <a:latin typeface="Calibri" pitchFamily="34" charset="0"/>
            </a:endParaRPr>
          </a:p>
        </p:txBody>
      </p:sp>
      <p:cxnSp>
        <p:nvCxnSpPr>
          <p:cNvPr id="52" name="Lige forbindelse 51"/>
          <p:cNvCxnSpPr/>
          <p:nvPr/>
        </p:nvCxnSpPr>
        <p:spPr>
          <a:xfrm flipH="1">
            <a:off x="0" y="6755532"/>
            <a:ext cx="9144001" cy="0"/>
          </a:xfrm>
          <a:prstGeom prst="line">
            <a:avLst/>
          </a:prstGeom>
          <a:ln w="13970">
            <a:solidFill>
              <a:srgbClr val="3161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kstboks 16"/>
          <p:cNvSpPr txBox="1">
            <a:spLocks noChangeArrowheads="1"/>
          </p:cNvSpPr>
          <p:nvPr/>
        </p:nvSpPr>
        <p:spPr bwMode="auto">
          <a:xfrm>
            <a:off x="0" y="6525344"/>
            <a:ext cx="91440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200" dirty="0">
                <a:solidFill>
                  <a:srgbClr val="3161AB"/>
                </a:solidFill>
              </a:rPr>
              <a:t>Removal of distance margin for ATLAS-AFP                         	      MPP/ CWG 	      24-07-2017</a:t>
            </a:r>
            <a:endParaRPr lang="en-US" sz="1200" dirty="0">
              <a:solidFill>
                <a:srgbClr val="3161AB"/>
              </a:solidFill>
            </a:endParaRPr>
          </a:p>
        </p:txBody>
      </p:sp>
      <p:sp>
        <p:nvSpPr>
          <p:cNvPr id="51" name="Text Box 5"/>
          <p:cNvSpPr txBox="1">
            <a:spLocks noChangeArrowheads="1"/>
          </p:cNvSpPr>
          <p:nvPr/>
        </p:nvSpPr>
        <p:spPr bwMode="auto">
          <a:xfrm>
            <a:off x="8567738" y="6552157"/>
            <a:ext cx="57626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da-D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11/9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pic>
        <p:nvPicPr>
          <p:cNvPr id="10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1573810"/>
            <a:ext cx="9163233" cy="1802378"/>
          </a:xfrm>
          <a:prstGeom prst="rect">
            <a:avLst/>
          </a:prstGeom>
        </p:spPr>
      </p:pic>
      <p:pic>
        <p:nvPicPr>
          <p:cNvPr id="11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4490571"/>
            <a:ext cx="9241980" cy="1746741"/>
          </a:xfrm>
          <a:prstGeom prst="rect">
            <a:avLst/>
          </a:prstGeom>
        </p:spPr>
      </p:pic>
      <p:sp>
        <p:nvSpPr>
          <p:cNvPr id="12" name="TextBox 5"/>
          <p:cNvSpPr txBox="1"/>
          <p:nvPr/>
        </p:nvSpPr>
        <p:spPr>
          <a:xfrm>
            <a:off x="1711859" y="1309539"/>
            <a:ext cx="1071127" cy="2616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100" dirty="0" smtClean="0"/>
              <a:t>VGPB.232.6L1R</a:t>
            </a:r>
            <a:endParaRPr lang="en-GB" sz="1100" dirty="0"/>
          </a:p>
        </p:txBody>
      </p:sp>
      <p:sp>
        <p:nvSpPr>
          <p:cNvPr id="13" name="TextBox 6"/>
          <p:cNvSpPr txBox="1"/>
          <p:nvPr/>
        </p:nvSpPr>
        <p:spPr>
          <a:xfrm>
            <a:off x="3875632" y="1312224"/>
            <a:ext cx="1060020" cy="2616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VGPB.4.6L1.R</a:t>
            </a:r>
            <a:endParaRPr lang="en-GB" sz="1100" dirty="0"/>
          </a:p>
        </p:txBody>
      </p:sp>
      <p:sp>
        <p:nvSpPr>
          <p:cNvPr id="14" name="TextBox 7"/>
          <p:cNvSpPr txBox="1"/>
          <p:nvPr/>
        </p:nvSpPr>
        <p:spPr>
          <a:xfrm>
            <a:off x="2871843" y="1309539"/>
            <a:ext cx="945478" cy="2616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100" dirty="0" smtClean="0"/>
              <a:t>VGI.85.6L1.R</a:t>
            </a:r>
            <a:endParaRPr lang="en-GB" sz="1100" dirty="0"/>
          </a:p>
        </p:txBody>
      </p:sp>
      <p:cxnSp>
        <p:nvCxnSpPr>
          <p:cNvPr id="16" name="Straight Arrow Connector 11"/>
          <p:cNvCxnSpPr/>
          <p:nvPr/>
        </p:nvCxnSpPr>
        <p:spPr>
          <a:xfrm>
            <a:off x="2499065" y="1573810"/>
            <a:ext cx="0" cy="3026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2"/>
          <p:cNvCxnSpPr/>
          <p:nvPr/>
        </p:nvCxnSpPr>
        <p:spPr>
          <a:xfrm>
            <a:off x="3382067" y="1573810"/>
            <a:ext cx="0" cy="3026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3"/>
          <p:cNvCxnSpPr/>
          <p:nvPr/>
        </p:nvCxnSpPr>
        <p:spPr>
          <a:xfrm>
            <a:off x="3940191" y="1573810"/>
            <a:ext cx="0" cy="3026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4"/>
          <p:cNvSpPr txBox="1"/>
          <p:nvPr/>
        </p:nvSpPr>
        <p:spPr>
          <a:xfrm>
            <a:off x="4425426" y="4179297"/>
            <a:ext cx="979755" cy="2616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100" dirty="0" smtClean="0"/>
              <a:t>VGPB.4.6R1.B</a:t>
            </a:r>
            <a:endParaRPr lang="en-GB" sz="1100" dirty="0"/>
          </a:p>
        </p:txBody>
      </p:sp>
      <p:sp>
        <p:nvSpPr>
          <p:cNvPr id="20" name="TextBox 15"/>
          <p:cNvSpPr txBox="1"/>
          <p:nvPr/>
        </p:nvSpPr>
        <p:spPr>
          <a:xfrm>
            <a:off x="6632933" y="4179297"/>
            <a:ext cx="1189138" cy="2616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VGPB.232.6R1.B</a:t>
            </a:r>
            <a:endParaRPr lang="en-GB" sz="1100" dirty="0"/>
          </a:p>
        </p:txBody>
      </p:sp>
      <p:sp>
        <p:nvSpPr>
          <p:cNvPr id="21" name="TextBox 16"/>
          <p:cNvSpPr txBox="1"/>
          <p:nvPr/>
        </p:nvSpPr>
        <p:spPr>
          <a:xfrm>
            <a:off x="5585410" y="4179297"/>
            <a:ext cx="1003790" cy="2616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100" dirty="0" smtClean="0"/>
              <a:t>VGI.85.6R1.B</a:t>
            </a:r>
            <a:endParaRPr lang="en-GB" sz="1100" dirty="0"/>
          </a:p>
        </p:txBody>
      </p:sp>
      <p:cxnSp>
        <p:nvCxnSpPr>
          <p:cNvPr id="22" name="Straight Arrow Connector 17"/>
          <p:cNvCxnSpPr/>
          <p:nvPr/>
        </p:nvCxnSpPr>
        <p:spPr>
          <a:xfrm>
            <a:off x="5400061" y="4433747"/>
            <a:ext cx="0" cy="3026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18"/>
          <p:cNvCxnSpPr/>
          <p:nvPr/>
        </p:nvCxnSpPr>
        <p:spPr>
          <a:xfrm>
            <a:off x="5951938" y="4433747"/>
            <a:ext cx="0" cy="3026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19"/>
          <p:cNvCxnSpPr/>
          <p:nvPr/>
        </p:nvCxnSpPr>
        <p:spPr>
          <a:xfrm>
            <a:off x="6841187" y="4433747"/>
            <a:ext cx="0" cy="3026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ustomShape 1"/>
          <p:cNvSpPr/>
          <p:nvPr/>
        </p:nvSpPr>
        <p:spPr>
          <a:xfrm>
            <a:off x="714240" y="306360"/>
            <a:ext cx="8322256" cy="356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r>
              <a:rPr lang="en-US" sz="2600" i="1" dirty="0" smtClean="0">
                <a:solidFill>
                  <a:srgbClr val="183962"/>
                </a:solidFill>
              </a:rPr>
              <a:t>Vacuum </a:t>
            </a:r>
            <a:r>
              <a:rPr lang="en-US" sz="2600" i="1" dirty="0">
                <a:solidFill>
                  <a:srgbClr val="183962"/>
                </a:solidFill>
              </a:rPr>
              <a:t>layout </a:t>
            </a:r>
            <a:r>
              <a:rPr lang="en-US" sz="2600" i="1" dirty="0" smtClean="0">
                <a:solidFill>
                  <a:srgbClr val="183962"/>
                </a:solidFill>
              </a:rPr>
              <a:t>– cutesy </a:t>
            </a:r>
            <a:r>
              <a:rPr lang="en-US" sz="2600" i="1" dirty="0">
                <a:solidFill>
                  <a:srgbClr val="183962"/>
                </a:solidFill>
              </a:rPr>
              <a:t>of Christina Yin </a:t>
            </a:r>
            <a:r>
              <a:rPr lang="en-US" sz="2600" i="1" dirty="0" err="1" smtClean="0">
                <a:solidFill>
                  <a:srgbClr val="183962"/>
                </a:solidFill>
              </a:rPr>
              <a:t>Vallgren</a:t>
            </a:r>
            <a:endParaRPr lang="en-US" sz="2600" dirty="0"/>
          </a:p>
        </p:txBody>
      </p:sp>
      <p:sp>
        <p:nvSpPr>
          <p:cNvPr id="27" name="Tekstboks 63"/>
          <p:cNvSpPr txBox="1"/>
          <p:nvPr/>
        </p:nvSpPr>
        <p:spPr>
          <a:xfrm>
            <a:off x="714348" y="-24"/>
            <a:ext cx="84296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3161AB"/>
                </a:solidFill>
                <a:latin typeface="Calibri" panose="020F0502020204030204" pitchFamily="34" charset="0"/>
              </a:rPr>
              <a:t>Introduction              Operational experience             Temperatures              Primary vacuum               Slow </a:t>
            </a:r>
            <a:r>
              <a:rPr lang="en-US" sz="1000" dirty="0" smtClean="0">
                <a:solidFill>
                  <a:srgbClr val="3161AB"/>
                </a:solidFill>
                <a:latin typeface="Calibri" panose="020F0502020204030204" pitchFamily="34" charset="0"/>
              </a:rPr>
              <a:t>losses </a:t>
            </a:r>
            <a:r>
              <a:rPr lang="en-US" sz="1000" dirty="0" smtClean="0">
                <a:solidFill>
                  <a:srgbClr val="3161AB"/>
                </a:solidFill>
                <a:latin typeface="Calibri" panose="020F0502020204030204" pitchFamily="34" charset="0"/>
              </a:rPr>
              <a:t>               Fast losses              UFOs              </a:t>
            </a:r>
            <a:r>
              <a:rPr lang="en-US" sz="1000" u="sng" dirty="0" smtClean="0">
                <a:solidFill>
                  <a:srgbClr val="3161AB"/>
                </a:solidFill>
                <a:latin typeface="Calibri" panose="020F0502020204030204" pitchFamily="34" charset="0"/>
              </a:rPr>
              <a:t>Conclusion</a:t>
            </a:r>
            <a:endParaRPr lang="en-US" sz="1000" u="sng" dirty="0">
              <a:solidFill>
                <a:srgbClr val="3161AB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939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stomShape 1"/>
          <p:cNvSpPr/>
          <p:nvPr/>
        </p:nvSpPr>
        <p:spPr>
          <a:xfrm>
            <a:off x="714240" y="306360"/>
            <a:ext cx="8322256" cy="356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r>
              <a:rPr lang="en-US" sz="2600" i="1" dirty="0" smtClean="0">
                <a:solidFill>
                  <a:srgbClr val="183962"/>
                </a:solidFill>
              </a:rPr>
              <a:t>Introduction</a:t>
            </a:r>
            <a:endParaRPr lang="en-US" sz="2600" dirty="0"/>
          </a:p>
        </p:txBody>
      </p:sp>
      <p:sp>
        <p:nvSpPr>
          <p:cNvPr id="48" name="CustomShape 5"/>
          <p:cNvSpPr/>
          <p:nvPr/>
        </p:nvSpPr>
        <p:spPr>
          <a:xfrm>
            <a:off x="0" y="0"/>
            <a:ext cx="9143640" cy="6857640"/>
          </a:xfrm>
          <a:prstGeom prst="rect">
            <a:avLst/>
          </a:prstGeom>
          <a:noFill/>
          <a:ln w="25560">
            <a:solidFill>
              <a:srgbClr val="3A5F8B"/>
            </a:solidFill>
            <a:round/>
          </a:ln>
        </p:spPr>
      </p:sp>
      <p:sp>
        <p:nvSpPr>
          <p:cNvPr id="50" name="Line 6"/>
          <p:cNvSpPr/>
          <p:nvPr/>
        </p:nvSpPr>
        <p:spPr>
          <a:xfrm flipH="1">
            <a:off x="714240" y="220320"/>
            <a:ext cx="8429760" cy="0"/>
          </a:xfrm>
          <a:prstGeom prst="line">
            <a:avLst/>
          </a:prstGeom>
          <a:ln w="14040">
            <a:solidFill>
              <a:srgbClr val="3161AB"/>
            </a:solidFill>
            <a:round/>
          </a:ln>
        </p:spPr>
      </p:sp>
      <p:sp>
        <p:nvSpPr>
          <p:cNvPr id="47" name="Tekstboks 17"/>
          <p:cNvSpPr txBox="1">
            <a:spLocks noChangeArrowheads="1"/>
          </p:cNvSpPr>
          <p:nvPr/>
        </p:nvSpPr>
        <p:spPr bwMode="auto">
          <a:xfrm>
            <a:off x="7461448" y="6525344"/>
            <a:ext cx="11430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sz="1200" dirty="0">
                <a:solidFill>
                  <a:srgbClr val="3161AB"/>
                </a:solidFill>
                <a:latin typeface="Calibri" pitchFamily="34" charset="0"/>
              </a:rPr>
              <a:t>Sune Jakobsen</a:t>
            </a:r>
            <a:endParaRPr lang="da-DK" sz="1200" dirty="0">
              <a:solidFill>
                <a:srgbClr val="3161AB"/>
              </a:solidFill>
              <a:latin typeface="Calibri" pitchFamily="34" charset="0"/>
            </a:endParaRPr>
          </a:p>
        </p:txBody>
      </p:sp>
      <p:cxnSp>
        <p:nvCxnSpPr>
          <p:cNvPr id="52" name="Lige forbindelse 51"/>
          <p:cNvCxnSpPr/>
          <p:nvPr/>
        </p:nvCxnSpPr>
        <p:spPr>
          <a:xfrm flipH="1">
            <a:off x="0" y="6755532"/>
            <a:ext cx="9144001" cy="0"/>
          </a:xfrm>
          <a:prstGeom prst="line">
            <a:avLst/>
          </a:prstGeom>
          <a:ln w="13970">
            <a:solidFill>
              <a:srgbClr val="3161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kstboks 16"/>
          <p:cNvSpPr txBox="1">
            <a:spLocks noChangeArrowheads="1"/>
          </p:cNvSpPr>
          <p:nvPr/>
        </p:nvSpPr>
        <p:spPr bwMode="auto">
          <a:xfrm>
            <a:off x="0" y="6525344"/>
            <a:ext cx="91440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200" dirty="0">
                <a:solidFill>
                  <a:srgbClr val="3161AB"/>
                </a:solidFill>
              </a:rPr>
              <a:t>Removal of distance margin for </a:t>
            </a:r>
            <a:r>
              <a:rPr lang="en-US" sz="1200" dirty="0" smtClean="0">
                <a:solidFill>
                  <a:srgbClr val="3161AB"/>
                </a:solidFill>
              </a:rPr>
              <a:t>ATLAS-AFP</a:t>
            </a:r>
            <a:r>
              <a:rPr lang="en-US" sz="1200" dirty="0">
                <a:solidFill>
                  <a:srgbClr val="3161AB"/>
                </a:solidFill>
              </a:rPr>
              <a:t>                 </a:t>
            </a:r>
            <a:r>
              <a:rPr lang="en-US" sz="1200" dirty="0" smtClean="0">
                <a:solidFill>
                  <a:srgbClr val="3161AB"/>
                </a:solidFill>
              </a:rPr>
              <a:t>        </a:t>
            </a:r>
            <a:r>
              <a:rPr lang="en-US" sz="1200" dirty="0" smtClean="0">
                <a:solidFill>
                  <a:srgbClr val="3161AB"/>
                </a:solidFill>
              </a:rPr>
              <a:t>	      MPP</a:t>
            </a:r>
            <a:r>
              <a:rPr lang="en-US" sz="1200" dirty="0">
                <a:solidFill>
                  <a:srgbClr val="3161AB"/>
                </a:solidFill>
              </a:rPr>
              <a:t>/ CWG </a:t>
            </a:r>
            <a:r>
              <a:rPr lang="en-US" sz="1200" dirty="0" smtClean="0">
                <a:solidFill>
                  <a:srgbClr val="3161AB"/>
                </a:solidFill>
              </a:rPr>
              <a:t>	      24-07-2017</a:t>
            </a:r>
            <a:endParaRPr lang="en-US" sz="1200" dirty="0">
              <a:solidFill>
                <a:srgbClr val="3161AB"/>
              </a:solidFill>
            </a:endParaRPr>
          </a:p>
        </p:txBody>
      </p:sp>
      <p:sp>
        <p:nvSpPr>
          <p:cNvPr id="51" name="Text Box 5"/>
          <p:cNvSpPr txBox="1">
            <a:spLocks noChangeArrowheads="1"/>
          </p:cNvSpPr>
          <p:nvPr/>
        </p:nvSpPr>
        <p:spPr bwMode="auto">
          <a:xfrm>
            <a:off x="8567738" y="6552157"/>
            <a:ext cx="57626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da-D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2/9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21" name="CustomShape 3"/>
          <p:cNvSpPr/>
          <p:nvPr/>
        </p:nvSpPr>
        <p:spPr>
          <a:xfrm>
            <a:off x="655184" y="2136128"/>
            <a:ext cx="8093280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 marL="1588" indent="-1588">
              <a:tabLst>
                <a:tab pos="0" algn="l"/>
              </a:tabLst>
            </a:pPr>
            <a:r>
              <a:rPr lang="en-US" sz="1400" dirty="0" smtClean="0">
                <a:solidFill>
                  <a:srgbClr val="183962"/>
                </a:solidFill>
              </a:rPr>
              <a:t>Extra margin for new system for startup phase: </a:t>
            </a:r>
            <a:r>
              <a:rPr lang="en-US" sz="1400" dirty="0">
                <a:solidFill>
                  <a:srgbClr val="183962"/>
                </a:solidFill>
              </a:rPr>
              <a:t>TCT + 3 </a:t>
            </a:r>
            <a:r>
              <a:rPr lang="el-GR" sz="1400" dirty="0">
                <a:solidFill>
                  <a:srgbClr val="183962"/>
                </a:solidFill>
              </a:rPr>
              <a:t>σ</a:t>
            </a:r>
            <a:r>
              <a:rPr lang="da-DK" sz="1400" baseline="-25000" dirty="0">
                <a:solidFill>
                  <a:srgbClr val="183962"/>
                </a:solidFill>
              </a:rPr>
              <a:t>nominal</a:t>
            </a:r>
            <a:r>
              <a:rPr lang="da-DK" sz="1400" dirty="0">
                <a:solidFill>
                  <a:srgbClr val="183962"/>
                </a:solidFill>
              </a:rPr>
              <a:t> + 0.3 </a:t>
            </a:r>
            <a:r>
              <a:rPr lang="da-DK" sz="1400" dirty="0" smtClean="0">
                <a:solidFill>
                  <a:srgbClr val="183962"/>
                </a:solidFill>
              </a:rPr>
              <a:t>mm </a:t>
            </a:r>
            <a:r>
              <a:rPr lang="da-DK" sz="1400" dirty="0" smtClean="0">
                <a:solidFill>
                  <a:srgbClr val="FF0000"/>
                </a:solidFill>
              </a:rPr>
              <a:t>+ 0.5 mm </a:t>
            </a:r>
            <a:r>
              <a:rPr lang="da-DK" sz="1400" dirty="0">
                <a:solidFill>
                  <a:srgbClr val="183962"/>
                </a:solidFill>
              </a:rPr>
              <a:t>= 12</a:t>
            </a:r>
            <a:r>
              <a:rPr lang="el-GR" sz="1400" dirty="0">
                <a:solidFill>
                  <a:srgbClr val="183962"/>
                </a:solidFill>
              </a:rPr>
              <a:t> σ</a:t>
            </a:r>
            <a:r>
              <a:rPr lang="da-DK" sz="1400" baseline="-25000" dirty="0">
                <a:solidFill>
                  <a:srgbClr val="183962"/>
                </a:solidFill>
              </a:rPr>
              <a:t>nominal</a:t>
            </a:r>
            <a:r>
              <a:rPr lang="da-DK" sz="1400" dirty="0">
                <a:solidFill>
                  <a:srgbClr val="183962"/>
                </a:solidFill>
              </a:rPr>
              <a:t> + </a:t>
            </a:r>
            <a:r>
              <a:rPr lang="da-DK" sz="1400" dirty="0" smtClean="0">
                <a:solidFill>
                  <a:srgbClr val="183962"/>
                </a:solidFill>
              </a:rPr>
              <a:t>0.8 </a:t>
            </a:r>
            <a:r>
              <a:rPr lang="da-DK" sz="1400" dirty="0">
                <a:solidFill>
                  <a:srgbClr val="183962"/>
                </a:solidFill>
              </a:rPr>
              <a:t>mm </a:t>
            </a:r>
            <a:endParaRPr lang="en-US" sz="1400" dirty="0"/>
          </a:p>
          <a:p>
            <a:pPr marL="1588" indent="-1588">
              <a:lnSpc>
                <a:spcPct val="100000"/>
              </a:lnSpc>
              <a:tabLst>
                <a:tab pos="0" algn="l"/>
              </a:tabLst>
            </a:pPr>
            <a:r>
              <a:rPr lang="en-US" sz="1400" dirty="0" smtClean="0">
                <a:solidFill>
                  <a:srgbClr val="183962"/>
                </a:solidFill>
              </a:rPr>
              <a:t>  </a:t>
            </a:r>
            <a:endParaRPr lang="en-US" sz="1400" dirty="0"/>
          </a:p>
        </p:txBody>
      </p:sp>
      <p:sp>
        <p:nvSpPr>
          <p:cNvPr id="22" name="CustomShape 3"/>
          <p:cNvSpPr/>
          <p:nvPr/>
        </p:nvSpPr>
        <p:spPr>
          <a:xfrm>
            <a:off x="395538" y="908720"/>
            <a:ext cx="5472606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400" dirty="0" smtClean="0">
                <a:solidFill>
                  <a:srgbClr val="183962"/>
                </a:solidFill>
              </a:rPr>
              <a:t>General agreed settings for horizontal Roman Pots in 2017:</a:t>
            </a:r>
            <a:endParaRPr lang="en-US" sz="1400" dirty="0"/>
          </a:p>
        </p:txBody>
      </p:sp>
      <p:sp>
        <p:nvSpPr>
          <p:cNvPr id="19" name="CustomShape 3"/>
          <p:cNvSpPr/>
          <p:nvPr/>
        </p:nvSpPr>
        <p:spPr>
          <a:xfrm>
            <a:off x="658696" y="1270396"/>
            <a:ext cx="6361576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400" dirty="0" smtClean="0">
                <a:solidFill>
                  <a:srgbClr val="183962"/>
                </a:solidFill>
              </a:rPr>
              <a:t>General Roman Pot setting: TCT + 3 </a:t>
            </a:r>
            <a:r>
              <a:rPr lang="el-GR" sz="1400" dirty="0" smtClean="0">
                <a:solidFill>
                  <a:srgbClr val="183962"/>
                </a:solidFill>
                <a:latin typeface="Calibri"/>
              </a:rPr>
              <a:t>σ</a:t>
            </a:r>
            <a:r>
              <a:rPr lang="da-DK" sz="1400" baseline="-25000" dirty="0" smtClean="0">
                <a:solidFill>
                  <a:srgbClr val="183962"/>
                </a:solidFill>
                <a:latin typeface="Calibri"/>
              </a:rPr>
              <a:t>nominal</a:t>
            </a:r>
            <a:r>
              <a:rPr lang="da-DK" sz="1400" dirty="0" smtClean="0">
                <a:solidFill>
                  <a:srgbClr val="183962"/>
                </a:solidFill>
                <a:latin typeface="Calibri"/>
              </a:rPr>
              <a:t> + 0.3 mm = 12</a:t>
            </a:r>
            <a:r>
              <a:rPr lang="el-GR" sz="1400" dirty="0">
                <a:solidFill>
                  <a:srgbClr val="183962"/>
                </a:solidFill>
              </a:rPr>
              <a:t> σ</a:t>
            </a:r>
            <a:r>
              <a:rPr lang="da-DK" sz="1400" baseline="-25000" dirty="0">
                <a:solidFill>
                  <a:srgbClr val="183962"/>
                </a:solidFill>
              </a:rPr>
              <a:t>nominal</a:t>
            </a:r>
            <a:r>
              <a:rPr lang="da-DK" sz="1400" dirty="0">
                <a:solidFill>
                  <a:srgbClr val="183962"/>
                </a:solidFill>
              </a:rPr>
              <a:t> + 0.3 mm </a:t>
            </a:r>
            <a:endParaRPr lang="en-US" sz="1400" dirty="0"/>
          </a:p>
        </p:txBody>
      </p:sp>
      <p:sp>
        <p:nvSpPr>
          <p:cNvPr id="9" name="AutoShape 15" descr="https://op-webtools.web.cern.ch/elogbook/getAttachment.php?imgID=168627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CustomShape 3"/>
          <p:cNvSpPr/>
          <p:nvPr/>
        </p:nvSpPr>
        <p:spPr>
          <a:xfrm>
            <a:off x="449392" y="2712192"/>
            <a:ext cx="4020552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 algn="ctr">
              <a:lnSpc>
                <a:spcPct val="100000"/>
              </a:lnSpc>
            </a:pPr>
            <a:r>
              <a:rPr lang="en-US" sz="1400" dirty="0" smtClean="0">
                <a:solidFill>
                  <a:srgbClr val="183962"/>
                </a:solidFill>
              </a:rPr>
              <a:t>Settings for AFP in startup phase:</a:t>
            </a:r>
            <a:endParaRPr lang="en-US" sz="1400" dirty="0"/>
          </a:p>
        </p:txBody>
      </p:sp>
      <p:sp>
        <p:nvSpPr>
          <p:cNvPr id="35" name="CustomShape 3"/>
          <p:cNvSpPr/>
          <p:nvPr/>
        </p:nvSpPr>
        <p:spPr>
          <a:xfrm>
            <a:off x="655184" y="1700808"/>
            <a:ext cx="3888430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400" dirty="0" smtClean="0">
                <a:solidFill>
                  <a:srgbClr val="183962"/>
                </a:solidFill>
              </a:rPr>
              <a:t>Minimum 1.5 mm (not relevant for AFP).</a:t>
            </a:r>
            <a:endParaRPr lang="en-US" sz="1400" dirty="0"/>
          </a:p>
        </p:txBody>
      </p:sp>
      <p:sp>
        <p:nvSpPr>
          <p:cNvPr id="18" name="CustomShape 3"/>
          <p:cNvSpPr/>
          <p:nvPr/>
        </p:nvSpPr>
        <p:spPr>
          <a:xfrm>
            <a:off x="4644010" y="2712192"/>
            <a:ext cx="4032446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 algn="ctr">
              <a:lnSpc>
                <a:spcPct val="100000"/>
              </a:lnSpc>
            </a:pPr>
            <a:r>
              <a:rPr lang="en-US" sz="1400" dirty="0" smtClean="0">
                <a:solidFill>
                  <a:srgbClr val="183962"/>
                </a:solidFill>
              </a:rPr>
              <a:t>Ultimate settings for AFP:</a:t>
            </a:r>
            <a:endParaRPr lang="en-US" sz="14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392" y="2996952"/>
            <a:ext cx="4038600" cy="102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CustomShape 3"/>
          <p:cNvSpPr/>
          <p:nvPr/>
        </p:nvSpPr>
        <p:spPr>
          <a:xfrm>
            <a:off x="369141" y="4365104"/>
            <a:ext cx="7731251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en-US" sz="1400" dirty="0" smtClean="0">
                <a:solidFill>
                  <a:srgbClr val="183962"/>
                </a:solidFill>
              </a:rPr>
              <a:t>ATLAS-AFP requests to move to the ultimate settings after MD2/vdM.</a:t>
            </a:r>
            <a:endParaRPr lang="en-US" sz="1400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10" y="2996952"/>
            <a:ext cx="4038600" cy="102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kstboks 63"/>
          <p:cNvSpPr txBox="1"/>
          <p:nvPr/>
        </p:nvSpPr>
        <p:spPr>
          <a:xfrm>
            <a:off x="714348" y="-24"/>
            <a:ext cx="84296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u="sng" dirty="0" smtClean="0">
                <a:solidFill>
                  <a:srgbClr val="3161AB"/>
                </a:solidFill>
                <a:latin typeface="Calibri" panose="020F0502020204030204" pitchFamily="34" charset="0"/>
              </a:rPr>
              <a:t>Introduction</a:t>
            </a:r>
            <a:r>
              <a:rPr lang="en-US" sz="1000" dirty="0" smtClean="0">
                <a:solidFill>
                  <a:srgbClr val="3161AB"/>
                </a:solidFill>
                <a:latin typeface="Calibri" panose="020F0502020204030204" pitchFamily="34" charset="0"/>
              </a:rPr>
              <a:t>              Operational experience             Temperatures              Primary vacuum               Slow </a:t>
            </a:r>
            <a:r>
              <a:rPr lang="en-US" sz="1000" dirty="0" smtClean="0">
                <a:solidFill>
                  <a:srgbClr val="3161AB"/>
                </a:solidFill>
                <a:latin typeface="Calibri" panose="020F0502020204030204" pitchFamily="34" charset="0"/>
              </a:rPr>
              <a:t>losses </a:t>
            </a:r>
            <a:r>
              <a:rPr lang="en-US" sz="1000" dirty="0" smtClean="0">
                <a:solidFill>
                  <a:srgbClr val="3161AB"/>
                </a:solidFill>
                <a:latin typeface="Calibri" panose="020F0502020204030204" pitchFamily="34" charset="0"/>
              </a:rPr>
              <a:t>               Fast losses              UFOs              Conclusion</a:t>
            </a:r>
            <a:endParaRPr lang="en-US" sz="1000" dirty="0">
              <a:solidFill>
                <a:srgbClr val="3161AB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286291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5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36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0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41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5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46" dur="indefinite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0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51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5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56" dur="indefinite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8" dur="indefinite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59" dur="indefinite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3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64" dur="indefinite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6" dur="indefinite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67" dur="indefinite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1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72" dur="indefinite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  <p:bldP spid="22" grpId="0"/>
      <p:bldP spid="22" grpId="1"/>
      <p:bldP spid="19" grpId="0"/>
      <p:bldP spid="19" grpId="1"/>
      <p:bldP spid="34" grpId="0"/>
      <p:bldP spid="34" grpId="1"/>
      <p:bldP spid="35" grpId="0"/>
      <p:bldP spid="35" grpId="1"/>
      <p:bldP spid="18" grpId="0"/>
      <p:bldP spid="18" grpId="1"/>
      <p:bldP spid="25" grpId="0"/>
      <p:bldP spid="25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stomShape 1"/>
          <p:cNvSpPr/>
          <p:nvPr/>
        </p:nvSpPr>
        <p:spPr>
          <a:xfrm>
            <a:off x="714240" y="306360"/>
            <a:ext cx="8322256" cy="356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r>
              <a:rPr lang="en-US" sz="2600" i="1" dirty="0" smtClean="0">
                <a:solidFill>
                  <a:srgbClr val="183962"/>
                </a:solidFill>
              </a:rPr>
              <a:t>Operational experience</a:t>
            </a:r>
            <a:endParaRPr lang="en-US" sz="2600" dirty="0"/>
          </a:p>
        </p:txBody>
      </p:sp>
      <p:sp>
        <p:nvSpPr>
          <p:cNvPr id="48" name="CustomShape 5"/>
          <p:cNvSpPr/>
          <p:nvPr/>
        </p:nvSpPr>
        <p:spPr>
          <a:xfrm>
            <a:off x="0" y="0"/>
            <a:ext cx="9143640" cy="6857640"/>
          </a:xfrm>
          <a:prstGeom prst="rect">
            <a:avLst/>
          </a:prstGeom>
          <a:noFill/>
          <a:ln w="25560">
            <a:solidFill>
              <a:srgbClr val="3A5F8B"/>
            </a:solidFill>
            <a:round/>
          </a:ln>
        </p:spPr>
      </p:sp>
      <p:sp>
        <p:nvSpPr>
          <p:cNvPr id="50" name="Line 6"/>
          <p:cNvSpPr/>
          <p:nvPr/>
        </p:nvSpPr>
        <p:spPr>
          <a:xfrm flipH="1">
            <a:off x="714240" y="220320"/>
            <a:ext cx="8429760" cy="0"/>
          </a:xfrm>
          <a:prstGeom prst="line">
            <a:avLst/>
          </a:prstGeom>
          <a:ln w="14040">
            <a:solidFill>
              <a:srgbClr val="3161AB"/>
            </a:solidFill>
            <a:round/>
          </a:ln>
        </p:spPr>
      </p:sp>
      <p:sp>
        <p:nvSpPr>
          <p:cNvPr id="47" name="Tekstboks 17"/>
          <p:cNvSpPr txBox="1">
            <a:spLocks noChangeArrowheads="1"/>
          </p:cNvSpPr>
          <p:nvPr/>
        </p:nvSpPr>
        <p:spPr bwMode="auto">
          <a:xfrm>
            <a:off x="7461448" y="6525344"/>
            <a:ext cx="11430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sz="1200" dirty="0">
                <a:solidFill>
                  <a:srgbClr val="3161AB"/>
                </a:solidFill>
                <a:latin typeface="Calibri" pitchFamily="34" charset="0"/>
              </a:rPr>
              <a:t>Sune Jakobsen</a:t>
            </a:r>
            <a:endParaRPr lang="da-DK" sz="1200" dirty="0">
              <a:solidFill>
                <a:srgbClr val="3161AB"/>
              </a:solidFill>
              <a:latin typeface="Calibri" pitchFamily="34" charset="0"/>
            </a:endParaRPr>
          </a:p>
        </p:txBody>
      </p:sp>
      <p:cxnSp>
        <p:nvCxnSpPr>
          <p:cNvPr id="52" name="Lige forbindelse 51"/>
          <p:cNvCxnSpPr/>
          <p:nvPr/>
        </p:nvCxnSpPr>
        <p:spPr>
          <a:xfrm flipH="1">
            <a:off x="0" y="6755532"/>
            <a:ext cx="9144001" cy="0"/>
          </a:xfrm>
          <a:prstGeom prst="line">
            <a:avLst/>
          </a:prstGeom>
          <a:ln w="13970">
            <a:solidFill>
              <a:srgbClr val="3161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kstboks 16"/>
          <p:cNvSpPr txBox="1">
            <a:spLocks noChangeArrowheads="1"/>
          </p:cNvSpPr>
          <p:nvPr/>
        </p:nvSpPr>
        <p:spPr bwMode="auto">
          <a:xfrm>
            <a:off x="0" y="6525344"/>
            <a:ext cx="91440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200" dirty="0">
                <a:solidFill>
                  <a:srgbClr val="3161AB"/>
                </a:solidFill>
              </a:rPr>
              <a:t>Removal of distance margin for ATLAS-AFP                         	      MPP/ CWG 	      24-07-2017</a:t>
            </a:r>
            <a:endParaRPr lang="en-US" sz="1200" dirty="0">
              <a:solidFill>
                <a:srgbClr val="3161AB"/>
              </a:solidFill>
            </a:endParaRPr>
          </a:p>
        </p:txBody>
      </p:sp>
      <p:sp>
        <p:nvSpPr>
          <p:cNvPr id="27" name="CustomShape 3"/>
          <p:cNvSpPr/>
          <p:nvPr/>
        </p:nvSpPr>
        <p:spPr>
          <a:xfrm>
            <a:off x="827584" y="4005064"/>
            <a:ext cx="3888432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en-US" sz="1400" dirty="0" smtClean="0">
                <a:solidFill>
                  <a:srgbClr val="183962"/>
                </a:solidFill>
              </a:rPr>
              <a:t>No beam dumps coursed by AFP interlocks.</a:t>
            </a:r>
            <a:endParaRPr lang="en-US" sz="1400" dirty="0"/>
          </a:p>
        </p:txBody>
      </p:sp>
      <p:sp>
        <p:nvSpPr>
          <p:cNvPr id="51" name="Text Box 5"/>
          <p:cNvSpPr txBox="1">
            <a:spLocks noChangeArrowheads="1"/>
          </p:cNvSpPr>
          <p:nvPr/>
        </p:nvSpPr>
        <p:spPr bwMode="auto">
          <a:xfrm>
            <a:off x="8567738" y="6552157"/>
            <a:ext cx="57626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da-D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3/9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21" name="CustomShape 3"/>
          <p:cNvSpPr/>
          <p:nvPr/>
        </p:nvSpPr>
        <p:spPr>
          <a:xfrm>
            <a:off x="827584" y="4584400"/>
            <a:ext cx="7992889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400" dirty="0" smtClean="0">
                <a:solidFill>
                  <a:srgbClr val="183962"/>
                </a:solidFill>
              </a:rPr>
              <a:t>No problems with the sequences used to move in/out AFP (after the “Update absolute position” was made none-parallel).</a:t>
            </a:r>
            <a:endParaRPr lang="en-US" sz="1400" dirty="0"/>
          </a:p>
        </p:txBody>
      </p:sp>
      <p:sp>
        <p:nvSpPr>
          <p:cNvPr id="22" name="CustomShape 3"/>
          <p:cNvSpPr/>
          <p:nvPr/>
        </p:nvSpPr>
        <p:spPr>
          <a:xfrm>
            <a:off x="395537" y="3140968"/>
            <a:ext cx="7812261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400" dirty="0" smtClean="0">
                <a:solidFill>
                  <a:srgbClr val="183962"/>
                </a:solidFill>
              </a:rPr>
              <a:t>ATLAS-AFP has not experience any problems with insertions: </a:t>
            </a:r>
            <a:endParaRPr lang="en-US" sz="1400" dirty="0"/>
          </a:p>
        </p:txBody>
      </p:sp>
      <p:sp>
        <p:nvSpPr>
          <p:cNvPr id="19" name="CustomShape 3"/>
          <p:cNvSpPr/>
          <p:nvPr/>
        </p:nvSpPr>
        <p:spPr>
          <a:xfrm>
            <a:off x="820383" y="3573016"/>
            <a:ext cx="3823625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400" dirty="0" smtClean="0">
                <a:solidFill>
                  <a:srgbClr val="183962"/>
                </a:solidFill>
              </a:rPr>
              <a:t>No unexpected extractions of Roman Pots.</a:t>
            </a:r>
            <a:endParaRPr lang="en-US" sz="1400" dirty="0"/>
          </a:p>
        </p:txBody>
      </p:sp>
      <p:sp>
        <p:nvSpPr>
          <p:cNvPr id="20" name="CustomShape 3"/>
          <p:cNvSpPr/>
          <p:nvPr/>
        </p:nvSpPr>
        <p:spPr>
          <a:xfrm>
            <a:off x="664877" y="1412776"/>
            <a:ext cx="4086035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en-US" sz="1400" dirty="0" smtClean="0">
                <a:solidFill>
                  <a:srgbClr val="183962"/>
                </a:solidFill>
              </a:rPr>
              <a:t>First fill at intensity step: Not inserted.</a:t>
            </a:r>
            <a:endParaRPr lang="en-US" sz="1400" dirty="0"/>
          </a:p>
        </p:txBody>
      </p:sp>
      <p:sp>
        <p:nvSpPr>
          <p:cNvPr id="24" name="CustomShape 3"/>
          <p:cNvSpPr/>
          <p:nvPr/>
        </p:nvSpPr>
        <p:spPr>
          <a:xfrm>
            <a:off x="671277" y="1844824"/>
            <a:ext cx="5700923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en-US" sz="1400" dirty="0" smtClean="0">
                <a:solidFill>
                  <a:srgbClr val="183962"/>
                </a:solidFill>
              </a:rPr>
              <a:t>Second fill at intensity step: Inserted after 2 hours of Stable Beam.</a:t>
            </a:r>
            <a:endParaRPr lang="en-US" sz="1400" dirty="0"/>
          </a:p>
        </p:txBody>
      </p:sp>
      <p:sp>
        <p:nvSpPr>
          <p:cNvPr id="26" name="CustomShape 3"/>
          <p:cNvSpPr/>
          <p:nvPr/>
        </p:nvSpPr>
        <p:spPr>
          <a:xfrm>
            <a:off x="369141" y="980728"/>
            <a:ext cx="6579123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en-US" sz="1400" dirty="0" smtClean="0">
                <a:solidFill>
                  <a:srgbClr val="183962"/>
                </a:solidFill>
              </a:rPr>
              <a:t>ATLAS-AFP has been inserted in all allowed fills following the philosophy: </a:t>
            </a:r>
            <a:endParaRPr lang="en-US" sz="1400" dirty="0"/>
          </a:p>
        </p:txBody>
      </p:sp>
      <p:sp>
        <p:nvSpPr>
          <p:cNvPr id="30" name="CustomShape 3"/>
          <p:cNvSpPr/>
          <p:nvPr/>
        </p:nvSpPr>
        <p:spPr>
          <a:xfrm>
            <a:off x="671277" y="2276872"/>
            <a:ext cx="6493011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en-US" sz="1400" dirty="0" smtClean="0">
                <a:solidFill>
                  <a:srgbClr val="183962"/>
                </a:solidFill>
              </a:rPr>
              <a:t>Third fill at intensity step and onwards: Inserted directly after Stable Beam.</a:t>
            </a:r>
            <a:endParaRPr lang="en-US" sz="1400" dirty="0"/>
          </a:p>
        </p:txBody>
      </p:sp>
      <p:sp>
        <p:nvSpPr>
          <p:cNvPr id="23" name="Tekstboks 63"/>
          <p:cNvSpPr txBox="1"/>
          <p:nvPr/>
        </p:nvSpPr>
        <p:spPr>
          <a:xfrm>
            <a:off x="714348" y="-24"/>
            <a:ext cx="84296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3161AB"/>
                </a:solidFill>
                <a:latin typeface="Calibri" panose="020F0502020204030204" pitchFamily="34" charset="0"/>
              </a:rPr>
              <a:t>Introduction              </a:t>
            </a:r>
            <a:r>
              <a:rPr lang="en-US" sz="1000" u="sng" dirty="0" smtClean="0">
                <a:solidFill>
                  <a:srgbClr val="3161AB"/>
                </a:solidFill>
                <a:latin typeface="Calibri" panose="020F0502020204030204" pitchFamily="34" charset="0"/>
              </a:rPr>
              <a:t>Operational experience</a:t>
            </a:r>
            <a:r>
              <a:rPr lang="en-US" sz="1000" dirty="0" smtClean="0">
                <a:solidFill>
                  <a:srgbClr val="3161AB"/>
                </a:solidFill>
                <a:latin typeface="Calibri" panose="020F0502020204030204" pitchFamily="34" charset="0"/>
              </a:rPr>
              <a:t>             Temperatures              Primary vacuum               Slow </a:t>
            </a:r>
            <a:r>
              <a:rPr lang="en-US" sz="1000" dirty="0" smtClean="0">
                <a:solidFill>
                  <a:srgbClr val="3161AB"/>
                </a:solidFill>
                <a:latin typeface="Calibri" panose="020F0502020204030204" pitchFamily="34" charset="0"/>
              </a:rPr>
              <a:t>losses </a:t>
            </a:r>
            <a:r>
              <a:rPr lang="en-US" sz="1000" dirty="0" smtClean="0">
                <a:solidFill>
                  <a:srgbClr val="3161AB"/>
                </a:solidFill>
                <a:latin typeface="Calibri" panose="020F0502020204030204" pitchFamily="34" charset="0"/>
              </a:rPr>
              <a:t>               Fast losses              UFOs              Conclusion</a:t>
            </a:r>
            <a:endParaRPr lang="en-US" sz="1000" dirty="0">
              <a:solidFill>
                <a:srgbClr val="3161AB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918683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2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33" dur="indefinite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7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38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43" dur="indefinite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48" dur="indefinite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2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53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7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58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2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63" dur="indefinite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7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68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7" grpId="1"/>
      <p:bldP spid="21" grpId="0"/>
      <p:bldP spid="21" grpId="1"/>
      <p:bldP spid="22" grpId="0"/>
      <p:bldP spid="22" grpId="1"/>
      <p:bldP spid="19" grpId="0"/>
      <p:bldP spid="19" grpId="1"/>
      <p:bldP spid="20" grpId="0"/>
      <p:bldP spid="20" grpId="1"/>
      <p:bldP spid="24" grpId="0"/>
      <p:bldP spid="24" grpId="1"/>
      <p:bldP spid="26" grpId="0"/>
      <p:bldP spid="26" grpId="1"/>
      <p:bldP spid="30" grpId="0"/>
      <p:bldP spid="30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stomShape 1"/>
          <p:cNvSpPr/>
          <p:nvPr/>
        </p:nvSpPr>
        <p:spPr>
          <a:xfrm>
            <a:off x="714240" y="306360"/>
            <a:ext cx="8322256" cy="356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r>
              <a:rPr lang="en-US" sz="2600" i="1" dirty="0" smtClean="0">
                <a:solidFill>
                  <a:srgbClr val="183962"/>
                </a:solidFill>
              </a:rPr>
              <a:t>Operational experience – Temperature of the Roman Pots</a:t>
            </a:r>
            <a:endParaRPr lang="en-US" sz="2600" dirty="0"/>
          </a:p>
        </p:txBody>
      </p:sp>
      <p:sp>
        <p:nvSpPr>
          <p:cNvPr id="48" name="CustomShape 5"/>
          <p:cNvSpPr/>
          <p:nvPr/>
        </p:nvSpPr>
        <p:spPr>
          <a:xfrm>
            <a:off x="0" y="0"/>
            <a:ext cx="9143640" cy="6857640"/>
          </a:xfrm>
          <a:prstGeom prst="rect">
            <a:avLst/>
          </a:prstGeom>
          <a:noFill/>
          <a:ln w="25560">
            <a:solidFill>
              <a:srgbClr val="3A5F8B"/>
            </a:solidFill>
            <a:round/>
          </a:ln>
        </p:spPr>
      </p:sp>
      <p:sp>
        <p:nvSpPr>
          <p:cNvPr id="50" name="Line 6"/>
          <p:cNvSpPr/>
          <p:nvPr/>
        </p:nvSpPr>
        <p:spPr>
          <a:xfrm flipH="1">
            <a:off x="714240" y="220320"/>
            <a:ext cx="8429760" cy="0"/>
          </a:xfrm>
          <a:prstGeom prst="line">
            <a:avLst/>
          </a:prstGeom>
          <a:ln w="14040">
            <a:solidFill>
              <a:srgbClr val="3161AB"/>
            </a:solidFill>
            <a:round/>
          </a:ln>
        </p:spPr>
      </p:sp>
      <p:sp>
        <p:nvSpPr>
          <p:cNvPr id="47" name="Tekstboks 17"/>
          <p:cNvSpPr txBox="1">
            <a:spLocks noChangeArrowheads="1"/>
          </p:cNvSpPr>
          <p:nvPr/>
        </p:nvSpPr>
        <p:spPr bwMode="auto">
          <a:xfrm>
            <a:off x="7461448" y="6525344"/>
            <a:ext cx="11430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sz="1200" dirty="0">
                <a:solidFill>
                  <a:srgbClr val="3161AB"/>
                </a:solidFill>
                <a:latin typeface="Calibri" pitchFamily="34" charset="0"/>
              </a:rPr>
              <a:t>Sune Jakobsen</a:t>
            </a:r>
            <a:endParaRPr lang="da-DK" sz="1200" dirty="0">
              <a:solidFill>
                <a:srgbClr val="3161AB"/>
              </a:solidFill>
              <a:latin typeface="Calibri" pitchFamily="34" charset="0"/>
            </a:endParaRPr>
          </a:p>
        </p:txBody>
      </p:sp>
      <p:cxnSp>
        <p:nvCxnSpPr>
          <p:cNvPr id="52" name="Lige forbindelse 51"/>
          <p:cNvCxnSpPr/>
          <p:nvPr/>
        </p:nvCxnSpPr>
        <p:spPr>
          <a:xfrm flipH="1">
            <a:off x="0" y="6755532"/>
            <a:ext cx="9144001" cy="0"/>
          </a:xfrm>
          <a:prstGeom prst="line">
            <a:avLst/>
          </a:prstGeom>
          <a:ln w="13970">
            <a:solidFill>
              <a:srgbClr val="3161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kstboks 16"/>
          <p:cNvSpPr txBox="1">
            <a:spLocks noChangeArrowheads="1"/>
          </p:cNvSpPr>
          <p:nvPr/>
        </p:nvSpPr>
        <p:spPr bwMode="auto">
          <a:xfrm>
            <a:off x="0" y="6525344"/>
            <a:ext cx="91440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200" dirty="0">
                <a:solidFill>
                  <a:srgbClr val="3161AB"/>
                </a:solidFill>
              </a:rPr>
              <a:t>Removal of distance margin for ATLAS-AFP                         	      MPP/ CWG 	      24-07-2017</a:t>
            </a:r>
            <a:endParaRPr lang="en-US" sz="1200" dirty="0">
              <a:solidFill>
                <a:srgbClr val="3161AB"/>
              </a:solidFill>
            </a:endParaRPr>
          </a:p>
        </p:txBody>
      </p:sp>
      <p:sp>
        <p:nvSpPr>
          <p:cNvPr id="27" name="CustomShape 3"/>
          <p:cNvSpPr/>
          <p:nvPr/>
        </p:nvSpPr>
        <p:spPr>
          <a:xfrm>
            <a:off x="395783" y="3717032"/>
            <a:ext cx="8424689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en-US" sz="1400" dirty="0" smtClean="0">
                <a:solidFill>
                  <a:srgbClr val="183962"/>
                </a:solidFill>
              </a:rPr>
              <a:t>Maximum temperature observed on a Roman Pot is 42 </a:t>
            </a:r>
            <a:r>
              <a:rPr lang="en-US" sz="1400" dirty="0" smtClean="0">
                <a:solidFill>
                  <a:srgbClr val="183962"/>
                </a:solidFill>
                <a:latin typeface="Calibri"/>
              </a:rPr>
              <a:t>°C (Roman Pots are baked-out at </a:t>
            </a:r>
            <a:r>
              <a:rPr lang="en-US" sz="1400" dirty="0">
                <a:solidFill>
                  <a:srgbClr val="183962"/>
                </a:solidFill>
              </a:rPr>
              <a:t>~200 °</a:t>
            </a:r>
            <a:r>
              <a:rPr lang="en-US" sz="1400" dirty="0" smtClean="0">
                <a:solidFill>
                  <a:srgbClr val="183962"/>
                </a:solidFill>
              </a:rPr>
              <a:t>C).  </a:t>
            </a:r>
            <a:endParaRPr lang="en-US" sz="1400" dirty="0"/>
          </a:p>
        </p:txBody>
      </p:sp>
      <p:sp>
        <p:nvSpPr>
          <p:cNvPr id="31" name="CustomShape 3"/>
          <p:cNvSpPr/>
          <p:nvPr/>
        </p:nvSpPr>
        <p:spPr>
          <a:xfrm>
            <a:off x="395537" y="4944440"/>
            <a:ext cx="8424935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r>
              <a:rPr lang="en-US" sz="1400" dirty="0">
                <a:solidFill>
                  <a:srgbClr val="183962"/>
                </a:solidFill>
              </a:rPr>
              <a:t>By moving the Roman Pot closer to the </a:t>
            </a:r>
            <a:r>
              <a:rPr lang="en-US" sz="1400" dirty="0" smtClean="0">
                <a:solidFill>
                  <a:srgbClr val="183962"/>
                </a:solidFill>
              </a:rPr>
              <a:t>beam additional heating </a:t>
            </a:r>
            <a:r>
              <a:rPr lang="en-US" sz="1400" dirty="0">
                <a:solidFill>
                  <a:srgbClr val="183962"/>
                </a:solidFill>
              </a:rPr>
              <a:t>is </a:t>
            </a:r>
            <a:r>
              <a:rPr lang="en-US" sz="1400" dirty="0" smtClean="0">
                <a:solidFill>
                  <a:srgbClr val="183962"/>
                </a:solidFill>
              </a:rPr>
              <a:t>expected (+ ~30 %),</a:t>
            </a:r>
            <a:r>
              <a:rPr lang="en-US" sz="1400" b="1" dirty="0" smtClean="0">
                <a:solidFill>
                  <a:srgbClr val="183962"/>
                </a:solidFill>
              </a:rPr>
              <a:t> but the temperatures of the Roman Pots are not worrying </a:t>
            </a:r>
            <a:r>
              <a:rPr lang="en-US" sz="1400" dirty="0" smtClean="0">
                <a:solidFill>
                  <a:srgbClr val="183962"/>
                </a:solidFill>
              </a:rPr>
              <a:t>(however the detector cooling might need to be revisited =&gt; </a:t>
            </a:r>
            <a:r>
              <a:rPr lang="en-US" sz="1400" b="1" dirty="0" smtClean="0">
                <a:solidFill>
                  <a:srgbClr val="183962"/>
                </a:solidFill>
              </a:rPr>
              <a:t>not a LHC safety concern).</a:t>
            </a:r>
            <a:endParaRPr lang="en-US" sz="1400" b="1" dirty="0"/>
          </a:p>
        </p:txBody>
      </p:sp>
      <p:sp>
        <p:nvSpPr>
          <p:cNvPr id="51" name="Text Box 5"/>
          <p:cNvSpPr txBox="1">
            <a:spLocks noChangeArrowheads="1"/>
          </p:cNvSpPr>
          <p:nvPr/>
        </p:nvSpPr>
        <p:spPr bwMode="auto">
          <a:xfrm>
            <a:off x="8567738" y="6552157"/>
            <a:ext cx="57626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da-D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4/9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21" name="CustomShape 3"/>
          <p:cNvSpPr/>
          <p:nvPr/>
        </p:nvSpPr>
        <p:spPr>
          <a:xfrm>
            <a:off x="395784" y="4224360"/>
            <a:ext cx="8424690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400" dirty="0" smtClean="0">
                <a:solidFill>
                  <a:srgbClr val="183962"/>
                </a:solidFill>
              </a:rPr>
              <a:t>Even for the most pessimistic estimate of thermal expansion (~2 µm/</a:t>
            </a:r>
            <a:r>
              <a:rPr lang="en-US" sz="1400" dirty="0" smtClean="0">
                <a:solidFill>
                  <a:srgbClr val="183962"/>
                </a:solidFill>
                <a:latin typeface="Calibri"/>
              </a:rPr>
              <a:t>°</a:t>
            </a:r>
            <a:r>
              <a:rPr lang="en-US" sz="1400" dirty="0">
                <a:solidFill>
                  <a:srgbClr val="183962"/>
                </a:solidFill>
              </a:rPr>
              <a:t>C</a:t>
            </a:r>
            <a:r>
              <a:rPr lang="en-US" sz="1400" dirty="0" smtClean="0">
                <a:solidFill>
                  <a:srgbClr val="183962"/>
                </a:solidFill>
              </a:rPr>
              <a:t>) the </a:t>
            </a:r>
            <a:r>
              <a:rPr lang="en-US" sz="1400" dirty="0">
                <a:solidFill>
                  <a:srgbClr val="183962"/>
                </a:solidFill>
              </a:rPr>
              <a:t>distance from </a:t>
            </a:r>
            <a:r>
              <a:rPr lang="en-US" sz="1400" dirty="0" smtClean="0">
                <a:solidFill>
                  <a:srgbClr val="183962"/>
                </a:solidFill>
              </a:rPr>
              <a:t>beam changes less than 1 </a:t>
            </a:r>
            <a:r>
              <a:rPr lang="en-US" sz="1400" dirty="0">
                <a:solidFill>
                  <a:srgbClr val="183962"/>
                </a:solidFill>
              </a:rPr>
              <a:t>σ</a:t>
            </a:r>
            <a:r>
              <a:rPr lang="en-US" sz="1400" baseline="-25000" dirty="0">
                <a:solidFill>
                  <a:srgbClr val="183962"/>
                </a:solidFill>
              </a:rPr>
              <a:t>nominal</a:t>
            </a:r>
            <a:r>
              <a:rPr lang="en-US" sz="1400" dirty="0">
                <a:solidFill>
                  <a:srgbClr val="183962"/>
                </a:solidFill>
              </a:rPr>
              <a:t> </a:t>
            </a:r>
            <a:r>
              <a:rPr lang="en-US" sz="1400" dirty="0" smtClean="0">
                <a:solidFill>
                  <a:srgbClr val="183962"/>
                </a:solidFill>
              </a:rPr>
              <a:t>for </a:t>
            </a:r>
            <a:r>
              <a:rPr lang="en-US" sz="1400" dirty="0">
                <a:solidFill>
                  <a:srgbClr val="183962"/>
                </a:solidFill>
              </a:rPr>
              <a:t>any realistic temperature </a:t>
            </a:r>
            <a:r>
              <a:rPr lang="en-US" sz="1400" dirty="0" smtClean="0">
                <a:solidFill>
                  <a:srgbClr val="183962"/>
                </a:solidFill>
              </a:rPr>
              <a:t>increase.   </a:t>
            </a:r>
            <a:endParaRPr lang="en-US" sz="1400" dirty="0"/>
          </a:p>
        </p:txBody>
      </p:sp>
      <p:sp>
        <p:nvSpPr>
          <p:cNvPr id="22" name="CustomShape 3"/>
          <p:cNvSpPr/>
          <p:nvPr/>
        </p:nvSpPr>
        <p:spPr>
          <a:xfrm>
            <a:off x="395537" y="3000224"/>
            <a:ext cx="7812261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400" dirty="0" smtClean="0">
                <a:solidFill>
                  <a:srgbClr val="183962"/>
                </a:solidFill>
              </a:rPr>
              <a:t>Clear correlation between number of bunches and temperature increase of the AFP Roman Pots.</a:t>
            </a:r>
            <a:endParaRPr lang="en-US" sz="1400" dirty="0"/>
          </a:p>
        </p:txBody>
      </p:sp>
      <p:sp>
        <p:nvSpPr>
          <p:cNvPr id="19" name="CustomShape 3"/>
          <p:cNvSpPr/>
          <p:nvPr/>
        </p:nvSpPr>
        <p:spPr>
          <a:xfrm>
            <a:off x="395537" y="3356992"/>
            <a:ext cx="8136903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400" dirty="0" smtClean="0">
                <a:solidFill>
                  <a:srgbClr val="183962"/>
                </a:solidFill>
              </a:rPr>
              <a:t>The heating is significantly more pronounced for the B-stations, which has Roman Pots closer to the beam.</a:t>
            </a:r>
            <a:endParaRPr lang="en-US" sz="1400" dirty="0"/>
          </a:p>
        </p:txBody>
      </p:sp>
      <p:pic>
        <p:nvPicPr>
          <p:cNvPr id="1029" name="Picture 5" descr="D:\CERN temp\Meetings\2017\MPP 24-07-2017 removed margin from AFP\Number of bunches during the yea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08721"/>
            <a:ext cx="4060376" cy="1897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:\CERN temp\Meetings\2017\MPP 24-07-2017 removed margin from AFP\Number of bunches during the year + temp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08721"/>
            <a:ext cx="4178388" cy="1897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D:\CERN temp\Meetings\2017\MPP 24-07-2017 removed margin from AFP\Number of bunches during the year + temp zoom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9042" y="908721"/>
            <a:ext cx="4211431" cy="1897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CustomShape 3"/>
          <p:cNvSpPr/>
          <p:nvPr/>
        </p:nvSpPr>
        <p:spPr>
          <a:xfrm>
            <a:off x="6576019" y="836712"/>
            <a:ext cx="1092325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400" dirty="0" smtClean="0">
                <a:solidFill>
                  <a:srgbClr val="FF0000"/>
                </a:solidFill>
              </a:rPr>
              <a:t>B-stations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3" name="Lige pilforbindelse 2"/>
          <p:cNvCxnSpPr/>
          <p:nvPr/>
        </p:nvCxnSpPr>
        <p:spPr>
          <a:xfrm>
            <a:off x="7020272" y="1047828"/>
            <a:ext cx="360040" cy="2209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ustomShape 3"/>
          <p:cNvSpPr/>
          <p:nvPr/>
        </p:nvSpPr>
        <p:spPr>
          <a:xfrm>
            <a:off x="6504011" y="2280144"/>
            <a:ext cx="1092325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400" dirty="0" smtClean="0">
                <a:solidFill>
                  <a:srgbClr val="FF0000"/>
                </a:solidFill>
              </a:rPr>
              <a:t>A-stations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33" name="Lige pilforbindelse 32"/>
          <p:cNvCxnSpPr/>
          <p:nvPr/>
        </p:nvCxnSpPr>
        <p:spPr>
          <a:xfrm flipV="1">
            <a:off x="6840252" y="1556792"/>
            <a:ext cx="36004" cy="75333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ustomShape 3"/>
          <p:cNvSpPr/>
          <p:nvPr/>
        </p:nvSpPr>
        <p:spPr>
          <a:xfrm rot="16200000">
            <a:off x="-695655" y="1715153"/>
            <a:ext cx="1897624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400" dirty="0" smtClean="0">
                <a:solidFill>
                  <a:srgbClr val="00B0F0"/>
                </a:solidFill>
              </a:rPr>
              <a:t>Number of bunches</a:t>
            </a:r>
            <a:endParaRPr lang="en-US" sz="1400" dirty="0">
              <a:solidFill>
                <a:srgbClr val="00B0F0"/>
              </a:solidFill>
            </a:endParaRPr>
          </a:p>
        </p:txBody>
      </p:sp>
      <p:sp>
        <p:nvSpPr>
          <p:cNvPr id="35" name="CustomShape 3"/>
          <p:cNvSpPr/>
          <p:nvPr/>
        </p:nvSpPr>
        <p:spPr>
          <a:xfrm rot="16200000">
            <a:off x="7945304" y="1711419"/>
            <a:ext cx="1897624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400" dirty="0" smtClean="0">
                <a:solidFill>
                  <a:srgbClr val="7030A0"/>
                </a:solidFill>
              </a:rPr>
              <a:t>Temperature [</a:t>
            </a:r>
            <a:r>
              <a:rPr lang="en-US" sz="1400" dirty="0" smtClean="0">
                <a:solidFill>
                  <a:srgbClr val="7030A0"/>
                </a:solidFill>
                <a:latin typeface="Calibri"/>
              </a:rPr>
              <a:t>°C]</a:t>
            </a:r>
            <a:endParaRPr lang="en-US" sz="1400" dirty="0">
              <a:solidFill>
                <a:srgbClr val="7030A0"/>
              </a:solidFill>
            </a:endParaRPr>
          </a:p>
        </p:txBody>
      </p:sp>
      <p:sp>
        <p:nvSpPr>
          <p:cNvPr id="24" name="Tekstboks 63"/>
          <p:cNvSpPr txBox="1"/>
          <p:nvPr/>
        </p:nvSpPr>
        <p:spPr>
          <a:xfrm>
            <a:off x="714348" y="-24"/>
            <a:ext cx="84296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3161AB"/>
                </a:solidFill>
                <a:latin typeface="Calibri" panose="020F0502020204030204" pitchFamily="34" charset="0"/>
              </a:rPr>
              <a:t>Introduction              Operational experience             </a:t>
            </a:r>
            <a:r>
              <a:rPr lang="en-US" sz="1000" u="sng" dirty="0" smtClean="0">
                <a:solidFill>
                  <a:srgbClr val="3161AB"/>
                </a:solidFill>
                <a:latin typeface="Calibri" panose="020F0502020204030204" pitchFamily="34" charset="0"/>
              </a:rPr>
              <a:t>Temperatures</a:t>
            </a:r>
            <a:r>
              <a:rPr lang="en-US" sz="1000" dirty="0" smtClean="0">
                <a:solidFill>
                  <a:srgbClr val="3161AB"/>
                </a:solidFill>
                <a:latin typeface="Calibri" panose="020F0502020204030204" pitchFamily="34" charset="0"/>
              </a:rPr>
              <a:t>              Primary vacuum               Slow </a:t>
            </a:r>
            <a:r>
              <a:rPr lang="en-US" sz="1000" dirty="0" smtClean="0">
                <a:solidFill>
                  <a:srgbClr val="3161AB"/>
                </a:solidFill>
                <a:latin typeface="Calibri" panose="020F0502020204030204" pitchFamily="34" charset="0"/>
              </a:rPr>
              <a:t>losses </a:t>
            </a:r>
            <a:r>
              <a:rPr lang="en-US" sz="1000" dirty="0" smtClean="0">
                <a:solidFill>
                  <a:srgbClr val="3161AB"/>
                </a:solidFill>
                <a:latin typeface="Calibri" panose="020F0502020204030204" pitchFamily="34" charset="0"/>
              </a:rPr>
              <a:t>               Fast losses              UFOs              Conclusion</a:t>
            </a:r>
            <a:endParaRPr lang="en-US" sz="1000" dirty="0">
              <a:solidFill>
                <a:srgbClr val="3161AB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916091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1" dur="indefinite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32" dur="indefinite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37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1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42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2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63" dur="indefinite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7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68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73" dur="indefinite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7" grpId="1"/>
      <p:bldP spid="31" grpId="0"/>
      <p:bldP spid="31" grpId="1"/>
      <p:bldP spid="21" grpId="0"/>
      <p:bldP spid="21" grpId="1"/>
      <p:bldP spid="22" grpId="0"/>
      <p:bldP spid="22" grpId="1"/>
      <p:bldP spid="19" grpId="0"/>
      <p:bldP spid="19" grpId="1"/>
      <p:bldP spid="25" grpId="0"/>
      <p:bldP spid="3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Y:\Users\s\SJAKOBSE\Public\AFP margin removal\Vacuum overview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6" t="21776"/>
          <a:stretch/>
        </p:blipFill>
        <p:spPr bwMode="auto">
          <a:xfrm>
            <a:off x="437400" y="1376933"/>
            <a:ext cx="4134420" cy="1692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Y:\Users\s\SJAKOBSE\Public\AFP margin removal\titles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1" b="84995"/>
          <a:stretch/>
        </p:blipFill>
        <p:spPr bwMode="auto">
          <a:xfrm>
            <a:off x="611560" y="791644"/>
            <a:ext cx="8064896" cy="349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Y:\Users\s\SJAKOBSE\Public\AFP margin removal\Vacuum overview full zoom.png.png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9" t="21663" b="819"/>
          <a:stretch/>
        </p:blipFill>
        <p:spPr bwMode="auto">
          <a:xfrm>
            <a:off x="4644008" y="1376933"/>
            <a:ext cx="4103164" cy="1661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Y:\Users\s\SJAKOBSE\Public\AFP margin removal\Vacuum overviewzoom insertion.pn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5" t="21265"/>
          <a:stretch/>
        </p:blipFill>
        <p:spPr bwMode="auto">
          <a:xfrm>
            <a:off x="395537" y="3423045"/>
            <a:ext cx="4212467" cy="1734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Y:\Users\s\SJAKOBSE\Public\AFP margin removal\Vacuum overviewzoomextraction.png.pn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2" t="21376"/>
          <a:stretch/>
        </p:blipFill>
        <p:spPr bwMode="auto">
          <a:xfrm>
            <a:off x="4644008" y="3423045"/>
            <a:ext cx="4103164" cy="1686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CustomShape 1"/>
          <p:cNvSpPr/>
          <p:nvPr/>
        </p:nvSpPr>
        <p:spPr>
          <a:xfrm>
            <a:off x="714240" y="306360"/>
            <a:ext cx="8322256" cy="356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r>
              <a:rPr lang="en-US" sz="2600" i="1" dirty="0" smtClean="0">
                <a:solidFill>
                  <a:srgbClr val="183962"/>
                </a:solidFill>
              </a:rPr>
              <a:t>Operational experience – Primary vacuum</a:t>
            </a:r>
            <a:endParaRPr lang="en-US" sz="2600" dirty="0"/>
          </a:p>
        </p:txBody>
      </p:sp>
      <p:sp>
        <p:nvSpPr>
          <p:cNvPr id="48" name="CustomShape 5"/>
          <p:cNvSpPr/>
          <p:nvPr/>
        </p:nvSpPr>
        <p:spPr>
          <a:xfrm>
            <a:off x="0" y="0"/>
            <a:ext cx="9143640" cy="6857640"/>
          </a:xfrm>
          <a:prstGeom prst="rect">
            <a:avLst/>
          </a:prstGeom>
          <a:noFill/>
          <a:ln w="25560">
            <a:solidFill>
              <a:srgbClr val="3A5F8B"/>
            </a:solidFill>
            <a:round/>
          </a:ln>
        </p:spPr>
      </p:sp>
      <p:sp>
        <p:nvSpPr>
          <p:cNvPr id="50" name="Line 6"/>
          <p:cNvSpPr/>
          <p:nvPr/>
        </p:nvSpPr>
        <p:spPr>
          <a:xfrm flipH="1">
            <a:off x="714240" y="220320"/>
            <a:ext cx="8429760" cy="0"/>
          </a:xfrm>
          <a:prstGeom prst="line">
            <a:avLst/>
          </a:prstGeom>
          <a:ln w="14040">
            <a:solidFill>
              <a:srgbClr val="3161AB"/>
            </a:solidFill>
            <a:round/>
          </a:ln>
        </p:spPr>
      </p:sp>
      <p:sp>
        <p:nvSpPr>
          <p:cNvPr id="47" name="Tekstboks 17"/>
          <p:cNvSpPr txBox="1">
            <a:spLocks noChangeArrowheads="1"/>
          </p:cNvSpPr>
          <p:nvPr/>
        </p:nvSpPr>
        <p:spPr bwMode="auto">
          <a:xfrm>
            <a:off x="7461448" y="6525344"/>
            <a:ext cx="11430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sz="1200" dirty="0">
                <a:solidFill>
                  <a:srgbClr val="3161AB"/>
                </a:solidFill>
                <a:latin typeface="Calibri" pitchFamily="34" charset="0"/>
              </a:rPr>
              <a:t>Sune Jakobsen</a:t>
            </a:r>
            <a:endParaRPr lang="da-DK" sz="1200" dirty="0">
              <a:solidFill>
                <a:srgbClr val="3161AB"/>
              </a:solidFill>
              <a:latin typeface="Calibri" pitchFamily="34" charset="0"/>
            </a:endParaRPr>
          </a:p>
        </p:txBody>
      </p:sp>
      <p:cxnSp>
        <p:nvCxnSpPr>
          <p:cNvPr id="52" name="Lige forbindelse 51"/>
          <p:cNvCxnSpPr/>
          <p:nvPr/>
        </p:nvCxnSpPr>
        <p:spPr>
          <a:xfrm flipH="1">
            <a:off x="0" y="6755532"/>
            <a:ext cx="9144001" cy="0"/>
          </a:xfrm>
          <a:prstGeom prst="line">
            <a:avLst/>
          </a:prstGeom>
          <a:ln w="13970">
            <a:solidFill>
              <a:srgbClr val="3161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kstboks 16"/>
          <p:cNvSpPr txBox="1">
            <a:spLocks noChangeArrowheads="1"/>
          </p:cNvSpPr>
          <p:nvPr/>
        </p:nvSpPr>
        <p:spPr bwMode="auto">
          <a:xfrm>
            <a:off x="0" y="6525344"/>
            <a:ext cx="91440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200" dirty="0">
                <a:solidFill>
                  <a:srgbClr val="3161AB"/>
                </a:solidFill>
              </a:rPr>
              <a:t>Removal of distance margin for ATLAS-AFP                         	      MPP/ CWG 	      24-07-2017</a:t>
            </a:r>
            <a:endParaRPr lang="en-US" sz="1200" dirty="0">
              <a:solidFill>
                <a:srgbClr val="3161AB"/>
              </a:solidFill>
            </a:endParaRPr>
          </a:p>
        </p:txBody>
      </p:sp>
      <p:sp>
        <p:nvSpPr>
          <p:cNvPr id="27" name="CustomShape 3"/>
          <p:cNvSpPr/>
          <p:nvPr/>
        </p:nvSpPr>
        <p:spPr>
          <a:xfrm>
            <a:off x="395783" y="5448496"/>
            <a:ext cx="8424689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en-US" sz="1400" dirty="0" smtClean="0">
                <a:solidFill>
                  <a:srgbClr val="183962"/>
                </a:solidFill>
              </a:rPr>
              <a:t>Some indication of heating on the vacuum pressures.</a:t>
            </a:r>
            <a:endParaRPr lang="en-US" sz="1400" dirty="0"/>
          </a:p>
        </p:txBody>
      </p:sp>
      <p:sp>
        <p:nvSpPr>
          <p:cNvPr id="31" name="CustomShape 3"/>
          <p:cNvSpPr/>
          <p:nvPr/>
        </p:nvSpPr>
        <p:spPr>
          <a:xfrm>
            <a:off x="395537" y="6021288"/>
            <a:ext cx="8424935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r>
              <a:rPr lang="en-US" sz="1400" dirty="0" smtClean="0">
                <a:solidFill>
                  <a:srgbClr val="183962"/>
                </a:solidFill>
              </a:rPr>
              <a:t>When moving OUT the AFP Roman Pots on the RIGHT side, larger/longer vacuum spikes are observed.</a:t>
            </a:r>
            <a:endParaRPr lang="en-US" sz="1400" b="1" dirty="0"/>
          </a:p>
        </p:txBody>
      </p:sp>
      <p:sp>
        <p:nvSpPr>
          <p:cNvPr id="51" name="Text Box 5"/>
          <p:cNvSpPr txBox="1">
            <a:spLocks noChangeArrowheads="1"/>
          </p:cNvSpPr>
          <p:nvPr/>
        </p:nvSpPr>
        <p:spPr bwMode="auto">
          <a:xfrm>
            <a:off x="8567738" y="6552157"/>
            <a:ext cx="57626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da-D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5/9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21" name="CustomShape 3"/>
          <p:cNvSpPr/>
          <p:nvPr/>
        </p:nvSpPr>
        <p:spPr>
          <a:xfrm>
            <a:off x="395784" y="5736528"/>
            <a:ext cx="8424690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400" dirty="0" smtClean="0">
                <a:solidFill>
                  <a:srgbClr val="183962"/>
                </a:solidFill>
              </a:rPr>
              <a:t>Minor (~1E-9 mbar) spikes systematically observed when moving the TCLs or AFP Roman Pots.</a:t>
            </a:r>
            <a:endParaRPr lang="en-US" sz="1400" dirty="0"/>
          </a:p>
        </p:txBody>
      </p:sp>
      <p:sp>
        <p:nvSpPr>
          <p:cNvPr id="22" name="CustomShape 3"/>
          <p:cNvSpPr/>
          <p:nvPr/>
        </p:nvSpPr>
        <p:spPr>
          <a:xfrm>
            <a:off x="395784" y="1128016"/>
            <a:ext cx="4176036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400" b="1" dirty="0" smtClean="0">
                <a:solidFill>
                  <a:srgbClr val="183962"/>
                </a:solidFill>
              </a:rPr>
              <a:t>Overview of intensity ramp up</a:t>
            </a:r>
            <a:endParaRPr lang="en-US" sz="1400" b="1" dirty="0"/>
          </a:p>
        </p:txBody>
      </p:sp>
      <p:sp>
        <p:nvSpPr>
          <p:cNvPr id="19" name="CustomShape 3"/>
          <p:cNvSpPr/>
          <p:nvPr/>
        </p:nvSpPr>
        <p:spPr>
          <a:xfrm>
            <a:off x="395537" y="5160464"/>
            <a:ext cx="8136903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400" dirty="0" smtClean="0">
                <a:solidFill>
                  <a:srgbClr val="183962"/>
                </a:solidFill>
              </a:rPr>
              <a:t>Vacuum behavior </a:t>
            </a:r>
            <a:r>
              <a:rPr lang="en-US" sz="1400" dirty="0" smtClean="0">
                <a:solidFill>
                  <a:srgbClr val="183962"/>
                </a:solidFill>
              </a:rPr>
              <a:t>very </a:t>
            </a:r>
            <a:r>
              <a:rPr lang="en-US" sz="1400" dirty="0" smtClean="0">
                <a:solidFill>
                  <a:srgbClr val="183962"/>
                </a:solidFill>
              </a:rPr>
              <a:t>reproducible from fill to fill. </a:t>
            </a:r>
            <a:endParaRPr lang="en-US" sz="1400" dirty="0"/>
          </a:p>
        </p:txBody>
      </p:sp>
      <p:sp>
        <p:nvSpPr>
          <p:cNvPr id="25" name="CustomShape 3"/>
          <p:cNvSpPr/>
          <p:nvPr/>
        </p:nvSpPr>
        <p:spPr>
          <a:xfrm>
            <a:off x="1403648" y="3411777"/>
            <a:ext cx="648072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400" dirty="0" smtClean="0">
                <a:solidFill>
                  <a:srgbClr val="FF0000"/>
                </a:solidFill>
              </a:rPr>
              <a:t>TCL6s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3" name="Lige pilforbindelse 2"/>
          <p:cNvCxnSpPr/>
          <p:nvPr/>
        </p:nvCxnSpPr>
        <p:spPr>
          <a:xfrm flipH="1">
            <a:off x="1259632" y="3573016"/>
            <a:ext cx="216024" cy="11046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ustomShape 3"/>
          <p:cNvSpPr/>
          <p:nvPr/>
        </p:nvSpPr>
        <p:spPr>
          <a:xfrm>
            <a:off x="6240540" y="1954350"/>
            <a:ext cx="1727978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400" dirty="0" smtClean="0">
                <a:solidFill>
                  <a:srgbClr val="FF0000"/>
                </a:solidFill>
              </a:rPr>
              <a:t>Indication of heating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33" name="Lige pilforbindelse 32"/>
          <p:cNvCxnSpPr/>
          <p:nvPr/>
        </p:nvCxnSpPr>
        <p:spPr>
          <a:xfrm flipH="1">
            <a:off x="5760132" y="2129584"/>
            <a:ext cx="468052" cy="65134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ustomShape 3"/>
          <p:cNvSpPr/>
          <p:nvPr/>
        </p:nvSpPr>
        <p:spPr>
          <a:xfrm>
            <a:off x="4572428" y="1124744"/>
            <a:ext cx="4176036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400" b="1" dirty="0" smtClean="0">
                <a:solidFill>
                  <a:srgbClr val="183962"/>
                </a:solidFill>
              </a:rPr>
              <a:t>One fill</a:t>
            </a:r>
            <a:endParaRPr lang="en-US" sz="1400" b="1" dirty="0"/>
          </a:p>
        </p:txBody>
      </p:sp>
      <p:sp>
        <p:nvSpPr>
          <p:cNvPr id="36" name="CustomShape 3"/>
          <p:cNvSpPr/>
          <p:nvPr/>
        </p:nvSpPr>
        <p:spPr>
          <a:xfrm>
            <a:off x="4572000" y="3140968"/>
            <a:ext cx="4176036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400" b="1" dirty="0" smtClean="0">
                <a:solidFill>
                  <a:srgbClr val="183962"/>
                </a:solidFill>
              </a:rPr>
              <a:t>Extraction of AFP Roman Pots and TCL6</a:t>
            </a:r>
            <a:endParaRPr lang="en-US" sz="1400" b="1" dirty="0"/>
          </a:p>
        </p:txBody>
      </p:sp>
      <p:sp>
        <p:nvSpPr>
          <p:cNvPr id="37" name="CustomShape 3"/>
          <p:cNvSpPr/>
          <p:nvPr/>
        </p:nvSpPr>
        <p:spPr>
          <a:xfrm>
            <a:off x="395536" y="3140968"/>
            <a:ext cx="4176036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400" b="1" dirty="0" smtClean="0">
                <a:solidFill>
                  <a:srgbClr val="183962"/>
                </a:solidFill>
              </a:rPr>
              <a:t>Insertion of AFP Roman Pots and TCL6</a:t>
            </a:r>
            <a:endParaRPr lang="en-US" sz="1400" b="1" dirty="0"/>
          </a:p>
        </p:txBody>
      </p:sp>
      <p:sp>
        <p:nvSpPr>
          <p:cNvPr id="38" name="CustomShape 3"/>
          <p:cNvSpPr/>
          <p:nvPr/>
        </p:nvSpPr>
        <p:spPr>
          <a:xfrm>
            <a:off x="3275856" y="3411777"/>
            <a:ext cx="1044116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400" dirty="0" smtClean="0">
                <a:solidFill>
                  <a:srgbClr val="FF0000"/>
                </a:solidFill>
              </a:rPr>
              <a:t>Roman Pots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39" name="Lige pilforbindelse 38"/>
          <p:cNvCxnSpPr/>
          <p:nvPr/>
        </p:nvCxnSpPr>
        <p:spPr>
          <a:xfrm flipH="1">
            <a:off x="3090900" y="3544662"/>
            <a:ext cx="216024" cy="5523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Lige pilforbindelse 39"/>
          <p:cNvCxnSpPr/>
          <p:nvPr/>
        </p:nvCxnSpPr>
        <p:spPr>
          <a:xfrm flipH="1">
            <a:off x="1259632" y="4077072"/>
            <a:ext cx="504056" cy="61452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ustomShape 3"/>
          <p:cNvSpPr/>
          <p:nvPr/>
        </p:nvSpPr>
        <p:spPr>
          <a:xfrm>
            <a:off x="1691680" y="3861048"/>
            <a:ext cx="1368152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400" dirty="0" smtClean="0">
                <a:solidFill>
                  <a:srgbClr val="FF0000"/>
                </a:solidFill>
              </a:rPr>
              <a:t>Minor spikes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42" name="Lige pilforbindelse 41"/>
          <p:cNvCxnSpPr/>
          <p:nvPr/>
        </p:nvCxnSpPr>
        <p:spPr>
          <a:xfrm>
            <a:off x="2627784" y="4145808"/>
            <a:ext cx="463116" cy="61452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Lige pilforbindelse 44"/>
          <p:cNvCxnSpPr/>
          <p:nvPr/>
        </p:nvCxnSpPr>
        <p:spPr>
          <a:xfrm flipH="1">
            <a:off x="5503168" y="4150716"/>
            <a:ext cx="364976" cy="21490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CustomShape 3"/>
          <p:cNvSpPr/>
          <p:nvPr/>
        </p:nvSpPr>
        <p:spPr>
          <a:xfrm>
            <a:off x="6300192" y="4300666"/>
            <a:ext cx="1368152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400" dirty="0" smtClean="0">
                <a:solidFill>
                  <a:srgbClr val="FF0000"/>
                </a:solidFill>
              </a:rPr>
              <a:t>Minor spikes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49" name="Lige pilforbindelse 48"/>
          <p:cNvCxnSpPr/>
          <p:nvPr/>
        </p:nvCxnSpPr>
        <p:spPr>
          <a:xfrm>
            <a:off x="6876256" y="4585426"/>
            <a:ext cx="160920" cy="8233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CustomShape 3"/>
          <p:cNvSpPr/>
          <p:nvPr/>
        </p:nvSpPr>
        <p:spPr>
          <a:xfrm>
            <a:off x="5472100" y="3389047"/>
            <a:ext cx="1044116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400" dirty="0" smtClean="0">
                <a:solidFill>
                  <a:srgbClr val="FF0000"/>
                </a:solidFill>
              </a:rPr>
              <a:t>Roman Pots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54" name="Lige pilforbindelse 53"/>
          <p:cNvCxnSpPr/>
          <p:nvPr/>
        </p:nvCxnSpPr>
        <p:spPr>
          <a:xfrm flipH="1">
            <a:off x="5287144" y="3521932"/>
            <a:ext cx="216024" cy="5523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CustomShape 3"/>
          <p:cNvSpPr/>
          <p:nvPr/>
        </p:nvSpPr>
        <p:spPr>
          <a:xfrm>
            <a:off x="7187866" y="3692666"/>
            <a:ext cx="648072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400" dirty="0" smtClean="0">
                <a:solidFill>
                  <a:srgbClr val="FF0000"/>
                </a:solidFill>
              </a:rPr>
              <a:t>TCL6s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56" name="Lige pilforbindelse 55"/>
          <p:cNvCxnSpPr/>
          <p:nvPr/>
        </p:nvCxnSpPr>
        <p:spPr>
          <a:xfrm flipH="1" flipV="1">
            <a:off x="7043850" y="3628249"/>
            <a:ext cx="216024" cy="22565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ustomShape 3"/>
          <p:cNvSpPr/>
          <p:nvPr/>
        </p:nvSpPr>
        <p:spPr>
          <a:xfrm>
            <a:off x="5796136" y="4008336"/>
            <a:ext cx="1665312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400" dirty="0" smtClean="0">
                <a:solidFill>
                  <a:srgbClr val="FF0000"/>
                </a:solidFill>
              </a:rPr>
              <a:t>Only on RIGHT side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58" name="Lige pilforbindelse 57"/>
          <p:cNvCxnSpPr/>
          <p:nvPr/>
        </p:nvCxnSpPr>
        <p:spPr>
          <a:xfrm flipH="1">
            <a:off x="5318172" y="4509120"/>
            <a:ext cx="1054028" cy="34111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CustomShape 3"/>
          <p:cNvSpPr/>
          <p:nvPr/>
        </p:nvSpPr>
        <p:spPr>
          <a:xfrm>
            <a:off x="611561" y="6312592"/>
            <a:ext cx="8424935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r>
              <a:rPr lang="en-US" sz="1400" dirty="0" smtClean="0">
                <a:solidFill>
                  <a:srgbClr val="183962"/>
                </a:solidFill>
              </a:rPr>
              <a:t>The spikes are observed both with and without beam, which could indicate it comes from friction.</a:t>
            </a:r>
            <a:endParaRPr lang="en-US" sz="1400" b="1" dirty="0"/>
          </a:p>
        </p:txBody>
      </p:sp>
      <p:sp>
        <p:nvSpPr>
          <p:cNvPr id="43" name="CustomShape 3"/>
          <p:cNvSpPr/>
          <p:nvPr/>
        </p:nvSpPr>
        <p:spPr>
          <a:xfrm>
            <a:off x="6516216" y="548680"/>
            <a:ext cx="2232248" cy="2568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200" b="1" dirty="0" smtClean="0">
                <a:solidFill>
                  <a:srgbClr val="183962"/>
                </a:solidFill>
              </a:rPr>
              <a:t>Vacuum layout in backup slides</a:t>
            </a:r>
            <a:endParaRPr lang="en-US" sz="1200" b="1" dirty="0"/>
          </a:p>
        </p:txBody>
      </p:sp>
      <p:sp>
        <p:nvSpPr>
          <p:cNvPr id="61" name="Tekstboks 63"/>
          <p:cNvSpPr txBox="1"/>
          <p:nvPr/>
        </p:nvSpPr>
        <p:spPr>
          <a:xfrm>
            <a:off x="714348" y="-24"/>
            <a:ext cx="84296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3161AB"/>
                </a:solidFill>
                <a:latin typeface="Calibri" panose="020F0502020204030204" pitchFamily="34" charset="0"/>
              </a:rPr>
              <a:t>Introduction              Operational experience             Temperatures              </a:t>
            </a:r>
            <a:r>
              <a:rPr lang="en-US" sz="1000" u="sng" dirty="0" smtClean="0">
                <a:solidFill>
                  <a:srgbClr val="3161AB"/>
                </a:solidFill>
                <a:latin typeface="Calibri" panose="020F0502020204030204" pitchFamily="34" charset="0"/>
              </a:rPr>
              <a:t>Primary vacuum</a:t>
            </a:r>
            <a:r>
              <a:rPr lang="en-US" sz="1000" dirty="0" smtClean="0">
                <a:solidFill>
                  <a:srgbClr val="3161AB"/>
                </a:solidFill>
                <a:latin typeface="Calibri" panose="020F0502020204030204" pitchFamily="34" charset="0"/>
              </a:rPr>
              <a:t>               Slow </a:t>
            </a:r>
            <a:r>
              <a:rPr lang="en-US" sz="1000" dirty="0" smtClean="0">
                <a:solidFill>
                  <a:srgbClr val="3161AB"/>
                </a:solidFill>
                <a:latin typeface="Calibri" panose="020F0502020204030204" pitchFamily="34" charset="0"/>
              </a:rPr>
              <a:t>losses </a:t>
            </a:r>
            <a:r>
              <a:rPr lang="en-US" sz="1000" dirty="0" smtClean="0">
                <a:solidFill>
                  <a:srgbClr val="3161AB"/>
                </a:solidFill>
                <a:latin typeface="Calibri" panose="020F0502020204030204" pitchFamily="34" charset="0"/>
              </a:rPr>
              <a:t>               Fast losses              UFOs              Conclusion</a:t>
            </a:r>
            <a:endParaRPr lang="en-US" sz="1000" dirty="0">
              <a:solidFill>
                <a:srgbClr val="3161AB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76770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4" dur="indefinite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0" dur="indefinite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3" dur="indefinite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5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6" dur="indefinite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1" dur="indefinite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2" dur="indefinite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5" dur="indefinite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7" dur="indefinite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8" dur="indefinite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3" dur="indefinite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4" dur="indefinite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6" dur="indefinite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7" dur="indefinite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1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72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4" dur="indefinite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75" dur="indefinite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9" dur="indefinite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80" dur="indefinite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2" dur="indefinite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83" dur="indefinite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7" dur="indefinite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88" dur="indefinite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0" dur="indefinite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91" dur="indefinite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3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94" dur="indefinite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6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97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9" dur="indefinite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00" dur="indefinite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2" dur="indefinite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03" dur="indefinite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7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08" dur="indefinite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0" dur="indefinite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11" dur="indefinite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3" dur="indefinite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14" dur="indefinite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6" dur="indefinite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17" dur="indefinite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9" dur="indefinite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20" dur="indefinite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2" dur="indefinite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23" dur="indefinite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7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28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2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33" dur="indefinite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3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44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63" dur="indefinite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64" dur="indefinite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68" dur="indefinite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69" dur="indefinite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7" grpId="1"/>
      <p:bldP spid="31" grpId="0"/>
      <p:bldP spid="31" grpId="1"/>
      <p:bldP spid="21" grpId="0"/>
      <p:bldP spid="21" grpId="1"/>
      <p:bldP spid="22" grpId="0"/>
      <p:bldP spid="22" grpId="1"/>
      <p:bldP spid="19" grpId="0"/>
      <p:bldP spid="19" grpId="1"/>
      <p:bldP spid="25" grpId="0"/>
      <p:bldP spid="25" grpId="1"/>
      <p:bldP spid="32" grpId="0"/>
      <p:bldP spid="30" grpId="0"/>
      <p:bldP spid="30" grpId="1"/>
      <p:bldP spid="36" grpId="0"/>
      <p:bldP spid="36" grpId="1"/>
      <p:bldP spid="37" grpId="0"/>
      <p:bldP spid="37" grpId="1"/>
      <p:bldP spid="38" grpId="0"/>
      <p:bldP spid="38" grpId="1"/>
      <p:bldP spid="41" grpId="0"/>
      <p:bldP spid="46" grpId="0"/>
      <p:bldP spid="53" grpId="0"/>
      <p:bldP spid="53" grpId="1"/>
      <p:bldP spid="55" grpId="0"/>
      <p:bldP spid="55" grpId="1"/>
      <p:bldP spid="57" grpId="0"/>
      <p:bldP spid="59" grpId="0"/>
      <p:bldP spid="59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Y:\Users\s\SJAKOBSE\Public\AFP margin removal\BLM RS9\Adjusted\overview_RS9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1" t="21345"/>
          <a:stretch/>
        </p:blipFill>
        <p:spPr bwMode="auto">
          <a:xfrm>
            <a:off x="395536" y="1406345"/>
            <a:ext cx="4152724" cy="1647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Y:\Users\s\SJAKOBSE\Public\AFP margin removal\BLM RS9\Adjusted\Fill_RS9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8" t="21918"/>
          <a:stretch/>
        </p:blipFill>
        <p:spPr bwMode="auto">
          <a:xfrm>
            <a:off x="4572000" y="1406346"/>
            <a:ext cx="4183361" cy="1647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Y:\Users\s\SJAKOBSE\Public\AFP margin removal\BLM RS9\Adjusted\insertion_RS9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1" t="21904"/>
          <a:stretch/>
        </p:blipFill>
        <p:spPr bwMode="auto">
          <a:xfrm>
            <a:off x="395537" y="3409511"/>
            <a:ext cx="4152724" cy="1632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Y:\Users\s\SJAKOBSE\Public\AFP margin removal\BLM RS9\Adjusted\extraction.pn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" t="22131"/>
          <a:stretch/>
        </p:blipFill>
        <p:spPr bwMode="auto">
          <a:xfrm>
            <a:off x="4571573" y="3409511"/>
            <a:ext cx="4176892" cy="1639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CustomShape 1"/>
          <p:cNvSpPr/>
          <p:nvPr/>
        </p:nvSpPr>
        <p:spPr>
          <a:xfrm>
            <a:off x="714240" y="306360"/>
            <a:ext cx="8322256" cy="356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r>
              <a:rPr lang="en-US" sz="2600" i="1" dirty="0" smtClean="0">
                <a:solidFill>
                  <a:srgbClr val="183962"/>
                </a:solidFill>
              </a:rPr>
              <a:t>Operational experience – slow losses (RS9)</a:t>
            </a:r>
            <a:endParaRPr lang="en-US" sz="2600" dirty="0"/>
          </a:p>
        </p:txBody>
      </p:sp>
      <p:sp>
        <p:nvSpPr>
          <p:cNvPr id="48" name="CustomShape 5"/>
          <p:cNvSpPr/>
          <p:nvPr/>
        </p:nvSpPr>
        <p:spPr>
          <a:xfrm>
            <a:off x="0" y="0"/>
            <a:ext cx="9143640" cy="6857640"/>
          </a:xfrm>
          <a:prstGeom prst="rect">
            <a:avLst/>
          </a:prstGeom>
          <a:noFill/>
          <a:ln w="25560">
            <a:solidFill>
              <a:srgbClr val="3A5F8B"/>
            </a:solidFill>
            <a:round/>
          </a:ln>
        </p:spPr>
      </p:sp>
      <p:sp>
        <p:nvSpPr>
          <p:cNvPr id="50" name="Line 6"/>
          <p:cNvSpPr/>
          <p:nvPr/>
        </p:nvSpPr>
        <p:spPr>
          <a:xfrm flipH="1">
            <a:off x="714240" y="220320"/>
            <a:ext cx="8429760" cy="0"/>
          </a:xfrm>
          <a:prstGeom prst="line">
            <a:avLst/>
          </a:prstGeom>
          <a:ln w="14040">
            <a:solidFill>
              <a:srgbClr val="3161AB"/>
            </a:solidFill>
            <a:round/>
          </a:ln>
        </p:spPr>
      </p:sp>
      <p:sp>
        <p:nvSpPr>
          <p:cNvPr id="47" name="Tekstboks 17"/>
          <p:cNvSpPr txBox="1">
            <a:spLocks noChangeArrowheads="1"/>
          </p:cNvSpPr>
          <p:nvPr/>
        </p:nvSpPr>
        <p:spPr bwMode="auto">
          <a:xfrm>
            <a:off x="7461448" y="6525344"/>
            <a:ext cx="11430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sz="1200" dirty="0">
                <a:solidFill>
                  <a:srgbClr val="3161AB"/>
                </a:solidFill>
                <a:latin typeface="Calibri" pitchFamily="34" charset="0"/>
              </a:rPr>
              <a:t>Sune Jakobsen</a:t>
            </a:r>
            <a:endParaRPr lang="da-DK" sz="1200" dirty="0">
              <a:solidFill>
                <a:srgbClr val="3161AB"/>
              </a:solidFill>
              <a:latin typeface="Calibri" pitchFamily="34" charset="0"/>
            </a:endParaRPr>
          </a:p>
        </p:txBody>
      </p:sp>
      <p:cxnSp>
        <p:nvCxnSpPr>
          <p:cNvPr id="52" name="Lige forbindelse 51"/>
          <p:cNvCxnSpPr/>
          <p:nvPr/>
        </p:nvCxnSpPr>
        <p:spPr>
          <a:xfrm flipH="1">
            <a:off x="0" y="6755532"/>
            <a:ext cx="9144001" cy="0"/>
          </a:xfrm>
          <a:prstGeom prst="line">
            <a:avLst/>
          </a:prstGeom>
          <a:ln w="13970">
            <a:solidFill>
              <a:srgbClr val="3161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kstboks 16"/>
          <p:cNvSpPr txBox="1">
            <a:spLocks noChangeArrowheads="1"/>
          </p:cNvSpPr>
          <p:nvPr/>
        </p:nvSpPr>
        <p:spPr bwMode="auto">
          <a:xfrm>
            <a:off x="0" y="6525344"/>
            <a:ext cx="91440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200" dirty="0">
                <a:solidFill>
                  <a:srgbClr val="3161AB"/>
                </a:solidFill>
              </a:rPr>
              <a:t>Removal of distance margin for ATLAS-AFP                         	      MPP/ CWG 	      24-07-2017</a:t>
            </a:r>
            <a:endParaRPr lang="en-US" sz="1200" dirty="0">
              <a:solidFill>
                <a:srgbClr val="3161AB"/>
              </a:solidFill>
            </a:endParaRPr>
          </a:p>
        </p:txBody>
      </p:sp>
      <p:sp>
        <p:nvSpPr>
          <p:cNvPr id="31" name="CustomShape 3"/>
          <p:cNvSpPr/>
          <p:nvPr/>
        </p:nvSpPr>
        <p:spPr>
          <a:xfrm>
            <a:off x="395536" y="5808536"/>
            <a:ext cx="8424935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400" dirty="0">
                <a:solidFill>
                  <a:srgbClr val="183962"/>
                </a:solidFill>
              </a:rPr>
              <a:t>BLM threshold (RS09) XRP ~0.007 Gy/s, </a:t>
            </a:r>
            <a:r>
              <a:rPr lang="en-US" sz="1400" dirty="0" smtClean="0">
                <a:solidFill>
                  <a:srgbClr val="183962"/>
                </a:solidFill>
              </a:rPr>
              <a:t>TCL6 ~0.004 </a:t>
            </a:r>
            <a:r>
              <a:rPr lang="en-US" sz="1400" dirty="0">
                <a:solidFill>
                  <a:srgbClr val="183962"/>
                </a:solidFill>
              </a:rPr>
              <a:t>Gy/s, so all losses below 10 % of threshold.</a:t>
            </a:r>
            <a:endParaRPr lang="en-US" sz="1400" dirty="0"/>
          </a:p>
        </p:txBody>
      </p:sp>
      <p:sp>
        <p:nvSpPr>
          <p:cNvPr id="51" name="Text Box 5"/>
          <p:cNvSpPr txBox="1">
            <a:spLocks noChangeArrowheads="1"/>
          </p:cNvSpPr>
          <p:nvPr/>
        </p:nvSpPr>
        <p:spPr bwMode="auto">
          <a:xfrm>
            <a:off x="8567738" y="6552157"/>
            <a:ext cx="57626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da-D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6/9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21" name="CustomShape 3"/>
          <p:cNvSpPr/>
          <p:nvPr/>
        </p:nvSpPr>
        <p:spPr>
          <a:xfrm>
            <a:off x="395784" y="5085184"/>
            <a:ext cx="8424690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400" dirty="0" smtClean="0">
                <a:solidFill>
                  <a:srgbClr val="183962"/>
                </a:solidFill>
              </a:rPr>
              <a:t>Movement of TCL6 and AFP Roman Pots clearly visible.</a:t>
            </a:r>
            <a:endParaRPr lang="en-US" sz="1400" dirty="0"/>
          </a:p>
        </p:txBody>
      </p:sp>
      <p:sp>
        <p:nvSpPr>
          <p:cNvPr id="43" name="CustomShape 3"/>
          <p:cNvSpPr/>
          <p:nvPr/>
        </p:nvSpPr>
        <p:spPr>
          <a:xfrm>
            <a:off x="395784" y="1128016"/>
            <a:ext cx="4176036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400" b="1" dirty="0" smtClean="0">
                <a:solidFill>
                  <a:srgbClr val="183962"/>
                </a:solidFill>
              </a:rPr>
              <a:t>Overview of intensity ramp up</a:t>
            </a:r>
            <a:endParaRPr lang="en-US" sz="1400" b="1" dirty="0"/>
          </a:p>
        </p:txBody>
      </p:sp>
      <p:sp>
        <p:nvSpPr>
          <p:cNvPr id="61" name="CustomShape 3"/>
          <p:cNvSpPr/>
          <p:nvPr/>
        </p:nvSpPr>
        <p:spPr>
          <a:xfrm>
            <a:off x="1403648" y="3621466"/>
            <a:ext cx="648072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400" dirty="0" smtClean="0">
                <a:solidFill>
                  <a:srgbClr val="FF0000"/>
                </a:solidFill>
              </a:rPr>
              <a:t>TCL6s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62" name="Lige pilforbindelse 61"/>
          <p:cNvCxnSpPr/>
          <p:nvPr/>
        </p:nvCxnSpPr>
        <p:spPr>
          <a:xfrm flipV="1">
            <a:off x="1943708" y="3621466"/>
            <a:ext cx="252028" cy="7788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CustomShape 3"/>
          <p:cNvSpPr/>
          <p:nvPr/>
        </p:nvSpPr>
        <p:spPr>
          <a:xfrm>
            <a:off x="4572428" y="1124744"/>
            <a:ext cx="4176036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400" b="1" dirty="0" smtClean="0">
                <a:solidFill>
                  <a:srgbClr val="183962"/>
                </a:solidFill>
              </a:rPr>
              <a:t>One fill</a:t>
            </a:r>
            <a:endParaRPr lang="en-US" sz="1400" b="1" dirty="0"/>
          </a:p>
        </p:txBody>
      </p:sp>
      <p:sp>
        <p:nvSpPr>
          <p:cNvPr id="64" name="CustomShape 3"/>
          <p:cNvSpPr/>
          <p:nvPr/>
        </p:nvSpPr>
        <p:spPr>
          <a:xfrm>
            <a:off x="4572000" y="3140968"/>
            <a:ext cx="4176036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400" b="1" dirty="0" smtClean="0">
                <a:solidFill>
                  <a:srgbClr val="183962"/>
                </a:solidFill>
              </a:rPr>
              <a:t>Extraction of AFP Roman Pots and TCL6</a:t>
            </a:r>
            <a:endParaRPr lang="en-US" sz="1400" b="1" dirty="0"/>
          </a:p>
        </p:txBody>
      </p:sp>
      <p:sp>
        <p:nvSpPr>
          <p:cNvPr id="65" name="CustomShape 3"/>
          <p:cNvSpPr/>
          <p:nvPr/>
        </p:nvSpPr>
        <p:spPr>
          <a:xfrm>
            <a:off x="395536" y="3140968"/>
            <a:ext cx="4176036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400" b="1" dirty="0" smtClean="0">
                <a:solidFill>
                  <a:srgbClr val="183962"/>
                </a:solidFill>
              </a:rPr>
              <a:t>Insertion of AFP Roman Pots and TCL6</a:t>
            </a:r>
            <a:endParaRPr lang="en-US" sz="1400" b="1" dirty="0"/>
          </a:p>
        </p:txBody>
      </p:sp>
      <p:sp>
        <p:nvSpPr>
          <p:cNvPr id="66" name="CustomShape 3"/>
          <p:cNvSpPr/>
          <p:nvPr/>
        </p:nvSpPr>
        <p:spPr>
          <a:xfrm>
            <a:off x="1568924" y="4221088"/>
            <a:ext cx="1778940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400" dirty="0" smtClean="0">
                <a:solidFill>
                  <a:srgbClr val="FF0000"/>
                </a:solidFill>
              </a:rPr>
              <a:t>Slope of losses when moving Roman Pot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67" name="Lige pilforbindelse 66"/>
          <p:cNvCxnSpPr/>
          <p:nvPr/>
        </p:nvCxnSpPr>
        <p:spPr>
          <a:xfrm>
            <a:off x="2987824" y="4581128"/>
            <a:ext cx="216024" cy="7063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CustomShape 3"/>
          <p:cNvSpPr/>
          <p:nvPr/>
        </p:nvSpPr>
        <p:spPr>
          <a:xfrm>
            <a:off x="6137960" y="3389047"/>
            <a:ext cx="1044116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400" dirty="0" smtClean="0">
                <a:solidFill>
                  <a:srgbClr val="FF0000"/>
                </a:solidFill>
              </a:rPr>
              <a:t>Roman Pots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69" name="Lige pilforbindelse 68"/>
          <p:cNvCxnSpPr/>
          <p:nvPr/>
        </p:nvCxnSpPr>
        <p:spPr>
          <a:xfrm flipH="1">
            <a:off x="6029948" y="3573016"/>
            <a:ext cx="216024" cy="5523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CustomShape 3"/>
          <p:cNvSpPr/>
          <p:nvPr/>
        </p:nvSpPr>
        <p:spPr>
          <a:xfrm>
            <a:off x="7187866" y="3692666"/>
            <a:ext cx="648072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400" dirty="0" smtClean="0">
                <a:solidFill>
                  <a:srgbClr val="FF0000"/>
                </a:solidFill>
              </a:rPr>
              <a:t>TCL6s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71" name="Lige pilforbindelse 70"/>
          <p:cNvCxnSpPr/>
          <p:nvPr/>
        </p:nvCxnSpPr>
        <p:spPr>
          <a:xfrm flipV="1">
            <a:off x="7727926" y="3741077"/>
            <a:ext cx="305022" cy="11282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2" name="Picture 7" descr="Y:\Users\s\SJAKOBSE\Public\AFP margin removal\BLM RS9\Adjusted\labels2.png.pn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21" b="84157"/>
          <a:stretch/>
        </p:blipFill>
        <p:spPr bwMode="auto">
          <a:xfrm>
            <a:off x="683568" y="848768"/>
            <a:ext cx="7848872" cy="331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" name="CustomShape 3"/>
          <p:cNvSpPr/>
          <p:nvPr/>
        </p:nvSpPr>
        <p:spPr>
          <a:xfrm>
            <a:off x="395536" y="5448496"/>
            <a:ext cx="8424690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400" dirty="0" smtClean="0">
                <a:solidFill>
                  <a:srgbClr val="183962"/>
                </a:solidFill>
              </a:rPr>
              <a:t>Slope losses vs Roman Pot position not alarming.</a:t>
            </a:r>
            <a:endParaRPr lang="en-US" sz="1400" dirty="0"/>
          </a:p>
        </p:txBody>
      </p:sp>
      <p:sp>
        <p:nvSpPr>
          <p:cNvPr id="74" name="CustomShape 3"/>
          <p:cNvSpPr/>
          <p:nvPr/>
        </p:nvSpPr>
        <p:spPr>
          <a:xfrm>
            <a:off x="3320924" y="3407906"/>
            <a:ext cx="1107060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400" dirty="0" smtClean="0">
                <a:solidFill>
                  <a:srgbClr val="FF0000"/>
                </a:solidFill>
              </a:rPr>
              <a:t>Roman Pots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75" name="Lige pilforbindelse 74"/>
          <p:cNvCxnSpPr/>
          <p:nvPr/>
        </p:nvCxnSpPr>
        <p:spPr>
          <a:xfrm flipH="1">
            <a:off x="3203848" y="3531427"/>
            <a:ext cx="144016" cy="4158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ustomShape 3"/>
          <p:cNvSpPr/>
          <p:nvPr/>
        </p:nvSpPr>
        <p:spPr>
          <a:xfrm>
            <a:off x="395536" y="6168576"/>
            <a:ext cx="8424935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400" dirty="0" smtClean="0">
                <a:solidFill>
                  <a:srgbClr val="183962"/>
                </a:solidFill>
              </a:rPr>
              <a:t>Analysis repeated for BLM </a:t>
            </a:r>
            <a:r>
              <a:rPr lang="en-US" sz="1400" dirty="0">
                <a:solidFill>
                  <a:srgbClr val="183962"/>
                </a:solidFill>
              </a:rPr>
              <a:t>threshold </a:t>
            </a:r>
            <a:r>
              <a:rPr lang="en-US" sz="1400" dirty="0" smtClean="0">
                <a:solidFill>
                  <a:srgbClr val="183962"/>
                </a:solidFill>
              </a:rPr>
              <a:t>RS12 the results confirmed.</a:t>
            </a:r>
            <a:endParaRPr lang="en-US" sz="1400" dirty="0"/>
          </a:p>
        </p:txBody>
      </p:sp>
      <p:sp>
        <p:nvSpPr>
          <p:cNvPr id="34" name="Tekstboks 63"/>
          <p:cNvSpPr txBox="1"/>
          <p:nvPr/>
        </p:nvSpPr>
        <p:spPr>
          <a:xfrm>
            <a:off x="714348" y="-24"/>
            <a:ext cx="84296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3161AB"/>
                </a:solidFill>
                <a:latin typeface="Calibri" panose="020F0502020204030204" pitchFamily="34" charset="0"/>
              </a:rPr>
              <a:t>Introduction              Operational experience             Temperatures              Primary vacuum               </a:t>
            </a:r>
            <a:r>
              <a:rPr lang="en-US" sz="1000" u="sng" dirty="0" smtClean="0">
                <a:solidFill>
                  <a:srgbClr val="3161AB"/>
                </a:solidFill>
                <a:latin typeface="Calibri" panose="020F0502020204030204" pitchFamily="34" charset="0"/>
              </a:rPr>
              <a:t>Slow </a:t>
            </a:r>
            <a:r>
              <a:rPr lang="en-US" sz="1000" u="sng" dirty="0" smtClean="0">
                <a:solidFill>
                  <a:srgbClr val="3161AB"/>
                </a:solidFill>
                <a:latin typeface="Calibri" panose="020F0502020204030204" pitchFamily="34" charset="0"/>
              </a:rPr>
              <a:t>losses</a:t>
            </a:r>
            <a:r>
              <a:rPr lang="en-US" sz="1000" dirty="0" smtClean="0">
                <a:solidFill>
                  <a:srgbClr val="3161AB"/>
                </a:solidFill>
                <a:latin typeface="Calibri" panose="020F0502020204030204" pitchFamily="34" charset="0"/>
              </a:rPr>
              <a:t> </a:t>
            </a:r>
            <a:r>
              <a:rPr lang="en-US" sz="1000" dirty="0" smtClean="0">
                <a:solidFill>
                  <a:srgbClr val="3161AB"/>
                </a:solidFill>
                <a:latin typeface="Calibri" panose="020F0502020204030204" pitchFamily="34" charset="0"/>
              </a:rPr>
              <a:t>               Fast losses              UFOs              Conclusion</a:t>
            </a:r>
            <a:endParaRPr lang="en-US" sz="1000" dirty="0">
              <a:solidFill>
                <a:srgbClr val="3161AB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437551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4" dur="indefinite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0" dur="indefinite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3" dur="indefinite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5" dur="indefinite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6" dur="indefinite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1" dur="indefinite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2" dur="indefinite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5" dur="indefinite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7" dur="indefinite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8" dur="indefinite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3" dur="indefinite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4" dur="indefinite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8" dur="indefinite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69" dur="indefinite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1" dur="indefinite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72" dur="indefinite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6" dur="indefinite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77" dur="indefinite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9" dur="indefinite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80" dur="indefinite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4" dur="indefinite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85" dur="indefinite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7" dur="indefinite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88" dur="indefinite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0" dur="indefinite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91" dur="indefinite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3" dur="indefinite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94" dur="indefinite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6" dur="indefinite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97" dur="indefinite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9" dur="indefinite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00" dur="indefinite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4" dur="indefinite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05" dur="indefinite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7" dur="indefinite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08" dur="indefinite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0" dur="indefinite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11" dur="indefinite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3" dur="indefinite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14" dur="indefinite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6" dur="indefinite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17" dur="indefinite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9" dur="indefinite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20" dur="indefinite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4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25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9" dur="indefinite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30" dur="indefinite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0" dur="indefinite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41" dur="indefinite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5" dur="indefinite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46" dur="indefinite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1" grpId="1"/>
      <p:bldP spid="21" grpId="0"/>
      <p:bldP spid="21" grpId="1"/>
      <p:bldP spid="43" grpId="0"/>
      <p:bldP spid="43" grpId="1"/>
      <p:bldP spid="61" grpId="0"/>
      <p:bldP spid="61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8" grpId="0"/>
      <p:bldP spid="68" grpId="1"/>
      <p:bldP spid="70" grpId="0"/>
      <p:bldP spid="70" grpId="1"/>
      <p:bldP spid="73" grpId="0"/>
      <p:bldP spid="73" grpId="1"/>
      <p:bldP spid="74" grpId="0"/>
      <p:bldP spid="74" grpId="1"/>
      <p:bldP spid="32" grpId="0"/>
      <p:bldP spid="3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Y:\Users\s\SJAKOBSE\Public\AFP margin removal\BLM RS2\insertion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" t="20184"/>
          <a:stretch/>
        </p:blipFill>
        <p:spPr bwMode="auto">
          <a:xfrm>
            <a:off x="287399" y="3441093"/>
            <a:ext cx="4176464" cy="1644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Y:\Users\s\SJAKOBSE\Public\AFP margin removal\BLM RS2\extraction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" t="20412"/>
          <a:stretch/>
        </p:blipFill>
        <p:spPr bwMode="auto">
          <a:xfrm>
            <a:off x="4572000" y="3425728"/>
            <a:ext cx="4232382" cy="165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CustomShape 1"/>
          <p:cNvSpPr/>
          <p:nvPr/>
        </p:nvSpPr>
        <p:spPr>
          <a:xfrm>
            <a:off x="714240" y="306360"/>
            <a:ext cx="8322256" cy="356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r>
              <a:rPr lang="en-US" sz="2600" i="1" dirty="0" smtClean="0">
                <a:solidFill>
                  <a:srgbClr val="183962"/>
                </a:solidFill>
              </a:rPr>
              <a:t>Operational experience – </a:t>
            </a:r>
            <a:r>
              <a:rPr lang="en-US" sz="2600" i="1" dirty="0" smtClean="0">
                <a:solidFill>
                  <a:srgbClr val="183962"/>
                </a:solidFill>
              </a:rPr>
              <a:t>fast losses (RS2)</a:t>
            </a:r>
            <a:endParaRPr lang="en-US" sz="2600" dirty="0"/>
          </a:p>
        </p:txBody>
      </p:sp>
      <p:sp>
        <p:nvSpPr>
          <p:cNvPr id="48" name="CustomShape 5"/>
          <p:cNvSpPr/>
          <p:nvPr/>
        </p:nvSpPr>
        <p:spPr>
          <a:xfrm>
            <a:off x="0" y="0"/>
            <a:ext cx="9143640" cy="6857640"/>
          </a:xfrm>
          <a:prstGeom prst="rect">
            <a:avLst/>
          </a:prstGeom>
          <a:noFill/>
          <a:ln w="25560">
            <a:solidFill>
              <a:srgbClr val="3A5F8B"/>
            </a:solidFill>
            <a:round/>
          </a:ln>
        </p:spPr>
      </p:sp>
      <p:sp>
        <p:nvSpPr>
          <p:cNvPr id="50" name="Line 6"/>
          <p:cNvSpPr/>
          <p:nvPr/>
        </p:nvSpPr>
        <p:spPr>
          <a:xfrm flipH="1">
            <a:off x="714240" y="220320"/>
            <a:ext cx="8429760" cy="0"/>
          </a:xfrm>
          <a:prstGeom prst="line">
            <a:avLst/>
          </a:prstGeom>
          <a:ln w="14040">
            <a:solidFill>
              <a:srgbClr val="3161AB"/>
            </a:solidFill>
            <a:round/>
          </a:ln>
        </p:spPr>
      </p:sp>
      <p:sp>
        <p:nvSpPr>
          <p:cNvPr id="47" name="Tekstboks 17"/>
          <p:cNvSpPr txBox="1">
            <a:spLocks noChangeArrowheads="1"/>
          </p:cNvSpPr>
          <p:nvPr/>
        </p:nvSpPr>
        <p:spPr bwMode="auto">
          <a:xfrm>
            <a:off x="7461448" y="6525344"/>
            <a:ext cx="11430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sz="1200" dirty="0">
                <a:solidFill>
                  <a:srgbClr val="3161AB"/>
                </a:solidFill>
                <a:latin typeface="Calibri" pitchFamily="34" charset="0"/>
              </a:rPr>
              <a:t>Sune Jakobsen</a:t>
            </a:r>
            <a:endParaRPr lang="da-DK" sz="1200" dirty="0">
              <a:solidFill>
                <a:srgbClr val="3161AB"/>
              </a:solidFill>
              <a:latin typeface="Calibri" pitchFamily="34" charset="0"/>
            </a:endParaRPr>
          </a:p>
        </p:txBody>
      </p:sp>
      <p:cxnSp>
        <p:nvCxnSpPr>
          <p:cNvPr id="52" name="Lige forbindelse 51"/>
          <p:cNvCxnSpPr/>
          <p:nvPr/>
        </p:nvCxnSpPr>
        <p:spPr>
          <a:xfrm flipH="1">
            <a:off x="0" y="6755532"/>
            <a:ext cx="9144001" cy="0"/>
          </a:xfrm>
          <a:prstGeom prst="line">
            <a:avLst/>
          </a:prstGeom>
          <a:ln w="13970">
            <a:solidFill>
              <a:srgbClr val="3161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kstboks 16"/>
          <p:cNvSpPr txBox="1">
            <a:spLocks noChangeArrowheads="1"/>
          </p:cNvSpPr>
          <p:nvPr/>
        </p:nvSpPr>
        <p:spPr bwMode="auto">
          <a:xfrm>
            <a:off x="0" y="6525344"/>
            <a:ext cx="91440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200" dirty="0">
                <a:solidFill>
                  <a:srgbClr val="3161AB"/>
                </a:solidFill>
              </a:rPr>
              <a:t>Removal of distance margin for ATLAS-AFP                         	      MPP/ CWG 	      24-07-2017</a:t>
            </a:r>
            <a:endParaRPr lang="en-US" sz="1200" dirty="0">
              <a:solidFill>
                <a:srgbClr val="3161AB"/>
              </a:solidFill>
            </a:endParaRPr>
          </a:p>
        </p:txBody>
      </p:sp>
      <p:sp>
        <p:nvSpPr>
          <p:cNvPr id="31" name="CustomShape 3"/>
          <p:cNvSpPr/>
          <p:nvPr/>
        </p:nvSpPr>
        <p:spPr>
          <a:xfrm>
            <a:off x="395536" y="5517232"/>
            <a:ext cx="8424935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400" dirty="0">
                <a:solidFill>
                  <a:srgbClr val="183962"/>
                </a:solidFill>
              </a:rPr>
              <a:t>BLM </a:t>
            </a:r>
            <a:r>
              <a:rPr lang="en-US" sz="1400" dirty="0" smtClean="0">
                <a:solidFill>
                  <a:srgbClr val="183962"/>
                </a:solidFill>
              </a:rPr>
              <a:t>threshold </a:t>
            </a:r>
            <a:r>
              <a:rPr lang="en-US" sz="1400" dirty="0">
                <a:solidFill>
                  <a:srgbClr val="183962"/>
                </a:solidFill>
              </a:rPr>
              <a:t>(</a:t>
            </a:r>
            <a:r>
              <a:rPr lang="en-US" sz="1400" dirty="0" smtClean="0">
                <a:solidFill>
                  <a:srgbClr val="183962"/>
                </a:solidFill>
              </a:rPr>
              <a:t>RS02) </a:t>
            </a:r>
            <a:r>
              <a:rPr lang="en-US" sz="1400" dirty="0">
                <a:solidFill>
                  <a:srgbClr val="183962"/>
                </a:solidFill>
              </a:rPr>
              <a:t>XRP </a:t>
            </a:r>
            <a:r>
              <a:rPr lang="en-US" sz="1400" dirty="0" smtClean="0">
                <a:solidFill>
                  <a:srgbClr val="183962"/>
                </a:solidFill>
              </a:rPr>
              <a:t>~7.7 </a:t>
            </a:r>
            <a:r>
              <a:rPr lang="en-US" sz="1400" dirty="0">
                <a:solidFill>
                  <a:srgbClr val="183962"/>
                </a:solidFill>
              </a:rPr>
              <a:t>Gy/s, </a:t>
            </a:r>
            <a:r>
              <a:rPr lang="en-US" sz="1400" dirty="0" smtClean="0">
                <a:solidFill>
                  <a:srgbClr val="183962"/>
                </a:solidFill>
              </a:rPr>
              <a:t>TCL6 ~23.2 </a:t>
            </a:r>
            <a:r>
              <a:rPr lang="en-US" sz="1400" dirty="0">
                <a:solidFill>
                  <a:srgbClr val="183962"/>
                </a:solidFill>
              </a:rPr>
              <a:t>Gy/s, so all </a:t>
            </a:r>
            <a:r>
              <a:rPr lang="en-US" sz="1400" dirty="0" smtClean="0">
                <a:solidFill>
                  <a:srgbClr val="183962"/>
                </a:solidFill>
              </a:rPr>
              <a:t>losses below 1 </a:t>
            </a:r>
            <a:r>
              <a:rPr lang="en-US" sz="1400" dirty="0">
                <a:solidFill>
                  <a:srgbClr val="183962"/>
                </a:solidFill>
              </a:rPr>
              <a:t>% of threshold.</a:t>
            </a:r>
            <a:endParaRPr lang="en-US" sz="1400" dirty="0"/>
          </a:p>
        </p:txBody>
      </p:sp>
      <p:sp>
        <p:nvSpPr>
          <p:cNvPr id="51" name="Text Box 5"/>
          <p:cNvSpPr txBox="1">
            <a:spLocks noChangeArrowheads="1"/>
          </p:cNvSpPr>
          <p:nvPr/>
        </p:nvSpPr>
        <p:spPr bwMode="auto">
          <a:xfrm>
            <a:off x="8567738" y="6552157"/>
            <a:ext cx="57626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da-D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7/9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21" name="CustomShape 3"/>
          <p:cNvSpPr/>
          <p:nvPr/>
        </p:nvSpPr>
        <p:spPr>
          <a:xfrm>
            <a:off x="395784" y="5160464"/>
            <a:ext cx="8424690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400" dirty="0" smtClean="0">
                <a:solidFill>
                  <a:srgbClr val="183962"/>
                </a:solidFill>
              </a:rPr>
              <a:t>No particular spikes when moving the Roman Pots or TCL6.</a:t>
            </a:r>
            <a:endParaRPr lang="en-US" sz="1400" dirty="0"/>
          </a:p>
        </p:txBody>
      </p:sp>
      <p:sp>
        <p:nvSpPr>
          <p:cNvPr id="43" name="CustomShape 3"/>
          <p:cNvSpPr/>
          <p:nvPr/>
        </p:nvSpPr>
        <p:spPr>
          <a:xfrm>
            <a:off x="395784" y="1128016"/>
            <a:ext cx="4176036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400" b="1" dirty="0" smtClean="0">
                <a:solidFill>
                  <a:srgbClr val="183962"/>
                </a:solidFill>
              </a:rPr>
              <a:t>Overview of intensity ramp up</a:t>
            </a:r>
            <a:endParaRPr lang="en-US" sz="1400" b="1" dirty="0"/>
          </a:p>
        </p:txBody>
      </p:sp>
      <p:sp>
        <p:nvSpPr>
          <p:cNvPr id="61" name="CustomShape 3"/>
          <p:cNvSpPr/>
          <p:nvPr/>
        </p:nvSpPr>
        <p:spPr>
          <a:xfrm>
            <a:off x="539552" y="3621466"/>
            <a:ext cx="648072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400" dirty="0" smtClean="0">
                <a:solidFill>
                  <a:srgbClr val="FF0000"/>
                </a:solidFill>
              </a:rPr>
              <a:t>TCL6s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62" name="Lige pilforbindelse 61"/>
          <p:cNvCxnSpPr/>
          <p:nvPr/>
        </p:nvCxnSpPr>
        <p:spPr>
          <a:xfrm flipV="1">
            <a:off x="1115616" y="3645024"/>
            <a:ext cx="126014" cy="9681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CustomShape 3"/>
          <p:cNvSpPr/>
          <p:nvPr/>
        </p:nvSpPr>
        <p:spPr>
          <a:xfrm>
            <a:off x="4572428" y="1124744"/>
            <a:ext cx="4176036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400" b="1" dirty="0" smtClean="0">
                <a:solidFill>
                  <a:srgbClr val="183962"/>
                </a:solidFill>
              </a:rPr>
              <a:t>One fill</a:t>
            </a:r>
            <a:endParaRPr lang="en-US" sz="1400" b="1" dirty="0"/>
          </a:p>
        </p:txBody>
      </p:sp>
      <p:sp>
        <p:nvSpPr>
          <p:cNvPr id="64" name="CustomShape 3"/>
          <p:cNvSpPr/>
          <p:nvPr/>
        </p:nvSpPr>
        <p:spPr>
          <a:xfrm>
            <a:off x="4572000" y="3140968"/>
            <a:ext cx="4176036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400" b="1" dirty="0" smtClean="0">
                <a:solidFill>
                  <a:srgbClr val="183962"/>
                </a:solidFill>
              </a:rPr>
              <a:t>Extraction of AFP Roman Pots and TCL6</a:t>
            </a:r>
            <a:endParaRPr lang="en-US" sz="1400" b="1" dirty="0"/>
          </a:p>
        </p:txBody>
      </p:sp>
      <p:sp>
        <p:nvSpPr>
          <p:cNvPr id="65" name="CustomShape 3"/>
          <p:cNvSpPr/>
          <p:nvPr/>
        </p:nvSpPr>
        <p:spPr>
          <a:xfrm>
            <a:off x="395536" y="3140968"/>
            <a:ext cx="4176036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400" b="1" dirty="0" smtClean="0">
                <a:solidFill>
                  <a:srgbClr val="183962"/>
                </a:solidFill>
              </a:rPr>
              <a:t>Insertion of AFP Roman Pots and TCL6</a:t>
            </a:r>
            <a:endParaRPr lang="en-US" sz="1400" b="1" dirty="0"/>
          </a:p>
        </p:txBody>
      </p:sp>
      <p:sp>
        <p:nvSpPr>
          <p:cNvPr id="68" name="CustomShape 3"/>
          <p:cNvSpPr/>
          <p:nvPr/>
        </p:nvSpPr>
        <p:spPr>
          <a:xfrm>
            <a:off x="5472100" y="3432272"/>
            <a:ext cx="1044116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400" dirty="0" smtClean="0">
                <a:solidFill>
                  <a:srgbClr val="FF0000"/>
                </a:solidFill>
              </a:rPr>
              <a:t>Roman Pots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69" name="Lige pilforbindelse 68"/>
          <p:cNvCxnSpPr/>
          <p:nvPr/>
        </p:nvCxnSpPr>
        <p:spPr>
          <a:xfrm>
            <a:off x="6489106" y="3554985"/>
            <a:ext cx="243134" cy="9003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CustomShape 3"/>
          <p:cNvSpPr/>
          <p:nvPr/>
        </p:nvSpPr>
        <p:spPr>
          <a:xfrm>
            <a:off x="7524328" y="3457624"/>
            <a:ext cx="648072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400" dirty="0" smtClean="0">
                <a:solidFill>
                  <a:srgbClr val="FF0000"/>
                </a:solidFill>
              </a:rPr>
              <a:t>TCL6s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71" name="Lige pilforbindelse 70"/>
          <p:cNvCxnSpPr/>
          <p:nvPr/>
        </p:nvCxnSpPr>
        <p:spPr>
          <a:xfrm>
            <a:off x="8100392" y="3614133"/>
            <a:ext cx="336462" cy="6892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 descr="Y:\Users\s\SJAKOBSE\Public\AFP margin removal\BLM RS2\labels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74" b="82358"/>
          <a:stretch/>
        </p:blipFill>
        <p:spPr bwMode="auto">
          <a:xfrm>
            <a:off x="539552" y="764704"/>
            <a:ext cx="8053098" cy="333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Y:\Users\s\SJAKOBSE\Public\AFP margin removal\BLM RS2\overview3.pn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5" t="23646"/>
          <a:stretch/>
        </p:blipFill>
        <p:spPr bwMode="auto">
          <a:xfrm>
            <a:off x="251520" y="1412776"/>
            <a:ext cx="4248223" cy="1619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Y:\Users\s\SJAKOBSE\Public\AFP margin removal\BLM RS2\Fill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5" t="19576"/>
          <a:stretch/>
        </p:blipFill>
        <p:spPr bwMode="auto">
          <a:xfrm>
            <a:off x="4644007" y="1412776"/>
            <a:ext cx="4126715" cy="1637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CustomShape 3"/>
          <p:cNvSpPr/>
          <p:nvPr/>
        </p:nvSpPr>
        <p:spPr>
          <a:xfrm>
            <a:off x="2384820" y="3504280"/>
            <a:ext cx="1107060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400" dirty="0" smtClean="0">
                <a:solidFill>
                  <a:srgbClr val="FF0000"/>
                </a:solidFill>
              </a:rPr>
              <a:t>Roman Pots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36" name="Lige pilforbindelse 35"/>
          <p:cNvCxnSpPr/>
          <p:nvPr/>
        </p:nvCxnSpPr>
        <p:spPr>
          <a:xfrm flipH="1">
            <a:off x="2123728" y="3627801"/>
            <a:ext cx="288032" cy="4158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kstboks 63"/>
          <p:cNvSpPr txBox="1"/>
          <p:nvPr/>
        </p:nvSpPr>
        <p:spPr>
          <a:xfrm>
            <a:off x="714348" y="-24"/>
            <a:ext cx="84296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3161AB"/>
                </a:solidFill>
                <a:latin typeface="Calibri" panose="020F0502020204030204" pitchFamily="34" charset="0"/>
              </a:rPr>
              <a:t>Introduction              Operational experience             Temperatures              Primary vacuum               Slow </a:t>
            </a:r>
            <a:r>
              <a:rPr lang="en-US" sz="1000" dirty="0" smtClean="0">
                <a:solidFill>
                  <a:srgbClr val="3161AB"/>
                </a:solidFill>
                <a:latin typeface="Calibri" panose="020F0502020204030204" pitchFamily="34" charset="0"/>
              </a:rPr>
              <a:t>losses </a:t>
            </a:r>
            <a:r>
              <a:rPr lang="en-US" sz="1000" dirty="0" smtClean="0">
                <a:solidFill>
                  <a:srgbClr val="3161AB"/>
                </a:solidFill>
                <a:latin typeface="Calibri" panose="020F0502020204030204" pitchFamily="34" charset="0"/>
              </a:rPr>
              <a:t>               </a:t>
            </a:r>
            <a:r>
              <a:rPr lang="en-US" sz="1000" u="sng" dirty="0" smtClean="0">
                <a:solidFill>
                  <a:srgbClr val="3161AB"/>
                </a:solidFill>
                <a:latin typeface="Calibri" panose="020F0502020204030204" pitchFamily="34" charset="0"/>
              </a:rPr>
              <a:t>Fast losses</a:t>
            </a:r>
            <a:r>
              <a:rPr lang="en-US" sz="1000" dirty="0" smtClean="0">
                <a:solidFill>
                  <a:srgbClr val="3161AB"/>
                </a:solidFill>
                <a:latin typeface="Calibri" panose="020F0502020204030204" pitchFamily="34" charset="0"/>
              </a:rPr>
              <a:t>              UFOs              Conclusion</a:t>
            </a:r>
            <a:endParaRPr lang="en-US" sz="1000" dirty="0">
              <a:solidFill>
                <a:srgbClr val="3161AB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04356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4" dur="indefinite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0" dur="indefinite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3" dur="indefinite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5" dur="indefinite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6" dur="indefinite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1" dur="indefinite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2" dur="indefinite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5" dur="indefinite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7" dur="indefinite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8" dur="indefinite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2" dur="indefinite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63" dur="indefinite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5" dur="indefinite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66" dur="indefinite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0" dur="indefinite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71" dur="indefinite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3" dur="indefinite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74" dur="indefinite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8" dur="indefinite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79" dur="indefinite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1" dur="indefinite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82" dur="indefinite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4" dur="indefinite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85" dur="indefinite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7" dur="indefinite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88" dur="indefinite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0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91" dur="indefinite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3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94" dur="indefinite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8" dur="indefinite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99" dur="indefinite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1" dur="indefinite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02" dur="indefinite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4" dur="indefinite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05" dur="indefinite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7" dur="indefinite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08" dur="indefinite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0" dur="indefinite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11" dur="indefinite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3" dur="indefinite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14" dur="indefinite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8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19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3" dur="indefinite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24" dur="indefinite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1" grpId="1"/>
      <p:bldP spid="21" grpId="0"/>
      <p:bldP spid="21" grpId="1"/>
      <p:bldP spid="43" grpId="0"/>
      <p:bldP spid="43" grpId="1"/>
      <p:bldP spid="61" grpId="0"/>
      <p:bldP spid="61" grpId="1"/>
      <p:bldP spid="63" grpId="0"/>
      <p:bldP spid="63" grpId="1"/>
      <p:bldP spid="64" grpId="0"/>
      <p:bldP spid="64" grpId="1"/>
      <p:bldP spid="65" grpId="0"/>
      <p:bldP spid="65" grpId="1"/>
      <p:bldP spid="68" grpId="0"/>
      <p:bldP spid="68" grpId="1"/>
      <p:bldP spid="70" grpId="0"/>
      <p:bldP spid="70" grpId="1"/>
      <p:bldP spid="35" grpId="0"/>
      <p:bldP spid="35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stomShape 1"/>
          <p:cNvSpPr/>
          <p:nvPr/>
        </p:nvSpPr>
        <p:spPr>
          <a:xfrm>
            <a:off x="714240" y="306360"/>
            <a:ext cx="8322256" cy="356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r>
              <a:rPr lang="en-US" sz="2600" i="1" dirty="0" smtClean="0">
                <a:solidFill>
                  <a:srgbClr val="183962"/>
                </a:solidFill>
              </a:rPr>
              <a:t>Operational experience – </a:t>
            </a:r>
            <a:r>
              <a:rPr lang="en-US" sz="2600" i="1" dirty="0" smtClean="0">
                <a:solidFill>
                  <a:srgbClr val="183962"/>
                </a:solidFill>
              </a:rPr>
              <a:t>UFOs</a:t>
            </a:r>
            <a:endParaRPr lang="en-US" sz="2600" dirty="0"/>
          </a:p>
        </p:txBody>
      </p:sp>
      <p:sp>
        <p:nvSpPr>
          <p:cNvPr id="48" name="CustomShape 5"/>
          <p:cNvSpPr/>
          <p:nvPr/>
        </p:nvSpPr>
        <p:spPr>
          <a:xfrm>
            <a:off x="0" y="0"/>
            <a:ext cx="9143640" cy="6857640"/>
          </a:xfrm>
          <a:prstGeom prst="rect">
            <a:avLst/>
          </a:prstGeom>
          <a:noFill/>
          <a:ln w="25560">
            <a:solidFill>
              <a:srgbClr val="3A5F8B"/>
            </a:solidFill>
            <a:round/>
          </a:ln>
        </p:spPr>
      </p:sp>
      <p:sp>
        <p:nvSpPr>
          <p:cNvPr id="50" name="Line 6"/>
          <p:cNvSpPr/>
          <p:nvPr/>
        </p:nvSpPr>
        <p:spPr>
          <a:xfrm flipH="1">
            <a:off x="714240" y="220320"/>
            <a:ext cx="8429760" cy="0"/>
          </a:xfrm>
          <a:prstGeom prst="line">
            <a:avLst/>
          </a:prstGeom>
          <a:ln w="14040">
            <a:solidFill>
              <a:srgbClr val="3161AB"/>
            </a:solidFill>
            <a:round/>
          </a:ln>
        </p:spPr>
      </p:sp>
      <p:sp>
        <p:nvSpPr>
          <p:cNvPr id="47" name="Tekstboks 17"/>
          <p:cNvSpPr txBox="1">
            <a:spLocks noChangeArrowheads="1"/>
          </p:cNvSpPr>
          <p:nvPr/>
        </p:nvSpPr>
        <p:spPr bwMode="auto">
          <a:xfrm>
            <a:off x="7461448" y="6525344"/>
            <a:ext cx="11430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sz="1200" dirty="0">
                <a:solidFill>
                  <a:srgbClr val="3161AB"/>
                </a:solidFill>
                <a:latin typeface="Calibri" pitchFamily="34" charset="0"/>
              </a:rPr>
              <a:t>Sune Jakobsen</a:t>
            </a:r>
            <a:endParaRPr lang="da-DK" sz="1200" dirty="0">
              <a:solidFill>
                <a:srgbClr val="3161AB"/>
              </a:solidFill>
              <a:latin typeface="Calibri" pitchFamily="34" charset="0"/>
            </a:endParaRPr>
          </a:p>
        </p:txBody>
      </p:sp>
      <p:cxnSp>
        <p:nvCxnSpPr>
          <p:cNvPr id="52" name="Lige forbindelse 51"/>
          <p:cNvCxnSpPr/>
          <p:nvPr/>
        </p:nvCxnSpPr>
        <p:spPr>
          <a:xfrm flipH="1">
            <a:off x="0" y="6755532"/>
            <a:ext cx="9144001" cy="0"/>
          </a:xfrm>
          <a:prstGeom prst="line">
            <a:avLst/>
          </a:prstGeom>
          <a:ln w="13970">
            <a:solidFill>
              <a:srgbClr val="3161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kstboks 16"/>
          <p:cNvSpPr txBox="1">
            <a:spLocks noChangeArrowheads="1"/>
          </p:cNvSpPr>
          <p:nvPr/>
        </p:nvSpPr>
        <p:spPr bwMode="auto">
          <a:xfrm>
            <a:off x="0" y="6525344"/>
            <a:ext cx="91440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200" dirty="0">
                <a:solidFill>
                  <a:srgbClr val="3161AB"/>
                </a:solidFill>
              </a:rPr>
              <a:t>Removal of distance margin for ATLAS-AFP                         	      MPP/ CWG 	      24-07-2017</a:t>
            </a:r>
            <a:endParaRPr lang="en-US" sz="1200" dirty="0">
              <a:solidFill>
                <a:srgbClr val="3161AB"/>
              </a:solidFill>
            </a:endParaRPr>
          </a:p>
        </p:txBody>
      </p:sp>
      <p:sp>
        <p:nvSpPr>
          <p:cNvPr id="31" name="CustomShape 3"/>
          <p:cNvSpPr/>
          <p:nvPr/>
        </p:nvSpPr>
        <p:spPr>
          <a:xfrm>
            <a:off x="827584" y="1851368"/>
            <a:ext cx="5112568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400" dirty="0" smtClean="0">
                <a:solidFill>
                  <a:schemeClr val="tx2"/>
                </a:solidFill>
              </a:rPr>
              <a:t>UFOs observed at AFP (until 15/7):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1" name="Text Box 5"/>
          <p:cNvSpPr txBox="1">
            <a:spLocks noChangeArrowheads="1"/>
          </p:cNvSpPr>
          <p:nvPr/>
        </p:nvSpPr>
        <p:spPr bwMode="auto">
          <a:xfrm>
            <a:off x="8567738" y="6552157"/>
            <a:ext cx="57626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da-D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</a:t>
            </a:r>
            <a:r>
              <a:rPr lang="da-D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/9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21" name="CustomShape 3"/>
          <p:cNvSpPr/>
          <p:nvPr/>
        </p:nvSpPr>
        <p:spPr>
          <a:xfrm>
            <a:off x="395784" y="1052736"/>
            <a:ext cx="8424690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400" dirty="0" smtClean="0">
                <a:solidFill>
                  <a:srgbClr val="183962"/>
                </a:solidFill>
              </a:rPr>
              <a:t>Analysis </a:t>
            </a:r>
            <a:r>
              <a:rPr lang="en-US" sz="1400" dirty="0">
                <a:solidFill>
                  <a:srgbClr val="183962"/>
                </a:solidFill>
              </a:rPr>
              <a:t>curtesy of Giulia Papotti and Markus </a:t>
            </a:r>
            <a:r>
              <a:rPr lang="en-US" sz="1400" dirty="0" smtClean="0">
                <a:solidFill>
                  <a:srgbClr val="183962"/>
                </a:solidFill>
              </a:rPr>
              <a:t>Albert.</a:t>
            </a:r>
            <a:endParaRPr lang="en-US" sz="1400" dirty="0"/>
          </a:p>
        </p:txBody>
      </p:sp>
      <p:sp>
        <p:nvSpPr>
          <p:cNvPr id="73" name="CustomShape 3"/>
          <p:cNvSpPr/>
          <p:nvPr/>
        </p:nvSpPr>
        <p:spPr>
          <a:xfrm>
            <a:off x="395536" y="1488056"/>
            <a:ext cx="8424690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400" dirty="0" smtClean="0">
                <a:solidFill>
                  <a:schemeClr val="tx2"/>
                </a:solidFill>
              </a:rPr>
              <a:t>Conclusions:</a:t>
            </a:r>
          </a:p>
        </p:txBody>
      </p:sp>
      <p:sp>
        <p:nvSpPr>
          <p:cNvPr id="32" name="CustomShape 3"/>
          <p:cNvSpPr/>
          <p:nvPr/>
        </p:nvSpPr>
        <p:spPr>
          <a:xfrm>
            <a:off x="827584" y="2780928"/>
            <a:ext cx="5112568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400" dirty="0" smtClean="0">
                <a:solidFill>
                  <a:schemeClr val="tx2"/>
                </a:solidFill>
              </a:rPr>
              <a:t>The number of UFOs are not outstanding nor alarming.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3" name="CustomShape 3"/>
          <p:cNvSpPr/>
          <p:nvPr/>
        </p:nvSpPr>
        <p:spPr>
          <a:xfrm>
            <a:off x="827584" y="3144240"/>
            <a:ext cx="5112568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400" dirty="0" smtClean="0">
                <a:solidFill>
                  <a:schemeClr val="tx2"/>
                </a:solidFill>
              </a:rPr>
              <a:t>Most UFOs are 2-3 % of BLM dump threshold.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4" name="CustomShape 3"/>
          <p:cNvSpPr/>
          <p:nvPr/>
        </p:nvSpPr>
        <p:spPr>
          <a:xfrm>
            <a:off x="827584" y="3504280"/>
            <a:ext cx="5832648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400" dirty="0" smtClean="0">
                <a:solidFill>
                  <a:schemeClr val="tx2"/>
                </a:solidFill>
              </a:rPr>
              <a:t>No UFO at AFP reached 25 % of BLM dump threshold.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5" name="CustomShape 3"/>
          <p:cNvSpPr/>
          <p:nvPr/>
        </p:nvSpPr>
        <p:spPr>
          <a:xfrm>
            <a:off x="1043608" y="2136128"/>
            <a:ext cx="5112568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400" dirty="0" smtClean="0">
                <a:solidFill>
                  <a:schemeClr val="tx2"/>
                </a:solidFill>
              </a:rPr>
              <a:t>B1: 7 UFOs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6" name="CustomShape 3"/>
          <p:cNvSpPr/>
          <p:nvPr/>
        </p:nvSpPr>
        <p:spPr>
          <a:xfrm>
            <a:off x="1043608" y="2424160"/>
            <a:ext cx="5112568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400" dirty="0" smtClean="0">
                <a:solidFill>
                  <a:schemeClr val="tx2"/>
                </a:solidFill>
              </a:rPr>
              <a:t>B2: 37 UFOs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7" name="Tekstboks 63"/>
          <p:cNvSpPr txBox="1"/>
          <p:nvPr/>
        </p:nvSpPr>
        <p:spPr>
          <a:xfrm>
            <a:off x="714348" y="-24"/>
            <a:ext cx="84296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3161AB"/>
                </a:solidFill>
                <a:latin typeface="Calibri" panose="020F0502020204030204" pitchFamily="34" charset="0"/>
              </a:rPr>
              <a:t>Introduction              Operational experience             Temperatures              Primary vacuum               Slow </a:t>
            </a:r>
            <a:r>
              <a:rPr lang="en-US" sz="1000" dirty="0" smtClean="0">
                <a:solidFill>
                  <a:srgbClr val="3161AB"/>
                </a:solidFill>
                <a:latin typeface="Calibri" panose="020F0502020204030204" pitchFamily="34" charset="0"/>
              </a:rPr>
              <a:t>losses </a:t>
            </a:r>
            <a:r>
              <a:rPr lang="en-US" sz="1000" dirty="0" smtClean="0">
                <a:solidFill>
                  <a:srgbClr val="3161AB"/>
                </a:solidFill>
                <a:latin typeface="Calibri" panose="020F0502020204030204" pitchFamily="34" charset="0"/>
              </a:rPr>
              <a:t>               Fast losses              </a:t>
            </a:r>
            <a:r>
              <a:rPr lang="en-US" sz="1000" u="sng" dirty="0" smtClean="0">
                <a:solidFill>
                  <a:srgbClr val="3161AB"/>
                </a:solidFill>
                <a:latin typeface="Calibri" panose="020F0502020204030204" pitchFamily="34" charset="0"/>
              </a:rPr>
              <a:t>UFOs</a:t>
            </a:r>
            <a:r>
              <a:rPr lang="en-US" sz="1000" dirty="0" smtClean="0">
                <a:solidFill>
                  <a:srgbClr val="3161AB"/>
                </a:solidFill>
                <a:latin typeface="Calibri" panose="020F0502020204030204" pitchFamily="34" charset="0"/>
              </a:rPr>
              <a:t>              Conclusion</a:t>
            </a:r>
            <a:endParaRPr lang="en-US" sz="1000" dirty="0">
              <a:solidFill>
                <a:srgbClr val="3161AB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34264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2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33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7" dur="indefinite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38" dur="indefinite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43" dur="indefinite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48" dur="indefinite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2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53" dur="indefinite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7" dur="indefinite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58" dur="indefinite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2" dur="indefinite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63" dur="indefinite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7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68" dur="indefinite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1" grpId="1"/>
      <p:bldP spid="21" grpId="0"/>
      <p:bldP spid="21" grpId="1"/>
      <p:bldP spid="73" grpId="0"/>
      <p:bldP spid="73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stomShape 1"/>
          <p:cNvSpPr/>
          <p:nvPr/>
        </p:nvSpPr>
        <p:spPr>
          <a:xfrm>
            <a:off x="714240" y="306360"/>
            <a:ext cx="8322256" cy="356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r>
              <a:rPr lang="en-US" sz="2600" i="1" dirty="0" smtClean="0">
                <a:solidFill>
                  <a:srgbClr val="183962"/>
                </a:solidFill>
              </a:rPr>
              <a:t>Conclusion</a:t>
            </a:r>
            <a:endParaRPr lang="en-US" sz="2600" dirty="0"/>
          </a:p>
        </p:txBody>
      </p:sp>
      <p:sp>
        <p:nvSpPr>
          <p:cNvPr id="48" name="CustomShape 5"/>
          <p:cNvSpPr/>
          <p:nvPr/>
        </p:nvSpPr>
        <p:spPr>
          <a:xfrm>
            <a:off x="0" y="0"/>
            <a:ext cx="9143640" cy="6857640"/>
          </a:xfrm>
          <a:prstGeom prst="rect">
            <a:avLst/>
          </a:prstGeom>
          <a:noFill/>
          <a:ln w="25560">
            <a:solidFill>
              <a:srgbClr val="3A5F8B"/>
            </a:solidFill>
            <a:round/>
          </a:ln>
        </p:spPr>
      </p:sp>
      <p:sp>
        <p:nvSpPr>
          <p:cNvPr id="50" name="Line 6"/>
          <p:cNvSpPr/>
          <p:nvPr/>
        </p:nvSpPr>
        <p:spPr>
          <a:xfrm flipH="1">
            <a:off x="714240" y="220320"/>
            <a:ext cx="8429760" cy="0"/>
          </a:xfrm>
          <a:prstGeom prst="line">
            <a:avLst/>
          </a:prstGeom>
          <a:ln w="14040">
            <a:solidFill>
              <a:srgbClr val="3161AB"/>
            </a:solidFill>
            <a:round/>
          </a:ln>
        </p:spPr>
      </p:sp>
      <p:sp>
        <p:nvSpPr>
          <p:cNvPr id="47" name="Tekstboks 17"/>
          <p:cNvSpPr txBox="1">
            <a:spLocks noChangeArrowheads="1"/>
          </p:cNvSpPr>
          <p:nvPr/>
        </p:nvSpPr>
        <p:spPr bwMode="auto">
          <a:xfrm>
            <a:off x="7461448" y="6525344"/>
            <a:ext cx="11430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sz="1200" dirty="0">
                <a:solidFill>
                  <a:srgbClr val="3161AB"/>
                </a:solidFill>
                <a:latin typeface="Calibri" pitchFamily="34" charset="0"/>
              </a:rPr>
              <a:t>Sune Jakobsen</a:t>
            </a:r>
            <a:endParaRPr lang="da-DK" sz="1200" dirty="0">
              <a:solidFill>
                <a:srgbClr val="3161AB"/>
              </a:solidFill>
              <a:latin typeface="Calibri" pitchFamily="34" charset="0"/>
            </a:endParaRPr>
          </a:p>
        </p:txBody>
      </p:sp>
      <p:cxnSp>
        <p:nvCxnSpPr>
          <p:cNvPr id="52" name="Lige forbindelse 51"/>
          <p:cNvCxnSpPr/>
          <p:nvPr/>
        </p:nvCxnSpPr>
        <p:spPr>
          <a:xfrm flipH="1">
            <a:off x="0" y="6755532"/>
            <a:ext cx="9144001" cy="0"/>
          </a:xfrm>
          <a:prstGeom prst="line">
            <a:avLst/>
          </a:prstGeom>
          <a:ln w="13970">
            <a:solidFill>
              <a:srgbClr val="3161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kstboks 16"/>
          <p:cNvSpPr txBox="1">
            <a:spLocks noChangeArrowheads="1"/>
          </p:cNvSpPr>
          <p:nvPr/>
        </p:nvSpPr>
        <p:spPr bwMode="auto">
          <a:xfrm>
            <a:off x="0" y="6525344"/>
            <a:ext cx="91440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200" dirty="0">
                <a:solidFill>
                  <a:srgbClr val="3161AB"/>
                </a:solidFill>
              </a:rPr>
              <a:t>Removal of distance margin for ATLAS-AFP                         	      MPP/ CWG 	      24-07-2017</a:t>
            </a:r>
            <a:endParaRPr lang="en-US" sz="1200" dirty="0">
              <a:solidFill>
                <a:srgbClr val="3161AB"/>
              </a:solidFill>
            </a:endParaRPr>
          </a:p>
        </p:txBody>
      </p:sp>
      <p:sp>
        <p:nvSpPr>
          <p:cNvPr id="51" name="Text Box 5"/>
          <p:cNvSpPr txBox="1">
            <a:spLocks noChangeArrowheads="1"/>
          </p:cNvSpPr>
          <p:nvPr/>
        </p:nvSpPr>
        <p:spPr bwMode="auto">
          <a:xfrm>
            <a:off x="8567738" y="6552157"/>
            <a:ext cx="57626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da-D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9</a:t>
            </a:r>
            <a:r>
              <a:rPr lang="da-D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/9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21" name="CustomShape 3"/>
          <p:cNvSpPr/>
          <p:nvPr/>
        </p:nvSpPr>
        <p:spPr>
          <a:xfrm>
            <a:off x="655184" y="1844824"/>
            <a:ext cx="8093280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 marL="1588" indent="-1588">
              <a:tabLst>
                <a:tab pos="0" algn="l"/>
              </a:tabLst>
            </a:pPr>
            <a:r>
              <a:rPr lang="en-US" sz="1400" dirty="0" smtClean="0">
                <a:solidFill>
                  <a:srgbClr val="183962"/>
                </a:solidFill>
              </a:rPr>
              <a:t>Slow losses</a:t>
            </a:r>
            <a:endParaRPr lang="en-US" sz="1400" dirty="0"/>
          </a:p>
        </p:txBody>
      </p:sp>
      <p:sp>
        <p:nvSpPr>
          <p:cNvPr id="22" name="CustomShape 3"/>
          <p:cNvSpPr/>
          <p:nvPr/>
        </p:nvSpPr>
        <p:spPr>
          <a:xfrm>
            <a:off x="395538" y="908720"/>
            <a:ext cx="5472606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400" dirty="0" smtClean="0">
                <a:solidFill>
                  <a:srgbClr val="183962"/>
                </a:solidFill>
              </a:rPr>
              <a:t>Various check made:</a:t>
            </a:r>
            <a:endParaRPr lang="en-US" sz="1400" dirty="0"/>
          </a:p>
        </p:txBody>
      </p:sp>
      <p:sp>
        <p:nvSpPr>
          <p:cNvPr id="19" name="CustomShape 3"/>
          <p:cNvSpPr/>
          <p:nvPr/>
        </p:nvSpPr>
        <p:spPr>
          <a:xfrm>
            <a:off x="658696" y="1270396"/>
            <a:ext cx="6361576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da-DK" sz="1400" dirty="0" smtClean="0">
                <a:solidFill>
                  <a:srgbClr val="183962"/>
                </a:solidFill>
              </a:rPr>
              <a:t>Temperature of Roman Pots</a:t>
            </a:r>
            <a:endParaRPr lang="en-US" sz="1400" dirty="0"/>
          </a:p>
        </p:txBody>
      </p:sp>
      <p:sp>
        <p:nvSpPr>
          <p:cNvPr id="9" name="AutoShape 15" descr="https://op-webtools.web.cern.ch/elogbook/getAttachment.php?imgID=168627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CustomShape 3"/>
          <p:cNvSpPr/>
          <p:nvPr/>
        </p:nvSpPr>
        <p:spPr>
          <a:xfrm>
            <a:off x="449392" y="3987748"/>
            <a:ext cx="4020552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 algn="ctr">
              <a:lnSpc>
                <a:spcPct val="100000"/>
              </a:lnSpc>
            </a:pPr>
            <a:r>
              <a:rPr lang="en-US" sz="1400" dirty="0" smtClean="0">
                <a:solidFill>
                  <a:srgbClr val="183962"/>
                </a:solidFill>
              </a:rPr>
              <a:t>Settings for AFP in startup phase:</a:t>
            </a:r>
            <a:endParaRPr lang="en-US" sz="1400" dirty="0"/>
          </a:p>
        </p:txBody>
      </p:sp>
      <p:sp>
        <p:nvSpPr>
          <p:cNvPr id="35" name="CustomShape 3"/>
          <p:cNvSpPr/>
          <p:nvPr/>
        </p:nvSpPr>
        <p:spPr>
          <a:xfrm>
            <a:off x="655184" y="1556792"/>
            <a:ext cx="4996936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400" dirty="0" smtClean="0">
                <a:solidFill>
                  <a:srgbClr val="183962"/>
                </a:solidFill>
              </a:rPr>
              <a:t>Primary vacuum (friction observed when moving OUT)</a:t>
            </a:r>
            <a:endParaRPr lang="en-US" sz="1400" dirty="0"/>
          </a:p>
        </p:txBody>
      </p:sp>
      <p:sp>
        <p:nvSpPr>
          <p:cNvPr id="18" name="CustomShape 3"/>
          <p:cNvSpPr/>
          <p:nvPr/>
        </p:nvSpPr>
        <p:spPr>
          <a:xfrm>
            <a:off x="4644010" y="3987748"/>
            <a:ext cx="4032446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 algn="ctr">
              <a:lnSpc>
                <a:spcPct val="100000"/>
              </a:lnSpc>
            </a:pPr>
            <a:r>
              <a:rPr lang="en-US" sz="1400" dirty="0" smtClean="0">
                <a:solidFill>
                  <a:srgbClr val="183962"/>
                </a:solidFill>
              </a:rPr>
              <a:t>Ultimate settings for AFP:</a:t>
            </a:r>
            <a:endParaRPr lang="en-US" sz="14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392" y="4272508"/>
            <a:ext cx="4038600" cy="102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CustomShape 3"/>
          <p:cNvSpPr/>
          <p:nvPr/>
        </p:nvSpPr>
        <p:spPr>
          <a:xfrm>
            <a:off x="369141" y="3630980"/>
            <a:ext cx="7731251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en-US" sz="1400" dirty="0" smtClean="0">
                <a:solidFill>
                  <a:srgbClr val="183962"/>
                </a:solidFill>
              </a:rPr>
              <a:t>ATLAS-AFP therefore requests to move to the ultimate settings after MD2/vdM.</a:t>
            </a:r>
            <a:endParaRPr lang="en-US" sz="1400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10" y="4272508"/>
            <a:ext cx="4038600" cy="102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CustomShape 3"/>
          <p:cNvSpPr/>
          <p:nvPr/>
        </p:nvSpPr>
        <p:spPr>
          <a:xfrm>
            <a:off x="655184" y="2132856"/>
            <a:ext cx="8093280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 marL="1588" indent="-1588">
              <a:tabLst>
                <a:tab pos="0" algn="l"/>
              </a:tabLst>
            </a:pPr>
            <a:r>
              <a:rPr lang="en-US" sz="1400" dirty="0" smtClean="0">
                <a:solidFill>
                  <a:srgbClr val="183962"/>
                </a:solidFill>
              </a:rPr>
              <a:t>Fast losses</a:t>
            </a:r>
            <a:endParaRPr lang="en-US" sz="1400" dirty="0"/>
          </a:p>
        </p:txBody>
      </p:sp>
      <p:sp>
        <p:nvSpPr>
          <p:cNvPr id="23" name="CustomShape 3"/>
          <p:cNvSpPr/>
          <p:nvPr/>
        </p:nvSpPr>
        <p:spPr>
          <a:xfrm>
            <a:off x="395536" y="2784200"/>
            <a:ext cx="5472606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400" dirty="0" smtClean="0">
                <a:solidFill>
                  <a:srgbClr val="183962"/>
                </a:solidFill>
              </a:rPr>
              <a:t>No alarming point discovered.</a:t>
            </a:r>
            <a:endParaRPr lang="en-US" sz="1400" dirty="0"/>
          </a:p>
        </p:txBody>
      </p:sp>
      <p:sp>
        <p:nvSpPr>
          <p:cNvPr id="24" name="CustomShape 3"/>
          <p:cNvSpPr/>
          <p:nvPr/>
        </p:nvSpPr>
        <p:spPr>
          <a:xfrm>
            <a:off x="367152" y="3212976"/>
            <a:ext cx="8093280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 marL="1588" indent="-1588">
              <a:tabLst>
                <a:tab pos="0" algn="l"/>
              </a:tabLst>
            </a:pPr>
            <a:r>
              <a:rPr lang="en-US" sz="1400" dirty="0" smtClean="0">
                <a:solidFill>
                  <a:srgbClr val="183962"/>
                </a:solidFill>
              </a:rPr>
              <a:t>All loss maps performed with ultimate setting (no instabilities or problematic losses).</a:t>
            </a:r>
            <a:endParaRPr lang="en-US" sz="1400" dirty="0"/>
          </a:p>
        </p:txBody>
      </p:sp>
      <p:sp>
        <p:nvSpPr>
          <p:cNvPr id="27" name="CustomShape 3"/>
          <p:cNvSpPr/>
          <p:nvPr/>
        </p:nvSpPr>
        <p:spPr>
          <a:xfrm>
            <a:off x="655184" y="2424160"/>
            <a:ext cx="8093280" cy="28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 marL="1588" indent="-1588">
              <a:tabLst>
                <a:tab pos="0" algn="l"/>
              </a:tabLst>
            </a:pPr>
            <a:r>
              <a:rPr lang="en-US" sz="1400" dirty="0" smtClean="0">
                <a:solidFill>
                  <a:srgbClr val="183962"/>
                </a:solidFill>
              </a:rPr>
              <a:t>UFOs</a:t>
            </a:r>
            <a:endParaRPr lang="en-US" sz="1400" dirty="0"/>
          </a:p>
        </p:txBody>
      </p:sp>
      <p:sp>
        <p:nvSpPr>
          <p:cNvPr id="28" name="Tekstboks 63"/>
          <p:cNvSpPr txBox="1"/>
          <p:nvPr/>
        </p:nvSpPr>
        <p:spPr>
          <a:xfrm>
            <a:off x="714348" y="-24"/>
            <a:ext cx="84296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3161AB"/>
                </a:solidFill>
                <a:latin typeface="Calibri" panose="020F0502020204030204" pitchFamily="34" charset="0"/>
              </a:rPr>
              <a:t>Introduction              Operational experience             Temperatures              Primary vacuum               Slow </a:t>
            </a:r>
            <a:r>
              <a:rPr lang="en-US" sz="1000" dirty="0" smtClean="0">
                <a:solidFill>
                  <a:srgbClr val="3161AB"/>
                </a:solidFill>
                <a:latin typeface="Calibri" panose="020F0502020204030204" pitchFamily="34" charset="0"/>
              </a:rPr>
              <a:t>losses </a:t>
            </a:r>
            <a:r>
              <a:rPr lang="en-US" sz="1000" dirty="0" smtClean="0">
                <a:solidFill>
                  <a:srgbClr val="3161AB"/>
                </a:solidFill>
                <a:latin typeface="Calibri" panose="020F0502020204030204" pitchFamily="34" charset="0"/>
              </a:rPr>
              <a:t>               Fast losses              UFOs              </a:t>
            </a:r>
            <a:r>
              <a:rPr lang="en-US" sz="1000" u="sng" dirty="0" smtClean="0">
                <a:solidFill>
                  <a:srgbClr val="3161AB"/>
                </a:solidFill>
                <a:latin typeface="Calibri" panose="020F0502020204030204" pitchFamily="34" charset="0"/>
              </a:rPr>
              <a:t>Conclusion</a:t>
            </a:r>
            <a:endParaRPr lang="en-US" sz="1000" u="sng" dirty="0">
              <a:solidFill>
                <a:srgbClr val="3161AB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788430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4" dur="indefinite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0" dur="indefinite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3" dur="indefinite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48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2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53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7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58" dur="indefinite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2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63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7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68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73" dur="indefinite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7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78" dur="indefinite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2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83" dur="indefinite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7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88" dur="indefinite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0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91" dur="indefinite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3" dur="indefinite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94" dur="indefinite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6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97" dur="indefinite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9" dur="indefinite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00" dur="indefinite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  <p:bldP spid="22" grpId="0"/>
      <p:bldP spid="22" grpId="1"/>
      <p:bldP spid="19" grpId="0"/>
      <p:bldP spid="19" grpId="1"/>
      <p:bldP spid="34" grpId="0"/>
      <p:bldP spid="34" grpId="1"/>
      <p:bldP spid="35" grpId="0"/>
      <p:bldP spid="35" grpId="1"/>
      <p:bldP spid="18" grpId="0"/>
      <p:bldP spid="18" grpId="1"/>
      <p:bldP spid="25" grpId="0"/>
      <p:bldP spid="25" grpId="1"/>
      <p:bldP spid="20" grpId="0"/>
      <p:bldP spid="20" grpId="1"/>
      <p:bldP spid="23" grpId="0"/>
      <p:bldP spid="23" grpId="1"/>
      <p:bldP spid="24" grpId="0"/>
      <p:bldP spid="24" grpId="1"/>
      <p:bldP spid="27" grpId="0"/>
      <p:bldP spid="27" grpId="1"/>
    </p:bldLst>
  </p:timing>
</p:sld>
</file>

<file path=ppt/theme/theme1.xml><?xml version="1.0" encoding="utf-8"?>
<a:theme xmlns:a="http://schemas.openxmlformats.org/drawingml/2006/main" name="1_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36789</TotalTime>
  <Words>1042</Words>
  <Application>Microsoft Office PowerPoint</Application>
  <PresentationFormat>Skærmshow (4:3)</PresentationFormat>
  <Paragraphs>163</Paragraphs>
  <Slides>11</Slides>
  <Notes>10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11</vt:i4>
      </vt:variant>
    </vt:vector>
  </HeadingPairs>
  <TitlesOfParts>
    <vt:vector size="12" baseType="lpstr">
      <vt:lpstr>1_Kontortema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Sune Jakobsen</dc:creator>
  <cp:lastModifiedBy>Sune Jakobsen</cp:lastModifiedBy>
  <cp:revision>486</cp:revision>
  <cp:lastPrinted>2017-01-09T09:31:10Z</cp:lastPrinted>
  <dcterms:modified xsi:type="dcterms:W3CDTF">2017-07-24T11:07:04Z</dcterms:modified>
</cp:coreProperties>
</file>