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gif" ContentType="image/gif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36" r:id="rId2"/>
    <p:sldId id="327" r:id="rId3"/>
    <p:sldId id="348" r:id="rId4"/>
    <p:sldId id="354" r:id="rId5"/>
    <p:sldId id="371" r:id="rId6"/>
    <p:sldId id="349" r:id="rId7"/>
    <p:sldId id="362" r:id="rId8"/>
    <p:sldId id="370" r:id="rId9"/>
    <p:sldId id="369" r:id="rId10"/>
    <p:sldId id="368" r:id="rId11"/>
    <p:sldId id="366" r:id="rId12"/>
    <p:sldId id="367" r:id="rId13"/>
    <p:sldId id="372" r:id="rId14"/>
    <p:sldId id="364" r:id="rId15"/>
    <p:sldId id="365" r:id="rId16"/>
    <p:sldId id="347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F94"/>
    <a:srgbClr val="3C13EB"/>
    <a:srgbClr val="7F168A"/>
    <a:srgbClr val="BC48A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0" autoAdjust="0"/>
    <p:restoredTop sz="99812" autoAdjust="0"/>
  </p:normalViewPr>
  <p:slideViewPr>
    <p:cSldViewPr snapToGrid="0" snapToObjects="1">
      <p:cViewPr varScale="1">
        <p:scale>
          <a:sx n="96" d="100"/>
          <a:sy n="96" d="100"/>
        </p:scale>
        <p:origin x="-12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4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9AFD0-7905-B841-B355-13B48FA72BDA}" type="datetime1">
              <a:rPr lang="en-US" smtClean="0"/>
              <a:t>24/07/17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97548-E524-2049-AA29-F8DFB0D2373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903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65E27-12A8-BC4D-B417-2D23DCE9214E}" type="datetime1">
              <a:rPr lang="en-US" smtClean="0"/>
              <a:t>24/07/17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0360F-410A-2E4A-A773-9579B7AC37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232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18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From summary on the </a:t>
            </a:r>
            <a:r>
              <a:rPr lang="en-GB" dirty="0" err="1" smtClean="0"/>
              <a:t>evian</a:t>
            </a:r>
            <a:r>
              <a:rPr lang="en-GB" dirty="0" smtClean="0"/>
              <a:t> (validation of the orbit reproducibility</a:t>
            </a:r>
            <a:r>
              <a:rPr lang="en-GB" baseline="0" dirty="0" smtClean="0"/>
              <a:t> &amp; </a:t>
            </a:r>
            <a:r>
              <a:rPr lang="en-GB" baseline="0" dirty="0" err="1" smtClean="0"/>
              <a:t>performace</a:t>
            </a:r>
            <a:r>
              <a:rPr lang="en-GB" baseline="0" dirty="0" smtClean="0"/>
              <a:t> analysis) -&gt; trigger/interlock window</a:t>
            </a:r>
          </a:p>
          <a:p>
            <a:r>
              <a:rPr lang="en-GB" baseline="0" dirty="0" smtClean="0"/>
              <a:t>-&gt; overall test (SIS system to log</a:t>
            </a:r>
            <a:r>
              <a:rPr lang="mr-IN" baseline="0" dirty="0" smtClean="0"/>
              <a:t>…</a:t>
            </a:r>
            <a:r>
              <a:rPr lang="pl-PL" baseline="0" dirty="0" smtClean="0"/>
              <a:t>)</a:t>
            </a:r>
          </a:p>
          <a:p>
            <a:endParaRPr lang="pl-PL" dirty="0" smtClean="0"/>
          </a:p>
          <a:p>
            <a:r>
              <a:rPr lang="pl-PL" dirty="0" smtClean="0"/>
              <a:t>I</a:t>
            </a:r>
            <a:r>
              <a:rPr lang="en-US" dirty="0" err="1" smtClean="0"/>
              <a:t>n</a:t>
            </a:r>
            <a:r>
              <a:rPr lang="en-US" dirty="0" smtClean="0"/>
              <a:t> addition to the analysis of orbit quality/stability, this new analysis of sis logs will also provide an assessment of the overall chain, addressing the complete implementation (status of acquisitions, </a:t>
            </a:r>
            <a:r>
              <a:rPr lang="en-US" dirty="0" err="1" smtClean="0"/>
              <a:t>etc</a:t>
            </a:r>
            <a:r>
              <a:rPr lang="en-US" dirty="0" smtClean="0"/>
              <a:t>) and the reliability. in addition to the analysis of orbit quality/stability, this new analysis of sis logs will also provide an assessment of the overall chain, addressing the complete implementation (status of acquisitions, </a:t>
            </a:r>
            <a:r>
              <a:rPr lang="en-US" dirty="0" err="1" smtClean="0"/>
              <a:t>etc</a:t>
            </a:r>
            <a:r>
              <a:rPr lang="en-US" dirty="0" smtClean="0"/>
              <a:t>) and the reliability. </a:t>
            </a:r>
            <a:endParaRPr lang="pl-P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8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0360F-410A-2E4A-A773-9579B7AC37C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37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42094" y="6356350"/>
            <a:ext cx="20520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58978" y="6356350"/>
            <a:ext cx="6556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0913C-A2E6-F341-A342-1EE0051CB521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10118" y="6356350"/>
            <a:ext cx="1033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90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/>
          <a:ea typeface="+mn-ea"/>
          <a:cs typeface="Calibri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/>
          <a:ea typeface="+mn-ea"/>
          <a:cs typeface="Calibri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495259" cy="110738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9055" y="1549479"/>
            <a:ext cx="8478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Analysis of SIS interlock </a:t>
            </a:r>
            <a:r>
              <a:rPr lang="en-US" sz="3600" b="1" dirty="0" smtClean="0"/>
              <a:t>triggering in </a:t>
            </a:r>
            <a:r>
              <a:rPr lang="en-US" sz="3600" b="1" dirty="0"/>
              <a:t>2017 run and </a:t>
            </a:r>
            <a:r>
              <a:rPr lang="en-US" sz="3600" b="1" dirty="0" smtClean="0"/>
              <a:t>outcome </a:t>
            </a:r>
            <a:r>
              <a:rPr lang="en-US" sz="3600" b="1" dirty="0"/>
              <a:t>of dedicated beam </a:t>
            </a:r>
            <a:r>
              <a:rPr lang="en-US" sz="3600" b="1" dirty="0" smtClean="0"/>
              <a:t>tests</a:t>
            </a:r>
            <a:endParaRPr lang="en-US" sz="36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641707" y="5105400"/>
            <a:ext cx="60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cs typeface="Calibri"/>
              </a:rPr>
              <a:t>Arek Gorzawski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59216" y="5474732"/>
            <a:ext cx="60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A. Mereghetti,</a:t>
            </a:r>
            <a:r>
              <a:rPr lang="en-US" dirty="0" smtClean="0"/>
              <a:t> J. Wenninger, L. Ponce, S</a:t>
            </a:r>
            <a:r>
              <a:rPr lang="en-US" dirty="0"/>
              <a:t>. Redaelli, </a:t>
            </a:r>
            <a:r>
              <a:rPr lang="en-US" dirty="0" smtClean="0"/>
              <a:t>R. Bruce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596" y="0"/>
            <a:ext cx="1112404" cy="11801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7" y="72765"/>
            <a:ext cx="2395564" cy="10106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41707" y="6097912"/>
            <a:ext cx="605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LHC Collimation Working Group #221 - Joint MPP</a:t>
            </a:r>
          </a:p>
        </p:txBody>
      </p:sp>
    </p:spTree>
    <p:extLst>
      <p:ext uri="{BB962C8B-B14F-4D97-AF65-F5344CB8AC3E}">
        <p14:creationId xmlns:p14="http://schemas.microsoft.com/office/powerpoint/2010/main" val="279551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3C13EB"/>
                </a:solidFill>
              </a:rPr>
              <a:t>Procedure for </a:t>
            </a:r>
            <a:r>
              <a:rPr lang="en-US" dirty="0" smtClean="0">
                <a:solidFill>
                  <a:srgbClr val="3C13EB"/>
                </a:solidFill>
              </a:rPr>
              <a:t>the </a:t>
            </a:r>
            <a:r>
              <a:rPr lang="en-US" dirty="0">
                <a:solidFill>
                  <a:srgbClr val="3C13EB"/>
                </a:solidFill>
              </a:rPr>
              <a:t>beam tests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42" y="1325606"/>
            <a:ext cx="9035358" cy="4667421"/>
          </a:xfrm>
        </p:spPr>
        <p:txBody>
          <a:bodyPr>
            <a:normAutofit/>
          </a:bodyPr>
          <a:lstStyle/>
          <a:p>
            <a:r>
              <a:rPr lang="pl-PL" sz="2800" dirty="0" smtClean="0">
                <a:solidFill>
                  <a:srgbClr val="3C13EB"/>
                </a:solidFill>
              </a:rPr>
              <a:t>We moved collimators by 3.5s </a:t>
            </a:r>
            <a:r>
              <a:rPr lang="pl-PL" sz="2800" dirty="0" smtClean="0"/>
              <a:t>(or ~90% of the interlock) to not trigger the interlock.</a:t>
            </a:r>
          </a:p>
          <a:p>
            <a:pPr lvl="1"/>
            <a:r>
              <a:rPr lang="pl-PL" sz="2400" i="1" dirty="0" smtClean="0"/>
              <a:t>Noted down the meassured vs expected tolerance budget used,</a:t>
            </a:r>
          </a:p>
          <a:p>
            <a:r>
              <a:rPr lang="pl-PL" sz="2800" dirty="0" smtClean="0">
                <a:solidFill>
                  <a:srgbClr val="3C13EB"/>
                </a:solidFill>
              </a:rPr>
              <a:t>We moved another 15%</a:t>
            </a:r>
            <a:r>
              <a:rPr lang="pl-PL" sz="2800" dirty="0" smtClean="0"/>
              <a:t> (remaining 10 plus  some to trigger)</a:t>
            </a:r>
          </a:p>
          <a:p>
            <a:pPr lvl="1"/>
            <a:r>
              <a:rPr lang="pl-PL" sz="2400" i="1" dirty="0" smtClean="0">
                <a:solidFill>
                  <a:srgbClr val="AB3F94"/>
                </a:solidFill>
              </a:rPr>
              <a:t>When interlock was triggerd we moved </a:t>
            </a:r>
            <a:r>
              <a:rPr lang="en-GB" sz="2400" i="1" dirty="0" smtClean="0">
                <a:solidFill>
                  <a:srgbClr val="AB3F94"/>
                </a:solidFill>
              </a:rPr>
              <a:t>back to original position and moved </a:t>
            </a:r>
            <a:r>
              <a:rPr lang="pl-PL" sz="2400" i="1" dirty="0" smtClean="0">
                <a:solidFill>
                  <a:srgbClr val="AB3F94"/>
                </a:solidFill>
              </a:rPr>
              <a:t>to another channel</a:t>
            </a:r>
          </a:p>
          <a:p>
            <a:r>
              <a:rPr lang="pl-PL" sz="2800" dirty="0" smtClean="0">
                <a:solidFill>
                  <a:srgbClr val="3C13EB"/>
                </a:solidFill>
              </a:rPr>
              <a:t>If needed</a:t>
            </a:r>
            <a:r>
              <a:rPr lang="pl-PL" sz="2800" dirty="0" smtClean="0"/>
              <a:t> repeated with small steps of ~5% to hit the triggering levels.</a:t>
            </a:r>
            <a:endParaRPr lang="fr-FR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554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srgbClr val="3C13EB"/>
                </a:solidFill>
              </a:rPr>
              <a:t>Results from the beam tests</a:t>
            </a:r>
            <a:endParaRPr lang="en-US" noProof="0" dirty="0">
              <a:solidFill>
                <a:srgbClr val="3C13E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noProof="0" dirty="0" smtClean="0">
                <a:solidFill>
                  <a:srgbClr val="AB3F94"/>
                </a:solidFill>
              </a:rPr>
              <a:t>Injection</a:t>
            </a:r>
            <a:r>
              <a:rPr lang="en-US" sz="2800" noProof="0" dirty="0" smtClean="0"/>
              <a:t> (Sun 9 July) tests:</a:t>
            </a:r>
            <a:endParaRPr lang="pl-PL" sz="2800" noProof="0" dirty="0" smtClean="0"/>
          </a:p>
          <a:p>
            <a:pPr lvl="1"/>
            <a:r>
              <a:rPr lang="pl-PL" sz="2400" dirty="0">
                <a:solidFill>
                  <a:srgbClr val="AB3F94"/>
                </a:solidFill>
              </a:rPr>
              <a:t>All channels passed the </a:t>
            </a:r>
            <a:r>
              <a:rPr lang="pl-PL" sz="2400" dirty="0" smtClean="0">
                <a:solidFill>
                  <a:srgbClr val="AB3F94"/>
                </a:solidFill>
              </a:rPr>
              <a:t>test, with one remark.</a:t>
            </a:r>
            <a:endParaRPr lang="en-US" sz="2400" noProof="0" dirty="0" smtClean="0">
              <a:solidFill>
                <a:srgbClr val="AB3F94"/>
              </a:solidFill>
            </a:endParaRPr>
          </a:p>
          <a:p>
            <a:pPr lvl="1"/>
            <a:r>
              <a:rPr lang="en-US" sz="2400" noProof="0" dirty="0" smtClean="0"/>
              <a:t>IP2 tolerance difference: </a:t>
            </a:r>
            <a:r>
              <a:rPr lang="en-US" sz="2400" noProof="0" dirty="0" smtClean="0">
                <a:solidFill>
                  <a:srgbClr val="3C13EB"/>
                </a:solidFill>
              </a:rPr>
              <a:t>4</a:t>
            </a:r>
            <a:r>
              <a:rPr lang="en-US" sz="2400" noProof="0" dirty="0" smtClean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en-US" sz="2400" noProof="0" dirty="0" smtClean="0">
                <a:solidFill>
                  <a:srgbClr val="3C13EB"/>
                </a:solidFill>
              </a:rPr>
              <a:t> expected ~6.5</a:t>
            </a:r>
            <a:r>
              <a:rPr lang="en-US" sz="2400" noProof="0" dirty="0" smtClean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en-US" sz="2400" noProof="0" dirty="0" smtClean="0">
                <a:solidFill>
                  <a:srgbClr val="3C13EB"/>
                </a:solidFill>
              </a:rPr>
              <a:t> found</a:t>
            </a:r>
            <a:r>
              <a:rPr lang="en-US" sz="2400" noProof="0" dirty="0" smtClean="0"/>
              <a:t>.</a:t>
            </a:r>
          </a:p>
          <a:p>
            <a:pPr lvl="2"/>
            <a:r>
              <a:rPr lang="en-US" sz="2000" noProof="0" dirty="0" smtClean="0"/>
              <a:t>Discrepancy comes from the ATS optics in IP2:</a:t>
            </a:r>
          </a:p>
          <a:p>
            <a:pPr lvl="3"/>
            <a:r>
              <a:rPr lang="en-US" sz="1800" noProof="0" dirty="0" smtClean="0"/>
              <a:t>Beta* does not change while beta at TCT goes from 40m to 80m.</a:t>
            </a:r>
          </a:p>
          <a:p>
            <a:pPr lvl="3"/>
            <a:r>
              <a:rPr lang="en-US" sz="1800" noProof="0" dirty="0" smtClean="0"/>
              <a:t>SIS mechanics follows the beta* change, and was only with one value (80m)</a:t>
            </a:r>
          </a:p>
          <a:p>
            <a:pPr lvl="2"/>
            <a:r>
              <a:rPr lang="en-US" sz="2000" noProof="0" dirty="0" smtClean="0">
                <a:solidFill>
                  <a:srgbClr val="FF0000"/>
                </a:solidFill>
              </a:rPr>
              <a:t>To decide: change the limits?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68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srgbClr val="3C13EB"/>
                </a:solidFill>
              </a:rPr>
              <a:t>Results from the beam tests</a:t>
            </a:r>
            <a:endParaRPr lang="en-US" noProof="0" dirty="0">
              <a:solidFill>
                <a:srgbClr val="3C13E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sz="2800" noProof="0" dirty="0" smtClean="0">
                <a:solidFill>
                  <a:srgbClr val="AB3F94"/>
                </a:solidFill>
              </a:rPr>
              <a:t>Flat top/ </a:t>
            </a:r>
            <a:r>
              <a:rPr lang="pl-PL" sz="2800" noProof="0" dirty="0" smtClean="0">
                <a:solidFill>
                  <a:srgbClr val="AB3F94"/>
                </a:solidFill>
              </a:rPr>
              <a:t>sq</a:t>
            </a:r>
            <a:r>
              <a:rPr lang="en-US" sz="2800" noProof="0" dirty="0" err="1" smtClean="0">
                <a:solidFill>
                  <a:srgbClr val="AB3F94"/>
                </a:solidFill>
              </a:rPr>
              <a:t>ueezed</a:t>
            </a:r>
            <a:r>
              <a:rPr lang="en-US" sz="2800" noProof="0" dirty="0" smtClean="0"/>
              <a:t> (Mon 10 Jul):</a:t>
            </a:r>
            <a:endParaRPr lang="pl-PL" sz="2800" noProof="0" dirty="0" smtClean="0"/>
          </a:p>
          <a:p>
            <a:pPr lvl="1"/>
            <a:r>
              <a:rPr lang="pl-PL" sz="2400" b="1" dirty="0" smtClean="0">
                <a:solidFill>
                  <a:srgbClr val="3C13EB"/>
                </a:solidFill>
              </a:rPr>
              <a:t>All channels passed the test</a:t>
            </a:r>
            <a:r>
              <a:rPr lang="en-GB" sz="2400" b="1" dirty="0" smtClean="0">
                <a:solidFill>
                  <a:srgbClr val="3C13EB"/>
                </a:solidFill>
              </a:rPr>
              <a:t>!</a:t>
            </a:r>
            <a:endParaRPr lang="en-US" sz="2400" b="1" noProof="0" dirty="0" smtClean="0">
              <a:solidFill>
                <a:srgbClr val="3C13EB"/>
              </a:solidFill>
            </a:endParaRPr>
          </a:p>
          <a:p>
            <a:pPr lvl="1"/>
            <a:r>
              <a:rPr lang="en-US" sz="2400" dirty="0">
                <a:solidFill>
                  <a:schemeClr val="tx2"/>
                </a:solidFill>
              </a:rPr>
              <a:t>One channel (IP1 B2 V) had wrong tolerance: </a:t>
            </a:r>
            <a:r>
              <a:rPr lang="en-US" sz="2400" dirty="0">
                <a:solidFill>
                  <a:srgbClr val="3C13EB"/>
                </a:solidFill>
              </a:rPr>
              <a:t>1</a:t>
            </a:r>
            <a:r>
              <a:rPr lang="en-US" sz="2400" dirty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en-US" sz="2400" dirty="0">
                <a:solidFill>
                  <a:srgbClr val="3C13EB"/>
                </a:solidFill>
              </a:rPr>
              <a:t> </a:t>
            </a:r>
            <a:r>
              <a:rPr lang="en-US" sz="2400" dirty="0" smtClean="0">
                <a:solidFill>
                  <a:srgbClr val="3C13EB"/>
                </a:solidFill>
              </a:rPr>
              <a:t> was expected </a:t>
            </a:r>
            <a:r>
              <a:rPr lang="en-US" sz="2400" dirty="0">
                <a:solidFill>
                  <a:srgbClr val="3C13EB"/>
                </a:solidFill>
              </a:rPr>
              <a:t>4</a:t>
            </a:r>
            <a:r>
              <a:rPr lang="en-US" sz="2400" dirty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en-US" sz="2400" dirty="0">
                <a:solidFill>
                  <a:srgbClr val="3C13EB"/>
                </a:solidFill>
              </a:rPr>
              <a:t> found</a:t>
            </a:r>
          </a:p>
          <a:p>
            <a:pPr lvl="2"/>
            <a:r>
              <a:rPr lang="en-US" sz="2000" dirty="0" smtClean="0">
                <a:solidFill>
                  <a:srgbClr val="FF0000"/>
                </a:solidFill>
              </a:rPr>
              <a:t>Fixed</a:t>
            </a:r>
            <a:r>
              <a:rPr lang="pl-PL" sz="2000" dirty="0" smtClean="0">
                <a:solidFill>
                  <a:srgbClr val="FF0000"/>
                </a:solidFill>
              </a:rPr>
              <a:t>!</a:t>
            </a:r>
          </a:p>
          <a:p>
            <a:pPr lvl="1"/>
            <a:r>
              <a:rPr lang="pl-PL" sz="2400" dirty="0" smtClean="0">
                <a:solidFill>
                  <a:schemeClr val="tx2"/>
                </a:solidFill>
              </a:rPr>
              <a:t>IP8 tolerance (</a:t>
            </a:r>
            <a:r>
              <a:rPr lang="pl-PL" sz="2400" dirty="0" smtClean="0">
                <a:solidFill>
                  <a:srgbClr val="3C13EB"/>
                </a:solidFill>
              </a:rPr>
              <a:t>logged by SIS</a:t>
            </a:r>
            <a:r>
              <a:rPr lang="pl-PL" sz="2400" dirty="0" smtClean="0">
                <a:solidFill>
                  <a:schemeClr val="tx2"/>
                </a:solidFill>
              </a:rPr>
              <a:t>) found at </a:t>
            </a:r>
            <a:r>
              <a:rPr lang="pl-PL" sz="2400" dirty="0" smtClean="0">
                <a:solidFill>
                  <a:srgbClr val="3C13EB"/>
                </a:solidFill>
              </a:rPr>
              <a:t>2.95</a:t>
            </a:r>
            <a:r>
              <a:rPr lang="en-US" sz="2400" dirty="0" smtClean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pl-PL" sz="2400" dirty="0" smtClean="0">
                <a:solidFill>
                  <a:srgbClr val="3C13EB"/>
                </a:solidFill>
                <a:latin typeface="Symbol" panose="05050102010706020507" pitchFamily="18" charset="2"/>
              </a:rPr>
              <a:t>...</a:t>
            </a:r>
          </a:p>
          <a:p>
            <a:pPr lvl="2"/>
            <a:r>
              <a:rPr lang="pl-PL" sz="2000" dirty="0" smtClean="0">
                <a:solidFill>
                  <a:srgbClr val="3C13EB"/>
                </a:solidFill>
                <a:latin typeface="+mn-lt"/>
              </a:rPr>
              <a:t>The optics correction 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was </a:t>
            </a:r>
            <a:r>
              <a:rPr lang="pl-PL" sz="2000" dirty="0" smtClean="0">
                <a:solidFill>
                  <a:srgbClr val="3C13EB"/>
                </a:solidFill>
                <a:latin typeface="+mn-lt"/>
              </a:rPr>
              <a:t>applied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 and it</a:t>
            </a:r>
            <a:r>
              <a:rPr lang="pl-PL" sz="2000" dirty="0" smtClean="0">
                <a:solidFill>
                  <a:srgbClr val="3C13EB"/>
                </a:solidFill>
                <a:latin typeface="+mn-lt"/>
              </a:rPr>
              <a:t> modified the </a:t>
            </a:r>
            <a:r>
              <a:rPr lang="pl-PL" sz="2000" dirty="0" smtClean="0">
                <a:solidFill>
                  <a:srgbClr val="3C13EB"/>
                </a:solidFill>
                <a:latin typeface="Symbol" panose="05050102010706020507" pitchFamily="18" charset="2"/>
              </a:rPr>
              <a:t>b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*: 3.03m 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instead of 3.0m</a:t>
            </a:r>
            <a:r>
              <a:rPr lang="pl-PL" sz="2000" dirty="0" smtClean="0">
                <a:solidFill>
                  <a:srgbClr val="3C13EB"/>
                </a:solidFill>
                <a:latin typeface="+mn-lt"/>
              </a:rPr>
              <a:t>, </a:t>
            </a:r>
            <a:endParaRPr lang="en-GB" sz="2000" dirty="0" smtClean="0">
              <a:solidFill>
                <a:srgbClr val="3C13EB"/>
              </a:solidFill>
              <a:latin typeface="+mn-lt"/>
            </a:endParaRPr>
          </a:p>
          <a:p>
            <a:pPr lvl="2"/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thus</a:t>
            </a:r>
            <a:r>
              <a:rPr lang="pl-PL" sz="2000" dirty="0" smtClean="0">
                <a:solidFill>
                  <a:srgbClr val="3C13EB"/>
                </a:solidFill>
                <a:latin typeface="+mn-lt"/>
              </a:rPr>
              <a:t> the interpolation 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from SIS modified the initial 2.5</a:t>
            </a:r>
            <a:r>
              <a:rPr lang="en-US" sz="2000" dirty="0" smtClean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r>
              <a:rPr lang="en-GB" sz="2000" dirty="0" smtClean="0">
                <a:solidFill>
                  <a:srgbClr val="3C13EB"/>
                </a:solidFill>
                <a:latin typeface="+mn-lt"/>
              </a:rPr>
              <a:t> to 2.95</a:t>
            </a:r>
            <a:r>
              <a:rPr lang="en-US" sz="2000" dirty="0" smtClean="0">
                <a:solidFill>
                  <a:srgbClr val="3C13EB"/>
                </a:solidFill>
                <a:latin typeface="Symbol" panose="05050102010706020507" pitchFamily="18" charset="2"/>
              </a:rPr>
              <a:t>s</a:t>
            </a:r>
            <a:endParaRPr lang="pl-PL" sz="2000" dirty="0" smtClean="0">
              <a:solidFill>
                <a:srgbClr val="3C13EB"/>
              </a:solidFill>
              <a:latin typeface="+mn-lt"/>
            </a:endParaRPr>
          </a:p>
          <a:p>
            <a:pPr lvl="2"/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Understood, to be changed!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800" noProof="0" dirty="0" smtClean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21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Miscellanea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As another outcome of the test we propose to consider to include more smooth change of the limits: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13" y="2580774"/>
            <a:ext cx="4910939" cy="32739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204654">
            <a:off x="6733701" y="2810169"/>
            <a:ext cx="1606530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EXAMPLE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45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Miscellanea (2) 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noProof="0" dirty="0" smtClean="0"/>
              <a:t>No</a:t>
            </a:r>
            <a:r>
              <a:rPr lang="en-US" sz="2800" noProof="0" dirty="0" smtClean="0"/>
              <a:t> signature of </a:t>
            </a:r>
            <a:r>
              <a:rPr lang="en-US" sz="2800" b="1" noProof="0" dirty="0" smtClean="0"/>
              <a:t>IP1 TCTPH (B1/B2) </a:t>
            </a:r>
            <a:r>
              <a:rPr lang="en-US" sz="2800" noProof="0" dirty="0" smtClean="0"/>
              <a:t>being logged (in the data </a:t>
            </a:r>
            <a:r>
              <a:rPr lang="en-US" sz="2800" dirty="0" smtClean="0"/>
              <a:t>from month of June)</a:t>
            </a:r>
          </a:p>
          <a:p>
            <a:pPr lvl="1"/>
            <a:r>
              <a:rPr lang="en-US" sz="2400" i="1" noProof="0" dirty="0" smtClean="0">
                <a:solidFill>
                  <a:srgbClr val="AB3F94"/>
                </a:solidFill>
              </a:rPr>
              <a:t>Check if imported to SIS!</a:t>
            </a:r>
            <a:r>
              <a:rPr lang="en-US" sz="2400" noProof="0" dirty="0" smtClean="0">
                <a:solidFill>
                  <a:srgbClr val="AB3F94"/>
                </a:solidFill>
              </a:rPr>
              <a:t> </a:t>
            </a:r>
            <a:endParaRPr lang="en-US" sz="2400" noProof="0" dirty="0">
              <a:solidFill>
                <a:srgbClr val="AB3F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32095" y="3376882"/>
            <a:ext cx="7269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UPDATE (after the SIS test):</a:t>
            </a:r>
          </a:p>
          <a:p>
            <a:r>
              <a:rPr lang="en-US" sz="2400" b="1" dirty="0" smtClean="0">
                <a:solidFill>
                  <a:srgbClr val="3C13EB"/>
                </a:solidFill>
              </a:rPr>
              <a:t>IP1 </a:t>
            </a:r>
            <a:r>
              <a:rPr lang="en-US" sz="2400" b="1" dirty="0">
                <a:solidFill>
                  <a:srgbClr val="3C13EB"/>
                </a:solidFill>
              </a:rPr>
              <a:t>TCTPH </a:t>
            </a:r>
            <a:r>
              <a:rPr lang="en-US" sz="2400" b="1" dirty="0" smtClean="0">
                <a:solidFill>
                  <a:srgbClr val="3C13EB"/>
                </a:solidFill>
              </a:rPr>
              <a:t>(L1/R1) </a:t>
            </a:r>
            <a:r>
              <a:rPr lang="en-GB" sz="2400" b="1" dirty="0" smtClean="0">
                <a:solidFill>
                  <a:srgbClr val="3C13EB"/>
                </a:solidFill>
              </a:rPr>
              <a:t>did appear in the logs from the tests!</a:t>
            </a:r>
            <a:endParaRPr lang="en-GB" sz="2400" b="1" dirty="0">
              <a:solidFill>
                <a:srgbClr val="3C13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101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809" y="1325606"/>
            <a:ext cx="8605319" cy="4667421"/>
          </a:xfrm>
        </p:spPr>
        <p:txBody>
          <a:bodyPr>
            <a:normAutofit/>
          </a:bodyPr>
          <a:lstStyle/>
          <a:p>
            <a:r>
              <a:rPr lang="en-US" sz="2800" noProof="0" dirty="0" smtClean="0">
                <a:solidFill>
                  <a:srgbClr val="3C13EB"/>
                </a:solidFill>
              </a:rPr>
              <a:t>No </a:t>
            </a:r>
            <a:r>
              <a:rPr lang="en-US" sz="2800" noProof="0" dirty="0" smtClean="0">
                <a:solidFill>
                  <a:srgbClr val="3C13EB"/>
                </a:solidFill>
              </a:rPr>
              <a:t>spurious triggers</a:t>
            </a:r>
            <a:r>
              <a:rPr lang="en-GB" sz="2800" dirty="0" smtClean="0">
                <a:solidFill>
                  <a:srgbClr val="3C13EB"/>
                </a:solidFill>
              </a:rPr>
              <a:t>, however</a:t>
            </a:r>
            <a:r>
              <a:rPr lang="en-GB" sz="2800" dirty="0">
                <a:solidFill>
                  <a:srgbClr val="3C13EB"/>
                </a:solidFill>
              </a:rPr>
              <a:t>:</a:t>
            </a:r>
            <a:endParaRPr lang="en-US" sz="2800" noProof="0" dirty="0" smtClean="0"/>
          </a:p>
          <a:p>
            <a:pPr lvl="1"/>
            <a:r>
              <a:rPr lang="en-US" sz="2400" b="1" noProof="0" dirty="0" smtClean="0">
                <a:solidFill>
                  <a:srgbClr val="AB3F94"/>
                </a:solidFill>
              </a:rPr>
              <a:t>One dump trigger</a:t>
            </a:r>
            <a:r>
              <a:rPr lang="en-US" sz="2400" noProof="0" dirty="0" smtClean="0">
                <a:solidFill>
                  <a:srgbClr val="AB3F94"/>
                </a:solidFill>
              </a:rPr>
              <a:t> </a:t>
            </a:r>
            <a:r>
              <a:rPr lang="en-US" sz="2400" noProof="0" dirty="0" smtClean="0">
                <a:solidFill>
                  <a:schemeClr val="tx2"/>
                </a:solidFill>
              </a:rPr>
              <a:t>(back in June)</a:t>
            </a:r>
            <a:r>
              <a:rPr lang="en-US" sz="2400" noProof="0" dirty="0" smtClean="0">
                <a:solidFill>
                  <a:srgbClr val="7F168A"/>
                </a:solidFill>
              </a:rPr>
              <a:t> </a:t>
            </a:r>
            <a:r>
              <a:rPr lang="en-US" sz="2400" noProof="0" dirty="0" smtClean="0"/>
              <a:t>case where beam was dumped by another interlock (IR6).</a:t>
            </a:r>
          </a:p>
          <a:p>
            <a:pPr lvl="1"/>
            <a:r>
              <a:rPr lang="en-US" sz="2400" dirty="0" smtClean="0"/>
              <a:t>Another two in July (SIS WE tests), </a:t>
            </a:r>
            <a:r>
              <a:rPr lang="en-US" sz="2400" b="1" dirty="0" smtClean="0">
                <a:solidFill>
                  <a:srgbClr val="AB3F94"/>
                </a:solidFill>
              </a:rPr>
              <a:t>one dumped</a:t>
            </a:r>
            <a:r>
              <a:rPr lang="en-US" sz="2400" dirty="0" smtClean="0">
                <a:solidFill>
                  <a:srgbClr val="AB3F94"/>
                </a:solidFill>
              </a:rPr>
              <a:t> </a:t>
            </a:r>
            <a:r>
              <a:rPr lang="en-US" sz="2400" dirty="0" smtClean="0"/>
              <a:t>by another means </a:t>
            </a:r>
            <a:r>
              <a:rPr lang="en-US" sz="2400" b="1" dirty="0" smtClean="0">
                <a:solidFill>
                  <a:srgbClr val="AB3F94"/>
                </a:solidFill>
              </a:rPr>
              <a:t>one unknown</a:t>
            </a:r>
            <a:r>
              <a:rPr lang="en-US" sz="2400" dirty="0" smtClean="0">
                <a:solidFill>
                  <a:srgbClr val="AB3F94"/>
                </a:solidFill>
              </a:rPr>
              <a:t>…</a:t>
            </a:r>
            <a:endParaRPr lang="en-US" sz="2400" noProof="0" dirty="0" smtClean="0">
              <a:solidFill>
                <a:srgbClr val="AB3F94"/>
              </a:solidFill>
            </a:endParaRPr>
          </a:p>
          <a:p>
            <a:r>
              <a:rPr lang="en-US" sz="2800" noProof="0" dirty="0" smtClean="0"/>
              <a:t>Dedicated beam tests ultimately </a:t>
            </a:r>
            <a:r>
              <a:rPr lang="en-US" sz="2800" noProof="0" dirty="0" smtClean="0">
                <a:solidFill>
                  <a:srgbClr val="3C13EB"/>
                </a:solidFill>
              </a:rPr>
              <a:t>qualified the supervised channels</a:t>
            </a:r>
            <a:r>
              <a:rPr lang="pl-PL" sz="2800" noProof="0" dirty="0" smtClean="0">
                <a:solidFill>
                  <a:srgbClr val="3C13EB"/>
                </a:solidFill>
              </a:rPr>
              <a:t>.</a:t>
            </a:r>
            <a:endParaRPr lang="en-US" sz="2800" noProof="0" dirty="0" smtClean="0">
              <a:solidFill>
                <a:srgbClr val="3C13EB"/>
              </a:solidFill>
            </a:endParaRPr>
          </a:p>
          <a:p>
            <a:pPr lvl="1"/>
            <a:r>
              <a:rPr lang="en-US" sz="2400" dirty="0" smtClean="0">
                <a:solidFill>
                  <a:srgbClr val="AB3F94"/>
                </a:solidFill>
              </a:rPr>
              <a:t>Revealing some inconsistencies</a:t>
            </a:r>
            <a:r>
              <a:rPr lang="pl-PL" sz="2400" dirty="0" smtClean="0">
                <a:solidFill>
                  <a:srgbClr val="AB3F94"/>
                </a:solidFill>
              </a:rPr>
              <a:t> </a:t>
            </a:r>
            <a:r>
              <a:rPr lang="en-GB" sz="2400" dirty="0" smtClean="0">
                <a:solidFill>
                  <a:srgbClr val="AB3F94"/>
                </a:solidFill>
              </a:rPr>
              <a:t>that </a:t>
            </a:r>
            <a:r>
              <a:rPr lang="pl-PL" sz="2400" dirty="0" smtClean="0">
                <a:solidFill>
                  <a:srgbClr val="AB3F94"/>
                </a:solidFill>
              </a:rPr>
              <a:t>are fixed</a:t>
            </a:r>
            <a:r>
              <a:rPr lang="en-GB" sz="2400" dirty="0" smtClean="0">
                <a:solidFill>
                  <a:srgbClr val="AB3F94"/>
                </a:solidFill>
              </a:rPr>
              <a:t> by now</a:t>
            </a:r>
            <a:r>
              <a:rPr lang="pl-PL" sz="2400" dirty="0" smtClean="0">
                <a:solidFill>
                  <a:srgbClr val="AB3F94"/>
                </a:solidFill>
              </a:rPr>
              <a:t>!</a:t>
            </a:r>
            <a:endParaRPr lang="en-US" sz="2400" noProof="0" dirty="0">
              <a:solidFill>
                <a:srgbClr val="AB3F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304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039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2085497" y="2571903"/>
            <a:ext cx="903413" cy="451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3153806" y="2116619"/>
            <a:ext cx="903413" cy="4517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5879087" y="1282139"/>
            <a:ext cx="903413" cy="451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Outline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51" y="1438806"/>
            <a:ext cx="8860971" cy="4667421"/>
          </a:xfrm>
        </p:spPr>
        <p:txBody>
          <a:bodyPr>
            <a:normAutofit/>
          </a:bodyPr>
          <a:lstStyle/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>
                <a:solidFill>
                  <a:srgbClr val="7F168A"/>
                </a:solidFill>
              </a:rPr>
              <a:t>Interlocking concept and motivation</a:t>
            </a:r>
            <a:r>
              <a:rPr lang="en-US" noProof="0" dirty="0" smtClean="0"/>
              <a:t> 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/>
              <a:t>Validation status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/>
              <a:t>Log file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/>
              <a:t>Log file </a:t>
            </a:r>
            <a:r>
              <a:rPr lang="en-US" noProof="0" dirty="0" smtClean="0">
                <a:solidFill>
                  <a:srgbClr val="FF0000"/>
                </a:solidFill>
              </a:rPr>
              <a:t>NEW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/>
              <a:t>Dedicated Tests with a beam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/>
              <a:t>Summary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endParaRPr lang="en-US" noProof="0" dirty="0" smtClean="0"/>
          </a:p>
          <a:p>
            <a:pPr marL="36576" indent="0">
              <a:buClr>
                <a:schemeClr val="accent1">
                  <a:lumMod val="10000"/>
                </a:schemeClr>
              </a:buClr>
              <a:buNone/>
            </a:pPr>
            <a:endParaRPr lang="en-US" noProof="0" dirty="0" smtClean="0">
              <a:solidFill>
                <a:srgbClr val="7F168A"/>
              </a:solidFill>
            </a:endParaRPr>
          </a:p>
          <a:p>
            <a:pPr>
              <a:buClr>
                <a:srgbClr val="7030A0"/>
              </a:buClr>
            </a:pPr>
            <a:endParaRPr lang="en-US" noProof="0" dirty="0" smtClean="0"/>
          </a:p>
          <a:p>
            <a:pPr>
              <a:buClr>
                <a:srgbClr val="7030A0"/>
              </a:buClr>
            </a:pPr>
            <a:endParaRPr lang="en-US" noProof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77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6574527" y="323802"/>
            <a:ext cx="2030846" cy="1015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Motivation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59" y="1549315"/>
            <a:ext cx="6116918" cy="273102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3800" noProof="0" dirty="0" smtClean="0"/>
              <a:t>SIS follows the </a:t>
            </a:r>
            <a:r>
              <a:rPr lang="en-US" sz="3800" b="1" noProof="0" dirty="0" smtClean="0"/>
              <a:t>collimator beam center</a:t>
            </a:r>
            <a:r>
              <a:rPr lang="en-US" sz="3800" noProof="0" dirty="0" smtClean="0"/>
              <a:t> measured from the </a:t>
            </a:r>
            <a:r>
              <a:rPr lang="en-US" sz="3800" b="1" noProof="0" dirty="0" smtClean="0"/>
              <a:t>embedded BPMs</a:t>
            </a:r>
            <a:r>
              <a:rPr lang="en-US" sz="3800" noProof="0" dirty="0" smtClean="0"/>
              <a:t>. </a:t>
            </a:r>
          </a:p>
          <a:p>
            <a:pPr marL="36576" indent="0">
              <a:buNone/>
            </a:pPr>
            <a:endParaRPr lang="en-US" sz="3800" noProof="0" dirty="0" smtClean="0"/>
          </a:p>
          <a:p>
            <a:pPr marL="36576" indent="0">
              <a:buNone/>
            </a:pPr>
            <a:r>
              <a:rPr lang="en-US" sz="3800" noProof="0" dirty="0" smtClean="0"/>
              <a:t>Following the TCT BPM performance analysis </a:t>
            </a:r>
            <a:r>
              <a:rPr lang="en-US" sz="3200" i="1" noProof="0" dirty="0" smtClean="0"/>
              <a:t>(</a:t>
            </a:r>
            <a:r>
              <a:rPr lang="en-US" sz="3200" i="1" noProof="0" dirty="0" err="1" smtClean="0"/>
              <a:t>A.Mereghetti</a:t>
            </a:r>
            <a:r>
              <a:rPr lang="en-US" sz="3200" i="1" noProof="0" dirty="0" smtClean="0"/>
              <a:t> et.al, Evian2016)</a:t>
            </a:r>
            <a:r>
              <a:rPr lang="en-US" sz="3800" noProof="0" dirty="0" smtClean="0"/>
              <a:t> </a:t>
            </a:r>
          </a:p>
          <a:p>
            <a:r>
              <a:rPr lang="en-US" sz="3400" noProof="0" dirty="0" smtClean="0"/>
              <a:t>600 </a:t>
            </a:r>
            <a:r>
              <a:rPr lang="en-US" sz="3400" noProof="0" dirty="0" smtClean="0">
                <a:latin typeface="Symbol" panose="05050102010706020507" pitchFamily="18" charset="2"/>
              </a:rPr>
              <a:t>m</a:t>
            </a:r>
            <a:r>
              <a:rPr lang="en-US" sz="3400" noProof="0" dirty="0" smtClean="0"/>
              <a:t>m interlock limit was set (from 2016)</a:t>
            </a:r>
          </a:p>
          <a:p>
            <a:pPr marL="448056" lvl="1" indent="0">
              <a:buNone/>
            </a:pPr>
            <a:endParaRPr lang="en-US" noProof="0" dirty="0" smtClean="0"/>
          </a:p>
          <a:p>
            <a:endParaRPr lang="en-US" noProof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138" y="1549316"/>
            <a:ext cx="2706484" cy="24098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6488" y="4280343"/>
            <a:ext cx="80775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pl-PL" sz="2400" b="1" dirty="0">
                <a:solidFill>
                  <a:srgbClr val="7F168A"/>
                </a:solidFill>
              </a:rPr>
              <a:t>I</a:t>
            </a:r>
            <a:r>
              <a:rPr lang="en-US" sz="2400" b="1" dirty="0">
                <a:solidFill>
                  <a:srgbClr val="7F168A"/>
                </a:solidFill>
              </a:rPr>
              <a:t>n addition</a:t>
            </a:r>
            <a:r>
              <a:rPr lang="en-US" sz="2400" dirty="0">
                <a:solidFill>
                  <a:srgbClr val="7F168A"/>
                </a:solidFill>
              </a:rPr>
              <a:t> </a:t>
            </a:r>
            <a:r>
              <a:rPr lang="en-US" sz="2400" dirty="0"/>
              <a:t>to the analysis of orbit quality/stability, this </a:t>
            </a:r>
            <a:r>
              <a:rPr lang="en-US" sz="2400" b="1" dirty="0"/>
              <a:t>new analysis of sis logs </a:t>
            </a:r>
            <a:r>
              <a:rPr lang="en-US" sz="2400" b="1" dirty="0" smtClean="0">
                <a:solidFill>
                  <a:srgbClr val="7F168A"/>
                </a:solidFill>
              </a:rPr>
              <a:t>will </a:t>
            </a:r>
            <a:r>
              <a:rPr lang="en-US" sz="2400" b="1" dirty="0">
                <a:solidFill>
                  <a:srgbClr val="7F168A"/>
                </a:solidFill>
              </a:rPr>
              <a:t>also provide an assessment of the overall chain</a:t>
            </a:r>
            <a:r>
              <a:rPr lang="en-US" sz="2400" dirty="0"/>
              <a:t>, addressing the complete implementation (status of acquisitions, </a:t>
            </a:r>
            <a:r>
              <a:rPr lang="en-US" sz="2400" dirty="0" err="1"/>
              <a:t>etc</a:t>
            </a:r>
            <a:r>
              <a:rPr lang="en-US" sz="2400" dirty="0"/>
              <a:t>) and </a:t>
            </a:r>
            <a:r>
              <a:rPr lang="en-US" sz="2400" b="1" dirty="0"/>
              <a:t>the reliability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52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Motivation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667421"/>
          </a:xfrm>
        </p:spPr>
        <p:txBody>
          <a:bodyPr/>
          <a:lstStyle/>
          <a:p>
            <a:r>
              <a:rPr lang="en-US" noProof="0" dirty="0" smtClean="0"/>
              <a:t>The SIS produces the log file for </a:t>
            </a:r>
            <a:r>
              <a:rPr lang="en-US" b="1" noProof="0" dirty="0" smtClean="0"/>
              <a:t>EVERY</a:t>
            </a:r>
            <a:r>
              <a:rPr lang="en-US" noProof="0" dirty="0" smtClean="0"/>
              <a:t> interlocking case. </a:t>
            </a:r>
            <a:endParaRPr lang="en-US" b="1" noProof="0" dirty="0" smtClean="0"/>
          </a:p>
          <a:p>
            <a:endParaRPr lang="en-US" b="1" noProof="0" dirty="0" smtClean="0"/>
          </a:p>
          <a:p>
            <a:endParaRPr lang="en-US" b="1" noProof="0" dirty="0" smtClean="0"/>
          </a:p>
          <a:p>
            <a:endParaRPr lang="en-US" b="1" noProof="0" dirty="0" smtClean="0"/>
          </a:p>
          <a:p>
            <a:endParaRPr lang="en-US" b="1" noProof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594" y="2115078"/>
            <a:ext cx="6600465" cy="211850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0249" y="4504596"/>
            <a:ext cx="80407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i="1" dirty="0">
                <a:solidFill>
                  <a:srgbClr val="3C13EB"/>
                </a:solidFill>
              </a:rPr>
              <a:t>How many </a:t>
            </a:r>
            <a:r>
              <a:rPr lang="en-GB" sz="2800" i="1" dirty="0" smtClean="0">
                <a:solidFill>
                  <a:srgbClr val="3C13EB"/>
                </a:solidFill>
              </a:rPr>
              <a:t>(false?) </a:t>
            </a:r>
            <a:r>
              <a:rPr lang="en-GB" sz="2800" i="1" dirty="0">
                <a:solidFill>
                  <a:srgbClr val="3C13EB"/>
                </a:solidFill>
              </a:rPr>
              <a:t>dumps we would have, if in 2017 we use 2016 analysis result?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6574527" y="323802"/>
            <a:ext cx="2030846" cy="101542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4539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2085497" y="2571903"/>
            <a:ext cx="903413" cy="451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3153806" y="2116619"/>
            <a:ext cx="903413" cy="4517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5879087" y="1282139"/>
            <a:ext cx="903413" cy="4517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Outline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651" y="1438806"/>
            <a:ext cx="8860971" cy="4667421"/>
          </a:xfrm>
        </p:spPr>
        <p:txBody>
          <a:bodyPr>
            <a:normAutofit/>
          </a:bodyPr>
          <a:lstStyle/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>
                <a:solidFill>
                  <a:schemeClr val="accent4"/>
                </a:solidFill>
              </a:rPr>
              <a:t>Interlocking concept and motivation 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>
                <a:solidFill>
                  <a:srgbClr val="AB3F94"/>
                </a:solidFill>
              </a:rPr>
              <a:t>Validation status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>
                <a:solidFill>
                  <a:srgbClr val="AB3F94"/>
                </a:solidFill>
              </a:rPr>
              <a:t>Log file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>
                <a:solidFill>
                  <a:srgbClr val="AB3F94"/>
                </a:solidFill>
              </a:rPr>
              <a:t>Log file </a:t>
            </a:r>
            <a:r>
              <a:rPr lang="en-US" noProof="0" dirty="0" smtClean="0">
                <a:solidFill>
                  <a:srgbClr val="FF0000"/>
                </a:solidFill>
              </a:rPr>
              <a:t>NEW</a:t>
            </a:r>
          </a:p>
          <a:p>
            <a:pPr lvl="1">
              <a:buClr>
                <a:schemeClr val="accent1">
                  <a:lumMod val="10000"/>
                </a:schemeClr>
              </a:buClr>
            </a:pPr>
            <a:r>
              <a:rPr lang="en-US" noProof="0" dirty="0" smtClean="0">
                <a:solidFill>
                  <a:srgbClr val="AB3F94"/>
                </a:solidFill>
              </a:rPr>
              <a:t>Dedicated Tests with a beam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r>
              <a:rPr lang="en-US" noProof="0" dirty="0" smtClean="0">
                <a:solidFill>
                  <a:schemeClr val="accent4"/>
                </a:solidFill>
              </a:rPr>
              <a:t>Summary</a:t>
            </a:r>
          </a:p>
          <a:p>
            <a:pPr marL="550926" indent="-514350">
              <a:buClr>
                <a:schemeClr val="accent1">
                  <a:lumMod val="10000"/>
                </a:schemeClr>
              </a:buClr>
              <a:buFont typeface="+mj-lt"/>
              <a:buAutoNum type="arabicPeriod"/>
            </a:pPr>
            <a:endParaRPr lang="en-US" noProof="0" dirty="0" smtClean="0"/>
          </a:p>
          <a:p>
            <a:pPr marL="36576" indent="0">
              <a:buClr>
                <a:schemeClr val="accent1">
                  <a:lumMod val="10000"/>
                </a:schemeClr>
              </a:buClr>
              <a:buNone/>
            </a:pPr>
            <a:endParaRPr lang="en-US" noProof="0" dirty="0" smtClean="0">
              <a:solidFill>
                <a:srgbClr val="7F168A"/>
              </a:solidFill>
            </a:endParaRPr>
          </a:p>
          <a:p>
            <a:pPr>
              <a:buClr>
                <a:srgbClr val="7030A0"/>
              </a:buClr>
            </a:pPr>
            <a:endParaRPr lang="en-US" noProof="0" dirty="0" smtClean="0"/>
          </a:p>
          <a:p>
            <a:pPr>
              <a:buClr>
                <a:srgbClr val="7030A0"/>
              </a:buClr>
            </a:pPr>
            <a:endParaRPr lang="en-US" noProof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7306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The SIS Log File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97" y="1325606"/>
            <a:ext cx="8819909" cy="4667421"/>
          </a:xfrm>
        </p:spPr>
        <p:txBody>
          <a:bodyPr>
            <a:normAutofit fontScale="32500" lnSpcReduction="20000"/>
          </a:bodyPr>
          <a:lstStyle/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2017-05-25 22:49:43,004 [EventUpdaterThread-null-5] ERROR </a:t>
            </a:r>
            <a:r>
              <a:rPr lang="en-US" sz="3400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BpmCollimatorCenterValueConditionExtImpl</a:t>
            </a: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adc97491-418b-11e7-843f-0f3eb12d931c =&gt; 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*** Collimator beam center [SISREF_TCTPV_4R2B2 / BPTUV_A4R2B2_ACQ - BPTDV_A4R2B2_ACQ] : 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Beta @ collimator       =    101.7 [m] for beta* =    10.00 [m] @ IR2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Beam sigma @ collimator =    0.232 [mm] with tolerance = 4.00 [sigma] @ E =   6499 [GeV] - emit =   3.5 [um]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Up   BPM position =   -1.123 [mm] -   -121 [</a:t>
            </a:r>
            <a:r>
              <a:rPr lang="en-US" sz="3400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Down BPM position =   -1.193 [mm] -   -129 [</a:t>
            </a:r>
            <a:r>
              <a:rPr lang="en-US" sz="3400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US" sz="3400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Dump count = </a:t>
            </a:r>
          </a:p>
          <a:p>
            <a:pPr marL="36576" indent="0">
              <a:buNone/>
            </a:pP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2017-05-25 22:49:45,003 </a:t>
            </a:r>
            <a:r>
              <a:rPr lang="en-US" sz="3700" noProof="0" dirty="0" smtClean="0">
                <a:latin typeface="Lucida Console" panose="020B0609040504020204" pitchFamily="49" charset="0"/>
              </a:rPr>
              <a:t>[EventUpdaterThread-null-5] </a:t>
            </a:r>
            <a:r>
              <a:rPr lang="en-US" sz="3700" b="1" noProof="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ERROR</a:t>
            </a:r>
            <a:r>
              <a:rPr lang="en-US" sz="3700" noProof="0" dirty="0" smtClean="0">
                <a:latin typeface="Lucida Console" panose="020B0609040504020204" pitchFamily="49" charset="0"/>
              </a:rPr>
              <a:t> </a:t>
            </a:r>
            <a:r>
              <a:rPr lang="en-US" sz="3700" noProof="0" dirty="0" err="1" smtClean="0">
                <a:latin typeface="Lucida Console" panose="020B0609040504020204" pitchFamily="49" charset="0"/>
              </a:rPr>
              <a:t>BpmCollimatorCenterValueConditionExtImpl</a:t>
            </a:r>
            <a:r>
              <a:rPr lang="en-US" sz="3700" noProof="0" dirty="0" smtClean="0">
                <a:latin typeface="Lucida Console" panose="020B0609040504020204" pitchFamily="49" charset="0"/>
              </a:rPr>
              <a:t> aefaa191-418b-11e7-843f-0f3eb12d931c =&gt; 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*** Collimator beam center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[SISREF_TCTPH_4R8B2 / BPTUH_A4R8B2_ACQ - BPTDH_A4R8B2_ACQ]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US" sz="3700" noProof="0" dirty="0" smtClean="0">
                <a:latin typeface="Lucida Console" panose="020B0609040504020204" pitchFamily="49" charset="0"/>
              </a:rPr>
              <a:t>: 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 Beta @ collimator       =    234.5 [m]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for beta* =     3.00 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[m] </a:t>
            </a:r>
            <a:r>
              <a:rPr lang="en-US" sz="3700" noProof="0" dirty="0" smtClean="0">
                <a:latin typeface="Lucida Console" panose="020B0609040504020204" pitchFamily="49" charset="0"/>
              </a:rPr>
              <a:t>@ IR8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 Beam sigma @ collimator =    0.352 [mm] with tolerance =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2.50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[sigma] </a:t>
            </a:r>
            <a:r>
              <a:rPr lang="en-US" sz="3700" noProof="0" dirty="0" smtClean="0">
                <a:latin typeface="Lucida Console" panose="020B0609040504020204" pitchFamily="49" charset="0"/>
              </a:rPr>
              <a:t>@ E =   6499 [GeV] - emit =   3.5 [um]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Up   BPM position =    2.899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[mm] </a:t>
            </a:r>
            <a:r>
              <a:rPr lang="en-US" sz="3700" noProof="0" dirty="0" smtClean="0">
                <a:latin typeface="Lucida Console" panose="020B0609040504020204" pitchFamily="49" charset="0"/>
              </a:rPr>
              <a:t>-   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329 [</a:t>
            </a:r>
            <a:r>
              <a:rPr lang="en-US" sz="3700" b="1" noProof="0" dirty="0" err="1" smtClean="0">
                <a:solidFill>
                  <a:srgbClr val="7F168A"/>
                </a:solidFill>
                <a:latin typeface="Lucida Console" panose="020B0609040504020204" pitchFamily="49" charset="0"/>
              </a:rPr>
              <a:t>tol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%]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US" sz="3700" noProof="0" dirty="0" smtClean="0">
                <a:latin typeface="Lucida Console" panose="020B0609040504020204" pitchFamily="49" charset="0"/>
              </a:rPr>
              <a:t>status = true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Down BPM position =    3.101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[mm]</a:t>
            </a:r>
            <a:r>
              <a:rPr lang="en-US" sz="3700" noProof="0" dirty="0" smtClean="0">
                <a:latin typeface="Lucida Console" panose="020B0609040504020204" pitchFamily="49" charset="0"/>
              </a:rPr>
              <a:t> -    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352 [</a:t>
            </a:r>
            <a:r>
              <a:rPr lang="en-US" sz="3700" b="1" noProof="0" dirty="0" err="1" smtClean="0">
                <a:solidFill>
                  <a:srgbClr val="7F168A"/>
                </a:solidFill>
                <a:latin typeface="Lucida Console" panose="020B0609040504020204" pitchFamily="49" charset="0"/>
              </a:rPr>
              <a:t>tol</a:t>
            </a:r>
            <a:r>
              <a:rPr lang="en-US" sz="3700" b="1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%]</a:t>
            </a:r>
            <a:r>
              <a:rPr lang="en-US" sz="3700" noProof="0" dirty="0" smtClean="0">
                <a:solidFill>
                  <a:srgbClr val="7F168A"/>
                </a:solidFill>
                <a:latin typeface="Lucida Console" panose="020B0609040504020204" pitchFamily="49" charset="0"/>
              </a:rPr>
              <a:t> </a:t>
            </a:r>
            <a:r>
              <a:rPr lang="en-US" sz="3700" noProof="0" dirty="0" smtClean="0">
                <a:latin typeface="Lucida Console" panose="020B0609040504020204" pitchFamily="49" charset="0"/>
              </a:rPr>
              <a:t>status = true</a:t>
            </a:r>
          </a:p>
          <a:p>
            <a:pPr marL="36576" indent="0">
              <a:buNone/>
            </a:pPr>
            <a:r>
              <a:rPr lang="en-US" sz="3700" noProof="0" dirty="0" smtClean="0">
                <a:latin typeface="Lucida Console" panose="020B0609040504020204" pitchFamily="49" charset="0"/>
              </a:rPr>
              <a:t> Dump count = 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2017-05-25 22:49:45,003 [EventUpdaterThread-null-5] ERROR </a:t>
            </a:r>
            <a:r>
              <a:rPr lang="en-US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BpmCollimatorCenterValueConditionExtImpl</a:t>
            </a: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aefaa191-418b-11e7-843f-0f3eb12d931c =&gt; 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*** Collimator beam center [SISREF_TCTPV_4R2B2 / BPTUV_A4R2B2_ACQ - BPTDV_A4R2B2_ACQ] : 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Beta @ collimator       =    101.7 [m] for beta* =    10.00 [m] @ IR2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Beam sigma @ collimator =    0.232 [mm] with tolerance = 4.00 [sigma] @ E =   6499 [GeV] - emit =   3.5 [um]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Up   BPM position =   -1.123 [mm] -   -121 [</a:t>
            </a:r>
            <a:r>
              <a:rPr lang="en-US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Down BPM position =   -1.194 [mm] -   -129 [</a:t>
            </a:r>
            <a:r>
              <a:rPr lang="en-US" noProof="0" dirty="0" err="1" smtClean="0">
                <a:solidFill>
                  <a:schemeClr val="accent2"/>
                </a:solidFill>
                <a:latin typeface="Lucida Console" panose="020B0609040504020204" pitchFamily="49" charset="0"/>
              </a:rPr>
              <a:t>tol</a:t>
            </a: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%] status = true</a:t>
            </a:r>
          </a:p>
          <a:p>
            <a:pPr marL="36576" indent="0">
              <a:buNone/>
            </a:pPr>
            <a:r>
              <a:rPr lang="en-US" noProof="0" dirty="0" smtClean="0">
                <a:solidFill>
                  <a:schemeClr val="accent2"/>
                </a:solidFill>
                <a:latin typeface="Lucida Console" panose="020B0609040504020204" pitchFamily="49" charset="0"/>
              </a:rPr>
              <a:t> Dump count =</a:t>
            </a:r>
            <a:endParaRPr lang="en-US" noProof="0" dirty="0">
              <a:solidFill>
                <a:schemeClr val="accent2"/>
              </a:solidFill>
              <a:latin typeface="Lucida Console" panose="020B0609040504020204" pitchFamily="49" charset="0"/>
            </a:endParaRPr>
          </a:p>
        </p:txBody>
      </p:sp>
      <p:sp>
        <p:nvSpPr>
          <p:cNvPr id="6" name="AutoShape 2" descr="Image result for reca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6574527" y="323802"/>
            <a:ext cx="2030846" cy="1015423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90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157">
            <a:off x="6574527" y="323802"/>
            <a:ext cx="2030846" cy="101542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395"/>
            <a:ext cx="9144000" cy="40516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June (as from 4</a:t>
            </a:r>
            <a:r>
              <a:rPr lang="en-US" baseline="30000" noProof="0" dirty="0" smtClean="0"/>
              <a:t>th</a:t>
            </a:r>
            <a:r>
              <a:rPr lang="en-US" noProof="0" dirty="0" smtClean="0"/>
              <a:t>)</a:t>
            </a:r>
            <a:br>
              <a:rPr lang="en-US" noProof="0" dirty="0" smtClean="0"/>
            </a:br>
            <a:r>
              <a:rPr lang="en-US" sz="2700" noProof="0" dirty="0" smtClean="0"/>
              <a:t>Operation related interlocks - </a:t>
            </a:r>
            <a:r>
              <a:rPr lang="en-US" sz="2700" noProof="0" dirty="0" smtClean="0">
                <a:solidFill>
                  <a:srgbClr val="AB3F94"/>
                </a:solidFill>
              </a:rPr>
              <a:t>potential dump cause?</a:t>
            </a:r>
            <a:endParaRPr lang="en-US" noProof="0" dirty="0">
              <a:solidFill>
                <a:srgbClr val="AB3F94"/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4095184" y="2564243"/>
            <a:ext cx="866408" cy="2780176"/>
          </a:xfrm>
          <a:prstGeom prst="ellipse">
            <a:avLst/>
          </a:prstGeom>
          <a:noFill/>
          <a:ln w="28575">
            <a:solidFill>
              <a:srgbClr val="7F16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042864" y="2564243"/>
            <a:ext cx="600721" cy="579365"/>
          </a:xfrm>
          <a:prstGeom prst="straightConnector1">
            <a:avLst/>
          </a:prstGeom>
          <a:ln>
            <a:solidFill>
              <a:srgbClr val="7F168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033389" y="4066563"/>
            <a:ext cx="3087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rgbClr val="7F168A"/>
                </a:solidFill>
              </a:rPr>
              <a:t>Tests @ Injection: </a:t>
            </a:r>
          </a:p>
          <a:p>
            <a:r>
              <a:rPr lang="en-GB" b="1" i="1" dirty="0" smtClean="0">
                <a:solidFill>
                  <a:srgbClr val="7F168A"/>
                </a:solidFill>
              </a:rPr>
              <a:t>(NO ENTRY IN THE LOGBOOK!)</a:t>
            </a:r>
          </a:p>
        </p:txBody>
      </p:sp>
      <p:sp>
        <p:nvSpPr>
          <p:cNvPr id="35" name="Oval 34"/>
          <p:cNvSpPr/>
          <p:nvPr/>
        </p:nvSpPr>
        <p:spPr>
          <a:xfrm>
            <a:off x="1222065" y="2786110"/>
            <a:ext cx="533075" cy="2558308"/>
          </a:xfrm>
          <a:prstGeom prst="ellipse">
            <a:avLst/>
          </a:prstGeom>
          <a:noFill/>
          <a:ln w="28575">
            <a:solidFill>
              <a:srgbClr val="7F16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850354" y="3472291"/>
            <a:ext cx="1204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7F168A"/>
                </a:solidFill>
              </a:rPr>
              <a:t>Tests @ Injection: </a:t>
            </a:r>
          </a:p>
          <a:p>
            <a:r>
              <a:rPr lang="en-GB" b="1" i="1" dirty="0" smtClean="0">
                <a:solidFill>
                  <a:srgbClr val="7F168A"/>
                </a:solidFill>
              </a:rPr>
              <a:t>new OFB deployed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73806" y="2196087"/>
            <a:ext cx="2001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7F168A"/>
                </a:solidFill>
              </a:rPr>
              <a:t>Tests @ Injection: </a:t>
            </a:r>
          </a:p>
          <a:p>
            <a:r>
              <a:rPr lang="en-GB" b="1" i="1" dirty="0" smtClean="0">
                <a:solidFill>
                  <a:srgbClr val="7F168A"/>
                </a:solidFill>
              </a:rPr>
              <a:t>Xing levelling test</a:t>
            </a:r>
            <a:endParaRPr lang="en-GB" b="1" i="1" dirty="0">
              <a:solidFill>
                <a:srgbClr val="7F168A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827280" y="3159919"/>
            <a:ext cx="431167" cy="1985583"/>
          </a:xfrm>
          <a:prstGeom prst="ellipse">
            <a:avLst/>
          </a:prstGeom>
          <a:noFill/>
          <a:ln w="28575">
            <a:solidFill>
              <a:srgbClr val="7F16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8493440" y="3443551"/>
            <a:ext cx="328945" cy="17802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5425701" y="1256693"/>
            <a:ext cx="3341941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>
                <a:solidFill>
                  <a:srgbClr val="FF0000"/>
                </a:solidFill>
              </a:rPr>
              <a:t>TCTPH, R2 B2</a:t>
            </a:r>
          </a:p>
          <a:p>
            <a:r>
              <a:rPr lang="en-GB" sz="1400" i="1" dirty="0" smtClean="0">
                <a:solidFill>
                  <a:srgbClr val="FF0000"/>
                </a:solidFill>
              </a:rPr>
              <a:t>(orbit excursion, </a:t>
            </a:r>
            <a:r>
              <a:rPr lang="en-GB" sz="1400" b="1" i="1" dirty="0" smtClean="0">
                <a:solidFill>
                  <a:srgbClr val="FF0000"/>
                </a:solidFill>
              </a:rPr>
              <a:t>5850</a:t>
            </a:r>
            <a:r>
              <a:rPr lang="en-GB" sz="1400" i="1" dirty="0" smtClean="0">
                <a:solidFill>
                  <a:srgbClr val="FF0000"/>
                </a:solidFill>
              </a:rPr>
              <a:t> Dumped by </a:t>
            </a:r>
            <a:r>
              <a:rPr lang="en-GB" sz="1400" b="1" i="1" dirty="0" smtClean="0">
                <a:solidFill>
                  <a:srgbClr val="FF0000"/>
                </a:solidFill>
              </a:rPr>
              <a:t>IR6 BPM</a:t>
            </a:r>
            <a:r>
              <a:rPr lang="en-GB" sz="1400" i="1" dirty="0" smtClean="0">
                <a:solidFill>
                  <a:srgbClr val="FF0000"/>
                </a:solidFill>
              </a:rPr>
              <a:t>)</a:t>
            </a:r>
            <a:endParaRPr lang="en-GB" sz="1400" i="1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563601" y="1841468"/>
            <a:ext cx="982870" cy="16020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56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July 9-10</a:t>
            </a:r>
            <a:br>
              <a:rPr lang="en-GB" dirty="0" smtClean="0"/>
            </a:br>
            <a:r>
              <a:rPr lang="en-US" sz="2200" dirty="0"/>
              <a:t>Operation related interlocks - </a:t>
            </a:r>
            <a:r>
              <a:rPr lang="en-US" sz="2200" dirty="0">
                <a:solidFill>
                  <a:srgbClr val="FF0000"/>
                </a:solidFill>
              </a:rPr>
              <a:t>potential dump </a:t>
            </a:r>
            <a:r>
              <a:rPr lang="en-US" sz="2200" dirty="0" smtClean="0">
                <a:solidFill>
                  <a:srgbClr val="FF0000"/>
                </a:solidFill>
              </a:rPr>
              <a:t>cause!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19" y="1280298"/>
            <a:ext cx="8226425" cy="352561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1431881" y="1991313"/>
            <a:ext cx="1521135" cy="2290528"/>
          </a:xfrm>
          <a:prstGeom prst="ellipse">
            <a:avLst/>
          </a:prstGeom>
          <a:noFill/>
          <a:ln w="28575">
            <a:solidFill>
              <a:srgbClr val="7F16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646677" y="3141103"/>
            <a:ext cx="932660" cy="1140738"/>
          </a:xfrm>
          <a:prstGeom prst="ellipse">
            <a:avLst/>
          </a:prstGeom>
          <a:noFill/>
          <a:ln w="28575">
            <a:solidFill>
              <a:srgbClr val="7F168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12474" y="80619"/>
            <a:ext cx="5690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i="1" dirty="0" smtClean="0">
                <a:solidFill>
                  <a:srgbClr val="3C13EB"/>
                </a:solidFill>
              </a:rPr>
              <a:t>Detailed TEST results in next slides…</a:t>
            </a:r>
            <a:endParaRPr lang="en-GB" sz="2800" b="1" i="1" dirty="0">
              <a:solidFill>
                <a:srgbClr val="3C13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40171" y="1142247"/>
            <a:ext cx="2452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3C13EB"/>
                </a:solidFill>
              </a:rPr>
              <a:t>SIS Tests @ FT</a:t>
            </a:r>
            <a:r>
              <a:rPr lang="en-GB" b="1" i="1" dirty="0">
                <a:solidFill>
                  <a:srgbClr val="3C13EB"/>
                </a:solidFill>
              </a:rPr>
              <a:t> </a:t>
            </a:r>
            <a:r>
              <a:rPr lang="en-GB" b="1" i="1" dirty="0" smtClean="0">
                <a:solidFill>
                  <a:srgbClr val="3C13EB"/>
                </a:solidFill>
              </a:rPr>
              <a:t>(10 July)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391701" y="1502875"/>
            <a:ext cx="88949" cy="475479"/>
          </a:xfrm>
          <a:prstGeom prst="straightConnector1">
            <a:avLst/>
          </a:prstGeom>
          <a:ln>
            <a:solidFill>
              <a:srgbClr val="7F168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1135770"/>
            <a:ext cx="3051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3C13EB"/>
                </a:solidFill>
              </a:rPr>
              <a:t>SIS Tests @ Injection (9 July)</a:t>
            </a:r>
            <a:r>
              <a:rPr lang="en-GB" b="1" i="1" dirty="0" smtClean="0">
                <a:solidFill>
                  <a:srgbClr val="7F168A"/>
                </a:solidFill>
              </a:rPr>
              <a:t>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156024" y="1511579"/>
            <a:ext cx="423313" cy="1466562"/>
          </a:xfrm>
          <a:prstGeom prst="straightConnector1">
            <a:avLst/>
          </a:prstGeom>
          <a:ln>
            <a:solidFill>
              <a:srgbClr val="7F168A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31740" y="1746144"/>
            <a:ext cx="234684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14:02 (9 </a:t>
            </a:r>
            <a:r>
              <a:rPr lang="en-GB" b="1" i="1" dirty="0">
                <a:solidFill>
                  <a:srgbClr val="FF0000"/>
                </a:solidFill>
              </a:rPr>
              <a:t>July) </a:t>
            </a:r>
            <a:r>
              <a:rPr lang="en-GB" b="1" i="1" dirty="0" smtClean="0">
                <a:solidFill>
                  <a:srgbClr val="FF0000"/>
                </a:solidFill>
              </a:rPr>
              <a:t>SISREF_TCTPH_4L8B1 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109062" y="2342800"/>
            <a:ext cx="119584" cy="13686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71995" y="2494772"/>
            <a:ext cx="22681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i="1" dirty="0" smtClean="0">
                <a:solidFill>
                  <a:srgbClr val="FF0000"/>
                </a:solidFill>
              </a:rPr>
              <a:t>4:02 (10 July)</a:t>
            </a:r>
          </a:p>
          <a:p>
            <a:r>
              <a:rPr lang="en-GB" b="1" i="1" dirty="0">
                <a:solidFill>
                  <a:srgbClr val="FF0000"/>
                </a:solidFill>
              </a:rPr>
              <a:t> SISREF_TCSP_A4L6B2</a:t>
            </a:r>
            <a:endParaRPr lang="en-GB" b="1" i="1" dirty="0" smtClean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>
            <a:endCxn id="40" idx="0"/>
          </p:cNvCxnSpPr>
          <p:nvPr/>
        </p:nvCxnSpPr>
        <p:spPr>
          <a:xfrm>
            <a:off x="5658416" y="3180823"/>
            <a:ext cx="256186" cy="5744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778237" y="3730575"/>
            <a:ext cx="562570" cy="6255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21416" y="4912240"/>
            <a:ext cx="4229517" cy="86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chemeClr val="accent6">
                    <a:lumMod val="50000"/>
                  </a:schemeClr>
                </a:solidFill>
              </a:rPr>
              <a:t>LogBook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14:06: </a:t>
            </a:r>
            <a:r>
              <a:rPr lang="en-GB" sz="1600" i="1" dirty="0" smtClean="0">
                <a:solidFill>
                  <a:srgbClr val="3C13EB"/>
                </a:solidFill>
              </a:rPr>
              <a:t>RCBH16.R8B1</a:t>
            </a: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</a:rPr>
              <a:t>tripped with feedback off. </a:t>
            </a:r>
            <a:r>
              <a:rPr lang="en-GB" sz="1600" b="1" i="1" dirty="0">
                <a:solidFill>
                  <a:srgbClr val="FF0000"/>
                </a:solidFill>
              </a:rPr>
              <a:t>Lost beam 1 therefore</a:t>
            </a: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We </a:t>
            </a:r>
            <a:r>
              <a:rPr lang="en-GB" sz="1600" i="1" dirty="0">
                <a:solidFill>
                  <a:schemeClr val="accent6">
                    <a:lumMod val="50000"/>
                  </a:schemeClr>
                </a:solidFill>
              </a:rPr>
              <a:t>will refill directly and re-attempt.</a:t>
            </a:r>
          </a:p>
        </p:txBody>
      </p:sp>
      <p:cxnSp>
        <p:nvCxnSpPr>
          <p:cNvPr id="31" name="Straight Arrow Connector 30"/>
          <p:cNvCxnSpPr>
            <a:stCxn id="28" idx="0"/>
          </p:cNvCxnSpPr>
          <p:nvPr/>
        </p:nvCxnSpPr>
        <p:spPr>
          <a:xfrm flipV="1">
            <a:off x="2436175" y="4281842"/>
            <a:ext cx="395565" cy="6303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681377" y="4912240"/>
            <a:ext cx="3711186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No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Logbook entry about orbit drifts etc. </a:t>
            </a: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no beam dump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by something else</a:t>
            </a:r>
            <a:endParaRPr lang="en-GB" sz="1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>
            <a:stCxn id="36" idx="0"/>
          </p:cNvCxnSpPr>
          <p:nvPr/>
        </p:nvCxnSpPr>
        <p:spPr>
          <a:xfrm flipH="1" flipV="1">
            <a:off x="6137614" y="4182702"/>
            <a:ext cx="399356" cy="7295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664434" y="3755232"/>
            <a:ext cx="500335" cy="508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924400" y="5764530"/>
            <a:ext cx="7513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3C13EB"/>
                </a:solidFill>
              </a:rPr>
              <a:t>Both cases a gentle rise of the tolerance exceed is recorded… orbit drift.</a:t>
            </a:r>
            <a:endParaRPr lang="en-GB" b="1" dirty="0">
              <a:solidFill>
                <a:srgbClr val="3C13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01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July, after SIS test, before the 24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3C13EB"/>
                </a:solidFill>
              </a:rPr>
              <a:t>SIS server left with logging option ON</a:t>
            </a:r>
          </a:p>
          <a:p>
            <a:pPr lvl="1"/>
            <a:r>
              <a:rPr lang="en-GB" sz="2400" dirty="0" smtClean="0">
                <a:solidFill>
                  <a:schemeClr val="tx2"/>
                </a:solidFill>
              </a:rPr>
              <a:t>That means </a:t>
            </a:r>
            <a:r>
              <a:rPr lang="en-GB" sz="2400" b="1" dirty="0" smtClean="0">
                <a:solidFill>
                  <a:schemeClr val="tx2"/>
                </a:solidFill>
              </a:rPr>
              <a:t>ALL logged checks</a:t>
            </a:r>
            <a:r>
              <a:rPr lang="en-GB" sz="2400" dirty="0" smtClean="0">
                <a:solidFill>
                  <a:schemeClr val="tx2"/>
                </a:solidFill>
              </a:rPr>
              <a:t> also the ones with not tolerance exceed were saved…</a:t>
            </a:r>
          </a:p>
          <a:p>
            <a:pPr lvl="1"/>
            <a:r>
              <a:rPr lang="en-GB" sz="2400" dirty="0" smtClean="0"/>
              <a:t>… therefore log file was flooded with ‘normal checks’ and over rotate the buffer…</a:t>
            </a:r>
          </a:p>
          <a:p>
            <a:pPr lvl="1"/>
            <a:r>
              <a:rPr lang="en-GB" sz="2400" b="1" dirty="0" smtClean="0">
                <a:solidFill>
                  <a:srgbClr val="3C13EB"/>
                </a:solidFill>
              </a:rPr>
              <a:t>No representative data can be found!</a:t>
            </a:r>
            <a:endParaRPr lang="en-GB" sz="2400" dirty="0" smtClean="0"/>
          </a:p>
          <a:p>
            <a:pPr lvl="1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Working Group #221 - Joint MPP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1485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é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39844</TotalTime>
  <Words>1396</Words>
  <Application>Microsoft Macintosh PowerPoint</Application>
  <PresentationFormat>On-screen Show (4:3)</PresentationFormat>
  <Paragraphs>139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CERNPrésentation1</vt:lpstr>
      <vt:lpstr>PowerPoint Presentation</vt:lpstr>
      <vt:lpstr>Outline</vt:lpstr>
      <vt:lpstr>Motivation</vt:lpstr>
      <vt:lpstr>Motivation</vt:lpstr>
      <vt:lpstr>Outline</vt:lpstr>
      <vt:lpstr>The SIS Log File</vt:lpstr>
      <vt:lpstr>June (as from 4th) Operation related interlocks - potential dump cause?</vt:lpstr>
      <vt:lpstr>July 9-10 Operation related interlocks - potential dump cause!</vt:lpstr>
      <vt:lpstr>July, after SIS test, before the 24th </vt:lpstr>
      <vt:lpstr>Procedure for the beam tests</vt:lpstr>
      <vt:lpstr>Results from the beam tests</vt:lpstr>
      <vt:lpstr>Results from the beam tests</vt:lpstr>
      <vt:lpstr>Miscellanea (1)</vt:lpstr>
      <vt:lpstr>Miscellanea (2) </vt:lpstr>
      <vt:lpstr>Summary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during CSCM</dc:title>
  <dc:creator>Arek Gorzawski</dc:creator>
  <cp:lastModifiedBy>Arkadiusz Gorzawski</cp:lastModifiedBy>
  <cp:revision>760</cp:revision>
  <cp:lastPrinted>2014-09-01T09:34:53Z</cp:lastPrinted>
  <dcterms:created xsi:type="dcterms:W3CDTF">2013-01-23T14:04:36Z</dcterms:created>
  <dcterms:modified xsi:type="dcterms:W3CDTF">2017-07-24T14:08:21Z</dcterms:modified>
</cp:coreProperties>
</file>