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/>
    <p:restoredTop sz="94687"/>
  </p:normalViewPr>
  <p:slideViewPr>
    <p:cSldViewPr snapToGrid="0" snapToObjects="1">
      <p:cViewPr>
        <p:scale>
          <a:sx n="81" d="100"/>
          <a:sy n="81" d="100"/>
        </p:scale>
        <p:origin x="2248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03341-0408-4346-B418-272E65BE97C4}" type="datetimeFigureOut">
              <a:rPr lang="en-GB" smtClean="0"/>
              <a:t>21/07/2017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6B0DF-79C6-134C-A92F-0F26E58F8E74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9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5DE35-4678-984E-882A-867DA23D80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91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A2BD-8A3D-0F4E-927A-08409AEEE1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48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A2BD-8A3D-0F4E-927A-08409AEEE1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726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A2BD-8A3D-0F4E-927A-08409AEEE1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21/07/2017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2146-CFA2-9B4E-92A8-9D4B1C18902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5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1.png"/><Relationship Id="rId5" Type="http://schemas.openxmlformats.org/officeDocument/2006/relationships/image" Target="../media/image2.jpg"/><Relationship Id="rId6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673" y="77824"/>
            <a:ext cx="1082768" cy="114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itle 1"/>
          <p:cNvSpPr>
            <a:spLocks noGrp="1"/>
          </p:cNvSpPr>
          <p:nvPr>
            <p:ph type="ctrTitle"/>
          </p:nvPr>
        </p:nvSpPr>
        <p:spPr>
          <a:xfrm>
            <a:off x="14944" y="1474216"/>
            <a:ext cx="9129056" cy="1648973"/>
          </a:xfrm>
        </p:spPr>
        <p:txBody>
          <a:bodyPr>
            <a:normAutofit/>
          </a:bodyPr>
          <a:lstStyle/>
          <a:p>
            <a:r>
              <a:rPr lang="en-GB" sz="4800" b="1" i="1" dirty="0" smtClean="0">
                <a:solidFill>
                  <a:srgbClr val="0432FF"/>
                </a:solidFill>
              </a:rPr>
              <a:t/>
            </a:r>
            <a:br>
              <a:rPr lang="en-GB" sz="4800" b="1" i="1" dirty="0" smtClean="0">
                <a:solidFill>
                  <a:srgbClr val="0432FF"/>
                </a:solidFill>
              </a:rPr>
            </a:br>
            <a:r>
              <a:rPr lang="en-GB" sz="4400" b="1" i="1" dirty="0">
                <a:solidFill>
                  <a:srgbClr val="0432FF"/>
                </a:solidFill>
              </a:rPr>
              <a:t> Beam 2 loss maps at injection after TS1</a:t>
            </a:r>
            <a:endParaRPr lang="en-US" sz="4800" b="1" i="1" dirty="0">
              <a:solidFill>
                <a:srgbClr val="0432FF"/>
              </a:solidFill>
            </a:endParaRP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4944" y="3524007"/>
            <a:ext cx="9143999" cy="2904756"/>
          </a:xfrm>
        </p:spPr>
        <p:txBody>
          <a:bodyPr>
            <a:normAutofit/>
          </a:bodyPr>
          <a:lstStyle/>
          <a:p>
            <a:r>
              <a:rPr lang="en-US" dirty="0" smtClean="0"/>
              <a:t>D. Mirarchi, </a:t>
            </a:r>
            <a:r>
              <a:rPr lang="en-US" dirty="0" smtClean="0"/>
              <a:t>C. </a:t>
            </a:r>
            <a:r>
              <a:rPr lang="en-US" dirty="0" err="1" smtClean="0"/>
              <a:t>Bracco</a:t>
            </a:r>
            <a:r>
              <a:rPr lang="en-US" dirty="0" smtClean="0"/>
              <a:t>, R. Bruce, A. </a:t>
            </a:r>
            <a:r>
              <a:rPr lang="en-US" dirty="0" err="1" smtClean="0"/>
              <a:t>Mereghetti</a:t>
            </a:r>
            <a:endParaRPr lang="en-US" dirty="0" smtClean="0"/>
          </a:p>
        </p:txBody>
      </p:sp>
      <p:pic>
        <p:nvPicPr>
          <p:cNvPr id="15" name="Picture 14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94" y="111405"/>
            <a:ext cx="1139783" cy="1115176"/>
          </a:xfrm>
          <a:prstGeom prst="rect">
            <a:avLst/>
          </a:prstGeom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24/07/2017</a:t>
            </a:r>
            <a:endParaRPr lang="en-GB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9829"/>
            <a:ext cx="4986338" cy="2092798"/>
          </a:xfrm>
          <a:prstGeom prst="rect">
            <a:avLst/>
          </a:prstGeom>
        </p:spPr>
      </p:pic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Introduction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20909" y="1450409"/>
            <a:ext cx="8902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Validation </a:t>
            </a:r>
            <a:r>
              <a:rPr lang="en-GB" sz="1600" b="1" dirty="0" smtClean="0">
                <a:solidFill>
                  <a:srgbClr val="FF0000"/>
                </a:solidFill>
              </a:rPr>
              <a:t>loss maps </a:t>
            </a:r>
            <a:r>
              <a:rPr lang="en-GB" sz="1600" dirty="0" smtClean="0"/>
              <a:t>after </a:t>
            </a:r>
            <a:r>
              <a:rPr lang="en-GB" sz="1600" b="1" dirty="0" smtClean="0">
                <a:solidFill>
                  <a:srgbClr val="FF0000"/>
                </a:solidFill>
              </a:rPr>
              <a:t>TS1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shown much higher </a:t>
            </a:r>
            <a:r>
              <a:rPr lang="en-GB" sz="1600" b="1" dirty="0" smtClean="0">
                <a:solidFill>
                  <a:srgbClr val="FF0000"/>
                </a:solidFill>
              </a:rPr>
              <a:t>losses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on </a:t>
            </a:r>
            <a:r>
              <a:rPr lang="en-GB" sz="1600" b="1" dirty="0" smtClean="0">
                <a:solidFill>
                  <a:srgbClr val="FF0000"/>
                </a:solidFill>
              </a:rPr>
              <a:t>TDI.4R8</a:t>
            </a:r>
            <a:r>
              <a:rPr lang="en-GB" sz="1600" dirty="0" smtClean="0"/>
              <a:t> </a:t>
            </a:r>
            <a:r>
              <a:rPr lang="en-GB" sz="1600" dirty="0" err="1" smtClean="0"/>
              <a:t>w.r.t</a:t>
            </a:r>
            <a:r>
              <a:rPr lang="en-GB" sz="1600" dirty="0" smtClean="0"/>
              <a:t>. commissioning (factor </a:t>
            </a:r>
            <a:r>
              <a:rPr lang="en-GB" sz="1600" dirty="0" smtClean="0">
                <a:latin typeface="Symbol" charset="2"/>
                <a:ea typeface="Symbol" charset="2"/>
                <a:cs typeface="Symbol" charset="2"/>
              </a:rPr>
              <a:t>~</a:t>
            </a:r>
            <a:r>
              <a:rPr lang="en-GB" sz="1600" dirty="0" smtClean="0"/>
              <a:t>40)</a:t>
            </a:r>
            <a:endParaRPr lang="en-GB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0909" y="5058892"/>
            <a:ext cx="6796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Arial" charset="0"/>
              <a:buChar char="•"/>
            </a:pPr>
            <a:r>
              <a:rPr lang="en-GB" sz="1600" b="1" dirty="0" smtClean="0">
                <a:solidFill>
                  <a:srgbClr val="0432FF"/>
                </a:solidFill>
              </a:rPr>
              <a:t>Investigations performed </a:t>
            </a:r>
            <a:r>
              <a:rPr lang="en-GB" sz="1600" dirty="0" smtClean="0"/>
              <a:t>to understand the source of such increased losses:</a:t>
            </a:r>
          </a:p>
          <a:p>
            <a:pPr marL="742950" lvl="1" indent="-285750">
              <a:lnSpc>
                <a:spcPct val="150000"/>
              </a:lnSpc>
              <a:buFont typeface="Wingdings" charset="2"/>
              <a:buChar char="ü"/>
            </a:pPr>
            <a:r>
              <a:rPr lang="en-GB" sz="1600" dirty="0" smtClean="0"/>
              <a:t>Checked </a:t>
            </a:r>
            <a:r>
              <a:rPr lang="en-GB" sz="1600" b="1" dirty="0" smtClean="0">
                <a:solidFill>
                  <a:srgbClr val="0432FF"/>
                </a:solidFill>
              </a:rPr>
              <a:t>TDI alignment</a:t>
            </a:r>
            <a:endParaRPr lang="en-GB" sz="1600" dirty="0" smtClean="0"/>
          </a:p>
          <a:p>
            <a:pPr marL="742950" lvl="1" indent="-285750">
              <a:lnSpc>
                <a:spcPct val="15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en-GB" sz="1600" b="1" dirty="0" smtClean="0">
                <a:solidFill>
                  <a:srgbClr val="0432FF"/>
                </a:solidFill>
              </a:rPr>
              <a:t>Loss maps </a:t>
            </a:r>
            <a:r>
              <a:rPr lang="en-GB" sz="1600" dirty="0" smtClean="0"/>
              <a:t>B2V with nominal settings and single jaw</a:t>
            </a: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425535"/>
            <a:ext cx="4986338" cy="2087092"/>
          </a:xfrm>
          <a:prstGeom prst="rect">
            <a:avLst/>
          </a:prstGeom>
        </p:spPr>
      </p:pic>
      <p:cxnSp>
        <p:nvCxnSpPr>
          <p:cNvPr id="20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12"/>
          <p:cNvSpPr txBox="1"/>
          <p:nvPr/>
        </p:nvSpPr>
        <p:spPr>
          <a:xfrm>
            <a:off x="1088778" y="1963870"/>
            <a:ext cx="2808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008F00"/>
                </a:solidFill>
              </a:rPr>
              <a:t>Commissioning </a:t>
            </a:r>
            <a:r>
              <a:rPr lang="en-GB" sz="2400" b="1" i="1" dirty="0" smtClean="0">
                <a:solidFill>
                  <a:srgbClr val="008F00"/>
                </a:solidFill>
              </a:rPr>
              <a:t>2017</a:t>
            </a:r>
            <a:endParaRPr lang="en-GB" sz="2400" b="1" i="1" dirty="0">
              <a:solidFill>
                <a:srgbClr val="008F00"/>
              </a:solidFill>
            </a:endParaRPr>
          </a:p>
        </p:txBody>
      </p:sp>
      <p:sp>
        <p:nvSpPr>
          <p:cNvPr id="22" name="TextBox 12"/>
          <p:cNvSpPr txBox="1"/>
          <p:nvPr/>
        </p:nvSpPr>
        <p:spPr>
          <a:xfrm>
            <a:off x="6402166" y="196387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008F00"/>
                </a:solidFill>
              </a:rPr>
              <a:t>TS1 2017</a:t>
            </a:r>
            <a:endParaRPr lang="en-GB" sz="2400" b="1" i="1" dirty="0">
              <a:solidFill>
                <a:srgbClr val="008F00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3771900" y="2971800"/>
            <a:ext cx="371475" cy="62865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e 27"/>
          <p:cNvSpPr/>
          <p:nvPr/>
        </p:nvSpPr>
        <p:spPr>
          <a:xfrm>
            <a:off x="8343899" y="2721071"/>
            <a:ext cx="371475" cy="62865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8"/>
          <p:cNvSpPr txBox="1"/>
          <p:nvPr/>
        </p:nvSpPr>
        <p:spPr>
          <a:xfrm>
            <a:off x="5792718" y="5504067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u="sng" dirty="0" smtClean="0"/>
              <a:t>Wi</a:t>
            </a:r>
            <a:r>
              <a:rPr lang="en-GB" sz="1600" i="1" u="sng" dirty="0" smtClean="0"/>
              <a:t>thin 100 </a:t>
            </a:r>
            <a:r>
              <a:rPr lang="en-GB" sz="1600" i="1" u="sng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sz="1600" i="1" u="sng" dirty="0" smtClean="0"/>
              <a:t>m, i.e. 1/6 </a:t>
            </a:r>
            <a:r>
              <a:rPr lang="en-GB" sz="1600" i="1" u="sng" dirty="0" smtClean="0">
                <a:latin typeface="Symbol" charset="2"/>
                <a:ea typeface="Symbol" charset="2"/>
                <a:cs typeface="Symbol" charset="2"/>
              </a:rPr>
              <a:t>s</a:t>
            </a:r>
            <a:endParaRPr lang="en-GB" sz="1600" i="1" u="sng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0" name="Freccia destra 9"/>
          <p:cNvSpPr/>
          <p:nvPr/>
        </p:nvSpPr>
        <p:spPr>
          <a:xfrm>
            <a:off x="3000375" y="5587617"/>
            <a:ext cx="2792343" cy="169277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432FF"/>
              </a:gs>
              <a:gs pos="83000">
                <a:srgbClr val="0432FF"/>
              </a:gs>
              <a:gs pos="100000">
                <a:srgbClr val="0432FF"/>
              </a:gs>
            </a:gsLst>
            <a:lin ang="0" scaled="0"/>
          </a:gra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24/07/2017</a:t>
            </a:r>
            <a:endParaRPr lang="en-GB" dirty="0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6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2" b="15625"/>
          <a:stretch/>
        </p:blipFill>
        <p:spPr>
          <a:xfrm>
            <a:off x="10495" y="4854789"/>
            <a:ext cx="4618655" cy="1961282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1" b="16209"/>
          <a:stretch/>
        </p:blipFill>
        <p:spPr>
          <a:xfrm>
            <a:off x="0" y="2874246"/>
            <a:ext cx="4629149" cy="1949055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3" b="16011"/>
          <a:stretch/>
        </p:blipFill>
        <p:spPr>
          <a:xfrm>
            <a:off x="-1" y="845554"/>
            <a:ext cx="4629150" cy="2028693"/>
          </a:xfrm>
          <a:prstGeom prst="rect">
            <a:avLst/>
          </a:prstGeom>
        </p:spPr>
      </p:pic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Loss maps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6007512" y="1659807"/>
            <a:ext cx="180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Nominal settings</a:t>
            </a:r>
            <a:endParaRPr lang="en-GB" b="1" i="1" u="sng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131488" y="3566877"/>
            <a:ext cx="1559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Right jaw only</a:t>
            </a:r>
            <a:endParaRPr lang="en-GB" b="1" i="1" u="sng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205803" y="5578143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smtClean="0"/>
              <a:t>Left jaw only</a:t>
            </a:r>
            <a:endParaRPr lang="en-GB" b="1" i="1" u="sng" dirty="0"/>
          </a:p>
        </p:txBody>
      </p:sp>
      <p:sp>
        <p:nvSpPr>
          <p:cNvPr id="23" name="Freccia destra 22"/>
          <p:cNvSpPr/>
          <p:nvPr/>
        </p:nvSpPr>
        <p:spPr>
          <a:xfrm flipH="1">
            <a:off x="5164068" y="1555906"/>
            <a:ext cx="338770" cy="577134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432FF"/>
              </a:gs>
              <a:gs pos="83000">
                <a:srgbClr val="0432FF"/>
              </a:gs>
              <a:gs pos="100000">
                <a:srgbClr val="0432FF"/>
              </a:gs>
            </a:gsLst>
            <a:lin ang="0" scaled="0"/>
          </a:gra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ccia destra 23"/>
          <p:cNvSpPr/>
          <p:nvPr/>
        </p:nvSpPr>
        <p:spPr>
          <a:xfrm flipH="1">
            <a:off x="5164068" y="3462976"/>
            <a:ext cx="338770" cy="577134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432FF"/>
              </a:gs>
              <a:gs pos="83000">
                <a:srgbClr val="0432FF"/>
              </a:gs>
              <a:gs pos="100000">
                <a:srgbClr val="0432FF"/>
              </a:gs>
            </a:gsLst>
            <a:lin ang="0" scaled="0"/>
          </a:gra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ccia destra 24"/>
          <p:cNvSpPr/>
          <p:nvPr/>
        </p:nvSpPr>
        <p:spPr>
          <a:xfrm flipH="1">
            <a:off x="5164068" y="5474242"/>
            <a:ext cx="338770" cy="577134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432FF"/>
              </a:gs>
              <a:gs pos="83000">
                <a:srgbClr val="0432FF"/>
              </a:gs>
              <a:gs pos="100000">
                <a:srgbClr val="0432FF"/>
              </a:gs>
            </a:gsLst>
            <a:lin ang="0" scaled="0"/>
          </a:gra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8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77" y="0"/>
            <a:ext cx="786480" cy="8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810481" y="1"/>
            <a:ext cx="7561981" cy="834412"/>
          </a:xfrm>
          <a:prstGeom prst="rect">
            <a:avLst/>
          </a:prstGeom>
          <a:solidFill>
            <a:srgbClr val="0000FF"/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Conclusion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4" name="Picture 73" descr="CERN_logo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4"/>
          <p:cNvCxnSpPr/>
          <p:nvPr/>
        </p:nvCxnSpPr>
        <p:spPr>
          <a:xfrm flipH="1">
            <a:off x="0" y="824701"/>
            <a:ext cx="9144001" cy="1388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-4" y="1371600"/>
            <a:ext cx="3928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b="1" dirty="0" smtClean="0">
                <a:solidFill>
                  <a:srgbClr val="00B050"/>
                </a:solidFill>
              </a:rPr>
              <a:t>Alignment</a:t>
            </a:r>
            <a:r>
              <a:rPr lang="en-GB" sz="1600" dirty="0" smtClean="0">
                <a:solidFill>
                  <a:srgbClr val="00B050"/>
                </a:solidFill>
              </a:rPr>
              <a:t> </a:t>
            </a:r>
            <a:r>
              <a:rPr lang="en-GB" sz="1600" dirty="0" smtClean="0"/>
              <a:t>of </a:t>
            </a:r>
            <a:r>
              <a:rPr lang="en-GB" sz="1600" b="1" dirty="0" smtClean="0">
                <a:solidFill>
                  <a:srgbClr val="00B050"/>
                </a:solidFill>
              </a:rPr>
              <a:t>TDI.4R8 good </a:t>
            </a:r>
            <a:r>
              <a:rPr lang="en-GB" sz="1600" dirty="0" smtClean="0"/>
              <a:t>also after TS1</a:t>
            </a:r>
            <a:endParaRPr lang="en-GB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-4" y="2220477"/>
            <a:ext cx="2732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b="1" dirty="0" smtClean="0">
                <a:solidFill>
                  <a:srgbClr val="00B050"/>
                </a:solidFill>
              </a:rPr>
              <a:t>Main losses </a:t>
            </a:r>
            <a:r>
              <a:rPr lang="en-GB" sz="1600" dirty="0" smtClean="0"/>
              <a:t>are on </a:t>
            </a:r>
            <a:r>
              <a:rPr lang="en-GB" sz="1600" b="1" dirty="0" smtClean="0">
                <a:solidFill>
                  <a:srgbClr val="00B050"/>
                </a:solidFill>
              </a:rPr>
              <a:t>left jaw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-4" y="3463492"/>
            <a:ext cx="9113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b="1" dirty="0" smtClean="0">
                <a:solidFill>
                  <a:srgbClr val="00B050"/>
                </a:solidFill>
              </a:rPr>
              <a:t>Loss maps </a:t>
            </a:r>
            <a:r>
              <a:rPr lang="en-GB" sz="1600" dirty="0" smtClean="0"/>
              <a:t>repeated with same </a:t>
            </a:r>
            <a:r>
              <a:rPr lang="en-GB" sz="1600" b="1" dirty="0" smtClean="0">
                <a:solidFill>
                  <a:srgbClr val="00B050"/>
                </a:solidFill>
              </a:rPr>
              <a:t>nominal settings:</a:t>
            </a:r>
            <a:r>
              <a:rPr lang="en-GB" sz="1600" dirty="0" smtClean="0"/>
              <a:t> beam loss pattern in </a:t>
            </a:r>
            <a:r>
              <a:rPr lang="en-GB" sz="1600" b="1" dirty="0" smtClean="0">
                <a:solidFill>
                  <a:srgbClr val="00B050"/>
                </a:solidFill>
              </a:rPr>
              <a:t>agreement</a:t>
            </a:r>
            <a:r>
              <a:rPr lang="en-GB" sz="1600" dirty="0" smtClean="0">
                <a:solidFill>
                  <a:srgbClr val="00B050"/>
                </a:solidFill>
              </a:rPr>
              <a:t> </a:t>
            </a:r>
            <a:r>
              <a:rPr lang="en-GB" sz="1600" dirty="0" err="1" smtClean="0"/>
              <a:t>w.r.t</a:t>
            </a:r>
            <a:r>
              <a:rPr lang="en-GB" sz="1600" dirty="0" smtClean="0"/>
              <a:t>. </a:t>
            </a:r>
            <a:r>
              <a:rPr lang="en-GB" sz="1600" b="1" dirty="0" smtClean="0">
                <a:solidFill>
                  <a:srgbClr val="00B050"/>
                </a:solidFill>
              </a:rPr>
              <a:t>commissioning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495" y="4585074"/>
            <a:ext cx="7125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sz="1600" b="1" dirty="0" smtClean="0">
                <a:solidFill>
                  <a:srgbClr val="0432FF"/>
                </a:solidFill>
              </a:rPr>
              <a:t>Main hypothesis </a:t>
            </a:r>
            <a:r>
              <a:rPr lang="en-GB" sz="1600" dirty="0" smtClean="0"/>
              <a:t>to explain larger losses during first TS1 re-validation loss maps:</a:t>
            </a:r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24/07/2017</a:t>
            </a:r>
            <a:endParaRPr lang="en-GB" dirty="0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#221 - MPP, D. Mirarchi</a:t>
            </a:r>
            <a:endParaRPr lang="en-GB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2146-CFA2-9B4E-92A8-9D4B1C18902D}" type="slidenum">
              <a:rPr lang="en-GB" smtClean="0"/>
              <a:t>4</a:t>
            </a:fld>
            <a:endParaRPr lang="en-GB"/>
          </a:p>
        </p:txBody>
      </p:sp>
      <p:sp>
        <p:nvSpPr>
          <p:cNvPr id="15" name="CasellaDiTesto 14"/>
          <p:cNvSpPr txBox="1"/>
          <p:nvPr/>
        </p:nvSpPr>
        <p:spPr>
          <a:xfrm>
            <a:off x="302178" y="2605387"/>
            <a:ext cx="8941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sz="1600" dirty="0"/>
              <a:t>M</a:t>
            </a:r>
            <a:r>
              <a:rPr lang="en-GB" sz="1600" dirty="0" smtClean="0"/>
              <a:t>ight be due to the </a:t>
            </a:r>
            <a:r>
              <a:rPr lang="en-GB" sz="1600" b="1" dirty="0" smtClean="0">
                <a:solidFill>
                  <a:srgbClr val="00B050"/>
                </a:solidFill>
              </a:rPr>
              <a:t>phase advance </a:t>
            </a:r>
            <a:r>
              <a:rPr lang="en-GB" sz="1600" dirty="0" smtClean="0"/>
              <a:t>between the </a:t>
            </a:r>
            <a:r>
              <a:rPr lang="en-GB" sz="1600" b="1" dirty="0" smtClean="0">
                <a:solidFill>
                  <a:srgbClr val="00B050"/>
                </a:solidFill>
              </a:rPr>
              <a:t>TCP</a:t>
            </a:r>
            <a:r>
              <a:rPr lang="en-GB" sz="1600" dirty="0" smtClean="0"/>
              <a:t> jaw cutting the beam at first and the </a:t>
            </a:r>
            <a:r>
              <a:rPr lang="en-GB" sz="1600" b="1" dirty="0" smtClean="0">
                <a:solidFill>
                  <a:srgbClr val="00B050"/>
                </a:solidFill>
              </a:rPr>
              <a:t>TDI</a:t>
            </a:r>
            <a:r>
              <a:rPr lang="en-GB" sz="1600" dirty="0" smtClean="0"/>
              <a:t> left jaw</a:t>
            </a:r>
            <a:endParaRPr lang="en-GB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2178" y="5012398"/>
            <a:ext cx="8663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1" indent="-285750">
              <a:buClr>
                <a:schemeClr val="tx1"/>
              </a:buClr>
              <a:buFont typeface="Wingdings" charset="2"/>
              <a:buChar char="ü"/>
            </a:pPr>
            <a:r>
              <a:rPr lang="en-GB" sz="1600" b="1" smtClean="0">
                <a:solidFill>
                  <a:srgbClr val="0432FF"/>
                </a:solidFill>
              </a:rPr>
              <a:t>Not optimal steering </a:t>
            </a:r>
            <a:r>
              <a:rPr lang="en-GB" sz="1600" smtClean="0"/>
              <a:t>of the transfer line (YASP closed by accident and not realized by the OP crew)</a:t>
            </a:r>
          </a:p>
        </p:txBody>
      </p:sp>
    </p:spTree>
    <p:extLst>
      <p:ext uri="{BB962C8B-B14F-4D97-AF65-F5344CB8AC3E}">
        <p14:creationId xmlns:p14="http://schemas.microsoft.com/office/powerpoint/2010/main" val="19598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4638</TotalTime>
  <Words>202</Words>
  <Application>Microsoft Macintosh PowerPoint</Application>
  <PresentationFormat>Presentazione su schermo (4:3)</PresentationFormat>
  <Paragraphs>35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Calibri</vt:lpstr>
      <vt:lpstr>Calibri Light</vt:lpstr>
      <vt:lpstr>Symbol</vt:lpstr>
      <vt:lpstr>Wingdings</vt:lpstr>
      <vt:lpstr>Arial</vt:lpstr>
      <vt:lpstr>Tema di Office</vt:lpstr>
      <vt:lpstr>  Beam 2 loss maps at injection after TS1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Beam 2 loss maps at injection after TS1</dc:title>
  <dc:creator>Utente di Microsoft Office</dc:creator>
  <cp:lastModifiedBy>Utente di Microsoft Office</cp:lastModifiedBy>
  <cp:revision>10</cp:revision>
  <dcterms:created xsi:type="dcterms:W3CDTF">2017-07-21T08:51:23Z</dcterms:created>
  <dcterms:modified xsi:type="dcterms:W3CDTF">2017-07-24T14:09:41Z</dcterms:modified>
</cp:coreProperties>
</file>