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81" r:id="rId4"/>
    <p:sldId id="282" r:id="rId5"/>
    <p:sldId id="259" r:id="rId6"/>
    <p:sldId id="260" r:id="rId7"/>
    <p:sldId id="283" r:id="rId8"/>
    <p:sldId id="284" r:id="rId9"/>
    <p:sldId id="261" r:id="rId10"/>
    <p:sldId id="285" r:id="rId11"/>
    <p:sldId id="286" r:id="rId12"/>
    <p:sldId id="287" r:id="rId13"/>
    <p:sldId id="288" r:id="rId14"/>
    <p:sldId id="293" r:id="rId15"/>
    <p:sldId id="294" r:id="rId16"/>
    <p:sldId id="292" r:id="rId17"/>
    <p:sldId id="262" r:id="rId18"/>
    <p:sldId id="264" r:id="rId19"/>
    <p:sldId id="265" r:id="rId20"/>
    <p:sldId id="269" r:id="rId21"/>
    <p:sldId id="289" r:id="rId22"/>
    <p:sldId id="266" r:id="rId23"/>
    <p:sldId id="268" r:id="rId24"/>
    <p:sldId id="270" r:id="rId25"/>
    <p:sldId id="271" r:id="rId26"/>
    <p:sldId id="267" r:id="rId27"/>
    <p:sldId id="263" r:id="rId28"/>
    <p:sldId id="290" r:id="rId29"/>
    <p:sldId id="272" r:id="rId30"/>
    <p:sldId id="291" r:id="rId31"/>
    <p:sldId id="273" r:id="rId32"/>
    <p:sldId id="274" r:id="rId33"/>
    <p:sldId id="275" r:id="rId34"/>
    <p:sldId id="276" r:id="rId35"/>
    <p:sldId id="277" r:id="rId36"/>
    <p:sldId id="278" r:id="rId37"/>
    <p:sldId id="279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67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21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775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103632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19200" y="3941763"/>
            <a:ext cx="103632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43835-5E07-488F-A6D1-746523F7AE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359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9EF8C-E59D-4033-9854-8633FB45D7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001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80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62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97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33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51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51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629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41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3CCDE-87C3-4EA7-92C1-B0C71B56A186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7156-06D4-4104-A89B-644391698D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60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20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17.xml"/><Relationship Id="rId7" Type="http://schemas.openxmlformats.org/officeDocument/2006/relationships/image" Target="../media/image25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8.png"/><Relationship Id="rId4" Type="http://schemas.openxmlformats.org/officeDocument/2006/relationships/tags" Target="../tags/tag18.xml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37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26.xml"/><Relationship Id="rId7" Type="http://schemas.openxmlformats.org/officeDocument/2006/relationships/image" Target="../media/image39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5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32.xml"/><Relationship Id="rId7" Type="http://schemas.openxmlformats.org/officeDocument/2006/relationships/image" Target="../media/image46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0.png"/><Relationship Id="rId5" Type="http://schemas.openxmlformats.org/officeDocument/2006/relationships/tags" Target="../tags/tag34.xml"/><Relationship Id="rId10" Type="http://schemas.openxmlformats.org/officeDocument/2006/relationships/image" Target="../media/image49.png"/><Relationship Id="rId4" Type="http://schemas.openxmlformats.org/officeDocument/2006/relationships/tags" Target="../tags/tag33.xml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55.pn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54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53.png"/><Relationship Id="rId5" Type="http://schemas.openxmlformats.org/officeDocument/2006/relationships/tags" Target="../tags/tag39.xml"/><Relationship Id="rId10" Type="http://schemas.openxmlformats.org/officeDocument/2006/relationships/image" Target="../media/image52.png"/><Relationship Id="rId4" Type="http://schemas.openxmlformats.org/officeDocument/2006/relationships/tags" Target="../tags/tag38.xml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tags" Target="../tags/tag44.xml"/><Relationship Id="rId7" Type="http://schemas.openxmlformats.org/officeDocument/2006/relationships/image" Target="../media/image59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tags" Target="../tags/tag47.xml"/><Relationship Id="rId7" Type="http://schemas.openxmlformats.org/officeDocument/2006/relationships/image" Target="../media/image61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65.png"/><Relationship Id="rId5" Type="http://schemas.openxmlformats.org/officeDocument/2006/relationships/tags" Target="../tags/tag49.xml"/><Relationship Id="rId10" Type="http://schemas.openxmlformats.org/officeDocument/2006/relationships/image" Target="../media/image64.png"/><Relationship Id="rId4" Type="http://schemas.openxmlformats.org/officeDocument/2006/relationships/tags" Target="../tags/tag48.xml"/><Relationship Id="rId9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52.xml"/><Relationship Id="rId7" Type="http://schemas.openxmlformats.org/officeDocument/2006/relationships/image" Target="../media/image68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tags" Target="../tags/tag57.xml"/><Relationship Id="rId7" Type="http://schemas.openxmlformats.org/officeDocument/2006/relationships/image" Target="../media/image74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63.xml"/><Relationship Id="rId7" Type="http://schemas.openxmlformats.org/officeDocument/2006/relationships/image" Target="../media/image80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84.png"/><Relationship Id="rId5" Type="http://schemas.openxmlformats.org/officeDocument/2006/relationships/tags" Target="../tags/tag65.xml"/><Relationship Id="rId10" Type="http://schemas.openxmlformats.org/officeDocument/2006/relationships/image" Target="../media/image83.png"/><Relationship Id="rId4" Type="http://schemas.openxmlformats.org/officeDocument/2006/relationships/tags" Target="../tags/tag64.xml"/><Relationship Id="rId9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tags" Target="../tags/tag68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89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image" Target="../media/image88.png"/><Relationship Id="rId5" Type="http://schemas.openxmlformats.org/officeDocument/2006/relationships/tags" Target="../tags/tag70.xml"/><Relationship Id="rId10" Type="http://schemas.openxmlformats.org/officeDocument/2006/relationships/image" Target="../media/image87.png"/><Relationship Id="rId4" Type="http://schemas.openxmlformats.org/officeDocument/2006/relationships/tags" Target="../tags/tag69.xml"/><Relationship Id="rId9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tags" Target="../tags/tag7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95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94.png"/><Relationship Id="rId5" Type="http://schemas.openxmlformats.org/officeDocument/2006/relationships/tags" Target="../tags/tag77.xml"/><Relationship Id="rId10" Type="http://schemas.openxmlformats.org/officeDocument/2006/relationships/image" Target="../media/image93.png"/><Relationship Id="rId4" Type="http://schemas.openxmlformats.org/officeDocument/2006/relationships/tags" Target="../tags/tag76.xml"/><Relationship Id="rId9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41.png"/><Relationship Id="rId3" Type="http://schemas.openxmlformats.org/officeDocument/2006/relationships/tags" Target="../tags/tag81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01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image" Target="../media/image100.png"/><Relationship Id="rId5" Type="http://schemas.openxmlformats.org/officeDocument/2006/relationships/tags" Target="../tags/tag83.xml"/><Relationship Id="rId10" Type="http://schemas.openxmlformats.org/officeDocument/2006/relationships/image" Target="../media/image99.png"/><Relationship Id="rId4" Type="http://schemas.openxmlformats.org/officeDocument/2006/relationships/tags" Target="../tags/tag82.xml"/><Relationship Id="rId9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tags" Target="../tags/tag87.xml"/><Relationship Id="rId7" Type="http://schemas.openxmlformats.org/officeDocument/2006/relationships/image" Target="../media/image103.png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image" Target="../media/image10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8.xml"/><Relationship Id="rId9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16266"/>
            <a:ext cx="9144000" cy="23876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R  Dark Energy in the Laboratory</a:t>
            </a:r>
            <a:endParaRPr lang="fr-FR" sz="32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95600" y="3796345"/>
            <a:ext cx="6400800" cy="1752600"/>
          </a:xfrm>
        </p:spPr>
        <p:txBody>
          <a:bodyPr>
            <a:normAutofit/>
          </a:bodyPr>
          <a:lstStyle/>
          <a:p>
            <a:r>
              <a:rPr lang="en-GB" sz="1600" dirty="0"/>
              <a:t>Philippe </a:t>
            </a:r>
            <a:r>
              <a:rPr lang="en-GB" sz="1600" dirty="0" err="1"/>
              <a:t>Brax</a:t>
            </a:r>
            <a:endParaRPr lang="en-GB" sz="1600" dirty="0"/>
          </a:p>
          <a:p>
            <a:r>
              <a:rPr lang="en-GB" sz="1600" dirty="0" err="1"/>
              <a:t>IPhT</a:t>
            </a:r>
            <a:r>
              <a:rPr lang="en-GB" sz="1600" dirty="0"/>
              <a:t> </a:t>
            </a:r>
            <a:r>
              <a:rPr lang="en-GB" sz="1600" dirty="0" err="1"/>
              <a:t>Saclay</a:t>
            </a:r>
            <a:endParaRPr lang="en-GB" sz="1600" dirty="0"/>
          </a:p>
          <a:p>
            <a:r>
              <a:rPr lang="en-GB" sz="1600" dirty="0"/>
              <a:t> </a:t>
            </a:r>
            <a:endParaRPr lang="fr-FR" sz="1600" dirty="0"/>
          </a:p>
        </p:txBody>
      </p:sp>
      <p:pic>
        <p:nvPicPr>
          <p:cNvPr id="1026" name="Picture 2" descr="list_cea_n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1" y="332656"/>
            <a:ext cx="1392089" cy="72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1" y="97067"/>
            <a:ext cx="1196752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88" y="5924550"/>
            <a:ext cx="1320081" cy="93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591" y="5974804"/>
            <a:ext cx="885547" cy="83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65838" y="2858530"/>
            <a:ext cx="399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4135396" y="4523065"/>
            <a:ext cx="4456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Collaboration </a:t>
            </a:r>
            <a:r>
              <a:rPr lang="fr-FR" dirty="0" err="1" smtClean="0"/>
              <a:t>with</a:t>
            </a:r>
            <a:r>
              <a:rPr lang="fr-FR" dirty="0" smtClean="0"/>
              <a:t> P. </a:t>
            </a:r>
            <a:r>
              <a:rPr lang="fr-FR" dirty="0" err="1" smtClean="0"/>
              <a:t>Valageas</a:t>
            </a:r>
            <a:r>
              <a:rPr lang="fr-FR" dirty="0" smtClean="0"/>
              <a:t> and P. </a:t>
            </a:r>
            <a:r>
              <a:rPr lang="fr-FR" dirty="0" err="1" smtClean="0"/>
              <a:t>Vanhove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arXiv:1711.03356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0132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741" y="535459"/>
            <a:ext cx="969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remaining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r>
              <a:rPr lang="fr-FR" dirty="0" smtClean="0"/>
              <a:t> have a </a:t>
            </a:r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Lagrangian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87" y="1691503"/>
            <a:ext cx="5465445" cy="266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1" y="4840904"/>
            <a:ext cx="9817505" cy="431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330" y="581454"/>
            <a:ext cx="2589543" cy="27734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707027" y="2042984"/>
            <a:ext cx="1260389" cy="1029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90984" y="2884688"/>
            <a:ext cx="444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the </a:t>
            </a:r>
            <a:r>
              <a:rPr lang="fr-FR" dirty="0" err="1" smtClean="0"/>
              <a:t>usual</a:t>
            </a:r>
            <a:r>
              <a:rPr lang="fr-FR" dirty="0" smtClean="0"/>
              <a:t> case of quintessence </a:t>
            </a:r>
            <a:r>
              <a:rPr lang="fr-FR" dirty="0" err="1" smtClean="0"/>
              <a:t>models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and </a:t>
            </a:r>
            <a:r>
              <a:rPr lang="fr-FR" dirty="0" err="1" smtClean="0"/>
              <a:t>potential</a:t>
            </a:r>
            <a:r>
              <a:rPr lang="fr-FR" dirty="0" smtClean="0"/>
              <a:t>. Long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solutions </a:t>
            </a:r>
            <a:r>
              <a:rPr lang="fr-FR" dirty="0" err="1" smtClean="0"/>
              <a:t>exist</a:t>
            </a:r>
            <a:r>
              <a:rPr lang="fr-FR" dirty="0" smtClean="0"/>
              <a:t>. 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351005" y="2042984"/>
            <a:ext cx="766119" cy="123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1935" y="3262632"/>
            <a:ext cx="3945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the case of a </a:t>
            </a:r>
            <a:r>
              <a:rPr lang="fr-FR" dirty="0" err="1" smtClean="0"/>
              <a:t>conformal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 of </a:t>
            </a:r>
            <a:r>
              <a:rPr lang="fr-FR" dirty="0" err="1" smtClean="0"/>
              <a:t>matter</a:t>
            </a:r>
            <a:r>
              <a:rPr lang="fr-FR" dirty="0" smtClean="0"/>
              <a:t> to the </a:t>
            </a:r>
            <a:r>
              <a:rPr lang="fr-FR" dirty="0" err="1" smtClean="0"/>
              <a:t>metric</a:t>
            </a:r>
            <a:r>
              <a:rPr lang="fr-FR" dirty="0" smtClean="0"/>
              <a:t>, </a:t>
            </a:r>
            <a:r>
              <a:rPr lang="fr-FR" dirty="0" err="1" smtClean="0"/>
              <a:t>leading</a:t>
            </a:r>
            <a:r>
              <a:rPr lang="fr-FR" dirty="0" smtClean="0"/>
              <a:t> to </a:t>
            </a:r>
            <a:r>
              <a:rPr lang="fr-FR" dirty="0" err="1" smtClean="0"/>
              <a:t>chameleons</a:t>
            </a:r>
            <a:r>
              <a:rPr lang="fr-FR" dirty="0" smtClean="0"/>
              <a:t>, </a:t>
            </a:r>
            <a:r>
              <a:rPr lang="fr-FR" dirty="0" err="1" smtClean="0"/>
              <a:t>symmetrons</a:t>
            </a:r>
            <a:r>
              <a:rPr lang="fr-FR" dirty="0" smtClean="0"/>
              <a:t>…</a:t>
            </a:r>
            <a:endParaRPr lang="fr-FR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371070" y="2042984"/>
            <a:ext cx="2191265" cy="37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4140" y="2042984"/>
            <a:ext cx="3476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</a:t>
            </a:r>
            <a:r>
              <a:rPr lang="fr-FR" dirty="0" err="1" smtClean="0"/>
              <a:t>cubic</a:t>
            </a:r>
            <a:r>
              <a:rPr lang="fr-FR" dirty="0" smtClean="0"/>
              <a:t> </a:t>
            </a:r>
            <a:r>
              <a:rPr lang="fr-FR" dirty="0" err="1" smtClean="0"/>
              <a:t>Galileons</a:t>
            </a:r>
            <a:r>
              <a:rPr lang="fr-FR" dirty="0" smtClean="0"/>
              <a:t> and KGB </a:t>
            </a:r>
            <a:r>
              <a:rPr lang="fr-FR" dirty="0" err="1" smtClean="0"/>
              <a:t>theories</a:t>
            </a:r>
            <a:r>
              <a:rPr lang="fr-FR" dirty="0" smtClean="0"/>
              <a:t>. KGB self-</a:t>
            </a:r>
            <a:r>
              <a:rPr lang="fr-FR" dirty="0" err="1" smtClean="0"/>
              <a:t>accelerates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683741" y="5636500"/>
            <a:ext cx="9308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r>
              <a:rPr lang="fr-FR" dirty="0" smtClean="0"/>
              <a:t> are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quartic</a:t>
            </a:r>
            <a:r>
              <a:rPr lang="fr-FR" dirty="0" smtClean="0"/>
              <a:t> </a:t>
            </a:r>
            <a:r>
              <a:rPr lang="fr-FR" dirty="0" err="1" smtClean="0"/>
              <a:t>Horndeski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by a </a:t>
            </a:r>
            <a:r>
              <a:rPr lang="fr-FR" dirty="0" err="1" smtClean="0"/>
              <a:t>disformal</a:t>
            </a:r>
            <a:r>
              <a:rPr lang="fr-FR" dirty="0" smtClean="0"/>
              <a:t> change of </a:t>
            </a:r>
            <a:r>
              <a:rPr lang="fr-FR" dirty="0" err="1" smtClean="0"/>
              <a:t>metric</a:t>
            </a:r>
            <a:r>
              <a:rPr lang="fr-FR" dirty="0" smtClean="0"/>
              <a:t>. For the </a:t>
            </a:r>
            <a:r>
              <a:rPr lang="fr-FR" dirty="0" err="1" smtClean="0"/>
              <a:t>theories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r>
              <a:rPr lang="fr-FR" dirty="0" err="1" smtClean="0"/>
              <a:t>dominate</a:t>
            </a:r>
            <a:r>
              <a:rPr lang="fr-FR" dirty="0" smtClean="0"/>
              <a:t>, no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on self-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.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particular</a:t>
            </a:r>
            <a:r>
              <a:rPr lang="fr-FR" dirty="0" smtClean="0"/>
              <a:t> </a:t>
            </a:r>
            <a:r>
              <a:rPr lang="fr-FR" dirty="0" err="1" smtClean="0"/>
              <a:t>tuning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coefficients: </a:t>
            </a:r>
            <a:r>
              <a:rPr lang="fr-FR" b="1" i="1" dirty="0" smtClean="0"/>
              <a:t>quantum </a:t>
            </a:r>
            <a:r>
              <a:rPr lang="fr-FR" b="1" i="1" dirty="0" err="1" smtClean="0"/>
              <a:t>stability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14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741" y="535459"/>
            <a:ext cx="969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remaining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r>
              <a:rPr lang="fr-FR" dirty="0" smtClean="0"/>
              <a:t> have a </a:t>
            </a:r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Lagrangian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87" y="1691503"/>
            <a:ext cx="5465445" cy="266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1" y="4840907"/>
            <a:ext cx="9695935" cy="433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330" y="581454"/>
            <a:ext cx="2589543" cy="27734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707027" y="2042984"/>
            <a:ext cx="1260389" cy="1029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90984" y="2884688"/>
            <a:ext cx="444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the </a:t>
            </a:r>
            <a:r>
              <a:rPr lang="fr-FR" dirty="0" err="1" smtClean="0"/>
              <a:t>usual</a:t>
            </a:r>
            <a:r>
              <a:rPr lang="fr-FR" dirty="0" smtClean="0"/>
              <a:t> case of quintessence </a:t>
            </a:r>
            <a:r>
              <a:rPr lang="fr-FR" dirty="0" err="1" smtClean="0"/>
              <a:t>models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and </a:t>
            </a:r>
            <a:r>
              <a:rPr lang="fr-FR" dirty="0" err="1" smtClean="0"/>
              <a:t>potential</a:t>
            </a:r>
            <a:r>
              <a:rPr lang="fr-FR" dirty="0" smtClean="0"/>
              <a:t>. Long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solutions </a:t>
            </a:r>
            <a:r>
              <a:rPr lang="fr-FR" dirty="0" err="1" smtClean="0"/>
              <a:t>exist</a:t>
            </a:r>
            <a:r>
              <a:rPr lang="fr-FR" dirty="0" smtClean="0"/>
              <a:t>. 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351005" y="2042984"/>
            <a:ext cx="766119" cy="1235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1935" y="3262632"/>
            <a:ext cx="3945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the case of a </a:t>
            </a:r>
            <a:r>
              <a:rPr lang="fr-FR" dirty="0" err="1" smtClean="0"/>
              <a:t>conformal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 of </a:t>
            </a:r>
            <a:r>
              <a:rPr lang="fr-FR" dirty="0" err="1" smtClean="0"/>
              <a:t>matter</a:t>
            </a:r>
            <a:r>
              <a:rPr lang="fr-FR" dirty="0" smtClean="0"/>
              <a:t> to the </a:t>
            </a:r>
            <a:r>
              <a:rPr lang="fr-FR" dirty="0" err="1" smtClean="0"/>
              <a:t>metric</a:t>
            </a:r>
            <a:r>
              <a:rPr lang="fr-FR" dirty="0" smtClean="0"/>
              <a:t>, </a:t>
            </a:r>
            <a:r>
              <a:rPr lang="fr-FR" dirty="0" err="1" smtClean="0"/>
              <a:t>leading</a:t>
            </a:r>
            <a:r>
              <a:rPr lang="fr-FR" dirty="0" smtClean="0"/>
              <a:t> to </a:t>
            </a:r>
            <a:r>
              <a:rPr lang="fr-FR" dirty="0" err="1" smtClean="0"/>
              <a:t>chameleons</a:t>
            </a:r>
            <a:r>
              <a:rPr lang="fr-FR" dirty="0" smtClean="0"/>
              <a:t>, </a:t>
            </a:r>
            <a:r>
              <a:rPr lang="fr-FR" dirty="0" err="1" smtClean="0"/>
              <a:t>symmetrons</a:t>
            </a:r>
            <a:r>
              <a:rPr lang="fr-FR" dirty="0" smtClean="0"/>
              <a:t>…</a:t>
            </a:r>
            <a:endParaRPr lang="fr-FR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371070" y="2042984"/>
            <a:ext cx="2191265" cy="37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4140" y="2042984"/>
            <a:ext cx="3476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Contains</a:t>
            </a:r>
            <a:r>
              <a:rPr lang="fr-FR" dirty="0" smtClean="0"/>
              <a:t> </a:t>
            </a:r>
            <a:r>
              <a:rPr lang="fr-FR" dirty="0" err="1" smtClean="0"/>
              <a:t>cubic</a:t>
            </a:r>
            <a:r>
              <a:rPr lang="fr-FR" dirty="0" smtClean="0"/>
              <a:t> </a:t>
            </a:r>
            <a:r>
              <a:rPr lang="fr-FR" dirty="0" err="1" smtClean="0"/>
              <a:t>Galileons</a:t>
            </a:r>
            <a:r>
              <a:rPr lang="fr-FR" dirty="0" smtClean="0"/>
              <a:t> and KGB </a:t>
            </a:r>
            <a:r>
              <a:rPr lang="fr-FR" dirty="0" err="1" smtClean="0"/>
              <a:t>theories</a:t>
            </a:r>
            <a:r>
              <a:rPr lang="fr-FR" dirty="0" smtClean="0"/>
              <a:t>. KGB self-</a:t>
            </a:r>
            <a:r>
              <a:rPr lang="fr-FR" dirty="0" err="1" smtClean="0"/>
              <a:t>accelerates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683740" y="5636500"/>
            <a:ext cx="9984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r>
              <a:rPr lang="fr-FR" dirty="0" smtClean="0"/>
              <a:t> are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quartic</a:t>
            </a:r>
            <a:r>
              <a:rPr lang="fr-FR" dirty="0" smtClean="0"/>
              <a:t> </a:t>
            </a:r>
            <a:r>
              <a:rPr lang="fr-FR" dirty="0" err="1" smtClean="0"/>
              <a:t>Horndeski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by a </a:t>
            </a:r>
            <a:r>
              <a:rPr lang="fr-FR" dirty="0" err="1" smtClean="0"/>
              <a:t>disformal</a:t>
            </a:r>
            <a:r>
              <a:rPr lang="fr-FR" dirty="0" smtClean="0"/>
              <a:t> change of </a:t>
            </a:r>
            <a:r>
              <a:rPr lang="fr-FR" dirty="0" err="1" smtClean="0"/>
              <a:t>metric</a:t>
            </a:r>
            <a:r>
              <a:rPr lang="fr-FR" dirty="0" smtClean="0"/>
              <a:t>. For the </a:t>
            </a:r>
            <a:r>
              <a:rPr lang="fr-FR" dirty="0" err="1" smtClean="0"/>
              <a:t>theories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r>
              <a:rPr lang="fr-FR" dirty="0" err="1" smtClean="0"/>
              <a:t>dominate</a:t>
            </a:r>
            <a:r>
              <a:rPr lang="fr-FR" dirty="0" smtClean="0"/>
              <a:t>, no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on self-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known</a:t>
            </a:r>
            <a:r>
              <a:rPr lang="fr-FR" dirty="0" smtClean="0"/>
              <a:t>.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particular</a:t>
            </a:r>
            <a:r>
              <a:rPr lang="fr-FR" dirty="0" smtClean="0"/>
              <a:t> </a:t>
            </a:r>
            <a:r>
              <a:rPr lang="fr-FR" dirty="0" err="1" smtClean="0"/>
              <a:t>tuning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coefficients: </a:t>
            </a:r>
            <a:r>
              <a:rPr lang="fr-FR" b="1" i="1" dirty="0" smtClean="0"/>
              <a:t>quantum </a:t>
            </a:r>
            <a:r>
              <a:rPr lang="fr-FR" b="1" i="1" dirty="0" err="1" smtClean="0"/>
              <a:t>stability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8872150" y="4185962"/>
            <a:ext cx="272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See</a:t>
            </a:r>
            <a:r>
              <a:rPr lang="fr-FR" sz="1400" dirty="0" smtClean="0"/>
              <a:t> 1711.07403 for instance and P. </a:t>
            </a:r>
            <a:r>
              <a:rPr lang="fr-FR" sz="1400" dirty="0" err="1" smtClean="0"/>
              <a:t>Ferreira’s</a:t>
            </a:r>
            <a:r>
              <a:rPr lang="fr-FR" sz="1400" dirty="0" smtClean="0"/>
              <a:t> talk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7746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843" y="411892"/>
            <a:ext cx="956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followed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quantum corrections </a:t>
            </a:r>
            <a:r>
              <a:rPr lang="fr-FR" dirty="0" err="1" smtClean="0"/>
              <a:t>play</a:t>
            </a:r>
            <a:r>
              <a:rPr lang="fr-FR" dirty="0" smtClean="0"/>
              <a:t> a crucial </a:t>
            </a:r>
            <a:r>
              <a:rPr lang="fr-FR" dirty="0" err="1" smtClean="0"/>
              <a:t>role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026" name="Picture 2" descr="Résultat de recherche d'images pour &quot;mexican hat potential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927" y="1632421"/>
            <a:ext cx="4353538" cy="290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2670" y="2809103"/>
            <a:ext cx="1878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2767914" y="4143632"/>
            <a:ext cx="21088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2809103"/>
            <a:ext cx="22077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016843" y="4143632"/>
            <a:ext cx="17464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7933038" y="2084173"/>
            <a:ext cx="3723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effective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7933038" y="3497301"/>
            <a:ext cx="3929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One-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irreducible</a:t>
            </a:r>
            <a:r>
              <a:rPr lang="fr-FR" dirty="0" smtClean="0"/>
              <a:t> effective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591710" y="4876800"/>
            <a:ext cx="9293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quantum corrections due to the massive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present</a:t>
            </a:r>
            <a:r>
              <a:rPr lang="fr-FR" dirty="0" smtClean="0"/>
              <a:t>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together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gravity</a:t>
            </a:r>
            <a:r>
              <a:rPr lang="fr-FR" dirty="0" smtClean="0"/>
              <a:t>, lift the vacuum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555" y="5777470"/>
            <a:ext cx="3394710" cy="704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394" y="1793440"/>
            <a:ext cx="18699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The vacuum </a:t>
            </a:r>
            <a:r>
              <a:rPr lang="fr-FR" sz="1200" dirty="0" err="1" smtClean="0"/>
              <a:t>energy</a:t>
            </a:r>
            <a:r>
              <a:rPr lang="fr-FR" sz="1200" dirty="0" smtClean="0"/>
              <a:t>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chosen</a:t>
            </a:r>
            <a:r>
              <a:rPr lang="fr-FR" sz="1200" dirty="0" smtClean="0"/>
              <a:t> to </a:t>
            </a:r>
            <a:r>
              <a:rPr lang="fr-FR" sz="1200" dirty="0" err="1" smtClean="0"/>
              <a:t>vanish</a:t>
            </a:r>
            <a:r>
              <a:rPr lang="fr-FR" sz="1200" dirty="0" smtClean="0"/>
              <a:t> </a:t>
            </a:r>
            <a:r>
              <a:rPr lang="fr-FR" sz="1200" dirty="0" err="1" smtClean="0"/>
              <a:t>here</a:t>
            </a:r>
            <a:r>
              <a:rPr lang="fr-FR" sz="1200" dirty="0" smtClean="0"/>
              <a:t>. It </a:t>
            </a:r>
            <a:r>
              <a:rPr lang="fr-FR" sz="1200" dirty="0" err="1" smtClean="0"/>
              <a:t>cannot</a:t>
            </a:r>
            <a:r>
              <a:rPr lang="fr-FR" sz="1200" dirty="0" smtClean="0"/>
              <a:t> </a:t>
            </a:r>
            <a:r>
              <a:rPr lang="fr-FR" sz="1200" dirty="0" err="1" smtClean="0"/>
              <a:t>be</a:t>
            </a:r>
            <a:r>
              <a:rPr lang="fr-FR" sz="1200" dirty="0" smtClean="0"/>
              <a:t> </a:t>
            </a:r>
            <a:r>
              <a:rPr lang="fr-FR" sz="1200" dirty="0" err="1" smtClean="0"/>
              <a:t>negative</a:t>
            </a:r>
            <a:r>
              <a:rPr lang="fr-FR" sz="1200" dirty="0" smtClean="0"/>
              <a:t> </a:t>
            </a:r>
            <a:r>
              <a:rPr lang="fr-FR" sz="1200" dirty="0" err="1" smtClean="0"/>
              <a:t>otherwise</a:t>
            </a:r>
            <a:r>
              <a:rPr lang="fr-FR" sz="1200" dirty="0" smtClean="0"/>
              <a:t> the </a:t>
            </a:r>
            <a:r>
              <a:rPr lang="fr-FR" sz="1200" dirty="0" err="1" smtClean="0"/>
              <a:t>universe</a:t>
            </a:r>
            <a:r>
              <a:rPr lang="fr-FR" sz="1200" dirty="0" smtClean="0"/>
              <a:t> has a </a:t>
            </a:r>
            <a:r>
              <a:rPr lang="fr-FR" sz="1200" dirty="0" err="1" smtClean="0"/>
              <a:t>big</a:t>
            </a:r>
            <a:r>
              <a:rPr lang="fr-FR" sz="1200" dirty="0" smtClean="0"/>
              <a:t> </a:t>
            </a:r>
            <a:r>
              <a:rPr lang="fr-FR" sz="1200" dirty="0" err="1" smtClean="0"/>
              <a:t>crunch</a:t>
            </a:r>
            <a:r>
              <a:rPr lang="fr-FR" sz="1200" dirty="0" smtClean="0"/>
              <a:t> </a:t>
            </a:r>
            <a:r>
              <a:rPr lang="fr-FR" sz="1200" dirty="0" err="1" smtClean="0"/>
              <a:t>singularity</a:t>
            </a:r>
            <a:r>
              <a:rPr lang="fr-FR" sz="1200" dirty="0" smtClean="0"/>
              <a:t>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2095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226" y="444843"/>
            <a:ext cx="988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to </a:t>
            </a:r>
            <a:r>
              <a:rPr lang="fr-FR" dirty="0" err="1" smtClean="0"/>
              <a:t>interesting</a:t>
            </a:r>
            <a:r>
              <a:rPr lang="fr-FR" dirty="0" smtClean="0"/>
              <a:t> </a:t>
            </a:r>
            <a:r>
              <a:rPr lang="fr-FR" dirty="0" err="1" smtClean="0"/>
              <a:t>models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the </a:t>
            </a:r>
            <a:r>
              <a:rPr lang="fr-FR" b="1" dirty="0" err="1" smtClean="0"/>
              <a:t>symmetron</a:t>
            </a:r>
            <a:r>
              <a:rPr lang="fr-FR" b="1" dirty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couples to a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Higgs-like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2050" name="Picture 2" descr="Résultat de recherche d'images pour &quot;symmetron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77" y="1824381"/>
            <a:ext cx="7343775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1883" y="1636992"/>
            <a:ext cx="3896497" cy="46379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049" y="2367006"/>
            <a:ext cx="3061335" cy="561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928" y="3643338"/>
            <a:ext cx="1171575" cy="3086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90" y="4665529"/>
            <a:ext cx="1390650" cy="280035"/>
          </a:xfrm>
          <a:prstGeom prst="rect">
            <a:avLst/>
          </a:prstGeom>
          <a:solidFill>
            <a:srgbClr val="FFC000"/>
          </a:solidFill>
        </p:spPr>
      </p:pic>
      <p:cxnSp>
        <p:nvCxnSpPr>
          <p:cNvPr id="9" name="Straight Arrow Connector 8"/>
          <p:cNvCxnSpPr/>
          <p:nvPr/>
        </p:nvCxnSpPr>
        <p:spPr>
          <a:xfrm flipV="1">
            <a:off x="1491049" y="5049795"/>
            <a:ext cx="835341" cy="749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2413" y="5905563"/>
            <a:ext cx="830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range, </a:t>
            </a:r>
            <a:r>
              <a:rPr lang="fr-FR" dirty="0" err="1" smtClean="0"/>
              <a:t>tested</a:t>
            </a:r>
            <a:r>
              <a:rPr lang="fr-FR" dirty="0" smtClean="0"/>
              <a:t> by </a:t>
            </a:r>
            <a:r>
              <a:rPr lang="fr-FR" dirty="0" err="1" smtClean="0"/>
              <a:t>atomic</a:t>
            </a:r>
            <a:r>
              <a:rPr lang="fr-FR" dirty="0" smtClean="0"/>
              <a:t> </a:t>
            </a:r>
            <a:r>
              <a:rPr lang="fr-FR" dirty="0" err="1" smtClean="0"/>
              <a:t>interferometry</a:t>
            </a:r>
            <a:r>
              <a:rPr lang="fr-FR" dirty="0" smtClean="0"/>
              <a:t>, </a:t>
            </a:r>
            <a:r>
              <a:rPr lang="fr-FR" b="1" dirty="0" smtClean="0"/>
              <a:t>Q-</a:t>
            </a:r>
            <a:r>
              <a:rPr lang="fr-FR" b="1" dirty="0" err="1" smtClean="0"/>
              <a:t>bounces</a:t>
            </a:r>
            <a:r>
              <a:rPr lang="fr-FR" b="1" dirty="0" smtClean="0"/>
              <a:t> </a:t>
            </a:r>
            <a:r>
              <a:rPr lang="fr-FR" dirty="0" smtClean="0"/>
              <a:t>and Casimir </a:t>
            </a:r>
            <a:r>
              <a:rPr lang="fr-FR" dirty="0" err="1" smtClean="0"/>
              <a:t>effect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846" y="3653181"/>
            <a:ext cx="1893570" cy="45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54530" y="1161535"/>
            <a:ext cx="2014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Hinterbinchler</a:t>
            </a:r>
            <a:r>
              <a:rPr lang="fr-FR" sz="1200" dirty="0" smtClean="0"/>
              <a:t>-Khoury (2010)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5088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7" y="1412776"/>
            <a:ext cx="452547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ZoneTexte 2"/>
          <p:cNvSpPr txBox="1">
            <a:spLocks noChangeArrowheads="1"/>
          </p:cNvSpPr>
          <p:nvPr/>
        </p:nvSpPr>
        <p:spPr bwMode="auto">
          <a:xfrm>
            <a:off x="4583833" y="376988"/>
            <a:ext cx="62642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FF0000"/>
                </a:solidFill>
              </a:rPr>
              <a:t>    </a:t>
            </a:r>
            <a:endParaRPr lang="fr-FR" sz="2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1748" name="ZoneTexte 3"/>
          <p:cNvSpPr txBox="1">
            <a:spLocks noChangeArrowheads="1"/>
          </p:cNvSpPr>
          <p:nvPr/>
        </p:nvSpPr>
        <p:spPr bwMode="auto">
          <a:xfrm>
            <a:off x="2783633" y="4437113"/>
            <a:ext cx="626427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800" dirty="0">
                <a:latin typeface="+mn-lt"/>
              </a:rPr>
              <a:t>Ultra cold neutrons </a:t>
            </a:r>
            <a:r>
              <a:rPr lang="fr-FR" sz="1800" dirty="0" err="1">
                <a:latin typeface="+mn-lt"/>
              </a:rPr>
              <a:t>from</a:t>
            </a:r>
            <a:r>
              <a:rPr lang="fr-FR" sz="1800" dirty="0">
                <a:latin typeface="+mn-lt"/>
              </a:rPr>
              <a:t> a </a:t>
            </a:r>
            <a:r>
              <a:rPr lang="fr-FR" sz="1800" dirty="0" err="1">
                <a:latin typeface="+mn-lt"/>
              </a:rPr>
              <a:t>nuclear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reactor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fly</a:t>
            </a:r>
            <a:r>
              <a:rPr lang="fr-FR" sz="1800" dirty="0">
                <a:latin typeface="+mn-lt"/>
              </a:rPr>
              <a:t> over a </a:t>
            </a:r>
            <a:r>
              <a:rPr lang="fr-FR" sz="1800" dirty="0" err="1">
                <a:latin typeface="+mn-lt"/>
              </a:rPr>
              <a:t>mirror</a:t>
            </a:r>
            <a:r>
              <a:rPr lang="fr-FR" sz="1800" dirty="0">
                <a:latin typeface="+mn-lt"/>
              </a:rPr>
              <a:t> in the </a:t>
            </a:r>
            <a:r>
              <a:rPr lang="fr-FR" sz="1800" dirty="0" err="1">
                <a:latin typeface="+mn-lt"/>
              </a:rPr>
              <a:t>terrestrial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gravitational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fields</a:t>
            </a:r>
            <a:r>
              <a:rPr lang="fr-FR" sz="1800" dirty="0">
                <a:latin typeface="+mn-lt"/>
              </a:rPr>
              <a:t>. </a:t>
            </a:r>
            <a:r>
              <a:rPr lang="fr-FR" sz="1800" dirty="0" err="1">
                <a:latin typeface="+mn-lt"/>
              </a:rPr>
              <a:t>Their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energy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levels</a:t>
            </a:r>
            <a:r>
              <a:rPr lang="fr-FR" sz="1800" dirty="0">
                <a:latin typeface="+mn-lt"/>
              </a:rPr>
              <a:t> are </a:t>
            </a:r>
            <a:r>
              <a:rPr lang="fr-FR" sz="1800" dirty="0" err="1">
                <a:latin typeface="+mn-lt"/>
              </a:rPr>
              <a:t>quantised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with</a:t>
            </a:r>
            <a:r>
              <a:rPr lang="fr-FR" sz="1800" dirty="0">
                <a:latin typeface="+mn-lt"/>
              </a:rPr>
              <a:t>  </a:t>
            </a:r>
            <a:r>
              <a:rPr lang="fr-FR" sz="1800" dirty="0" err="1">
                <a:latin typeface="+mn-lt"/>
              </a:rPr>
              <a:t>wave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functions</a:t>
            </a:r>
            <a:r>
              <a:rPr lang="fr-FR" sz="1800" dirty="0">
                <a:latin typeface="+mn-lt"/>
              </a:rPr>
              <a:t> of extension a few </a:t>
            </a:r>
            <a:r>
              <a:rPr lang="fr-FR" sz="1800" dirty="0" smtClean="0">
                <a:latin typeface="+mn-lt"/>
              </a:rPr>
              <a:t>microns.  </a:t>
            </a:r>
            <a:r>
              <a:rPr lang="fr-FR" sz="1800" dirty="0">
                <a:latin typeface="+mn-lt"/>
              </a:rPr>
              <a:t>Sensitive to new interactions. </a:t>
            </a:r>
          </a:p>
          <a:p>
            <a:pPr eaLnBrk="1" hangingPunct="1"/>
            <a:endParaRPr lang="fr-FR" sz="1400" dirty="0">
              <a:latin typeface="+mn-lt"/>
            </a:endParaRPr>
          </a:p>
        </p:txBody>
      </p:sp>
      <p:pic>
        <p:nvPicPr>
          <p:cNvPr id="1026" name="Picture 2" descr="http://people.physics.carleton.ca/~watson/Physics/NSCI1000/Anatomy_of_idea/gifs/Bounce_com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8" y="1412776"/>
            <a:ext cx="209991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421208" y="375035"/>
            <a:ext cx="3970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/>
              <a:t>Bouncing Neutrons</a:t>
            </a:r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3745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oneTexte 1"/>
          <p:cNvSpPr txBox="1">
            <a:spLocks noChangeArrowheads="1"/>
          </p:cNvSpPr>
          <p:nvPr/>
        </p:nvSpPr>
        <p:spPr bwMode="auto">
          <a:xfrm>
            <a:off x="2782888" y="2691165"/>
            <a:ext cx="7003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800" dirty="0">
                <a:latin typeface="+mn-lt"/>
              </a:rPr>
              <a:t>The </a:t>
            </a:r>
            <a:r>
              <a:rPr lang="fr-FR" sz="1800" dirty="0" err="1" smtClean="0">
                <a:latin typeface="+mn-lt"/>
              </a:rPr>
              <a:t>symmetron</a:t>
            </a:r>
            <a:r>
              <a:rPr lang="fr-FR" sz="1800" dirty="0" smtClean="0">
                <a:latin typeface="+mn-lt"/>
              </a:rPr>
              <a:t> </a:t>
            </a:r>
            <a:r>
              <a:rPr lang="fr-FR" sz="1800" dirty="0" err="1" smtClean="0">
                <a:latin typeface="+mn-lt"/>
              </a:rPr>
              <a:t>potential</a:t>
            </a:r>
            <a:r>
              <a:rPr lang="fr-FR" sz="1800" dirty="0" smtClean="0">
                <a:latin typeface="+mn-lt"/>
              </a:rPr>
              <a:t> </a:t>
            </a:r>
            <a:r>
              <a:rPr lang="fr-FR" sz="1800" dirty="0" smtClean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above</a:t>
            </a:r>
            <a:r>
              <a:rPr lang="fr-FR" sz="1800" dirty="0">
                <a:latin typeface="+mn-lt"/>
              </a:rPr>
              <a:t> the </a:t>
            </a:r>
            <a:r>
              <a:rPr lang="fr-FR" sz="1800" dirty="0" err="1">
                <a:latin typeface="+mn-lt"/>
              </a:rPr>
              <a:t>mirror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perturbs</a:t>
            </a:r>
            <a:r>
              <a:rPr lang="fr-FR" sz="1800" dirty="0">
                <a:latin typeface="+mn-lt"/>
              </a:rPr>
              <a:t> the neutron </a:t>
            </a:r>
            <a:r>
              <a:rPr lang="fr-FR" sz="1800" dirty="0" err="1">
                <a:latin typeface="+mn-lt"/>
              </a:rPr>
              <a:t>energy</a:t>
            </a:r>
            <a:r>
              <a:rPr lang="fr-FR" sz="1800" dirty="0">
                <a:latin typeface="+mn-lt"/>
              </a:rPr>
              <a:t> </a:t>
            </a:r>
            <a:r>
              <a:rPr lang="fr-FR" sz="1800" dirty="0" err="1">
                <a:latin typeface="+mn-lt"/>
              </a:rPr>
              <a:t>levels</a:t>
            </a:r>
            <a:r>
              <a:rPr lang="fr-FR" sz="1800" dirty="0">
                <a:latin typeface="+mn-lt"/>
              </a:rPr>
              <a:t>:</a:t>
            </a:r>
          </a:p>
        </p:txBody>
      </p:sp>
      <p:sp>
        <p:nvSpPr>
          <p:cNvPr id="32772" name="ZoneTexte 3"/>
          <p:cNvSpPr txBox="1">
            <a:spLocks noChangeArrowheads="1"/>
          </p:cNvSpPr>
          <p:nvPr/>
        </p:nvSpPr>
        <p:spPr bwMode="auto">
          <a:xfrm>
            <a:off x="2782888" y="3500439"/>
            <a:ext cx="59055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400" dirty="0">
                <a:latin typeface="+mj-lt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263605" y="1566512"/>
            <a:ext cx="24482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5199418" y="1009777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38" y="4005064"/>
            <a:ext cx="259200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148737" y="1543719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mirror</a:t>
            </a:r>
            <a:endParaRPr lang="fr-FR" sz="11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849289" y="94000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neutron</a:t>
            </a:r>
            <a:endParaRPr lang="fr-FR" sz="1100" dirty="0"/>
          </a:p>
        </p:txBody>
      </p:sp>
      <p:cxnSp>
        <p:nvCxnSpPr>
          <p:cNvPr id="5" name="Connecteur droit avec flèche 4"/>
          <p:cNvCxnSpPr>
            <a:stCxn id="8" idx="1"/>
          </p:cNvCxnSpPr>
          <p:nvPr/>
        </p:nvCxnSpPr>
        <p:spPr>
          <a:xfrm flipH="1" flipV="1">
            <a:off x="6999366" y="4476298"/>
            <a:ext cx="608802" cy="556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7608168" y="4817175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Perturbed eigenvalues due to the presence of the </a:t>
            </a:r>
            <a:r>
              <a:rPr lang="en-GB" sz="1100" dirty="0" err="1" smtClean="0"/>
              <a:t>symmetron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2782888" y="5532250"/>
            <a:ext cx="6858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Symmetron</a:t>
            </a:r>
            <a:r>
              <a:rPr lang="en-GB" dirty="0" err="1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shift the energy levels of the </a:t>
            </a:r>
            <a:r>
              <a:rPr lang="en-GB" dirty="0" smtClean="0">
                <a:solidFill>
                  <a:srgbClr val="FF0000"/>
                </a:solidFill>
              </a:rPr>
              <a:t>neutrons. Experimentally sensitive to 1-3 and 1-4 transitions.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720" y="1395924"/>
            <a:ext cx="2678430" cy="5200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155" y="3654327"/>
            <a:ext cx="2565619" cy="174260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10651524" y="2026508"/>
            <a:ext cx="49427" cy="1206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86551" y="3377514"/>
            <a:ext cx="2042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Symmetron</a:t>
            </a:r>
            <a:r>
              <a:rPr lang="fr-FR" sz="1200" dirty="0" smtClean="0"/>
              <a:t> profile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1540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53607" y="461319"/>
            <a:ext cx="23313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To </a:t>
            </a:r>
            <a:r>
              <a:rPr lang="fr-FR" sz="1400" dirty="0" err="1" smtClean="0"/>
              <a:t>appear</a:t>
            </a:r>
            <a:r>
              <a:rPr lang="fr-FR" sz="1400" dirty="0"/>
              <a:t> </a:t>
            </a:r>
            <a:r>
              <a:rPr lang="fr-FR" sz="1400" dirty="0" err="1" smtClean="0"/>
              <a:t>soon</a:t>
            </a:r>
            <a:r>
              <a:rPr lang="fr-FR" sz="1400" dirty="0" smtClean="0"/>
              <a:t>…</a:t>
            </a:r>
          </a:p>
          <a:p>
            <a:endParaRPr lang="fr-FR" sz="1400" dirty="0"/>
          </a:p>
          <a:p>
            <a:r>
              <a:rPr lang="fr-FR" sz="1400" dirty="0" smtClean="0"/>
              <a:t>(G. Cronenberg, PB, H. </a:t>
            </a:r>
            <a:r>
              <a:rPr lang="fr-FR" sz="1400" dirty="0" err="1" smtClean="0"/>
              <a:t>Filter</a:t>
            </a:r>
            <a:r>
              <a:rPr lang="fr-FR" sz="1400" dirty="0" smtClean="0"/>
              <a:t>, P. </a:t>
            </a:r>
            <a:r>
              <a:rPr lang="fr-FR" sz="1400" dirty="0" err="1" smtClean="0"/>
              <a:t>Geltenbort</a:t>
            </a:r>
            <a:r>
              <a:rPr lang="fr-FR" sz="1400" dirty="0" smtClean="0"/>
              <a:t>, T. </a:t>
            </a:r>
            <a:r>
              <a:rPr lang="fr-FR" sz="1400" dirty="0" err="1" smtClean="0"/>
              <a:t>Jenke</a:t>
            </a:r>
            <a:r>
              <a:rPr lang="fr-FR" sz="1400" dirty="0" smtClean="0"/>
              <a:t>, G. </a:t>
            </a:r>
            <a:r>
              <a:rPr lang="fr-FR" sz="1400" dirty="0" err="1" smtClean="0"/>
              <a:t>Pignol</a:t>
            </a:r>
            <a:r>
              <a:rPr lang="fr-FR" sz="1400" dirty="0" smtClean="0"/>
              <a:t>, M. </a:t>
            </a:r>
            <a:r>
              <a:rPr lang="fr-FR" sz="1400" dirty="0" err="1" smtClean="0"/>
              <a:t>Pitschmann</a:t>
            </a:r>
            <a:r>
              <a:rPr lang="fr-FR" sz="1400" dirty="0" smtClean="0"/>
              <a:t>, M. </a:t>
            </a:r>
            <a:r>
              <a:rPr lang="fr-FR" sz="1400" dirty="0" err="1" smtClean="0"/>
              <a:t>Thalhammer</a:t>
            </a:r>
            <a:r>
              <a:rPr lang="fr-FR" sz="1400" dirty="0" smtClean="0"/>
              <a:t>, H. Abele).</a:t>
            </a:r>
            <a:endParaRPr lang="fr-FR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2" y="699510"/>
            <a:ext cx="7315215" cy="545897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932670" y="5173362"/>
            <a:ext cx="1079157" cy="1161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008605" y="461319"/>
            <a:ext cx="560173" cy="1005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90551" y="184320"/>
            <a:ext cx="1705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Torsion </a:t>
            </a:r>
            <a:r>
              <a:rPr lang="fr-FR" sz="1200" dirty="0" err="1" smtClean="0"/>
              <a:t>pendulum</a:t>
            </a:r>
            <a:r>
              <a:rPr lang="fr-FR" sz="1200" dirty="0" smtClean="0"/>
              <a:t> </a:t>
            </a:r>
            <a:r>
              <a:rPr lang="fr-FR" sz="1200" dirty="0" err="1" smtClean="0"/>
              <a:t>Eotwash</a:t>
            </a:r>
            <a:endParaRPr lang="fr-FR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762897" y="6170141"/>
            <a:ext cx="116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Atomic </a:t>
            </a:r>
            <a:r>
              <a:rPr lang="fr-FR" sz="1200" dirty="0" err="1" smtClean="0"/>
              <a:t>interferometry</a:t>
            </a:r>
            <a:endParaRPr lang="fr-FR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020432" y="6260757"/>
            <a:ext cx="2257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See</a:t>
            </a:r>
            <a:r>
              <a:rPr lang="fr-FR" sz="1400" dirty="0" smtClean="0"/>
              <a:t> P. </a:t>
            </a:r>
            <a:r>
              <a:rPr lang="fr-FR" sz="1400" dirty="0" err="1" smtClean="0"/>
              <a:t>Haslinger’s</a:t>
            </a:r>
            <a:r>
              <a:rPr lang="fr-FR" sz="1400" dirty="0" smtClean="0"/>
              <a:t> talk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721702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7838" y="535459"/>
            <a:ext cx="822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to use </a:t>
            </a:r>
            <a:r>
              <a:rPr lang="fr-FR" dirty="0" err="1" smtClean="0"/>
              <a:t>something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simpler</a:t>
            </a:r>
            <a:r>
              <a:rPr lang="fr-FR" dirty="0" smtClean="0"/>
              <a:t>: the </a:t>
            </a:r>
            <a:r>
              <a:rPr lang="fr-FR" dirty="0" err="1" smtClean="0"/>
              <a:t>gravitational</a:t>
            </a:r>
            <a:r>
              <a:rPr lang="fr-FR" dirty="0" smtClean="0"/>
              <a:t> effective action </a:t>
            </a:r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232" y="1856260"/>
            <a:ext cx="4147185" cy="563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9366422" y="1999691"/>
            <a:ext cx="2784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The </a:t>
            </a:r>
            <a:r>
              <a:rPr lang="fr-FR" sz="1400" dirty="0" err="1" smtClean="0"/>
              <a:t>devil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the dots… more </a:t>
            </a:r>
            <a:r>
              <a:rPr lang="fr-FR" sz="1400" dirty="0" err="1" smtClean="0"/>
              <a:t>later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980670" y="2317636"/>
            <a:ext cx="444843" cy="558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85009" y="2788280"/>
            <a:ext cx="1944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dimensionless</a:t>
            </a:r>
            <a:endParaRPr lang="fr-FR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838" y="3467690"/>
            <a:ext cx="997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consider</a:t>
            </a:r>
            <a:r>
              <a:rPr lang="fr-FR" dirty="0" smtClean="0"/>
              <a:t> the </a:t>
            </a:r>
            <a:r>
              <a:rPr lang="fr-FR" dirty="0" err="1" smtClean="0"/>
              <a:t>physics</a:t>
            </a:r>
            <a:r>
              <a:rPr lang="fr-FR" dirty="0" smtClean="0"/>
              <a:t> at </a:t>
            </a:r>
            <a:r>
              <a:rPr lang="fr-FR" dirty="0" err="1" smtClean="0"/>
              <a:t>late</a:t>
            </a:r>
            <a:r>
              <a:rPr lang="fr-FR" dirty="0" smtClean="0"/>
              <a:t> times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curvature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, i.e. </a:t>
            </a:r>
            <a:r>
              <a:rPr lang="fr-FR" dirty="0" err="1" smtClean="0"/>
              <a:t>describing</a:t>
            </a:r>
            <a:r>
              <a:rPr lang="fr-FR" dirty="0" smtClean="0"/>
              <a:t> the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 BBN till </a:t>
            </a:r>
            <a:r>
              <a:rPr lang="fr-FR" dirty="0" err="1" smtClean="0"/>
              <a:t>now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67" y="4260358"/>
            <a:ext cx="1571625" cy="2876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838" y="5008605"/>
            <a:ext cx="10725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simplest</a:t>
            </a:r>
            <a:r>
              <a:rPr lang="fr-FR" dirty="0" smtClean="0"/>
              <a:t> </a:t>
            </a:r>
            <a:r>
              <a:rPr lang="fr-FR" dirty="0" err="1" smtClean="0"/>
              <a:t>example</a:t>
            </a:r>
            <a:r>
              <a:rPr lang="fr-FR" dirty="0" smtClean="0"/>
              <a:t> of f(R) model, i.e. </a:t>
            </a:r>
            <a:r>
              <a:rPr lang="fr-FR" dirty="0" err="1" smtClean="0"/>
              <a:t>completely</a:t>
            </a:r>
            <a:r>
              <a:rPr lang="fr-FR" dirty="0" smtClean="0"/>
              <a:t> </a:t>
            </a:r>
            <a:r>
              <a:rPr lang="fr-FR" dirty="0" err="1" smtClean="0"/>
              <a:t>equivalent</a:t>
            </a:r>
            <a:r>
              <a:rPr lang="fr-FR" dirty="0" smtClean="0"/>
              <a:t> to a </a:t>
            </a:r>
            <a:r>
              <a:rPr lang="fr-FR" dirty="0" err="1" smtClean="0"/>
              <a:t>scalar-tensor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constant </a:t>
            </a:r>
            <a:r>
              <a:rPr lang="fr-FR" dirty="0" err="1" smtClean="0"/>
              <a:t>coupling</a:t>
            </a:r>
            <a:r>
              <a:rPr lang="fr-FR" dirty="0" smtClean="0"/>
              <a:t> to </a:t>
            </a:r>
            <a:r>
              <a:rPr lang="fr-FR" dirty="0" err="1" smtClean="0"/>
              <a:t>matter</a:t>
            </a:r>
            <a:r>
              <a:rPr lang="fr-FR" dirty="0" smtClean="0"/>
              <a:t>. </a:t>
            </a:r>
            <a:r>
              <a:rPr lang="fr-FR" dirty="0" err="1" smtClean="0"/>
              <a:t>Moreover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assume </a:t>
            </a:r>
            <a:r>
              <a:rPr lang="fr-FR" dirty="0" err="1" smtClean="0"/>
              <a:t>that</a:t>
            </a:r>
            <a:r>
              <a:rPr lang="fr-FR" dirty="0" smtClean="0"/>
              <a:t> the correction to the Einstein-Hilbert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349" y="5925754"/>
            <a:ext cx="2613660" cy="561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66422" y="2726724"/>
            <a:ext cx="257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Similar</a:t>
            </a:r>
            <a:r>
              <a:rPr lang="fr-FR" sz="1000" dirty="0" smtClean="0"/>
              <a:t> </a:t>
            </a:r>
            <a:r>
              <a:rPr lang="fr-FR" sz="1000" dirty="0" err="1" smtClean="0"/>
              <a:t>approach</a:t>
            </a:r>
            <a:r>
              <a:rPr lang="fr-FR" sz="1000" dirty="0" smtClean="0"/>
              <a:t> </a:t>
            </a:r>
            <a:r>
              <a:rPr lang="fr-FR" sz="1000" dirty="0" err="1" smtClean="0"/>
              <a:t>Stelle</a:t>
            </a:r>
            <a:r>
              <a:rPr lang="fr-FR" sz="1000" dirty="0" smtClean="0"/>
              <a:t>(1978) and  Starobinsky (1979)</a:t>
            </a:r>
            <a:endParaRPr lang="fr-FR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7834183" y="5925754"/>
            <a:ext cx="3772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This </a:t>
            </a:r>
            <a:r>
              <a:rPr lang="fr-FR" sz="1400" dirty="0" err="1" smtClean="0"/>
              <a:t>scalar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the </a:t>
            </a:r>
            <a:r>
              <a:rPr lang="fr-FR" sz="1400" dirty="0" err="1" smtClean="0"/>
              <a:t>ingredient</a:t>
            </a:r>
            <a:r>
              <a:rPr lang="fr-FR" sz="1400" dirty="0" smtClean="0"/>
              <a:t> </a:t>
            </a:r>
            <a:r>
              <a:rPr lang="fr-FR" sz="1400" dirty="0" err="1" smtClean="0"/>
              <a:t>which</a:t>
            </a:r>
            <a:r>
              <a:rPr lang="fr-FR" sz="1400" dirty="0" smtClean="0"/>
              <a:t> </a:t>
            </a:r>
            <a:r>
              <a:rPr lang="fr-FR" sz="1400" dirty="0" err="1" smtClean="0"/>
              <a:t>violates</a:t>
            </a:r>
            <a:r>
              <a:rPr lang="fr-FR" sz="1400" dirty="0" smtClean="0"/>
              <a:t> </a:t>
            </a:r>
            <a:r>
              <a:rPr lang="fr-FR" sz="1400" dirty="0" err="1" smtClean="0"/>
              <a:t>Weinberg’s</a:t>
            </a:r>
            <a:r>
              <a:rPr lang="fr-FR" sz="1400" dirty="0" smtClean="0"/>
              <a:t> </a:t>
            </a:r>
            <a:r>
              <a:rPr lang="fr-FR" sz="1400" dirty="0" err="1" smtClean="0"/>
              <a:t>theorem</a:t>
            </a:r>
            <a:endParaRPr lang="fr-FR" sz="1400" dirty="0" smtClean="0"/>
          </a:p>
        </p:txBody>
      </p:sp>
    </p:spTree>
    <p:extLst>
      <p:ext uri="{BB962C8B-B14F-4D97-AF65-F5344CB8AC3E}">
        <p14:creationId xmlns:p14="http://schemas.microsoft.com/office/powerpoint/2010/main" val="29644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2723790" y="2867830"/>
            <a:ext cx="6119813" cy="792163"/>
          </a:xfrm>
          <a:prstGeom prst="rect">
            <a:avLst/>
          </a:prstGeom>
          <a:solidFill>
            <a:srgbClr val="B9F8F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9864" y="1467779"/>
            <a:ext cx="9144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GB" sz="1600" dirty="0"/>
              <a:t> </a:t>
            </a:r>
            <a:endParaRPr lang="en-GB" sz="1600" dirty="0" smtClean="0"/>
          </a:p>
          <a:p>
            <a:pPr>
              <a:buFont typeface="Wingdings" pitchFamily="2" charset="2"/>
              <a:buNone/>
            </a:pPr>
            <a:r>
              <a:rPr lang="en-GB" sz="1600" dirty="0" smtClean="0"/>
              <a:t>f(R</a:t>
            </a:r>
            <a:r>
              <a:rPr lang="en-GB" sz="1600" dirty="0"/>
              <a:t>) is  totally equivalent to a </a:t>
            </a:r>
            <a:r>
              <a:rPr lang="en-GB" sz="1600" dirty="0">
                <a:solidFill>
                  <a:srgbClr val="00FF00"/>
                </a:solidFill>
              </a:rPr>
              <a:t> field theory</a:t>
            </a:r>
            <a:r>
              <a:rPr lang="en-GB" sz="1600" dirty="0"/>
              <a:t> with </a:t>
            </a:r>
            <a:r>
              <a:rPr lang="en-GB" sz="1600" dirty="0">
                <a:solidFill>
                  <a:srgbClr val="8D75F1"/>
                </a:solidFill>
              </a:rPr>
              <a:t>gravity</a:t>
            </a:r>
            <a:r>
              <a:rPr lang="en-GB" sz="1600" dirty="0"/>
              <a:t> and  a </a:t>
            </a:r>
            <a:r>
              <a:rPr lang="en-GB" sz="1600" dirty="0">
                <a:solidFill>
                  <a:srgbClr val="8D75F1"/>
                </a:solidFill>
              </a:rPr>
              <a:t>scalar</a:t>
            </a:r>
          </a:p>
          <a:p>
            <a:pPr>
              <a:buFont typeface="Wingdings" pitchFamily="2" charset="2"/>
              <a:buNone/>
            </a:pPr>
            <a:endParaRPr lang="en-GB" sz="1400" dirty="0">
              <a:solidFill>
                <a:srgbClr val="8D75F1"/>
              </a:solidFill>
            </a:endParaRPr>
          </a:p>
          <a:p>
            <a:pPr>
              <a:buFont typeface="Wingdings" pitchFamily="2" charset="2"/>
              <a:buNone/>
            </a:pPr>
            <a:endParaRPr lang="en-GB" sz="1400" dirty="0">
              <a:solidFill>
                <a:srgbClr val="8D75F1"/>
              </a:solidFill>
            </a:endParaRPr>
          </a:p>
          <a:p>
            <a:pPr>
              <a:buFont typeface="Wingdings" pitchFamily="2" charset="2"/>
              <a:buNone/>
            </a:pPr>
            <a:endParaRPr lang="en-GB" sz="1400" dirty="0">
              <a:solidFill>
                <a:srgbClr val="8D75F1"/>
              </a:solidFill>
            </a:endParaRPr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r>
              <a:rPr lang="en-GB" sz="1400" dirty="0"/>
              <a:t>   </a:t>
            </a:r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r>
              <a:rPr lang="en-GB" sz="1600" dirty="0" smtClean="0"/>
              <a:t>The </a:t>
            </a:r>
            <a:r>
              <a:rPr lang="en-GB" sz="1600" dirty="0"/>
              <a:t>potential V is directly related to f(R)</a:t>
            </a:r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endParaRPr lang="en-GB" sz="1400" dirty="0"/>
          </a:p>
          <a:p>
            <a:pPr>
              <a:buFont typeface="Wingdings" pitchFamily="2" charset="2"/>
              <a:buNone/>
            </a:pPr>
            <a:r>
              <a:rPr lang="en-GB" sz="1400" dirty="0"/>
              <a:t>    </a:t>
            </a:r>
            <a:endParaRPr lang="fr-FR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pic>
        <p:nvPicPr>
          <p:cNvPr id="24581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790" y="3105006"/>
            <a:ext cx="6115050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37" y="5378316"/>
            <a:ext cx="36480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7824192" y="3305176"/>
            <a:ext cx="360040" cy="843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7680176" y="429309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Crucial coupling between matter and the scalar field</a:t>
            </a:r>
            <a:endParaRPr lang="fr-FR" sz="1400" dirty="0"/>
          </a:p>
        </p:txBody>
      </p:sp>
      <p:pic>
        <p:nvPicPr>
          <p:cNvPr id="9" name="Image 4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343" y="760496"/>
            <a:ext cx="3213919" cy="522365"/>
          </a:xfrm>
          <a:prstGeom prst="rect">
            <a:avLst/>
          </a:prstGeom>
          <a:solidFill>
            <a:srgbClr val="B9F8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9864" y="9893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What is f(R</a:t>
            </a:r>
            <a:r>
              <a:rPr lang="en-GB" sz="2400" b="1" dirty="0"/>
              <a:t>) </a:t>
            </a:r>
            <a:r>
              <a:rPr lang="en-GB" sz="2400" b="1" dirty="0" smtClean="0"/>
              <a:t>gravity?</a:t>
            </a:r>
            <a:endParaRPr lang="fr-F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23790" y="619805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Generically would </a:t>
            </a:r>
            <a:r>
              <a:rPr lang="en-GB" i="1" dirty="0"/>
              <a:t>be ruled out if no </a:t>
            </a:r>
            <a:r>
              <a:rPr lang="en-GB" b="1" i="1" dirty="0"/>
              <a:t>chameleon effect </a:t>
            </a:r>
            <a:endParaRPr lang="fr-FR" b="1" i="1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378" y="4293096"/>
            <a:ext cx="857250" cy="577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2281" y="832022"/>
            <a:ext cx="243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See</a:t>
            </a:r>
            <a:r>
              <a:rPr lang="fr-FR" sz="1000" dirty="0" smtClean="0"/>
              <a:t> </a:t>
            </a:r>
            <a:r>
              <a:rPr lang="fr-FR" sz="1000" dirty="0" err="1" smtClean="0"/>
              <a:t>Sotiriou-Faraoni</a:t>
            </a:r>
            <a:r>
              <a:rPr lang="fr-FR" sz="1000" dirty="0" smtClean="0"/>
              <a:t> (2010)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96200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87849" y="2482919"/>
            <a:ext cx="4248150" cy="647700"/>
          </a:xfrm>
          <a:prstGeom prst="rect">
            <a:avLst/>
          </a:prstGeom>
          <a:solidFill>
            <a:srgbClr val="B9F8F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3863976" y="295351"/>
            <a:ext cx="821925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r-FR" sz="2800" dirty="0">
                <a:latin typeface="Calibri" panose="020F0502020204030204" pitchFamily="34" charset="0"/>
              </a:rPr>
              <a:t>The </a:t>
            </a:r>
            <a:r>
              <a:rPr lang="fr-FR" sz="2800" dirty="0" err="1">
                <a:latin typeface="Calibri" panose="020F0502020204030204" pitchFamily="34" charset="0"/>
              </a:rPr>
              <a:t>effect</a:t>
            </a:r>
            <a:r>
              <a:rPr lang="fr-FR" sz="2800" dirty="0">
                <a:latin typeface="Calibri" panose="020F0502020204030204" pitchFamily="34" charset="0"/>
              </a:rPr>
              <a:t> of the </a:t>
            </a:r>
            <a:r>
              <a:rPr lang="fr-FR" sz="2800" dirty="0" err="1">
                <a:latin typeface="Calibri" panose="020F0502020204030204" pitchFamily="34" charset="0"/>
              </a:rPr>
              <a:t>environment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367" y="1431565"/>
            <a:ext cx="8377881" cy="2187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sz="1800" dirty="0"/>
              <a:t> </a:t>
            </a:r>
            <a:r>
              <a:rPr lang="en-GB" sz="1600" dirty="0"/>
              <a:t>When </a:t>
            </a:r>
            <a:r>
              <a:rPr lang="en-GB" sz="1600" dirty="0" err="1"/>
              <a:t>conformally</a:t>
            </a:r>
            <a:r>
              <a:rPr lang="en-GB" sz="1600" dirty="0"/>
              <a:t> coupled to matter, scalar fields  have  a </a:t>
            </a:r>
            <a:r>
              <a:rPr lang="en-GB" sz="1600" dirty="0">
                <a:solidFill>
                  <a:srgbClr val="0070C0"/>
                </a:solidFill>
              </a:rPr>
              <a:t>matter dependent effective </a:t>
            </a:r>
            <a:r>
              <a:rPr lang="en-GB" sz="1600" dirty="0" smtClean="0">
                <a:solidFill>
                  <a:srgbClr val="0070C0"/>
                </a:solidFill>
              </a:rPr>
              <a:t>potential:</a:t>
            </a:r>
            <a:endParaRPr lang="en-GB" sz="16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18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1800" dirty="0"/>
          </a:p>
          <a:p>
            <a:pPr eaLnBrk="1" hangingPunct="1">
              <a:lnSpc>
                <a:spcPct val="80000"/>
              </a:lnSpc>
            </a:pPr>
            <a:endParaRPr lang="en-GB" sz="1800" dirty="0"/>
          </a:p>
          <a:p>
            <a:pPr eaLnBrk="1" hangingPunct="1">
              <a:lnSpc>
                <a:spcPct val="80000"/>
              </a:lnSpc>
            </a:pPr>
            <a:endParaRPr lang="en-GB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1800" dirty="0"/>
          </a:p>
        </p:txBody>
      </p:sp>
      <p:pic>
        <p:nvPicPr>
          <p:cNvPr id="18437" name="Picture 5" descr="poteff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63976" y="4076700"/>
            <a:ext cx="1965325" cy="2185988"/>
          </a:xfrm>
          <a:noFill/>
        </p:spPr>
      </p:pic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2279651" y="3644900"/>
            <a:ext cx="165576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Environment dependent minimum</a:t>
            </a:r>
            <a:endParaRPr lang="fr-FR" sz="140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359151" y="4076701"/>
            <a:ext cx="1223963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4425" y="3716338"/>
            <a:ext cx="2057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ZoneTexte 11"/>
          <p:cNvSpPr txBox="1">
            <a:spLocks noChangeArrowheads="1"/>
          </p:cNvSpPr>
          <p:nvPr/>
        </p:nvSpPr>
        <p:spPr bwMode="auto">
          <a:xfrm>
            <a:off x="7175499" y="5805488"/>
            <a:ext cx="37478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400" dirty="0"/>
              <a:t>The </a:t>
            </a:r>
            <a:r>
              <a:rPr lang="fr-FR" sz="1400" dirty="0" err="1"/>
              <a:t>field</a:t>
            </a:r>
            <a:r>
              <a:rPr lang="fr-FR" sz="1400" dirty="0"/>
              <a:t> </a:t>
            </a:r>
            <a:r>
              <a:rPr lang="fr-FR" sz="1400" dirty="0" err="1"/>
              <a:t>generated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</a:t>
            </a:r>
            <a:r>
              <a:rPr lang="fr-FR" sz="1400" dirty="0" err="1"/>
              <a:t>deep</a:t>
            </a:r>
            <a:r>
              <a:rPr lang="fr-FR" sz="1400" dirty="0"/>
              <a:t> </a:t>
            </a:r>
            <a:r>
              <a:rPr lang="fr-FR" sz="1400" dirty="0" err="1"/>
              <a:t>inside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Yukawa</a:t>
            </a:r>
            <a:r>
              <a:rPr lang="fr-FR" sz="1400" dirty="0"/>
              <a:t> </a:t>
            </a:r>
            <a:r>
              <a:rPr lang="fr-FR" sz="1400" dirty="0" err="1"/>
              <a:t>suppressed</a:t>
            </a:r>
            <a:r>
              <a:rPr lang="fr-FR" sz="1400" dirty="0"/>
              <a:t>. </a:t>
            </a:r>
            <a:r>
              <a:rPr lang="fr-FR" sz="1400" dirty="0" err="1"/>
              <a:t>Only</a:t>
            </a:r>
            <a:r>
              <a:rPr lang="fr-FR" sz="1400" dirty="0"/>
              <a:t> a </a:t>
            </a:r>
            <a:r>
              <a:rPr lang="fr-FR" sz="1400" dirty="0" err="1"/>
              <a:t>thin</a:t>
            </a:r>
            <a:r>
              <a:rPr lang="fr-FR" sz="1400" dirty="0"/>
              <a:t> </a:t>
            </a:r>
            <a:r>
              <a:rPr lang="fr-FR" sz="1400" dirty="0" err="1"/>
              <a:t>shell</a:t>
            </a:r>
            <a:r>
              <a:rPr lang="fr-FR" sz="1400" dirty="0"/>
              <a:t> </a:t>
            </a:r>
            <a:r>
              <a:rPr lang="fr-FR" sz="1400" dirty="0" err="1"/>
              <a:t>radiates</a:t>
            </a:r>
            <a:r>
              <a:rPr lang="fr-FR" sz="1400" dirty="0"/>
              <a:t> </a:t>
            </a:r>
            <a:r>
              <a:rPr lang="fr-FR" sz="1400" dirty="0" err="1"/>
              <a:t>outside</a:t>
            </a:r>
            <a:r>
              <a:rPr lang="fr-FR" sz="1400" dirty="0"/>
              <a:t> the body. </a:t>
            </a:r>
            <a:r>
              <a:rPr lang="fr-FR" sz="1400" dirty="0" err="1"/>
              <a:t>Hence</a:t>
            </a:r>
            <a:r>
              <a:rPr lang="fr-FR" sz="1400" dirty="0"/>
              <a:t> </a:t>
            </a:r>
            <a:r>
              <a:rPr lang="fr-FR" sz="1400" dirty="0" err="1"/>
              <a:t>suppressed</a:t>
            </a:r>
            <a:r>
              <a:rPr lang="fr-FR" sz="1400" dirty="0"/>
              <a:t> </a:t>
            </a:r>
            <a:r>
              <a:rPr lang="fr-FR" sz="1400" dirty="0" err="1"/>
              <a:t>scalar</a:t>
            </a:r>
            <a:r>
              <a:rPr lang="fr-FR" sz="1400" dirty="0"/>
              <a:t> contribution to the </a:t>
            </a:r>
            <a:r>
              <a:rPr lang="fr-FR" sz="1400" dirty="0" err="1"/>
              <a:t>fifth</a:t>
            </a:r>
            <a:r>
              <a:rPr lang="fr-FR" sz="1400" dirty="0"/>
              <a:t> force.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151784" y="638132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/>
              <a:t>Chameleon</a:t>
            </a:r>
            <a:endParaRPr lang="fr-FR" b="1" i="1" dirty="0"/>
          </a:p>
        </p:txBody>
      </p:sp>
      <p:pic>
        <p:nvPicPr>
          <p:cNvPr id="2" name="Imag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357" y="2662659"/>
            <a:ext cx="3813968" cy="3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91" y="5013176"/>
            <a:ext cx="1559099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8954530" y="2693854"/>
            <a:ext cx="21747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Khoury-</a:t>
            </a:r>
            <a:r>
              <a:rPr lang="fr-FR" sz="1100" dirty="0" err="1" smtClean="0"/>
              <a:t>Weltman</a:t>
            </a:r>
            <a:r>
              <a:rPr lang="fr-FR" sz="1100" dirty="0" smtClean="0"/>
              <a:t> (2003)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1247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362" y="551935"/>
            <a:ext cx="712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Gravity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described</a:t>
            </a:r>
            <a:r>
              <a:rPr lang="fr-FR" dirty="0" smtClean="0"/>
              <a:t> by General </a:t>
            </a:r>
            <a:r>
              <a:rPr lang="fr-FR" dirty="0" err="1" smtClean="0"/>
              <a:t>Relativity</a:t>
            </a:r>
            <a:r>
              <a:rPr lang="fr-FR" dirty="0" smtClean="0"/>
              <a:t> (GR):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719" y="1510270"/>
            <a:ext cx="3095625" cy="563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601362" y="2726724"/>
            <a:ext cx="589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 smtClean="0"/>
              <a:t>Uniqueness</a:t>
            </a:r>
            <a:r>
              <a:rPr lang="fr-FR" b="1" i="1" dirty="0" smtClean="0"/>
              <a:t> </a:t>
            </a:r>
            <a:r>
              <a:rPr lang="fr-FR" b="1" i="1" dirty="0" err="1" smtClean="0"/>
              <a:t>theorem</a:t>
            </a:r>
            <a:r>
              <a:rPr lang="fr-FR" b="1" i="1" dirty="0" smtClean="0"/>
              <a:t> </a:t>
            </a:r>
            <a:r>
              <a:rPr lang="fr-FR" dirty="0" smtClean="0"/>
              <a:t>(Weinberg 1965):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388972" y="3510275"/>
            <a:ext cx="6878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GR </a:t>
            </a:r>
            <a:r>
              <a:rPr lang="fr-FR" i="1" dirty="0" err="1" smtClean="0"/>
              <a:t>is</a:t>
            </a:r>
            <a:r>
              <a:rPr lang="fr-FR" i="1" dirty="0" smtClean="0"/>
              <a:t> the unique Lorentz invariant </a:t>
            </a:r>
            <a:r>
              <a:rPr lang="fr-FR" i="1" dirty="0" err="1" smtClean="0"/>
              <a:t>theory</a:t>
            </a:r>
            <a:r>
              <a:rPr lang="fr-FR" i="1" dirty="0" smtClean="0"/>
              <a:t> of </a:t>
            </a:r>
            <a:r>
              <a:rPr lang="fr-FR" i="1" dirty="0" err="1" smtClean="0"/>
              <a:t>massless</a:t>
            </a:r>
            <a:r>
              <a:rPr lang="fr-FR" i="1" dirty="0" smtClean="0"/>
              <a:t> </a:t>
            </a:r>
            <a:r>
              <a:rPr lang="fr-FR" i="1" dirty="0" err="1" smtClean="0"/>
              <a:t>helicity</a:t>
            </a:r>
            <a:r>
              <a:rPr lang="fr-FR" i="1" dirty="0" smtClean="0"/>
              <a:t> 2 </a:t>
            </a:r>
            <a:r>
              <a:rPr lang="fr-FR" i="1" dirty="0" err="1" smtClean="0"/>
              <a:t>fields</a:t>
            </a:r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01362" y="4736757"/>
            <a:ext cx="995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Lorentz invariance </a:t>
            </a:r>
            <a:r>
              <a:rPr lang="fr-FR" dirty="0" err="1" smtClean="0"/>
              <a:t>implies</a:t>
            </a:r>
            <a:r>
              <a:rPr lang="fr-FR" dirty="0" smtClean="0"/>
              <a:t> the </a:t>
            </a:r>
            <a:r>
              <a:rPr lang="fr-FR" dirty="0" err="1" smtClean="0"/>
              <a:t>weak</a:t>
            </a:r>
            <a:r>
              <a:rPr lang="fr-FR" dirty="0" smtClean="0"/>
              <a:t> </a:t>
            </a:r>
            <a:r>
              <a:rPr lang="fr-FR" dirty="0" err="1" smtClean="0"/>
              <a:t>equivalence</a:t>
            </a:r>
            <a:r>
              <a:rPr lang="fr-FR" dirty="0" smtClean="0"/>
              <a:t> </a:t>
            </a:r>
            <a:r>
              <a:rPr lang="fr-FR" dirty="0" err="1" smtClean="0"/>
              <a:t>principle</a:t>
            </a:r>
            <a:r>
              <a:rPr lang="fr-FR" dirty="0" smtClean="0"/>
              <a:t> (Weinberg 1965) for </a:t>
            </a:r>
            <a:r>
              <a:rPr lang="fr-FR" dirty="0" err="1" smtClean="0"/>
              <a:t>elementary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453" y="5685064"/>
            <a:ext cx="1240155" cy="26860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6310184" y="5963239"/>
            <a:ext cx="1219200" cy="272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69427" y="6051377"/>
            <a:ext cx="392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Particles</a:t>
            </a:r>
            <a:r>
              <a:rPr lang="fr-FR" dirty="0" smtClean="0"/>
              <a:t> couple to a unique </a:t>
            </a:r>
            <a:r>
              <a:rPr lang="fr-FR" dirty="0" err="1" smtClean="0"/>
              <a:t>metric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03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454" y="568411"/>
            <a:ext cx="1018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our</a:t>
            </a:r>
            <a:r>
              <a:rPr lang="fr-FR" dirty="0" smtClean="0"/>
              <a:t> case the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simple in the </a:t>
            </a:r>
            <a:r>
              <a:rPr lang="fr-FR" dirty="0" err="1" smtClean="0"/>
              <a:t>domain</a:t>
            </a:r>
            <a:r>
              <a:rPr lang="fr-FR" dirty="0" smtClean="0"/>
              <a:t> of </a:t>
            </a:r>
            <a:r>
              <a:rPr lang="fr-FR" dirty="0" err="1" smtClean="0"/>
              <a:t>validity</a:t>
            </a:r>
            <a:r>
              <a:rPr lang="fr-FR" dirty="0" smtClean="0"/>
              <a:t> of the effective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319" y="1444368"/>
            <a:ext cx="5010150" cy="6019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454" y="2552973"/>
            <a:ext cx="7529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coupling</a:t>
            </a:r>
            <a:r>
              <a:rPr lang="fr-FR" dirty="0" smtClean="0"/>
              <a:t> to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complements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744" y="3428930"/>
            <a:ext cx="2781300" cy="300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454" y="4178737"/>
            <a:ext cx="10396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vev’s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Planck </a:t>
            </a:r>
            <a:r>
              <a:rPr lang="fr-FR" dirty="0" err="1" smtClean="0"/>
              <a:t>scale</a:t>
            </a:r>
            <a:r>
              <a:rPr lang="fr-FR" dirty="0" smtClean="0"/>
              <a:t>,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nothing</a:t>
            </a:r>
            <a:r>
              <a:rPr lang="fr-FR" dirty="0" smtClean="0"/>
              <a:t> but a massive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 to </a:t>
            </a:r>
            <a:r>
              <a:rPr lang="fr-FR" dirty="0" err="1" smtClean="0"/>
              <a:t>matter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839" y="5093729"/>
            <a:ext cx="5069205" cy="598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838" y="5258511"/>
            <a:ext cx="1518285" cy="2686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13" y="6163299"/>
            <a:ext cx="1396365" cy="600075"/>
          </a:xfrm>
          <a:prstGeom prst="rect">
            <a:avLst/>
          </a:prstGeom>
          <a:solidFill>
            <a:srgbClr val="FFC000"/>
          </a:solidFill>
        </p:spPr>
      </p:pic>
      <p:cxnSp>
        <p:nvCxnSpPr>
          <p:cNvPr id="11" name="Straight Arrow Connector 10"/>
          <p:cNvCxnSpPr/>
          <p:nvPr/>
        </p:nvCxnSpPr>
        <p:spPr>
          <a:xfrm flipH="1">
            <a:off x="5189838" y="6382612"/>
            <a:ext cx="1416479" cy="281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12692" y="6163299"/>
            <a:ext cx="273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Large </a:t>
            </a:r>
            <a:r>
              <a:rPr lang="fr-FR" dirty="0" err="1" smtClean="0"/>
              <a:t>coupling</a:t>
            </a:r>
            <a:r>
              <a:rPr lang="fr-FR" dirty="0" smtClean="0"/>
              <a:t>=</a:t>
            </a:r>
            <a:r>
              <a:rPr lang="fr-FR" dirty="0" err="1" smtClean="0"/>
              <a:t>small</a:t>
            </a:r>
            <a:r>
              <a:rPr lang="fr-FR" dirty="0" smtClean="0"/>
              <a:t> mass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708454" y="6240672"/>
            <a:ext cx="287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Mass </a:t>
            </a:r>
            <a:r>
              <a:rPr lang="fr-FR" sz="1200" dirty="0" err="1" smtClean="0"/>
              <a:t>almost</a:t>
            </a:r>
            <a:r>
              <a:rPr lang="fr-FR" sz="1200" dirty="0" smtClean="0"/>
              <a:t> </a:t>
            </a:r>
            <a:r>
              <a:rPr lang="fr-FR" sz="1200" dirty="0" err="1" smtClean="0"/>
              <a:t>independent</a:t>
            </a:r>
            <a:r>
              <a:rPr lang="fr-FR" sz="1200" dirty="0" smtClean="0"/>
              <a:t> of the </a:t>
            </a:r>
            <a:r>
              <a:rPr lang="fr-FR" sz="1200" dirty="0" err="1" smtClean="0"/>
              <a:t>density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59927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5319" y="2644346"/>
            <a:ext cx="864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This </a:t>
            </a:r>
            <a:r>
              <a:rPr lang="fr-FR" sz="3600" dirty="0" err="1" smtClean="0"/>
              <a:t>theory</a:t>
            </a:r>
            <a:r>
              <a:rPr lang="fr-FR" sz="3600" dirty="0" smtClean="0"/>
              <a:t> </a:t>
            </a:r>
            <a:r>
              <a:rPr lang="fr-FR" sz="3600" dirty="0" err="1" smtClean="0"/>
              <a:t>is</a:t>
            </a:r>
            <a:r>
              <a:rPr lang="fr-FR" sz="3600" dirty="0" smtClean="0"/>
              <a:t> best </a:t>
            </a:r>
            <a:r>
              <a:rPr lang="fr-FR" sz="3600" dirty="0" err="1" smtClean="0"/>
              <a:t>tested</a:t>
            </a:r>
            <a:r>
              <a:rPr lang="fr-FR" sz="3600" dirty="0" smtClean="0"/>
              <a:t> in the </a:t>
            </a:r>
            <a:r>
              <a:rPr lang="fr-FR" sz="3600" dirty="0" err="1" smtClean="0"/>
              <a:t>laboratory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8584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31713" y="2357002"/>
            <a:ext cx="8964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</a:t>
            </a:r>
            <a:r>
              <a:rPr lang="en-GB" sz="1600" dirty="0" smtClean="0"/>
              <a:t>he </a:t>
            </a:r>
            <a:r>
              <a:rPr lang="en-GB" sz="1600" dirty="0"/>
              <a:t>scalar interaction between the plates </a:t>
            </a:r>
            <a:r>
              <a:rPr lang="en-GB" sz="1600" dirty="0" smtClean="0"/>
              <a:t>depends on the difference of potential between the situation with and without boundary plates:  </a:t>
            </a:r>
            <a:endParaRPr lang="fr-FR" sz="1600" dirty="0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631" y="3627441"/>
            <a:ext cx="2844165" cy="5276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ectangle 6"/>
          <p:cNvSpPr/>
          <p:nvPr/>
        </p:nvSpPr>
        <p:spPr>
          <a:xfrm>
            <a:off x="3503714" y="564190"/>
            <a:ext cx="645219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657152" y="620688"/>
            <a:ext cx="645219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414" y="392088"/>
            <a:ext cx="222885" cy="22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974" y="1262472"/>
            <a:ext cx="226695" cy="228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414" y="1262472"/>
            <a:ext cx="226695" cy="228600"/>
          </a:xfrm>
          <a:prstGeom prst="rect">
            <a:avLst/>
          </a:prstGeom>
        </p:spPr>
      </p:pic>
      <p:sp>
        <p:nvSpPr>
          <p:cNvPr id="13" name="Arc 12"/>
          <p:cNvSpPr/>
          <p:nvPr/>
        </p:nvSpPr>
        <p:spPr>
          <a:xfrm>
            <a:off x="4148933" y="951012"/>
            <a:ext cx="2508219" cy="1080120"/>
          </a:xfrm>
          <a:prstGeom prst="arc">
            <a:avLst>
              <a:gd name="adj1" fmla="val 1087108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4148933" y="764704"/>
            <a:ext cx="25082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888" y="1049666"/>
            <a:ext cx="241935" cy="228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1713" y="4840790"/>
            <a:ext cx="9186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When the mass of the scalar field is larger than the inverse distance between the plates the scalar pressure is Yukawa-suppressed.  </a:t>
            </a:r>
            <a:endParaRPr lang="fr-FR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078097" y="1120346"/>
            <a:ext cx="232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bubble</a:t>
            </a:r>
            <a:r>
              <a:rPr lang="fr-FR" dirty="0" smtClean="0"/>
              <a:t> profile !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9" y="1120346"/>
            <a:ext cx="1621155" cy="62865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270888" y="3891283"/>
            <a:ext cx="12864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537" y="3571243"/>
            <a:ext cx="2362200" cy="6705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107810" y="3775718"/>
            <a:ext cx="1540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Brax</a:t>
            </a:r>
            <a:r>
              <a:rPr lang="fr-FR" sz="1100" dirty="0" smtClean="0"/>
              <a:t>-Davis (2014)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3368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59499" y="1632993"/>
            <a:ext cx="5567442" cy="4530725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Measurement of the torque between two plaques with holes. The potential energy of the system due to a chameleon force between the plates is simply the </a:t>
            </a:r>
            <a:r>
              <a:rPr lang="en-GB" sz="1600" dirty="0" smtClean="0"/>
              <a:t>work: </a:t>
            </a:r>
            <a:endParaRPr lang="en-GB" sz="1600" dirty="0"/>
          </a:p>
          <a:p>
            <a:pPr>
              <a:buFontTx/>
              <a:buChar char="o"/>
            </a:pPr>
            <a:endParaRPr lang="en-GB" sz="1400" dirty="0">
              <a:latin typeface="+mj-lt"/>
            </a:endParaRPr>
          </a:p>
          <a:p>
            <a:pPr>
              <a:buFontTx/>
              <a:buChar char="o"/>
            </a:pPr>
            <a:endParaRPr lang="en-GB" sz="1400" dirty="0">
              <a:latin typeface="+mj-lt"/>
            </a:endParaRPr>
          </a:p>
          <a:p>
            <a:pPr>
              <a:buFontTx/>
              <a:buChar char="o"/>
            </a:pPr>
            <a:endParaRPr lang="en-GB" sz="1400" dirty="0">
              <a:latin typeface="+mj-lt"/>
            </a:endParaRPr>
          </a:p>
          <a:p>
            <a:pPr>
              <a:buFontTx/>
              <a:buChar char="o"/>
            </a:pPr>
            <a:endParaRPr lang="en-GB" sz="1400" dirty="0">
              <a:latin typeface="+mj-lt"/>
            </a:endParaRPr>
          </a:p>
          <a:p>
            <a:pPr marL="0" indent="0">
              <a:buNone/>
            </a:pPr>
            <a:endParaRPr lang="en-GB" sz="1400" dirty="0">
              <a:latin typeface="+mj-lt"/>
            </a:endParaRPr>
          </a:p>
          <a:p>
            <a:pPr marL="0" indent="0">
              <a:buNone/>
            </a:pPr>
            <a:endParaRPr lang="en-GB" sz="1400" dirty="0">
              <a:latin typeface="+mj-lt"/>
            </a:endParaRPr>
          </a:p>
          <a:p>
            <a:pPr marL="0" indent="0">
              <a:buNone/>
            </a:pPr>
            <a:r>
              <a:rPr lang="en-GB" sz="1600" dirty="0" smtClean="0"/>
              <a:t>The </a:t>
            </a:r>
            <a:r>
              <a:rPr lang="en-GB" sz="1600" dirty="0"/>
              <a:t>torque between the plates can </a:t>
            </a:r>
            <a:r>
              <a:rPr lang="en-GB" sz="1600" dirty="0" smtClean="0"/>
              <a:t>be approximated</a:t>
            </a:r>
            <a:r>
              <a:rPr lang="en-GB" sz="1600" dirty="0"/>
              <a:t>:</a:t>
            </a:r>
          </a:p>
          <a:p>
            <a:pPr marL="0" indent="0">
              <a:buNone/>
            </a:pPr>
            <a:endParaRPr lang="en-GB" sz="1400" dirty="0">
              <a:latin typeface="+mj-lt"/>
            </a:endParaRPr>
          </a:p>
          <a:p>
            <a:pPr>
              <a:buFontTx/>
              <a:buChar char="o"/>
            </a:pPr>
            <a:endParaRPr lang="en-GB" sz="1400" dirty="0">
              <a:latin typeface="+mj-lt"/>
            </a:endParaRPr>
          </a:p>
          <a:p>
            <a:pPr>
              <a:buFontTx/>
              <a:buChar char="o"/>
            </a:pPr>
            <a:endParaRPr lang="fr-FR" sz="1400" dirty="0">
              <a:latin typeface="Comic Sans MS" pitchFamily="66" charset="0"/>
            </a:endParaRPr>
          </a:p>
        </p:txBody>
      </p:sp>
      <p:pic>
        <p:nvPicPr>
          <p:cNvPr id="228358" name="Picture 6" descr="srtpend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68319" y="2132856"/>
            <a:ext cx="3008313" cy="2534504"/>
          </a:xfrm>
          <a:noFill/>
          <a:ln/>
        </p:spPr>
      </p:pic>
      <p:pic>
        <p:nvPicPr>
          <p:cNvPr id="228362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8209" y="5306403"/>
            <a:ext cx="9350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err="1"/>
              <a:t>Eotwash</a:t>
            </a:r>
            <a:r>
              <a:rPr lang="en-GB" sz="2800" b="1" dirty="0"/>
              <a:t> </a:t>
            </a:r>
            <a:r>
              <a:rPr lang="en-GB" sz="2800" b="1" dirty="0" smtClean="0"/>
              <a:t>experiment:</a:t>
            </a:r>
            <a:endParaRPr lang="fr-FR" sz="2800" b="1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37" y="3102928"/>
            <a:ext cx="2619375" cy="5943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264" y="5163944"/>
            <a:ext cx="3289935" cy="594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6" name="Straight Arrow Connector 5"/>
          <p:cNvCxnSpPr/>
          <p:nvPr/>
        </p:nvCxnSpPr>
        <p:spPr>
          <a:xfrm flipV="1">
            <a:off x="2135561" y="5614915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3983" y="637589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Electrostatic shielding </a:t>
            </a:r>
            <a:endParaRPr lang="fr-FR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766487" y="6398981"/>
            <a:ext cx="180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Brax</a:t>
            </a:r>
            <a:r>
              <a:rPr lang="fr-FR" sz="1100" dirty="0" smtClean="0"/>
              <a:t> et al. (2008)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8484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3784" y="650789"/>
            <a:ext cx="807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Eotwash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the </a:t>
            </a:r>
            <a:r>
              <a:rPr lang="fr-FR" dirty="0" err="1" smtClean="0"/>
              <a:t>strongest</a:t>
            </a:r>
            <a:r>
              <a:rPr lang="fr-FR" dirty="0" smtClean="0"/>
              <a:t> </a:t>
            </a: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constraint</a:t>
            </a:r>
            <a:r>
              <a:rPr lang="fr-FR" dirty="0" smtClean="0"/>
              <a:t> on the model: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389" y="1707978"/>
            <a:ext cx="2249805" cy="670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461" y="1900383"/>
            <a:ext cx="1150620" cy="28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622" y="1287850"/>
            <a:ext cx="1199978" cy="15990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7595286" y="1447756"/>
            <a:ext cx="2215979" cy="452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3784" y="2881729"/>
            <a:ext cx="10050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As the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of </a:t>
            </a:r>
            <a:r>
              <a:rPr lang="fr-FR" dirty="0" err="1" smtClean="0"/>
              <a:t>order</a:t>
            </a:r>
            <a:r>
              <a:rPr lang="fr-FR" dirty="0" smtClean="0"/>
              <a:t> 82 microns,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bound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range of the </a:t>
            </a:r>
            <a:r>
              <a:rPr lang="fr-FR" dirty="0" err="1" smtClean="0"/>
              <a:t>scalar</a:t>
            </a:r>
            <a:r>
              <a:rPr lang="fr-FR" dirty="0" smtClean="0"/>
              <a:t> interaction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larger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0.1 mm: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407" y="4325514"/>
            <a:ext cx="2649855" cy="266700"/>
          </a:xfrm>
          <a:prstGeom prst="rect">
            <a:avLst/>
          </a:prstGeom>
          <a:solidFill>
            <a:srgbClr val="FFC000"/>
          </a:solidFill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336262" y="4624357"/>
            <a:ext cx="1285102" cy="733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85903" y="5263978"/>
            <a:ext cx="377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Large </a:t>
            </a:r>
            <a:r>
              <a:rPr lang="fr-FR" dirty="0" err="1" smtClean="0"/>
              <a:t>upper</a:t>
            </a:r>
            <a:r>
              <a:rPr lang="fr-FR" dirty="0" smtClean="0"/>
              <a:t> </a:t>
            </a:r>
            <a:r>
              <a:rPr lang="fr-FR" dirty="0" err="1" smtClean="0"/>
              <a:t>bound</a:t>
            </a:r>
            <a:r>
              <a:rPr lang="fr-FR" dirty="0" smtClean="0"/>
              <a:t> on the </a:t>
            </a:r>
            <a:r>
              <a:rPr lang="fr-FR" dirty="0" err="1" smtClean="0"/>
              <a:t>coupling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816927" y="5389668"/>
            <a:ext cx="856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bounded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by quantum </a:t>
            </a:r>
            <a:r>
              <a:rPr lang="fr-FR" dirty="0" err="1" smtClean="0"/>
              <a:t>stability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0939849" y="1447756"/>
            <a:ext cx="82378" cy="738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077622" y="2290119"/>
            <a:ext cx="1735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Dark</a:t>
            </a:r>
            <a:r>
              <a:rPr lang="fr-FR" sz="1400" dirty="0" smtClean="0"/>
              <a:t>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r>
              <a:rPr lang="fr-FR" sz="1400" dirty="0" err="1" smtClean="0"/>
              <a:t>scale</a:t>
            </a:r>
            <a:endParaRPr lang="fr-FR" sz="1400" dirty="0" smtClean="0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755" y="4361709"/>
            <a:ext cx="1503045" cy="23050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9976022" y="2742746"/>
            <a:ext cx="897924" cy="1475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789" y="436605"/>
            <a:ext cx="10264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vacuum </a:t>
            </a:r>
            <a:r>
              <a:rPr lang="fr-FR" dirty="0" err="1" smtClean="0"/>
              <a:t>energy</a:t>
            </a:r>
            <a:r>
              <a:rPr lang="fr-FR" dirty="0" smtClean="0"/>
              <a:t>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fixed</a:t>
            </a:r>
            <a:r>
              <a:rPr lang="fr-FR" dirty="0" smtClean="0"/>
              <a:t> by observation.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the </a:t>
            </a:r>
            <a:r>
              <a:rPr lang="fr-FR" dirty="0" err="1" smtClean="0"/>
              <a:t>only</a:t>
            </a:r>
            <a:r>
              <a:rPr lang="fr-FR" dirty="0" smtClean="0"/>
              <a:t> massive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present</a:t>
            </a:r>
            <a:r>
              <a:rPr lang="fr-FR" dirty="0" smtClean="0"/>
              <a:t> in the model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. The quantum corrections to the 1pI effective </a:t>
            </a:r>
            <a:r>
              <a:rPr lang="fr-FR" dirty="0" err="1" smtClean="0"/>
              <a:t>potential</a:t>
            </a:r>
            <a:r>
              <a:rPr lang="fr-FR" dirty="0" smtClean="0"/>
              <a:t>, the one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matters</a:t>
            </a:r>
            <a:r>
              <a:rPr lang="fr-FR" dirty="0" smtClean="0"/>
              <a:t> for the </a:t>
            </a:r>
            <a:r>
              <a:rPr lang="fr-FR" dirty="0" err="1" smtClean="0"/>
              <a:t>equations</a:t>
            </a:r>
            <a:r>
              <a:rPr lang="fr-FR" dirty="0" smtClean="0"/>
              <a:t> of motion, are </a:t>
            </a:r>
            <a:r>
              <a:rPr lang="fr-FR" dirty="0" err="1" smtClean="0"/>
              <a:t>solely</a:t>
            </a:r>
            <a:r>
              <a:rPr lang="fr-FR" dirty="0" smtClean="0"/>
              <a:t> due to the one </a:t>
            </a:r>
            <a:r>
              <a:rPr lang="fr-FR" dirty="0" err="1" smtClean="0"/>
              <a:t>loop</a:t>
            </a:r>
            <a:r>
              <a:rPr lang="fr-FR" dirty="0" smtClean="0"/>
              <a:t> vacuum </a:t>
            </a:r>
            <a:r>
              <a:rPr lang="fr-FR" dirty="0" err="1" smtClean="0"/>
              <a:t>diagram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026" name="Picture 2" descr="Résultats de recherche d'images pour « one loop bubble diagram »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16" y="1883010"/>
            <a:ext cx="3544299" cy="271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70205" y="2652584"/>
            <a:ext cx="1293341" cy="1276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80519" y="3476368"/>
            <a:ext cx="601362" cy="4530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272" y="2640684"/>
            <a:ext cx="3857625" cy="630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54811" y="30315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443" y="3553255"/>
            <a:ext cx="1566579" cy="3761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3" name="TextBox 12"/>
          <p:cNvSpPr txBox="1"/>
          <p:nvPr/>
        </p:nvSpPr>
        <p:spPr>
          <a:xfrm>
            <a:off x="650789" y="4894646"/>
            <a:ext cx="754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</a:t>
            </a:r>
            <a:r>
              <a:rPr lang="fr-FR" dirty="0" smtClean="0"/>
              <a:t>his quantum correction </a:t>
            </a:r>
            <a:r>
              <a:rPr lang="fr-FR" dirty="0" err="1" smtClean="0"/>
              <a:t>provides</a:t>
            </a:r>
            <a:r>
              <a:rPr lang="fr-FR" dirty="0" smtClean="0"/>
              <a:t> the </a:t>
            </a:r>
            <a:r>
              <a:rPr lang="fr-FR" dirty="0" err="1" smtClean="0"/>
              <a:t>measured</a:t>
            </a:r>
            <a:r>
              <a:rPr lang="fr-FR" dirty="0" smtClean="0"/>
              <a:t> value of the vacuum </a:t>
            </a:r>
            <a:r>
              <a:rPr lang="fr-FR" dirty="0" err="1" smtClean="0"/>
              <a:t>energy</a:t>
            </a:r>
            <a:r>
              <a:rPr lang="fr-FR" dirty="0" smtClean="0"/>
              <a:t>! 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436" y="6119919"/>
            <a:ext cx="1973959" cy="442629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4258962" y="6366189"/>
            <a:ext cx="1079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34681" y="6119919"/>
            <a:ext cx="4283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Depends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infrared</a:t>
            </a:r>
            <a:r>
              <a:rPr lang="fr-FR" sz="1400" dirty="0" smtClean="0"/>
              <a:t> </a:t>
            </a:r>
            <a:r>
              <a:rPr lang="fr-FR" sz="1400" dirty="0" err="1" smtClean="0"/>
              <a:t>sliding</a:t>
            </a:r>
            <a:r>
              <a:rPr lang="fr-FR" sz="1400" dirty="0" smtClean="0"/>
              <a:t> </a:t>
            </a:r>
            <a:r>
              <a:rPr lang="fr-FR" sz="1400" dirty="0" err="1" smtClean="0"/>
              <a:t>scale</a:t>
            </a:r>
            <a:r>
              <a:rPr lang="fr-FR" sz="1400" dirty="0" smtClean="0"/>
              <a:t> and </a:t>
            </a:r>
            <a:r>
              <a:rPr lang="fr-FR" sz="1400" dirty="0" err="1" smtClean="0"/>
              <a:t>can</a:t>
            </a:r>
            <a:r>
              <a:rPr lang="fr-FR" sz="1400" dirty="0" smtClean="0"/>
              <a:t> </a:t>
            </a:r>
            <a:r>
              <a:rPr lang="fr-FR" sz="1400" dirty="0" err="1" smtClean="0"/>
              <a:t>only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inferred</a:t>
            </a:r>
            <a:r>
              <a:rPr lang="fr-FR" sz="1400" dirty="0" smtClean="0"/>
              <a:t> </a:t>
            </a:r>
            <a:r>
              <a:rPr lang="fr-FR" sz="1400" dirty="0" err="1" smtClean="0"/>
              <a:t>experimentally</a:t>
            </a:r>
            <a:endParaRPr lang="fr-FR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097795" y="4094205"/>
            <a:ext cx="1276864" cy="92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14703" y="4423719"/>
            <a:ext cx="2290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If the </a:t>
            </a:r>
            <a:r>
              <a:rPr lang="fr-FR" sz="1400" dirty="0" err="1" smtClean="0"/>
              <a:t>bare</a:t>
            </a:r>
            <a:r>
              <a:rPr lang="fr-FR" sz="1400" dirty="0" smtClean="0"/>
              <a:t> vacuum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positive, </a:t>
            </a:r>
            <a:r>
              <a:rPr lang="fr-FR" sz="1400" dirty="0" err="1" smtClean="0"/>
              <a:t>otherwise</a:t>
            </a:r>
            <a:r>
              <a:rPr lang="fr-FR" sz="1400" dirty="0" smtClean="0"/>
              <a:t> the </a:t>
            </a:r>
            <a:r>
              <a:rPr lang="fr-FR" sz="1400" dirty="0" err="1" smtClean="0"/>
              <a:t>universe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cosmologically</a:t>
            </a:r>
            <a:r>
              <a:rPr lang="fr-FR" sz="1400" dirty="0" smtClean="0"/>
              <a:t> </a:t>
            </a:r>
            <a:r>
              <a:rPr lang="fr-FR" sz="1400" dirty="0" err="1" smtClean="0"/>
              <a:t>unstable</a:t>
            </a:r>
            <a:r>
              <a:rPr lang="fr-FR" sz="1400" dirty="0" smtClean="0"/>
              <a:t>, </a:t>
            </a:r>
            <a:r>
              <a:rPr lang="fr-FR" sz="1400" dirty="0" err="1" smtClean="0"/>
              <a:t>this</a:t>
            </a:r>
            <a:r>
              <a:rPr lang="fr-FR" sz="1400" dirty="0" smtClean="0"/>
              <a:t> </a:t>
            </a:r>
            <a:r>
              <a:rPr lang="fr-FR" sz="1400" dirty="0" err="1" smtClean="0"/>
              <a:t>contributes</a:t>
            </a:r>
            <a:r>
              <a:rPr lang="fr-FR" sz="1400" dirty="0" smtClean="0"/>
              <a:t> </a:t>
            </a:r>
            <a:r>
              <a:rPr lang="fr-FR" sz="1400" dirty="0" err="1" smtClean="0"/>
              <a:t>only</a:t>
            </a:r>
            <a:r>
              <a:rPr lang="fr-FR" sz="1400" dirty="0" smtClean="0"/>
              <a:t> to a part of the vacuum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7901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rgbClr val="FF0000"/>
                </a:solidFill>
                <a:latin typeface="Comic Sans MS" pitchFamily="66" charset="0"/>
              </a:rPr>
              <a:t>    </a:t>
            </a:r>
          </a:p>
        </p:txBody>
      </p:sp>
      <p:sp>
        <p:nvSpPr>
          <p:cNvPr id="18436" name="ZoneTexte 3"/>
          <p:cNvSpPr txBox="1">
            <a:spLocks noChangeArrowheads="1"/>
          </p:cNvSpPr>
          <p:nvPr/>
        </p:nvSpPr>
        <p:spPr bwMode="auto">
          <a:xfrm>
            <a:off x="769921" y="3511972"/>
            <a:ext cx="104747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600" dirty="0" smtClean="0">
                <a:latin typeface="+mn-lt"/>
              </a:rPr>
              <a:t>For </a:t>
            </a:r>
            <a:r>
              <a:rPr lang="fr-FR" sz="1600" dirty="0" err="1" smtClean="0">
                <a:latin typeface="+mn-lt"/>
              </a:rPr>
              <a:t>cosmology</a:t>
            </a:r>
            <a:r>
              <a:rPr lang="fr-FR" sz="1600" dirty="0" smtClean="0">
                <a:latin typeface="+mn-lt"/>
              </a:rPr>
              <a:t>, </a:t>
            </a:r>
            <a:r>
              <a:rPr lang="fr-FR" sz="1600" dirty="0">
                <a:latin typeface="+mn-lt"/>
              </a:rPr>
              <a:t>t</a:t>
            </a:r>
            <a:r>
              <a:rPr lang="fr-FR" sz="1600" dirty="0" smtClean="0">
                <a:latin typeface="+mn-lt"/>
              </a:rPr>
              <a:t>he </a:t>
            </a:r>
            <a:r>
              <a:rPr lang="fr-FR" sz="1600" dirty="0" err="1">
                <a:latin typeface="+mn-lt"/>
              </a:rPr>
              <a:t>cosmological</a:t>
            </a:r>
            <a:r>
              <a:rPr lang="fr-FR" sz="1600" dirty="0">
                <a:latin typeface="+mn-lt"/>
              </a:rPr>
              <a:t> background </a:t>
            </a:r>
            <a:r>
              <a:rPr lang="fr-FR" sz="1600" dirty="0" err="1">
                <a:latin typeface="+mn-lt"/>
              </a:rPr>
              <a:t>evolves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like</a:t>
            </a:r>
            <a:r>
              <a:rPr lang="fr-FR" sz="1600" dirty="0">
                <a:latin typeface="+mn-lt"/>
              </a:rPr>
              <a:t> in the concordance model. The main </a:t>
            </a:r>
            <a:r>
              <a:rPr lang="fr-FR" sz="1600" dirty="0" err="1">
                <a:latin typeface="+mn-lt"/>
              </a:rPr>
              <a:t>difference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 smtClean="0">
                <a:latin typeface="+mn-lt"/>
              </a:rPr>
              <a:t>with</a:t>
            </a:r>
            <a:r>
              <a:rPr lang="fr-FR" sz="1600" dirty="0" smtClean="0">
                <a:latin typeface="+mn-lt"/>
              </a:rPr>
              <a:t> the concordance model, </a:t>
            </a:r>
            <a:r>
              <a:rPr lang="fr-FR" sz="1600" dirty="0" err="1" smtClean="0">
                <a:latin typeface="+mn-lt"/>
              </a:rPr>
              <a:t>coming</a:t>
            </a:r>
            <a:r>
              <a:rPr lang="fr-FR" sz="1600" dirty="0" smtClean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from</a:t>
            </a:r>
            <a:r>
              <a:rPr lang="fr-FR" sz="1600" dirty="0">
                <a:latin typeface="+mn-lt"/>
              </a:rPr>
              <a:t> the modification of </a:t>
            </a:r>
            <a:r>
              <a:rPr lang="fr-FR" sz="1600" dirty="0" err="1" smtClean="0">
                <a:latin typeface="+mn-lt"/>
              </a:rPr>
              <a:t>gravity</a:t>
            </a:r>
            <a:r>
              <a:rPr lang="fr-FR" sz="1600" dirty="0" smtClean="0">
                <a:latin typeface="+mn-lt"/>
              </a:rPr>
              <a:t>,  </a:t>
            </a:r>
            <a:r>
              <a:rPr lang="fr-FR" sz="1600" dirty="0">
                <a:latin typeface="+mn-lt"/>
              </a:rPr>
              <a:t>arises at the </a:t>
            </a:r>
            <a:r>
              <a:rPr lang="fr-FR" sz="1600" dirty="0" err="1" smtClean="0">
                <a:latin typeface="+mn-lt"/>
              </a:rPr>
              <a:t>perturbative</a:t>
            </a:r>
            <a:r>
              <a:rPr lang="fr-FR" sz="1600" dirty="0" smtClean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level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where</a:t>
            </a:r>
            <a:r>
              <a:rPr lang="fr-FR" sz="1600" dirty="0">
                <a:latin typeface="+mn-lt"/>
              </a:rPr>
              <a:t> the Cold </a:t>
            </a:r>
            <a:r>
              <a:rPr lang="fr-FR" sz="1600" dirty="0" err="1">
                <a:latin typeface="+mn-lt"/>
              </a:rPr>
              <a:t>Dark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Matter</a:t>
            </a:r>
            <a:r>
              <a:rPr lang="fr-FR" sz="1600" dirty="0">
                <a:latin typeface="+mn-lt"/>
              </a:rPr>
              <a:t>  </a:t>
            </a:r>
            <a:r>
              <a:rPr lang="fr-FR" sz="1600" dirty="0" err="1">
                <a:latin typeface="+mn-lt"/>
              </a:rPr>
              <a:t>density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contrast</a:t>
            </a:r>
            <a:r>
              <a:rPr lang="fr-FR" sz="1600" dirty="0">
                <a:latin typeface="+mn-lt"/>
              </a:rPr>
              <a:t>  </a:t>
            </a:r>
            <a:r>
              <a:rPr lang="fr-FR" sz="1600" dirty="0" err="1">
                <a:latin typeface="+mn-lt"/>
              </a:rPr>
              <a:t>evolves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like</a:t>
            </a:r>
            <a:r>
              <a:rPr lang="fr-FR" sz="1600" dirty="0">
                <a:latin typeface="+mn-lt"/>
              </a:rPr>
              <a:t>: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 flipH="1" flipV="1">
            <a:off x="5016843" y="5620032"/>
            <a:ext cx="792088" cy="679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5949395" y="6373579"/>
            <a:ext cx="2131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Modified </a:t>
            </a:r>
            <a:r>
              <a:rPr lang="en-GB" sz="1200" dirty="0" smtClean="0"/>
              <a:t>gravity… very small</a:t>
            </a:r>
            <a:endParaRPr lang="fr-FR" sz="1200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512" y="5059962"/>
            <a:ext cx="4082415" cy="560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76" y="1485149"/>
            <a:ext cx="2877539" cy="4110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838200" y="486032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constrained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2147944"/>
            <a:ext cx="9574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err="1"/>
              <a:t>i</a:t>
            </a:r>
            <a:r>
              <a:rPr lang="fr-FR" dirty="0" err="1" smtClean="0"/>
              <a:t>mplying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a signal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corner! </a:t>
            </a:r>
            <a:r>
              <a:rPr lang="fr-FR" dirty="0" err="1" smtClean="0"/>
              <a:t>Measurable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at </a:t>
            </a:r>
            <a:r>
              <a:rPr lang="fr-FR" dirty="0" err="1" smtClean="0"/>
              <a:t>around</a:t>
            </a:r>
            <a:r>
              <a:rPr lang="fr-FR" dirty="0" smtClean="0"/>
              <a:t> 10 microns.  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7801232" y="4835611"/>
            <a:ext cx="39376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As the range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tiny</a:t>
            </a:r>
            <a:r>
              <a:rPr lang="fr-FR" dirty="0" smtClean="0"/>
              <a:t> (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0.1 mm)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models</a:t>
            </a:r>
            <a:r>
              <a:rPr lang="fr-FR" dirty="0" smtClean="0"/>
              <a:t> are ultra-local </a:t>
            </a:r>
            <a:r>
              <a:rPr lang="fr-FR" dirty="0" err="1" smtClean="0"/>
              <a:t>with</a:t>
            </a:r>
            <a:r>
              <a:rPr lang="fr-FR" dirty="0" smtClean="0"/>
              <a:t> no </a:t>
            </a:r>
            <a:r>
              <a:rPr lang="fr-FR" dirty="0" err="1" smtClean="0"/>
              <a:t>effects</a:t>
            </a:r>
            <a:r>
              <a:rPr lang="fr-FR" dirty="0" smtClean="0"/>
              <a:t> on </a:t>
            </a:r>
            <a:r>
              <a:rPr lang="fr-FR" dirty="0" err="1" smtClean="0"/>
              <a:t>cosmological</a:t>
            </a:r>
            <a:r>
              <a:rPr lang="fr-FR" dirty="0" smtClean="0"/>
              <a:t> perturbations.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on </a:t>
            </a:r>
            <a:r>
              <a:rPr lang="fr-FR" dirty="0" err="1" smtClean="0"/>
              <a:t>astrophysical</a:t>
            </a:r>
            <a:r>
              <a:rPr lang="fr-FR" dirty="0" smtClean="0"/>
              <a:t> </a:t>
            </a:r>
            <a:r>
              <a:rPr lang="fr-FR" dirty="0" err="1" smtClean="0"/>
              <a:t>scales</a:t>
            </a:r>
            <a:r>
              <a:rPr lang="fr-FR" dirty="0" smtClean="0"/>
              <a:t> in </a:t>
            </a:r>
            <a:r>
              <a:rPr lang="fr-FR" dirty="0" err="1" smtClean="0"/>
              <a:t>galactic</a:t>
            </a:r>
            <a:r>
              <a:rPr lang="fr-FR" dirty="0" smtClean="0"/>
              <a:t> halos </a:t>
            </a:r>
            <a:r>
              <a:rPr lang="fr-FR" dirty="0" err="1" smtClean="0"/>
              <a:t>too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209192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Brax</a:t>
            </a:r>
            <a:r>
              <a:rPr lang="fr-FR" sz="1100" dirty="0" smtClean="0"/>
              <a:t> et al. (2004)</a:t>
            </a:r>
            <a:endParaRPr lang="fr-FR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9893643" y="6512078"/>
            <a:ext cx="1754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Brax-Valageas</a:t>
            </a:r>
            <a:r>
              <a:rPr lang="fr-FR" sz="1100" dirty="0" smtClean="0"/>
              <a:t> (2015)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2012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7838" y="470061"/>
            <a:ext cx="9695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 far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the </a:t>
            </a:r>
            <a:r>
              <a:rPr lang="fr-FR" dirty="0" err="1" smtClean="0"/>
              <a:t>leading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in a </a:t>
            </a:r>
            <a:r>
              <a:rPr lang="fr-FR" dirty="0" err="1" smtClean="0"/>
              <a:t>curvature</a:t>
            </a:r>
            <a:r>
              <a:rPr lang="fr-FR" dirty="0" smtClean="0"/>
              <a:t> expansion. Can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neglect</a:t>
            </a:r>
            <a:r>
              <a:rPr lang="fr-FR" dirty="0" smtClean="0"/>
              <a:t>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? Not </a:t>
            </a:r>
            <a:r>
              <a:rPr lang="fr-FR" dirty="0" err="1" smtClean="0"/>
              <a:t>always</a:t>
            </a:r>
            <a:r>
              <a:rPr lang="fr-FR" dirty="0" smtClean="0"/>
              <a:t>! 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747" y="1675027"/>
            <a:ext cx="4265295" cy="563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8353168" y="1392195"/>
            <a:ext cx="3501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This leads to </a:t>
            </a:r>
            <a:r>
              <a:rPr lang="fr-FR" sz="1400" dirty="0" err="1" smtClean="0"/>
              <a:t>higher</a:t>
            </a:r>
            <a:r>
              <a:rPr lang="fr-FR" sz="1400" dirty="0" smtClean="0"/>
              <a:t> </a:t>
            </a:r>
            <a:r>
              <a:rPr lang="fr-FR" sz="1400" dirty="0" err="1" smtClean="0"/>
              <a:t>order</a:t>
            </a:r>
            <a:r>
              <a:rPr lang="fr-FR" sz="1400" dirty="0" smtClean="0"/>
              <a:t> </a:t>
            </a:r>
            <a:r>
              <a:rPr lang="fr-FR" sz="1400" dirty="0" err="1" smtClean="0"/>
              <a:t>equations</a:t>
            </a:r>
            <a:r>
              <a:rPr lang="fr-FR" sz="1400" dirty="0" smtClean="0"/>
              <a:t> of motion and a </a:t>
            </a:r>
            <a:r>
              <a:rPr lang="fr-FR" sz="1400" dirty="0" err="1" smtClean="0"/>
              <a:t>propagator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661" y="2238907"/>
            <a:ext cx="1273744" cy="48781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10404389" y="2883243"/>
            <a:ext cx="222422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058400" y="3847070"/>
            <a:ext cx="2059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Massive </a:t>
            </a:r>
            <a:r>
              <a:rPr lang="fr-FR" sz="1400" dirty="0" err="1" smtClean="0"/>
              <a:t>ghost</a:t>
            </a:r>
            <a:r>
              <a:rPr lang="fr-FR" sz="1400" dirty="0" smtClean="0"/>
              <a:t> </a:t>
            </a:r>
            <a:r>
              <a:rPr lang="fr-FR" sz="1400" dirty="0" err="1" smtClean="0"/>
              <a:t>cured</a:t>
            </a:r>
            <a:r>
              <a:rPr lang="fr-FR" sz="1400" dirty="0" smtClean="0"/>
              <a:t> </a:t>
            </a:r>
            <a:r>
              <a:rPr lang="fr-FR" sz="1400" dirty="0" err="1" smtClean="0"/>
              <a:t>when</a:t>
            </a:r>
            <a:r>
              <a:rPr lang="fr-FR" sz="1400" dirty="0" smtClean="0"/>
              <a:t> </a:t>
            </a:r>
            <a:r>
              <a:rPr lang="fr-FR" sz="1400" dirty="0" err="1" smtClean="0"/>
              <a:t>including</a:t>
            </a:r>
            <a:r>
              <a:rPr lang="fr-FR" sz="1400" dirty="0" smtClean="0"/>
              <a:t> </a:t>
            </a:r>
            <a:r>
              <a:rPr lang="fr-FR" sz="1400" dirty="0" err="1" smtClean="0"/>
              <a:t>higher</a:t>
            </a:r>
            <a:r>
              <a:rPr lang="fr-FR" sz="1400" dirty="0" smtClean="0"/>
              <a:t> </a:t>
            </a:r>
            <a:r>
              <a:rPr lang="fr-FR" sz="1400" dirty="0" err="1" smtClean="0"/>
              <a:t>derivative</a:t>
            </a:r>
            <a:r>
              <a:rPr lang="fr-FR" sz="1400" dirty="0" smtClean="0"/>
              <a:t> interactions. </a:t>
            </a:r>
            <a:endParaRPr lang="fr-FR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17838" y="2817341"/>
            <a:ext cx="7735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adds</a:t>
            </a:r>
            <a:r>
              <a:rPr lang="fr-FR" dirty="0" smtClean="0"/>
              <a:t> a massive </a:t>
            </a:r>
            <a:r>
              <a:rPr lang="fr-FR" dirty="0" err="1" smtClean="0"/>
              <a:t>degree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r>
              <a:rPr lang="fr-FR" dirty="0" smtClean="0"/>
              <a:t> to the </a:t>
            </a:r>
            <a:r>
              <a:rPr lang="fr-FR" dirty="0" err="1" smtClean="0"/>
              <a:t>spectrum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334" y="3847070"/>
            <a:ext cx="1125855" cy="5962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836" y="4812269"/>
            <a:ext cx="10008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Such</a:t>
            </a:r>
            <a:r>
              <a:rPr lang="fr-FR" dirty="0" smtClean="0"/>
              <a:t> a </a:t>
            </a:r>
            <a:r>
              <a:rPr lang="fr-FR" dirty="0" err="1" smtClean="0"/>
              <a:t>very</a:t>
            </a:r>
            <a:r>
              <a:rPr lang="fr-FR" dirty="0" smtClean="0"/>
              <a:t> massive (</a:t>
            </a:r>
            <a:r>
              <a:rPr lang="fr-FR" dirty="0" err="1" smtClean="0"/>
              <a:t>meV</a:t>
            </a:r>
            <a:r>
              <a:rPr lang="fr-FR" dirty="0" smtClean="0"/>
              <a:t>) spin 2 state </a:t>
            </a:r>
            <a:r>
              <a:rPr lang="fr-FR" dirty="0" err="1" smtClean="0"/>
              <a:t>would</a:t>
            </a:r>
            <a:r>
              <a:rPr lang="fr-FR" dirty="0" smtClean="0"/>
              <a:t> have </a:t>
            </a:r>
            <a:r>
              <a:rPr lang="fr-FR" dirty="0" err="1" smtClean="0"/>
              <a:t>escaped</a:t>
            </a:r>
            <a:r>
              <a:rPr lang="fr-FR" dirty="0" smtClean="0"/>
              <a:t> the LIGO </a:t>
            </a:r>
            <a:r>
              <a:rPr lang="fr-FR" dirty="0" err="1" smtClean="0"/>
              <a:t>window</a:t>
            </a:r>
            <a:r>
              <a:rPr lang="fr-FR" dirty="0" smtClean="0"/>
              <a:t>. On the </a:t>
            </a:r>
            <a:r>
              <a:rPr lang="fr-FR" dirty="0" err="1" smtClean="0"/>
              <a:t>other</a:t>
            </a:r>
            <a:r>
              <a:rPr lang="fr-FR" dirty="0" smtClean="0"/>
              <a:t> hand, as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ghost-like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makes</a:t>
            </a:r>
            <a:r>
              <a:rPr lang="fr-FR" dirty="0" smtClean="0"/>
              <a:t> </a:t>
            </a:r>
            <a:r>
              <a:rPr lang="fr-FR" dirty="0" err="1" smtClean="0"/>
              <a:t>sense</a:t>
            </a:r>
            <a:r>
              <a:rPr lang="fr-FR" dirty="0" smtClean="0"/>
              <a:t> at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/>
              <a:t> </a:t>
            </a:r>
            <a:r>
              <a:rPr lang="fr-FR" dirty="0" err="1" smtClean="0"/>
              <a:t>making</a:t>
            </a:r>
            <a:r>
              <a:rPr lang="fr-FR" dirty="0" smtClean="0"/>
              <a:t> the </a:t>
            </a:r>
            <a:r>
              <a:rPr lang="fr-FR" dirty="0" err="1" smtClean="0"/>
              <a:t>decay</a:t>
            </a:r>
            <a:r>
              <a:rPr lang="fr-FR" dirty="0" smtClean="0"/>
              <a:t> rate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, </a:t>
            </a:r>
            <a:r>
              <a:rPr lang="fr-FR" dirty="0" err="1" smtClean="0"/>
              <a:t>typically</a:t>
            </a:r>
            <a:r>
              <a:rPr lang="fr-FR" dirty="0" smtClean="0"/>
              <a:t> a few </a:t>
            </a:r>
            <a:r>
              <a:rPr lang="fr-FR" dirty="0" err="1" smtClean="0"/>
              <a:t>MeV’s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0747" y="5818266"/>
            <a:ext cx="1198587" cy="9614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83394" y="5975804"/>
            <a:ext cx="4990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Emission of </a:t>
            </a:r>
            <a:r>
              <a:rPr lang="fr-FR" sz="1400" dirty="0" err="1" smtClean="0"/>
              <a:t>two</a:t>
            </a:r>
            <a:r>
              <a:rPr lang="fr-FR" sz="1400" dirty="0" smtClean="0"/>
              <a:t> </a:t>
            </a:r>
            <a:r>
              <a:rPr lang="fr-FR" sz="1400" dirty="0" err="1" smtClean="0"/>
              <a:t>ghosts</a:t>
            </a:r>
            <a:r>
              <a:rPr lang="fr-FR" sz="1400" dirty="0" smtClean="0"/>
              <a:t> and </a:t>
            </a:r>
            <a:r>
              <a:rPr lang="fr-FR" sz="1400" dirty="0" err="1" smtClean="0"/>
              <a:t>two</a:t>
            </a:r>
            <a:r>
              <a:rPr lang="fr-FR" sz="1400" dirty="0" smtClean="0"/>
              <a:t> photons.</a:t>
            </a:r>
            <a:endParaRPr lang="fr-FR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135762" y="5473005"/>
            <a:ext cx="29820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If the mass of the </a:t>
            </a:r>
            <a:r>
              <a:rPr lang="fr-FR" sz="1400" dirty="0" err="1" smtClean="0"/>
              <a:t>ghost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of </a:t>
            </a:r>
            <a:r>
              <a:rPr lang="fr-FR" sz="1400" dirty="0" err="1" smtClean="0"/>
              <a:t>order</a:t>
            </a:r>
            <a:r>
              <a:rPr lang="fr-FR" sz="1400" dirty="0" smtClean="0"/>
              <a:t> of </a:t>
            </a:r>
            <a:r>
              <a:rPr lang="fr-FR" sz="1400" dirty="0" err="1" smtClean="0"/>
              <a:t>meV</a:t>
            </a:r>
            <a:r>
              <a:rPr lang="fr-FR" sz="1400" dirty="0" smtClean="0"/>
              <a:t>, not </a:t>
            </a:r>
            <a:r>
              <a:rPr lang="fr-FR" sz="1400" dirty="0" err="1" smtClean="0"/>
              <a:t>clear</a:t>
            </a:r>
            <a:r>
              <a:rPr lang="fr-FR" sz="1400" dirty="0" smtClean="0"/>
              <a:t> how to </a:t>
            </a:r>
            <a:r>
              <a:rPr lang="fr-FR" sz="1400" dirty="0" err="1" smtClean="0"/>
              <a:t>make</a:t>
            </a:r>
            <a:r>
              <a:rPr lang="fr-FR" sz="1400" dirty="0" smtClean="0"/>
              <a:t> the model consistent at </a:t>
            </a:r>
            <a:r>
              <a:rPr lang="fr-FR" sz="1400" dirty="0" err="1" smtClean="0"/>
              <a:t>energies</a:t>
            </a:r>
            <a:r>
              <a:rPr lang="fr-FR" sz="1400" dirty="0" smtClean="0"/>
              <a:t> </a:t>
            </a:r>
            <a:r>
              <a:rPr lang="fr-FR" sz="1400" dirty="0" err="1" smtClean="0"/>
              <a:t>larger</a:t>
            </a:r>
            <a:r>
              <a:rPr lang="fr-FR" sz="1400" dirty="0" smtClean="0"/>
              <a:t> </a:t>
            </a:r>
            <a:r>
              <a:rPr lang="fr-FR" sz="1400" dirty="0" err="1" smtClean="0"/>
              <a:t>than</a:t>
            </a:r>
            <a:r>
              <a:rPr lang="fr-FR" sz="1400" dirty="0" smtClean="0"/>
              <a:t> a few  </a:t>
            </a:r>
            <a:r>
              <a:rPr lang="fr-FR" sz="1400" dirty="0" err="1" smtClean="0"/>
              <a:t>MeV’s</a:t>
            </a:r>
            <a:r>
              <a:rPr lang="fr-FR" sz="1400" dirty="0" smtClean="0"/>
              <a:t> up to the </a:t>
            </a:r>
            <a:r>
              <a:rPr lang="fr-FR" sz="1400" dirty="0" err="1" smtClean="0"/>
              <a:t>very</a:t>
            </a:r>
            <a:r>
              <a:rPr lang="fr-FR" sz="1400" dirty="0" smtClean="0"/>
              <a:t> large </a:t>
            </a:r>
            <a:r>
              <a:rPr lang="fr-FR" sz="1400" dirty="0" err="1" smtClean="0"/>
              <a:t>scale</a:t>
            </a:r>
            <a:r>
              <a:rPr lang="fr-FR" sz="1400" dirty="0" smtClean="0"/>
              <a:t> </a:t>
            </a:r>
            <a:r>
              <a:rPr lang="fr-FR" sz="1400" dirty="0" err="1" smtClean="0"/>
              <a:t>where</a:t>
            </a:r>
            <a:r>
              <a:rPr lang="fr-FR" sz="1400" dirty="0" smtClean="0"/>
              <a:t> the </a:t>
            </a:r>
            <a:r>
              <a:rPr lang="fr-FR" sz="1400" dirty="0" err="1" smtClean="0"/>
              <a:t>higher</a:t>
            </a:r>
            <a:r>
              <a:rPr lang="fr-FR" sz="1400" dirty="0" smtClean="0"/>
              <a:t> </a:t>
            </a:r>
            <a:r>
              <a:rPr lang="fr-FR" sz="1400" dirty="0" err="1" smtClean="0"/>
              <a:t>derivatives</a:t>
            </a:r>
            <a:r>
              <a:rPr lang="fr-FR" sz="1400" dirty="0" smtClean="0"/>
              <a:t> cure the </a:t>
            </a:r>
            <a:r>
              <a:rPr lang="fr-FR" sz="1400" dirty="0" err="1" smtClean="0"/>
              <a:t>instability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2907" y="4007165"/>
            <a:ext cx="23313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Stelle</a:t>
            </a:r>
            <a:r>
              <a:rPr lang="fr-FR" sz="1100" dirty="0" smtClean="0"/>
              <a:t> (1978)</a:t>
            </a:r>
            <a:endParaRPr lang="fr-FR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17836" y="6129692"/>
            <a:ext cx="1853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Cline</a:t>
            </a:r>
            <a:r>
              <a:rPr lang="fr-FR" sz="1100" dirty="0" smtClean="0"/>
              <a:t> et al. (2003)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88219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692" y="626076"/>
            <a:ext cx="909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phenomenon</a:t>
            </a:r>
            <a:r>
              <a:rPr lang="fr-FR" dirty="0" smtClean="0"/>
              <a:t> </a:t>
            </a:r>
            <a:r>
              <a:rPr lang="fr-FR" dirty="0" err="1" smtClean="0"/>
              <a:t>corresponding</a:t>
            </a:r>
            <a:r>
              <a:rPr lang="fr-FR" dirty="0" smtClean="0"/>
              <a:t> to </a:t>
            </a:r>
            <a:r>
              <a:rPr lang="fr-FR" dirty="0" err="1" smtClean="0"/>
              <a:t>Ostrogradski’s</a:t>
            </a:r>
            <a:r>
              <a:rPr lang="fr-FR" dirty="0" smtClean="0"/>
              <a:t> </a:t>
            </a:r>
            <a:r>
              <a:rPr lang="fr-FR" dirty="0" err="1" smtClean="0"/>
              <a:t>theorem</a:t>
            </a:r>
            <a:r>
              <a:rPr lang="fr-FR" dirty="0" smtClean="0"/>
              <a:t> (1850):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787611" y="1515762"/>
            <a:ext cx="651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Higher</a:t>
            </a:r>
            <a:r>
              <a:rPr lang="fr-FR" b="1" dirty="0" smtClean="0"/>
              <a:t> </a:t>
            </a:r>
            <a:r>
              <a:rPr lang="fr-FR" b="1" dirty="0" err="1" smtClean="0"/>
              <a:t>order</a:t>
            </a:r>
            <a:r>
              <a:rPr lang="fr-FR" b="1" dirty="0" smtClean="0"/>
              <a:t> </a:t>
            </a:r>
            <a:r>
              <a:rPr lang="fr-FR" b="1" dirty="0" err="1" smtClean="0"/>
              <a:t>derivatives</a:t>
            </a:r>
            <a:r>
              <a:rPr lang="fr-FR" b="1" dirty="0" smtClean="0"/>
              <a:t> </a:t>
            </a:r>
            <a:r>
              <a:rPr lang="fr-FR" dirty="0" smtClean="0"/>
              <a:t>in the action lead to 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38400" y="2026508"/>
            <a:ext cx="1367481" cy="1359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6692" y="3583459"/>
            <a:ext cx="350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New </a:t>
            </a:r>
            <a:r>
              <a:rPr lang="fr-FR" dirty="0" err="1" smtClean="0"/>
              <a:t>degrees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73362" y="2026508"/>
            <a:ext cx="1458097" cy="1425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77232" y="3593068"/>
            <a:ext cx="2800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Ghosts</a:t>
            </a:r>
            <a:r>
              <a:rPr lang="fr-FR" dirty="0" smtClean="0"/>
              <a:t>…</a:t>
            </a:r>
            <a:endParaRPr lang="fr-FR" dirty="0"/>
          </a:p>
        </p:txBody>
      </p:sp>
      <p:pic>
        <p:nvPicPr>
          <p:cNvPr id="1026" name="Picture 2" descr="Résultat de recherche d'images pour &quot;ostrogradski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523" y="1676529"/>
            <a:ext cx="1728897" cy="212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16691" y="4524906"/>
            <a:ext cx="10404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consistent </a:t>
            </a:r>
            <a:r>
              <a:rPr lang="fr-FR" dirty="0" err="1" smtClean="0"/>
              <a:t>way</a:t>
            </a:r>
            <a:r>
              <a:rPr lang="fr-FR" dirty="0" smtClean="0"/>
              <a:t> of </a:t>
            </a:r>
            <a:r>
              <a:rPr lang="fr-FR" dirty="0" err="1" smtClean="0"/>
              <a:t>dealing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unwanted</a:t>
            </a:r>
            <a:r>
              <a:rPr lang="fr-FR" dirty="0" smtClean="0"/>
              <a:t> </a:t>
            </a:r>
            <a:r>
              <a:rPr lang="fr-FR" dirty="0" err="1" smtClean="0"/>
              <a:t>degrees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appear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at the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derivative</a:t>
            </a:r>
            <a:r>
              <a:rPr lang="fr-FR" dirty="0" smtClean="0"/>
              <a:t> expansion breaks down. 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716691" y="5894511"/>
            <a:ext cx="10626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the massive graviton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ghost-like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c2&lt;&lt; c0 and the mass of the massive graviton </a:t>
            </a:r>
            <a:r>
              <a:rPr lang="fr-FR" dirty="0" err="1" smtClean="0"/>
              <a:t>is</a:t>
            </a:r>
            <a:r>
              <a:rPr lang="fr-FR" dirty="0" smtClean="0"/>
              <a:t> at least as large as the </a:t>
            </a:r>
            <a:r>
              <a:rPr lang="fr-FR" dirty="0" err="1" smtClean="0"/>
              <a:t>cut</a:t>
            </a:r>
            <a:r>
              <a:rPr lang="fr-FR" dirty="0" smtClean="0"/>
              <a:t>-off </a:t>
            </a:r>
            <a:r>
              <a:rPr lang="fr-FR" dirty="0" err="1" smtClean="0"/>
              <a:t>scale</a:t>
            </a:r>
            <a:r>
              <a:rPr lang="fr-FR" dirty="0" smtClean="0"/>
              <a:t> of the </a:t>
            </a:r>
            <a:r>
              <a:rPr lang="fr-FR" dirty="0" err="1" smtClean="0"/>
              <a:t>derivative</a:t>
            </a:r>
            <a:r>
              <a:rPr lang="fr-FR" dirty="0" smtClean="0"/>
              <a:t> expansion.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00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7837" y="494270"/>
            <a:ext cx="1001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If the </a:t>
            </a:r>
            <a:r>
              <a:rPr lang="fr-FR" dirty="0"/>
              <a:t>e</a:t>
            </a:r>
            <a:r>
              <a:rPr lang="fr-FR" dirty="0" smtClean="0"/>
              <a:t>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the expansion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654" y="1688689"/>
            <a:ext cx="7280910" cy="624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7838" y="3138617"/>
            <a:ext cx="10140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 </a:t>
            </a:r>
            <a:r>
              <a:rPr lang="fr-FR" dirty="0" err="1" smtClean="0"/>
              <a:t>only</a:t>
            </a:r>
            <a:r>
              <a:rPr lang="fr-FR" dirty="0" smtClean="0"/>
              <a:t> one </a:t>
            </a:r>
            <a:r>
              <a:rPr lang="fr-FR" dirty="0" err="1" smtClean="0"/>
              <a:t>scale</a:t>
            </a:r>
            <a:r>
              <a:rPr lang="fr-FR" dirty="0" smtClean="0"/>
              <a:t> in the </a:t>
            </a:r>
            <a:r>
              <a:rPr lang="fr-FR" dirty="0" err="1" smtClean="0"/>
              <a:t>problem</a:t>
            </a:r>
            <a:r>
              <a:rPr lang="fr-FR" dirty="0" smtClean="0"/>
              <a:t>…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 not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sense</a:t>
            </a:r>
            <a:r>
              <a:rPr lang="fr-FR" dirty="0" smtClean="0"/>
              <a:t> as m </a:t>
            </a:r>
            <a:r>
              <a:rPr lang="fr-FR" dirty="0" err="1" smtClean="0"/>
              <a:t>is</a:t>
            </a:r>
            <a:r>
              <a:rPr lang="fr-FR" dirty="0" smtClean="0"/>
              <a:t> the mass of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scalar</a:t>
            </a:r>
            <a:r>
              <a:rPr lang="fr-FR" dirty="0" smtClean="0"/>
              <a:t> and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r>
              <a:rPr lang="fr-FR" dirty="0" smtClean="0"/>
              <a:t> the </a:t>
            </a:r>
            <a:r>
              <a:rPr lang="fr-FR" dirty="0" err="1" smtClean="0"/>
              <a:t>cut</a:t>
            </a:r>
            <a:r>
              <a:rPr lang="fr-FR" dirty="0" smtClean="0"/>
              <a:t>-off </a:t>
            </a:r>
            <a:r>
              <a:rPr lang="fr-FR" dirty="0" err="1" smtClean="0"/>
              <a:t>scale</a:t>
            </a:r>
            <a:r>
              <a:rPr lang="fr-FR" dirty="0" smtClean="0"/>
              <a:t> of the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has been </a:t>
            </a:r>
            <a:r>
              <a:rPr lang="fr-FR" dirty="0" err="1" smtClean="0"/>
              <a:t>integrated</a:t>
            </a:r>
            <a:r>
              <a:rPr lang="fr-FR" dirty="0" smtClean="0"/>
              <a:t> out…  </a:t>
            </a:r>
            <a:r>
              <a:rPr lang="fr-FR" dirty="0"/>
              <a:t>T</a:t>
            </a:r>
            <a:r>
              <a:rPr lang="fr-FR" dirty="0" smtClean="0"/>
              <a:t>he effective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behave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40" y="4358636"/>
            <a:ext cx="7330440" cy="6248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617837" y="5329881"/>
            <a:ext cx="10387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 smtClean="0"/>
              <a:t>ith</a:t>
            </a:r>
            <a:r>
              <a:rPr lang="fr-FR" dirty="0" smtClean="0"/>
              <a:t> a </a:t>
            </a:r>
            <a:r>
              <a:rPr lang="fr-FR" dirty="0" err="1" smtClean="0"/>
              <a:t>hierarchy</a:t>
            </a:r>
            <a:r>
              <a:rPr lang="fr-FR" dirty="0" smtClean="0"/>
              <a:t> </a:t>
            </a:r>
            <a:r>
              <a:rPr lang="fr-FR" b="1" dirty="0" smtClean="0"/>
              <a:t>M&gt;&gt;m </a:t>
            </a:r>
            <a:r>
              <a:rPr lang="fr-FR" dirty="0" smtClean="0"/>
              <a:t>to </a:t>
            </a:r>
            <a:r>
              <a:rPr lang="fr-FR" dirty="0" err="1" smtClean="0"/>
              <a:t>guarantee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dropped</a:t>
            </a:r>
            <a:r>
              <a:rPr lang="fr-FR" dirty="0" smtClean="0"/>
              <a:t>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and the </a:t>
            </a:r>
            <a:r>
              <a:rPr lang="fr-FR" dirty="0" err="1" smtClean="0"/>
              <a:t>leading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lowest</a:t>
            </a:r>
            <a:r>
              <a:rPr lang="fr-FR" dirty="0" smtClean="0"/>
              <a:t> one, i.e.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one </a:t>
            </a:r>
            <a:r>
              <a:rPr lang="fr-FR" dirty="0" err="1" smtClean="0"/>
              <a:t>field</a:t>
            </a:r>
            <a:r>
              <a:rPr lang="fr-FR" dirty="0" smtClean="0"/>
              <a:t> of mass m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fields</a:t>
            </a:r>
            <a:r>
              <a:rPr lang="fr-FR" dirty="0" smtClean="0"/>
              <a:t> at the mass </a:t>
            </a:r>
            <a:r>
              <a:rPr lang="fr-FR" dirty="0" err="1" smtClean="0"/>
              <a:t>scale</a:t>
            </a:r>
            <a:r>
              <a:rPr lang="fr-FR" dirty="0" smtClean="0"/>
              <a:t> M </a:t>
            </a:r>
            <a:r>
              <a:rPr lang="fr-FR" dirty="0" err="1" smtClean="0"/>
              <a:t>which</a:t>
            </a:r>
            <a:r>
              <a:rPr lang="fr-FR" dirty="0" smtClean="0"/>
              <a:t> have been </a:t>
            </a:r>
            <a:r>
              <a:rPr lang="fr-FR" dirty="0" err="1" smtClean="0"/>
              <a:t>integrated</a:t>
            </a:r>
            <a:r>
              <a:rPr lang="fr-FR" dirty="0" smtClean="0"/>
              <a:t> out.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9580605" y="1276865"/>
            <a:ext cx="249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682314" y="1103870"/>
            <a:ext cx="2759675" cy="17299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41124" y="1103870"/>
            <a:ext cx="2949146" cy="17546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65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3124" y="477795"/>
            <a:ext cx="7685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 has been </a:t>
            </a:r>
            <a:r>
              <a:rPr lang="fr-FR" dirty="0" err="1" smtClean="0"/>
              <a:t>wonderfully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on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scales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3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515" y="1260519"/>
            <a:ext cx="1836094" cy="2470082"/>
          </a:xfrm>
          <a:prstGeom prst="rect">
            <a:avLst/>
          </a:prstGeom>
        </p:spPr>
      </p:pic>
      <p:pic>
        <p:nvPicPr>
          <p:cNvPr id="1026" name="Picture 2" descr="Résultat de recherche d'images pour &quot;lunar laser ranging experi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437" y="4406210"/>
            <a:ext cx="1332162" cy="205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ésultat de recherche d'images pour &quot;eotwash torsion pendulum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7" y="1202854"/>
            <a:ext cx="2760620" cy="231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LIGO merger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838" y="4290880"/>
            <a:ext cx="1949582" cy="206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23437" y="2172394"/>
            <a:ext cx="1987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Laboratory</a:t>
            </a:r>
            <a:r>
              <a:rPr lang="fr-FR" sz="1200" dirty="0" smtClean="0"/>
              <a:t> </a:t>
            </a:r>
            <a:r>
              <a:rPr lang="fr-FR" sz="1200" dirty="0" err="1" smtClean="0"/>
              <a:t>experiments</a:t>
            </a:r>
            <a:r>
              <a:rPr lang="fr-FR" sz="1200" dirty="0" smtClean="0"/>
              <a:t> (</a:t>
            </a:r>
            <a:r>
              <a:rPr lang="fr-FR" sz="1200" dirty="0" err="1" smtClean="0"/>
              <a:t>Eotwash</a:t>
            </a:r>
            <a:r>
              <a:rPr lang="fr-FR" sz="1200" dirty="0" smtClean="0"/>
              <a:t>) tests of </a:t>
            </a:r>
            <a:r>
              <a:rPr lang="fr-FR" sz="1200" dirty="0" err="1" smtClean="0"/>
              <a:t>fifth</a:t>
            </a:r>
            <a:r>
              <a:rPr lang="fr-FR" sz="1200" dirty="0" smtClean="0"/>
              <a:t> forces and </a:t>
            </a:r>
            <a:r>
              <a:rPr lang="fr-FR" sz="1200" dirty="0" err="1" smtClean="0"/>
              <a:t>equivalence</a:t>
            </a:r>
            <a:r>
              <a:rPr lang="fr-FR" sz="1200" dirty="0" smtClean="0"/>
              <a:t> </a:t>
            </a:r>
            <a:r>
              <a:rPr lang="fr-FR" sz="1200" dirty="0" err="1" smtClean="0"/>
              <a:t>principle</a:t>
            </a:r>
            <a:endParaRPr lang="fr-FR" sz="1200" dirty="0" smtClean="0"/>
          </a:p>
          <a:p>
            <a:r>
              <a:rPr lang="fr-FR" sz="1200" dirty="0" smtClean="0"/>
              <a:t> 0.1 mm</a:t>
            </a:r>
            <a:endParaRPr lang="fr-FR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404838" y="2172394"/>
            <a:ext cx="173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Cassini probe test of </a:t>
            </a:r>
            <a:r>
              <a:rPr lang="fr-FR" sz="1200" dirty="0" err="1" smtClean="0"/>
              <a:t>fifth</a:t>
            </a:r>
            <a:r>
              <a:rPr lang="fr-FR" sz="1200" dirty="0" smtClean="0"/>
              <a:t> forces </a:t>
            </a:r>
          </a:p>
          <a:p>
            <a:r>
              <a:rPr lang="fr-FR" sz="1200" dirty="0" smtClean="0"/>
              <a:t>1 </a:t>
            </a:r>
            <a:r>
              <a:rPr lang="fr-FR" sz="1200" dirty="0" err="1" smtClean="0"/>
              <a:t>a.u</a:t>
            </a:r>
            <a:r>
              <a:rPr lang="fr-FR" sz="1200" dirty="0" smtClean="0"/>
              <a:t>., 150 million km. </a:t>
            </a:r>
            <a:endParaRPr lang="fr-FR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93214" y="5109626"/>
            <a:ext cx="256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Lunar</a:t>
            </a:r>
            <a:r>
              <a:rPr lang="fr-FR" sz="1200" dirty="0" smtClean="0"/>
              <a:t> </a:t>
            </a:r>
            <a:r>
              <a:rPr lang="fr-FR" sz="1200" dirty="0" err="1" smtClean="0"/>
              <a:t>ranging</a:t>
            </a:r>
            <a:r>
              <a:rPr lang="fr-FR" sz="1200" dirty="0" smtClean="0"/>
              <a:t> tests of </a:t>
            </a:r>
            <a:r>
              <a:rPr lang="fr-FR" sz="1200" dirty="0" err="1" smtClean="0"/>
              <a:t>strong</a:t>
            </a:r>
            <a:r>
              <a:rPr lang="fr-FR" sz="1200" dirty="0" smtClean="0"/>
              <a:t> </a:t>
            </a:r>
            <a:r>
              <a:rPr lang="fr-FR" sz="1200" dirty="0" err="1" smtClean="0"/>
              <a:t>equivalence</a:t>
            </a:r>
            <a:r>
              <a:rPr lang="fr-FR" sz="1200" dirty="0" smtClean="0"/>
              <a:t> </a:t>
            </a:r>
            <a:r>
              <a:rPr lang="fr-FR" sz="1200" dirty="0" err="1" smtClean="0"/>
              <a:t>principle</a:t>
            </a:r>
            <a:r>
              <a:rPr lang="fr-FR" sz="1200" dirty="0" smtClean="0"/>
              <a:t> and time variation of </a:t>
            </a:r>
            <a:r>
              <a:rPr lang="fr-FR" sz="1200" dirty="0" err="1" smtClean="0"/>
              <a:t>Newton’s</a:t>
            </a:r>
            <a:r>
              <a:rPr lang="fr-FR" sz="1200" dirty="0" smtClean="0"/>
              <a:t> constant,       400 000 km</a:t>
            </a:r>
          </a:p>
          <a:p>
            <a:endParaRPr lang="fr-FR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954530" y="4999845"/>
            <a:ext cx="273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Gravitational</a:t>
            </a:r>
            <a:r>
              <a:rPr lang="fr-FR" sz="1200" dirty="0" smtClean="0"/>
              <a:t> </a:t>
            </a:r>
            <a:r>
              <a:rPr lang="fr-FR" sz="1200" dirty="0" err="1" smtClean="0"/>
              <a:t>wave</a:t>
            </a:r>
            <a:r>
              <a:rPr lang="fr-FR" sz="1200" dirty="0" smtClean="0"/>
              <a:t> </a:t>
            </a:r>
            <a:r>
              <a:rPr lang="fr-FR" sz="1200" dirty="0" err="1" smtClean="0"/>
              <a:t>emissions</a:t>
            </a:r>
            <a:r>
              <a:rPr lang="fr-FR" sz="1200" dirty="0" smtClean="0"/>
              <a:t> </a:t>
            </a:r>
            <a:r>
              <a:rPr lang="fr-FR" sz="1200" dirty="0" err="1" smtClean="0"/>
              <a:t>from</a:t>
            </a:r>
            <a:r>
              <a:rPr lang="fr-FR" sz="1200" dirty="0" smtClean="0"/>
              <a:t> black </a:t>
            </a:r>
            <a:r>
              <a:rPr lang="fr-FR" sz="1200" dirty="0" err="1" smtClean="0"/>
              <a:t>hole</a:t>
            </a:r>
            <a:r>
              <a:rPr lang="fr-FR" sz="1200" dirty="0" smtClean="0"/>
              <a:t> and neutron star </a:t>
            </a:r>
            <a:r>
              <a:rPr lang="fr-FR" sz="1200" dirty="0" err="1" smtClean="0"/>
              <a:t>mergers</a:t>
            </a:r>
            <a:endParaRPr lang="fr-FR" sz="1200" dirty="0" smtClean="0"/>
          </a:p>
          <a:p>
            <a:r>
              <a:rPr lang="fr-FR" sz="1200" dirty="0" smtClean="0"/>
              <a:t>50 </a:t>
            </a:r>
            <a:r>
              <a:rPr lang="fr-FR" sz="1200" dirty="0" err="1" smtClean="0"/>
              <a:t>Mpc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698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314" y="584886"/>
            <a:ext cx="952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String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natural</a:t>
            </a:r>
            <a:r>
              <a:rPr lang="fr-FR" dirty="0" smtClean="0"/>
              <a:t> setting to </a:t>
            </a:r>
            <a:r>
              <a:rPr lang="fr-FR" dirty="0" err="1" smtClean="0"/>
              <a:t>decouple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leading</a:t>
            </a:r>
            <a:r>
              <a:rPr lang="fr-FR" dirty="0" smtClean="0"/>
              <a:t> </a:t>
            </a:r>
            <a:r>
              <a:rPr lang="fr-FR" dirty="0" err="1" smtClean="0"/>
              <a:t>term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3" name="Oval 2"/>
          <p:cNvSpPr/>
          <p:nvPr/>
        </p:nvSpPr>
        <p:spPr>
          <a:xfrm>
            <a:off x="5272216" y="1837038"/>
            <a:ext cx="3188043" cy="1804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9018865" y="2585192"/>
            <a:ext cx="22767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/>
              <a:t>Smooth</a:t>
            </a:r>
            <a:r>
              <a:rPr lang="fr-FR" sz="1400" dirty="0"/>
              <a:t> 6d </a:t>
            </a:r>
            <a:r>
              <a:rPr lang="fr-FR" sz="1400" dirty="0" err="1"/>
              <a:t>compactification</a:t>
            </a:r>
            <a:r>
              <a:rPr lang="fr-FR" sz="14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6119" y="4069492"/>
            <a:ext cx="8798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expect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described</a:t>
            </a:r>
            <a:r>
              <a:rPr lang="fr-FR" dirty="0" smtClean="0"/>
              <a:t> by one </a:t>
            </a:r>
            <a:r>
              <a:rPr lang="fr-FR" dirty="0" err="1" smtClean="0"/>
              <a:t>scalar</a:t>
            </a:r>
            <a:r>
              <a:rPr lang="fr-FR" dirty="0" smtClean="0"/>
              <a:t>, the volume </a:t>
            </a:r>
            <a:r>
              <a:rPr lang="fr-FR" dirty="0" err="1" smtClean="0"/>
              <a:t>modulus</a:t>
            </a:r>
            <a:r>
              <a:rPr lang="fr-FR" dirty="0" smtClean="0"/>
              <a:t>, </a:t>
            </a:r>
            <a:r>
              <a:rPr lang="fr-FR" dirty="0" err="1" smtClean="0"/>
              <a:t>representing</a:t>
            </a:r>
            <a:r>
              <a:rPr lang="fr-FR" dirty="0" smtClean="0"/>
              <a:t> the « </a:t>
            </a:r>
            <a:r>
              <a:rPr lang="fr-FR" dirty="0" err="1" smtClean="0"/>
              <a:t>breathing</a:t>
            </a:r>
            <a:r>
              <a:rPr lang="fr-FR" dirty="0" smtClean="0"/>
              <a:t> » mode of the </a:t>
            </a:r>
            <a:r>
              <a:rPr lang="fr-FR" dirty="0" err="1" smtClean="0"/>
              <a:t>compactification</a:t>
            </a:r>
            <a:r>
              <a:rPr lang="fr-FR" dirty="0" smtClean="0"/>
              <a:t> manifold, </a:t>
            </a:r>
            <a:r>
              <a:rPr lang="fr-FR" dirty="0" err="1" smtClean="0"/>
              <a:t>coupled</a:t>
            </a:r>
            <a:r>
              <a:rPr lang="fr-FR" dirty="0" smtClean="0"/>
              <a:t> to </a:t>
            </a:r>
            <a:r>
              <a:rPr lang="fr-FR" dirty="0" err="1" smtClean="0"/>
              <a:t>gravity</a:t>
            </a:r>
            <a:r>
              <a:rPr lang="fr-FR" dirty="0" smtClean="0"/>
              <a:t>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expect</a:t>
            </a:r>
            <a:r>
              <a:rPr lang="fr-FR" dirty="0" smtClean="0"/>
              <a:t> the </a:t>
            </a:r>
            <a:r>
              <a:rPr lang="fr-FR" dirty="0" err="1" smtClean="0"/>
              <a:t>dictionary</a:t>
            </a:r>
            <a:r>
              <a:rPr lang="fr-FR" dirty="0" smtClean="0"/>
              <a:t>: 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2570205" y="5255741"/>
            <a:ext cx="462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Breathing</a:t>
            </a:r>
            <a:r>
              <a:rPr lang="fr-FR" dirty="0" smtClean="0"/>
              <a:t> mode                            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917" y="5325154"/>
            <a:ext cx="274320" cy="230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6876" y="5255741"/>
            <a:ext cx="156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</a:t>
            </a:r>
            <a:r>
              <a:rPr lang="fr-FR" dirty="0" err="1" smtClean="0"/>
              <a:t>erm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Left-Right Arrow 9"/>
          <p:cNvSpPr/>
          <p:nvPr/>
        </p:nvSpPr>
        <p:spPr>
          <a:xfrm>
            <a:off x="5165124" y="5440406"/>
            <a:ext cx="1285103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2570205" y="5887992"/>
            <a:ext cx="270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String 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591916" y="5887991"/>
            <a:ext cx="419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Cut-off </a:t>
            </a:r>
            <a:r>
              <a:rPr lang="fr-FR" dirty="0" err="1" smtClean="0"/>
              <a:t>scale</a:t>
            </a:r>
            <a:r>
              <a:rPr lang="fr-FR" dirty="0" smtClean="0"/>
              <a:t> M of the </a:t>
            </a:r>
            <a:r>
              <a:rPr lang="fr-FR" dirty="0" err="1" smtClean="0"/>
              <a:t>derivative</a:t>
            </a:r>
            <a:r>
              <a:rPr lang="fr-FR" dirty="0" smtClean="0"/>
              <a:t> expansion</a:t>
            </a:r>
            <a:endParaRPr lang="fr-FR" dirty="0"/>
          </a:p>
        </p:txBody>
      </p:sp>
      <p:sp>
        <p:nvSpPr>
          <p:cNvPr id="13" name="Left-Right Arrow 12"/>
          <p:cNvSpPr/>
          <p:nvPr/>
        </p:nvSpPr>
        <p:spPr>
          <a:xfrm>
            <a:off x="5165123" y="6062363"/>
            <a:ext cx="1285103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860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6076" y="1326292"/>
            <a:ext cx="865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consider</a:t>
            </a:r>
            <a:r>
              <a:rPr lang="fr-FR" dirty="0" smtClean="0"/>
              <a:t> the </a:t>
            </a:r>
            <a:r>
              <a:rPr lang="fr-FR" dirty="0" err="1" smtClean="0"/>
              <a:t>compactification</a:t>
            </a:r>
            <a:r>
              <a:rPr lang="fr-FR" dirty="0" smtClean="0"/>
              <a:t> of the 10d string action: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839" y="2251678"/>
            <a:ext cx="5806440" cy="5848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7076303" y="1326292"/>
            <a:ext cx="1178011" cy="757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69643" y="1037968"/>
            <a:ext cx="3501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Symbolically</a:t>
            </a:r>
            <a:r>
              <a:rPr lang="fr-FR" sz="1600" dirty="0" smtClean="0"/>
              <a:t>, all sorts of indices!</a:t>
            </a:r>
            <a:endParaRPr lang="fr-FR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52368" y="2836512"/>
            <a:ext cx="1927653" cy="878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3611" y="3949707"/>
            <a:ext cx="271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 err="1" smtClean="0"/>
              <a:t>Tree</a:t>
            </a:r>
            <a:r>
              <a:rPr lang="fr-FR" sz="1400" dirty="0" smtClean="0"/>
              <a:t> </a:t>
            </a:r>
            <a:r>
              <a:rPr lang="fr-FR" sz="1400" dirty="0" err="1" smtClean="0"/>
              <a:t>level</a:t>
            </a:r>
            <a:r>
              <a:rPr lang="fr-FR" sz="1400" dirty="0" smtClean="0"/>
              <a:t> in string </a:t>
            </a:r>
            <a:r>
              <a:rPr lang="fr-FR" sz="1400" dirty="0" err="1" smtClean="0"/>
              <a:t>theory</a:t>
            </a:r>
            <a:r>
              <a:rPr lang="fr-FR" sz="1400" dirty="0" smtClean="0"/>
              <a:t>,  p </a:t>
            </a:r>
            <a:r>
              <a:rPr lang="fr-FR" sz="1400" dirty="0" err="1" smtClean="0"/>
              <a:t>loops</a:t>
            </a:r>
            <a:r>
              <a:rPr lang="fr-FR" sz="1400" dirty="0" smtClean="0"/>
              <a:t>  </a:t>
            </a:r>
            <a:endParaRPr lang="fr-FR" sz="1400" dirty="0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859" y="4007702"/>
            <a:ext cx="411275" cy="203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09" y="5500989"/>
            <a:ext cx="5055870" cy="9124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5" name="TextBox 14"/>
          <p:cNvSpPr txBox="1"/>
          <p:nvPr/>
        </p:nvSpPr>
        <p:spPr>
          <a:xfrm>
            <a:off x="626076" y="4671487"/>
            <a:ext cx="610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4d action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dimensional</a:t>
            </a:r>
            <a:r>
              <a:rPr lang="fr-FR" dirty="0" smtClean="0"/>
              <a:t> </a:t>
            </a:r>
            <a:r>
              <a:rPr lang="fr-FR" dirty="0" err="1" smtClean="0"/>
              <a:t>reduction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of the </a:t>
            </a:r>
            <a:r>
              <a:rPr lang="fr-FR" dirty="0" err="1" smtClean="0"/>
              <a:t>form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254" y="2399314"/>
            <a:ext cx="756285" cy="2895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078097" y="2836512"/>
            <a:ext cx="2792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Compactification</a:t>
            </a:r>
            <a:r>
              <a:rPr lang="fr-FR" sz="1400" dirty="0" smtClean="0"/>
              <a:t> volume </a:t>
            </a:r>
            <a:endParaRPr lang="fr-FR" sz="1400" dirty="0"/>
          </a:p>
        </p:txBody>
      </p:sp>
      <p:pic>
        <p:nvPicPr>
          <p:cNvPr id="19" name="Picture 1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940" y="3949707"/>
            <a:ext cx="1093470" cy="2552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489989" y="4450390"/>
            <a:ext cx="2578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String </a:t>
            </a:r>
            <a:r>
              <a:rPr lang="fr-FR" sz="1400" dirty="0" err="1" smtClean="0"/>
              <a:t>scale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22" name="Straight Arrow Connector 21"/>
          <p:cNvCxnSpPr>
            <a:endCxn id="17" idx="2"/>
          </p:cNvCxnSpPr>
          <p:nvPr/>
        </p:nvCxnSpPr>
        <p:spPr>
          <a:xfrm flipV="1">
            <a:off x="10027396" y="2688874"/>
            <a:ext cx="1" cy="147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9" idx="2"/>
          </p:cNvCxnSpPr>
          <p:nvPr/>
        </p:nvCxnSpPr>
        <p:spPr>
          <a:xfrm flipV="1">
            <a:off x="9927675" y="4204977"/>
            <a:ext cx="0" cy="245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02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8411" y="428368"/>
            <a:ext cx="9473513" cy="3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four </a:t>
            </a:r>
            <a:r>
              <a:rPr lang="fr-FR" dirty="0" err="1" smtClean="0"/>
              <a:t>dimensional</a:t>
            </a:r>
            <a:r>
              <a:rPr lang="fr-FR" dirty="0" smtClean="0"/>
              <a:t> </a:t>
            </a:r>
            <a:r>
              <a:rPr lang="fr-FR" dirty="0" err="1" smtClean="0"/>
              <a:t>quantities</a:t>
            </a:r>
            <a:r>
              <a:rPr lang="fr-FR" dirty="0" smtClean="0"/>
              <a:t> are </a:t>
            </a:r>
            <a:r>
              <a:rPr lang="fr-FR" dirty="0" err="1" smtClean="0"/>
              <a:t>derived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947" y="1131329"/>
            <a:ext cx="3219450" cy="7086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047" y="1131330"/>
            <a:ext cx="3590925" cy="7067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9027" y="3072714"/>
            <a:ext cx="93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a </a:t>
            </a:r>
            <a:r>
              <a:rPr lang="fr-FR" b="1" dirty="0" smtClean="0"/>
              <a:t>non-</a:t>
            </a:r>
            <a:r>
              <a:rPr lang="fr-FR" b="1" dirty="0" err="1" smtClean="0"/>
              <a:t>warped</a:t>
            </a:r>
            <a:r>
              <a:rPr lang="fr-FR" dirty="0" smtClean="0"/>
              <a:t> </a:t>
            </a:r>
            <a:r>
              <a:rPr lang="fr-FR" dirty="0" err="1" smtClean="0"/>
              <a:t>compactification</a:t>
            </a:r>
            <a:r>
              <a:rPr lang="fr-FR" dirty="0" smtClean="0"/>
              <a:t>:  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544" y="2394026"/>
            <a:ext cx="733425" cy="2190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9643" y="4819135"/>
            <a:ext cx="935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Hence</a:t>
            </a:r>
            <a:r>
              <a:rPr lang="fr-FR" dirty="0" smtClean="0"/>
              <a:t> the </a:t>
            </a:r>
            <a:r>
              <a:rPr lang="fr-FR" dirty="0" err="1" smtClean="0"/>
              <a:t>scalar</a:t>
            </a:r>
            <a:r>
              <a:rPr lang="fr-FR" dirty="0" smtClean="0"/>
              <a:t> and massive graviton have a mass </a:t>
            </a:r>
            <a:r>
              <a:rPr lang="fr-FR" dirty="0" err="1" smtClean="0"/>
              <a:t>larger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string </a:t>
            </a:r>
            <a:r>
              <a:rPr lang="fr-FR" dirty="0" err="1" smtClean="0"/>
              <a:t>scale</a:t>
            </a:r>
            <a:r>
              <a:rPr lang="fr-FR" dirty="0" smtClean="0"/>
              <a:t>, and the string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derivative</a:t>
            </a:r>
            <a:r>
              <a:rPr lang="fr-FR" dirty="0" smtClean="0"/>
              <a:t>  expansion breaks down: GR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72" y="2220256"/>
            <a:ext cx="5101590" cy="563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271" y="3706346"/>
            <a:ext cx="1640205" cy="6210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922" y="3706346"/>
            <a:ext cx="1958340" cy="6229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9" name="TextBox 18"/>
          <p:cNvSpPr txBox="1"/>
          <p:nvPr/>
        </p:nvSpPr>
        <p:spPr>
          <a:xfrm>
            <a:off x="3034271" y="5857103"/>
            <a:ext cx="4950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NEED EXTRA INGREDIENTS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8236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6605" y="381796"/>
            <a:ext cx="10033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remedied</a:t>
            </a:r>
            <a:r>
              <a:rPr lang="fr-FR" dirty="0" smtClean="0"/>
              <a:t> by </a:t>
            </a:r>
            <a:r>
              <a:rPr lang="fr-FR" dirty="0" err="1" smtClean="0"/>
              <a:t>introducing</a:t>
            </a:r>
            <a:r>
              <a:rPr lang="fr-FR" dirty="0" smtClean="0"/>
              <a:t> </a:t>
            </a:r>
            <a:r>
              <a:rPr lang="fr-FR" dirty="0" err="1" smtClean="0"/>
              <a:t>susy</a:t>
            </a:r>
            <a:r>
              <a:rPr lang="fr-FR" dirty="0" smtClean="0"/>
              <a:t> </a:t>
            </a:r>
            <a:r>
              <a:rPr lang="fr-FR" dirty="0" err="1" smtClean="0"/>
              <a:t>breaking</a:t>
            </a:r>
            <a:r>
              <a:rPr lang="fr-FR" dirty="0" smtClean="0"/>
              <a:t> by </a:t>
            </a:r>
            <a:r>
              <a:rPr lang="fr-FR" dirty="0" err="1" smtClean="0"/>
              <a:t>brane-antibrane</a:t>
            </a:r>
            <a:r>
              <a:rPr lang="fr-FR" dirty="0" smtClean="0"/>
              <a:t>. The </a:t>
            </a:r>
            <a:r>
              <a:rPr lang="fr-FR" dirty="0" err="1" smtClean="0"/>
              <a:t>Goldstino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of </a:t>
            </a:r>
            <a:r>
              <a:rPr lang="fr-FR" dirty="0" err="1" smtClean="0"/>
              <a:t>broken</a:t>
            </a:r>
            <a:r>
              <a:rPr lang="fr-FR" dirty="0" smtClean="0"/>
              <a:t> </a:t>
            </a:r>
            <a:r>
              <a:rPr lang="fr-FR" dirty="0" err="1" smtClean="0"/>
              <a:t>supersymmetry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captured</a:t>
            </a:r>
            <a:r>
              <a:rPr lang="fr-FR" dirty="0" smtClean="0"/>
              <a:t> by a nilpotent </a:t>
            </a:r>
            <a:r>
              <a:rPr lang="fr-FR" dirty="0" err="1" smtClean="0"/>
              <a:t>superfield</a:t>
            </a:r>
            <a:r>
              <a:rPr lang="fr-FR" dirty="0" smtClean="0"/>
              <a:t> S. </a:t>
            </a:r>
          </a:p>
          <a:p>
            <a:endParaRPr lang="fr-FR" dirty="0"/>
          </a:p>
          <a:p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captured</a:t>
            </a:r>
            <a:r>
              <a:rPr lang="fr-FR" dirty="0" smtClean="0"/>
              <a:t> in N=1 </a:t>
            </a:r>
            <a:r>
              <a:rPr lang="fr-FR" dirty="0" err="1" smtClean="0"/>
              <a:t>supergravity</a:t>
            </a:r>
            <a:r>
              <a:rPr lang="fr-FR" dirty="0" smtClean="0"/>
              <a:t> in 4d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works</a:t>
            </a:r>
            <a:r>
              <a:rPr lang="fr-FR" dirty="0" smtClean="0"/>
              <a:t> at the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derivative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dictionary</a:t>
            </a:r>
            <a:r>
              <a:rPr lang="fr-FR" dirty="0" smtClean="0"/>
              <a:t>. This </a:t>
            </a:r>
            <a:r>
              <a:rPr lang="fr-FR" dirty="0" err="1" smtClean="0"/>
              <a:t>does</a:t>
            </a:r>
            <a:r>
              <a:rPr lang="fr-FR" dirty="0" smtClean="0"/>
              <a:t> not change the coefficients of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derivative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 in the </a:t>
            </a:r>
            <a:r>
              <a:rPr lang="fr-FR" dirty="0" err="1" smtClean="0"/>
              <a:t>curvature</a:t>
            </a:r>
            <a:r>
              <a:rPr lang="fr-FR" dirty="0" smtClean="0"/>
              <a:t> expansion but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the </a:t>
            </a:r>
            <a:r>
              <a:rPr lang="fr-FR" dirty="0" err="1" smtClean="0"/>
              <a:t>lowest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due to the </a:t>
            </a:r>
            <a:r>
              <a:rPr lang="fr-FR" dirty="0" err="1" smtClean="0"/>
              <a:t>dictionary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10" name="Oval 9"/>
          <p:cNvSpPr/>
          <p:nvPr/>
        </p:nvSpPr>
        <p:spPr>
          <a:xfrm>
            <a:off x="2990335" y="4983892"/>
            <a:ext cx="2627870" cy="5107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4926227" y="4497859"/>
            <a:ext cx="2174789" cy="148281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 flipH="1">
            <a:off x="2875005" y="5165123"/>
            <a:ext cx="184941" cy="189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 rot="16200000">
            <a:off x="3566116" y="5208371"/>
            <a:ext cx="1241534" cy="61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8410832" y="4819135"/>
            <a:ext cx="328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cartoon KKLT </a:t>
            </a:r>
            <a:r>
              <a:rPr lang="fr-FR" dirty="0" err="1" smtClean="0"/>
              <a:t>compactification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2347784" y="5717059"/>
            <a:ext cx="126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Anti-</a:t>
            </a:r>
            <a:r>
              <a:rPr lang="fr-FR" sz="1400" dirty="0" err="1" smtClean="0"/>
              <a:t>brane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3447539" y="4061947"/>
            <a:ext cx="1511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Matter</a:t>
            </a:r>
            <a:r>
              <a:rPr lang="fr-FR" sz="1400" dirty="0" smtClean="0"/>
              <a:t> </a:t>
            </a:r>
            <a:r>
              <a:rPr lang="fr-FR" sz="1400" dirty="0" err="1" smtClean="0"/>
              <a:t>brane</a:t>
            </a:r>
            <a:endParaRPr lang="fr-FR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757773" y="5860031"/>
            <a:ext cx="936368" cy="58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50660" y="6317301"/>
            <a:ext cx="273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Compactification</a:t>
            </a:r>
            <a:r>
              <a:rPr lang="fr-FR" sz="1400" dirty="0" smtClean="0"/>
              <a:t> manifold</a:t>
            </a:r>
            <a:endParaRPr lang="fr-FR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36605" y="4618496"/>
            <a:ext cx="1507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Low</a:t>
            </a:r>
            <a:r>
              <a:rPr lang="fr-FR" sz="1400" dirty="0" smtClean="0"/>
              <a:t>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due to </a:t>
            </a:r>
            <a:r>
              <a:rPr lang="fr-FR" sz="1400" dirty="0" err="1" smtClean="0"/>
              <a:t>warping</a:t>
            </a:r>
            <a:endParaRPr lang="fr-FR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812324" y="4983892"/>
            <a:ext cx="939114" cy="263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55561" y="2696413"/>
            <a:ext cx="4621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Breathing</a:t>
            </a:r>
            <a:r>
              <a:rPr lang="fr-FR" dirty="0" smtClean="0"/>
              <a:t> mode                            </a:t>
            </a:r>
            <a:endParaRPr lang="fr-FR" dirty="0"/>
          </a:p>
        </p:txBody>
      </p:sp>
      <p:pic>
        <p:nvPicPr>
          <p:cNvPr id="21" name="Picture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788" y="2765826"/>
            <a:ext cx="274320" cy="230505"/>
          </a:xfrm>
          <a:prstGeom prst="rect">
            <a:avLst/>
          </a:prstGeom>
        </p:spPr>
      </p:pic>
      <p:sp>
        <p:nvSpPr>
          <p:cNvPr id="22" name="Left-Right Arrow 21"/>
          <p:cNvSpPr/>
          <p:nvPr/>
        </p:nvSpPr>
        <p:spPr>
          <a:xfrm>
            <a:off x="4598356" y="2881078"/>
            <a:ext cx="1285103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8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027" y="435665"/>
            <a:ext cx="9803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model </a:t>
            </a:r>
            <a:r>
              <a:rPr lang="fr-FR" dirty="0" err="1" smtClean="0"/>
              <a:t>is</a:t>
            </a:r>
            <a:r>
              <a:rPr lang="fr-FR" dirty="0" smtClean="0"/>
              <a:t>   </a:t>
            </a:r>
            <a:r>
              <a:rPr lang="fr-FR" dirty="0" err="1" smtClean="0"/>
              <a:t>described</a:t>
            </a:r>
            <a:r>
              <a:rPr lang="fr-FR" dirty="0" smtClean="0"/>
              <a:t> by a T volume </a:t>
            </a:r>
            <a:r>
              <a:rPr lang="fr-FR" dirty="0" err="1" smtClean="0"/>
              <a:t>modulus</a:t>
            </a:r>
            <a:r>
              <a:rPr lang="fr-FR" dirty="0" smtClean="0"/>
              <a:t> and  a nilpotent </a:t>
            </a:r>
            <a:r>
              <a:rPr lang="fr-FR" dirty="0" err="1" smtClean="0"/>
              <a:t>field</a:t>
            </a:r>
            <a:r>
              <a:rPr lang="fr-FR" dirty="0" smtClean="0"/>
              <a:t> S </a:t>
            </a:r>
            <a:r>
              <a:rPr lang="fr-FR" dirty="0" err="1" smtClean="0"/>
              <a:t>corresponding</a:t>
            </a:r>
            <a:r>
              <a:rPr lang="fr-FR" dirty="0" smtClean="0"/>
              <a:t> to the anti-</a:t>
            </a:r>
            <a:r>
              <a:rPr lang="fr-FR" dirty="0" err="1" smtClean="0"/>
              <a:t>brane</a:t>
            </a:r>
            <a:r>
              <a:rPr lang="fr-FR" dirty="0" smtClean="0"/>
              <a:t>: 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889" y="1378464"/>
            <a:ext cx="3310890" cy="64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3781168" y="2784389"/>
            <a:ext cx="345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59027" y="2427264"/>
            <a:ext cx="574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 smtClean="0"/>
              <a:t>here</a:t>
            </a:r>
            <a:r>
              <a:rPr lang="fr-FR" dirty="0" smtClean="0"/>
              <a:t> S </a:t>
            </a:r>
            <a:r>
              <a:rPr lang="fr-FR" dirty="0" err="1" smtClean="0"/>
              <a:t>satifies</a:t>
            </a:r>
            <a:r>
              <a:rPr lang="fr-FR" dirty="0" smtClean="0"/>
              <a:t> the </a:t>
            </a:r>
            <a:r>
              <a:rPr lang="fr-FR" dirty="0" err="1" smtClean="0"/>
              <a:t>constraint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12" y="2474335"/>
            <a:ext cx="727710" cy="2305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659027" y="3219050"/>
            <a:ext cx="537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  <a:r>
              <a:rPr lang="fr-FR" dirty="0" smtClean="0"/>
              <a:t>nd the </a:t>
            </a:r>
            <a:r>
              <a:rPr lang="fr-FR" dirty="0" err="1" smtClean="0"/>
              <a:t>superpotential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  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12" y="3311324"/>
            <a:ext cx="2583180" cy="2552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1" name="TextBox 10"/>
          <p:cNvSpPr txBox="1"/>
          <p:nvPr/>
        </p:nvSpPr>
        <p:spPr>
          <a:xfrm>
            <a:off x="873210" y="3972109"/>
            <a:ext cx="9374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              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Planck </a:t>
            </a:r>
            <a:r>
              <a:rPr lang="fr-FR" dirty="0" err="1" smtClean="0"/>
              <a:t>scale</a:t>
            </a:r>
            <a:r>
              <a:rPr lang="fr-FR" dirty="0" smtClean="0"/>
              <a:t>:</a:t>
            </a: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49" y="3214879"/>
            <a:ext cx="2823210" cy="5619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68" y="5128912"/>
            <a:ext cx="3501390" cy="5600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sp>
        <p:nvSpPr>
          <p:cNvPr id="14" name="TextBox 13"/>
          <p:cNvSpPr txBox="1"/>
          <p:nvPr/>
        </p:nvSpPr>
        <p:spPr>
          <a:xfrm>
            <a:off x="3004383" y="6164319"/>
            <a:ext cx="549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i="1" dirty="0" smtClean="0"/>
              <a:t>Nothing but the </a:t>
            </a:r>
            <a:r>
              <a:rPr lang="fr-FR" sz="3200" i="1" dirty="0" err="1" smtClean="0"/>
              <a:t>scalar</a:t>
            </a:r>
            <a:r>
              <a:rPr lang="fr-FR" sz="3200" i="1" dirty="0" smtClean="0"/>
              <a:t> model!</a:t>
            </a:r>
            <a:endParaRPr lang="fr-FR" sz="3200" i="1" dirty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17" y="4047617"/>
            <a:ext cx="443865" cy="2171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8583" y="4993448"/>
            <a:ext cx="2875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The  exact </a:t>
            </a:r>
            <a:r>
              <a:rPr lang="fr-FR" sz="1200" dirty="0" err="1" smtClean="0"/>
              <a:t>form</a:t>
            </a:r>
            <a:r>
              <a:rPr lang="fr-FR" sz="1200" dirty="0" smtClean="0"/>
              <a:t> of the </a:t>
            </a:r>
            <a:r>
              <a:rPr lang="fr-FR" sz="1200" dirty="0" err="1" smtClean="0"/>
              <a:t>potential</a:t>
            </a:r>
            <a:r>
              <a:rPr lang="fr-FR" sz="1200" dirty="0" smtClean="0"/>
              <a:t> </a:t>
            </a:r>
            <a:r>
              <a:rPr lang="fr-FR" sz="1200" dirty="0" err="1" smtClean="0"/>
              <a:t>is</a:t>
            </a:r>
            <a:r>
              <a:rPr lang="fr-FR" sz="1200" dirty="0" smtClean="0"/>
              <a:t> not relevant. </a:t>
            </a:r>
            <a:r>
              <a:rPr lang="fr-FR" sz="1200" dirty="0" err="1" smtClean="0"/>
              <a:t>What</a:t>
            </a:r>
            <a:r>
              <a:rPr lang="fr-FR" sz="1200" dirty="0" smtClean="0"/>
              <a:t> </a:t>
            </a:r>
            <a:r>
              <a:rPr lang="fr-FR" sz="1200" dirty="0" err="1" smtClean="0"/>
              <a:t>matters</a:t>
            </a:r>
            <a:r>
              <a:rPr lang="fr-FR" sz="1200" dirty="0" smtClean="0"/>
              <a:t>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that</a:t>
            </a:r>
            <a:r>
              <a:rPr lang="fr-FR" sz="1200" dirty="0" smtClean="0"/>
              <a:t> T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stabilised</a:t>
            </a:r>
            <a:r>
              <a:rPr lang="fr-FR" sz="1200" dirty="0" smtClean="0"/>
              <a:t> (</a:t>
            </a:r>
            <a:r>
              <a:rPr lang="fr-FR" sz="1200" dirty="0" err="1" smtClean="0"/>
              <a:t>moduli</a:t>
            </a:r>
            <a:r>
              <a:rPr lang="fr-FR" sz="1200" dirty="0" smtClean="0"/>
              <a:t> stabilisation) </a:t>
            </a:r>
            <a:r>
              <a:rPr lang="fr-FR" sz="1200" dirty="0" err="1" smtClean="0"/>
              <a:t>with</a:t>
            </a:r>
            <a:r>
              <a:rPr lang="fr-FR" sz="1200" dirty="0" smtClean="0"/>
              <a:t> a </a:t>
            </a:r>
            <a:r>
              <a:rPr lang="fr-FR" sz="1200" dirty="0" err="1" smtClean="0"/>
              <a:t>low</a:t>
            </a:r>
            <a:r>
              <a:rPr lang="fr-FR" sz="1200" dirty="0" smtClean="0"/>
              <a:t> </a:t>
            </a:r>
            <a:r>
              <a:rPr lang="fr-FR" sz="1200" dirty="0" err="1" smtClean="0"/>
              <a:t>enough</a:t>
            </a:r>
            <a:r>
              <a:rPr lang="fr-FR" sz="1200" dirty="0" smtClean="0"/>
              <a:t> mass.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0748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843" y="453081"/>
            <a:ext cx="820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identification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true</a:t>
            </a:r>
            <a:r>
              <a:rPr lang="fr-FR" dirty="0" smtClean="0"/>
              <a:t> for the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254" y="1361989"/>
            <a:ext cx="1266825" cy="5886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59" y="1485814"/>
            <a:ext cx="2586990" cy="34099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767914" y="2108886"/>
            <a:ext cx="8237" cy="708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>
            <a:off x="6807354" y="1826809"/>
            <a:ext cx="0" cy="891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198" y="2992069"/>
            <a:ext cx="1725930" cy="609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3568" y="3142980"/>
            <a:ext cx="1565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Normalised</a:t>
            </a:r>
            <a:r>
              <a:rPr lang="fr-FR" sz="1400" dirty="0" smtClean="0"/>
              <a:t> </a:t>
            </a:r>
            <a:r>
              <a:rPr lang="fr-FR" sz="1400" dirty="0" err="1" smtClean="0"/>
              <a:t>field</a:t>
            </a:r>
            <a:endParaRPr lang="fr-FR" sz="1400" dirty="0"/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61" y="2996832"/>
            <a:ext cx="3152775" cy="6000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64" y="4736693"/>
            <a:ext cx="2242185" cy="312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20" name="Straight Arrow Connector 19"/>
          <p:cNvCxnSpPr/>
          <p:nvPr/>
        </p:nvCxnSpPr>
        <p:spPr>
          <a:xfrm>
            <a:off x="6807354" y="3764692"/>
            <a:ext cx="0" cy="972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9556" y="4712669"/>
            <a:ext cx="459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dependence</a:t>
            </a:r>
            <a:r>
              <a:rPr lang="fr-FR" dirty="0" smtClean="0"/>
              <a:t> of f(R) 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178011" y="5771322"/>
            <a:ext cx="8443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/>
              <a:t>This </a:t>
            </a:r>
            <a:r>
              <a:rPr lang="fr-FR" sz="2400" i="1" dirty="0" err="1" smtClean="0"/>
              <a:t>completes</a:t>
            </a:r>
            <a:r>
              <a:rPr lang="fr-FR" sz="2400" i="1" dirty="0" smtClean="0"/>
              <a:t> the </a:t>
            </a:r>
            <a:r>
              <a:rPr lang="fr-FR" sz="2400" i="1" dirty="0" err="1" smtClean="0"/>
              <a:t>equivalence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with</a:t>
            </a:r>
            <a:r>
              <a:rPr lang="fr-FR" sz="2400" i="1" dirty="0" smtClean="0"/>
              <a:t> the f(R) </a:t>
            </a:r>
            <a:r>
              <a:rPr lang="fr-FR" sz="2400" i="1" dirty="0" err="1" smtClean="0"/>
              <a:t>theory</a:t>
            </a:r>
            <a:r>
              <a:rPr lang="fr-FR" sz="2400" i="1" dirty="0" smtClean="0"/>
              <a:t> at </a:t>
            </a:r>
            <a:r>
              <a:rPr lang="fr-FR" sz="2400" i="1" dirty="0" err="1" smtClean="0"/>
              <a:t>low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energy</a:t>
            </a:r>
            <a:endParaRPr lang="fr-FR" sz="2400" i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034653" y="4892903"/>
            <a:ext cx="15917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621795" y="4169628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This </a:t>
            </a:r>
            <a:r>
              <a:rPr lang="fr-FR" sz="1400" dirty="0" err="1" smtClean="0"/>
              <a:t>is</a:t>
            </a:r>
            <a:r>
              <a:rPr lang="fr-FR" sz="1400" dirty="0" smtClean="0"/>
              <a:t> the crucial point as the identification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</a:t>
            </a:r>
            <a:r>
              <a:rPr lang="fr-FR" sz="1400" dirty="0" err="1" smtClean="0"/>
              <a:t>quadratic</a:t>
            </a:r>
            <a:r>
              <a:rPr lang="fr-FR" sz="1400" dirty="0" smtClean="0"/>
              <a:t> correction to Einstein-Hilbert </a:t>
            </a:r>
            <a:r>
              <a:rPr lang="fr-FR" sz="1400" dirty="0" err="1" smtClean="0"/>
              <a:t>only</a:t>
            </a:r>
            <a:r>
              <a:rPr lang="fr-FR" sz="1400" dirty="0" smtClean="0"/>
              <a:t> </a:t>
            </a:r>
            <a:r>
              <a:rPr lang="fr-FR" sz="1400" dirty="0" err="1" smtClean="0"/>
              <a:t>requires</a:t>
            </a:r>
            <a:r>
              <a:rPr lang="fr-FR" sz="1400" dirty="0" smtClean="0"/>
              <a:t> a </a:t>
            </a:r>
            <a:r>
              <a:rPr lang="fr-FR" sz="1400" b="1" dirty="0" smtClean="0"/>
              <a:t>massive </a:t>
            </a:r>
            <a:r>
              <a:rPr lang="fr-FR" sz="1400" b="1" dirty="0" err="1" smtClean="0"/>
              <a:t>scalar</a:t>
            </a:r>
            <a:r>
              <a:rPr lang="fr-FR" sz="1400" dirty="0" smtClean="0"/>
              <a:t> </a:t>
            </a:r>
            <a:r>
              <a:rPr lang="fr-FR" sz="1400" dirty="0" err="1" smtClean="0"/>
              <a:t>coupled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this</a:t>
            </a:r>
            <a:r>
              <a:rPr lang="fr-FR" sz="1400" dirty="0" smtClean="0"/>
              <a:t> </a:t>
            </a:r>
            <a:r>
              <a:rPr lang="fr-FR" sz="1400" b="1" dirty="0" err="1" smtClean="0"/>
              <a:t>particular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coupling</a:t>
            </a:r>
            <a:r>
              <a:rPr lang="fr-FR" sz="1400" dirty="0" smtClean="0"/>
              <a:t>: 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519" y="5771322"/>
            <a:ext cx="857250" cy="5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68" y="329514"/>
            <a:ext cx="747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identify</a:t>
            </a:r>
            <a:r>
              <a:rPr lang="fr-FR" dirty="0" smtClean="0"/>
              <a:t>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parameter</a:t>
            </a:r>
            <a:r>
              <a:rPr lang="fr-FR" dirty="0" smtClean="0"/>
              <a:t> of the </a:t>
            </a:r>
            <a:r>
              <a:rPr lang="fr-FR" dirty="0" err="1" smtClean="0"/>
              <a:t>quadratic</a:t>
            </a:r>
            <a:r>
              <a:rPr lang="fr-FR" dirty="0" smtClean="0"/>
              <a:t> </a:t>
            </a:r>
            <a:r>
              <a:rPr lang="fr-FR" dirty="0" err="1" smtClean="0"/>
              <a:t>term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76" y="1239373"/>
            <a:ext cx="1184910" cy="6362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732" y="448967"/>
            <a:ext cx="1522095" cy="2171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68" y="2416171"/>
            <a:ext cx="862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vacuum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 due to the quantum fluctuations of the volume </a:t>
            </a:r>
            <a:r>
              <a:rPr lang="fr-FR" dirty="0" err="1" smtClean="0"/>
              <a:t>modulus</a:t>
            </a:r>
            <a:r>
              <a:rPr lang="fr-FR" dirty="0" smtClean="0"/>
              <a:t>:  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35459" y="4135395"/>
            <a:ext cx="107174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/>
              <a:t>T</a:t>
            </a:r>
            <a:r>
              <a:rPr lang="fr-FR" dirty="0" smtClean="0"/>
              <a:t>his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hint</a:t>
            </a:r>
            <a:r>
              <a:rPr lang="fr-FR" dirty="0" smtClean="0"/>
              <a:t> in </a:t>
            </a:r>
            <a:r>
              <a:rPr lang="fr-FR" dirty="0" err="1" smtClean="0"/>
              <a:t>favour</a:t>
            </a:r>
            <a:r>
              <a:rPr lang="fr-FR" dirty="0" smtClean="0"/>
              <a:t> of a </a:t>
            </a:r>
            <a:r>
              <a:rPr lang="fr-FR" dirty="0" err="1" smtClean="0"/>
              <a:t>fundamental</a:t>
            </a:r>
            <a:r>
              <a:rPr lang="fr-FR" dirty="0" smtClean="0"/>
              <a:t> </a:t>
            </a:r>
            <a:r>
              <a:rPr lang="fr-FR" dirty="0" err="1" smtClean="0"/>
              <a:t>origin</a:t>
            </a:r>
            <a:r>
              <a:rPr lang="fr-FR" dirty="0" smtClean="0"/>
              <a:t> for a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whose</a:t>
            </a:r>
            <a:r>
              <a:rPr lang="fr-FR" dirty="0" smtClean="0"/>
              <a:t> mass and </a:t>
            </a:r>
            <a:r>
              <a:rPr lang="fr-FR" dirty="0" err="1" smtClean="0"/>
              <a:t>coupling</a:t>
            </a:r>
            <a:r>
              <a:rPr lang="fr-FR" dirty="0" smtClean="0"/>
              <a:t> to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testable by </a:t>
            </a:r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. A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understanding</a:t>
            </a:r>
            <a:r>
              <a:rPr lang="fr-FR" dirty="0" smtClean="0"/>
              <a:t> of the </a:t>
            </a:r>
            <a:r>
              <a:rPr lang="fr-FR" dirty="0" err="1" smtClean="0"/>
              <a:t>underlying</a:t>
            </a:r>
            <a:r>
              <a:rPr lang="fr-FR" dirty="0" smtClean="0"/>
              <a:t> </a:t>
            </a:r>
            <a:r>
              <a:rPr lang="fr-FR" dirty="0" err="1" smtClean="0"/>
              <a:t>microscopic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certainly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8824732" y="2817460"/>
            <a:ext cx="27515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The massive spin 2 state has a mass </a:t>
            </a:r>
            <a:r>
              <a:rPr lang="fr-FR" sz="1200" dirty="0" err="1" smtClean="0"/>
              <a:t>larger</a:t>
            </a:r>
            <a:r>
              <a:rPr lang="fr-FR" sz="1200" dirty="0" smtClean="0"/>
              <a:t>  </a:t>
            </a:r>
            <a:r>
              <a:rPr lang="fr-FR" sz="1200" dirty="0"/>
              <a:t>the string </a:t>
            </a:r>
            <a:r>
              <a:rPr lang="fr-FR" sz="1200" dirty="0" err="1"/>
              <a:t>scale</a:t>
            </a:r>
            <a:r>
              <a:rPr lang="fr-FR" sz="1200" dirty="0"/>
              <a:t> </a:t>
            </a:r>
            <a:r>
              <a:rPr lang="fr-FR" sz="1200" dirty="0" err="1"/>
              <a:t>implying</a:t>
            </a:r>
            <a:r>
              <a:rPr lang="fr-FR" sz="1200" dirty="0"/>
              <a:t> </a:t>
            </a:r>
            <a:r>
              <a:rPr lang="fr-FR" sz="1200" dirty="0" err="1"/>
              <a:t>that</a:t>
            </a:r>
            <a:r>
              <a:rPr lang="fr-FR" sz="1200" dirty="0"/>
              <a:t> </a:t>
            </a:r>
            <a:r>
              <a:rPr lang="fr-FR" sz="1200" dirty="0" err="1" smtClean="0"/>
              <a:t>it</a:t>
            </a:r>
            <a:r>
              <a:rPr lang="fr-FR" sz="1200" dirty="0" smtClean="0"/>
              <a:t> </a:t>
            </a:r>
            <a:r>
              <a:rPr lang="fr-FR" sz="1200" dirty="0" err="1" smtClean="0"/>
              <a:t>becomes</a:t>
            </a:r>
            <a:r>
              <a:rPr lang="fr-FR" sz="1200" dirty="0" smtClean="0"/>
              <a:t> relevant </a:t>
            </a:r>
            <a:r>
              <a:rPr lang="fr-FR" sz="1200" dirty="0"/>
              <a:t>at the </a:t>
            </a:r>
            <a:r>
              <a:rPr lang="fr-FR" sz="1200" dirty="0" err="1"/>
              <a:t>scale</a:t>
            </a:r>
            <a:r>
              <a:rPr lang="fr-FR" sz="1200" dirty="0"/>
              <a:t> </a:t>
            </a:r>
            <a:r>
              <a:rPr lang="fr-FR" sz="1200" dirty="0" err="1"/>
              <a:t>where</a:t>
            </a:r>
            <a:r>
              <a:rPr lang="fr-FR" sz="1200" dirty="0"/>
              <a:t> all the </a:t>
            </a:r>
            <a:r>
              <a:rPr lang="fr-FR" sz="1200" dirty="0" err="1"/>
              <a:t>higher</a:t>
            </a:r>
            <a:r>
              <a:rPr lang="fr-FR" sz="1200" dirty="0"/>
              <a:t> </a:t>
            </a:r>
            <a:r>
              <a:rPr lang="fr-FR" sz="1200" dirty="0" err="1"/>
              <a:t>order</a:t>
            </a:r>
            <a:r>
              <a:rPr lang="fr-FR" sz="1200" dirty="0"/>
              <a:t> corrections are relevant </a:t>
            </a:r>
            <a:r>
              <a:rPr lang="fr-FR" sz="1200" dirty="0" err="1" smtClean="0"/>
              <a:t>too</a:t>
            </a:r>
            <a:r>
              <a:rPr lang="fr-FR" sz="1200" dirty="0" smtClean="0"/>
              <a:t>, not at </a:t>
            </a:r>
            <a:r>
              <a:rPr lang="fr-FR" sz="1200" dirty="0" err="1" smtClean="0"/>
              <a:t>low</a:t>
            </a:r>
            <a:r>
              <a:rPr lang="fr-FR" sz="1200" dirty="0" smtClean="0"/>
              <a:t> </a:t>
            </a:r>
            <a:r>
              <a:rPr lang="fr-FR" sz="1200" dirty="0" err="1" smtClean="0"/>
              <a:t>energy</a:t>
            </a:r>
            <a:r>
              <a:rPr lang="fr-FR" sz="1200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609" y="1340127"/>
            <a:ext cx="3278505" cy="5619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113" y="3687390"/>
            <a:ext cx="1651635" cy="291465"/>
          </a:xfrm>
          <a:prstGeom prst="rect">
            <a:avLst/>
          </a:prstGeom>
          <a:solidFill>
            <a:schemeClr val="bg2"/>
          </a:solidFill>
        </p:spPr>
      </p:pic>
      <p:cxnSp>
        <p:nvCxnSpPr>
          <p:cNvPr id="18" name="Straight Arrow Connector 17"/>
          <p:cNvCxnSpPr/>
          <p:nvPr/>
        </p:nvCxnSpPr>
        <p:spPr>
          <a:xfrm flipV="1">
            <a:off x="2240692" y="3978855"/>
            <a:ext cx="1425146" cy="302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0789" y="4129991"/>
            <a:ext cx="1861751" cy="3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energy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26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5968" y="329513"/>
            <a:ext cx="5329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SUMMARY</a:t>
            </a:r>
            <a:endParaRPr lang="fr-FR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83741" y="1458097"/>
            <a:ext cx="10346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argued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effective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of </a:t>
            </a:r>
            <a:r>
              <a:rPr lang="fr-FR" dirty="0" err="1" smtClean="0"/>
              <a:t>gravity</a:t>
            </a:r>
            <a:r>
              <a:rPr lang="fr-FR" dirty="0" smtClean="0"/>
              <a:t> at the </a:t>
            </a:r>
            <a:r>
              <a:rPr lang="fr-FR" dirty="0" err="1" smtClean="0"/>
              <a:t>lowest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in </a:t>
            </a:r>
            <a:r>
              <a:rPr lang="fr-FR" dirty="0" err="1" smtClean="0"/>
              <a:t>curvature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have </a:t>
            </a:r>
            <a:r>
              <a:rPr lang="fr-FR" dirty="0" err="1" smtClean="0"/>
              <a:t>phenomenologically</a:t>
            </a:r>
            <a:r>
              <a:rPr lang="fr-FR" dirty="0" smtClean="0"/>
              <a:t> </a:t>
            </a:r>
            <a:r>
              <a:rPr lang="fr-FR" dirty="0" err="1" smtClean="0"/>
              <a:t>appealing</a:t>
            </a:r>
            <a:r>
              <a:rPr lang="fr-FR" dirty="0" smtClean="0"/>
              <a:t> </a:t>
            </a:r>
            <a:r>
              <a:rPr lang="fr-FR" dirty="0" err="1" smtClean="0"/>
              <a:t>properties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 a of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degree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corner for </a:t>
            </a:r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... </a:t>
            </a:r>
            <a:r>
              <a:rPr lang="fr-FR" dirty="0"/>
              <a:t>i</a:t>
            </a:r>
            <a:r>
              <a:rPr lang="fr-FR" dirty="0" smtClean="0"/>
              <a:t>f certain conditions </a:t>
            </a:r>
            <a:r>
              <a:rPr lang="fr-FR" dirty="0" err="1"/>
              <a:t>ascalar</a:t>
            </a:r>
            <a:r>
              <a:rPr lang="fr-FR" dirty="0"/>
              <a:t> </a:t>
            </a:r>
            <a:r>
              <a:rPr lang="fr-FR" dirty="0" err="1"/>
              <a:t>degree</a:t>
            </a:r>
            <a:r>
              <a:rPr lang="fr-FR" dirty="0"/>
              <a:t> </a:t>
            </a:r>
            <a:r>
              <a:rPr lang="fr-FR" dirty="0" err="1"/>
              <a:t>re</a:t>
            </a:r>
            <a:r>
              <a:rPr lang="fr-FR" dirty="0"/>
              <a:t> </a:t>
            </a:r>
            <a:r>
              <a:rPr lang="fr-FR" dirty="0" err="1" smtClean="0"/>
              <a:t>satisfied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83741" y="2944828"/>
            <a:ext cx="10289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 In </a:t>
            </a:r>
            <a:r>
              <a:rPr lang="fr-FR" dirty="0" err="1" smtClean="0"/>
              <a:t>particular</a:t>
            </a:r>
            <a:r>
              <a:rPr lang="fr-FR" dirty="0" smtClean="0"/>
              <a:t>, </a:t>
            </a:r>
            <a:r>
              <a:rPr lang="fr-FR" dirty="0" err="1"/>
              <a:t>s</a:t>
            </a:r>
            <a:r>
              <a:rPr lang="fr-FR" dirty="0" err="1" smtClean="0"/>
              <a:t>uch</a:t>
            </a:r>
            <a:r>
              <a:rPr lang="fr-FR" dirty="0" smtClean="0"/>
              <a:t> a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effective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valid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b="1" dirty="0" err="1" smtClean="0"/>
              <a:t>hierarchy</a:t>
            </a:r>
            <a:r>
              <a:rPr lang="fr-FR" b="1" dirty="0" smtClean="0"/>
              <a:t> of </a:t>
            </a:r>
            <a:r>
              <a:rPr lang="fr-FR" b="1" dirty="0" err="1" smtClean="0"/>
              <a:t>scales</a:t>
            </a:r>
            <a:r>
              <a:rPr lang="fr-FR" dirty="0" smtClean="0"/>
              <a:t>. If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case </a:t>
            </a:r>
            <a:r>
              <a:rPr lang="fr-FR" dirty="0" err="1" smtClean="0"/>
              <a:t>then</a:t>
            </a:r>
            <a:r>
              <a:rPr lang="fr-FR" dirty="0" smtClean="0"/>
              <a:t> the effective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of </a:t>
            </a:r>
            <a:r>
              <a:rPr lang="fr-FR" dirty="0" err="1" smtClean="0"/>
              <a:t>gravity</a:t>
            </a:r>
            <a:r>
              <a:rPr lang="fr-FR" dirty="0" smtClean="0"/>
              <a:t> </a:t>
            </a:r>
            <a:r>
              <a:rPr lang="fr-FR" dirty="0" err="1" smtClean="0"/>
              <a:t>reduces</a:t>
            </a:r>
            <a:r>
              <a:rPr lang="fr-FR" dirty="0" smtClean="0"/>
              <a:t> to a pure </a:t>
            </a:r>
            <a:r>
              <a:rPr lang="fr-FR" dirty="0" err="1" smtClean="0"/>
              <a:t>cosmological</a:t>
            </a:r>
            <a:r>
              <a:rPr lang="fr-FR" dirty="0" smtClean="0"/>
              <a:t> constant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:  no </a:t>
            </a:r>
            <a:r>
              <a:rPr lang="fr-FR" dirty="0" err="1" smtClean="0"/>
              <a:t>dynamics</a:t>
            </a:r>
            <a:r>
              <a:rPr lang="fr-FR" dirty="0"/>
              <a:t> </a:t>
            </a:r>
            <a:r>
              <a:rPr lang="fr-FR" dirty="0" smtClean="0"/>
              <a:t>(or the </a:t>
            </a:r>
            <a:r>
              <a:rPr lang="fr-FR" dirty="0" err="1" smtClean="0"/>
              <a:t>dynamics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gravitational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r>
              <a:rPr lang="fr-FR" dirty="0" smtClean="0"/>
              <a:t> at all)…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3741" y="4240940"/>
            <a:ext cx="10346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suggested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, i.e. the non-trivial </a:t>
            </a:r>
            <a:r>
              <a:rPr lang="fr-FR" dirty="0" err="1" smtClean="0"/>
              <a:t>dynamical</a:t>
            </a:r>
            <a:r>
              <a:rPr lang="fr-FR" dirty="0" smtClean="0"/>
              <a:t> case…,   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occur</a:t>
            </a:r>
            <a:r>
              <a:rPr lang="fr-FR" dirty="0" smtClean="0"/>
              <a:t> in string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lowest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in the </a:t>
            </a:r>
            <a:r>
              <a:rPr lang="fr-FR" dirty="0" err="1" smtClean="0"/>
              <a:t>curvature</a:t>
            </a:r>
            <a:r>
              <a:rPr lang="fr-FR" dirty="0" smtClean="0"/>
              <a:t> expansion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dominate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SUSY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broken</a:t>
            </a:r>
            <a:r>
              <a:rPr lang="fr-FR" dirty="0" smtClean="0"/>
              <a:t> by 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by </a:t>
            </a:r>
            <a:r>
              <a:rPr lang="fr-FR" dirty="0" err="1" smtClean="0"/>
              <a:t>brane-antibrane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. All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b="1" dirty="0" err="1" smtClean="0"/>
              <a:t>moduli</a:t>
            </a:r>
            <a:r>
              <a:rPr lang="fr-FR" b="1" dirty="0" smtClean="0"/>
              <a:t> stabilisation </a:t>
            </a:r>
            <a:r>
              <a:rPr lang="fr-FR" dirty="0" smtClean="0"/>
              <a:t>for the </a:t>
            </a:r>
            <a:r>
              <a:rPr lang="fr-FR" dirty="0" err="1" smtClean="0"/>
              <a:t>compactification</a:t>
            </a:r>
            <a:r>
              <a:rPr lang="fr-FR" dirty="0" smtClean="0"/>
              <a:t> </a:t>
            </a:r>
            <a:r>
              <a:rPr lang="fr-FR" dirty="0" err="1" smtClean="0"/>
              <a:t>breathing</a:t>
            </a:r>
            <a:r>
              <a:rPr lang="fr-FR" dirty="0" smtClean="0"/>
              <a:t> mode.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83741" y="5563114"/>
            <a:ext cx="10181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 Building a string model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reproduces</a:t>
            </a:r>
            <a:r>
              <a:rPr lang="fr-FR" dirty="0" smtClean="0"/>
              <a:t> the indications of the </a:t>
            </a:r>
            <a:r>
              <a:rPr lang="fr-FR" dirty="0" err="1" smtClean="0"/>
              <a:t>supergravity</a:t>
            </a:r>
            <a:r>
              <a:rPr lang="fr-FR" dirty="0" smtClean="0"/>
              <a:t> model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09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ésultat de recherche d'images pour &quot;dark energy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737" y="1572398"/>
            <a:ext cx="3329031" cy="361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5458" y="535459"/>
            <a:ext cx="1107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But GR </a:t>
            </a:r>
            <a:r>
              <a:rPr lang="fr-FR" dirty="0" err="1" smtClean="0"/>
              <a:t>fails</a:t>
            </a:r>
            <a:r>
              <a:rPr lang="fr-FR" dirty="0" smtClean="0"/>
              <a:t> </a:t>
            </a:r>
            <a:r>
              <a:rPr lang="fr-FR" dirty="0" err="1" smtClean="0"/>
              <a:t>miserably</a:t>
            </a:r>
            <a:r>
              <a:rPr lang="fr-FR" dirty="0" smtClean="0"/>
              <a:t> on </a:t>
            </a:r>
            <a:r>
              <a:rPr lang="fr-FR" dirty="0" err="1" smtClean="0"/>
              <a:t>cosmological</a:t>
            </a:r>
            <a:r>
              <a:rPr lang="fr-FR" dirty="0" smtClean="0"/>
              <a:t> </a:t>
            </a:r>
            <a:r>
              <a:rPr lang="fr-FR" dirty="0" err="1" smtClean="0"/>
              <a:t>scales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 and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are </a:t>
            </a:r>
            <a:r>
              <a:rPr lang="fr-FR" dirty="0" err="1" smtClean="0"/>
              <a:t>necessary</a:t>
            </a:r>
            <a:r>
              <a:rPr lang="fr-FR" dirty="0" smtClean="0"/>
              <a:t> to </a:t>
            </a:r>
            <a:r>
              <a:rPr lang="fr-FR" dirty="0" err="1" smtClean="0"/>
              <a:t>explain</a:t>
            </a:r>
            <a:r>
              <a:rPr lang="fr-FR" dirty="0" smtClean="0"/>
              <a:t> Baryon </a:t>
            </a:r>
            <a:r>
              <a:rPr lang="fr-FR" dirty="0" err="1" smtClean="0"/>
              <a:t>Acoustic</a:t>
            </a:r>
            <a:r>
              <a:rPr lang="fr-FR" dirty="0" smtClean="0"/>
              <a:t> Oscillations (BAO) or the </a:t>
            </a:r>
            <a:r>
              <a:rPr lang="fr-FR" dirty="0" err="1" smtClean="0"/>
              <a:t>Cosmic</a:t>
            </a:r>
            <a:r>
              <a:rPr lang="fr-FR" dirty="0" smtClean="0"/>
              <a:t> </a:t>
            </a:r>
            <a:r>
              <a:rPr lang="fr-FR" dirty="0" err="1" smtClean="0"/>
              <a:t>Microwave</a:t>
            </a:r>
            <a:r>
              <a:rPr lang="fr-FR" dirty="0" smtClean="0"/>
              <a:t> Background (CMB). 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552" y="3017795"/>
            <a:ext cx="4211955" cy="56388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1203459" y="3517557"/>
            <a:ext cx="411892" cy="1029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41708" y="4621427"/>
            <a:ext cx="2553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Cosmological</a:t>
            </a:r>
            <a:r>
              <a:rPr lang="fr-FR" dirty="0" smtClean="0"/>
              <a:t> constant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1881" y="5766486"/>
            <a:ext cx="8427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cosmological</a:t>
            </a:r>
            <a:r>
              <a:rPr lang="fr-FR" dirty="0" smtClean="0"/>
              <a:t> constant </a:t>
            </a:r>
            <a:r>
              <a:rPr lang="fr-FR" dirty="0" err="1" smtClean="0"/>
              <a:t>behaves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a constant and </a:t>
            </a:r>
            <a:r>
              <a:rPr lang="fr-FR" dirty="0" err="1" smtClean="0"/>
              <a:t>uniform</a:t>
            </a:r>
            <a:r>
              <a:rPr lang="fr-FR" dirty="0" smtClean="0"/>
              <a:t> vacuum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59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0587" y="467750"/>
            <a:ext cx="11188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problem of the  vacuum energy  was brought to the fore of cosmological </a:t>
            </a:r>
            <a:r>
              <a:rPr lang="en-GB" smtClean="0"/>
              <a:t>research</a:t>
            </a:r>
            <a:r>
              <a:rPr lang="en-GB"/>
              <a:t> </a:t>
            </a:r>
            <a:r>
              <a:rPr lang="en-GB" smtClean="0"/>
              <a:t>thanks to  </a:t>
            </a:r>
            <a:r>
              <a:rPr lang="en-GB" dirty="0" smtClean="0"/>
              <a:t>the discovery of the acceleration of the expansion of the Universe</a:t>
            </a:r>
            <a:r>
              <a:rPr lang="en-GB" dirty="0"/>
              <a:t>:</a:t>
            </a: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433766" y="3532888"/>
            <a:ext cx="6562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The result  takes into account  all  particles of any spin.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The sole contribution from the top quark  is larger than the energy at the formation of the elements (Big Bang Nucleosynthesis) preventing one from understanding the Universe’s dynamics since then. 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890587" y="5641386"/>
            <a:ext cx="1007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 is thus a sheer catastrophe. 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766" y="1559912"/>
            <a:ext cx="6054090" cy="693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7" name="Straight Arrow Connector 6"/>
          <p:cNvCxnSpPr/>
          <p:nvPr/>
        </p:nvCxnSpPr>
        <p:spPr>
          <a:xfrm flipV="1">
            <a:off x="2021360" y="2345174"/>
            <a:ext cx="1104900" cy="666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748211" y="2324100"/>
            <a:ext cx="0" cy="4857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84889" y="2337229"/>
            <a:ext cx="676275" cy="666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0587" y="3134856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Cosmological constant</a:t>
            </a:r>
            <a:endParaRPr lang="fr-FR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98851" y="2901717"/>
            <a:ext cx="2181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Phase transitions</a:t>
            </a:r>
            <a:endParaRPr lang="fr-FR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929312" y="3010557"/>
            <a:ext cx="2609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Quantum fluctuations</a:t>
            </a:r>
            <a:endParaRPr lang="fr-FR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996491" y="2430162"/>
            <a:ext cx="2552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See</a:t>
            </a:r>
            <a:r>
              <a:rPr lang="fr-FR" sz="1000" dirty="0" smtClean="0"/>
              <a:t> J. </a:t>
            </a:r>
            <a:r>
              <a:rPr lang="fr-FR" sz="1000" dirty="0" err="1" smtClean="0"/>
              <a:t>Martin’s</a:t>
            </a:r>
            <a:r>
              <a:rPr lang="fr-FR" sz="1000" dirty="0" smtClean="0"/>
              <a:t> </a:t>
            </a:r>
            <a:r>
              <a:rPr lang="fr-FR" sz="1000" dirty="0" err="1" smtClean="0"/>
              <a:t>review</a:t>
            </a:r>
            <a:r>
              <a:rPr lang="fr-FR" sz="1000" dirty="0" smtClean="0"/>
              <a:t> « all </a:t>
            </a:r>
            <a:r>
              <a:rPr lang="fr-FR" sz="1000" dirty="0" err="1" smtClean="0"/>
              <a:t>you</a:t>
            </a:r>
            <a:r>
              <a:rPr lang="fr-FR" sz="1000" dirty="0" smtClean="0"/>
              <a:t> </a:t>
            </a:r>
            <a:r>
              <a:rPr lang="fr-FR" sz="1000" dirty="0" err="1" smtClean="0"/>
              <a:t>wanted</a:t>
            </a:r>
            <a:r>
              <a:rPr lang="fr-FR" sz="1000" dirty="0" smtClean="0"/>
              <a:t> to know… » (2012)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75534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99" y="466725"/>
            <a:ext cx="10875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are three contribution to the vacuum energy: the “latent heat” from phase transitions, e.g. electroweak, </a:t>
            </a:r>
            <a:r>
              <a:rPr lang="en-GB" dirty="0"/>
              <a:t>the vacuum fluctuations </a:t>
            </a:r>
            <a:r>
              <a:rPr lang="en-GB" dirty="0" smtClean="0"/>
              <a:t>and the cosmological constant. The latter plays the role of a counter term and the measured value of the vacuum energy is: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60" y="1934072"/>
            <a:ext cx="1611630" cy="342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71499" y="2710149"/>
            <a:ext cx="10245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scale is far lower than any of the scales in particle physics and the early Universe ( apart from  neutrinos ….) !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71499" y="3705770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Hence the cosmological constant (counter term) must almost cancel all the disparate contributions from all the particles and the phase transitions of the Universe: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172167" y="4632508"/>
            <a:ext cx="5673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WHO ORDERED THAT ? </a:t>
            </a:r>
            <a:endParaRPr lang="fr-FR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845854" y="4880472"/>
            <a:ext cx="2688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I.I. Rabi about the muon in 1936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7330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1265" y="477795"/>
            <a:ext cx="7282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AN EFFECTIVE FIELD THEORY APPROACH </a:t>
            </a:r>
            <a:endParaRPr lang="fr-FR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84886" y="2510052"/>
            <a:ext cx="51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logical</a:t>
            </a:r>
            <a:r>
              <a:rPr lang="fr-FR" dirty="0" smtClean="0"/>
              <a:t> </a:t>
            </a:r>
            <a:r>
              <a:rPr lang="fr-FR" dirty="0" err="1" smtClean="0"/>
              <a:t>possibilities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612245" y="3082149"/>
            <a:ext cx="9204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Fine-</a:t>
            </a:r>
            <a:r>
              <a:rPr lang="fr-FR" b="1" dirty="0" err="1" smtClean="0"/>
              <a:t>tuning</a:t>
            </a:r>
            <a:r>
              <a:rPr lang="fr-FR" b="1" dirty="0" smtClean="0"/>
              <a:t>:</a:t>
            </a:r>
            <a:r>
              <a:rPr lang="fr-FR" dirty="0" smtClean="0"/>
              <a:t>  </a:t>
            </a:r>
          </a:p>
          <a:p>
            <a:endParaRPr lang="fr-FR" dirty="0" smtClean="0"/>
          </a:p>
          <a:p>
            <a:r>
              <a:rPr lang="fr-FR" dirty="0" smtClean="0"/>
              <a:t>all the contributions to the vacuum </a:t>
            </a:r>
            <a:r>
              <a:rPr lang="fr-FR" dirty="0" err="1" smtClean="0"/>
              <a:t>energy</a:t>
            </a:r>
            <a:r>
              <a:rPr lang="fr-FR" dirty="0" smtClean="0"/>
              <a:t> are </a:t>
            </a:r>
            <a:r>
              <a:rPr lang="fr-FR" dirty="0" err="1" smtClean="0"/>
              <a:t>tuned</a:t>
            </a:r>
            <a:r>
              <a:rPr lang="fr-FR" dirty="0" smtClean="0"/>
              <a:t> to the </a:t>
            </a:r>
            <a:r>
              <a:rPr lang="fr-FR" dirty="0" err="1" smtClean="0"/>
              <a:t>measured</a:t>
            </a:r>
            <a:r>
              <a:rPr lang="fr-FR" dirty="0" smtClean="0"/>
              <a:t> value </a:t>
            </a:r>
            <a:r>
              <a:rPr lang="fr-FR" dirty="0" err="1" smtClean="0"/>
              <a:t>cosmologically</a:t>
            </a:r>
            <a:r>
              <a:rPr lang="fr-FR" dirty="0" smtClean="0"/>
              <a:t>. GR + </a:t>
            </a:r>
            <a:r>
              <a:rPr lang="fr-FR" dirty="0" err="1" smtClean="0"/>
              <a:t>cosmological</a:t>
            </a:r>
            <a:r>
              <a:rPr lang="fr-FR" dirty="0" smtClean="0"/>
              <a:t> constant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effective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. 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612245" y="4511987"/>
            <a:ext cx="9591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Dynamics:</a:t>
            </a:r>
          </a:p>
          <a:p>
            <a:endParaRPr lang="fr-FR" b="1" dirty="0"/>
          </a:p>
          <a:p>
            <a:r>
              <a:rPr lang="fr-FR" dirty="0" smtClean="0"/>
              <a:t>The 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described</a:t>
            </a:r>
            <a:r>
              <a:rPr lang="fr-FR" dirty="0" smtClean="0"/>
              <a:t> by a </a:t>
            </a:r>
            <a:r>
              <a:rPr lang="fr-FR" dirty="0" err="1" smtClean="0"/>
              <a:t>theory</a:t>
            </a:r>
            <a:r>
              <a:rPr lang="fr-FR" dirty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all </a:t>
            </a:r>
            <a:r>
              <a:rPr lang="fr-FR" dirty="0" err="1" smtClean="0"/>
              <a:t>particles</a:t>
            </a:r>
            <a:r>
              <a:rPr lang="fr-FR" dirty="0" smtClean="0"/>
              <a:t> have </a:t>
            </a:r>
            <a:r>
              <a:rPr lang="fr-FR" dirty="0" err="1" smtClean="0"/>
              <a:t>decoupled</a:t>
            </a:r>
            <a:r>
              <a:rPr lang="fr-FR" dirty="0"/>
              <a:t>.</a:t>
            </a:r>
            <a:r>
              <a:rPr lang="fr-FR" dirty="0" smtClean="0"/>
              <a:t> </a:t>
            </a:r>
          </a:p>
          <a:p>
            <a:endParaRPr lang="fr-FR" b="1" dirty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84886" y="1383957"/>
            <a:ext cx="10511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late</a:t>
            </a:r>
            <a:r>
              <a:rPr lang="fr-FR" dirty="0" smtClean="0"/>
              <a:t> time 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large distance </a:t>
            </a:r>
            <a:r>
              <a:rPr lang="fr-FR" dirty="0" err="1" smtClean="0"/>
              <a:t>phenomenon</a:t>
            </a:r>
            <a:r>
              <a:rPr lang="fr-FR" dirty="0" smtClean="0"/>
              <a:t>. It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describable</a:t>
            </a:r>
            <a:r>
              <a:rPr lang="fr-FR" dirty="0"/>
              <a:t> </a:t>
            </a:r>
            <a:r>
              <a:rPr lang="fr-FR" dirty="0" smtClean="0"/>
              <a:t>by a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r>
              <a:rPr lang="fr-FR" dirty="0" smtClean="0"/>
              <a:t>. </a:t>
            </a:r>
            <a:r>
              <a:rPr lang="fr-FR" dirty="0" err="1" smtClean="0"/>
              <a:t>Analogous</a:t>
            </a:r>
            <a:r>
              <a:rPr lang="fr-FR" dirty="0" smtClean="0"/>
              <a:t> to the Landau-</a:t>
            </a:r>
            <a:r>
              <a:rPr lang="fr-FR" dirty="0" err="1" smtClean="0"/>
              <a:t>Ginzburg</a:t>
            </a:r>
            <a:r>
              <a:rPr lang="fr-FR" dirty="0" smtClean="0"/>
              <a:t> </a:t>
            </a:r>
            <a:r>
              <a:rPr lang="fr-FR" dirty="0" err="1" smtClean="0"/>
              <a:t>theory</a:t>
            </a:r>
            <a:r>
              <a:rPr lang="fr-FR" dirty="0" smtClean="0"/>
              <a:t> of second </a:t>
            </a:r>
            <a:r>
              <a:rPr lang="fr-FR" dirty="0" err="1" smtClean="0"/>
              <a:t>order</a:t>
            </a:r>
            <a:r>
              <a:rPr lang="fr-FR" dirty="0" smtClean="0"/>
              <a:t> phase transitions (</a:t>
            </a:r>
            <a:r>
              <a:rPr lang="fr-FR" dirty="0" err="1" smtClean="0"/>
              <a:t>irrelevance</a:t>
            </a:r>
            <a:r>
              <a:rPr lang="fr-FR" dirty="0" smtClean="0"/>
              <a:t> of short distance </a:t>
            </a:r>
            <a:r>
              <a:rPr lang="fr-FR" dirty="0" err="1" smtClean="0"/>
              <a:t>details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723501" y="5989315"/>
            <a:ext cx="4506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EXTENSIONS of GR at LOW ENERGY</a:t>
            </a:r>
            <a:endParaRPr lang="fr-FR" sz="2000" b="1" i="1" dirty="0"/>
          </a:p>
        </p:txBody>
      </p:sp>
      <p:sp>
        <p:nvSpPr>
          <p:cNvPr id="10" name="Down Arrow 9"/>
          <p:cNvSpPr/>
          <p:nvPr/>
        </p:nvSpPr>
        <p:spPr>
          <a:xfrm>
            <a:off x="5737242" y="5615644"/>
            <a:ext cx="45719" cy="2883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6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941" y="477795"/>
            <a:ext cx="7554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requires</a:t>
            </a:r>
            <a:r>
              <a:rPr lang="fr-FR" dirty="0" smtClean="0"/>
              <a:t> to </a:t>
            </a:r>
            <a:r>
              <a:rPr lang="fr-FR" dirty="0" err="1" smtClean="0"/>
              <a:t>classify</a:t>
            </a:r>
            <a:r>
              <a:rPr lang="fr-FR" dirty="0" smtClean="0"/>
              <a:t> the violations of </a:t>
            </a:r>
            <a:r>
              <a:rPr lang="fr-FR" dirty="0" err="1" smtClean="0"/>
              <a:t>Weinberg’s</a:t>
            </a:r>
            <a:r>
              <a:rPr lang="fr-FR" dirty="0" smtClean="0"/>
              <a:t> </a:t>
            </a:r>
            <a:r>
              <a:rPr lang="fr-FR" dirty="0" err="1" smtClean="0"/>
              <a:t>uniqueness</a:t>
            </a:r>
            <a:r>
              <a:rPr lang="fr-FR" dirty="0" smtClean="0"/>
              <a:t> </a:t>
            </a:r>
            <a:r>
              <a:rPr lang="fr-FR" dirty="0" err="1" smtClean="0"/>
              <a:t>theorem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1771135" y="1639330"/>
            <a:ext cx="617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Lorentz </a:t>
            </a:r>
            <a:r>
              <a:rPr lang="fr-FR" dirty="0" err="1" smtClean="0"/>
              <a:t>violating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820562" y="2759676"/>
            <a:ext cx="6054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Massive spin 2 </a:t>
            </a:r>
            <a:r>
              <a:rPr lang="fr-FR" dirty="0" err="1" smtClean="0"/>
              <a:t>fields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771135" y="3880022"/>
            <a:ext cx="547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Fields of spin 0, 1 … :    </a:t>
            </a:r>
            <a:r>
              <a:rPr lang="fr-FR" i="1" dirty="0" err="1" smtClean="0">
                <a:solidFill>
                  <a:srgbClr val="FF0000"/>
                </a:solidFill>
              </a:rPr>
              <a:t>scalars</a:t>
            </a:r>
            <a:r>
              <a:rPr lang="fr-FR" dirty="0" smtClean="0"/>
              <a:t> or </a:t>
            </a:r>
            <a:r>
              <a:rPr lang="fr-FR" dirty="0" err="1" smtClean="0"/>
              <a:t>vectors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087762" y="2682732"/>
            <a:ext cx="3575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5=2+2+1 </a:t>
            </a:r>
            <a:endParaRPr lang="fr-FR" sz="28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334897" y="1639330"/>
            <a:ext cx="197708" cy="107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32605" y="1475259"/>
            <a:ext cx="215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Massive graviton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113373" y="2452129"/>
            <a:ext cx="980303" cy="3281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2508" y="2258570"/>
            <a:ext cx="10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vector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463481" y="3048000"/>
            <a:ext cx="757881" cy="157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79027" y="3071369"/>
            <a:ext cx="113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scalar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378941" y="5313405"/>
            <a:ext cx="359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 + </a:t>
            </a:r>
            <a:r>
              <a:rPr lang="fr-FR" dirty="0" err="1" smtClean="0"/>
              <a:t>scalar</a:t>
            </a:r>
            <a:r>
              <a:rPr lang="fr-FR" dirty="0" smtClean="0"/>
              <a:t>= </a:t>
            </a:r>
            <a:r>
              <a:rPr lang="fr-FR" b="1" dirty="0" err="1" smtClean="0"/>
              <a:t>Scalar-tensor</a:t>
            </a:r>
            <a:r>
              <a:rPr lang="fr-FR" b="1" dirty="0" smtClean="0"/>
              <a:t> </a:t>
            </a:r>
            <a:r>
              <a:rPr lang="fr-FR" b="1" dirty="0" err="1" smtClean="0"/>
              <a:t>theories</a:t>
            </a:r>
            <a:endParaRPr lang="fr-FR" b="1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805881" y="4695568"/>
            <a:ext cx="1425146" cy="8484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805881" y="5544065"/>
            <a:ext cx="1425146" cy="889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78162" y="4547286"/>
            <a:ext cx="402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Self-</a:t>
            </a:r>
            <a:r>
              <a:rPr lang="fr-FR" dirty="0" err="1" smtClean="0">
                <a:solidFill>
                  <a:srgbClr val="C00000"/>
                </a:solidFill>
              </a:rPr>
              <a:t>acceleration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78162" y="6211330"/>
            <a:ext cx="2940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Quantum </a:t>
            </a:r>
            <a:r>
              <a:rPr lang="fr-FR" dirty="0" err="1" smtClean="0">
                <a:solidFill>
                  <a:srgbClr val="C00000"/>
                </a:solidFill>
              </a:rPr>
              <a:t>effects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53448" y="4994303"/>
            <a:ext cx="445667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Dynamical</a:t>
            </a:r>
            <a:r>
              <a:rPr lang="fr-FR" sz="1100" dirty="0" smtClean="0"/>
              <a:t> (violation of </a:t>
            </a:r>
            <a:r>
              <a:rPr lang="fr-FR" sz="1100" dirty="0" err="1" smtClean="0"/>
              <a:t>Weinberg’s</a:t>
            </a:r>
            <a:r>
              <a:rPr lang="fr-FR" sz="1100" dirty="0" smtClean="0"/>
              <a:t> no-go </a:t>
            </a:r>
            <a:r>
              <a:rPr lang="fr-FR" sz="1100" dirty="0" err="1" smtClean="0"/>
              <a:t>theorem</a:t>
            </a:r>
            <a:r>
              <a:rPr lang="fr-FR" sz="1100" dirty="0" smtClean="0"/>
              <a:t>: no </a:t>
            </a:r>
            <a:r>
              <a:rPr lang="fr-FR" sz="1100" dirty="0" err="1" smtClean="0"/>
              <a:t>Poincare</a:t>
            </a:r>
            <a:r>
              <a:rPr lang="fr-FR" sz="1100" dirty="0" smtClean="0"/>
              <a:t> invariant self-</a:t>
            </a:r>
            <a:r>
              <a:rPr lang="fr-FR" sz="1100" dirty="0" err="1" smtClean="0"/>
              <a:t>accelerating</a:t>
            </a:r>
            <a:r>
              <a:rPr lang="fr-FR" sz="1100" dirty="0" smtClean="0"/>
              <a:t> vacuum) </a:t>
            </a:r>
            <a:r>
              <a:rPr lang="fr-FR" sz="1100" dirty="0" err="1" smtClean="0"/>
              <a:t>evolution</a:t>
            </a:r>
            <a:r>
              <a:rPr lang="fr-FR" sz="1100" dirty="0" smtClean="0"/>
              <a:t> of the </a:t>
            </a:r>
            <a:r>
              <a:rPr lang="fr-FR" sz="1100" dirty="0" err="1" smtClean="0"/>
              <a:t>scalar</a:t>
            </a:r>
            <a:r>
              <a:rPr lang="fr-FR" sz="1100" dirty="0" smtClean="0"/>
              <a:t> </a:t>
            </a:r>
            <a:r>
              <a:rPr lang="fr-FR" sz="1100" dirty="0" err="1" smtClean="0"/>
              <a:t>leading</a:t>
            </a:r>
            <a:r>
              <a:rPr lang="fr-FR" sz="1100" dirty="0" smtClean="0"/>
              <a:t> to an effective vacuum </a:t>
            </a:r>
            <a:r>
              <a:rPr lang="fr-FR" sz="1100" dirty="0" err="1" smtClean="0"/>
              <a:t>energy</a:t>
            </a:r>
            <a:r>
              <a:rPr lang="fr-FR" sz="1100" dirty="0" smtClean="0"/>
              <a:t>.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98699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ésultat de recherche d'images pour &quot;one shot gun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146" y="166844"/>
            <a:ext cx="3736202" cy="219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0830" y="596213"/>
            <a:ext cx="9438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r>
              <a:rPr lang="fr-FR" dirty="0" smtClean="0"/>
              <a:t>, the vacuum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set at high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to </a:t>
            </a:r>
            <a:r>
              <a:rPr lang="fr-FR" dirty="0" err="1" smtClean="0"/>
              <a:t>zero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renormalisation</a:t>
            </a:r>
            <a:r>
              <a:rPr lang="fr-FR" dirty="0" smtClean="0"/>
              <a:t> by the </a:t>
            </a:r>
            <a:r>
              <a:rPr lang="fr-FR" dirty="0" err="1" smtClean="0"/>
              <a:t>cosmological</a:t>
            </a:r>
            <a:r>
              <a:rPr lang="fr-FR" dirty="0" smtClean="0"/>
              <a:t> constant </a:t>
            </a:r>
            <a:r>
              <a:rPr lang="fr-FR" dirty="0" err="1" smtClean="0"/>
              <a:t>counter-term</a:t>
            </a:r>
            <a:r>
              <a:rPr lang="fr-FR" dirty="0" smtClean="0"/>
              <a:t>.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: 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790831" y="2306595"/>
            <a:ext cx="1065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to </a:t>
            </a:r>
            <a:r>
              <a:rPr lang="fr-FR" dirty="0" err="1" smtClean="0"/>
              <a:t>construct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</a:t>
            </a:r>
            <a:r>
              <a:rPr lang="fr-FR" dirty="0" err="1" smtClean="0"/>
              <a:t>theories</a:t>
            </a:r>
            <a:r>
              <a:rPr lang="fr-FR" dirty="0" smtClean="0"/>
              <a:t>: absence of </a:t>
            </a:r>
            <a:r>
              <a:rPr lang="fr-FR" dirty="0" err="1" smtClean="0"/>
              <a:t>instabilities</a:t>
            </a:r>
            <a:r>
              <a:rPr lang="fr-FR" dirty="0" smtClean="0"/>
              <a:t> (</a:t>
            </a:r>
            <a:r>
              <a:rPr lang="fr-FR" dirty="0" err="1" smtClean="0"/>
              <a:t>ghosts</a:t>
            </a:r>
            <a:r>
              <a:rPr lang="fr-FR" dirty="0" smtClean="0"/>
              <a:t>, gradient </a:t>
            </a:r>
            <a:r>
              <a:rPr lang="fr-FR" dirty="0" err="1" smtClean="0"/>
              <a:t>instabilities</a:t>
            </a:r>
            <a:r>
              <a:rPr lang="fr-FR" dirty="0" smtClean="0"/>
              <a:t>, tachyons...) and 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968" y="3509319"/>
            <a:ext cx="2809102" cy="7661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7150443" y="4357816"/>
            <a:ext cx="700216" cy="53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57383" y="4143632"/>
            <a:ext cx="930876" cy="617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82465" y="4761470"/>
            <a:ext cx="212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Speed of light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664043" y="4761470"/>
            <a:ext cx="2306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Speed of gravitons</a:t>
            </a:r>
            <a:endParaRPr lang="fr-FR" dirty="0"/>
          </a:p>
        </p:txBody>
      </p:sp>
      <p:pic>
        <p:nvPicPr>
          <p:cNvPr id="16" name="Picture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070" y="3748550"/>
            <a:ext cx="1737360" cy="28765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524861" y="4166227"/>
            <a:ext cx="21811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LIGO-VIRGO neutron star </a:t>
            </a:r>
            <a:r>
              <a:rPr lang="fr-FR" sz="1100" dirty="0" err="1" smtClean="0"/>
              <a:t>merger</a:t>
            </a:r>
            <a:endParaRPr lang="fr-FR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790831" y="5680328"/>
            <a:ext cx="1014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last </a:t>
            </a:r>
            <a:r>
              <a:rPr lang="fr-FR" dirty="0" err="1" smtClean="0"/>
              <a:t>requirement</a:t>
            </a:r>
            <a:r>
              <a:rPr lang="fr-FR" dirty="0" smtClean="0"/>
              <a:t> has </a:t>
            </a:r>
            <a:r>
              <a:rPr lang="fr-FR" dirty="0" err="1" smtClean="0"/>
              <a:t>ruled</a:t>
            </a:r>
            <a:r>
              <a:rPr lang="fr-FR" dirty="0" smtClean="0"/>
              <a:t> out </a:t>
            </a:r>
            <a:r>
              <a:rPr lang="fr-FR" dirty="0" err="1" smtClean="0"/>
              <a:t>most</a:t>
            </a:r>
            <a:r>
              <a:rPr lang="fr-FR" dirty="0" smtClean="0"/>
              <a:t> of the candidate for self-</a:t>
            </a:r>
            <a:r>
              <a:rPr lang="fr-FR" dirty="0" err="1" smtClean="0"/>
              <a:t>acceleration</a:t>
            </a:r>
            <a:r>
              <a:rPr lang="fr-FR" dirty="0" smtClean="0"/>
              <a:t>! In </a:t>
            </a:r>
            <a:r>
              <a:rPr lang="fr-FR" dirty="0" err="1" smtClean="0"/>
              <a:t>particular</a:t>
            </a:r>
            <a:r>
              <a:rPr lang="fr-FR" dirty="0" smtClean="0"/>
              <a:t>, all </a:t>
            </a:r>
            <a:r>
              <a:rPr lang="fr-FR" dirty="0" err="1" smtClean="0"/>
              <a:t>Galileons</a:t>
            </a:r>
            <a:r>
              <a:rPr lang="fr-FR" dirty="0" smtClean="0"/>
              <a:t> and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Horndeski</a:t>
            </a:r>
            <a:r>
              <a:rPr lang="fr-FR" dirty="0" smtClean="0"/>
              <a:t> are out.  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4497515" y="1488592"/>
            <a:ext cx="4456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GR </a:t>
            </a:r>
            <a:r>
              <a:rPr lang="fr-FR" sz="2800" dirty="0"/>
              <a:t>+</a:t>
            </a:r>
            <a:r>
              <a:rPr lang="fr-FR" sz="2800" dirty="0" err="1" smtClean="0"/>
              <a:t>scalars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1666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S_{\rm EH}= \frac{1}{16\pi G_N} \int d^4x \sqrt{-g} R$$&#10;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X=-\frac{1}{2} (\partial \phi)^2, \ \ \phi_\mu = D_\mu \phi, \ \ \phi_{\mu\nu}=D_\mu D_\nu \phi$$&#10;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{\cal L}= F(X,\phi) R + K(X,\phi) + G_3 (X,\phi) \Box \phi + {\cal L}_{\rm higher}$$&#10;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{\cal L}_{\rm higher}= A_3 \phi^\mu \phi^\nu \phi_{\mu\nu} \Box \phi + \frac{1}{8F}(48F_X^2 -8(F-XF_X)A­_3- X^2 A_3^2)\phi^\mu\phi_{\mu\nu}\phi_\lambda \phi^{\lambda \nu}+\frac{1}{2F} (4F_X+XA_3)A_3 (\phi_\mu\phi^{\mu\nu}\phi_\nu)^2 $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X=-\frac{1}{2} (\partial \phi)^2, \ \ \phi_\mu = D_\mu \phi, \ \ \phi_{\mu\nu}=D_\mu D_\nu \phi$$&#10;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V(\phi) \ \ \to \ \ V(\phi) +\frac{m_\phi^4}{64\pi^2} \ln \frac{\mu^2}{m_\phi^2} $$&#10;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V(\phi)= -\frac{\mu^2}{2} \phi^2 +\frac{\lambda}{4}\phi^4 +\frac{\mu^4}{4\lambda} $$&#10;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m_\phi= \sqrt2 \mu $$&#10;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\mu \sim 10^{-3} \ {\rm eV}$$&#10;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V_{\rm matter}= \frac{\rho}{2M^2} \phi^2$$&#10;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575"/>
  <p:tag name="BMPHEIGHT" val="400"/>
  <p:tag name="SOURCE" val="\documentclass{slides}&#10;\pagestyle{empty}&#10;\usepackage{color}&#10;\begin{document}&#10;               $$(-\frac{{\nabla }^2}{2m} +\Phi)\psi=E\psi$$&#10;\end{document} "/>
  <p:tag name="TRANSPAREN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S_m(\psi_i, g_{\mu\nu})$$&#10;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\Phi\sim m gz + \frac{\mu}{\sqrt \lambda} \tanh \frac{\mu z}{\sqrt 2}$$&#10;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S= \int d^4x \sqrt{-g}(\ m^2_{\rm Pl} \frac{R}{2} + c_0 R^2 + \dots)$$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R\sim H^2 \ll m_e^2$$&#10;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c_0 R \ll m_{\rm Pl}^2 \to \frac{\phi}{m_{\rm Pl}}\ll 1$$&#10;&#10;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S= \int d^4 x \sqrt{-g}&#10;(\frac{1}{16\pi G_N}R-\frac{1}{2}(\partial\phi)^2 -V(\phi) +&#10;{\cal L}_m (\psi_m, e^{2\phi/ \sqrt6 m_{\rm Pl}} g_{\mu\nu}))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635"/>
  <p:tag name="PICTUREFILESIZE" val="4185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V(\phi)= m_{\rm Pl}^2 \frac{ R f'-f}{2f'^2},\  f'=e^{-2\phi/\sqrt 6 m_{\rm Pl}}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363"/>
  <p:tag name="PICTUREFILESIZE" val="2319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S_{\rm MG}=\frac{1}{16\pi G_N} \int d^4x \sqrt{-g} f(R)$$&#10;\end{document}&#10;"/>
  <p:tag name="EXTERNALNAME" val="txp_fig"/>
  <p:tag name="BLEND" val="Faux"/>
  <p:tag name="TRANSPARENT" val="Vrai"/>
  <p:tag name="KEEPFILES" val="Faux"/>
  <p:tag name="DEBUGPAUSE" val="Faux"/>
  <p:tag name="RESOLUTION" val="1200"/>
  <p:tag name="TIMEOUT" val="(none)"/>
  <p:tag name="BOXWIDTH" val="348"/>
  <p:tag name="BOXHEIGHT" val="200"/>
  <p:tag name="BOXFONT" val="10"/>
  <p:tag name="BOXWRAP" val="Faux"/>
  <p:tag name="WORKAROUNDTRANSPARENCYBUG" val="Faux"/>
  <p:tag name="ALLOWFONTSUBSTITUTION" val="Faux"/>
  <p:tag name="BITMAPFORMAT" val="pngmono"/>
  <p:tag name="ORIGWIDTH" val="294,9606"/>
  <p:tag name="PICTUREFILESIZE" val="1915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beta=\frac{1}{\sqrt 6}$$&#10;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591"/>
  <p:tag name="BMPHEIGHT" val="208"/>
  <p:tag name="SOURCE" val="\documentclass{slides}\pagestyle{empty}&#10;\begin{document}&#10;$$V_{eff}(\phi)=V(\phi) +\rho_m (A(\phi)-1)$$&#10;\end{document}"/>
  <p:tag name="TRANSPARENT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 (\phi) =m_{\rm Pl} \frac{d\ln A(\phi)}{d\phi}$&#10;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S_{\rm \Lambda CDM}= \frac{1}{16\pi G_N}\int d^4 x \sqrt{-g} (R-2\Lambda)$$&#10;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V(\phi)= \lambda^4 m_{\rm Pl}^4 e^{4\beta \phi/m_{\rm Pl}} + \frac{m_{\rm Pl}^4}{16 c_0}(e^{2\beta \phi/m_{\rm Pl}}-1)^2$$&#10;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delta V_{\rm matter}= \rho (e^{\beta \phi/m_{\rm Pl}}-1)$$&#10;&#10;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V_{\rm eff}(\phi) = \lambda^4 m_{\rm Pl}^4 + 4\lambda^4 m_{\rm Pl}^3\phi +  \frac{m^2}{2}\phi^2 + \frac{\beta}{m_{\rm Pl}} \phi \rho $$&#10;&#10;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1\ll c_0 \ll \lambda^{-4} $$&#10;&#10;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^2= \frac{\beta^2 m_{\rm Pl}^2}{2c_0}$$&#10;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frac{\Delta F_\phi}{A}= V_{\rm eff}(\phi_b)-V_{\rm eff}(\phi_d)$$&#10;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phi_b$$&#10;&#10;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phi_c$$&#10;&#10;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phi_c$$&#10;&#10;&#10;\end{document}"/>
  <p:tag name="IGUANATEXSIZE" val="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phi_d$$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rho_\Lambda= \Lambda m_{\rm Pl}^2 + \rho_{\rm transition} + \sum (2j+1) (-1)^{2j} \frac{m_j^4 }{64\pi^2}\ln \frac{\mu^2}{m_j^2} $$&#10;&#10;&#10;\end{document}"/>
  <p:tag name="IGUANATEXSIZE" val="2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phi_b=-\frac{2c_0}{\beta} \frac{\rho}{m_{\rm pl}^3}$$&#10;&#10;\end{document}"/>
  <p:tag name="IGUANATEXSIZE" val="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frac{\Delta F_\phi}{A} = \frac{\beta^2 \rho_c^2}{2 m_{\rm pl}^2 m^2} e^{-md}$$&#10;&#10;\end{document}"/>
  <p:tag name="IGUANATEXSIZE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$a_T=\frac{dA}{d\theta}$$&#10;\end{document}&#10;"/>
  <p:tag name="EXTERNALNAME" val="txp_fig"/>
  <p:tag name="BLEND" val="Faux"/>
  <p:tag name="TRANSPARENT" val="Vrai"/>
  <p:tag name="KEEPFILES" val="Faux"/>
  <p:tag name="DEBUGPAUSE" val="Faux"/>
  <p:tag name="RESOLUTION" val="1200"/>
  <p:tag name="TIMEOUT" val="(none)"/>
  <p:tag name="BOXWIDTH" val="348"/>
  <p:tag name="BOXHEIGHT" val="200"/>
  <p:tag name="BOXFONT" val="10"/>
  <p:tag name="BOXWRAP" val="Faux"/>
  <p:tag name="WORKAROUNDTRANSPARENCYBUG" val="Faux"/>
  <p:tag name="ALLOWFONTSUBSTITUTION" val="Faux"/>
  <p:tag name="BITMAPFORMAT" val="pngmono"/>
  <p:tag name="ORIGWIDTH" val="83"/>
  <p:tag name="PICTUREFILESIZE" val="560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W= A_\theta \int_d^\infty dx \frac{\Delta F_\phi}{A}(x)$$&#10;&#10;&#10;\end{document}"/>
  <p:tag name="IGUANATEXSIZE" val="2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T= a_T e^{-m_c d_s}\int_d^\infty dx \frac{\Delta F_\phi}{A}(x)$$&#10;&#10;&#10;\end{document}"/>
  <p:tag name="IGUANATEXSIZE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T= a_\theta  \frac{\beta^2 \rho_c^2}{2 m_{\rm pl}^2 m^3} e^{-md}$$&#10;&#10;\end{document}"/>
  <p:tag name="IGUANATEXSIZE" val="2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T\le a_\theta \Lambda_T^3, \ \ $$&#10;&#10;\end{document}"/>
  <p:tag name="IGUANATEXSIZE" val="2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Lambda_T \sim 0.35 \lambda m_{\rm Pl} $$&#10;&#10;\end{document}"/>
  <p:tag name="IGUANATEXSIZE" val="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\ge \lambda m_{\rm Pl}\ \to c_0 \ \le \lambda^{-2} $$&#10;&#10;\end{document}"/>
  <p:tag name="IGUANATEXSIZE" val="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lambda \sim 4\times 10^{-31}$$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rho_{\Lambda 0}^{1/4} = 2.4 {\rm meV}$$&#10;&#10;&#10;\end{document}"/>
  <p:tag name="IGUANATEXSIZE" val="2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delta V= \frac{m^4}{64\pi^2} \ln \frac{m^2}{\mu^2}= \frac{\beta^4 m_{\rm Pl}^4}{256 \pi^2 c_0^2} \ln \frac{m^2}{\mu^2} $$&#10;&#10;\end{document}"/>
  <p:tag name="IGUANATEXSIZE" val="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c_0\ge \alpha \lambda^{-2} $$&#10;&#10;\end{document}"/>
  <p:tag name="IGUANATEXSIZE" val="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alpha \sim \frac{\beta}{16\pi} \ln^{1/2} \frac{m^2}{\mu^2}\sim 0.01 $$&#10;&#10;\end{document}"/>
  <p:tag name="IGUANATEXSIZE" val="2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delta'' + {\cal H} \delta' -\frac{3}{2} \Omega_m {\cal H}^2 (1+\frac{2\beta^2k^2}{m^2a^2})\delta=0$$&#10;&#10;&#10;\end{document}"/>
  <p:tag name="IGUANATEXSIZE" val="2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alpha \lambda^{-2} \le c_0 \le \lambda^{-2} $$&#10;&#10;&#10;\end{document}"/>
  <p:tag name="IGUANATEXSIZE" val="2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delta S_2 =- \int d^4 x \sqrt{-g} c_2 (R^{\mu\nu}R_{\mu\nu}-\frac{1}{3}R^2) $$&#10;&#10;&#10;\end{document}"/>
  <p:tag name="IGUANATEXSIZE" val="2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frac{1}{k^2}- \frac{1}{k^2 +m_2^2} $$&#10;&#10;&#10;\end{document}"/>
  <p:tag name="IGUANATEXSIZE" val="2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m_2^2=\frac{m_{\rm Pl}^2}{c_2}$$&#10;&#10;&#10;\end{document}"/>
  <p:tag name="IGUANATEXSIZE" val="2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S= \int d^4 x \sqrt{-g} m_{\rm Pl}^2\left(  -\lambda^4 m_{\rm Pl}^2 + \frac{R}{2} + \frac{R^2}{m^2}\left(1 + \dots \alpha_p \frac{R^p}{m^{2p}} +\dots\right)\right) $$&#10;&#10;&#10;\end{document}"/>
  <p:tag name="IGUANATEXSIZE" val="2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S= \int d^4 x \sqrt{-g} m_{\rm Pl}^2\left(  -\lambda^4 m_{\rm Pl}^2 + \frac{R}{2} + \frac{R^2}{m^2}\left(1 + \dots \alpha_p \frac{R^p}{M^{2p}} +\dots\right)\right) $$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c_T=c$$&#10;&#10;&#10;\end{document}"/>
  <p:tag name="IGUANATEXSIZE" val="2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R^2$$&#10;&#10;&#10;\end{document}"/>
  <p:tag name="IGUANATEXSIZE" val="2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S_{10}= \int d^{10}x \sqrt{-g} \frac{1}{g_s^2 l_s^8} (R + \alpha_3 l_s^6 R^4 + \alpha_5 l_s^{10} R^6 + \dots) $$&#10;&#10;&#10;\end{document}"/>
  <p:tag name="IGUANATEXSIZE" val="2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g_s^{2p-2} $$&#10;&#10;&#10;\end{document}"/>
  <p:tag name="IGUANATEXSIZE" val="2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S= \int d^4 x \sqrt{-g} m_{\rm Pl}^2\left(\ \frac{R}{2} + \frac{R^2}{M_s^2}\sum_{p\ge 0} d_p (R l_s^2)^p\right) $$&#10;&#10;&#10;\end{document}"/>
  <p:tag name="IGUANATEXSIZE" val="2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V_6= l_6^6$$&#10;&#10;&#10;\end{document}"/>
  <p:tag name="IGUANATEXSIZE" val="2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s= 1/l_s$$&#10;&#10;&#10;\end{document}"/>
  <p:tag name="IGUANATEXSIZE" val="2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\rm Pl}^2=\frac{l_6^6}{g_s^2 l_s^8}(1+ \sum_p \alpha_p (\frac{l_s}{l_6})^{2p})$$&#10;&#10;&#10;\end{document}"/>
  <p:tag name="IGUANATEXSIZE" val="2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d_p\sim \sum_{n\ge \max (p+1,3)} \alpha_n (\frac{l_s}{l_6})^{2(n-p-1)}$$&#10;&#10;&#10;\end{document}"/>
  <p:tag name="IGUANATEXSIZE" val="2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l_6\gg l_s$$&#10;&#10;&#10;\end{document}"/>
  <p:tag name="IGUANATEXSIZE" val="2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d_0\sim \alpha_3(\frac{l_s}{l_6})^4, \ d_1\sim\alpha_3 (\frac{l_s}{l_6})^2,\ p\ge 2, \ d_p\sim \alpha_{p+1} $$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vert c_T-c\vert \le 10^{-15}$$&#10;&#10;&#10;\end{document}"/>
  <p:tag name="IGUANATEXSIZE" val="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c_0\sim c_2\sim \frac{1}{g_s^2} \frac{l_6^2}{l_s^2} $$&#10;&#10;&#10;\end{document}"/>
  <p:tag name="IGUANATEXSIZE" val="2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m_0^2\sim m_2^2 \sim \frac{l_6^4}{l_s^4} M_s^2$$&#10;&#10;&#10;\end{document}"/>
  <p:tag name="IGUANATEXSIZE" val="2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R^2$$&#10;&#10;&#10;\end{document}"/>
  <p:tag name="IGUANATEXSIZE" val="2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K=-3 m_{\rm Pl}^2 \ln (\frac{T + \bar T}{m_{\rm Pl}} - \frac{3 S\bar S}{m_{\rm Pl}^2})&#10;$$&#10;&#10;&#10;\end{document}"/>
  <p:tag name="IGUANATEXSIZE" val="2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S^2=0$$&#10;&#10;&#10;\end{document}"/>
  <p:tag name="IGUANATEXSIZE" val="2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W=M_WS(T-&lt;T&gt;)$$&#10;&#10;&#10;\end{document}"/>
  <p:tag name="IGUANATEXSIZE" val="2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\frac{T+\bar T}{2}= &lt;T&gt; e^{-2\beta \phi/m_{\rm Pl}}&#10;$$&#10;&#10;&#10;\end{document}"/>
  <p:tag name="IGUANATEXSIZE" val="2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V(\phi)\sim\frac{M_W^2 m_{\rm Pl}^2}{4} (e^{2\beta\phi/m_{\rm Pl}}-1)^2 $$&#10;&#10;&#10;\end{document}"/>
  <p:tag name="IGUANATEXSIZE" val="2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W}$$&#10;&#10;&#10;\end{document}"/>
  <p:tag name="IGUANATEXSIZE" val="2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K\supset \frac{C\bar C}{{T+\bar T}}$$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{\cal L}= F(X,\phi) R + K(X,\phi) + G_3 (X,\phi) \Box \phi + {\cal L}_{\rm higher}$$&#10;&#10;&#10;\end{document}"/>
  <p:tag name="IGUANATEXSIZE" val="2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{\cal L}_m \supset e^{K/2m^2_{\rm Pl}} m_\psi \bar \psi_C \psi_C&#10;$$&#10;&#10;&#10;\end{document}"/>
  <p:tag name="IGUANATEXSIZE" val="2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D=\sqrt{\frac{m_{\rm Pl}}{{T+\bar T}}}C&#10;$$&#10;&#10;&#10;\end{document}"/>
  <p:tag name="IGUANATEXSIZE" val="2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{\cal L}_m \supset (\frac{T+\bar T}{m_{\rm Pl}})^{-1/2} m_\psi \bar \psi_D \psi_D&#10;$$&#10;&#10;&#10;\end{document}"/>
  <p:tag name="IGUANATEXSIZE" val="2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\psi(\phi)= e^{\beta\phi/m_{\rm Pl}} m_\psi&#10;$$&#10;&#10;&#10;\end{document}"/>
  <p:tag name="IGUANATEXSIZE" val="2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\beta=\frac{1}{\sqrt 6}$$&#10;&#10;&#10;\end{document}"/>
  <p:tag name="IGUANATEXSIZE" val="2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c_0=\frac{m_{\rm Pl}^2}{4M_W^2}$$&#10;&#10;&#10;\end{document}"/>
  <p:tag name="IGUANATEXSIZE" val="2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M_{W}\sim 1 \ {\rm meV}$$&#10;&#10;&#10;\end{document}"/>
  <p:tag name="IGUANATEXSIZE" val="2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&lt;T&gt;\sim m_{\rm Pl} (\frac{l_6}{l_s})^{2/3}), \ \ l_6 \gg l_s$$&#10;&#10;&#10;\end{document}"/>
  <p:tag name="IGUANATEXSIZE" val="2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(\lambda m_{\rm Pl})^4 \sim M_W^4$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$ {\cal L}_{\rm higher}= A_3 \phi^\mu \phi^\nu \phi_{\mu\nu} \Box \phi + \frac{1}{8F}(48F_X^2 -8(F-XF_X)A-3- X^2 A_3^2)\phi^\mu\phi_{\mu\nu}\phi_\lambda \phi^{\lambda \nu}+\frac{1}{2F} (4F_X+XA_3)A_3 (\phi_\mu\phi^{\mu\nu}\phi_\nu)^2 $$&#10;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2759</Words>
  <Application>Microsoft Office PowerPoint</Application>
  <PresentationFormat>Widescreen</PresentationFormat>
  <Paragraphs>246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Comic Sans MS</vt:lpstr>
      <vt:lpstr>Wingdings</vt:lpstr>
      <vt:lpstr>Office Theme</vt:lpstr>
      <vt:lpstr>R  Dark Energy in the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effect of the environment </vt:lpstr>
      <vt:lpstr>PowerPoint Presentation</vt:lpstr>
      <vt:lpstr>PowerPoint Presentation</vt:lpstr>
      <vt:lpstr>PowerPoint Presentation</vt:lpstr>
      <vt:lpstr>Eotwash experiment:</vt:lpstr>
      <vt:lpstr>PowerPoint Presentation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 Dark Energy in the Laboratory</dc:title>
  <dc:creator>BRAX Philippe</dc:creator>
  <cp:lastModifiedBy>BRAX Philippe</cp:lastModifiedBy>
  <cp:revision>144</cp:revision>
  <dcterms:created xsi:type="dcterms:W3CDTF">2017-10-09T13:44:38Z</dcterms:created>
  <dcterms:modified xsi:type="dcterms:W3CDTF">2017-11-29T21:33:13Z</dcterms:modified>
</cp:coreProperties>
</file>