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81" r:id="rId3"/>
    <p:sldId id="385" r:id="rId4"/>
    <p:sldId id="386" r:id="rId5"/>
    <p:sldId id="382" r:id="rId6"/>
    <p:sldId id="399" r:id="rId7"/>
    <p:sldId id="387" r:id="rId8"/>
    <p:sldId id="388" r:id="rId9"/>
    <p:sldId id="398" r:id="rId10"/>
    <p:sldId id="400" r:id="rId11"/>
    <p:sldId id="297" r:id="rId12"/>
    <p:sldId id="266" r:id="rId13"/>
    <p:sldId id="332" r:id="rId14"/>
    <p:sldId id="323" r:id="rId15"/>
    <p:sldId id="390" r:id="rId16"/>
    <p:sldId id="389" r:id="rId17"/>
    <p:sldId id="303" r:id="rId18"/>
    <p:sldId id="397" r:id="rId19"/>
    <p:sldId id="391" r:id="rId20"/>
    <p:sldId id="394" r:id="rId21"/>
    <p:sldId id="401" r:id="rId22"/>
    <p:sldId id="392" r:id="rId23"/>
    <p:sldId id="378" r:id="rId24"/>
    <p:sldId id="393" r:id="rId25"/>
    <p:sldId id="395" r:id="rId26"/>
    <p:sldId id="396" r:id="rId2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B8B8"/>
    <a:srgbClr val="66FF33"/>
    <a:srgbClr val="FF99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5" autoAdjust="0"/>
    <p:restoredTop sz="94030" autoAdjust="0"/>
  </p:normalViewPr>
  <p:slideViewPr>
    <p:cSldViewPr>
      <p:cViewPr>
        <p:scale>
          <a:sx n="70" d="100"/>
          <a:sy n="70" d="100"/>
        </p:scale>
        <p:origin x="-786" y="-78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7.w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14EC8EB-B2CA-4604-A5F5-9A7F2812093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B83368-525D-4828-BE43-75BC8F9FD2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73224D-402B-461D-80BE-0B0EDDB3404B}" type="slidenum">
              <a:rPr lang="en-US"/>
              <a:pPr/>
              <a:t>1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0D3FE6-103A-4055-A19B-1E9304C7BDCC}" type="slidenum">
              <a:rPr lang="en-US"/>
              <a:pPr/>
              <a:t>14</a:t>
            </a:fld>
            <a:endParaRPr lang="en-US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929357-47E5-4542-BE5B-059F3D753773}" type="slidenum">
              <a:rPr lang="en-US"/>
              <a:pPr/>
              <a:t>15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463705-0201-43BC-98FD-88742A9CE089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915385-4909-4FA1-9469-481FF9FC3714}" type="slidenum">
              <a:rPr lang="en-US"/>
              <a:pPr/>
              <a:t>17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138BF2-C80C-480C-8F1D-173141C21750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89A8D5-6D60-4660-A1BA-2C511A36A66E}" type="slidenum">
              <a:rPr lang="en-US"/>
              <a:pPr/>
              <a:t>23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B1C7E8-02EA-4CEE-B0CB-37083BFEE6CE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CDCA63-6EDC-40C7-A431-A96469D0E20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BF338F-E23E-4A0B-88D2-C630E95F9BE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24BF85-E5F6-4061-9A00-186AE19C33D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5C7402-049F-417D-AEED-41BCEC21F046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07294E-3269-4F89-BAF7-DC62924C62B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76D088-6BCE-46BC-8E2F-965B40F08DD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D90C04-69A7-4D52-83DB-497A4B96DD9E}" type="slidenum">
              <a:rPr lang="en-US"/>
              <a:pPr/>
              <a:t>11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8BC10-BEEB-4095-9A64-68CBA2295D73}" type="slidenum">
              <a:rPr lang="en-US"/>
              <a:pPr/>
              <a:t>12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" name="Picture 1" descr="C:\Users\rdecca\AppData\Local\Temp\Temp1_IUPUI_ACR.zip\IUPUI_ACR\HORIZONTAL\H_TIFF\IUPUI_ACR.H.CMYKAll.t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1"/>
            <a:ext cx="1981200" cy="670612"/>
          </a:xfrm>
          <a:prstGeom prst="rect">
            <a:avLst/>
          </a:prstGeom>
          <a:noFill/>
        </p:spPr>
      </p:pic>
      <p:pic>
        <p:nvPicPr>
          <p:cNvPr id="339970" name="Picture 2" descr="https://indico.cern.ch/event/654343/images/15329-VCES_Times_New_Roman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1" y="6333449"/>
            <a:ext cx="2667517" cy="8293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 userDrawn="1"/>
        </p:nvSpPr>
        <p:spPr>
          <a:xfrm>
            <a:off x="6705600" y="6553200"/>
            <a:ext cx="2471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Vienna, December</a:t>
            </a:r>
            <a:r>
              <a:rPr lang="en-US" sz="1600" baseline="0" dirty="0" smtClean="0"/>
              <a:t> 1</a:t>
            </a:r>
            <a:r>
              <a:rPr lang="en-US" sz="1600" baseline="30000" dirty="0" smtClean="0"/>
              <a:t>st</a:t>
            </a:r>
            <a:r>
              <a:rPr lang="en-US" sz="1600" baseline="0" dirty="0" smtClean="0"/>
              <a:t>, 2017</a:t>
            </a:r>
            <a:endParaRPr lang="en-US" sz="1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7.png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51.wmf"/><Relationship Id="rId7" Type="http://schemas.openxmlformats.org/officeDocument/2006/relationships/image" Target="../media/image5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4.bin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62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oleObject" Target="../embeddings/oleObject26.bin"/><Relationship Id="rId7" Type="http://schemas.openxmlformats.org/officeDocument/2006/relationships/image" Target="../media/image6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1.jpeg"/><Relationship Id="rId5" Type="http://schemas.openxmlformats.org/officeDocument/2006/relationships/image" Target="../media/image59.png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5.xml"/><Relationship Id="rId7" Type="http://schemas.openxmlformats.org/officeDocument/2006/relationships/hyperlink" Target="http://www.youtube.com/watch?v=k2kZk6riGWU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9.bin"/><Relationship Id="rId12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18.jpeg"/><Relationship Id="rId9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399365" y="1173480"/>
            <a:ext cx="438921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</a:rPr>
              <a:t>Search for new interactions</a:t>
            </a:r>
          </a:p>
          <a:p>
            <a:pPr algn="ctr"/>
            <a:r>
              <a:rPr lang="en-US" sz="2800" b="1" dirty="0" smtClean="0">
                <a:solidFill>
                  <a:schemeClr val="accent2"/>
                </a:solidFill>
              </a:rPr>
              <a:t>i</a:t>
            </a:r>
            <a:r>
              <a:rPr lang="en-US" sz="2800" b="1" dirty="0" smtClean="0">
                <a:solidFill>
                  <a:schemeClr val="accent2"/>
                </a:solidFill>
              </a:rPr>
              <a:t>n the </a:t>
            </a:r>
            <a:r>
              <a:rPr lang="en-US" sz="2800" b="1" dirty="0" err="1" smtClean="0">
                <a:solidFill>
                  <a:schemeClr val="accent2"/>
                </a:solidFill>
              </a:rPr>
              <a:t>Casimir</a:t>
            </a:r>
            <a:r>
              <a:rPr lang="en-US" sz="2800" b="1" dirty="0" smtClean="0">
                <a:solidFill>
                  <a:schemeClr val="accent2"/>
                </a:solidFill>
              </a:rPr>
              <a:t> regime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787650" y="2484120"/>
            <a:ext cx="315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b="1" dirty="0"/>
              <a:t>Ricardo S. Decca</a:t>
            </a:r>
          </a:p>
          <a:p>
            <a:pPr algn="ctr"/>
            <a:r>
              <a:rPr lang="en-US" sz="1800" b="1" dirty="0"/>
              <a:t>Department of Physics, IUPUI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04800" y="4495800"/>
            <a:ext cx="8578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b="1" dirty="0" smtClean="0"/>
              <a:t>Work motivated by a Colloquium given by E. </a:t>
            </a:r>
            <a:r>
              <a:rPr lang="en-US" sz="1800" b="1" dirty="0" err="1" smtClean="0"/>
              <a:t>Fischbach</a:t>
            </a:r>
            <a:r>
              <a:rPr lang="en-US" sz="1800" b="1" dirty="0" smtClean="0"/>
              <a:t>: Search for the “Fifth Force”</a:t>
            </a:r>
          </a:p>
          <a:p>
            <a:pPr algn="ctr"/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263774" y="2667000"/>
            <a:ext cx="441960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321174" y="838200"/>
            <a:ext cx="0" cy="23622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63774" y="1524000"/>
            <a:ext cx="20574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321174" y="1524000"/>
            <a:ext cx="20574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321174" y="1828800"/>
            <a:ext cx="20574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63774" y="2133600"/>
            <a:ext cx="2057400" cy="0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test8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" t="297" r="1422" b="1389"/>
          <a:stretch/>
        </p:blipFill>
        <p:spPr>
          <a:xfrm>
            <a:off x="5334000" y="381000"/>
            <a:ext cx="3575218" cy="2699368"/>
          </a:xfrm>
          <a:prstGeom prst="rect">
            <a:avLst/>
          </a:prstGeom>
        </p:spPr>
      </p:pic>
      <p:graphicFrame>
        <p:nvGraphicFramePr>
          <p:cNvPr id="376834" name="Object 11"/>
          <p:cNvGraphicFramePr>
            <a:graphicFrameLocks noChangeAspect="1"/>
          </p:cNvGraphicFramePr>
          <p:nvPr/>
        </p:nvGraphicFramePr>
        <p:xfrm>
          <a:off x="152400" y="4038600"/>
          <a:ext cx="6550025" cy="715963"/>
        </p:xfrm>
        <a:graphic>
          <a:graphicData uri="http://schemas.openxmlformats.org/presentationml/2006/ole">
            <p:oleObj spid="_x0000_s376834" name="Equation" r:id="rId4" imgW="2209680" imgH="24120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975430" y="510648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</a:t>
            </a:r>
            <a:endParaRPr lang="en-US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4759574" y="2743200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</a:t>
            </a:r>
            <a:endParaRPr lang="en-US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226174" y="2667000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T/2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-76200" y="2662535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-T/2</a:t>
            </a:r>
            <a:endParaRPr lang="en-US" i="1" dirty="0"/>
          </a:p>
        </p:txBody>
      </p:sp>
      <p:sp>
        <p:nvSpPr>
          <p:cNvPr id="26" name="Oval 25"/>
          <p:cNvSpPr/>
          <p:nvPr/>
        </p:nvSpPr>
        <p:spPr>
          <a:xfrm>
            <a:off x="3657600" y="3962400"/>
            <a:ext cx="838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774208" y="3956712"/>
            <a:ext cx="838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667000" y="3962400"/>
            <a:ext cx="838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724400" y="3962400"/>
            <a:ext cx="838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843888" y="3956712"/>
            <a:ext cx="838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791200" y="3962400"/>
            <a:ext cx="838200" cy="838200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76835" name="Object 8"/>
          <p:cNvGraphicFramePr>
            <a:graphicFrameLocks noChangeAspect="1"/>
          </p:cNvGraphicFramePr>
          <p:nvPr/>
        </p:nvGraphicFramePr>
        <p:xfrm>
          <a:off x="5692775" y="5257800"/>
          <a:ext cx="2897188" cy="712788"/>
        </p:xfrm>
        <a:graphic>
          <a:graphicData uri="http://schemas.openxmlformats.org/presentationml/2006/ole">
            <p:oleObj spid="_x0000_s376835" name="Equation" r:id="rId5" imgW="160020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981200" y="0"/>
            <a:ext cx="42731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Measurement of the separation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876800" y="685800"/>
            <a:ext cx="404177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 err="1"/>
              <a:t>z</a:t>
            </a:r>
            <a:r>
              <a:rPr lang="en-US" sz="1600" b="1" i="1" baseline="-25000" dirty="0" err="1"/>
              <a:t>g</a:t>
            </a:r>
            <a:r>
              <a:rPr lang="en-US" sz="1600" i="1" baseline="-25000" dirty="0"/>
              <a:t> </a:t>
            </a:r>
            <a:r>
              <a:rPr lang="en-US" sz="1600" dirty="0"/>
              <a:t>= (2172.8 ± 0.1) nm, interferometer</a:t>
            </a:r>
          </a:p>
          <a:p>
            <a:endParaRPr lang="en-US" sz="1600" i="1" dirty="0"/>
          </a:p>
          <a:p>
            <a:r>
              <a:rPr lang="en-US" sz="1600" b="1" i="1" dirty="0" err="1"/>
              <a:t>z</a:t>
            </a:r>
            <a:r>
              <a:rPr lang="en-US" sz="1600" b="1" i="1" baseline="-25000" dirty="0" err="1"/>
              <a:t>i</a:t>
            </a:r>
            <a:r>
              <a:rPr lang="en-US" sz="1600" baseline="-25000" dirty="0"/>
              <a:t>  </a:t>
            </a:r>
            <a:r>
              <a:rPr lang="en-US" sz="1600" dirty="0"/>
              <a:t>= ~(10000.0s ± 0.2) absolute interferometer</a:t>
            </a:r>
          </a:p>
          <a:p>
            <a:endParaRPr lang="en-US" sz="1600" dirty="0"/>
          </a:p>
          <a:p>
            <a:r>
              <a:rPr lang="en-US" sz="1600" b="1" i="1" dirty="0" err="1"/>
              <a:t>z</a:t>
            </a:r>
            <a:r>
              <a:rPr lang="en-US" sz="1600" b="1" i="1" baseline="-25000" dirty="0" err="1"/>
              <a:t>o</a:t>
            </a:r>
            <a:r>
              <a:rPr lang="en-US" sz="1600" i="1" baseline="-25000" dirty="0"/>
              <a:t> </a:t>
            </a:r>
            <a:r>
              <a:rPr lang="en-US" sz="1600" i="1" dirty="0"/>
              <a:t>= </a:t>
            </a:r>
            <a:r>
              <a:rPr lang="en-US" sz="1600" dirty="0"/>
              <a:t>(8162.3 ± 0.5) nm, electrostatic calibration</a:t>
            </a:r>
          </a:p>
          <a:p>
            <a:endParaRPr lang="en-US" sz="1600" dirty="0"/>
          </a:p>
          <a:p>
            <a:r>
              <a:rPr lang="en-US" sz="1600" b="1" i="1" dirty="0"/>
              <a:t>b</a:t>
            </a:r>
            <a:r>
              <a:rPr lang="en-US" sz="1600" dirty="0"/>
              <a:t> = (207 ± 2) </a:t>
            </a:r>
            <a:r>
              <a:rPr lang="en-US" sz="1600" dirty="0">
                <a:latin typeface="Symbol" pitchFamily="18" charset="2"/>
              </a:rPr>
              <a:t>m</a:t>
            </a:r>
            <a:r>
              <a:rPr lang="en-US" sz="1600" dirty="0"/>
              <a:t>m, optical microscope</a:t>
            </a:r>
          </a:p>
          <a:p>
            <a:endParaRPr lang="en-US" sz="1600" dirty="0"/>
          </a:p>
          <a:p>
            <a:r>
              <a:rPr lang="en-US" sz="1600" b="1" i="1" dirty="0">
                <a:latin typeface="Symbol" pitchFamily="18" charset="2"/>
              </a:rPr>
              <a:t>Q</a:t>
            </a:r>
            <a:r>
              <a:rPr lang="en-US" sz="1600" dirty="0"/>
              <a:t> = ~(</a:t>
            </a:r>
            <a:r>
              <a:rPr lang="en-US" sz="1600" dirty="0" smtClean="0"/>
              <a:t>10.000 </a:t>
            </a:r>
            <a:r>
              <a:rPr lang="en-US" sz="1600" dirty="0"/>
              <a:t>± 0.001) </a:t>
            </a:r>
            <a:r>
              <a:rPr lang="en-US" sz="1600" dirty="0" err="1">
                <a:latin typeface="Symbol" pitchFamily="18" charset="2"/>
              </a:rPr>
              <a:t>m</a:t>
            </a:r>
            <a:r>
              <a:rPr lang="en-US" sz="1600" dirty="0" err="1"/>
              <a:t>rad</a:t>
            </a:r>
            <a:endParaRPr lang="en-US" sz="1600" dirty="0"/>
          </a:p>
          <a:p>
            <a:endParaRPr lang="en-US" sz="1600" i="1" baseline="-25000" dirty="0"/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685800" y="1676400"/>
            <a:ext cx="363378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z</a:t>
            </a:r>
            <a:r>
              <a:rPr lang="en-US" sz="1600" i="1" baseline="-25000">
                <a:solidFill>
                  <a:srgbClr val="FF0000"/>
                </a:solidFill>
              </a:rPr>
              <a:t>o </a:t>
            </a:r>
            <a:r>
              <a:rPr lang="en-US" sz="1600">
                <a:solidFill>
                  <a:srgbClr val="FF0000"/>
                </a:solidFill>
              </a:rPr>
              <a:t>is determined using a known interaction</a:t>
            </a:r>
          </a:p>
          <a:p>
            <a:endParaRPr lang="en-US" sz="1600" i="1">
              <a:solidFill>
                <a:srgbClr val="FF0000"/>
              </a:solidFill>
            </a:endParaRPr>
          </a:p>
          <a:p>
            <a:r>
              <a:rPr lang="en-US" sz="1600" i="1">
                <a:solidFill>
                  <a:srgbClr val="FF0000"/>
                </a:solidFill>
              </a:rPr>
              <a:t>z</a:t>
            </a:r>
            <a:r>
              <a:rPr lang="en-US" sz="1600" i="1" baseline="-25000">
                <a:solidFill>
                  <a:srgbClr val="FF0000"/>
                </a:solidFill>
              </a:rPr>
              <a:t>i</a:t>
            </a:r>
            <a:r>
              <a:rPr lang="en-US" sz="1600">
                <a:solidFill>
                  <a:srgbClr val="FF0000"/>
                </a:solidFill>
              </a:rPr>
              <a:t>, </a:t>
            </a:r>
            <a:r>
              <a:rPr lang="en-US" sz="1600" i="1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1600">
                <a:solidFill>
                  <a:srgbClr val="FF0000"/>
                </a:solidFill>
              </a:rPr>
              <a:t>  are measured for each position</a:t>
            </a:r>
            <a:endParaRPr lang="en-US" sz="1600" i="1" baseline="-25000">
              <a:solidFill>
                <a:srgbClr val="FF0000"/>
              </a:solidFill>
            </a:endParaRPr>
          </a:p>
        </p:txBody>
      </p:sp>
      <p:pic>
        <p:nvPicPr>
          <p:cNvPr id="12" name="Picture 3" descr="cor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00400"/>
            <a:ext cx="228600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781800" y="4038600"/>
            <a:ext cx="40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err="1" smtClean="0"/>
              <a:t>z</a:t>
            </a:r>
            <a:r>
              <a:rPr lang="en-US" sz="1800" i="1" baseline="-25000" dirty="0" err="1" smtClean="0"/>
              <a:t>g</a:t>
            </a:r>
            <a:endParaRPr lang="en-US" sz="1800" i="1" baseline="-250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553200" y="4038600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200400"/>
            <a:ext cx="3511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609600" y="2819400"/>
            <a:ext cx="228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4038600"/>
            <a:ext cx="40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err="1" smtClean="0"/>
              <a:t>z</a:t>
            </a:r>
            <a:r>
              <a:rPr lang="en-US" sz="1800" i="1" baseline="-25000" dirty="0" err="1" smtClean="0"/>
              <a:t>i</a:t>
            </a:r>
            <a:endParaRPr lang="en-US" sz="1800" i="1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3429000" y="4038600"/>
            <a:ext cx="40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err="1" smtClean="0"/>
              <a:t>z</a:t>
            </a:r>
            <a:r>
              <a:rPr lang="en-US" sz="1800" i="1" baseline="-25000" dirty="0" err="1" smtClean="0"/>
              <a:t>o</a:t>
            </a:r>
            <a:endParaRPr lang="en-US" sz="1800" i="1" baseline="-25000" dirty="0"/>
          </a:p>
        </p:txBody>
      </p:sp>
      <p:cxnSp>
        <p:nvCxnSpPr>
          <p:cNvPr id="26" name="Straight Arrow Connector 25"/>
          <p:cNvCxnSpPr>
            <a:endCxn id="22" idx="1"/>
          </p:cNvCxnSpPr>
          <p:nvPr/>
        </p:nvCxnSpPr>
        <p:spPr>
          <a:xfrm>
            <a:off x="381000" y="3962400"/>
            <a:ext cx="0" cy="5334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352800" y="3962400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5715000" y="4781550"/>
            <a:ext cx="32004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914400" y="609600"/>
            <a:ext cx="309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Electrostatic force calibration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5791200" y="2457450"/>
            <a:ext cx="304800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5369" name="Object 9"/>
          <p:cNvGraphicFramePr>
            <a:graphicFrameLocks noChangeAspect="1"/>
          </p:cNvGraphicFramePr>
          <p:nvPr/>
        </p:nvGraphicFramePr>
        <p:xfrm>
          <a:off x="5778500" y="2409825"/>
          <a:ext cx="3173413" cy="2290763"/>
        </p:xfrm>
        <a:graphic>
          <a:graphicData uri="http://schemas.openxmlformats.org/presentationml/2006/ole">
            <p:oleObj spid="_x0000_s15369" name="Graph" r:id="rId4" imgW="3173760" imgH="2291040" progId="Origin50.Graph">
              <p:embed/>
            </p:oleObj>
          </a:graphicData>
        </a:graphic>
      </p:graphicFrame>
      <p:grpSp>
        <p:nvGrpSpPr>
          <p:cNvPr id="15402" name="Group 42"/>
          <p:cNvGrpSpPr>
            <a:grpSpLocks/>
          </p:cNvGrpSpPr>
          <p:nvPr/>
        </p:nvGrpSpPr>
        <p:grpSpPr bwMode="auto">
          <a:xfrm>
            <a:off x="641350" y="2730500"/>
            <a:ext cx="4383088" cy="3378201"/>
            <a:chOff x="404" y="424"/>
            <a:chExt cx="2761" cy="2128"/>
          </a:xfrm>
        </p:grpSpPr>
        <p:sp>
          <p:nvSpPr>
            <p:cNvPr id="15377" name="Rectangle 17"/>
            <p:cNvSpPr>
              <a:spLocks noChangeArrowheads="1"/>
            </p:cNvSpPr>
            <p:nvPr/>
          </p:nvSpPr>
          <p:spPr bwMode="auto">
            <a:xfrm>
              <a:off x="592" y="624"/>
              <a:ext cx="2304" cy="17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5372" name="Object 12"/>
            <p:cNvGraphicFramePr>
              <a:graphicFrameLocks noChangeAspect="1"/>
            </p:cNvGraphicFramePr>
            <p:nvPr/>
          </p:nvGraphicFramePr>
          <p:xfrm>
            <a:off x="404" y="424"/>
            <a:ext cx="2761" cy="2128"/>
          </p:xfrm>
          <a:graphic>
            <a:graphicData uri="http://schemas.openxmlformats.org/presentationml/2006/ole">
              <p:oleObj spid="_x0000_s15372" name="Graph" r:id="rId5" imgW="3876840" imgH="2986920" progId="Origin50.Graph">
                <p:embed/>
              </p:oleObj>
            </a:graphicData>
          </a:graphic>
        </p:graphicFrame>
      </p:grpSp>
      <p:graphicFrame>
        <p:nvGraphicFramePr>
          <p:cNvPr id="15378" name="Object 18"/>
          <p:cNvGraphicFramePr>
            <a:graphicFrameLocks noChangeAspect="1"/>
          </p:cNvGraphicFramePr>
          <p:nvPr/>
        </p:nvGraphicFramePr>
        <p:xfrm>
          <a:off x="838200" y="946150"/>
          <a:ext cx="4086225" cy="2092325"/>
        </p:xfrm>
        <a:graphic>
          <a:graphicData uri="http://schemas.openxmlformats.org/presentationml/2006/ole">
            <p:oleObj spid="_x0000_s15378" name="Equation" r:id="rId6" imgW="2705040" imgH="1384200" progId="Equation.3">
              <p:embed/>
            </p:oleObj>
          </a:graphicData>
        </a:graphic>
      </p:graphicFrame>
      <p:grpSp>
        <p:nvGrpSpPr>
          <p:cNvPr id="15392" name="Group 32"/>
          <p:cNvGrpSpPr>
            <a:grpSpLocks/>
          </p:cNvGrpSpPr>
          <p:nvPr/>
        </p:nvGrpSpPr>
        <p:grpSpPr bwMode="auto">
          <a:xfrm>
            <a:off x="5743575" y="5764213"/>
            <a:ext cx="3248025" cy="430212"/>
            <a:chOff x="3648" y="3643"/>
            <a:chExt cx="2069" cy="271"/>
          </a:xfrm>
        </p:grpSpPr>
        <p:sp>
          <p:nvSpPr>
            <p:cNvPr id="15388" name="Freeform 28"/>
            <p:cNvSpPr>
              <a:spLocks/>
            </p:cNvSpPr>
            <p:nvPr/>
          </p:nvSpPr>
          <p:spPr bwMode="auto">
            <a:xfrm>
              <a:off x="3648" y="3643"/>
              <a:ext cx="2069" cy="271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240" y="77"/>
                </a:cxn>
                <a:cxn ang="0">
                  <a:pos x="348" y="41"/>
                </a:cxn>
                <a:cxn ang="0">
                  <a:pos x="480" y="149"/>
                </a:cxn>
                <a:cxn ang="0">
                  <a:pos x="576" y="137"/>
                </a:cxn>
                <a:cxn ang="0">
                  <a:pos x="648" y="113"/>
                </a:cxn>
                <a:cxn ang="0">
                  <a:pos x="720" y="53"/>
                </a:cxn>
                <a:cxn ang="0">
                  <a:pos x="804" y="113"/>
                </a:cxn>
                <a:cxn ang="0">
                  <a:pos x="1068" y="65"/>
                </a:cxn>
                <a:cxn ang="0">
                  <a:pos x="1116" y="77"/>
                </a:cxn>
                <a:cxn ang="0">
                  <a:pos x="1128" y="113"/>
                </a:cxn>
                <a:cxn ang="0">
                  <a:pos x="1164" y="149"/>
                </a:cxn>
                <a:cxn ang="0">
                  <a:pos x="1344" y="125"/>
                </a:cxn>
                <a:cxn ang="0">
                  <a:pos x="1368" y="89"/>
                </a:cxn>
                <a:cxn ang="0">
                  <a:pos x="1404" y="65"/>
                </a:cxn>
                <a:cxn ang="0">
                  <a:pos x="1500" y="17"/>
                </a:cxn>
                <a:cxn ang="0">
                  <a:pos x="1572" y="113"/>
                </a:cxn>
                <a:cxn ang="0">
                  <a:pos x="1776" y="29"/>
                </a:cxn>
                <a:cxn ang="0">
                  <a:pos x="1920" y="125"/>
                </a:cxn>
                <a:cxn ang="0">
                  <a:pos x="2004" y="173"/>
                </a:cxn>
                <a:cxn ang="0">
                  <a:pos x="1884" y="209"/>
                </a:cxn>
                <a:cxn ang="0">
                  <a:pos x="444" y="197"/>
                </a:cxn>
                <a:cxn ang="0">
                  <a:pos x="0" y="137"/>
                </a:cxn>
              </a:cxnLst>
              <a:rect l="0" t="0" r="r" b="b"/>
              <a:pathLst>
                <a:path w="2069" h="271">
                  <a:moveTo>
                    <a:pt x="0" y="137"/>
                  </a:moveTo>
                  <a:cubicBezTo>
                    <a:pt x="58" y="50"/>
                    <a:pt x="148" y="100"/>
                    <a:pt x="240" y="77"/>
                  </a:cubicBezTo>
                  <a:cubicBezTo>
                    <a:pt x="281" y="36"/>
                    <a:pt x="293" y="23"/>
                    <a:pt x="348" y="41"/>
                  </a:cubicBezTo>
                  <a:cubicBezTo>
                    <a:pt x="383" y="94"/>
                    <a:pt x="419" y="129"/>
                    <a:pt x="480" y="149"/>
                  </a:cubicBezTo>
                  <a:cubicBezTo>
                    <a:pt x="512" y="145"/>
                    <a:pt x="544" y="144"/>
                    <a:pt x="576" y="137"/>
                  </a:cubicBezTo>
                  <a:cubicBezTo>
                    <a:pt x="601" y="132"/>
                    <a:pt x="648" y="113"/>
                    <a:pt x="648" y="113"/>
                  </a:cubicBezTo>
                  <a:cubicBezTo>
                    <a:pt x="652" y="109"/>
                    <a:pt x="705" y="51"/>
                    <a:pt x="720" y="53"/>
                  </a:cubicBezTo>
                  <a:cubicBezTo>
                    <a:pt x="754" y="58"/>
                    <a:pt x="775" y="94"/>
                    <a:pt x="804" y="113"/>
                  </a:cubicBezTo>
                  <a:cubicBezTo>
                    <a:pt x="905" y="105"/>
                    <a:pt x="976" y="96"/>
                    <a:pt x="1068" y="65"/>
                  </a:cubicBezTo>
                  <a:cubicBezTo>
                    <a:pt x="1084" y="69"/>
                    <a:pt x="1103" y="67"/>
                    <a:pt x="1116" y="77"/>
                  </a:cubicBezTo>
                  <a:cubicBezTo>
                    <a:pt x="1126" y="85"/>
                    <a:pt x="1121" y="102"/>
                    <a:pt x="1128" y="113"/>
                  </a:cubicBezTo>
                  <a:cubicBezTo>
                    <a:pt x="1137" y="127"/>
                    <a:pt x="1152" y="137"/>
                    <a:pt x="1164" y="149"/>
                  </a:cubicBezTo>
                  <a:cubicBezTo>
                    <a:pt x="1224" y="144"/>
                    <a:pt x="1294" y="159"/>
                    <a:pt x="1344" y="125"/>
                  </a:cubicBezTo>
                  <a:cubicBezTo>
                    <a:pt x="1356" y="117"/>
                    <a:pt x="1358" y="99"/>
                    <a:pt x="1368" y="89"/>
                  </a:cubicBezTo>
                  <a:cubicBezTo>
                    <a:pt x="1378" y="79"/>
                    <a:pt x="1392" y="73"/>
                    <a:pt x="1404" y="65"/>
                  </a:cubicBezTo>
                  <a:cubicBezTo>
                    <a:pt x="1426" y="0"/>
                    <a:pt x="1435" y="1"/>
                    <a:pt x="1500" y="17"/>
                  </a:cubicBezTo>
                  <a:cubicBezTo>
                    <a:pt x="1528" y="73"/>
                    <a:pt x="1515" y="94"/>
                    <a:pt x="1572" y="113"/>
                  </a:cubicBezTo>
                  <a:cubicBezTo>
                    <a:pt x="1707" y="102"/>
                    <a:pt x="1714" y="122"/>
                    <a:pt x="1776" y="29"/>
                  </a:cubicBezTo>
                  <a:cubicBezTo>
                    <a:pt x="1880" y="64"/>
                    <a:pt x="1830" y="35"/>
                    <a:pt x="1920" y="125"/>
                  </a:cubicBezTo>
                  <a:cubicBezTo>
                    <a:pt x="1943" y="148"/>
                    <a:pt x="1977" y="155"/>
                    <a:pt x="2004" y="173"/>
                  </a:cubicBezTo>
                  <a:cubicBezTo>
                    <a:pt x="2069" y="271"/>
                    <a:pt x="1923" y="210"/>
                    <a:pt x="1884" y="209"/>
                  </a:cubicBezTo>
                  <a:cubicBezTo>
                    <a:pt x="1404" y="198"/>
                    <a:pt x="924" y="201"/>
                    <a:pt x="444" y="197"/>
                  </a:cubicBezTo>
                  <a:cubicBezTo>
                    <a:pt x="294" y="178"/>
                    <a:pt x="42" y="263"/>
                    <a:pt x="0" y="137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Rectangle 31"/>
            <p:cNvSpPr>
              <a:spLocks noChangeArrowheads="1"/>
            </p:cNvSpPr>
            <p:nvPr/>
          </p:nvSpPr>
          <p:spPr bwMode="auto">
            <a:xfrm>
              <a:off x="3648" y="3816"/>
              <a:ext cx="2016" cy="96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394" name="Group 34"/>
          <p:cNvGrpSpPr>
            <a:grpSpLocks/>
          </p:cNvGrpSpPr>
          <p:nvPr/>
        </p:nvGrpSpPr>
        <p:grpSpPr bwMode="auto">
          <a:xfrm>
            <a:off x="5743575" y="4800600"/>
            <a:ext cx="3171825" cy="823913"/>
            <a:chOff x="3600" y="3036"/>
            <a:chExt cx="2016" cy="519"/>
          </a:xfrm>
        </p:grpSpPr>
        <p:sp>
          <p:nvSpPr>
            <p:cNvPr id="15387" name="Freeform 27"/>
            <p:cNvSpPr>
              <a:spLocks/>
            </p:cNvSpPr>
            <p:nvPr/>
          </p:nvSpPr>
          <p:spPr bwMode="auto">
            <a:xfrm>
              <a:off x="3606" y="3054"/>
              <a:ext cx="1974" cy="501"/>
            </a:xfrm>
            <a:custGeom>
              <a:avLst/>
              <a:gdLst/>
              <a:ahLst/>
              <a:cxnLst>
                <a:cxn ang="0">
                  <a:pos x="54" y="330"/>
                </a:cxn>
                <a:cxn ang="0">
                  <a:pos x="258" y="354"/>
                </a:cxn>
                <a:cxn ang="0">
                  <a:pos x="294" y="390"/>
                </a:cxn>
                <a:cxn ang="0">
                  <a:pos x="342" y="402"/>
                </a:cxn>
                <a:cxn ang="0">
                  <a:pos x="510" y="342"/>
                </a:cxn>
                <a:cxn ang="0">
                  <a:pos x="582" y="354"/>
                </a:cxn>
                <a:cxn ang="0">
                  <a:pos x="654" y="426"/>
                </a:cxn>
                <a:cxn ang="0">
                  <a:pos x="690" y="438"/>
                </a:cxn>
                <a:cxn ang="0">
                  <a:pos x="870" y="474"/>
                </a:cxn>
                <a:cxn ang="0">
                  <a:pos x="1014" y="378"/>
                </a:cxn>
                <a:cxn ang="0">
                  <a:pos x="1086" y="390"/>
                </a:cxn>
                <a:cxn ang="0">
                  <a:pos x="1110" y="426"/>
                </a:cxn>
                <a:cxn ang="0">
                  <a:pos x="1158" y="438"/>
                </a:cxn>
                <a:cxn ang="0">
                  <a:pos x="1230" y="462"/>
                </a:cxn>
                <a:cxn ang="0">
                  <a:pos x="1410" y="450"/>
                </a:cxn>
                <a:cxn ang="0">
                  <a:pos x="1446" y="438"/>
                </a:cxn>
                <a:cxn ang="0">
                  <a:pos x="1458" y="402"/>
                </a:cxn>
                <a:cxn ang="0">
                  <a:pos x="1530" y="366"/>
                </a:cxn>
                <a:cxn ang="0">
                  <a:pos x="1590" y="378"/>
                </a:cxn>
                <a:cxn ang="0">
                  <a:pos x="1782" y="366"/>
                </a:cxn>
                <a:cxn ang="0">
                  <a:pos x="1914" y="246"/>
                </a:cxn>
                <a:cxn ang="0">
                  <a:pos x="1962" y="138"/>
                </a:cxn>
                <a:cxn ang="0">
                  <a:pos x="1974" y="102"/>
                </a:cxn>
                <a:cxn ang="0">
                  <a:pos x="1938" y="78"/>
                </a:cxn>
                <a:cxn ang="0">
                  <a:pos x="1878" y="90"/>
                </a:cxn>
                <a:cxn ang="0">
                  <a:pos x="1614" y="114"/>
                </a:cxn>
                <a:cxn ang="0">
                  <a:pos x="594" y="90"/>
                </a:cxn>
                <a:cxn ang="0">
                  <a:pos x="330" y="54"/>
                </a:cxn>
                <a:cxn ang="0">
                  <a:pos x="162" y="30"/>
                </a:cxn>
                <a:cxn ang="0">
                  <a:pos x="6" y="42"/>
                </a:cxn>
                <a:cxn ang="0">
                  <a:pos x="30" y="258"/>
                </a:cxn>
                <a:cxn ang="0">
                  <a:pos x="54" y="330"/>
                </a:cxn>
              </a:cxnLst>
              <a:rect l="0" t="0" r="r" b="b"/>
              <a:pathLst>
                <a:path w="1974" h="501">
                  <a:moveTo>
                    <a:pt x="54" y="330"/>
                  </a:moveTo>
                  <a:cubicBezTo>
                    <a:pt x="122" y="341"/>
                    <a:pt x="192" y="335"/>
                    <a:pt x="258" y="354"/>
                  </a:cubicBezTo>
                  <a:cubicBezTo>
                    <a:pt x="274" y="359"/>
                    <a:pt x="279" y="382"/>
                    <a:pt x="294" y="390"/>
                  </a:cubicBezTo>
                  <a:cubicBezTo>
                    <a:pt x="308" y="398"/>
                    <a:pt x="326" y="398"/>
                    <a:pt x="342" y="402"/>
                  </a:cubicBezTo>
                  <a:cubicBezTo>
                    <a:pt x="429" y="391"/>
                    <a:pt x="453" y="399"/>
                    <a:pt x="510" y="342"/>
                  </a:cubicBezTo>
                  <a:cubicBezTo>
                    <a:pt x="534" y="346"/>
                    <a:pt x="561" y="342"/>
                    <a:pt x="582" y="354"/>
                  </a:cubicBezTo>
                  <a:cubicBezTo>
                    <a:pt x="611" y="371"/>
                    <a:pt x="622" y="415"/>
                    <a:pt x="654" y="426"/>
                  </a:cubicBezTo>
                  <a:cubicBezTo>
                    <a:pt x="666" y="430"/>
                    <a:pt x="678" y="434"/>
                    <a:pt x="690" y="438"/>
                  </a:cubicBezTo>
                  <a:cubicBezTo>
                    <a:pt x="753" y="501"/>
                    <a:pt x="786" y="488"/>
                    <a:pt x="870" y="474"/>
                  </a:cubicBezTo>
                  <a:cubicBezTo>
                    <a:pt x="913" y="431"/>
                    <a:pt x="956" y="397"/>
                    <a:pt x="1014" y="378"/>
                  </a:cubicBezTo>
                  <a:cubicBezTo>
                    <a:pt x="1038" y="382"/>
                    <a:pt x="1064" y="379"/>
                    <a:pt x="1086" y="390"/>
                  </a:cubicBezTo>
                  <a:cubicBezTo>
                    <a:pt x="1099" y="396"/>
                    <a:pt x="1098" y="418"/>
                    <a:pt x="1110" y="426"/>
                  </a:cubicBezTo>
                  <a:cubicBezTo>
                    <a:pt x="1124" y="435"/>
                    <a:pt x="1142" y="433"/>
                    <a:pt x="1158" y="438"/>
                  </a:cubicBezTo>
                  <a:cubicBezTo>
                    <a:pt x="1182" y="445"/>
                    <a:pt x="1230" y="462"/>
                    <a:pt x="1230" y="462"/>
                  </a:cubicBezTo>
                  <a:cubicBezTo>
                    <a:pt x="1290" y="458"/>
                    <a:pt x="1350" y="457"/>
                    <a:pt x="1410" y="450"/>
                  </a:cubicBezTo>
                  <a:cubicBezTo>
                    <a:pt x="1423" y="449"/>
                    <a:pt x="1437" y="447"/>
                    <a:pt x="1446" y="438"/>
                  </a:cubicBezTo>
                  <a:cubicBezTo>
                    <a:pt x="1455" y="429"/>
                    <a:pt x="1449" y="411"/>
                    <a:pt x="1458" y="402"/>
                  </a:cubicBezTo>
                  <a:cubicBezTo>
                    <a:pt x="1477" y="383"/>
                    <a:pt x="1508" y="381"/>
                    <a:pt x="1530" y="366"/>
                  </a:cubicBezTo>
                  <a:cubicBezTo>
                    <a:pt x="1550" y="370"/>
                    <a:pt x="1570" y="378"/>
                    <a:pt x="1590" y="378"/>
                  </a:cubicBezTo>
                  <a:cubicBezTo>
                    <a:pt x="1654" y="378"/>
                    <a:pt x="1719" y="376"/>
                    <a:pt x="1782" y="366"/>
                  </a:cubicBezTo>
                  <a:cubicBezTo>
                    <a:pt x="1834" y="358"/>
                    <a:pt x="1872" y="274"/>
                    <a:pt x="1914" y="246"/>
                  </a:cubicBezTo>
                  <a:cubicBezTo>
                    <a:pt x="1952" y="189"/>
                    <a:pt x="1933" y="224"/>
                    <a:pt x="1962" y="138"/>
                  </a:cubicBezTo>
                  <a:cubicBezTo>
                    <a:pt x="1966" y="126"/>
                    <a:pt x="1974" y="102"/>
                    <a:pt x="1974" y="102"/>
                  </a:cubicBezTo>
                  <a:cubicBezTo>
                    <a:pt x="1962" y="94"/>
                    <a:pt x="1952" y="80"/>
                    <a:pt x="1938" y="78"/>
                  </a:cubicBezTo>
                  <a:cubicBezTo>
                    <a:pt x="1918" y="75"/>
                    <a:pt x="1898" y="87"/>
                    <a:pt x="1878" y="90"/>
                  </a:cubicBezTo>
                  <a:cubicBezTo>
                    <a:pt x="1795" y="102"/>
                    <a:pt x="1695" y="108"/>
                    <a:pt x="1614" y="114"/>
                  </a:cubicBezTo>
                  <a:cubicBezTo>
                    <a:pt x="1406" y="110"/>
                    <a:pt x="875" y="107"/>
                    <a:pt x="594" y="90"/>
                  </a:cubicBezTo>
                  <a:cubicBezTo>
                    <a:pt x="506" y="85"/>
                    <a:pt x="417" y="68"/>
                    <a:pt x="330" y="54"/>
                  </a:cubicBezTo>
                  <a:cubicBezTo>
                    <a:pt x="274" y="45"/>
                    <a:pt x="162" y="30"/>
                    <a:pt x="162" y="30"/>
                  </a:cubicBezTo>
                  <a:cubicBezTo>
                    <a:pt x="110" y="34"/>
                    <a:pt x="37" y="0"/>
                    <a:pt x="6" y="42"/>
                  </a:cubicBezTo>
                  <a:cubicBezTo>
                    <a:pt x="0" y="50"/>
                    <a:pt x="3" y="204"/>
                    <a:pt x="30" y="258"/>
                  </a:cubicBezTo>
                  <a:cubicBezTo>
                    <a:pt x="34" y="267"/>
                    <a:pt x="92" y="330"/>
                    <a:pt x="54" y="33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Rectangle 33"/>
            <p:cNvSpPr>
              <a:spLocks noChangeArrowheads="1"/>
            </p:cNvSpPr>
            <p:nvPr/>
          </p:nvSpPr>
          <p:spPr bwMode="auto">
            <a:xfrm>
              <a:off x="3600" y="3036"/>
              <a:ext cx="2016" cy="24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89" name="Rectangle 29"/>
          <p:cNvSpPr>
            <a:spLocks noChangeArrowheads="1"/>
          </p:cNvSpPr>
          <p:nvPr/>
        </p:nvSpPr>
        <p:spPr bwMode="auto">
          <a:xfrm>
            <a:off x="5724525" y="4781550"/>
            <a:ext cx="3190875" cy="1428750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5396" name="Object 36"/>
          <p:cNvGraphicFramePr>
            <a:graphicFrameLocks noChangeAspect="1"/>
          </p:cNvGraphicFramePr>
          <p:nvPr/>
        </p:nvGraphicFramePr>
        <p:xfrm>
          <a:off x="7496175" y="5562600"/>
          <a:ext cx="227013" cy="190500"/>
        </p:xfrm>
        <a:graphic>
          <a:graphicData uri="http://schemas.openxmlformats.org/presentationml/2006/ole">
            <p:oleObj spid="_x0000_s15396" name="Equation" r:id="rId7" imgW="126720" imgH="126720" progId="Equation.3">
              <p:embed/>
            </p:oleObj>
          </a:graphicData>
        </a:graphic>
      </p:graphicFrame>
      <p:sp>
        <p:nvSpPr>
          <p:cNvPr id="15397" name="Line 37"/>
          <p:cNvSpPr>
            <a:spLocks noChangeShapeType="1"/>
          </p:cNvSpPr>
          <p:nvPr/>
        </p:nvSpPr>
        <p:spPr bwMode="auto">
          <a:xfrm flipV="1">
            <a:off x="8001000" y="54864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981200" y="0"/>
            <a:ext cx="42731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Measurement of the separation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2" name="Text Box 4"/>
          <p:cNvSpPr txBox="1">
            <a:spLocks noChangeArrowheads="1"/>
          </p:cNvSpPr>
          <p:nvPr/>
        </p:nvSpPr>
        <p:spPr bwMode="auto">
          <a:xfrm>
            <a:off x="1981200" y="0"/>
            <a:ext cx="5557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Sample preparation and characterization</a:t>
            </a:r>
          </a:p>
        </p:txBody>
      </p:sp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990600" y="762000"/>
            <a:ext cx="6172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/>
              <a:t>-Au on the sapphire sphere is deposited by thermal evaporation</a:t>
            </a:r>
            <a:r>
              <a:rPr lang="en-US" sz="1600" dirty="0" smtClean="0"/>
              <a:t>.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-Samples are characterized by measuring resistance as a function of temperature, </a:t>
            </a:r>
            <a:r>
              <a:rPr lang="en-US" sz="1600" dirty="0" smtClean="0"/>
              <a:t>AFM, and </a:t>
            </a:r>
            <a:r>
              <a:rPr lang="en-US" sz="1600" dirty="0" err="1" smtClean="0"/>
              <a:t>ellipsometry</a:t>
            </a:r>
            <a:r>
              <a:rPr lang="en-US" sz="1600" dirty="0" smtClean="0"/>
              <a:t>.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6" name="Picture 4" descr="au-s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571750"/>
            <a:ext cx="4902200" cy="3676650"/>
          </a:xfrm>
          <a:prstGeom prst="rect">
            <a:avLst/>
          </a:prstGeom>
          <a:noFill/>
        </p:spPr>
      </p:pic>
      <p:pic>
        <p:nvPicPr>
          <p:cNvPr id="7" name="Picture 5" descr="calibratiobear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4652" y="2825550"/>
            <a:ext cx="3259348" cy="2660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52" name="Text Box 24"/>
          <p:cNvSpPr txBox="1">
            <a:spLocks noChangeArrowheads="1"/>
          </p:cNvSpPr>
          <p:nvPr/>
        </p:nvSpPr>
        <p:spPr bwMode="auto">
          <a:xfrm>
            <a:off x="1981200" y="0"/>
            <a:ext cx="33874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Sample characterization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176156" name="Picture 28" descr="au-si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762000"/>
            <a:ext cx="7010400" cy="52578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0" y="762000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Kelvin probe force microscopy =&gt; mV range fluctuations</a:t>
            </a:r>
          </a:p>
          <a:p>
            <a:endParaRPr lang="en-US" sz="1800" dirty="0" smtClean="0"/>
          </a:p>
          <a:p>
            <a:r>
              <a:rPr lang="en-US" sz="1800" dirty="0" err="1" smtClean="0">
                <a:latin typeface="Symbol" pitchFamily="18" charset="2"/>
              </a:rPr>
              <a:t>D</a:t>
            </a:r>
            <a:r>
              <a:rPr lang="en-US" sz="1800" i="1" dirty="0" err="1" smtClean="0">
                <a:latin typeface="+mn-lt"/>
              </a:rPr>
              <a:t>F</a:t>
            </a:r>
            <a:r>
              <a:rPr lang="en-US" sz="1800" baseline="-25000" dirty="0" err="1" smtClean="0">
                <a:latin typeface="+mn-lt"/>
              </a:rPr>
              <a:t>e</a:t>
            </a:r>
            <a:r>
              <a:rPr lang="en-US" sz="1800" baseline="-25000" dirty="0" smtClean="0">
                <a:latin typeface="+mn-lt"/>
              </a:rPr>
              <a:t>  </a:t>
            </a:r>
            <a:r>
              <a:rPr lang="en-US" sz="1800" dirty="0" smtClean="0">
                <a:latin typeface="+mn-lt"/>
              </a:rPr>
              <a:t>&lt; 1 </a:t>
            </a:r>
            <a:r>
              <a:rPr lang="en-US" sz="1800" dirty="0" err="1" smtClean="0">
                <a:latin typeface="+mn-lt"/>
              </a:rPr>
              <a:t>aN</a:t>
            </a:r>
            <a:r>
              <a:rPr lang="en-US" sz="1800" dirty="0" smtClean="0">
                <a:latin typeface="+mn-lt"/>
              </a:rPr>
              <a:t> @ 1 </a:t>
            </a:r>
            <a:r>
              <a:rPr lang="en-US" sz="1800" dirty="0" smtClean="0">
                <a:latin typeface="Symbol" pitchFamily="18" charset="2"/>
              </a:rPr>
              <a:t>m</a:t>
            </a:r>
            <a:r>
              <a:rPr lang="en-US" sz="1800" dirty="0" smtClean="0">
                <a:latin typeface="+mn-lt"/>
              </a:rPr>
              <a:t>m</a:t>
            </a:r>
            <a:endParaRPr lang="en-US" sz="1800" dirty="0">
              <a:latin typeface="Symbol" pitchFamily="18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8200" y="20574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1407.3741  (Phys. Rev. A </a:t>
            </a:r>
            <a:r>
              <a:rPr lang="en-US" sz="1600" b="1" dirty="0" smtClean="0"/>
              <a:t>90</a:t>
            </a:r>
            <a:r>
              <a:rPr lang="en-US" sz="1600" dirty="0" smtClean="0"/>
              <a:t>, 062115 </a:t>
            </a:r>
          </a:p>
          <a:p>
            <a:r>
              <a:rPr lang="en-US" sz="1600" dirty="0" smtClean="0"/>
              <a:t>1304.4074  (Phys. Rev. D </a:t>
            </a:r>
            <a:r>
              <a:rPr lang="en-US" sz="1600" b="1" dirty="0" smtClean="0"/>
              <a:t>89</a:t>
            </a:r>
            <a:r>
              <a:rPr lang="en-US" sz="1600" dirty="0" smtClean="0"/>
              <a:t>, 051301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981200" y="0"/>
            <a:ext cx="16546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Interaction</a:t>
            </a:r>
            <a:endParaRPr lang="en-US" b="1" dirty="0">
              <a:solidFill>
                <a:schemeClr val="accent2"/>
              </a:solidFill>
            </a:endParaRPr>
          </a:p>
        </p:txBody>
      </p: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838200" y="2667000"/>
          <a:ext cx="2559050" cy="852488"/>
        </p:xfrm>
        <a:graphic>
          <a:graphicData uri="http://schemas.openxmlformats.org/presentationml/2006/ole">
            <p:oleObj spid="_x0000_s325634" name="Equation" r:id="rId4" imgW="1447560" imgH="482400" progId="Equation.3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457200" y="3657600"/>
          <a:ext cx="4419600" cy="839788"/>
        </p:xfrm>
        <a:graphic>
          <a:graphicData uri="http://schemas.openxmlformats.org/presentationml/2006/ole">
            <p:oleObj spid="_x0000_s325635" name="Equation" r:id="rId5" imgW="2133360" imgH="406080" progId="Equation.3">
              <p:embed/>
            </p:oleObj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066800"/>
            <a:ext cx="497072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6471" y="0"/>
            <a:ext cx="371752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2"/>
          <p:cNvSpPr>
            <a:spLocks noChangeArrowheads="1"/>
          </p:cNvSpPr>
          <p:nvPr/>
        </p:nvSpPr>
        <p:spPr bwMode="auto">
          <a:xfrm>
            <a:off x="228600" y="3581400"/>
            <a:ext cx="23622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38200" y="838200"/>
            <a:ext cx="4322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Finite conductivity and finite temperature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965325" y="0"/>
            <a:ext cx="3368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Comparison with theory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88925" y="1412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18439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447800"/>
            <a:ext cx="59436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434" name="Object 2"/>
          <p:cNvGraphicFramePr>
            <a:graphicFrameLocks noGrp="1" noChangeAspect="1"/>
          </p:cNvGraphicFramePr>
          <p:nvPr>
            <p:ph/>
          </p:nvPr>
        </p:nvGraphicFramePr>
        <p:xfrm>
          <a:off x="228600" y="3581400"/>
          <a:ext cx="2286000" cy="809625"/>
        </p:xfrm>
        <a:graphic>
          <a:graphicData uri="http://schemas.openxmlformats.org/presentationml/2006/ole">
            <p:oleObj spid="_x0000_s324610" name="Equation" r:id="rId5" imgW="1434960" imgH="507960" progId="Equation.3">
              <p:embed/>
            </p:oleObj>
          </a:graphicData>
        </a:graphic>
      </p:graphicFrame>
      <p:pic>
        <p:nvPicPr>
          <p:cNvPr id="18440" name="Picture 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743200"/>
            <a:ext cx="59626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4330700"/>
            <a:ext cx="41148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2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0" y="4495800"/>
            <a:ext cx="2362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70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066800"/>
            <a:ext cx="3871913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4699" name="Text Box 11"/>
          <p:cNvSpPr txBox="1">
            <a:spLocks noChangeArrowheads="1"/>
          </p:cNvSpPr>
          <p:nvPr/>
        </p:nvSpPr>
        <p:spPr bwMode="auto">
          <a:xfrm>
            <a:off x="228600" y="4881563"/>
            <a:ext cx="33949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 sz="1600" dirty="0"/>
              <a:t>Dark grey, </a:t>
            </a:r>
            <a:r>
              <a:rPr lang="en-US" sz="1600" dirty="0" smtClean="0"/>
              <a:t>model  with dissipation</a:t>
            </a:r>
            <a:endParaRPr lang="en-US" sz="1600" i="1" dirty="0"/>
          </a:p>
          <a:p>
            <a:r>
              <a:rPr lang="en-US" sz="1600" b="1" dirty="0"/>
              <a:t>-</a:t>
            </a:r>
            <a:r>
              <a:rPr lang="en-US" sz="1600" dirty="0"/>
              <a:t>Light </a:t>
            </a:r>
            <a:r>
              <a:rPr lang="en-US" sz="1600" dirty="0" smtClean="0"/>
              <a:t>grey, model without dissipation </a:t>
            </a:r>
            <a:endParaRPr lang="en-US" sz="1600" i="1" baseline="-25000" dirty="0"/>
          </a:p>
        </p:txBody>
      </p:sp>
      <p:sp>
        <p:nvSpPr>
          <p:cNvPr id="114700" name="Text Box 12"/>
          <p:cNvSpPr txBox="1">
            <a:spLocks noChangeArrowheads="1"/>
          </p:cNvSpPr>
          <p:nvPr/>
        </p:nvSpPr>
        <p:spPr bwMode="auto">
          <a:xfrm>
            <a:off x="6477000" y="685800"/>
            <a:ext cx="1203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PRD </a:t>
            </a:r>
            <a:r>
              <a:rPr lang="en-US" sz="1200" b="1"/>
              <a:t>75</a:t>
            </a:r>
            <a:r>
              <a:rPr lang="en-US" sz="1200"/>
              <a:t>, 077101</a:t>
            </a:r>
            <a:endParaRPr lang="en-US" sz="1200" i="1" baseline="-25000"/>
          </a:p>
        </p:txBody>
      </p:sp>
      <p:pic>
        <p:nvPicPr>
          <p:cNvPr id="114701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066800"/>
            <a:ext cx="70104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65325" y="0"/>
            <a:ext cx="3368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Comparison with theory</a:t>
            </a:r>
          </a:p>
        </p:txBody>
      </p:sp>
      <p:sp>
        <p:nvSpPr>
          <p:cNvPr id="8" name="Oval 7"/>
          <p:cNvSpPr/>
          <p:nvPr/>
        </p:nvSpPr>
        <p:spPr>
          <a:xfrm>
            <a:off x="6172200" y="1524000"/>
            <a:ext cx="228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00800" y="1828800"/>
            <a:ext cx="15824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Used to extract</a:t>
            </a:r>
          </a:p>
          <a:p>
            <a:r>
              <a:rPr lang="en-US" sz="1800" dirty="0" smtClean="0"/>
              <a:t>limits on </a:t>
            </a:r>
          </a:p>
          <a:p>
            <a:r>
              <a:rPr lang="en-US" sz="1800" dirty="0" smtClean="0"/>
              <a:t>Chameleons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9" grpId="0"/>
      <p:bldP spid="8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3871913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3581400" y="1066800"/>
            <a:ext cx="228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5659" y="1981200"/>
            <a:ext cx="5398341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32733" y="0"/>
            <a:ext cx="10390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Limits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61" name="Rectangle 21"/>
          <p:cNvSpPr>
            <a:spLocks noChangeArrowheads="1"/>
          </p:cNvSpPr>
          <p:nvPr/>
        </p:nvSpPr>
        <p:spPr bwMode="auto">
          <a:xfrm>
            <a:off x="304800" y="2895600"/>
            <a:ext cx="8839200" cy="3200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124200"/>
            <a:ext cx="2038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124200"/>
            <a:ext cx="2076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2971800"/>
            <a:ext cx="2190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4419600"/>
            <a:ext cx="21907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4495800"/>
            <a:ext cx="21240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973441" y="0"/>
            <a:ext cx="16546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Interaction</a:t>
            </a:r>
            <a:endParaRPr lang="en-US" b="1" dirty="0">
              <a:solidFill>
                <a:schemeClr val="accent2"/>
              </a:solidFill>
            </a:endParaRPr>
          </a:p>
        </p:txBody>
      </p:sp>
      <p:graphicFrame>
        <p:nvGraphicFramePr>
          <p:cNvPr id="139265" name="Object 1"/>
          <p:cNvGraphicFramePr>
            <a:graphicFrameLocks noChangeAspect="1"/>
          </p:cNvGraphicFramePr>
          <p:nvPr/>
        </p:nvGraphicFramePr>
        <p:xfrm>
          <a:off x="4876800" y="773824"/>
          <a:ext cx="3886200" cy="2197976"/>
        </p:xfrm>
        <a:graphic>
          <a:graphicData uri="http://schemas.openxmlformats.org/presentationml/2006/ole">
            <p:oleObj spid="_x0000_s326658" name="Acrobat Document" r:id="rId8" imgW="7515154" imgH="4247945" progId="AcroExch.Document.DC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381000" y="1143000"/>
            <a:ext cx="8313238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/>
              <a:t>Daniel </a:t>
            </a:r>
            <a:r>
              <a:rPr lang="en-US" sz="1600" b="1" dirty="0" err="1"/>
              <a:t>López</a:t>
            </a:r>
            <a:r>
              <a:rPr lang="en-US" sz="1600" dirty="0"/>
              <a:t>		Argonne National </a:t>
            </a:r>
            <a:r>
              <a:rPr lang="en-US" sz="1600" dirty="0" smtClean="0"/>
              <a:t>Labs, USA</a:t>
            </a:r>
            <a:endParaRPr lang="en-US" sz="1600" dirty="0"/>
          </a:p>
          <a:p>
            <a:r>
              <a:rPr lang="en-US" sz="1600" b="1" dirty="0"/>
              <a:t>Ephraim </a:t>
            </a:r>
            <a:r>
              <a:rPr lang="en-US" sz="1600" b="1" dirty="0" err="1"/>
              <a:t>Fischbasch</a:t>
            </a:r>
            <a:r>
              <a:rPr lang="en-US" sz="1600" dirty="0"/>
              <a:t>		Purdue </a:t>
            </a:r>
            <a:r>
              <a:rPr lang="en-US" sz="1600" dirty="0" smtClean="0"/>
              <a:t>University, USA</a:t>
            </a:r>
            <a:endParaRPr lang="en-US" sz="1600" dirty="0"/>
          </a:p>
          <a:p>
            <a:r>
              <a:rPr lang="en-US" sz="1600" b="1" dirty="0"/>
              <a:t>Dennis E. Krause</a:t>
            </a:r>
            <a:r>
              <a:rPr lang="en-US" sz="1600" dirty="0"/>
              <a:t> 		Wabash College and Purdue </a:t>
            </a:r>
            <a:r>
              <a:rPr lang="en-US" sz="1600" dirty="0" smtClean="0"/>
              <a:t>University, USA</a:t>
            </a:r>
            <a:endParaRPr lang="en-US" sz="1600" dirty="0"/>
          </a:p>
          <a:p>
            <a:r>
              <a:rPr lang="en-US" sz="1600" b="1" dirty="0" err="1"/>
              <a:t>Valdimir</a:t>
            </a:r>
            <a:r>
              <a:rPr lang="en-US" sz="1600" b="1" dirty="0"/>
              <a:t> M. </a:t>
            </a:r>
            <a:r>
              <a:rPr lang="en-US" sz="1600" b="1" dirty="0" err="1"/>
              <a:t>Mostepanenko</a:t>
            </a:r>
            <a:r>
              <a:rPr lang="en-US" sz="1600" dirty="0"/>
              <a:t>	Noncommercial Partnership “Scientific Instruments”, Russia</a:t>
            </a:r>
          </a:p>
          <a:p>
            <a:r>
              <a:rPr lang="en-US" sz="1600" b="1" dirty="0"/>
              <a:t>Galina L. </a:t>
            </a:r>
            <a:r>
              <a:rPr lang="en-US" sz="1600" b="1" dirty="0" err="1"/>
              <a:t>Klimchitskaya</a:t>
            </a:r>
            <a:r>
              <a:rPr lang="en-US" sz="1600" dirty="0"/>
              <a:t>	North-West Technical University, Russia</a:t>
            </a:r>
          </a:p>
          <a:p>
            <a:r>
              <a:rPr lang="en-US" sz="1600" b="1" dirty="0"/>
              <a:t>Eduardo </a:t>
            </a:r>
            <a:r>
              <a:rPr lang="en-US" sz="1600" b="1" dirty="0" err="1"/>
              <a:t>Osquiguil</a:t>
            </a:r>
            <a:r>
              <a:rPr lang="en-US" sz="1600" dirty="0"/>
              <a:t>		</a:t>
            </a:r>
            <a:r>
              <a:rPr lang="en-US" sz="1600" dirty="0" err="1"/>
              <a:t>Instituto</a:t>
            </a:r>
            <a:r>
              <a:rPr lang="en-US" sz="1600" dirty="0"/>
              <a:t> </a:t>
            </a:r>
            <a:r>
              <a:rPr lang="en-US" sz="1600" dirty="0" err="1"/>
              <a:t>Balseiro</a:t>
            </a:r>
            <a:r>
              <a:rPr lang="en-US" sz="1600" dirty="0"/>
              <a:t>, Argentina</a:t>
            </a:r>
          </a:p>
          <a:p>
            <a:r>
              <a:rPr lang="en-US" sz="1600" b="1" dirty="0"/>
              <a:t>Vladimir </a:t>
            </a:r>
            <a:r>
              <a:rPr lang="en-US" sz="1600" b="1" dirty="0" err="1"/>
              <a:t>Aksyuk</a:t>
            </a:r>
            <a:r>
              <a:rPr lang="en-US" sz="1600" b="1" dirty="0"/>
              <a:t> 		</a:t>
            </a:r>
            <a:r>
              <a:rPr lang="en-US" sz="1600" dirty="0"/>
              <a:t>CNST/Univ. of </a:t>
            </a:r>
            <a:r>
              <a:rPr lang="en-US" sz="1600" dirty="0" smtClean="0"/>
              <a:t>Maryland, USA</a:t>
            </a:r>
            <a:endParaRPr lang="en-US" sz="1600" dirty="0"/>
          </a:p>
          <a:p>
            <a:r>
              <a:rPr lang="en-US" sz="1600" b="1" dirty="0"/>
              <a:t>Diego </a:t>
            </a:r>
            <a:r>
              <a:rPr lang="en-US" sz="1600" b="1" dirty="0" err="1"/>
              <a:t>Dalvit</a:t>
            </a:r>
            <a:r>
              <a:rPr lang="en-US" sz="1600" b="1" dirty="0"/>
              <a:t> 		</a:t>
            </a:r>
            <a:r>
              <a:rPr lang="en-US" sz="1600" dirty="0"/>
              <a:t>Los Alamos National Lab</a:t>
            </a:r>
            <a:r>
              <a:rPr lang="en-US" sz="1600" dirty="0" smtClean="0"/>
              <a:t>., USA</a:t>
            </a:r>
            <a:endParaRPr lang="en-US" sz="1600" dirty="0"/>
          </a:p>
          <a:p>
            <a:r>
              <a:rPr lang="en-US" sz="1600" b="1" dirty="0" smtClean="0"/>
              <a:t>Francesco </a:t>
            </a:r>
            <a:r>
              <a:rPr lang="en-US" sz="1600" b="1" dirty="0" err="1"/>
              <a:t>Intravaia</a:t>
            </a:r>
            <a:r>
              <a:rPr lang="en-US" sz="1600" dirty="0"/>
              <a:t>		Los Alamos National Lab</a:t>
            </a:r>
            <a:r>
              <a:rPr lang="en-US" sz="1600" dirty="0" smtClean="0"/>
              <a:t>., USA and Max Born </a:t>
            </a:r>
            <a:r>
              <a:rPr lang="en-US" sz="1600" dirty="0" err="1" smtClean="0"/>
              <a:t>Institut</a:t>
            </a:r>
            <a:r>
              <a:rPr lang="en-US" sz="1600" dirty="0" smtClean="0"/>
              <a:t>, Germany</a:t>
            </a:r>
          </a:p>
          <a:p>
            <a:r>
              <a:rPr lang="en-US" sz="1600" b="1" dirty="0" smtClean="0"/>
              <a:t>Ryan </a:t>
            </a:r>
            <a:r>
              <a:rPr lang="en-US" sz="1600" b="1" dirty="0" err="1" smtClean="0"/>
              <a:t>Behunin</a:t>
            </a:r>
            <a:r>
              <a:rPr lang="en-US" sz="1600" b="1" dirty="0" smtClean="0"/>
              <a:t>		</a:t>
            </a:r>
            <a:r>
              <a:rPr lang="en-US" sz="1600" dirty="0" smtClean="0"/>
              <a:t>Los Alamos National Lab., Yale University, USA</a:t>
            </a:r>
            <a:endParaRPr lang="en-US" sz="1600" b="1" dirty="0"/>
          </a:p>
          <a:p>
            <a:r>
              <a:rPr lang="en-US" sz="1600" b="1" dirty="0"/>
              <a:t>Paul </a:t>
            </a:r>
            <a:r>
              <a:rPr lang="en-US" sz="1600" b="1" dirty="0" err="1"/>
              <a:t>Davids</a:t>
            </a:r>
            <a:r>
              <a:rPr lang="en-US" sz="1600" dirty="0"/>
              <a:t>		Sandia National Lab</a:t>
            </a:r>
            <a:r>
              <a:rPr lang="en-US" sz="1600" dirty="0" smtClean="0"/>
              <a:t>., USA</a:t>
            </a:r>
          </a:p>
          <a:p>
            <a:r>
              <a:rPr lang="en-US" sz="1600" b="1" dirty="0" smtClean="0"/>
              <a:t>Giuseppe </a:t>
            </a:r>
            <a:r>
              <a:rPr lang="en-US" sz="1600" b="1" dirty="0" err="1" smtClean="0"/>
              <a:t>Bimonte</a:t>
            </a:r>
            <a:r>
              <a:rPr lang="en-US" sz="1600" b="1" dirty="0" smtClean="0"/>
              <a:t>		</a:t>
            </a:r>
            <a:r>
              <a:rPr lang="it-IT" sz="1600" dirty="0" smtClean="0"/>
              <a:t>Universita di Napoli Federico II, Italy.</a:t>
            </a:r>
            <a:endParaRPr lang="en-US" sz="1600" b="1" dirty="0"/>
          </a:p>
          <a:p>
            <a:endParaRPr lang="en-US" sz="1600" dirty="0"/>
          </a:p>
          <a:p>
            <a:r>
              <a:rPr lang="en-US" sz="1600" b="1" dirty="0" err="1"/>
              <a:t>Farbod</a:t>
            </a:r>
            <a:r>
              <a:rPr lang="en-US" sz="1600" b="1" dirty="0"/>
              <a:t> </a:t>
            </a:r>
            <a:r>
              <a:rPr lang="en-US" sz="1600" b="1" dirty="0" err="1"/>
              <a:t>Shafiei</a:t>
            </a:r>
            <a:r>
              <a:rPr lang="en-US" sz="1600" b="1" dirty="0"/>
              <a:t>, </a:t>
            </a:r>
            <a:r>
              <a:rPr lang="en-US" sz="1600" b="1" dirty="0" err="1"/>
              <a:t>Sannah</a:t>
            </a:r>
            <a:r>
              <a:rPr lang="en-US" sz="1600" b="1" dirty="0"/>
              <a:t> </a:t>
            </a:r>
            <a:r>
              <a:rPr lang="en-US" sz="1600" b="1" dirty="0" err="1"/>
              <a:t>Ziama</a:t>
            </a:r>
            <a:r>
              <a:rPr lang="en-US" sz="1600" b="1" dirty="0"/>
              <a:t>,</a:t>
            </a:r>
          </a:p>
          <a:p>
            <a:r>
              <a:rPr lang="en-US" sz="1600" b="1" dirty="0"/>
              <a:t>Eric Curtis, Jing Ding, Brad Chen	</a:t>
            </a:r>
            <a:r>
              <a:rPr lang="en-US" sz="1600" dirty="0"/>
              <a:t>IUPUI</a:t>
            </a:r>
          </a:p>
          <a:p>
            <a:r>
              <a:rPr lang="en-US" sz="1600" b="1" dirty="0"/>
              <a:t>Edwin </a:t>
            </a:r>
            <a:r>
              <a:rPr lang="en-US" sz="1600" b="1" dirty="0" err="1"/>
              <a:t>Tham</a:t>
            </a:r>
            <a:r>
              <a:rPr lang="en-US" sz="1600" b="1" dirty="0"/>
              <a:t>, </a:t>
            </a:r>
            <a:r>
              <a:rPr lang="en-US" sz="1600" b="1" dirty="0" err="1"/>
              <a:t>Hua</a:t>
            </a:r>
            <a:r>
              <a:rPr lang="en-US" sz="1600" b="1" dirty="0"/>
              <a:t> </a:t>
            </a:r>
            <a:r>
              <a:rPr lang="en-US" sz="1600" b="1" dirty="0" smtClean="0"/>
              <a:t>Xing, Guillaume</a:t>
            </a:r>
          </a:p>
          <a:p>
            <a:r>
              <a:rPr lang="en-US" sz="1600" b="1" dirty="0" err="1" smtClean="0"/>
              <a:t>Voisin</a:t>
            </a:r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349250" y="781050"/>
            <a:ext cx="1995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Collaborators</a:t>
            </a:r>
          </a:p>
        </p:txBody>
      </p:sp>
      <p:pic>
        <p:nvPicPr>
          <p:cNvPr id="7172" name="Picture 4" descr="http://www.pdsi.ucsc.edu/media/static/doe-office-of-science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5562600"/>
            <a:ext cx="2028825" cy="647700"/>
          </a:xfrm>
          <a:prstGeom prst="rect">
            <a:avLst/>
          </a:prstGeom>
          <a:noFill/>
        </p:spPr>
      </p:pic>
      <p:pic>
        <p:nvPicPr>
          <p:cNvPr id="7174" name="Picture 6" descr="http://www.dealstreamsummit.com/wp-content/uploads/2013/01/lanl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876800"/>
            <a:ext cx="2857500" cy="1371601"/>
          </a:xfrm>
          <a:prstGeom prst="rect">
            <a:avLst/>
          </a:prstGeom>
          <a:noFill/>
        </p:spPr>
      </p:pic>
      <p:pic>
        <p:nvPicPr>
          <p:cNvPr id="7170" name="Picture 2" descr="http://www.nsf.gov/images/logos/nsf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3810000"/>
            <a:ext cx="975200" cy="9810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5562600"/>
            <a:ext cx="221887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Integrated </a:t>
            </a:r>
            <a:r>
              <a:rPr lang="en-US" sz="1600" dirty="0" err="1" smtClean="0"/>
              <a:t>Nanosystems</a:t>
            </a:r>
            <a:r>
              <a:rPr lang="en-US" sz="1600" dirty="0" smtClean="0"/>
              <a:t> </a:t>
            </a:r>
          </a:p>
          <a:p>
            <a:pPr algn="ctr"/>
            <a:r>
              <a:rPr lang="en-US" sz="1600" dirty="0" smtClean="0"/>
              <a:t>Development Institute</a:t>
            </a:r>
            <a:endParaRPr lang="en-US" sz="1600" dirty="0"/>
          </a:p>
        </p:txBody>
      </p:sp>
      <p:pic>
        <p:nvPicPr>
          <p:cNvPr id="7176" name="Picture 8" descr="http://thesingularityeffect.files.wordpress.com/2013/04/darp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9775" y="4800600"/>
            <a:ext cx="2206625" cy="1517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0"/>
            <a:ext cx="6588122" cy="5421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67000" y="1447800"/>
            <a:ext cx="4076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 signal is “aligned” with the Au/Si interface</a:t>
            </a:r>
          </a:p>
          <a:p>
            <a:endParaRPr lang="en-US" sz="1600" dirty="0" smtClean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057400"/>
            <a:ext cx="268488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81200" y="0"/>
            <a:ext cx="16546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Interaction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981200" y="0"/>
            <a:ext cx="14510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Residuals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143000"/>
            <a:ext cx="484600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 </a:t>
            </a:r>
            <a:r>
              <a:rPr lang="en-US" i="1" dirty="0" smtClean="0"/>
              <a:t>z</a:t>
            </a:r>
            <a:r>
              <a:rPr lang="en-US" dirty="0" smtClean="0"/>
              <a:t> = 200 nm,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i="1" dirty="0" smtClean="0">
                <a:latin typeface="Symbol" pitchFamily="18" charset="2"/>
              </a:rPr>
              <a:t>t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= 1s </a:t>
            </a:r>
          </a:p>
          <a:p>
            <a:endParaRPr lang="en-US" dirty="0" smtClean="0"/>
          </a:p>
          <a:p>
            <a:r>
              <a:rPr lang="en-US" i="1" dirty="0" smtClean="0"/>
              <a:t>F</a:t>
            </a:r>
            <a:r>
              <a:rPr lang="en-US" i="1" baseline="-25000" dirty="0" smtClean="0"/>
              <a:t>e</a:t>
            </a:r>
            <a:r>
              <a:rPr lang="en-US" dirty="0" smtClean="0"/>
              <a:t> &lt; 0.01 </a:t>
            </a:r>
            <a:r>
              <a:rPr lang="en-US" dirty="0" err="1" smtClean="0"/>
              <a:t>fN</a:t>
            </a:r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F</a:t>
            </a:r>
            <a:r>
              <a:rPr lang="en-US" i="1" baseline="-25000" dirty="0" smtClean="0"/>
              <a:t>C</a:t>
            </a:r>
            <a:r>
              <a:rPr lang="en-US" dirty="0" smtClean="0"/>
              <a:t> &lt; 0.05 </a:t>
            </a:r>
            <a:r>
              <a:rPr lang="en-US" dirty="0" err="1" smtClean="0"/>
              <a:t>fN</a:t>
            </a:r>
            <a:endParaRPr lang="en-US" dirty="0" smtClean="0"/>
          </a:p>
          <a:p>
            <a:endParaRPr lang="en-US" dirty="0" smtClean="0"/>
          </a:p>
          <a:p>
            <a:r>
              <a:rPr lang="en-US" i="1" dirty="0" err="1" smtClean="0"/>
              <a:t>F</a:t>
            </a:r>
            <a:r>
              <a:rPr lang="en-US" i="1" baseline="-25000" dirty="0" err="1" smtClean="0"/>
              <a:t>spindle</a:t>
            </a:r>
            <a:r>
              <a:rPr lang="en-US" dirty="0" smtClean="0"/>
              <a:t> &lt; 4 </a:t>
            </a:r>
            <a:r>
              <a:rPr lang="en-US" dirty="0" err="1" smtClean="0"/>
              <a:t>fN</a:t>
            </a:r>
            <a:r>
              <a:rPr lang="en-US" dirty="0" smtClean="0"/>
              <a:t> (0.02 </a:t>
            </a:r>
            <a:r>
              <a:rPr lang="en-US" dirty="0" err="1" smtClean="0"/>
              <a:t>fN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b="1" dirty="0" smtClean="0"/>
              <a:t>Total error</a:t>
            </a:r>
            <a:r>
              <a:rPr lang="en-US" dirty="0" smtClean="0"/>
              <a:t> (</a:t>
            </a:r>
            <a:r>
              <a:rPr lang="en-US" i="1" dirty="0" smtClean="0">
                <a:latin typeface="Symbol" pitchFamily="18" charset="2"/>
              </a:rPr>
              <a:t>t</a:t>
            </a:r>
            <a:r>
              <a:rPr lang="en-US" dirty="0" smtClean="0"/>
              <a:t> = 1000 s)  </a:t>
            </a:r>
            <a:r>
              <a:rPr lang="en-US" i="1" dirty="0" smtClean="0">
                <a:latin typeface="Symbol" pitchFamily="18" charset="2"/>
              </a:rPr>
              <a:t>D</a:t>
            </a:r>
            <a:r>
              <a:rPr lang="en-US" i="1" dirty="0" smtClean="0"/>
              <a:t>F</a:t>
            </a:r>
            <a:r>
              <a:rPr lang="en-US" dirty="0" smtClean="0"/>
              <a:t> = 0.2 </a:t>
            </a:r>
            <a:r>
              <a:rPr lang="en-US" dirty="0" err="1" smtClean="0"/>
              <a:t>fN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685800"/>
            <a:ext cx="6705600" cy="553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959699" y="0"/>
            <a:ext cx="16979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New Limits</a:t>
            </a:r>
            <a:endParaRPr lang="en-US" b="1" dirty="0">
              <a:solidFill>
                <a:schemeClr val="accent2"/>
              </a:solidFill>
            </a:endParaRPr>
          </a:p>
        </p:txBody>
      </p:sp>
      <p:graphicFrame>
        <p:nvGraphicFramePr>
          <p:cNvPr id="330754" name="Object 26"/>
          <p:cNvGraphicFramePr>
            <a:graphicFrameLocks noChangeAspect="1"/>
          </p:cNvGraphicFramePr>
          <p:nvPr/>
        </p:nvGraphicFramePr>
        <p:xfrm>
          <a:off x="4191000" y="0"/>
          <a:ext cx="3311525" cy="712788"/>
        </p:xfrm>
        <a:graphic>
          <a:graphicData uri="http://schemas.openxmlformats.org/presentationml/2006/ole">
            <p:oleObj spid="_x0000_s330754" name="Equation" r:id="rId5" imgW="18288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0" y="0"/>
            <a:ext cx="9248429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                          Summary</a:t>
            </a:r>
            <a:endParaRPr lang="en-US" b="1" dirty="0">
              <a:solidFill>
                <a:schemeClr val="accent2"/>
              </a:solidFill>
            </a:endParaRPr>
          </a:p>
          <a:p>
            <a:endParaRPr lang="en-US" b="1" dirty="0">
              <a:solidFill>
                <a:schemeClr val="accent2"/>
              </a:solidFill>
            </a:endParaRPr>
          </a:p>
          <a:p>
            <a:endParaRPr lang="en-US" b="1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Improvement in the constraints for Yukawa-like </a:t>
            </a:r>
            <a:r>
              <a:rPr lang="en-US" sz="2000" b="1" dirty="0" smtClean="0">
                <a:solidFill>
                  <a:srgbClr val="FF0000"/>
                </a:solidFill>
              </a:rPr>
              <a:t>corrections. Still far away from </a:t>
            </a:r>
          </a:p>
          <a:p>
            <a:r>
              <a:rPr lang="en-US" sz="2000" b="1" i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000" b="1" dirty="0" smtClean="0">
                <a:solidFill>
                  <a:srgbClr val="FF0000"/>
                </a:solidFill>
              </a:rPr>
              <a:t> = 1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 Measurement </a:t>
            </a:r>
            <a:r>
              <a:rPr lang="en-US" sz="2000" b="1" dirty="0">
                <a:solidFill>
                  <a:srgbClr val="FF0000"/>
                </a:solidFill>
              </a:rPr>
              <a:t>of the </a:t>
            </a:r>
            <a:r>
              <a:rPr lang="en-US" sz="2000" b="1" dirty="0" smtClean="0">
                <a:solidFill>
                  <a:srgbClr val="FF0000"/>
                </a:solidFill>
              </a:rPr>
              <a:t>interaction might give alternative technique for constraining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s</a:t>
            </a:r>
            <a:r>
              <a:rPr lang="en-US" sz="2000" b="1" dirty="0" smtClean="0">
                <a:solidFill>
                  <a:srgbClr val="FF0000"/>
                </a:solidFill>
              </a:rPr>
              <a:t>calar field contributions. </a:t>
            </a:r>
            <a:r>
              <a:rPr lang="en-US" sz="2000" b="1" dirty="0" smtClean="0">
                <a:solidFill>
                  <a:srgbClr val="FF0000"/>
                </a:solidFill>
              </a:rPr>
              <a:t>Dedicated experiments need to be designed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Need to explore parameter space and optimize shape</a:t>
            </a:r>
          </a:p>
          <a:p>
            <a:endParaRPr lang="en-US" sz="2000" dirty="0" smtClean="0"/>
          </a:p>
          <a:p>
            <a:pPr>
              <a:buFontTx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29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76600"/>
            <a:ext cx="39624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24400" y="3581400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Defined by 256 </a:t>
            </a:r>
            <a:r>
              <a:rPr lang="en-US" sz="1800" dirty="0" smtClean="0"/>
              <a:t>exposure levels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6705600" y="4343400"/>
            <a:ext cx="1219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67400" y="4495800"/>
            <a:ext cx="22098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410200" y="4648200"/>
            <a:ext cx="2819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53000" y="4800600"/>
            <a:ext cx="34290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4" idx="1"/>
          </p:cNvCxnSpPr>
          <p:nvPr/>
        </p:nvCxnSpPr>
        <p:spPr>
          <a:xfrm flipH="1">
            <a:off x="3581400" y="3766066"/>
            <a:ext cx="1143000" cy="12013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973441" y="0"/>
            <a:ext cx="16546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Interaction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533400"/>
            <a:ext cx="3657600" cy="243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762000"/>
            <a:ext cx="445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Developed a sensitive differential technique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219200"/>
            <a:ext cx="1685925" cy="819150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3" name="Picture 5" descr="http://cdn.iopscience.com/images/0960-1317/18/7/075007/Full/jmm270000fig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286000"/>
            <a:ext cx="3793314" cy="3352800"/>
          </a:xfrm>
          <a:prstGeom prst="rect">
            <a:avLst/>
          </a:prstGeom>
          <a:noFill/>
        </p:spPr>
      </p:pic>
      <p:pic>
        <p:nvPicPr>
          <p:cNvPr id="12295" name="Picture 7" descr="http://www.electronicshub.org/wp-content/uploads/2015/09/Deep-Reactive-Ion-Etchin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14800" y="3124200"/>
            <a:ext cx="1905000" cy="286844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4800" y="5715000"/>
            <a:ext cx="3382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J. Micromech. Microeng. </a:t>
            </a:r>
            <a:r>
              <a:rPr lang="nl-NL" sz="1400" b="1" dirty="0" smtClean="0"/>
              <a:t>18</a:t>
            </a:r>
            <a:r>
              <a:rPr lang="nl-NL" sz="1400" dirty="0" smtClean="0"/>
              <a:t> 075007, (2008)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4600" y="3429000"/>
            <a:ext cx="28520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Trenches in our samples </a:t>
            </a:r>
          </a:p>
          <a:p>
            <a:r>
              <a:rPr lang="en-US" sz="1800" dirty="0" smtClean="0"/>
              <a:t>are  </a:t>
            </a:r>
            <a:r>
              <a:rPr lang="en-US" sz="1800" dirty="0" smtClean="0"/>
              <a:t>50 </a:t>
            </a:r>
            <a:r>
              <a:rPr lang="en-US" sz="1800" smtClean="0"/>
              <a:t>to 150 </a:t>
            </a:r>
            <a:r>
              <a:rPr lang="en-US" sz="1800" dirty="0" smtClean="0">
                <a:latin typeface="Symbol" pitchFamily="18" charset="2"/>
              </a:rPr>
              <a:t>m</a:t>
            </a:r>
            <a:r>
              <a:rPr lang="en-US" sz="1800" dirty="0" smtClean="0"/>
              <a:t>m deep.</a:t>
            </a:r>
          </a:p>
          <a:p>
            <a:endParaRPr lang="en-US" sz="1800" dirty="0" smtClean="0"/>
          </a:p>
          <a:p>
            <a:r>
              <a:rPr lang="en-US" sz="1800" dirty="0" smtClean="0"/>
              <a:t>Everything is sputtered with </a:t>
            </a:r>
          </a:p>
          <a:p>
            <a:r>
              <a:rPr lang="en-US" sz="1800" dirty="0" smtClean="0"/>
              <a:t>Au.</a:t>
            </a:r>
            <a:endParaRPr lang="en-US" sz="1800" dirty="0"/>
          </a:p>
        </p:txBody>
      </p:sp>
      <p:graphicFrame>
        <p:nvGraphicFramePr>
          <p:cNvPr id="369665" name="Object 11"/>
          <p:cNvGraphicFramePr>
            <a:graphicFrameLocks noChangeAspect="1"/>
          </p:cNvGraphicFramePr>
          <p:nvPr/>
        </p:nvGraphicFramePr>
        <p:xfrm>
          <a:off x="5181600" y="76200"/>
          <a:ext cx="3893800" cy="457200"/>
        </p:xfrm>
        <a:graphic>
          <a:graphicData uri="http://schemas.openxmlformats.org/presentationml/2006/ole">
            <p:oleObj spid="_x0000_s369665" name="Equation" r:id="rId8" imgW="20574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5800"/>
            <a:ext cx="56388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981200" y="0"/>
            <a:ext cx="29033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Interaction: Case B2</a:t>
            </a:r>
            <a:endParaRPr lang="en-US" b="1" dirty="0">
              <a:solidFill>
                <a:schemeClr val="accent2"/>
              </a:solidFill>
            </a:endParaRPr>
          </a:p>
        </p:txBody>
      </p:sp>
      <p:graphicFrame>
        <p:nvGraphicFramePr>
          <p:cNvPr id="64514" name="Object 2"/>
          <p:cNvGraphicFramePr>
            <a:graphicFrameLocks noChangeAspect="1"/>
          </p:cNvGraphicFramePr>
          <p:nvPr/>
        </p:nvGraphicFramePr>
        <p:xfrm>
          <a:off x="0" y="609600"/>
          <a:ext cx="5715000" cy="4373016"/>
        </p:xfrm>
        <a:graphic>
          <a:graphicData uri="http://schemas.openxmlformats.org/presentationml/2006/ole">
            <p:oleObj spid="_x0000_s327682" name="Graph" r:id="rId3" imgW="3920760" imgH="3000960" progId="Origin50.Graph">
              <p:embed/>
            </p:oleObj>
          </a:graphicData>
        </a:graphic>
      </p:graphicFrame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1371600"/>
            <a:ext cx="2209800" cy="648104"/>
          </a:xfrm>
          <a:prstGeom prst="rect">
            <a:avLst/>
          </a:prstGeom>
          <a:noFill/>
        </p:spPr>
      </p:pic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0" y="1247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914400"/>
            <a:ext cx="3657600" cy="243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http://cdn.iopscience.com/images/0960-1317/18/7/075007/Full/jmm270000fig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3613354"/>
            <a:ext cx="2819400" cy="2491985"/>
          </a:xfrm>
          <a:prstGeom prst="rect">
            <a:avLst/>
          </a:prstGeom>
          <a:noFill/>
        </p:spPr>
      </p:pic>
      <p:pic>
        <p:nvPicPr>
          <p:cNvPr id="32768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4876800"/>
            <a:ext cx="43529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2971800" y="5867400"/>
            <a:ext cx="20217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0709.2075, </a:t>
            </a:r>
            <a:r>
              <a:rPr lang="en-US" sz="1600" dirty="0" err="1" smtClean="0"/>
              <a:t>Brax</a:t>
            </a:r>
            <a:r>
              <a:rPr lang="en-US" sz="1600" dirty="0" smtClean="0"/>
              <a:t> </a:t>
            </a:r>
            <a:r>
              <a:rPr lang="en-US" sz="1600" i="1" dirty="0" smtClean="0"/>
              <a:t>et al.</a:t>
            </a:r>
            <a:endParaRPr lang="en-US" sz="1600" i="1" dirty="0"/>
          </a:p>
        </p:txBody>
      </p:sp>
      <p:pic>
        <p:nvPicPr>
          <p:cNvPr id="327684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" y="5562600"/>
            <a:ext cx="1152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81000" y="5943600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n</a:t>
            </a:r>
            <a:r>
              <a:rPr lang="en-US" sz="1600" dirty="0" smtClean="0"/>
              <a:t> &gt; 2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981200" y="0"/>
            <a:ext cx="11929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Limits?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13" name="Picture 5" descr="http://cdn.iopscience.com/images/0960-1317/18/7/075007/Full/jmm270000fig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905000"/>
            <a:ext cx="2819400" cy="2491985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1075" y="381000"/>
            <a:ext cx="43529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1447800"/>
            <a:ext cx="575544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>
            <a:off x="762000" y="3674420"/>
            <a:ext cx="4495800" cy="0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2778826" y="1781299"/>
            <a:ext cx="2476005" cy="1898072"/>
          </a:xfrm>
          <a:custGeom>
            <a:avLst/>
            <a:gdLst>
              <a:gd name="connsiteX0" fmla="*/ 2476005 w 2476005"/>
              <a:gd name="connsiteY0" fmla="*/ 1882239 h 1898072"/>
              <a:gd name="connsiteX1" fmla="*/ 688769 w 2476005"/>
              <a:gd name="connsiteY1" fmla="*/ 1745672 h 1898072"/>
              <a:gd name="connsiteX2" fmla="*/ 154379 w 2476005"/>
              <a:gd name="connsiteY2" fmla="*/ 967839 h 1898072"/>
              <a:gd name="connsiteX3" fmla="*/ 154379 w 2476005"/>
              <a:gd name="connsiteY3" fmla="*/ 967839 h 1898072"/>
              <a:gd name="connsiteX4" fmla="*/ 0 w 2476005"/>
              <a:gd name="connsiteY4" fmla="*/ 0 h 1898072"/>
              <a:gd name="connsiteX5" fmla="*/ 0 w 2476005"/>
              <a:gd name="connsiteY5" fmla="*/ 0 h 189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6005" h="1898072">
                <a:moveTo>
                  <a:pt x="2476005" y="1882239"/>
                </a:moveTo>
                <a:cubicBezTo>
                  <a:pt x="1775856" y="1890155"/>
                  <a:pt x="1075707" y="1898072"/>
                  <a:pt x="688769" y="1745672"/>
                </a:cubicBezTo>
                <a:cubicBezTo>
                  <a:pt x="301831" y="1593272"/>
                  <a:pt x="154379" y="967839"/>
                  <a:pt x="154379" y="967839"/>
                </a:cubicBezTo>
                <a:lnTo>
                  <a:pt x="154379" y="967839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52400" y="1524000"/>
            <a:ext cx="5366177" cy="4267200"/>
            <a:chOff x="4267200" y="2209800"/>
            <a:chExt cx="5366177" cy="4267200"/>
          </a:xfrm>
        </p:grpSpPr>
        <p:pic>
          <p:nvPicPr>
            <p:cNvPr id="32870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67200" y="2209800"/>
              <a:ext cx="5366177" cy="426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9" name="Straight Connector 28"/>
            <p:cNvCxnSpPr/>
            <p:nvPr/>
          </p:nvCxnSpPr>
          <p:spPr>
            <a:xfrm flipH="1">
              <a:off x="5594777" y="5410200"/>
              <a:ext cx="3752850" cy="0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 30"/>
            <p:cNvSpPr/>
            <p:nvPr/>
          </p:nvSpPr>
          <p:spPr>
            <a:xfrm>
              <a:off x="5624800" y="4481170"/>
              <a:ext cx="3708806" cy="929030"/>
            </a:xfrm>
            <a:custGeom>
              <a:avLst/>
              <a:gdLst>
                <a:gd name="connsiteX0" fmla="*/ 3708806 w 3708806"/>
                <a:gd name="connsiteY0" fmla="*/ 804672 h 804672"/>
                <a:gd name="connsiteX1" fmla="*/ 1777593 w 3708806"/>
                <a:gd name="connsiteY1" fmla="*/ 746151 h 804672"/>
                <a:gd name="connsiteX2" fmla="*/ 299923 w 3708806"/>
                <a:gd name="connsiteY2" fmla="*/ 285293 h 804672"/>
                <a:gd name="connsiteX3" fmla="*/ 0 w 3708806"/>
                <a:gd name="connsiteY3" fmla="*/ 0 h 804672"/>
                <a:gd name="connsiteX4" fmla="*/ 0 w 3708806"/>
                <a:gd name="connsiteY4" fmla="*/ 0 h 80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8806" h="804672">
                  <a:moveTo>
                    <a:pt x="3708806" y="804672"/>
                  </a:moveTo>
                  <a:lnTo>
                    <a:pt x="1777593" y="746151"/>
                  </a:lnTo>
                  <a:cubicBezTo>
                    <a:pt x="1209446" y="659588"/>
                    <a:pt x="596189" y="409652"/>
                    <a:pt x="299923" y="285293"/>
                  </a:cubicBezTo>
                  <a:cubicBezTo>
                    <a:pt x="3657" y="160934"/>
                    <a:pt x="0" y="0"/>
                    <a:pt x="0" y="0"/>
                  </a:cubicBezTo>
                  <a:lnTo>
                    <a:pt x="0" y="0"/>
                  </a:lnTo>
                </a:path>
              </a:pathLst>
            </a:cu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885950" y="0"/>
            <a:ext cx="3071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Yukawa-like potential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971550" y="723900"/>
          <a:ext cx="3311525" cy="712788"/>
        </p:xfrm>
        <a:graphic>
          <a:graphicData uri="http://schemas.openxmlformats.org/presentationml/2006/ole">
            <p:oleObj spid="_x0000_s320514" name="Equation" r:id="rId4" imgW="1828800" imgH="393480" progId="Equation.3">
              <p:embed/>
            </p:oleObj>
          </a:graphicData>
        </a:graphic>
      </p:graphicFrame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685800" y="3962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21518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600200"/>
            <a:ext cx="53340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 Box 15"/>
          <p:cNvSpPr txBox="1">
            <a:spLocks noChangeArrowheads="1"/>
          </p:cNvSpPr>
          <p:nvPr/>
        </p:nvSpPr>
        <p:spPr bwMode="auto">
          <a:xfrm>
            <a:off x="7119938" y="5954713"/>
            <a:ext cx="1871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PRL </a:t>
            </a:r>
            <a:r>
              <a:rPr lang="en-US" sz="1400" b="1"/>
              <a:t>98, </a:t>
            </a:r>
            <a:r>
              <a:rPr lang="en-US" sz="1400"/>
              <a:t>021101 (2007)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5048250" y="228600"/>
            <a:ext cx="40957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Arises from very different pictures:</a:t>
            </a:r>
          </a:p>
          <a:p>
            <a:endParaRPr lang="en-US" sz="1800" b="1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 Compact extra-dimensions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 Exchange of single light (but massive, </a:t>
            </a:r>
          </a:p>
          <a:p>
            <a:pPr lvl="2"/>
            <a:r>
              <a:rPr lang="en-US" sz="1800" i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800" dirty="0">
                <a:solidFill>
                  <a:srgbClr val="FF0000"/>
                </a:solidFill>
              </a:rPr>
              <a:t> =1/</a:t>
            </a:r>
            <a:r>
              <a:rPr lang="en-US" sz="1800" dirty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sz="1800" dirty="0">
                <a:solidFill>
                  <a:srgbClr val="FF0000"/>
                </a:solidFill>
              </a:rPr>
              <a:t>) boson</a:t>
            </a:r>
          </a:p>
          <a:p>
            <a:pPr lvl="2"/>
            <a:r>
              <a:rPr lang="en-US" sz="1800" dirty="0" err="1">
                <a:solidFill>
                  <a:srgbClr val="FF0000"/>
                </a:solidFill>
              </a:rPr>
              <a:t>Moduli</a:t>
            </a:r>
            <a:r>
              <a:rPr lang="en-US" sz="1800" dirty="0">
                <a:solidFill>
                  <a:srgbClr val="FF0000"/>
                </a:solidFill>
              </a:rPr>
              <a:t>; </a:t>
            </a:r>
            <a:r>
              <a:rPr lang="en-US" sz="1800" dirty="0" err="1">
                <a:solidFill>
                  <a:srgbClr val="FF0000"/>
                </a:solidFill>
              </a:rPr>
              <a:t>Graviphotons</a:t>
            </a:r>
            <a:r>
              <a:rPr lang="en-US" sz="1800" dirty="0">
                <a:solidFill>
                  <a:srgbClr val="FF0000"/>
                </a:solidFill>
              </a:rPr>
              <a:t>; </a:t>
            </a:r>
            <a:r>
              <a:rPr lang="en-US" sz="1800" dirty="0" err="1">
                <a:solidFill>
                  <a:srgbClr val="FF0000"/>
                </a:solidFill>
              </a:rPr>
              <a:t>Dilatons</a:t>
            </a:r>
            <a:r>
              <a:rPr lang="en-US" sz="1800" dirty="0">
                <a:solidFill>
                  <a:srgbClr val="FF0000"/>
                </a:solidFill>
              </a:rPr>
              <a:t>;</a:t>
            </a:r>
          </a:p>
          <a:p>
            <a:pPr lvl="2"/>
            <a:r>
              <a:rPr lang="en-US" sz="1800" dirty="0" err="1">
                <a:solidFill>
                  <a:srgbClr val="FF0000"/>
                </a:solidFill>
              </a:rPr>
              <a:t>Hyperphotons</a:t>
            </a:r>
            <a:r>
              <a:rPr lang="en-US" sz="1800" dirty="0">
                <a:solidFill>
                  <a:srgbClr val="FF0000"/>
                </a:solidFill>
              </a:rPr>
              <a:t>; </a:t>
            </a:r>
            <a:r>
              <a:rPr lang="en-US" sz="1800" dirty="0" err="1">
                <a:solidFill>
                  <a:srgbClr val="FF0000"/>
                </a:solidFill>
              </a:rPr>
              <a:t>Axions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0" y="1981200"/>
          <a:ext cx="5105400" cy="4183063"/>
        </p:xfrm>
        <a:graphic>
          <a:graphicData uri="http://schemas.openxmlformats.org/presentationml/2006/ole">
            <p:oleObj spid="_x0000_s321538" name="CorelDRAW" r:id="rId4" imgW="8894520" imgH="7287840" progId="">
              <p:embed/>
            </p:oleObj>
          </a:graphicData>
        </a:graphic>
      </p:graphicFrame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1905000" y="0"/>
            <a:ext cx="3071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Yukawa-like potential</a:t>
            </a:r>
          </a:p>
        </p:txBody>
      </p:sp>
      <p:graphicFrame>
        <p:nvGraphicFramePr>
          <p:cNvPr id="4099" name="Object 8"/>
          <p:cNvGraphicFramePr>
            <a:graphicFrameLocks noChangeAspect="1"/>
          </p:cNvGraphicFramePr>
          <p:nvPr/>
        </p:nvGraphicFramePr>
        <p:xfrm>
          <a:off x="838200" y="685800"/>
          <a:ext cx="3311525" cy="712788"/>
        </p:xfrm>
        <a:graphic>
          <a:graphicData uri="http://schemas.openxmlformats.org/presentationml/2006/ole">
            <p:oleObj spid="_x0000_s321539" name="Equation" r:id="rId5" imgW="1828800" imgH="393480" progId="Equation.3">
              <p:embed/>
            </p:oleObj>
          </a:graphicData>
        </a:graphic>
      </p:graphicFrame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4475163" y="352425"/>
            <a:ext cx="45799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Arises from very different pictures:</a:t>
            </a:r>
          </a:p>
          <a:p>
            <a:endParaRPr lang="en-US" sz="1800" b="1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 Compact extra-dimensions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 Exchange of light (but massive, </a:t>
            </a:r>
            <a:r>
              <a:rPr lang="en-US" sz="1800" i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800" dirty="0">
                <a:solidFill>
                  <a:srgbClr val="FF0000"/>
                </a:solidFill>
              </a:rPr>
              <a:t> =1/</a:t>
            </a:r>
            <a:r>
              <a:rPr lang="en-US" sz="1800" dirty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sz="1800" dirty="0">
                <a:solidFill>
                  <a:srgbClr val="FF0000"/>
                </a:solidFill>
              </a:rPr>
              <a:t>) boson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-</a:t>
            </a:r>
            <a:r>
              <a:rPr lang="en-US" sz="1800" dirty="0" err="1">
                <a:solidFill>
                  <a:srgbClr val="FF0000"/>
                </a:solidFill>
              </a:rPr>
              <a:t>Moduli</a:t>
            </a:r>
            <a:endParaRPr lang="en-US" sz="1800" dirty="0">
              <a:solidFill>
                <a:srgbClr val="FF0000"/>
              </a:solidFill>
            </a:endParaRP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-</a:t>
            </a:r>
            <a:r>
              <a:rPr lang="en-US" sz="1800" dirty="0" err="1">
                <a:solidFill>
                  <a:srgbClr val="FF0000"/>
                </a:solidFill>
              </a:rPr>
              <a:t>Graviphotons</a:t>
            </a:r>
            <a:endParaRPr lang="en-US" sz="1800" dirty="0">
              <a:solidFill>
                <a:srgbClr val="FF0000"/>
              </a:solidFill>
            </a:endParaRP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-</a:t>
            </a:r>
            <a:r>
              <a:rPr lang="en-US" sz="1800" dirty="0" err="1">
                <a:solidFill>
                  <a:srgbClr val="FF0000"/>
                </a:solidFill>
              </a:rPr>
              <a:t>Dilatons</a:t>
            </a:r>
            <a:endParaRPr lang="en-US" sz="1800" dirty="0">
              <a:solidFill>
                <a:srgbClr val="FF0000"/>
              </a:solidFill>
            </a:endParaRP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-</a:t>
            </a:r>
            <a:r>
              <a:rPr lang="en-US" sz="1800" dirty="0" err="1">
                <a:solidFill>
                  <a:srgbClr val="FF0000"/>
                </a:solidFill>
              </a:rPr>
              <a:t>Hyperphotons</a:t>
            </a:r>
            <a:endParaRPr lang="en-US" sz="1800" dirty="0">
              <a:solidFill>
                <a:srgbClr val="FF0000"/>
              </a:solidFill>
            </a:endParaRP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-</a:t>
            </a:r>
            <a:r>
              <a:rPr lang="en-US" sz="1800" dirty="0" err="1">
                <a:solidFill>
                  <a:srgbClr val="FF0000"/>
                </a:solidFill>
              </a:rPr>
              <a:t>Axions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4991100" y="3429000"/>
            <a:ext cx="2927350" cy="4048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</a:rPr>
              <a:t>How do we establish limits?</a:t>
            </a:r>
          </a:p>
        </p:txBody>
      </p:sp>
      <p:sp>
        <p:nvSpPr>
          <p:cNvPr id="64523" name="Text Box 11"/>
          <p:cNvSpPr txBox="1">
            <a:spLocks noChangeArrowheads="1"/>
          </p:cNvSpPr>
          <p:nvPr/>
        </p:nvSpPr>
        <p:spPr bwMode="auto">
          <a:xfrm>
            <a:off x="4991100" y="4133850"/>
            <a:ext cx="376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</a:rPr>
              <a:t>Measure background and subtract it</a:t>
            </a: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4991100" y="4800600"/>
            <a:ext cx="4179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Get rid of the background altogether</a:t>
            </a:r>
          </a:p>
        </p:txBody>
      </p:sp>
      <p:sp>
        <p:nvSpPr>
          <p:cNvPr id="9" name="Line 17"/>
          <p:cNvSpPr>
            <a:spLocks noChangeShapeType="1"/>
          </p:cNvSpPr>
          <p:nvPr/>
        </p:nvSpPr>
        <p:spPr bwMode="auto">
          <a:xfrm>
            <a:off x="7324725" y="52578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8467725" y="3276600"/>
            <a:ext cx="0" cy="2667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>
            <a:off x="7324725" y="4572000"/>
            <a:ext cx="1143000" cy="0"/>
          </a:xfrm>
          <a:prstGeom prst="line">
            <a:avLst/>
          </a:prstGeom>
          <a:noFill/>
          <a:ln w="38100">
            <a:solidFill>
              <a:srgbClr val="18993A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6867525" y="4267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f</a:t>
            </a:r>
            <a:r>
              <a:rPr lang="en-US" baseline="-25000">
                <a:latin typeface="Times" pitchFamily="18" charset="0"/>
              </a:rPr>
              <a:t>1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Times" pitchFamily="18" charset="0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8543925" y="4267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f</a:t>
            </a:r>
            <a:r>
              <a:rPr lang="en-US" baseline="-25000">
                <a:latin typeface="Times" pitchFamily="18" charset="0"/>
              </a:rPr>
              <a:t>2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Times" pitchFamily="18" charset="0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7324725" y="5638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1</a:t>
            </a:r>
          </a:p>
        </p:txBody>
      </p:sp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8543925" y="5638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2</a:t>
            </a:r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auto">
          <a:xfrm>
            <a:off x="7324725" y="3810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25"/>
          <p:cNvSpPr>
            <a:spLocks noChangeShapeType="1"/>
          </p:cNvSpPr>
          <p:nvPr/>
        </p:nvSpPr>
        <p:spPr bwMode="auto">
          <a:xfrm flipV="1">
            <a:off x="7324725" y="3276600"/>
            <a:ext cx="0" cy="2209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auto">
          <a:xfrm>
            <a:off x="8467725" y="52578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auto">
          <a:xfrm>
            <a:off x="8467725" y="3810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7629525" y="4114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sym typeface="Symbol" pitchFamily="18" charset="2"/>
              </a:rPr>
              <a:t>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Times" pitchFamily="18" charset="0"/>
            </a:endParaRPr>
          </a:p>
        </p:txBody>
      </p:sp>
      <p:graphicFrame>
        <p:nvGraphicFramePr>
          <p:cNvPr id="21" name="Object 30"/>
          <p:cNvGraphicFramePr>
            <a:graphicFrameLocks noChangeAspect="1"/>
          </p:cNvGraphicFramePr>
          <p:nvPr/>
        </p:nvGraphicFramePr>
        <p:xfrm>
          <a:off x="5334000" y="3281362"/>
          <a:ext cx="1719263" cy="1062038"/>
        </p:xfrm>
        <a:graphic>
          <a:graphicData uri="http://schemas.openxmlformats.org/presentationml/2006/ole">
            <p:oleObj spid="_x0000_s321540" name="Equation" r:id="rId6" imgW="104112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2" grpId="0" animBg="1"/>
      <p:bldP spid="64523" grpId="0"/>
      <p:bldP spid="64524" grpId="0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8"/>
          <p:cNvSpPr>
            <a:spLocks noChangeArrowheads="1"/>
          </p:cNvSpPr>
          <p:nvPr/>
        </p:nvSpPr>
        <p:spPr bwMode="auto">
          <a:xfrm>
            <a:off x="4038600" y="4572000"/>
            <a:ext cx="51054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600" dirty="0"/>
              <a:t> </a:t>
            </a:r>
            <a:r>
              <a:rPr lang="en-US" sz="1800" dirty="0"/>
              <a:t>Dominant </a:t>
            </a:r>
            <a:r>
              <a:rPr lang="en-US" sz="1800" dirty="0" smtClean="0"/>
              <a:t>electromagnetic force </a:t>
            </a:r>
            <a:r>
              <a:rPr lang="en-US" sz="1800" dirty="0"/>
              <a:t>at small (~ 1 nm)       separations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dirty="0"/>
              <a:t> Non-retarded: van </a:t>
            </a:r>
            <a:r>
              <a:rPr lang="en-US" sz="1800" dirty="0" err="1"/>
              <a:t>der</a:t>
            </a:r>
            <a:r>
              <a:rPr lang="en-US" sz="1800" dirty="0"/>
              <a:t> Waals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dirty="0"/>
              <a:t> Retarded: </a:t>
            </a:r>
            <a:r>
              <a:rPr lang="en-US" sz="1800" dirty="0" err="1"/>
              <a:t>Casimir</a:t>
            </a:r>
            <a:endParaRPr lang="en-US" sz="1800" dirty="0"/>
          </a:p>
        </p:txBody>
      </p:sp>
      <p:sp>
        <p:nvSpPr>
          <p:cNvPr id="1029" name="Text Box 19"/>
          <p:cNvSpPr txBox="1">
            <a:spLocks noChangeArrowheads="1"/>
          </p:cNvSpPr>
          <p:nvPr/>
        </p:nvSpPr>
        <p:spPr bwMode="auto">
          <a:xfrm>
            <a:off x="4860925" y="2376488"/>
            <a:ext cx="1908086" cy="40011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Attractive </a:t>
            </a:r>
            <a:r>
              <a:rPr lang="en-US" sz="2000" b="1" dirty="0" smtClean="0">
                <a:solidFill>
                  <a:srgbClr val="FF0000"/>
                </a:solidFill>
              </a:rPr>
              <a:t>force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026" name="Object 20"/>
          <p:cNvGraphicFramePr>
            <a:graphicFrameLocks noChangeAspect="1"/>
          </p:cNvGraphicFramePr>
          <p:nvPr/>
        </p:nvGraphicFramePr>
        <p:xfrm>
          <a:off x="4800600" y="3073400"/>
          <a:ext cx="1727200" cy="787400"/>
        </p:xfrm>
        <a:graphic>
          <a:graphicData uri="http://schemas.openxmlformats.org/presentationml/2006/ole">
            <p:oleObj spid="_x0000_s318466" name="Equation" r:id="rId4" imgW="863280" imgH="393480" progId="Equation.3">
              <p:embed/>
            </p:oleObj>
          </a:graphicData>
        </a:graphic>
      </p:graphicFrame>
      <p:sp>
        <p:nvSpPr>
          <p:cNvPr id="1030" name="Line 27"/>
          <p:cNvSpPr>
            <a:spLocks noChangeShapeType="1"/>
          </p:cNvSpPr>
          <p:nvPr/>
        </p:nvSpPr>
        <p:spPr bwMode="auto">
          <a:xfrm flipV="1">
            <a:off x="1676400" y="5334000"/>
            <a:ext cx="12192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1" name="Text Box 28"/>
          <p:cNvSpPr txBox="1">
            <a:spLocks noChangeArrowheads="1"/>
          </p:cNvSpPr>
          <p:nvPr/>
        </p:nvSpPr>
        <p:spPr bwMode="auto">
          <a:xfrm>
            <a:off x="2209800" y="4953000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/>
              <a:t>a</a:t>
            </a:r>
          </a:p>
        </p:txBody>
      </p:sp>
      <p:graphicFrame>
        <p:nvGraphicFramePr>
          <p:cNvPr id="1027" name="Object 29"/>
          <p:cNvGraphicFramePr>
            <a:graphicFrameLocks noChangeAspect="1"/>
          </p:cNvGraphicFramePr>
          <p:nvPr/>
        </p:nvGraphicFramePr>
        <p:xfrm>
          <a:off x="4495800" y="719138"/>
          <a:ext cx="4343400" cy="1350962"/>
        </p:xfrm>
        <a:graphic>
          <a:graphicData uri="http://schemas.openxmlformats.org/presentationml/2006/ole">
            <p:oleObj spid="_x0000_s318467" name="Equation" r:id="rId5" imgW="2857320" imgH="888840" progId="Equation.3">
              <p:embed/>
            </p:oleObj>
          </a:graphicData>
        </a:graphic>
      </p:graphicFrame>
      <p:sp>
        <p:nvSpPr>
          <p:cNvPr id="1032" name="Text Box 30"/>
          <p:cNvSpPr txBox="1">
            <a:spLocks noChangeArrowheads="1"/>
          </p:cNvSpPr>
          <p:nvPr/>
        </p:nvSpPr>
        <p:spPr bwMode="auto">
          <a:xfrm>
            <a:off x="381000" y="5562600"/>
            <a:ext cx="3568700" cy="392113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</a:rPr>
              <a:t>No mode restriction on the outside</a:t>
            </a:r>
          </a:p>
        </p:txBody>
      </p:sp>
      <p:pic>
        <p:nvPicPr>
          <p:cNvPr id="1033" name="Picture 1036" descr="casimirplates"/>
          <p:cNvPicPr>
            <a:picLocks noChangeAspect="1" noChangeArrowheads="1"/>
          </p:cNvPicPr>
          <p:nvPr/>
        </p:nvPicPr>
        <p:blipFill>
          <a:blip r:embed="rId6" cstate="print"/>
          <a:srcRect l="20749" r="10374"/>
          <a:stretch>
            <a:fillRect/>
          </a:stretch>
        </p:blipFill>
        <p:spPr bwMode="auto">
          <a:xfrm>
            <a:off x="228600" y="685800"/>
            <a:ext cx="3937000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78650" y="2667000"/>
            <a:ext cx="21653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838200"/>
            <a:ext cx="581972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6400800" y="2895600"/>
            <a:ext cx="947695" cy="307777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1410.7267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3" name="Picture 3" descr="corn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917575"/>
            <a:ext cx="228600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916112" y="0"/>
            <a:ext cx="2732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Experimental setup</a:t>
            </a:r>
          </a:p>
        </p:txBody>
      </p:sp>
      <p:pic>
        <p:nvPicPr>
          <p:cNvPr id="5125" name="Picture 5" descr="oscillato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62275"/>
            <a:ext cx="36576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498475" y="3048000"/>
          <a:ext cx="2638425" cy="512763"/>
        </p:xfrm>
        <a:graphic>
          <a:graphicData uri="http://schemas.openxmlformats.org/presentationml/2006/ole">
            <p:oleObj spid="_x0000_s322562" name="Equation" r:id="rId6" imgW="1244520" imgH="241200" progId="Equation.3">
              <p:embed/>
            </p:oleObj>
          </a:graphicData>
        </a:graphic>
      </p:graphicFrame>
      <p:pic>
        <p:nvPicPr>
          <p:cNvPr id="5127" name="Picture 10" descr="spri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3429000"/>
            <a:ext cx="30480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test8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" t="297" r="1422" b="1389"/>
          <a:stretch/>
        </p:blipFill>
        <p:spPr>
          <a:xfrm>
            <a:off x="4724400" y="533400"/>
            <a:ext cx="3575218" cy="2699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Rectangle 2"/>
          <p:cNvSpPr>
            <a:spLocks noChangeArrowheads="1"/>
          </p:cNvSpPr>
          <p:nvPr/>
        </p:nvSpPr>
        <p:spPr bwMode="auto">
          <a:xfrm>
            <a:off x="5716588" y="-38100"/>
            <a:ext cx="3276600" cy="2438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153" name="Picture 4" descr="oscillat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300" y="1020763"/>
            <a:ext cx="4038600" cy="362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" y="3859213"/>
            <a:ext cx="24384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914400" y="5257800"/>
            <a:ext cx="1828800" cy="619125"/>
            <a:chOff x="4032" y="2880"/>
            <a:chExt cx="1152" cy="390"/>
          </a:xfrm>
        </p:grpSpPr>
        <p:sp>
          <p:nvSpPr>
            <p:cNvPr id="6160" name="Rectangle 7"/>
            <p:cNvSpPr>
              <a:spLocks noChangeArrowheads="1"/>
            </p:cNvSpPr>
            <p:nvPr/>
          </p:nvSpPr>
          <p:spPr bwMode="auto">
            <a:xfrm>
              <a:off x="4032" y="2880"/>
              <a:ext cx="1152" cy="38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6151" name="Object 8"/>
            <p:cNvGraphicFramePr>
              <a:graphicFrameLocks noChangeAspect="1"/>
            </p:cNvGraphicFramePr>
            <p:nvPr/>
          </p:nvGraphicFramePr>
          <p:xfrm>
            <a:off x="4032" y="2928"/>
            <a:ext cx="1152" cy="342"/>
          </p:xfrm>
          <a:graphic>
            <a:graphicData uri="http://schemas.openxmlformats.org/presentationml/2006/ole">
              <p:oleObj spid="_x0000_s323591" name="Equation" r:id="rId6" imgW="1155600" imgH="342720" progId="Equation.3">
                <p:embed/>
              </p:oleObj>
            </a:graphicData>
          </a:graphic>
        </p:graphicFrame>
      </p:grpSp>
      <p:sp>
        <p:nvSpPr>
          <p:cNvPr id="6156" name="Rectangle 9"/>
          <p:cNvSpPr>
            <a:spLocks noChangeArrowheads="1"/>
          </p:cNvSpPr>
          <p:nvPr/>
        </p:nvSpPr>
        <p:spPr bwMode="auto">
          <a:xfrm>
            <a:off x="5715000" y="3695700"/>
            <a:ext cx="3429000" cy="251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147" name="Object 10"/>
          <p:cNvGraphicFramePr>
            <a:graphicFrameLocks noChangeAspect="1"/>
          </p:cNvGraphicFramePr>
          <p:nvPr/>
        </p:nvGraphicFramePr>
        <p:xfrm>
          <a:off x="5499100" y="3679825"/>
          <a:ext cx="3854450" cy="2873375"/>
        </p:xfrm>
        <a:graphic>
          <a:graphicData uri="http://schemas.openxmlformats.org/presentationml/2006/ole">
            <p:oleObj spid="_x0000_s323587" name="Graph" r:id="rId7" imgW="3470400" imgH="2541600" progId="Origin50.Graph">
              <p:embed/>
            </p:oleObj>
          </a:graphicData>
        </a:graphic>
      </p:graphicFrame>
      <p:graphicFrame>
        <p:nvGraphicFramePr>
          <p:cNvPr id="6148" name="Object 11"/>
          <p:cNvGraphicFramePr>
            <a:graphicFrameLocks noChangeAspect="1"/>
          </p:cNvGraphicFramePr>
          <p:nvPr/>
        </p:nvGraphicFramePr>
        <p:xfrm>
          <a:off x="6248400" y="2819400"/>
          <a:ext cx="2438400" cy="1219200"/>
        </p:xfrm>
        <a:graphic>
          <a:graphicData uri="http://schemas.openxmlformats.org/presentationml/2006/ole">
            <p:oleObj spid="_x0000_s323588" name="Equation" r:id="rId8" imgW="1930320" imgH="965160" progId="Equation.3">
              <p:embed/>
            </p:oleObj>
          </a:graphicData>
        </a:graphic>
      </p:graphicFrame>
      <p:sp>
        <p:nvSpPr>
          <p:cNvPr id="6157" name="Line 12"/>
          <p:cNvSpPr>
            <a:spLocks noChangeShapeType="1"/>
          </p:cNvSpPr>
          <p:nvPr/>
        </p:nvSpPr>
        <p:spPr bwMode="auto">
          <a:xfrm>
            <a:off x="5486400" y="4114800"/>
            <a:ext cx="685800" cy="152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6149" name="Object 13"/>
          <p:cNvGraphicFramePr>
            <a:graphicFrameLocks noChangeAspect="1"/>
          </p:cNvGraphicFramePr>
          <p:nvPr/>
        </p:nvGraphicFramePr>
        <p:xfrm>
          <a:off x="5105400" y="3886200"/>
          <a:ext cx="430213" cy="352425"/>
        </p:xfrm>
        <a:graphic>
          <a:graphicData uri="http://schemas.openxmlformats.org/presentationml/2006/ole">
            <p:oleObj spid="_x0000_s323589" name="Equation" r:id="rId9" imgW="279360" imgH="228600" progId="Equation.3">
              <p:embed/>
            </p:oleObj>
          </a:graphicData>
        </a:graphic>
      </p:graphicFrame>
      <p:graphicFrame>
        <p:nvGraphicFramePr>
          <p:cNvPr id="6150" name="Object 14"/>
          <p:cNvGraphicFramePr>
            <a:graphicFrameLocks noChangeAspect="1"/>
          </p:cNvGraphicFramePr>
          <p:nvPr/>
        </p:nvGraphicFramePr>
        <p:xfrm>
          <a:off x="6940550" y="5276850"/>
          <a:ext cx="450850" cy="352425"/>
        </p:xfrm>
        <a:graphic>
          <a:graphicData uri="http://schemas.openxmlformats.org/presentationml/2006/ole">
            <p:oleObj spid="_x0000_s323590" name="Equation" r:id="rId10" imgW="291960" imgH="228600" progId="Equation.3">
              <p:embed/>
            </p:oleObj>
          </a:graphicData>
        </a:graphic>
      </p:graphicFrame>
      <p:sp>
        <p:nvSpPr>
          <p:cNvPr id="6158" name="Line 15"/>
          <p:cNvSpPr>
            <a:spLocks noChangeShapeType="1"/>
          </p:cNvSpPr>
          <p:nvPr/>
        </p:nvSpPr>
        <p:spPr bwMode="auto">
          <a:xfrm flipH="1">
            <a:off x="6264275" y="5505450"/>
            <a:ext cx="609600" cy="76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9" name="Text Box 16"/>
          <p:cNvSpPr txBox="1">
            <a:spLocks noChangeArrowheads="1"/>
          </p:cNvSpPr>
          <p:nvPr/>
        </p:nvSpPr>
        <p:spPr bwMode="auto">
          <a:xfrm>
            <a:off x="1916112" y="0"/>
            <a:ext cx="2732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Experimental setup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1879" y="533400"/>
            <a:ext cx="497072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10200" y="152400"/>
            <a:ext cx="3733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1916112" y="0"/>
            <a:ext cx="2732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Experimental setup</a:t>
            </a:r>
          </a:p>
        </p:txBody>
      </p:sp>
      <p:graphicFrame>
        <p:nvGraphicFramePr>
          <p:cNvPr id="331778" name="Object 11"/>
          <p:cNvGraphicFramePr>
            <a:graphicFrameLocks noChangeAspect="1"/>
          </p:cNvGraphicFramePr>
          <p:nvPr/>
        </p:nvGraphicFramePr>
        <p:xfrm>
          <a:off x="173038" y="819150"/>
          <a:ext cx="6097587" cy="715963"/>
        </p:xfrm>
        <a:graphic>
          <a:graphicData uri="http://schemas.openxmlformats.org/presentationml/2006/ole">
            <p:oleObj spid="_x0000_s331778" name="Equation" r:id="rId3" imgW="2057400" imgH="2412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1981200"/>
            <a:ext cx="618630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Design an experiment where only the desired signal is measured </a:t>
            </a:r>
          </a:p>
          <a:p>
            <a:endParaRPr lang="en-US" sz="1800" dirty="0" smtClean="0"/>
          </a:p>
          <a:p>
            <a:r>
              <a:rPr lang="en-US" sz="1800" dirty="0" smtClean="0"/>
              <a:t>-If </a:t>
            </a:r>
            <a:r>
              <a:rPr lang="en-US" sz="1800" i="1" dirty="0" smtClean="0"/>
              <a:t>F</a:t>
            </a:r>
            <a:r>
              <a:rPr lang="en-US" sz="1800" dirty="0" smtClean="0"/>
              <a:t> &lt; </a:t>
            </a:r>
            <a:r>
              <a:rPr lang="en-US" sz="1800" dirty="0" err="1" smtClean="0">
                <a:latin typeface="Symbol" pitchFamily="18" charset="2"/>
              </a:rPr>
              <a:t>d</a:t>
            </a:r>
            <a:r>
              <a:rPr lang="en-US" sz="1800" i="1" dirty="0" err="1" smtClean="0">
                <a:latin typeface="+mn-lt"/>
              </a:rPr>
              <a:t>F</a:t>
            </a:r>
            <a:r>
              <a:rPr lang="en-US" sz="1800" i="1" dirty="0" smtClean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=&gt; </a:t>
            </a:r>
            <a:r>
              <a:rPr lang="en-US" sz="1800" dirty="0" smtClean="0">
                <a:latin typeface="+mn-lt"/>
              </a:rPr>
              <a:t>no signal</a:t>
            </a:r>
          </a:p>
          <a:p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-Determine </a:t>
            </a:r>
            <a:r>
              <a:rPr lang="en-US" sz="1800" i="1" dirty="0" smtClean="0">
                <a:latin typeface="+mn-lt"/>
              </a:rPr>
              <a:t>z</a:t>
            </a:r>
            <a:r>
              <a:rPr lang="en-US" sz="1800" dirty="0" smtClean="0">
                <a:latin typeface="+mn-lt"/>
              </a:rPr>
              <a:t> and a signature of the </a:t>
            </a:r>
          </a:p>
          <a:p>
            <a:r>
              <a:rPr lang="en-US" sz="1800" dirty="0" smtClean="0">
                <a:latin typeface="+mn-lt"/>
              </a:rPr>
              <a:t>interaction </a:t>
            </a:r>
            <a:endParaRPr lang="en-US" sz="1800" dirty="0" smtClean="0">
              <a:latin typeface="+mn-lt"/>
            </a:endParaRPr>
          </a:p>
          <a:p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-In general, higher sensitivity if  </a:t>
            </a:r>
            <a:r>
              <a:rPr lang="en-US" sz="1800" i="1" dirty="0" smtClean="0">
                <a:latin typeface="Symbol" pitchFamily="18" charset="2"/>
              </a:rPr>
              <a:t>D</a:t>
            </a:r>
            <a:r>
              <a:rPr lang="en-US" sz="1800" i="1" dirty="0" smtClean="0">
                <a:latin typeface="+mn-lt"/>
              </a:rPr>
              <a:t>F</a:t>
            </a:r>
            <a:r>
              <a:rPr lang="en-US" sz="1800" dirty="0" smtClean="0">
                <a:latin typeface="+mn-lt"/>
              </a:rPr>
              <a:t> is </a:t>
            </a:r>
          </a:p>
          <a:p>
            <a:r>
              <a:rPr lang="en-US" sz="1800" dirty="0" smtClean="0">
                <a:latin typeface="+mn-lt"/>
              </a:rPr>
              <a:t>measured</a:t>
            </a:r>
            <a:endParaRPr lang="en-US" sz="1800" dirty="0">
              <a:latin typeface="+mn-lt"/>
            </a:endParaRPr>
          </a:p>
        </p:txBody>
      </p:sp>
      <p:pic>
        <p:nvPicPr>
          <p:cNvPr id="7" name="Picture 6" descr="test8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" t="297" r="1422" b="1389"/>
          <a:stretch/>
        </p:blipFill>
        <p:spPr>
          <a:xfrm>
            <a:off x="4343400" y="2743200"/>
            <a:ext cx="3575218" cy="2699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11318</TotalTime>
  <Words>574</Words>
  <Application>Microsoft Office PowerPoint</Application>
  <PresentationFormat>On-screen Show (4:3)</PresentationFormat>
  <Paragraphs>169</Paragraphs>
  <Slides>26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Default Design</vt:lpstr>
      <vt:lpstr>Equation</vt:lpstr>
      <vt:lpstr>CorelDRAW</vt:lpstr>
      <vt:lpstr>Graph</vt:lpstr>
      <vt:lpstr>Microsoft Equation 3.0</vt:lpstr>
      <vt:lpstr>Acrobat 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IUPUI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Ricardo S. Decca</dc:creator>
  <cp:lastModifiedBy>rdecca</cp:lastModifiedBy>
  <cp:revision>399</cp:revision>
  <dcterms:created xsi:type="dcterms:W3CDTF">2003-09-02T19:10:59Z</dcterms:created>
  <dcterms:modified xsi:type="dcterms:W3CDTF">2017-12-01T07:34:16Z</dcterms:modified>
</cp:coreProperties>
</file>