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59" r:id="rId4"/>
    <p:sldId id="260" r:id="rId5"/>
    <p:sldId id="261" r:id="rId6"/>
    <p:sldId id="284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73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lasseur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Feuille_de_calcul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056912256476838E-2"/>
          <c:y val="3.5895248568815069E-2"/>
          <c:w val="0.81347274255955848"/>
          <c:h val="0.9641047514311849"/>
        </c:manualLayout>
      </c:layout>
      <c:pieChart>
        <c:varyColors val="1"/>
        <c:ser>
          <c:idx val="0"/>
          <c:order val="0"/>
          <c:explosion val="4"/>
          <c:dPt>
            <c:idx val="0"/>
            <c:bubble3D val="0"/>
            <c:spPr>
              <a:solidFill>
                <a:srgbClr val="FFC000">
                  <a:alpha val="68000"/>
                </a:srgbClr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7030A0">
                  <a:alpha val="95000"/>
                </a:srgbClr>
              </a:solidFill>
              <a:ln>
                <a:solidFill>
                  <a:srgbClr val="000000">
                    <a:alpha val="30000"/>
                  </a:srgbClr>
                </a:solidFill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bg1">
                      <a:lumMod val="75000"/>
                      <a:alpha val="61000"/>
                    </a:schemeClr>
                  </a:gs>
                  <a:gs pos="100000">
                    <a:schemeClr val="tx1">
                      <a:lumMod val="59000"/>
                      <a:lumOff val="41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val>
            <c:numRef>
              <c:f>Feuil1!$B$3:$B$5</c:f>
              <c:numCache>
                <c:formatCode>General</c:formatCode>
                <c:ptCount val="3"/>
                <c:pt idx="0">
                  <c:v>0.05</c:v>
                </c:pt>
                <c:pt idx="1">
                  <c:v>0.27</c:v>
                </c:pt>
                <c:pt idx="2">
                  <c:v>0.68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4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Cycles</c:v>
                </c:pt>
              </c:strCache>
            </c:strRef>
          </c:tx>
          <c:explosion val="14"/>
          <c:dPt>
            <c:idx val="0"/>
            <c:bubble3D val="0"/>
            <c:explosion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explosion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Feuil1!$A$2:$A$4</c:f>
              <c:strCache>
                <c:ptCount val="3"/>
                <c:pt idx="0">
                  <c:v>HV =132 kV</c:v>
                </c:pt>
                <c:pt idx="1">
                  <c:v>HV = 0</c:v>
                </c:pt>
                <c:pt idx="2">
                  <c:v>CUT</c:v>
                </c:pt>
              </c:strCache>
            </c:strRef>
          </c:cat>
          <c:val>
            <c:numRef>
              <c:f>Feuil1!$B$2:$B$4</c:f>
              <c:numCache>
                <c:formatCode>General</c:formatCode>
                <c:ptCount val="3"/>
                <c:pt idx="0">
                  <c:v>44181</c:v>
                </c:pt>
                <c:pt idx="1">
                  <c:v>7810</c:v>
                </c:pt>
                <c:pt idx="2">
                  <c:v>965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D4AFF-F3DB-4F80-9059-ACF1AAFFD8F3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0D202-E55E-46F9-B276-FDAE3982CA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228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5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287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15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7" y="4715153"/>
            <a:ext cx="5433420" cy="456349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228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20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0840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F226D-6CDC-447B-843A-797455DCC00B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39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22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2628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23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196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24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7" y="4715153"/>
            <a:ext cx="5433420" cy="456349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5020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25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1924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26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9767" y="4715153"/>
            <a:ext cx="5433420" cy="456349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815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6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8892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7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6692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8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83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9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297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10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129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11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73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12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99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BAC4D0F-27EE-46FA-AFDA-866B0D6D5E1A}" type="slidenum">
              <a:rPr lang="fr-FR"/>
              <a:pPr/>
              <a:t>14</a:t>
            </a:fld>
            <a:endParaRPr lang="fr-FR"/>
          </a:p>
        </p:txBody>
      </p:sp>
      <p:sp>
        <p:nvSpPr>
          <p:cNvPr id="450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50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1638" cy="42037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757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227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573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861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92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5816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63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813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985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5277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974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807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D4FE30-2622-4FD9-B8DC-E76919491CAF}" type="datetimeFigureOut">
              <a:rPr lang="fr-FR" smtClean="0"/>
              <a:t>01/12/2017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C6076-66A9-421E-8650-0F37FE5BA9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284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1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7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microsoft.com/office/2007/relationships/hdphoto" Target="../media/hdphoto2.wdp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13" Type="http://schemas.openxmlformats.org/officeDocument/2006/relationships/image" Target="../media/image32.png"/><Relationship Id="rId3" Type="http://schemas.microsoft.com/office/2007/relationships/media" Target="../media/media2.wav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audio" Target="../media/media1.wav"/><Relationship Id="rId16" Type="http://schemas.openxmlformats.org/officeDocument/2006/relationships/image" Target="../media/image35.png"/><Relationship Id="rId1" Type="http://schemas.microsoft.com/office/2007/relationships/media" Target="../media/media1.wav"/><Relationship Id="rId6" Type="http://schemas.openxmlformats.org/officeDocument/2006/relationships/audio" Target="../media/media3.wav"/><Relationship Id="rId11" Type="http://schemas.openxmlformats.org/officeDocument/2006/relationships/image" Target="../media/image30.png"/><Relationship Id="rId5" Type="http://schemas.microsoft.com/office/2007/relationships/media" Target="../media/media3.wav"/><Relationship Id="rId15" Type="http://schemas.openxmlformats.org/officeDocument/2006/relationships/image" Target="../media/image34.png"/><Relationship Id="rId10" Type="http://schemas.openxmlformats.org/officeDocument/2006/relationships/image" Target="../media/image29.png"/><Relationship Id="rId4" Type="http://schemas.openxmlformats.org/officeDocument/2006/relationships/audio" Target="../media/media2.wav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280.png"/><Relationship Id="rId4" Type="http://schemas.openxmlformats.org/officeDocument/2006/relationships/image" Target="../media/image27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0.png"/><Relationship Id="rId4" Type="http://schemas.openxmlformats.org/officeDocument/2006/relationships/image" Target="../media/image19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7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0.png"/><Relationship Id="rId4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Y:\Events\2011\Oufs_d_astro\Logos\LPS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409" y="5802162"/>
            <a:ext cx="2081552" cy="10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8373" y="5566713"/>
            <a:ext cx="2434678" cy="1335692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lum bright="-22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aintBrush trans="30000" brushSize="0"/>
                    </a14:imgEffect>
                    <a14:imgEffect>
                      <a14:brightnessContrast bright="-21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" t="12287" r="35" b="24355"/>
          <a:stretch/>
        </p:blipFill>
        <p:spPr bwMode="auto">
          <a:xfrm>
            <a:off x="0" y="-54591"/>
            <a:ext cx="12192000" cy="5827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709779" y="6492875"/>
            <a:ext cx="480006" cy="365125"/>
          </a:xfrm>
        </p:spPr>
        <p:txBody>
          <a:bodyPr/>
          <a:lstStyle/>
          <a:p>
            <a:fld id="{D1D94709-9FCA-426C-AED4-4F2148926EEE}" type="slidenum">
              <a:rPr lang="en-US" smtClean="0"/>
              <a:t>1</a:t>
            </a:fld>
            <a:endParaRPr lang="en-US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1559496" y="-171400"/>
            <a:ext cx="9073008" cy="26642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i="1" dirty="0"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Rounded MT Bold" pitchFamily="34" charset="0"/>
              </a:rPr>
              <a:t>Search for </a:t>
            </a:r>
            <a:r>
              <a:rPr lang="en-US" sz="4800" i="1" dirty="0" err="1"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Rounded MT Bold" pitchFamily="34" charset="0"/>
              </a:rPr>
              <a:t>axion</a:t>
            </a:r>
            <a:r>
              <a:rPr lang="en-US" sz="4800" i="1" dirty="0"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Rounded MT Bold" pitchFamily="34" charset="0"/>
              </a:rPr>
              <a:t>-like</a:t>
            </a:r>
          </a:p>
          <a:p>
            <a:r>
              <a:rPr lang="en-US" sz="4800" i="1" dirty="0"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Rounded MT Bold" pitchFamily="34" charset="0"/>
              </a:rPr>
              <a:t> Dark Matter with</a:t>
            </a:r>
          </a:p>
          <a:p>
            <a:r>
              <a:rPr lang="en-US" sz="4800" i="1" dirty="0">
                <a:solidFill>
                  <a:srgbClr val="FFFFFF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Arial Rounded MT Bold" pitchFamily="34" charset="0"/>
              </a:rPr>
              <a:t> Ultracold neutrons</a:t>
            </a:r>
            <a:endParaRPr lang="en-US" sz="4800" dirty="0">
              <a:solidFill>
                <a:srgbClr val="FFFFFF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Arial Rounded MT Bold" pitchFamily="34" charset="0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624134" y="5785649"/>
            <a:ext cx="5380881" cy="10723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/>
              <a:t>Guillaume Pignol, 1/12/2017</a:t>
            </a:r>
          </a:p>
          <a:p>
            <a:pPr algn="l"/>
            <a:r>
              <a:rPr lang="en-US" sz="2800" b="1" dirty="0"/>
              <a:t>VCES13, Vienna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8613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/>
          <p:cNvSpPr txBox="1">
            <a:spLocks/>
          </p:cNvSpPr>
          <p:nvPr/>
        </p:nvSpPr>
        <p:spPr>
          <a:xfrm>
            <a:off x="1524000" y="-16620"/>
            <a:ext cx="9144000" cy="8012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Arial Rounded MT Bold" pitchFamily="34" charset="0"/>
              </a:rPr>
              <a:t>Bouncing neutrons: quantum states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10</a:t>
            </a:fld>
            <a:endParaRPr lang="en-US">
              <a:latin typeface="Arial Rounded MT Bold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65000"/>
                    </a14:imgEffect>
                    <a14:imgEffect>
                      <a14:brightnessContrast bright="5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349" y="1124744"/>
            <a:ext cx="3809363" cy="1390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6" name="Object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8406484"/>
              </p:ext>
            </p:extLst>
          </p:nvPr>
        </p:nvGraphicFramePr>
        <p:xfrm>
          <a:off x="7057535" y="1279973"/>
          <a:ext cx="4287838" cy="374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Acrobat Document" r:id="rId6" imgW="5103000" imgH="4851000" progId="AcroExch.Document.7">
                  <p:embed/>
                </p:oleObj>
              </mc:Choice>
              <mc:Fallback>
                <p:oleObj name="Acrobat Document" r:id="rId6" imgW="5103000" imgH="48510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5376" t="7539" b="5655"/>
                      <a:stretch>
                        <a:fillRect/>
                      </a:stretch>
                    </p:blipFill>
                    <p:spPr bwMode="auto">
                      <a:xfrm>
                        <a:off x="7057535" y="1279973"/>
                        <a:ext cx="4287838" cy="374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Line 6"/>
          <p:cNvSpPr>
            <a:spLocks noChangeShapeType="1"/>
          </p:cNvSpPr>
          <p:nvPr/>
        </p:nvSpPr>
        <p:spPr bwMode="auto">
          <a:xfrm flipV="1">
            <a:off x="7253765" y="998984"/>
            <a:ext cx="0" cy="3810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Line 7"/>
          <p:cNvSpPr>
            <a:spLocks noChangeShapeType="1"/>
          </p:cNvSpPr>
          <p:nvPr/>
        </p:nvSpPr>
        <p:spPr bwMode="auto">
          <a:xfrm flipV="1">
            <a:off x="7253765" y="4808984"/>
            <a:ext cx="39868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 flipV="1">
            <a:off x="7253765" y="1151384"/>
            <a:ext cx="3733800" cy="3657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 rot="16200000">
            <a:off x="5304735" y="2166344"/>
            <a:ext cx="300885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 Rounded MT Bold" pitchFamily="34" charset="0"/>
              </a:rPr>
              <a:t>Vertical energy (peV)</a:t>
            </a:r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 rot="18991272">
            <a:off x="10214932" y="906309"/>
            <a:ext cx="76815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Arial Rounded MT Bold" pitchFamily="34" charset="0"/>
              </a:rPr>
              <a:t>m g z</a:t>
            </a:r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9440373" y="5013177"/>
            <a:ext cx="1905000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latin typeface="Arial Rounded MT Bold" pitchFamily="34" charset="0"/>
              </a:rPr>
              <a:t>Height (µm)</a:t>
            </a: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1089357" y="2924945"/>
            <a:ext cx="388843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The vertical motion is a simple quantum well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933766" y="4000462"/>
                <a:ext cx="5382884" cy="7411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ℏ</m:t>
                              </m:r>
                            </m:e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sz="24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𝜓</m:t>
                          </m:r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lang="fr-FR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𝑔𝑧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2400" i="1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</a:rPr>
                            <m:t>exotic</m:t>
                          </m:r>
                        </m:sub>
                      </m:sSub>
                      <m:d>
                        <m:dPr>
                          <m:ctrlPr>
                            <a:rPr lang="fr-FR" sz="2400" i="1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fr-FR" sz="2400" i="1">
                          <a:latin typeface="Cambria Math" panose="02040503050406030204" pitchFamily="18" charset="0"/>
                        </a:rPr>
                        <m:t>) 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𝜓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766" y="4000462"/>
                <a:ext cx="5382884" cy="74116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84401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11</a:t>
            </a:fld>
            <a:endParaRPr lang="en-US">
              <a:latin typeface="Arial Rounded MT Bold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448" y="2611614"/>
            <a:ext cx="5077072" cy="2348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462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256" y="5106762"/>
            <a:ext cx="792088" cy="304465"/>
          </a:xfrm>
          <a:prstGeom prst="rect">
            <a:avLst/>
          </a:prstGeom>
        </p:spPr>
      </p:pic>
      <p:pic>
        <p:nvPicPr>
          <p:cNvPr id="25" name="254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0096" y="5104722"/>
            <a:ext cx="792088" cy="308545"/>
          </a:xfrm>
          <a:prstGeom prst="rect">
            <a:avLst/>
          </a:prstGeom>
        </p:spPr>
      </p:pic>
      <p:pic>
        <p:nvPicPr>
          <p:cNvPr id="26" name="645.wav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416" y="5098061"/>
            <a:ext cx="792088" cy="321864"/>
          </a:xfrm>
          <a:prstGeom prst="rect">
            <a:avLst/>
          </a:prstGeom>
        </p:spPr>
      </p:pic>
      <p:sp>
        <p:nvSpPr>
          <p:cNvPr id="27" name="Line 15"/>
          <p:cNvSpPr>
            <a:spLocks noChangeShapeType="1"/>
          </p:cNvSpPr>
          <p:nvPr/>
        </p:nvSpPr>
        <p:spPr bwMode="auto">
          <a:xfrm>
            <a:off x="2574920" y="2514478"/>
            <a:ext cx="3142048" cy="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16"/>
          <p:cNvSpPr>
            <a:spLocks noChangeShapeType="1"/>
          </p:cNvSpPr>
          <p:nvPr/>
        </p:nvSpPr>
        <p:spPr bwMode="auto">
          <a:xfrm>
            <a:off x="2574921" y="1752093"/>
            <a:ext cx="3142047" cy="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Line 17"/>
          <p:cNvSpPr>
            <a:spLocks noChangeShapeType="1"/>
          </p:cNvSpPr>
          <p:nvPr/>
        </p:nvSpPr>
        <p:spPr bwMode="auto">
          <a:xfrm>
            <a:off x="2574921" y="1188698"/>
            <a:ext cx="3142047" cy="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18"/>
          <p:cNvSpPr>
            <a:spLocks noChangeShapeType="1"/>
          </p:cNvSpPr>
          <p:nvPr/>
        </p:nvSpPr>
        <p:spPr bwMode="auto">
          <a:xfrm>
            <a:off x="2574921" y="708631"/>
            <a:ext cx="3142048" cy="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>
            <a:off x="2574921" y="285775"/>
            <a:ext cx="3142048" cy="0"/>
          </a:xfrm>
          <a:prstGeom prst="line">
            <a:avLst/>
          </a:prstGeom>
          <a:noFill/>
          <a:ln w="50800">
            <a:solidFill>
              <a:srgbClr val="A5002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2" name="Picture 3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0" r="43645"/>
          <a:stretch>
            <a:fillRect/>
          </a:stretch>
        </p:blipFill>
        <p:spPr bwMode="auto">
          <a:xfrm>
            <a:off x="2152065" y="568094"/>
            <a:ext cx="365647" cy="32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0" r="43645"/>
          <a:stretch>
            <a:fillRect/>
          </a:stretch>
        </p:blipFill>
        <p:spPr bwMode="auto">
          <a:xfrm>
            <a:off x="2152065" y="1018312"/>
            <a:ext cx="365647" cy="32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2" r="43645"/>
          <a:stretch>
            <a:fillRect/>
          </a:stretch>
        </p:blipFill>
        <p:spPr bwMode="auto">
          <a:xfrm>
            <a:off x="2152065" y="1582950"/>
            <a:ext cx="365647" cy="32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3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0" r="43645"/>
          <a:stretch>
            <a:fillRect/>
          </a:stretch>
        </p:blipFill>
        <p:spPr bwMode="auto">
          <a:xfrm>
            <a:off x="2152065" y="2362747"/>
            <a:ext cx="365647" cy="32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4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30" r="43645"/>
          <a:stretch>
            <a:fillRect/>
          </a:stretch>
        </p:blipFill>
        <p:spPr bwMode="auto">
          <a:xfrm>
            <a:off x="2152065" y="116632"/>
            <a:ext cx="365647" cy="320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Line 36"/>
          <p:cNvSpPr>
            <a:spLocks noChangeShapeType="1"/>
          </p:cNvSpPr>
          <p:nvPr/>
        </p:nvSpPr>
        <p:spPr bwMode="auto">
          <a:xfrm>
            <a:off x="2944152" y="1752094"/>
            <a:ext cx="0" cy="762385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 type="none" w="med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>
            <a:off x="4204801" y="1188699"/>
            <a:ext cx="0" cy="1321204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 type="none" w="med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" name="Line 36"/>
          <p:cNvSpPr>
            <a:spLocks noChangeShapeType="1"/>
          </p:cNvSpPr>
          <p:nvPr/>
        </p:nvSpPr>
        <p:spPr bwMode="auto">
          <a:xfrm>
            <a:off x="5500945" y="728532"/>
            <a:ext cx="0" cy="1789425"/>
          </a:xfrm>
          <a:prstGeom prst="line">
            <a:avLst/>
          </a:prstGeom>
          <a:noFill/>
          <a:ln w="50800">
            <a:solidFill>
              <a:srgbClr val="000080"/>
            </a:solidFill>
            <a:round/>
            <a:headEnd type="none" w="med" len="med"/>
            <a:tailEnd type="stealth" w="lg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" name="Text Box 11"/>
          <p:cNvSpPr txBox="1">
            <a:spLocks noChangeArrowheads="1"/>
          </p:cNvSpPr>
          <p:nvPr/>
        </p:nvSpPr>
        <p:spPr bwMode="auto">
          <a:xfrm>
            <a:off x="7242520" y="1086796"/>
            <a:ext cx="4822521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Probing exotic interaction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Chameleons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en-US" sz="2400" dirty="0" err="1"/>
              <a:t>Symmetrons</a:t>
            </a:r>
            <a:endParaRPr lang="en-US" sz="2400" dirty="0"/>
          </a:p>
          <a:p>
            <a:pPr>
              <a:spcBef>
                <a:spcPct val="50000"/>
              </a:spcBef>
            </a:pPr>
            <a:r>
              <a:rPr lang="en-US" sz="2400" dirty="0"/>
              <a:t>By measuring the transition frequencies using Gravitational Resonance Spectroscopy</a:t>
            </a:r>
          </a:p>
        </p:txBody>
      </p:sp>
    </p:spTree>
    <p:extLst>
      <p:ext uri="{BB962C8B-B14F-4D97-AF65-F5344CB8AC3E}">
        <p14:creationId xmlns:p14="http://schemas.microsoft.com/office/powerpoint/2010/main" val="19371952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9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000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0000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audio>
              <p:cMediaNode vol="10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  <p:audio>
              <p:cMediaNode vol="45283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/>
          <p:cNvSpPr txBox="1">
            <a:spLocks/>
          </p:cNvSpPr>
          <p:nvPr/>
        </p:nvSpPr>
        <p:spPr>
          <a:xfrm>
            <a:off x="6845598" y="1854704"/>
            <a:ext cx="4104456" cy="9973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Back to neutron EDM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445923" y="6302421"/>
            <a:ext cx="586488" cy="378158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12</a:t>
            </a:fld>
            <a:endParaRPr lang="en-US">
              <a:latin typeface="Arial Rounded MT Bold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064" y="116632"/>
            <a:ext cx="2961988" cy="522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9969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058400" y="6422580"/>
            <a:ext cx="2133600" cy="365125"/>
          </a:xfrm>
        </p:spPr>
        <p:txBody>
          <a:bodyPr/>
          <a:lstStyle/>
          <a:p>
            <a:fld id="{D1D94709-9FCA-426C-AED4-4F2148926EEE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1450976" y="55388"/>
            <a:ext cx="9217025" cy="7093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History</a:t>
            </a:r>
            <a:r>
              <a:rPr lang="fr-FR" sz="2800" b="1" dirty="0"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 of the 1-chamber UCN nEDM </a:t>
            </a:r>
            <a:r>
              <a:rPr lang="en-US" sz="2800" b="1" dirty="0"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apparatus</a:t>
            </a:r>
          </a:p>
        </p:txBody>
      </p:sp>
      <p:sp>
        <p:nvSpPr>
          <p:cNvPr id="2" name="Chevron 1"/>
          <p:cNvSpPr/>
          <p:nvPr/>
        </p:nvSpPr>
        <p:spPr>
          <a:xfrm>
            <a:off x="1968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1997</a:t>
            </a:r>
          </a:p>
        </p:txBody>
      </p:sp>
      <p:sp>
        <p:nvSpPr>
          <p:cNvPr id="6" name="Chevron 5"/>
          <p:cNvSpPr/>
          <p:nvPr/>
        </p:nvSpPr>
        <p:spPr>
          <a:xfrm>
            <a:off x="58608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1998</a:t>
            </a:r>
          </a:p>
        </p:txBody>
      </p:sp>
      <p:sp>
        <p:nvSpPr>
          <p:cNvPr id="8" name="Chevron 7"/>
          <p:cNvSpPr/>
          <p:nvPr/>
        </p:nvSpPr>
        <p:spPr>
          <a:xfrm>
            <a:off x="116613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1999</a:t>
            </a:r>
          </a:p>
        </p:txBody>
      </p:sp>
      <p:sp>
        <p:nvSpPr>
          <p:cNvPr id="9" name="Chevron 8"/>
          <p:cNvSpPr/>
          <p:nvPr/>
        </p:nvSpPr>
        <p:spPr>
          <a:xfrm>
            <a:off x="173253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2000</a:t>
            </a:r>
          </a:p>
        </p:txBody>
      </p:sp>
      <p:sp>
        <p:nvSpPr>
          <p:cNvPr id="10" name="Chevron 9"/>
          <p:cNvSpPr/>
          <p:nvPr/>
        </p:nvSpPr>
        <p:spPr>
          <a:xfrm>
            <a:off x="231258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2001</a:t>
            </a:r>
          </a:p>
        </p:txBody>
      </p:sp>
      <p:sp>
        <p:nvSpPr>
          <p:cNvPr id="11" name="Chevron 10"/>
          <p:cNvSpPr/>
          <p:nvPr/>
        </p:nvSpPr>
        <p:spPr>
          <a:xfrm>
            <a:off x="287898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2002</a:t>
            </a:r>
          </a:p>
        </p:txBody>
      </p:sp>
      <p:sp>
        <p:nvSpPr>
          <p:cNvPr id="12" name="Chevron 11"/>
          <p:cNvSpPr/>
          <p:nvPr/>
        </p:nvSpPr>
        <p:spPr>
          <a:xfrm>
            <a:off x="345903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2003</a:t>
            </a:r>
          </a:p>
        </p:txBody>
      </p:sp>
      <p:sp>
        <p:nvSpPr>
          <p:cNvPr id="13" name="Chevron 12"/>
          <p:cNvSpPr/>
          <p:nvPr/>
        </p:nvSpPr>
        <p:spPr>
          <a:xfrm>
            <a:off x="402543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2004</a:t>
            </a:r>
          </a:p>
        </p:txBody>
      </p:sp>
      <p:sp>
        <p:nvSpPr>
          <p:cNvPr id="14" name="Chevron 13"/>
          <p:cNvSpPr/>
          <p:nvPr/>
        </p:nvSpPr>
        <p:spPr>
          <a:xfrm>
            <a:off x="460548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2005</a:t>
            </a:r>
          </a:p>
        </p:txBody>
      </p:sp>
      <p:sp>
        <p:nvSpPr>
          <p:cNvPr id="15" name="Chevron 14"/>
          <p:cNvSpPr/>
          <p:nvPr/>
        </p:nvSpPr>
        <p:spPr>
          <a:xfrm>
            <a:off x="517188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2006</a:t>
            </a:r>
          </a:p>
        </p:txBody>
      </p:sp>
      <p:sp>
        <p:nvSpPr>
          <p:cNvPr id="16" name="Chevron 15"/>
          <p:cNvSpPr/>
          <p:nvPr/>
        </p:nvSpPr>
        <p:spPr>
          <a:xfrm>
            <a:off x="575193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2007</a:t>
            </a:r>
          </a:p>
        </p:txBody>
      </p:sp>
      <p:sp>
        <p:nvSpPr>
          <p:cNvPr id="17" name="Chevron 16"/>
          <p:cNvSpPr/>
          <p:nvPr/>
        </p:nvSpPr>
        <p:spPr>
          <a:xfrm>
            <a:off x="631833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2008</a:t>
            </a:r>
          </a:p>
        </p:txBody>
      </p:sp>
      <p:sp>
        <p:nvSpPr>
          <p:cNvPr id="18" name="Chevron 17"/>
          <p:cNvSpPr/>
          <p:nvPr/>
        </p:nvSpPr>
        <p:spPr>
          <a:xfrm>
            <a:off x="689838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2009</a:t>
            </a:r>
          </a:p>
        </p:txBody>
      </p:sp>
      <p:sp>
        <p:nvSpPr>
          <p:cNvPr id="19" name="Chevron 18"/>
          <p:cNvSpPr/>
          <p:nvPr/>
        </p:nvSpPr>
        <p:spPr>
          <a:xfrm>
            <a:off x="746478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2010</a:t>
            </a:r>
          </a:p>
        </p:txBody>
      </p:sp>
      <p:sp>
        <p:nvSpPr>
          <p:cNvPr id="20" name="Chevron 19"/>
          <p:cNvSpPr/>
          <p:nvPr/>
        </p:nvSpPr>
        <p:spPr>
          <a:xfrm>
            <a:off x="804483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2011</a:t>
            </a:r>
          </a:p>
        </p:txBody>
      </p:sp>
      <p:sp>
        <p:nvSpPr>
          <p:cNvPr id="21" name="Chevron 20"/>
          <p:cNvSpPr/>
          <p:nvPr/>
        </p:nvSpPr>
        <p:spPr>
          <a:xfrm>
            <a:off x="861123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2012</a:t>
            </a:r>
          </a:p>
        </p:txBody>
      </p:sp>
      <p:sp>
        <p:nvSpPr>
          <p:cNvPr id="22" name="Chevron 21"/>
          <p:cNvSpPr/>
          <p:nvPr/>
        </p:nvSpPr>
        <p:spPr>
          <a:xfrm>
            <a:off x="919128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2013</a:t>
            </a:r>
          </a:p>
        </p:txBody>
      </p:sp>
      <p:sp>
        <p:nvSpPr>
          <p:cNvPr id="23" name="Chevron 22"/>
          <p:cNvSpPr/>
          <p:nvPr/>
        </p:nvSpPr>
        <p:spPr>
          <a:xfrm>
            <a:off x="975768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2014</a:t>
            </a:r>
          </a:p>
        </p:txBody>
      </p:sp>
      <p:sp>
        <p:nvSpPr>
          <p:cNvPr id="24" name="Chevron 23"/>
          <p:cNvSpPr/>
          <p:nvPr/>
        </p:nvSpPr>
        <p:spPr>
          <a:xfrm>
            <a:off x="10337730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2015</a:t>
            </a:r>
          </a:p>
        </p:txBody>
      </p:sp>
      <p:sp>
        <p:nvSpPr>
          <p:cNvPr id="25" name="Chevron 24"/>
          <p:cNvSpPr/>
          <p:nvPr/>
        </p:nvSpPr>
        <p:spPr>
          <a:xfrm>
            <a:off x="1090413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2016</a:t>
            </a:r>
          </a:p>
        </p:txBody>
      </p:sp>
      <p:sp>
        <p:nvSpPr>
          <p:cNvPr id="26" name="Chevron 25"/>
          <p:cNvSpPr/>
          <p:nvPr/>
        </p:nvSpPr>
        <p:spPr>
          <a:xfrm>
            <a:off x="11484181" y="980728"/>
            <a:ext cx="612284" cy="360040"/>
          </a:xfrm>
          <a:prstGeom prst="chevron">
            <a:avLst>
              <a:gd name="adj" fmla="val 11824"/>
            </a:avLst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1400" b="1" dirty="0">
                <a:solidFill>
                  <a:schemeClr val="accent2">
                    <a:lumMod val="75000"/>
                  </a:schemeClr>
                </a:solidFill>
              </a:rPr>
              <a:t>2017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40" r="10362"/>
          <a:stretch>
            <a:fillRect/>
          </a:stretch>
        </p:blipFill>
        <p:spPr bwMode="auto">
          <a:xfrm>
            <a:off x="3786689" y="2071006"/>
            <a:ext cx="3488844" cy="3550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0840" r="10362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2495500" y="5651956"/>
            <a:ext cx="6400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Move of the apparatus at Paul Scherrer Institute (PSI)</a:t>
            </a:r>
            <a:endParaRPr lang="fr-FR" i="1" dirty="0"/>
          </a:p>
        </p:txBody>
      </p:sp>
      <p:cxnSp>
        <p:nvCxnSpPr>
          <p:cNvPr id="29" name="Connecteur droit avec flèche 28"/>
          <p:cNvCxnSpPr>
            <a:endCxn id="18" idx="2"/>
          </p:cNvCxnSpPr>
          <p:nvPr/>
        </p:nvCxnSpPr>
        <p:spPr>
          <a:xfrm flipV="1">
            <a:off x="6580006" y="1340768"/>
            <a:ext cx="603230" cy="730239"/>
          </a:xfrm>
          <a:prstGeom prst="straightConnector1">
            <a:avLst/>
          </a:prstGeom>
          <a:ln w="3492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utoShape 1"/>
          <p:cNvSpPr>
            <a:spLocks noChangeArrowheads="1"/>
          </p:cNvSpPr>
          <p:nvPr/>
        </p:nvSpPr>
        <p:spPr bwMode="auto">
          <a:xfrm>
            <a:off x="558785" y="1448190"/>
            <a:ext cx="2900245" cy="396634"/>
          </a:xfrm>
          <a:prstGeom prst="roundRect">
            <a:avLst>
              <a:gd name="adj" fmla="val 8794"/>
            </a:avLst>
          </a:prstGeom>
          <a:solidFill>
            <a:srgbClr val="7030A0">
              <a:alpha val="4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ILL data production</a:t>
            </a:r>
          </a:p>
        </p:txBody>
      </p:sp>
      <p:sp>
        <p:nvSpPr>
          <p:cNvPr id="34" name="AutoShape 1"/>
          <p:cNvSpPr>
            <a:spLocks noChangeArrowheads="1"/>
          </p:cNvSpPr>
          <p:nvPr/>
        </p:nvSpPr>
        <p:spPr bwMode="auto">
          <a:xfrm>
            <a:off x="10321687" y="1431121"/>
            <a:ext cx="1208375" cy="396634"/>
          </a:xfrm>
          <a:prstGeom prst="roundRect">
            <a:avLst>
              <a:gd name="adj" fmla="val 8794"/>
            </a:avLst>
          </a:prstGeom>
          <a:solidFill>
            <a:srgbClr val="7030A0">
              <a:alpha val="4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16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PSI data</a:t>
            </a:r>
          </a:p>
        </p:txBody>
      </p:sp>
      <p:cxnSp>
        <p:nvCxnSpPr>
          <p:cNvPr id="35" name="Connecteur droit avec flèche 34"/>
          <p:cNvCxnSpPr/>
          <p:nvPr/>
        </p:nvCxnSpPr>
        <p:spPr>
          <a:xfrm flipV="1">
            <a:off x="11811819" y="1458384"/>
            <a:ext cx="148079" cy="1751707"/>
          </a:xfrm>
          <a:prstGeom prst="straightConnector1">
            <a:avLst/>
          </a:prstGeom>
          <a:ln w="34925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8896101" y="3507277"/>
            <a:ext cx="318973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Dismantling nEDM</a:t>
            </a:r>
          </a:p>
          <a:p>
            <a:pPr algn="r"/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n2EDM construction starts</a:t>
            </a:r>
            <a:endParaRPr lang="fr-FR" sz="1600" dirty="0"/>
          </a:p>
        </p:txBody>
      </p:sp>
      <p:sp>
        <p:nvSpPr>
          <p:cNvPr id="38" name="Rectangle 37"/>
          <p:cNvSpPr/>
          <p:nvPr/>
        </p:nvSpPr>
        <p:spPr>
          <a:xfrm>
            <a:off x="7546782" y="1448190"/>
            <a:ext cx="24845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UCN source startup</a:t>
            </a:r>
          </a:p>
          <a:p>
            <a:pPr algn="ctr"/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&amp; nEDM upgrade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406984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985" y="82681"/>
            <a:ext cx="5976664" cy="5902629"/>
          </a:xfrm>
          <a:prstGeom prst="rect">
            <a:avLst/>
          </a:prstGeom>
        </p:spPr>
      </p:pic>
      <p:sp>
        <p:nvSpPr>
          <p:cNvPr id="33" name="Titre 1"/>
          <p:cNvSpPr txBox="1">
            <a:spLocks/>
          </p:cNvSpPr>
          <p:nvPr/>
        </p:nvSpPr>
        <p:spPr>
          <a:xfrm>
            <a:off x="423081" y="3595165"/>
            <a:ext cx="3386975" cy="9085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Scheme of the apparatus at PSI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418627" y="6291115"/>
            <a:ext cx="586488" cy="378158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14</a:t>
            </a:fld>
            <a:endParaRPr lang="en-US"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23906" y="4144402"/>
            <a:ext cx="71205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dirty="0">
                <a:solidFill>
                  <a:srgbClr val="00B05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SWITCH</a:t>
            </a:r>
            <a:endParaRPr lang="fr-FR" sz="1100" b="1" dirty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03712" y="5368539"/>
            <a:ext cx="13099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Iron </a:t>
            </a:r>
            <a:r>
              <a:rPr lang="en-US" sz="1400" b="1" dirty="0" err="1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analyser</a:t>
            </a:r>
            <a:endParaRPr lang="fr-FR" sz="1400" b="1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893542" y="4411363"/>
            <a:ext cx="13965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5T polarizer</a:t>
            </a:r>
          </a:p>
          <a:p>
            <a:r>
              <a:rPr lang="en-US" sz="1600" dirty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(SC magnet)</a:t>
            </a:r>
            <a:endParaRPr lang="fr-FR" sz="1600" dirty="0">
              <a:solidFill>
                <a:srgbClr val="0000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51261" y="3989789"/>
            <a:ext cx="13484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UCN source</a:t>
            </a:r>
            <a:endParaRPr lang="fr-FR" sz="1600" dirty="0">
              <a:solidFill>
                <a:srgbClr val="00B05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523061" y="1759887"/>
            <a:ext cx="15424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9933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Mercury lamp</a:t>
            </a:r>
            <a:endParaRPr lang="fr-FR" sz="1600" dirty="0">
              <a:solidFill>
                <a:srgbClr val="9933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04774" y="1445612"/>
            <a:ext cx="17315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9933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photomultiplier</a:t>
            </a:r>
            <a:endParaRPr lang="fr-FR" sz="1600" dirty="0">
              <a:solidFill>
                <a:srgbClr val="9933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5473188" y="44624"/>
                <a:ext cx="347614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High voltage,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E</m:t>
                    </m:r>
                    <m:r>
                      <a:rPr lang="fr-FR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=</m:t>
                    </m:r>
                    <m:r>
                      <a:rPr lang="fr-FR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±</m:t>
                    </m:r>
                    <m:f>
                      <m:fPr>
                        <m:type m:val="lin"/>
                        <m:ctrlPr>
                          <a:rPr lang="fr-F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fPr>
                      <m:num>
                        <m:r>
                          <a:rPr lang="fr-F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132 </m:t>
                        </m:r>
                        <m:r>
                          <m:rPr>
                            <m:sty m:val="p"/>
                          </m:rP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kV</m:t>
                        </m:r>
                      </m:num>
                      <m:den>
                        <m:r>
                          <a:rPr lang="fr-FR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12 </m:t>
                        </m:r>
                        <m:r>
                          <m:rPr>
                            <m:sty m:val="p"/>
                          </m:rPr>
                          <a:rPr lang="fr-FR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cm</m:t>
                        </m:r>
                      </m:den>
                    </m:f>
                  </m:oMath>
                </a14:m>
                <a:endParaRPr lang="fr-FR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3188" y="44624"/>
                <a:ext cx="3476144" cy="338554"/>
              </a:xfrm>
              <a:prstGeom prst="rect">
                <a:avLst/>
              </a:prstGeom>
              <a:blipFill rotWithShape="0">
                <a:blip r:embed="rId4"/>
                <a:stretch>
                  <a:fillRect l="-1053" t="-105357" b="-1589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5879977" y="5008499"/>
            <a:ext cx="11833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Spin flipper</a:t>
            </a:r>
            <a:endParaRPr lang="fr-FR" sz="1400" b="1" dirty="0">
              <a:solidFill>
                <a:srgbClr val="0000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33699" y="919795"/>
            <a:ext cx="26805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4 layers mu-metal shield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1817569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/>
          <p:cNvSpPr txBox="1">
            <a:spLocks/>
          </p:cNvSpPr>
          <p:nvPr/>
        </p:nvSpPr>
        <p:spPr>
          <a:xfrm>
            <a:off x="1524000" y="-11454"/>
            <a:ext cx="9144000" cy="6243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3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Typical measurement sequence at PSI, 1 cycle every 5 minutes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15</a:t>
            </a:fld>
            <a:endParaRPr lang="en-US" dirty="0">
              <a:latin typeface="Arial Rounded MT Bold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1703513" y="620689"/>
            <a:ext cx="6843627" cy="4502179"/>
            <a:chOff x="1112749" y="1052736"/>
            <a:chExt cx="6843627" cy="4502179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12749" y="1052736"/>
              <a:ext cx="6843627" cy="4502179"/>
            </a:xfrm>
            <a:prstGeom prst="rect">
              <a:avLst/>
            </a:prstGeom>
          </p:spPr>
        </p:pic>
        <p:sp>
          <p:nvSpPr>
            <p:cNvPr id="3" name="ZoneTexte 2"/>
            <p:cNvSpPr txBox="1"/>
            <p:nvPr/>
          </p:nvSpPr>
          <p:spPr>
            <a:xfrm>
              <a:off x="2545432" y="1111765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211656" y="1111765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913584" y="1110024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4561656" y="1110024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5209728" y="1110024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803944" y="1110024"/>
              <a:ext cx="4138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2905472" y="111002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3587854" y="111002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4235926" y="111002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4921696" y="111002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5532070" y="111002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-</a:t>
              </a: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2257400" y="1110024"/>
              <a:ext cx="32573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600" dirty="0">
                  <a:solidFill>
                    <a:srgbClr val="FF0000"/>
                  </a:solidFill>
                </a:rPr>
                <a:t>-</a:t>
              </a:r>
            </a:p>
          </p:txBody>
        </p:sp>
      </p:grp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1703513" y="5311019"/>
            <a:ext cx="611465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The </a:t>
            </a:r>
            <a:r>
              <a:rPr lang="en-US" b="1" dirty="0">
                <a:solidFill>
                  <a:srgbClr val="7030A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mercury co-magnetometer 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compensates for the residual magnetic field fluctuations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2028056" y="1738491"/>
            <a:ext cx="72008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1988780" y="3079220"/>
            <a:ext cx="759357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avec flèche 4"/>
          <p:cNvCxnSpPr/>
          <p:nvPr/>
        </p:nvCxnSpPr>
        <p:spPr>
          <a:xfrm flipH="1">
            <a:off x="7968210" y="1321329"/>
            <a:ext cx="108991" cy="345154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8688288" y="548681"/>
            <a:ext cx="2157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Uncorrected neutron frequency</a:t>
            </a:r>
            <a:endParaRPr lang="fr-FR" sz="1600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H="1" flipV="1">
            <a:off x="7968210" y="2895603"/>
            <a:ext cx="936103" cy="499072"/>
          </a:xfrm>
          <a:prstGeom prst="straightConnector1">
            <a:avLst/>
          </a:prstGeom>
          <a:ln w="25400">
            <a:solidFill>
              <a:srgbClr val="9933FF"/>
            </a:solidFill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8661699" y="3394676"/>
            <a:ext cx="21576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9933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Mercury-corrected</a:t>
            </a:r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neutron frequency</a:t>
            </a:r>
            <a:endParaRPr lang="fr-FR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9144000" y="955773"/>
                <a:ext cx="1202252" cy="56669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n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fr-FR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0" y="955773"/>
                <a:ext cx="1202252" cy="5666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Connecteur droit avec flèche 34"/>
          <p:cNvCxnSpPr/>
          <p:nvPr/>
        </p:nvCxnSpPr>
        <p:spPr>
          <a:xfrm flipH="1">
            <a:off x="8064937" y="1001142"/>
            <a:ext cx="785520" cy="325671"/>
          </a:xfrm>
          <a:prstGeom prst="straightConnector1">
            <a:avLst/>
          </a:prstGeom>
          <a:ln w="25400">
            <a:solidFill>
              <a:schemeClr val="tx1"/>
            </a:solidFill>
            <a:headEnd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9037853" y="4002668"/>
                <a:ext cx="1405385" cy="5784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>
                              <a:latin typeface="Cambria Math" panose="02040503050406030204" pitchFamily="18" charset="0"/>
                            </a:rPr>
                            <m:t>Hg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 panose="02040503050406030204" pitchFamily="18" charset="0"/>
                                </a:rPr>
                                <m:t>Hg</m:t>
                              </m:r>
                            </m:sub>
                          </m:sSub>
                        </m:num>
                        <m:den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fr-FR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7853" y="4002668"/>
                <a:ext cx="1405385" cy="57849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9037852" y="4694734"/>
                <a:ext cx="1364476" cy="69730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fr-FR" i="1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fr-FR" i="1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fr-FR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</a:rPr>
                            <m:t>corr</m:t>
                          </m:r>
                        </m:sup>
                      </m:sSubSup>
                      <m:r>
                        <a:rPr lang="fr-FR" i="1">
                          <a:latin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>
                                  <a:latin typeface="Cambria Math" panose="02040503050406030204" pitchFamily="18" charset="0"/>
                                </a:rPr>
                                <m:t>Hg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7852" y="4694734"/>
                <a:ext cx="1364476" cy="69730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689385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31504" y="44625"/>
            <a:ext cx="9036496" cy="792088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Long-time-base analysis of the ILL data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225608" y="6492876"/>
            <a:ext cx="442392" cy="365125"/>
          </a:xfrm>
        </p:spPr>
        <p:txBody>
          <a:bodyPr/>
          <a:lstStyle/>
          <a:p>
            <a:fld id="{D1D94709-9FCA-426C-AED4-4F2148926EEE}" type="slidenum">
              <a:rPr lang="fr-FR" smtClean="0"/>
              <a:t>16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/>
          <a:srcRect l="4565" t="984" r="5251" b="43113"/>
          <a:stretch/>
        </p:blipFill>
        <p:spPr>
          <a:xfrm>
            <a:off x="717104" y="1097491"/>
            <a:ext cx="5892303" cy="38164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054325" y="1582557"/>
                <a:ext cx="4983000" cy="23032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We performed a </a:t>
                </a:r>
                <a:r>
                  <a:rPr lang="en-US" sz="2000" b="1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Least Square Spectral Analysis </a:t>
                </a: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𝑑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 </a:t>
                </a:r>
                <a:r>
                  <a:rPr lang="en-US" sz="2000" dirty="0" err="1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timeseries</a:t>
                </a: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. 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For each of the 1334 trial frequencies we fit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𝑑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𝑛</m:t>
                        </m:r>
                      </m:sub>
                    </m:sSub>
                    <m:d>
                      <m:dPr>
                        <m:ctrlP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dPr>
                      <m:e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𝑡</m:t>
                        </m:r>
                      </m:e>
                    </m:d>
                    <m:r>
                      <a:rPr lang="fr-FR" sz="2000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=</m:t>
                    </m:r>
                    <m:r>
                      <a:rPr lang="fr-FR" sz="2000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𝐴</m:t>
                    </m:r>
                    <m:func>
                      <m:funcPr>
                        <m:ctrlP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cos</m:t>
                        </m:r>
                      </m:fName>
                      <m:e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𝜔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𝑡</m:t>
                        </m:r>
                      </m:e>
                    </m:func>
                    <m:r>
                      <a:rPr lang="fr-FR" sz="2000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+</m:t>
                    </m:r>
                    <m:r>
                      <a:rPr lang="fr-FR" sz="2000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𝐵</m:t>
                    </m:r>
                    <m:func>
                      <m:funcPr>
                        <m:ctrlP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sin</m:t>
                        </m:r>
                      </m:fName>
                      <m:e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𝜔</m:t>
                        </m:r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𝑡</m:t>
                        </m:r>
                      </m:e>
                    </m:func>
                  </m:oMath>
                </a14:m>
                <a:endParaRPr lang="en-US" sz="2000" dirty="0"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The set of fitted amplitudes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fr-FR" sz="2000" i="1">
                                <a:latin typeface="Cambria Math" panose="02040503050406030204" pitchFamily="18" charset="0"/>
                                <a:cs typeface="Lucida Sans Unicode" panose="020B0602030504020204" pitchFamily="34" charset="0"/>
                              </a:rPr>
                            </m:ctrlPr>
                          </m:sSup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cs typeface="Lucida Sans Unicode" panose="020B0602030504020204" pitchFamily="34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fr-FR" sz="2000" i="1">
                                <a:latin typeface="Cambria Math" panose="02040503050406030204" pitchFamily="18" charset="0"/>
                                <a:cs typeface="Lucida Sans Unicode" panose="020B0602030504020204" pitchFamily="34" charset="0"/>
                              </a:rPr>
                              <m:t>2</m:t>
                            </m:r>
                          </m:sup>
                        </m:sSup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+</m:t>
                        </m:r>
                        <m:sSup>
                          <m:sSupPr>
                            <m:ctrlPr>
                              <a:rPr lang="fr-FR" sz="2000" i="1">
                                <a:latin typeface="Cambria Math" panose="02040503050406030204" pitchFamily="18" charset="0"/>
                                <a:cs typeface="Lucida Sans Unicode" panose="020B0602030504020204" pitchFamily="34" charset="0"/>
                              </a:rPr>
                            </m:ctrlPr>
                          </m:sSupPr>
                          <m:e>
                            <m:r>
                              <a:rPr lang="fr-FR" sz="2000" i="1">
                                <a:latin typeface="Cambria Math" panose="02040503050406030204" pitchFamily="18" charset="0"/>
                                <a:cs typeface="Lucida Sans Unicode" panose="020B0602030504020204" pitchFamily="34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fr-FR" sz="2000" i="1">
                                <a:latin typeface="Cambria Math" panose="02040503050406030204" pitchFamily="18" charset="0"/>
                                <a:cs typeface="Lucida Sans Unicode" panose="020B0602030504020204" pitchFamily="34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 is an estimator of the </a:t>
                </a:r>
                <a:r>
                  <a:rPr lang="en-US" sz="2000" b="1" dirty="0" err="1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periodogram</a:t>
                </a:r>
                <a:endParaRPr lang="en-US" sz="2000" b="1" dirty="0"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4325" y="1582557"/>
                <a:ext cx="4983000" cy="2303259"/>
              </a:xfrm>
              <a:prstGeom prst="rect">
                <a:avLst/>
              </a:prstGeom>
              <a:blipFill rotWithShape="0">
                <a:blip r:embed="rId3"/>
                <a:stretch>
                  <a:fillRect l="-1222" t="-1592" r="-122" b="-397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1005653" y="5074984"/>
            <a:ext cx="68418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False alarm thresholds are estimated by Monte-Carlo. </a:t>
            </a:r>
          </a:p>
          <a:p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(look elsewhere effect is taken into account)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82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2388" y="44625"/>
            <a:ext cx="6061684" cy="965309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Short-time-base analysis </a:t>
            </a:r>
            <a:b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</a:br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of the PSI data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598272" y="6354689"/>
            <a:ext cx="442392" cy="365125"/>
          </a:xfrm>
        </p:spPr>
        <p:txBody>
          <a:bodyPr/>
          <a:lstStyle/>
          <a:p>
            <a:fld id="{D1D94709-9FCA-426C-AED4-4F2148926EEE}" type="slidenum">
              <a:rPr lang="fr-FR" smtClean="0"/>
              <a:t>17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142599" y="185862"/>
                <a:ext cx="3607288" cy="824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en-US" b="1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Least Square Spectral Analysis </a:t>
                </a:r>
              </a:p>
              <a:p>
                <a:pPr algn="r">
                  <a:spcBef>
                    <a:spcPct val="50000"/>
                  </a:spcBef>
                </a:pPr>
                <a:r>
                  <a:rPr lang="en-US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of the </a:t>
                </a:r>
                <a14:m>
                  <m:oMath xmlns:m="http://schemas.openxmlformats.org/officeDocument/2006/math">
                    <m:r>
                      <a:rPr lang="fr-FR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𝑅</m:t>
                    </m:r>
                    <m:r>
                      <a:rPr lang="fr-FR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=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𝑓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𝑛</m:t>
                        </m:r>
                      </m:sub>
                    </m:sSub>
                    <m:r>
                      <a:rPr lang="fr-FR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/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𝑓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Hg</m:t>
                        </m:r>
                      </m:sub>
                    </m:sSub>
                  </m:oMath>
                </a14:m>
                <a:r>
                  <a:rPr lang="en-US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 timeseries. </a:t>
                </a: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2599" y="185862"/>
                <a:ext cx="3607288" cy="824072"/>
              </a:xfrm>
              <a:prstGeom prst="rect">
                <a:avLst/>
              </a:prstGeom>
              <a:blipFill rotWithShape="0">
                <a:blip r:embed="rId2"/>
                <a:stretch>
                  <a:fillRect t="-3676" r="-3215" b="-955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/>
          <a:srcRect b="41661"/>
          <a:stretch/>
        </p:blipFill>
        <p:spPr>
          <a:xfrm>
            <a:off x="1968616" y="1211828"/>
            <a:ext cx="6806894" cy="436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79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31504" y="44625"/>
            <a:ext cx="9036496" cy="576064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No oscillation in both datasets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768408" y="6356351"/>
            <a:ext cx="442392" cy="365125"/>
          </a:xfrm>
        </p:spPr>
        <p:txBody>
          <a:bodyPr/>
          <a:lstStyle/>
          <a:p>
            <a:fld id="{D1D94709-9FCA-426C-AED4-4F2148926EEE}" type="slidenum">
              <a:rPr lang="fr-FR" smtClean="0"/>
              <a:t>18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1705" y="860134"/>
            <a:ext cx="5634529" cy="567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61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768408" y="6356351"/>
            <a:ext cx="442392" cy="365125"/>
          </a:xfrm>
        </p:spPr>
        <p:txBody>
          <a:bodyPr/>
          <a:lstStyle/>
          <a:p>
            <a:fld id="{D1D94709-9FCA-426C-AED4-4F2148926EEE}" type="slidenum">
              <a:rPr lang="fr-FR" smtClean="0"/>
              <a:t>19</a:t>
            </a:fld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608" y="116633"/>
            <a:ext cx="6624736" cy="538611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656" y="5628326"/>
            <a:ext cx="6336704" cy="122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83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Afficher l'image d'orig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"/>
          <a:stretch/>
        </p:blipFill>
        <p:spPr bwMode="auto">
          <a:xfrm>
            <a:off x="-1" y="-54079"/>
            <a:ext cx="12192001" cy="724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400256" y="6356351"/>
            <a:ext cx="2133600" cy="365125"/>
          </a:xfrm>
        </p:spPr>
        <p:txBody>
          <a:bodyPr/>
          <a:lstStyle/>
          <a:p>
            <a:fld id="{D1D94709-9FCA-426C-AED4-4F2148926EEE}" type="slidenum">
              <a:rPr lang="en-US" smtClean="0"/>
              <a:t>2</a:t>
            </a:fld>
            <a:endParaRPr lang="en-US" dirty="0"/>
          </a:p>
        </p:txBody>
      </p:sp>
      <p:graphicFrame>
        <p:nvGraphicFramePr>
          <p:cNvPr id="9" name="Graphique 8"/>
          <p:cNvGraphicFramePr>
            <a:graphicFrameLocks/>
          </p:cNvGraphicFramePr>
          <p:nvPr>
            <p:extLst/>
          </p:nvPr>
        </p:nvGraphicFramePr>
        <p:xfrm>
          <a:off x="1055440" y="1544533"/>
          <a:ext cx="4721830" cy="3891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1450976" y="55388"/>
            <a:ext cx="9217025" cy="7093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Energy budget of the Universe in </a:t>
            </a:r>
            <a:r>
              <a:rPr lang="el-GR" sz="2800" b="1" dirty="0">
                <a:solidFill>
                  <a:schemeClr val="bg1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Λ</a:t>
            </a:r>
            <a:r>
              <a:rPr lang="en-US" sz="2800" b="1" dirty="0">
                <a:solidFill>
                  <a:schemeClr val="bg1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CDM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450975" y="2950411"/>
            <a:ext cx="2304256" cy="24860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fr-FR" sz="2200" b="1" dirty="0"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69 % </a:t>
            </a:r>
          </a:p>
          <a:p>
            <a:r>
              <a:rPr lang="en-US" sz="2200" b="1" dirty="0"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Dark Energy</a:t>
            </a:r>
          </a:p>
          <a:p>
            <a:r>
              <a:rPr lang="en-US" sz="1600" b="1" dirty="0"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Unknown nature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2104864" y="836712"/>
            <a:ext cx="4104456" cy="13196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200" b="1" dirty="0">
                <a:solidFill>
                  <a:srgbClr val="FFC000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5 % normal baryonic matter</a:t>
            </a:r>
          </a:p>
          <a:p>
            <a:pPr algn="r"/>
            <a:r>
              <a:rPr lang="en-US" sz="1600" b="1" dirty="0">
                <a:solidFill>
                  <a:srgbClr val="FFC000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Unknown origin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4043264" y="3252103"/>
            <a:ext cx="2988841" cy="12484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200" b="1" dirty="0">
                <a:solidFill>
                  <a:schemeClr val="bg1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26% </a:t>
            </a:r>
          </a:p>
          <a:p>
            <a:pPr algn="l"/>
            <a:r>
              <a:rPr lang="en-US" sz="2200" b="1" dirty="0">
                <a:solidFill>
                  <a:schemeClr val="bg1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Dark Matter</a:t>
            </a:r>
          </a:p>
          <a:p>
            <a:pPr algn="l">
              <a:lnSpc>
                <a:spcPct val="150000"/>
              </a:lnSpc>
            </a:pPr>
            <a:r>
              <a:rPr lang="en-US" sz="1600" b="1" dirty="0">
                <a:solidFill>
                  <a:schemeClr val="bg1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Unknown nature</a:t>
            </a:r>
          </a:p>
        </p:txBody>
      </p:sp>
      <p:cxnSp>
        <p:nvCxnSpPr>
          <p:cNvPr id="3" name="Connecteur droit avec flèche 2"/>
          <p:cNvCxnSpPr/>
          <p:nvPr/>
        </p:nvCxnSpPr>
        <p:spPr>
          <a:xfrm flipH="1">
            <a:off x="4727848" y="1811943"/>
            <a:ext cx="144016" cy="431815"/>
          </a:xfrm>
          <a:prstGeom prst="straightConnector1">
            <a:avLst/>
          </a:prstGeom>
          <a:ln w="41275">
            <a:solidFill>
              <a:srgbClr val="FFC000">
                <a:alpha val="72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AutoShape 1"/>
              <p:cNvSpPr>
                <a:spLocks noChangeArrowheads="1"/>
              </p:cNvSpPr>
              <p:nvPr/>
            </p:nvSpPr>
            <p:spPr bwMode="auto">
              <a:xfrm>
                <a:off x="6816079" y="1700809"/>
                <a:ext cx="4688983" cy="3212385"/>
              </a:xfrm>
              <a:prstGeom prst="roundRect">
                <a:avLst>
                  <a:gd name="adj" fmla="val 7055"/>
                </a:avLst>
              </a:prstGeom>
              <a:solidFill>
                <a:schemeClr val="bg1">
                  <a:alpha val="66000"/>
                </a:schemeClr>
              </a:solidFill>
              <a:ln w="255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square" anchor="ctr"/>
              <a:lstStyle/>
              <a:p>
                <a:pPr algn="ctr">
                  <a:spcBef>
                    <a:spcPts val="1200"/>
                  </a:spcBef>
                </a:pPr>
                <a:r>
                  <a:rPr lang="en-US" sz="2400" b="1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Dark matter is </a:t>
                </a:r>
              </a:p>
              <a:p>
                <a:pPr algn="ctr"/>
                <a:r>
                  <a:rPr lang="en-US" sz="2400" b="1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a pressure-less fluid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Cosmological density 	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𝟏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sSupPr>
                      <m:e>
                        <m:r>
                          <a:rPr lang="fr-FR" sz="2400" b="1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𝟎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−</m:t>
                        </m:r>
                        <m:r>
                          <a:rPr lang="fr-FR" sz="2400" b="1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𝟔</m:t>
                        </m:r>
                      </m:sup>
                    </m:sSup>
                    <m:r>
                      <a:rPr lang="fr-FR" sz="2400" b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 </m:t>
                    </m:r>
                    <m:r>
                      <a:rPr lang="fr-FR" sz="2400" b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𝐆𝐞𝐕</m:t>
                    </m:r>
                    <m:r>
                      <a:rPr lang="fr-FR" sz="2400" b="1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/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sSupPr>
                      <m:e>
                        <m:r>
                          <a:rPr lang="fr-FR" sz="2400" b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𝐜𝐦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𝟑</m:t>
                        </m:r>
                      </m:sup>
                    </m:sSup>
                  </m:oMath>
                </a14:m>
                <a:endParaRPr lang="en-US" sz="2400" b="1" dirty="0"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400" b="1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Local density</a:t>
                </a:r>
              </a:p>
              <a:p>
                <a:r>
                  <a:rPr lang="en-US" sz="2400" b="1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 	</a:t>
                </a:r>
                <a14:m>
                  <m:oMath xmlns:m="http://schemas.openxmlformats.org/officeDocument/2006/math">
                    <m:r>
                      <a:rPr lang="fr-FR" sz="2400" b="1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𝟎</m:t>
                    </m:r>
                    <m:r>
                      <a:rPr lang="fr-FR" sz="2400" b="1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.</m:t>
                    </m:r>
                    <m:r>
                      <a:rPr lang="fr-FR" sz="2400" b="1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𝟒</m:t>
                    </m:r>
                    <m:r>
                      <a:rPr lang="fr-FR" sz="2400" b="1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 </m:t>
                    </m:r>
                    <m:r>
                      <a:rPr lang="fr-FR" sz="2400" b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𝐆𝐞𝐕</m:t>
                    </m:r>
                    <m:r>
                      <a:rPr lang="fr-FR" sz="2400" b="1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/</m:t>
                    </m:r>
                    <m:sSup>
                      <m:sSupPr>
                        <m:ctrlPr>
                          <a:rPr lang="fr-FR" sz="2400" b="1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sSupPr>
                      <m:e>
                        <m:r>
                          <a:rPr lang="fr-FR" sz="2400" b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𝐜𝐦</m:t>
                        </m:r>
                      </m:e>
                      <m:sup>
                        <m:r>
                          <a:rPr lang="fr-FR" sz="2400" b="1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𝟑</m:t>
                        </m:r>
                      </m:sup>
                    </m:sSup>
                  </m:oMath>
                </a14:m>
                <a:endParaRPr lang="en-US" sz="2400" dirty="0"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</p:txBody>
          </p:sp>
        </mc:Choice>
        <mc:Fallback xmlns="">
          <p:sp>
            <p:nvSpPr>
              <p:cNvPr id="15" name="Auto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16079" y="1700809"/>
                <a:ext cx="4688983" cy="3212385"/>
              </a:xfrm>
              <a:prstGeom prst="roundRect">
                <a:avLst>
                  <a:gd name="adj" fmla="val 7055"/>
                </a:avLst>
              </a:prstGeom>
              <a:blipFill rotWithShape="0">
                <a:blip r:embed="rId4"/>
                <a:stretch>
                  <a:fillRect l="-259"/>
                </a:stretch>
              </a:blipFill>
              <a:ln w="255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070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/>
          <p:cNvSpPr txBox="1">
            <a:spLocks/>
          </p:cNvSpPr>
          <p:nvPr/>
        </p:nvSpPr>
        <p:spPr>
          <a:xfrm>
            <a:off x="750627" y="-16621"/>
            <a:ext cx="5840847" cy="9973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This is it, thank you!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974008" y="6441864"/>
            <a:ext cx="586488" cy="378158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20</a:t>
            </a:fld>
            <a:endParaRPr lang="en-US" dirty="0">
              <a:latin typeface="Arial Rounded MT Bold" pitchFamily="34" charset="0"/>
            </a:endParaRPr>
          </a:p>
        </p:txBody>
      </p:sp>
      <p:pic>
        <p:nvPicPr>
          <p:cNvPr id="13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950" y="972615"/>
            <a:ext cx="2232248" cy="1700301"/>
          </a:xfrm>
          <a:prstGeom prst="rect">
            <a:avLst/>
          </a:prstGeom>
        </p:spPr>
      </p:pic>
      <p:pic>
        <p:nvPicPr>
          <p:cNvPr id="14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05" b="23069"/>
          <a:stretch/>
        </p:blipFill>
        <p:spPr>
          <a:xfrm>
            <a:off x="5201525" y="565500"/>
            <a:ext cx="6822153" cy="2154892"/>
          </a:xfrm>
          <a:prstGeom prst="rect">
            <a:avLst/>
          </a:prstGeom>
        </p:spPr>
      </p:pic>
      <p:sp>
        <p:nvSpPr>
          <p:cNvPr id="15" name="AutoShape 1"/>
          <p:cNvSpPr>
            <a:spLocks noChangeArrowheads="1"/>
          </p:cNvSpPr>
          <p:nvPr/>
        </p:nvSpPr>
        <p:spPr bwMode="auto">
          <a:xfrm>
            <a:off x="371882" y="2839288"/>
            <a:ext cx="5688632" cy="3056545"/>
          </a:xfrm>
          <a:prstGeom prst="roundRect">
            <a:avLst>
              <a:gd name="adj" fmla="val 4653"/>
            </a:avLst>
          </a:prstGeom>
          <a:solidFill>
            <a:srgbClr val="003399"/>
          </a:solidFill>
          <a:ln w="25560">
            <a:noFill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dirty="0">
                <a:solidFill>
                  <a:schemeClr val="bg1"/>
                </a:solidFill>
                <a:cs typeface="Lucida Sans Unicode" panose="020B0602030504020204" pitchFamily="34" charset="0"/>
              </a:rPr>
              <a:t>Credits</a:t>
            </a:r>
          </a:p>
          <a:p>
            <a:endParaRPr lang="en-US" dirty="0">
              <a:solidFill>
                <a:schemeClr val="bg1"/>
              </a:solidFill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cs typeface="Lucida Sans Unicode" panose="020B0602030504020204" pitchFamily="34" charset="0"/>
              </a:rPr>
              <a:t>The nEDM collaboration, particularly</a:t>
            </a:r>
          </a:p>
          <a:p>
            <a:r>
              <a:rPr lang="en-US" dirty="0">
                <a:solidFill>
                  <a:schemeClr val="bg1"/>
                </a:solidFill>
                <a:cs typeface="Lucida Sans Unicode" panose="020B0602030504020204" pitchFamily="34" charset="0"/>
              </a:rPr>
              <a:t>N. Ayres (analysis ILL data)</a:t>
            </a:r>
          </a:p>
          <a:p>
            <a:r>
              <a:rPr lang="en-US" dirty="0">
                <a:solidFill>
                  <a:schemeClr val="bg1"/>
                </a:solidFill>
                <a:cs typeface="Lucida Sans Unicode" panose="020B0602030504020204" pitchFamily="34" charset="0"/>
              </a:rPr>
              <a:t>M. </a:t>
            </a:r>
            <a:r>
              <a:rPr lang="en-US" dirty="0" err="1">
                <a:solidFill>
                  <a:schemeClr val="bg1"/>
                </a:solidFill>
                <a:cs typeface="Lucida Sans Unicode" panose="020B0602030504020204" pitchFamily="34" charset="0"/>
              </a:rPr>
              <a:t>Rawlik</a:t>
            </a:r>
            <a:r>
              <a:rPr lang="en-US" dirty="0">
                <a:solidFill>
                  <a:schemeClr val="bg1"/>
                </a:solidFill>
                <a:cs typeface="Lucida Sans Unicode" panose="020B0602030504020204" pitchFamily="34" charset="0"/>
              </a:rPr>
              <a:t> (analysis PSI data)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cs typeface="Lucida Sans Unicode" panose="020B060203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cs typeface="Lucida Sans Unicode" panose="020B0602030504020204" pitchFamily="34" charset="0"/>
              </a:rPr>
              <a:t>The theory team</a:t>
            </a:r>
          </a:p>
          <a:p>
            <a:r>
              <a:rPr lang="en-US" dirty="0">
                <a:solidFill>
                  <a:schemeClr val="bg1"/>
                </a:solidFill>
              </a:rPr>
              <a:t>M. Fairbairn, D.J.E. Marsh, Kings College London</a:t>
            </a:r>
          </a:p>
          <a:p>
            <a:r>
              <a:rPr lang="en-US" dirty="0">
                <a:solidFill>
                  <a:schemeClr val="bg1"/>
                </a:solidFill>
              </a:rPr>
              <a:t>V.V. </a:t>
            </a:r>
            <a:r>
              <a:rPr lang="en-US" dirty="0" err="1">
                <a:solidFill>
                  <a:schemeClr val="bg1"/>
                </a:solidFill>
              </a:rPr>
              <a:t>Flambaum</a:t>
            </a:r>
            <a:r>
              <a:rPr lang="en-US" dirty="0">
                <a:solidFill>
                  <a:schemeClr val="bg1"/>
                </a:solidFill>
              </a:rPr>
              <a:t>, University of New South Wales</a:t>
            </a:r>
          </a:p>
          <a:p>
            <a:r>
              <a:rPr lang="de-DE" dirty="0">
                <a:solidFill>
                  <a:schemeClr val="bg1"/>
                </a:solidFill>
              </a:rPr>
              <a:t>Y.V. </a:t>
            </a:r>
            <a:r>
              <a:rPr lang="de-DE" dirty="0" err="1">
                <a:solidFill>
                  <a:schemeClr val="bg1"/>
                </a:solidFill>
              </a:rPr>
              <a:t>Stadnik</a:t>
            </a:r>
            <a:r>
              <a:rPr lang="de-DE" dirty="0">
                <a:solidFill>
                  <a:schemeClr val="bg1"/>
                </a:solidFill>
              </a:rPr>
              <a:t>, Johannes Gutenberg Universität Mainz</a:t>
            </a:r>
            <a:endParaRPr lang="en-US" dirty="0">
              <a:solidFill>
                <a:schemeClr val="bg1"/>
              </a:solidFill>
              <a:cs typeface="Lucida Sans Unicode" panose="020B0602030504020204" pitchFamily="34" charset="0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6157584" y="2360352"/>
            <a:ext cx="3816424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400" b="1" i="1" dirty="0">
                <a:solidFill>
                  <a:schemeClr val="bg1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The nEDM collaboration</a:t>
            </a:r>
          </a:p>
        </p:txBody>
      </p:sp>
      <p:pic>
        <p:nvPicPr>
          <p:cNvPr id="12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52" r="15403"/>
          <a:stretch/>
        </p:blipFill>
        <p:spPr>
          <a:xfrm>
            <a:off x="7369397" y="2839288"/>
            <a:ext cx="3903504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2432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1"/>
          <p:cNvSpPr>
            <a:spLocks noChangeArrowheads="1"/>
          </p:cNvSpPr>
          <p:nvPr/>
        </p:nvSpPr>
        <p:spPr bwMode="auto">
          <a:xfrm>
            <a:off x="6602200" y="3915003"/>
            <a:ext cx="3983574" cy="713489"/>
          </a:xfrm>
          <a:prstGeom prst="roundRect">
            <a:avLst>
              <a:gd name="adj" fmla="val 8495"/>
            </a:avLst>
          </a:prstGeom>
          <a:solidFill>
            <a:srgbClr val="7030A0">
              <a:alpha val="4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 anchor="ctr"/>
          <a:lstStyle/>
          <a:p>
            <a:pPr algn="ctr"/>
            <a:endParaRPr lang="fr-FR" sz="2000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31504" y="44625"/>
            <a:ext cx="9036496" cy="792088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Analysis of the 2015/2016 PSI data is still congoing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9768408" y="6356351"/>
            <a:ext cx="442392" cy="365125"/>
          </a:xfrm>
        </p:spPr>
        <p:txBody>
          <a:bodyPr/>
          <a:lstStyle/>
          <a:p>
            <a:fld id="{D1D94709-9FCA-426C-AED4-4F2148926EEE}" type="slidenum">
              <a:rPr lang="fr-FR" smtClean="0"/>
              <a:t>21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100711" y="1412776"/>
                <a:ext cx="2522357" cy="444930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False</m:t>
                          </m:r>
                        </m:sub>
                      </m:sSub>
                      <m:r>
                        <a:rPr lang="fr-FR" sz="20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Lucida Sans Unicode" panose="020B0602030504020204" pitchFamily="34" charset="0"/>
                        </a:rPr>
                        <m:t>∝</m:t>
                      </m:r>
                      <m:d>
                        <m:dPr>
                          <m:begChr m:val="⟨"/>
                          <m:endChr m:val="⟩"/>
                          <m:ctrlP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𝑥</m:t>
                          </m:r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+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𝑦</m:t>
                          </m:r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fr-FR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𝑦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6710" y="1412776"/>
                <a:ext cx="2522357" cy="444930"/>
              </a:xfrm>
              <a:prstGeom prst="rect">
                <a:avLst/>
              </a:prstGeom>
              <a:blipFill rotWithShape="0">
                <a:blip r:embed="rId3"/>
                <a:stretch>
                  <a:fillRect b="-41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6888088" y="1052736"/>
            <a:ext cx="2943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Relativistic Hg false EDM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6888088" y="2060848"/>
            <a:ext cx="21820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Gravitational shift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462250" y="2452247"/>
                <a:ext cx="1212833" cy="54386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𝛿</m:t>
                    </m:r>
                    <m:r>
                      <a:rPr lang="fr-FR" sz="2000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𝑅</m:t>
                    </m:r>
                    <m:r>
                      <a:rPr lang="fr-FR" sz="2000">
                        <a:latin typeface="Cambria Math" panose="02040503050406030204" pitchFamily="18" charset="0"/>
                        <a:ea typeface="Cambria Math" panose="02040503050406030204" pitchFamily="18" charset="0"/>
                        <a:cs typeface="Lucida Sans Unicode" panose="020B0602030504020204" pitchFamily="34" charset="0"/>
                      </a:rPr>
                      <m:t>∝</m:t>
                    </m:r>
                    <m:f>
                      <m:fPr>
                        <m:ctrlPr>
                          <a:rPr lang="fr-FR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fr-FR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ucida Sans Unicode" panose="020B0602030504020204" pitchFamily="34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fr-FR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ucida Sans Unicode" panose="020B0602030504020204" pitchFamily="34" charset="0"/>
                              </a:rPr>
                              <m:t>dB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fr-FR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Lucida Sans Unicode" panose="020B0602030504020204" pitchFamily="34" charset="0"/>
                              </a:rPr>
                              <m:t>z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fr-FR" sz="20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Lucida Sans Unicode" panose="020B0602030504020204" pitchFamily="34" charset="0"/>
                          </a:rPr>
                          <m:t>dz</m:t>
                        </m:r>
                      </m:den>
                    </m:f>
                  </m:oMath>
                </a14:m>
                <a:r>
                  <a:rPr lang="fr-FR" sz="2000" dirty="0"/>
                  <a:t>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8249" y="2452246"/>
                <a:ext cx="1212833" cy="54386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6672065" y="4109432"/>
                <a:ext cx="3913709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×</m:t>
                          </m:r>
                        </m:sub>
                      </m:sSub>
                      <m:r>
                        <a:rPr lang="fr-FR" sz="200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14.6±1.1</m:t>
                          </m:r>
                        </m:e>
                      </m:d>
                      <m:r>
                        <a:rPr lang="fr-FR" sz="2000" i="1">
                          <a:latin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−26</m:t>
                          </m:r>
                        </m:sup>
                      </m:sSup>
                      <m:r>
                        <a:rPr lang="fr-FR" sz="2000" i="1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8064" y="4109432"/>
                <a:ext cx="3913709" cy="400110"/>
              </a:xfrm>
              <a:prstGeom prst="rect">
                <a:avLst/>
              </a:prstGeom>
              <a:blipFill rotWithShape="0">
                <a:blip r:embed="rId5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6760689" y="3536902"/>
            <a:ext cx="307167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Preliminary </a:t>
            </a:r>
            <a:r>
              <a:rPr lang="en-US" sz="2000" b="1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blind</a:t>
            </a:r>
            <a:r>
              <a:rPr lang="en-US" sz="20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result</a:t>
            </a:r>
            <a:endParaRPr lang="fr-FR" sz="2000" i="1" dirty="0"/>
          </a:p>
        </p:txBody>
      </p:sp>
      <p:grpSp>
        <p:nvGrpSpPr>
          <p:cNvPr id="10" name="Groupe 9"/>
          <p:cNvGrpSpPr/>
          <p:nvPr/>
        </p:nvGrpSpPr>
        <p:grpSpPr>
          <a:xfrm>
            <a:off x="1395720" y="1124744"/>
            <a:ext cx="5042704" cy="4821376"/>
            <a:chOff x="35496" y="1124744"/>
            <a:chExt cx="5042704" cy="4821376"/>
          </a:xfrm>
        </p:grpSpPr>
        <p:grpSp>
          <p:nvGrpSpPr>
            <p:cNvPr id="17" name="Groupe 16"/>
            <p:cNvGrpSpPr/>
            <p:nvPr/>
          </p:nvGrpSpPr>
          <p:grpSpPr>
            <a:xfrm>
              <a:off x="35496" y="1124744"/>
              <a:ext cx="5042704" cy="4821376"/>
              <a:chOff x="35496" y="1124744"/>
              <a:chExt cx="5042704" cy="4821376"/>
            </a:xfrm>
          </p:grpSpPr>
          <p:pic>
            <p:nvPicPr>
              <p:cNvPr id="3" name="Image 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496" y="1124744"/>
                <a:ext cx="5042704" cy="4821376"/>
              </a:xfrm>
              <a:prstGeom prst="rect">
                <a:avLst/>
              </a:prstGeom>
            </p:spPr>
          </p:pic>
          <p:cxnSp>
            <p:nvCxnSpPr>
              <p:cNvPr id="13" name="Connecteur droit 12"/>
              <p:cNvCxnSpPr/>
              <p:nvPr/>
            </p:nvCxnSpPr>
            <p:spPr>
              <a:xfrm>
                <a:off x="558602" y="2590304"/>
                <a:ext cx="410445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/>
              <p:cNvCxnSpPr/>
              <p:nvPr/>
            </p:nvCxnSpPr>
            <p:spPr>
              <a:xfrm>
                <a:off x="558602" y="4900910"/>
                <a:ext cx="4104456" cy="0"/>
              </a:xfrm>
              <a:prstGeom prst="line">
                <a:avLst/>
              </a:prstGeom>
              <a:ln>
                <a:solidFill>
                  <a:schemeClr val="bg1">
                    <a:lumMod val="50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" name="Connecteur droit 18"/>
            <p:cNvCxnSpPr/>
            <p:nvPr/>
          </p:nvCxnSpPr>
          <p:spPr>
            <a:xfrm flipV="1">
              <a:off x="971600" y="4005064"/>
              <a:ext cx="3456384" cy="1224136"/>
            </a:xfrm>
            <a:prstGeom prst="line">
              <a:avLst/>
            </a:prstGeom>
            <a:ln w="9525">
              <a:solidFill>
                <a:srgbClr val="00206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/>
            <p:cNvCxnSpPr/>
            <p:nvPr/>
          </p:nvCxnSpPr>
          <p:spPr>
            <a:xfrm>
              <a:off x="899592" y="1916832"/>
              <a:ext cx="3456384" cy="1224136"/>
            </a:xfrm>
            <a:prstGeom prst="line">
              <a:avLst/>
            </a:prstGeom>
            <a:ln w="952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479221" y="5733256"/>
                <a:ext cx="3178370" cy="6317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5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Pr>
                        <m:e>
                          <m:r>
                            <a:rPr lang="en-US" sz="1500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1500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corr</m:t>
                          </m:r>
                        </m:sub>
                      </m:sSub>
                      <m:r>
                        <a:rPr lang="fr-FR" sz="1500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=</m:t>
                      </m:r>
                      <m:f>
                        <m:fPr>
                          <m:ctrlPr>
                            <a:rPr lang="fr-FR" sz="15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500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Hg</m:t>
                              </m:r>
                            </m:sub>
                          </m:sSub>
                        </m:den>
                      </m:f>
                      <m:r>
                        <a:rPr lang="fr-FR" sz="15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−</m:t>
                      </m:r>
                      <m:f>
                        <m:fPr>
                          <m:ctrlPr>
                            <a:rPr lang="fr-FR" sz="15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500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Hg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fr-FR" sz="15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∓</m:t>
                              </m:r>
                              <m: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1500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Earth</m:t>
                              </m:r>
                            </m:sub>
                          </m:sSub>
                          <m:r>
                            <a:rPr lang="fr-FR" sz="15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fr-FR" sz="1500" i="1">
                                      <a:latin typeface="Cambria Math" panose="02040503050406030204" pitchFamily="18" charset="0"/>
                                      <a:cs typeface="Lucida Sans Unicode" panose="020B0602030504020204" pitchFamily="34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fr-FR" sz="1500" i="1">
                                          <a:latin typeface="Cambria Math" panose="02040503050406030204" pitchFamily="18" charset="0"/>
                                          <a:cs typeface="Lucida Sans Unicode" panose="020B0602030504020204" pitchFamily="34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FR" sz="1500" i="1">
                                          <a:latin typeface="Cambria Math" panose="02040503050406030204" pitchFamily="18" charset="0"/>
                                          <a:cs typeface="Lucida Sans Unicode" panose="020B0602030504020204" pitchFamily="34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fr-FR" sz="1500" i="1">
                                          <a:latin typeface="Cambria Math" panose="02040503050406030204" pitchFamily="18" charset="0"/>
                                          <a:cs typeface="Lucida Sans Unicode" panose="020B0602030504020204" pitchFamily="34" charset="0"/>
                                        </a:rPr>
                                        <m:t>𝑇</m:t>
                                      </m:r>
                                    </m:sub>
                                    <m:sup>
                                      <m:r>
                                        <a:rPr lang="fr-FR" sz="1500" i="1">
                                          <a:latin typeface="Cambria Math" panose="02040503050406030204" pitchFamily="18" charset="0"/>
                                          <a:cs typeface="Lucida Sans Unicode" panose="020B0602030504020204" pitchFamily="34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num>
                            <m:den>
                              <m:r>
                                <a:rPr lang="fr-FR" sz="15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fr-FR" sz="1500" i="1">
                                      <a:latin typeface="Cambria Math" panose="02040503050406030204" pitchFamily="18" charset="0"/>
                                      <a:cs typeface="Lucida Sans Unicode" panose="020B0602030504020204" pitchFamily="34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FR" sz="1500" i="1">
                                      <a:latin typeface="Cambria Math" panose="02040503050406030204" pitchFamily="18" charset="0"/>
                                      <a:cs typeface="Lucida Sans Unicode" panose="020B0602030504020204" pitchFamily="34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1500" i="1">
                                      <a:latin typeface="Cambria Math" panose="02040503050406030204" pitchFamily="18" charset="0"/>
                                      <a:cs typeface="Lucida Sans Unicode" panose="020B0602030504020204" pitchFamily="34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fr-FR" sz="1500" i="1">
                                      <a:latin typeface="Cambria Math" panose="02040503050406030204" pitchFamily="18" charset="0"/>
                                      <a:cs typeface="Lucida Sans Unicode" panose="020B0602030504020204" pitchFamily="34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fr-FR" sz="1500" i="1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9221" y="5733256"/>
                <a:ext cx="3178370" cy="63177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635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/>
          <p:cNvSpPr txBox="1">
            <a:spLocks/>
          </p:cNvSpPr>
          <p:nvPr/>
        </p:nvSpPr>
        <p:spPr>
          <a:xfrm>
            <a:off x="1524000" y="-16621"/>
            <a:ext cx="4499992" cy="12853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UCN source at the </a:t>
            </a:r>
          </a:p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Paul Scherrer Institute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524000" y="6479842"/>
            <a:ext cx="586488" cy="378158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22</a:t>
            </a:fld>
            <a:endParaRPr lang="en-US">
              <a:latin typeface="Arial Rounded MT Bold" pitchFamily="34" charset="0"/>
            </a:endParaRPr>
          </a:p>
        </p:txBody>
      </p:sp>
      <p:pic>
        <p:nvPicPr>
          <p:cNvPr id="4" name="Picture 2" descr="UCNSour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048" y="836713"/>
            <a:ext cx="3695228" cy="583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6557739" y="6217567"/>
            <a:ext cx="217393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600 MeV, 2.2 mA</a:t>
            </a:r>
            <a:endParaRPr lang="en-US" sz="1400" b="1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6" name="Picture 2" descr="http://www.kernenergie.ch/upload/cms/user/PSI_Luftaufnahme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33" t="14278" r="14177" b="18781"/>
          <a:stretch/>
        </p:blipFill>
        <p:spPr bwMode="auto">
          <a:xfrm>
            <a:off x="1775520" y="1340768"/>
            <a:ext cx="454431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"/>
          <p:cNvSpPr>
            <a:spLocks noChangeArrowheads="1"/>
          </p:cNvSpPr>
          <p:nvPr/>
        </p:nvSpPr>
        <p:spPr bwMode="auto">
          <a:xfrm>
            <a:off x="3143672" y="5229201"/>
            <a:ext cx="2952328" cy="1223197"/>
          </a:xfrm>
          <a:prstGeom prst="roundRect">
            <a:avLst>
              <a:gd name="adj" fmla="val 8794"/>
            </a:avLst>
          </a:prstGeom>
          <a:solidFill>
            <a:srgbClr val="7030A0">
              <a:alpha val="4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pulsed UCN source </a:t>
            </a:r>
          </a:p>
          <a:p>
            <a:pPr algn="ctr"/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One kick per 5 min</a:t>
            </a:r>
          </a:p>
          <a:p>
            <a:pPr algn="ctr"/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online since 2011</a:t>
            </a:r>
          </a:p>
        </p:txBody>
      </p:sp>
    </p:spTree>
    <p:extLst>
      <p:ext uri="{BB962C8B-B14F-4D97-AF65-F5344CB8AC3E}">
        <p14:creationId xmlns:p14="http://schemas.microsoft.com/office/powerpoint/2010/main" val="4619102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/>
          <p:cNvSpPr txBox="1">
            <a:spLocks/>
          </p:cNvSpPr>
          <p:nvPr/>
        </p:nvSpPr>
        <p:spPr>
          <a:xfrm>
            <a:off x="1775520" y="-16621"/>
            <a:ext cx="8892480" cy="9973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Finally a worldwide comparison of UCN sources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524000" y="6479842"/>
            <a:ext cx="586488" cy="378158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23</a:t>
            </a:fld>
            <a:endParaRPr lang="en-US">
              <a:latin typeface="Arial Rounded MT Bold" pitchFamily="34" charset="0"/>
            </a:endParaRPr>
          </a:p>
        </p:txBody>
      </p:sp>
      <p:sp>
        <p:nvSpPr>
          <p:cNvPr id="7" name="AutoShape 1"/>
          <p:cNvSpPr>
            <a:spLocks noChangeArrowheads="1"/>
          </p:cNvSpPr>
          <p:nvPr/>
        </p:nvSpPr>
        <p:spPr bwMode="auto">
          <a:xfrm>
            <a:off x="3647729" y="6165304"/>
            <a:ext cx="5544615" cy="586918"/>
          </a:xfrm>
          <a:prstGeom prst="roundRect">
            <a:avLst>
              <a:gd name="adj" fmla="val 8794"/>
            </a:avLst>
          </a:prstGeom>
          <a:solidFill>
            <a:srgbClr val="7030A0">
              <a:alpha val="4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sz="20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Diter</a:t>
            </a:r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US" sz="20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Ries</a:t>
            </a:r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standard stainless steel bottle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323" y="851375"/>
            <a:ext cx="6551045" cy="509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9142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775520" y="6376244"/>
            <a:ext cx="527248" cy="365125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24</a:t>
            </a:fld>
            <a:endParaRPr lang="en-US" dirty="0">
              <a:latin typeface="Arial Rounded MT Bold" pitchFamily="34" charset="0"/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1847528" y="55388"/>
            <a:ext cx="8712968" cy="901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199Hg Magnetometer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48" y="3416436"/>
            <a:ext cx="5112568" cy="339694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75522" y="3538752"/>
            <a:ext cx="259228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Modulated absorption of polarized light in the precession chamber. </a:t>
            </a:r>
          </a:p>
          <a:p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Precision per cycle about 50 </a:t>
            </a:r>
            <a:r>
              <a:rPr lang="en-US" sz="20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fT.</a:t>
            </a:r>
            <a:endParaRPr lang="fr-FR" sz="2000" dirty="0"/>
          </a:p>
        </p:txBody>
      </p:sp>
      <p:sp>
        <p:nvSpPr>
          <p:cNvPr id="6" name="Rectangle 5"/>
          <p:cNvSpPr/>
          <p:nvPr/>
        </p:nvSpPr>
        <p:spPr>
          <a:xfrm>
            <a:off x="1775520" y="1206032"/>
            <a:ext cx="38164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Continuous optical pumping in a polarization chamber, </a:t>
            </a:r>
          </a:p>
          <a:p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polarized gas injected in the precession chamber</a:t>
            </a:r>
            <a:endParaRPr lang="fr-FR" sz="2000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9976" y="836713"/>
            <a:ext cx="3528392" cy="228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3372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271464" y="3986498"/>
            <a:ext cx="9548936" cy="297089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25</a:t>
            </a:fld>
            <a:endParaRPr lang="en-US">
              <a:latin typeface="Arial Rounded MT Bold" pitchFamily="34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524000" y="-27384"/>
            <a:ext cx="6444208" cy="9253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dirty="0">
                <a:latin typeface="Arial Rounded MT Bold" pitchFamily="34" charset="0"/>
              </a:rPr>
              <a:t>Summary of the 2015/2016 dataset</a:t>
            </a:r>
          </a:p>
        </p:txBody>
      </p:sp>
      <p:sp>
        <p:nvSpPr>
          <p:cNvPr id="11" name="AutoShape 1"/>
          <p:cNvSpPr>
            <a:spLocks noChangeArrowheads="1"/>
          </p:cNvSpPr>
          <p:nvPr/>
        </p:nvSpPr>
        <p:spPr bwMode="auto">
          <a:xfrm>
            <a:off x="1991544" y="1196753"/>
            <a:ext cx="3960440" cy="2315019"/>
          </a:xfrm>
          <a:prstGeom prst="roundRect">
            <a:avLst>
              <a:gd name="adj" fmla="val 6969"/>
            </a:avLst>
          </a:prstGeom>
          <a:solidFill>
            <a:srgbClr val="7030A0">
              <a:alpha val="4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 anchor="ctr"/>
          <a:lstStyle/>
          <a:p>
            <a:pPr>
              <a:spcAft>
                <a:spcPts val="600"/>
              </a:spcAft>
            </a:pPr>
            <a:r>
              <a:rPr lang="en-US" sz="20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100 sequences recorded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First 12 </a:t>
            </a:r>
            <a:r>
              <a:rPr lang="en-US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seq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(2015) not blind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25 </a:t>
            </a:r>
            <a:r>
              <a:rPr lang="en-US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seq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blind in 2015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63 </a:t>
            </a:r>
            <a:r>
              <a:rPr lang="en-US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seq</a:t>
            </a:r>
            <a:r>
              <a:rPr lang="en-US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blind in 2016</a:t>
            </a:r>
          </a:p>
        </p:txBody>
      </p:sp>
      <p:graphicFrame>
        <p:nvGraphicFramePr>
          <p:cNvPr id="8" name="Graphique 7"/>
          <p:cNvGraphicFramePr/>
          <p:nvPr>
            <p:extLst/>
          </p:nvPr>
        </p:nvGraphicFramePr>
        <p:xfrm>
          <a:off x="6077229" y="404665"/>
          <a:ext cx="3939260" cy="3581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Rectangle 11"/>
          <p:cNvSpPr/>
          <p:nvPr/>
        </p:nvSpPr>
        <p:spPr>
          <a:xfrm>
            <a:off x="7085341" y="2419361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latin typeface="Calibri Light" panose="020F0302020204030204" pitchFamily="34" charset="0"/>
                <a:cs typeface="Lucida Sans Unicode" panose="020B0602030504020204" pitchFamily="34" charset="0"/>
              </a:rPr>
              <a:t>45,283 cycles with HV = ±132 kV</a:t>
            </a:r>
            <a:endParaRPr lang="fr-FR" sz="2000" b="1" dirty="0">
              <a:latin typeface="Calibri Light" panose="020F03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054298" y="594920"/>
            <a:ext cx="16502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 Light" panose="020F0302020204030204" pitchFamily="34" charset="0"/>
                <a:cs typeface="Lucida Sans Unicode" panose="020B0602030504020204" pitchFamily="34" charset="0"/>
              </a:rPr>
              <a:t>8,070 cycles with HV = 0 kV</a:t>
            </a:r>
            <a:endParaRPr lang="fr-FR" b="1" dirty="0">
              <a:latin typeface="Calibri Light" panose="020F03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505030" y="1411249"/>
            <a:ext cx="11994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Lucida Sans Unicode" panose="020B0602030504020204" pitchFamily="34" charset="0"/>
              </a:rPr>
              <a:t>980 cycles</a:t>
            </a:r>
          </a:p>
          <a:p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Lucida Sans Unicode" panose="020B0602030504020204" pitchFamily="34" charset="0"/>
              </a:rPr>
              <a:t>Cut during analysis</a:t>
            </a:r>
            <a:endParaRPr lang="fr-FR" b="1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6580810" y="4293096"/>
                <a:ext cx="3475631" cy="19292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Irreducible statistical error</a:t>
                </a: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irr</m:t>
                          </m:r>
                        </m:sub>
                      </m:sSub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𝑑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𝑛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=</m:t>
                      </m:r>
                      <m:f>
                        <m:f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fPr>
                        <m:num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ℏ</m:t>
                          </m:r>
                        </m:num>
                        <m:den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2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𝐸</m:t>
                          </m:r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 </m:t>
                          </m:r>
                          <m:acc>
                            <m:accPr>
                              <m:chr m:val="̃"/>
                              <m:ctrlP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acc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𝑇</m:t>
                              </m:r>
                            </m:e>
                          </m:acc>
                          <m:rad>
                            <m:radPr>
                              <m:degHide m:val="on"/>
                              <m:ctrlP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∑</m:t>
                              </m:r>
                              <m:sSup>
                                <m:sSup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  <a:cs typeface="Lucida Sans Unicode" panose="020B0602030504020204" pitchFamily="34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cs typeface="Lucida Sans Unicode" panose="020B0602030504020204" pitchFamily="34" charset="0"/>
                                    </a:rPr>
                                    <m:t>𝛼</m:t>
                                  </m:r>
                                </m:e>
                                <m:sup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  <a:cs typeface="Lucida Sans Unicode" panose="020B0602030504020204" pitchFamily="34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𝑁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fr-FR" sz="2000" i="1" dirty="0">
                  <a:latin typeface="Cambria Math" panose="02040503050406030204" pitchFamily="18" charset="0"/>
                  <a:cs typeface="Lucida Sans Unicode" panose="020B0602030504020204" pitchFamily="34" charset="0"/>
                </a:endParaRPr>
              </a:p>
              <a:p>
                <a:pPr algn="ctr">
                  <a:spcBef>
                    <a:spcPts val="600"/>
                  </a:spcBef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=0.944×</m:t>
                      </m:r>
                      <m:sSup>
                        <m:sSup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p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10</m:t>
                          </m:r>
                        </m:e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−26</m:t>
                          </m:r>
                        </m:sup>
                      </m:sSup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 </m:t>
                      </m:r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𝑒</m:t>
                      </m:r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cm</m:t>
                      </m:r>
                    </m:oMath>
                  </m:oMathPara>
                </a14:m>
                <a:endParaRPr lang="en-US" sz="2000" dirty="0"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  <a:p>
                <a:pPr algn="ctr">
                  <a:spcAft>
                    <a:spcPts val="600"/>
                  </a:spcAft>
                </a:pPr>
                <a:endParaRPr lang="en-US" dirty="0"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6809" y="4293096"/>
                <a:ext cx="3475631" cy="1929246"/>
              </a:xfrm>
              <a:prstGeom prst="rect">
                <a:avLst/>
              </a:prstGeom>
              <a:blipFill rotWithShape="0">
                <a:blip r:embed="rId4"/>
                <a:stretch>
                  <a:fillRect l="-1579" t="-1577" r="-122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1446858" y="4293097"/>
                <a:ext cx="5081190" cy="24006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600"/>
                  </a:spcAft>
                </a:pP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Total number of neutrons </a:t>
                </a:r>
              </a:p>
              <a:p>
                <a:pPr algn="ctr">
                  <a:spcAft>
                    <a:spcPts val="600"/>
                  </a:spcAft>
                </a:pP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counted at 132 kV</a:t>
                </a:r>
              </a:p>
              <a:p>
                <a:pPr algn="ctr"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∑</m:t>
                      </m:r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𝑁</m:t>
                      </m:r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=515,231,581</m:t>
                      </m:r>
                    </m:oMath>
                  </m:oMathPara>
                </a14:m>
                <a:endParaRPr lang="fr-FR" sz="2000" dirty="0"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  <a:p>
                <a:pPr algn="ctr">
                  <a:spcAft>
                    <a:spcPts val="600"/>
                  </a:spcAft>
                </a:pPr>
                <a:endParaRPr lang="en-US" sz="2000" dirty="0"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  <a:p>
                <a:pPr algn="ctr">
                  <a:spcAft>
                    <a:spcPts val="600"/>
                  </a:spcAft>
                </a:pP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Effective number of polarized neutrons </a:t>
                </a:r>
              </a:p>
              <a:p>
                <a:pPr algn="ctr"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∑</m:t>
                    </m:r>
                    <m:sSup>
                      <m:sSupPr>
                        <m:ctrlP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</m:ctrlPr>
                      </m:sSupPr>
                      <m:e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𝛼</m:t>
                        </m:r>
                      </m:e>
                      <m:sup>
                        <m:r>
                          <a:rPr lang="fr-FR" sz="2000" i="1">
                            <a:latin typeface="Cambria Math" panose="02040503050406030204" pitchFamily="18" charset="0"/>
                            <a:cs typeface="Lucida Sans Unicode" panose="020B0602030504020204" pitchFamily="34" charset="0"/>
                          </a:rPr>
                          <m:t>2</m:t>
                        </m:r>
                      </m:sup>
                    </m:sSup>
                    <m:r>
                      <a:rPr lang="fr-FR" sz="2000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𝑁</m:t>
                    </m:r>
                    <m:r>
                      <a:rPr lang="fr-FR" sz="2000" i="1">
                        <a:latin typeface="Cambria Math" panose="02040503050406030204" pitchFamily="18" charset="0"/>
                        <a:cs typeface="Lucida Sans Unicode" panose="020B0602030504020204" pitchFamily="34" charset="0"/>
                      </a:rPr>
                      <m:t>=301,717,</m:t>
                    </m:r>
                  </m:oMath>
                </a14:m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744</a:t>
                </a:r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142" y="4293096"/>
                <a:ext cx="5081190" cy="2400657"/>
              </a:xfrm>
              <a:prstGeom prst="rect">
                <a:avLst/>
              </a:prstGeom>
              <a:blipFill rotWithShape="0">
                <a:blip r:embed="rId5"/>
                <a:stretch>
                  <a:fillRect l="-480" t="-1269" r="-1918" b="-50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19487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524000" y="6461185"/>
            <a:ext cx="656928" cy="365125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26</a:t>
            </a:fld>
            <a:endParaRPr lang="en-US" dirty="0">
              <a:latin typeface="Arial Rounded MT Bold" pitchFamily="34" charset="0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1703512" y="116633"/>
            <a:ext cx="8280920" cy="7063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The gravitational shift...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6288" y="2821330"/>
            <a:ext cx="4935465" cy="39541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/>
          <a:srcRect b="63802"/>
          <a:stretch/>
        </p:blipFill>
        <p:spPr>
          <a:xfrm>
            <a:off x="6672065" y="3140969"/>
            <a:ext cx="2247777" cy="438275"/>
          </a:xfrm>
          <a:prstGeom prst="rect">
            <a:avLst/>
          </a:prstGeom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636440" y="4077073"/>
            <a:ext cx="3163416" cy="1787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0"/>
              </a:rPr>
              <a:t>Direct measurement Using an array of </a:t>
            </a:r>
          </a:p>
          <a:p>
            <a:pPr algn="ctr" eaLnBrk="1" hangingPunct="1"/>
            <a:r>
              <a:rPr lang="en-US" sz="2000" dirty="0">
                <a:solidFill>
                  <a:srgbClr val="000000"/>
                </a:solidFill>
                <a:latin typeface="Lucida Sans" panose="020B0602030504020204" pitchFamily="34" charset="0"/>
              </a:rPr>
              <a:t>Cesium magnetometers</a:t>
            </a:r>
          </a:p>
          <a:p>
            <a:pPr algn="ctr" eaLnBrk="1" hangingPunct="1"/>
            <a:endParaRPr lang="en-US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algn="ctr" eaLnBrk="1" hangingPunct="1"/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S. </a:t>
            </a:r>
            <a:r>
              <a:rPr lang="en-US" sz="16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Afach</a:t>
            </a:r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US" sz="1600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et al.</a:t>
            </a:r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, </a:t>
            </a:r>
          </a:p>
          <a:p>
            <a:pPr algn="ctr" eaLnBrk="1" hangingPunct="1"/>
            <a:r>
              <a:rPr lang="en-US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Phys. Lett. B </a:t>
            </a:r>
            <a:r>
              <a:rPr lang="fr-FR" sz="16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739</a:t>
            </a:r>
            <a:r>
              <a:rPr lang="fr-FR" sz="16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, 128 (2014)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6456041" y="1268761"/>
                <a:ext cx="4355975" cy="9353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sz="2400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2400">
                                  <a:latin typeface="Cambria Math" panose="02040503050406030204" pitchFamily="18" charset="0"/>
                                </a:rPr>
                                <m:t>Hg</m:t>
                              </m:r>
                            </m:sub>
                          </m:sSub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fr-FR" sz="2400">
                                  <a:latin typeface="Cambria Math" panose="02040503050406030204" pitchFamily="18" charset="0"/>
                                </a:rPr>
                                <m:t>Hg</m:t>
                              </m:r>
                            </m:sub>
                          </m:sSub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1±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h</m:t>
                          </m:r>
                          <m:f>
                            <m:f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lang="fr-FR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+⋯</m:t>
                          </m:r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0" y="1268760"/>
                <a:ext cx="4355975" cy="93532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703512" y="1379506"/>
            <a:ext cx="1944216" cy="732255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3399">
                  <a:alpha val="50000"/>
                </a:srgbClr>
              </a:gs>
            </a:gsLst>
            <a:lin ang="5400000" scaled="1"/>
          </a:gradFill>
          <a:ln w="255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000" b="1" dirty="0">
                <a:solidFill>
                  <a:srgbClr val="009900"/>
                </a:solidFill>
              </a:rPr>
              <a:t>UCN gas</a:t>
            </a: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3863753" y="1209111"/>
            <a:ext cx="1587" cy="828675"/>
          </a:xfrm>
          <a:prstGeom prst="line">
            <a:avLst/>
          </a:prstGeom>
          <a:noFill/>
          <a:ln w="316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4223792" y="1388986"/>
            <a:ext cx="1944216" cy="732255"/>
          </a:xfrm>
          <a:prstGeom prst="rect">
            <a:avLst/>
          </a:prstGeom>
          <a:solidFill>
            <a:srgbClr val="9933FF">
              <a:alpha val="53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Lucida Sans" panose="020B0602030504020204" pitchFamily="34" charset="0"/>
              </a:rPr>
              <a:t>Mercury gas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639617" y="2296178"/>
            <a:ext cx="2830881" cy="34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dirty="0">
                <a:solidFill>
                  <a:srgbClr val="000000"/>
                </a:solidFill>
                <a:latin typeface="Lucida Sans" panose="020B0602030504020204" pitchFamily="34" charset="0"/>
              </a:rPr>
              <a:t>Same precession chamber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3791745" y="1438781"/>
                <a:ext cx="38260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1438781"/>
                <a:ext cx="382605" cy="369332"/>
              </a:xfrm>
              <a:prstGeom prst="rect">
                <a:avLst/>
              </a:prstGeom>
              <a:blipFill rotWithShape="0">
                <a:blip r:embed="rId7"/>
                <a:stretch>
                  <a:fillRect t="-22951" r="-30159" b="-655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62574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561" y="304961"/>
            <a:ext cx="8345713" cy="6275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3647729" y="1124745"/>
            <a:ext cx="3961647" cy="99734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Next phase: n2EDM. </a:t>
            </a:r>
          </a:p>
          <a:p>
            <a:pPr algn="l"/>
            <a:r>
              <a:rPr lang="en-US" sz="2800" b="1" dirty="0">
                <a:solidFill>
                  <a:srgbClr val="0000FF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 chambers in a colossal magnetic shield</a:t>
            </a:r>
          </a:p>
        </p:txBody>
      </p:sp>
    </p:spTree>
    <p:extLst>
      <p:ext uri="{BB962C8B-B14F-4D97-AF65-F5344CB8AC3E}">
        <p14:creationId xmlns:p14="http://schemas.microsoft.com/office/powerpoint/2010/main" val="294193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47" y="344961"/>
            <a:ext cx="6619480" cy="482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95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4" descr="Afficher l'image d'orig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2"/>
          <a:stretch/>
        </p:blipFill>
        <p:spPr bwMode="auto">
          <a:xfrm>
            <a:off x="-1" y="-54079"/>
            <a:ext cx="12192001" cy="7244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506216" y="6675437"/>
            <a:ext cx="477416" cy="365125"/>
          </a:xfrm>
        </p:spPr>
        <p:txBody>
          <a:bodyPr/>
          <a:lstStyle/>
          <a:p>
            <a:fld id="{D1D94709-9FCA-426C-AED4-4F2148926EEE}" type="slidenum">
              <a:rPr lang="en-US" b="1" smtClean="0">
                <a:solidFill>
                  <a:schemeClr val="bg1"/>
                </a:solidFill>
              </a:rPr>
              <a:t>3</a:t>
            </a:fld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1450976" y="-99392"/>
            <a:ext cx="9217025" cy="7093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chemeClr val="bg1"/>
                </a:solidFill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Nature of pressure-less Dark matter?</a:t>
            </a:r>
          </a:p>
        </p:txBody>
      </p:sp>
      <p:sp>
        <p:nvSpPr>
          <p:cNvPr id="15" name="AutoShape 1"/>
          <p:cNvSpPr>
            <a:spLocks noChangeArrowheads="1"/>
          </p:cNvSpPr>
          <p:nvPr/>
        </p:nvSpPr>
        <p:spPr bwMode="auto">
          <a:xfrm>
            <a:off x="1353608" y="620688"/>
            <a:ext cx="3060340" cy="5400600"/>
          </a:xfrm>
          <a:prstGeom prst="roundRect">
            <a:avLst>
              <a:gd name="adj" fmla="val 8169"/>
            </a:avLst>
          </a:prstGeom>
          <a:solidFill>
            <a:schemeClr val="bg1">
              <a:alpha val="93000"/>
            </a:scheme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 tIns="144000" anchor="t" anchorCtr="0"/>
          <a:lstStyle/>
          <a:p>
            <a:pPr algn="ctr">
              <a:spcBef>
                <a:spcPts val="1200"/>
              </a:spcBef>
            </a:pPr>
            <a:r>
              <a:rPr lang="en-US" sz="20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Weakly Interacting Massive Particles</a:t>
            </a:r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13" name="AutoShape 1"/>
          <p:cNvSpPr>
            <a:spLocks noChangeArrowheads="1"/>
          </p:cNvSpPr>
          <p:nvPr/>
        </p:nvSpPr>
        <p:spPr bwMode="auto">
          <a:xfrm>
            <a:off x="4951140" y="620688"/>
            <a:ext cx="6403797" cy="5400600"/>
          </a:xfrm>
          <a:prstGeom prst="roundRect">
            <a:avLst>
              <a:gd name="adj" fmla="val 5028"/>
            </a:avLst>
          </a:prstGeom>
          <a:solidFill>
            <a:schemeClr val="bg1">
              <a:alpha val="93000"/>
            </a:scheme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 tIns="144000" anchor="t" anchorCtr="0"/>
          <a:lstStyle/>
          <a:p>
            <a:pPr algn="ctr">
              <a:spcBef>
                <a:spcPts val="1200"/>
              </a:spcBef>
            </a:pPr>
            <a:r>
              <a:rPr lang="en-US" sz="20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Coherent oscillation of a light scalar field</a:t>
            </a:r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4125555"/>
            <a:ext cx="3985196" cy="138383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897" y="1412776"/>
            <a:ext cx="2974169" cy="242709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1660" y="2204865"/>
            <a:ext cx="2088232" cy="3059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149890" y="4051811"/>
                <a:ext cx="146847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𝑣</m:t>
                      </m:r>
                      <m:r>
                        <a:rPr lang="fr-FR" sz="1600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≈200 </m:t>
                      </m:r>
                      <m:r>
                        <m:rPr>
                          <m:sty m:val="p"/>
                        </m:rPr>
                        <a:rPr lang="fr-FR" sz="1600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km</m:t>
                      </m:r>
                      <m:r>
                        <a:rPr lang="fr-FR" sz="1600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fr-FR" sz="1600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s</m:t>
                      </m:r>
                    </m:oMath>
                  </m:oMathPara>
                </a14:m>
                <a:endParaRPr lang="fr-FR" sz="16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9890" y="4051811"/>
                <a:ext cx="1468479" cy="338554"/>
              </a:xfrm>
              <a:prstGeom prst="rect">
                <a:avLst/>
              </a:prstGeom>
              <a:blipFill rotWithShape="0">
                <a:blip r:embed="rId6"/>
                <a:stretch>
                  <a:fillRect b="-1090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2052627" y="1626873"/>
                <a:ext cx="142199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>
                          <a:solidFill>
                            <a:srgbClr val="9933FF"/>
                          </a:solidFill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M</m:t>
                      </m:r>
                      <m:r>
                        <a:rPr lang="fr-FR" sz="2000">
                          <a:solidFill>
                            <a:srgbClr val="9933FF"/>
                          </a:solidFill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&gt;2 </m:t>
                      </m:r>
                      <m:r>
                        <m:rPr>
                          <m:sty m:val="p"/>
                        </m:rPr>
                        <a:rPr lang="fr-FR" sz="2000">
                          <a:solidFill>
                            <a:srgbClr val="9933FF"/>
                          </a:solidFill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GeV</m:t>
                      </m:r>
                    </m:oMath>
                  </m:oMathPara>
                </a14:m>
                <a:endParaRPr lang="fr-FR" sz="2000" dirty="0">
                  <a:solidFill>
                    <a:srgbClr val="9933FF"/>
                  </a:solidFill>
                </a:endParaRP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627" y="1626873"/>
                <a:ext cx="1421992" cy="40011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8548773" y="1961544"/>
                <a:ext cx="1895584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V</m:t>
                      </m:r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𝑎</m:t>
                          </m:r>
                        </m:e>
                      </m:d>
                      <m:r>
                        <a:rPr lang="fr-FR" sz="2000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Pr>
                        <m:e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fPr>
                            <m:num>
                              <m: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𝑎</m:t>
                          </m:r>
                        </m:sub>
                      </m:sSub>
                      <m:sSup>
                        <m:sSup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p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𝑎</m:t>
                          </m:r>
                        </m:e>
                        <m:sup>
                          <m:r>
                            <a:rPr lang="fr-FR" sz="2000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8773" y="1961544"/>
                <a:ext cx="1895584" cy="66851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8548774" y="2681624"/>
                <a:ext cx="220913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𝑎</m:t>
                      </m:r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𝑡</m:t>
                          </m:r>
                        </m:e>
                      </m:d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=</m:t>
                      </m:r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8774" y="2681624"/>
                <a:ext cx="2209131" cy="4001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8548773" y="1399522"/>
                <a:ext cx="159909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fr-FR" sz="2000" i="1">
                              <a:solidFill>
                                <a:srgbClr val="9933FF"/>
                              </a:solidFill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𝑎</m:t>
                          </m:r>
                        </m:sub>
                      </m:sSub>
                      <m:r>
                        <a:rPr lang="fr-FR" sz="2000" i="1">
                          <a:solidFill>
                            <a:srgbClr val="9933FF"/>
                          </a:solidFill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&lt;0.1 </m:t>
                      </m:r>
                      <m:r>
                        <m:rPr>
                          <m:sty m:val="p"/>
                        </m:rPr>
                        <a:rPr lang="fr-FR" sz="2000">
                          <a:solidFill>
                            <a:srgbClr val="9933FF"/>
                          </a:solidFill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eV</m:t>
                      </m:r>
                    </m:oMath>
                  </m:oMathPara>
                </a14:m>
                <a:endParaRPr lang="fr-FR" sz="2000" dirty="0">
                  <a:solidFill>
                    <a:srgbClr val="9933FF"/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8773" y="1399522"/>
                <a:ext cx="1599092" cy="400110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8548773" y="3165236"/>
                <a:ext cx="1644746" cy="6685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𝜌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𝑎</m:t>
                          </m:r>
                        </m:sub>
                      </m:sSub>
                      <m:r>
                        <a:rPr lang="fr-FR" sz="2000" i="1">
                          <a:latin typeface="Cambria Math" panose="02040503050406030204" pitchFamily="18" charset="0"/>
                          <a:cs typeface="Lucida Sans Unicode" panose="020B0602030504020204" pitchFamily="34" charset="0"/>
                        </a:rPr>
                        <m:t>=</m:t>
                      </m:r>
                      <m:sSubSup>
                        <m:sSubSup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SupPr>
                        <m:e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</m:ctrlPr>
                            </m:fPr>
                            <m:num>
                              <m: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sz="2000" i="1">
                                  <a:latin typeface="Cambria Math" panose="02040503050406030204" pitchFamily="18" charset="0"/>
                                  <a:cs typeface="Lucida Sans Unicode" panose="020B0602030504020204" pitchFamily="34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𝑚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𝑎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</m:ctrlPr>
                        </m:sSubSup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𝑎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0</m:t>
                          </m:r>
                        </m:sub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  <a:cs typeface="Lucida Sans Unicode" panose="020B0602030504020204" pitchFamily="34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8773" y="3165236"/>
                <a:ext cx="1644746" cy="668516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204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0155088" y="6448252"/>
            <a:ext cx="477416" cy="365125"/>
          </a:xfrm>
        </p:spPr>
        <p:txBody>
          <a:bodyPr/>
          <a:lstStyle/>
          <a:p>
            <a:fld id="{D1D94709-9FCA-426C-AED4-4F2148926EEE}" type="slidenum">
              <a:rPr lang="en-US" b="1" smtClean="0">
                <a:solidFill>
                  <a:schemeClr val="tx1"/>
                </a:solidFill>
              </a:rPr>
              <a:t>4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ctrTitle"/>
          </p:nvPr>
        </p:nvSpPr>
        <p:spPr>
          <a:xfrm>
            <a:off x="1450976" y="55388"/>
            <a:ext cx="9217025" cy="70931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latin typeface="Lucida Sans Unicode" panose="020B0602030504020204" pitchFamily="34" charset="0"/>
                <a:ea typeface="+mn-ea"/>
                <a:cs typeface="Lucida Sans Unicode" panose="020B0602030504020204" pitchFamily="34" charset="0"/>
              </a:rPr>
              <a:t>How to detect the oscillation?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2960449" y="1052736"/>
                <a:ext cx="5544616" cy="8058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fr-FR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𝐹</m:t>
                              </m:r>
                            </m:e>
                          </m:acc>
                        </m:e>
                        <m:sup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fr-FR" sz="24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32</m:t>
                          </m:r>
                          <m:sSup>
                            <m:sSupPr>
                              <m:ctrlPr>
                                <a:rPr lang="fr-FR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fr-FR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fr-FR" sz="24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fr-FR" sz="24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lang="fr-FR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</m:e>
                          </m:acc>
                        </m:e>
                        <m:sup>
                          <m:r>
                            <a:rPr lang="fr-FR" sz="2400" i="1">
                              <a:latin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r>
                        <a:rPr lang="fr-FR" sz="2400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0449" y="1052736"/>
                <a:ext cx="5544616" cy="80586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AutoShape 1"/>
          <p:cNvSpPr>
            <a:spLocks noChangeArrowheads="1"/>
          </p:cNvSpPr>
          <p:nvPr/>
        </p:nvSpPr>
        <p:spPr bwMode="auto">
          <a:xfrm>
            <a:off x="3752537" y="1052736"/>
            <a:ext cx="1728192" cy="862936"/>
          </a:xfrm>
          <a:prstGeom prst="roundRect">
            <a:avLst>
              <a:gd name="adj" fmla="val 8169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 tIns="144000" anchor="t" anchorCtr="0"/>
          <a:lstStyle/>
          <a:p>
            <a:pPr algn="ctr">
              <a:spcBef>
                <a:spcPts val="1200"/>
              </a:spcBef>
            </a:pPr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1" name="AutoShape 1"/>
          <p:cNvSpPr>
            <a:spLocks noChangeArrowheads="1"/>
          </p:cNvSpPr>
          <p:nvPr/>
        </p:nvSpPr>
        <p:spPr bwMode="auto">
          <a:xfrm>
            <a:off x="5745349" y="1053896"/>
            <a:ext cx="2543692" cy="862936"/>
          </a:xfrm>
          <a:prstGeom prst="roundRect">
            <a:avLst>
              <a:gd name="adj" fmla="val 8169"/>
            </a:avLst>
          </a:prstGeom>
          <a:noFill/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 tIns="144000" anchor="t" anchorCtr="0"/>
          <a:lstStyle/>
          <a:p>
            <a:pPr algn="ctr">
              <a:spcBef>
                <a:spcPts val="1200"/>
              </a:spcBef>
            </a:pPr>
            <a:endParaRPr lang="en-US" sz="2000" dirty="0"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228299" y="2132857"/>
            <a:ext cx="42251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Coupling to photons</a:t>
            </a:r>
          </a:p>
          <a:p>
            <a:pPr algn="r"/>
            <a:r>
              <a:rPr lang="en-US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Induce </a:t>
            </a:r>
            <a:r>
              <a:rPr lang="en-US" i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axion</a:t>
            </a:r>
            <a:r>
              <a:rPr lang="en-US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-photon conversion</a:t>
            </a:r>
            <a:endParaRPr lang="fr-FR" i="1" dirty="0"/>
          </a:p>
        </p:txBody>
      </p:sp>
      <p:sp>
        <p:nvSpPr>
          <p:cNvPr id="23" name="Rectangle 22"/>
          <p:cNvSpPr/>
          <p:nvPr/>
        </p:nvSpPr>
        <p:spPr>
          <a:xfrm>
            <a:off x="5735960" y="2124146"/>
            <a:ext cx="47371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Coupling to gluons</a:t>
            </a:r>
          </a:p>
          <a:p>
            <a:r>
              <a:rPr lang="en-US" i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Induce a neutron electric dipole moment</a:t>
            </a:r>
            <a:endParaRPr lang="fr-FR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207568" y="3492053"/>
                <a:ext cx="7344816" cy="7900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fr-FR" sz="2000" i="1">
                          <a:latin typeface="Cambria Math" panose="02040503050406030204" pitchFamily="18" charset="0"/>
                        </a:rPr>
                        <m:t>=6×</m:t>
                      </m:r>
                      <m:sSup>
                        <m:sSup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−22</m:t>
                          </m:r>
                        </m:sup>
                      </m:sSup>
                      <m:r>
                        <a:rPr lang="fr-FR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cm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−22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fr-FR" sz="2000">
                                  <a:latin typeface="Cambria Math" panose="02040503050406030204" pitchFamily="18" charset="0"/>
                                </a:rPr>
                                <m:t>eV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fr-FR" sz="2000" i="1"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sup>
                              </m:sSup>
                              <m:r>
                                <m:rPr>
                                  <m:sty m:val="p"/>
                                </m:rPr>
                                <a:rPr lang="fr-FR" sz="2000"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fr-FR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fr-FR" sz="2000" i="1">
                          <a:latin typeface="Cambria Math" panose="02040503050406030204" pitchFamily="18" charset="0"/>
                        </a:rPr>
                        <m:t>×</m:t>
                      </m:r>
                      <m:func>
                        <m:funcPr>
                          <m:ctrlPr>
                            <a:rPr lang="fr-FR" sz="20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0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fr-FR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fr-FR" sz="2000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r>
                            <a:rPr lang="fr-FR" sz="20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func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568" y="3492053"/>
                <a:ext cx="7344816" cy="790024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Connecteur droit avec flèche 23"/>
          <p:cNvCxnSpPr/>
          <p:nvPr/>
        </p:nvCxnSpPr>
        <p:spPr>
          <a:xfrm flipH="1">
            <a:off x="6456040" y="2727117"/>
            <a:ext cx="216024" cy="646912"/>
          </a:xfrm>
          <a:prstGeom prst="straightConnector1">
            <a:avLst/>
          </a:prstGeom>
          <a:ln w="41275">
            <a:solidFill>
              <a:schemeClr val="tx1">
                <a:alpha val="72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5722" y="4270281"/>
            <a:ext cx="5497364" cy="190892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11439" y="4270281"/>
            <a:ext cx="556724" cy="585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383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/>
          <p:cNvSpPr txBox="1">
            <a:spLocks/>
          </p:cNvSpPr>
          <p:nvPr/>
        </p:nvSpPr>
        <p:spPr>
          <a:xfrm>
            <a:off x="4538875" y="-16621"/>
            <a:ext cx="7539395" cy="9973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Electric Dipole Moments and T symmetry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5</a:t>
            </a:fld>
            <a:endParaRPr lang="en-US">
              <a:latin typeface="Arial Rounded MT Bold" pitchFamily="34" charset="0"/>
            </a:endParaRPr>
          </a:p>
        </p:txBody>
      </p:sp>
      <p:sp>
        <p:nvSpPr>
          <p:cNvPr id="6" name="AutoShape 1"/>
          <p:cNvSpPr>
            <a:spLocks noChangeArrowheads="1"/>
          </p:cNvSpPr>
          <p:nvPr/>
        </p:nvSpPr>
        <p:spPr bwMode="auto">
          <a:xfrm>
            <a:off x="5813342" y="3568824"/>
            <a:ext cx="4527716" cy="1400090"/>
          </a:xfrm>
          <a:prstGeom prst="roundRect">
            <a:avLst>
              <a:gd name="adj" fmla="val 16440"/>
            </a:avLst>
          </a:prstGeom>
          <a:solidFill>
            <a:srgbClr val="7030A0">
              <a:alpha val="4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square" anchor="ctr"/>
          <a:lstStyle/>
          <a:p>
            <a:pPr algn="ctr">
              <a:spcBef>
                <a:spcPts val="600"/>
              </a:spcBef>
            </a:pPr>
            <a:r>
              <a:rPr lang="en-US" sz="2000" dirty="0">
                <a:solidFill>
                  <a:srgbClr val="FF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The existence of an electric dipole violates the T symmetry and therefore the CP symmetry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6182771" y="1340769"/>
                <a:ext cx="3788858" cy="4424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</m:acc>
                      <m:r>
                        <a:rPr lang="fr-FR" sz="2800" i="1"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fr-FR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fr-FR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FR" sz="2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</m:e>
                        <m:sub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fr-FR" sz="28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FR" sz="2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𝐸</m:t>
                      </m:r>
                      <m:sSub>
                        <m:sSubPr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fr-FR" sz="28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FR" sz="28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</m:acc>
                        </m:e>
                        <m:sub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771" y="1340769"/>
                <a:ext cx="3788858" cy="4424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5951984" y="2215245"/>
                <a:ext cx="4383700" cy="809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↑↑</m:t>
                          </m:r>
                        </m:e>
                      </m:d>
                      <m:r>
                        <a:rPr lang="fr-FR" sz="2800" i="1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↑↓</m:t>
                          </m:r>
                        </m:e>
                      </m:d>
                      <m:r>
                        <a:rPr lang="fr-FR" sz="2800" i="1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fr-FR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fr-FR" sz="2800" i="1">
                              <a:latin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  <m:sSub>
                        <m:sSubPr>
                          <m:ctrlP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fr-FR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fr-FR" sz="2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800" i="1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fr-FR" sz="2800" dirty="0"/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1984" y="2215245"/>
                <a:ext cx="4383700" cy="80945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9124" y="346304"/>
            <a:ext cx="2961988" cy="5223994"/>
          </a:xfrm>
          <a:prstGeom prst="rect">
            <a:avLst/>
          </a:prstGeom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1137840" y="394241"/>
            <a:ext cx="12168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Arial Rounded MT Bold" pitchFamily="34" charset="0"/>
              </a:rPr>
              <a:t>&gt;</a:t>
            </a:r>
            <a:r>
              <a:rPr lang="en-US" sz="1600" dirty="0">
                <a:latin typeface="Arial Rounded MT Bold" pitchFamily="34" charset="0"/>
              </a:rPr>
              <a:t> </a:t>
            </a:r>
            <a:r>
              <a:rPr lang="en-US" sz="1400" dirty="0">
                <a:latin typeface="Arial Rounded MT Bold" pitchFamily="34" charset="0"/>
              </a:rPr>
              <a:t>PLAY </a:t>
            </a:r>
            <a:r>
              <a:rPr lang="en-US" sz="2000" b="1" dirty="0">
                <a:latin typeface="Arial Rounded MT Bold" pitchFamily="34" charset="0"/>
              </a:rPr>
              <a:t>&gt;</a:t>
            </a:r>
            <a:endParaRPr lang="en-US" sz="1600" b="1" dirty="0">
              <a:latin typeface="Arial Rounded MT Bold" pitchFamily="34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1209848" y="3201647"/>
            <a:ext cx="15049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latin typeface="Arial Rounded MT Bold" pitchFamily="34" charset="0"/>
              </a:rPr>
              <a:t>&lt; </a:t>
            </a:r>
            <a:r>
              <a:rPr lang="en-US" sz="1400" dirty="0">
                <a:latin typeface="Arial Rounded MT Bold" pitchFamily="34" charset="0"/>
              </a:rPr>
              <a:t>REWIND</a:t>
            </a:r>
            <a:r>
              <a:rPr lang="en-US" dirty="0">
                <a:latin typeface="Arial Rounded MT Bold" pitchFamily="34" charset="0"/>
              </a:rPr>
              <a:t> </a:t>
            </a:r>
            <a:r>
              <a:rPr lang="en-US" sz="2000" b="1" dirty="0">
                <a:latin typeface="Arial Rounded MT Bold" pitchFamily="34" charset="0"/>
              </a:rPr>
              <a:t>&lt;</a:t>
            </a:r>
            <a:endParaRPr lang="en-US" sz="1600" b="1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963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04" b="5286"/>
          <a:stretch>
            <a:fillRect/>
          </a:stretch>
        </p:blipFill>
        <p:spPr bwMode="auto">
          <a:xfrm>
            <a:off x="5705623" y="-16620"/>
            <a:ext cx="4867541" cy="3529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7504" b="5286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3" name="Titre 1"/>
          <p:cNvSpPr txBox="1">
            <a:spLocks/>
          </p:cNvSpPr>
          <p:nvPr/>
        </p:nvSpPr>
        <p:spPr>
          <a:xfrm>
            <a:off x="1019028" y="-16621"/>
            <a:ext cx="4932040" cy="9973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latin typeface="Arial Rounded MT Bold" pitchFamily="34" charset="0"/>
              </a:rPr>
              <a:t>The Ramsey method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1531364" y="6397294"/>
            <a:ext cx="480939" cy="365125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6</a:t>
            </a:fld>
            <a:endParaRPr lang="en-US">
              <a:latin typeface="Arial Rounded MT Bold" pitchFamily="34" charset="0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559485" y="908721"/>
            <a:ext cx="3547101" cy="4911725"/>
            <a:chOff x="100012" y="908720"/>
            <a:chExt cx="3656013" cy="5062537"/>
          </a:xfrm>
        </p:grpSpPr>
        <p:sp>
          <p:nvSpPr>
            <p:cNvPr id="5" name="Oval 2"/>
            <p:cNvSpPr>
              <a:spLocks noChangeArrowheads="1"/>
            </p:cNvSpPr>
            <p:nvPr/>
          </p:nvSpPr>
          <p:spPr bwMode="auto">
            <a:xfrm>
              <a:off x="149225" y="2816895"/>
              <a:ext cx="1579562" cy="309562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AutoShape 3"/>
            <p:cNvSpPr>
              <a:spLocks noChangeArrowheads="1"/>
            </p:cNvSpPr>
            <p:nvPr/>
          </p:nvSpPr>
          <p:spPr bwMode="auto">
            <a:xfrm flipH="1">
              <a:off x="547687" y="2351757"/>
              <a:ext cx="777875" cy="1333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 flipH="1" flipV="1">
              <a:off x="547687" y="2331120"/>
              <a:ext cx="781050" cy="1651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 flipV="1">
              <a:off x="458787" y="2432720"/>
              <a:ext cx="958850" cy="635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452437" y="2399382"/>
              <a:ext cx="965200" cy="1206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 flipH="1">
              <a:off x="369887" y="2399382"/>
              <a:ext cx="1136650" cy="2698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 flipH="1" flipV="1">
              <a:off x="373062" y="2418432"/>
              <a:ext cx="1117600" cy="2317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 flipV="1">
              <a:off x="306387" y="2502570"/>
              <a:ext cx="1250950" cy="1460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AutoShape 10"/>
            <p:cNvSpPr>
              <a:spLocks noChangeArrowheads="1"/>
            </p:cNvSpPr>
            <p:nvPr/>
          </p:nvSpPr>
          <p:spPr bwMode="auto">
            <a:xfrm>
              <a:off x="296862" y="2529557"/>
              <a:ext cx="1263650" cy="889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11"/>
            <p:cNvSpPr>
              <a:spLocks noChangeArrowheads="1"/>
            </p:cNvSpPr>
            <p:nvPr/>
          </p:nvSpPr>
          <p:spPr bwMode="auto">
            <a:xfrm flipH="1">
              <a:off x="268287" y="2526382"/>
              <a:ext cx="1333500" cy="2127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AutoShape 12"/>
            <p:cNvSpPr>
              <a:spLocks noChangeArrowheads="1"/>
            </p:cNvSpPr>
            <p:nvPr/>
          </p:nvSpPr>
          <p:spPr bwMode="auto">
            <a:xfrm flipH="1" flipV="1">
              <a:off x="268287" y="2467645"/>
              <a:ext cx="1333500" cy="3206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 flipV="1">
              <a:off x="938212" y="2720057"/>
              <a:ext cx="658813" cy="239713"/>
            </a:xfrm>
            <a:prstGeom prst="line">
              <a:avLst/>
            </a:prstGeom>
            <a:noFill/>
            <a:ln w="50760">
              <a:solidFill>
                <a:srgbClr val="0000FF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AutoShape 14"/>
            <p:cNvSpPr>
              <a:spLocks noChangeArrowheads="1"/>
            </p:cNvSpPr>
            <p:nvPr/>
          </p:nvSpPr>
          <p:spPr bwMode="auto">
            <a:xfrm>
              <a:off x="620712" y="2351757"/>
              <a:ext cx="644525" cy="571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utoShape 15"/>
            <p:cNvSpPr>
              <a:spLocks noChangeArrowheads="1"/>
            </p:cNvSpPr>
            <p:nvPr/>
          </p:nvSpPr>
          <p:spPr bwMode="auto">
            <a:xfrm flipV="1">
              <a:off x="636587" y="2354932"/>
              <a:ext cx="628650" cy="476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16"/>
            <p:cNvSpPr>
              <a:spLocks noChangeArrowheads="1"/>
            </p:cNvSpPr>
            <p:nvPr/>
          </p:nvSpPr>
          <p:spPr bwMode="auto">
            <a:xfrm flipH="1" flipV="1">
              <a:off x="690562" y="2308895"/>
              <a:ext cx="517525" cy="984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17"/>
            <p:cNvSpPr>
              <a:spLocks noChangeArrowheads="1"/>
            </p:cNvSpPr>
            <p:nvPr/>
          </p:nvSpPr>
          <p:spPr bwMode="auto">
            <a:xfrm flipH="1">
              <a:off x="684212" y="2329532"/>
              <a:ext cx="523875" cy="635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 flipV="1">
              <a:off x="971550" y="908720"/>
              <a:ext cx="1587" cy="728662"/>
            </a:xfrm>
            <a:prstGeom prst="line">
              <a:avLst/>
            </a:prstGeom>
            <a:noFill/>
            <a:ln w="50760">
              <a:solidFill>
                <a:srgbClr val="0000FF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3" name="Group 19"/>
            <p:cNvGrpSpPr>
              <a:grpSpLocks/>
            </p:cNvGrpSpPr>
            <p:nvPr/>
          </p:nvGrpSpPr>
          <p:grpSpPr bwMode="auto">
            <a:xfrm>
              <a:off x="131762" y="3818607"/>
              <a:ext cx="1563688" cy="355600"/>
              <a:chOff x="1551" y="2616"/>
              <a:chExt cx="985" cy="224"/>
            </a:xfrm>
          </p:grpSpPr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2064" y="2711"/>
                <a:ext cx="473" cy="22"/>
              </a:xfrm>
              <a:prstGeom prst="line">
                <a:avLst/>
              </a:prstGeom>
              <a:noFill/>
              <a:ln w="50760">
                <a:solidFill>
                  <a:srgbClr val="0000FF"/>
                </a:solidFill>
                <a:miter lim="800000"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" name="AutoShape 21"/>
              <p:cNvSpPr>
                <a:spLocks noChangeArrowheads="1"/>
              </p:cNvSpPr>
              <p:nvPr/>
            </p:nvSpPr>
            <p:spPr bwMode="auto">
              <a:xfrm flipH="1" flipV="1">
                <a:off x="1551" y="2616"/>
                <a:ext cx="976" cy="2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10800 w 21600"/>
                  <a:gd name="T19" fmla="*/ 0 h 21600"/>
                  <a:gd name="T20" fmla="*/ 21600 w 21600"/>
                  <a:gd name="T21" fmla="*/ 10752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 stroke="0">
                    <a:moveTo>
                      <a:pt x="10799" y="0"/>
                    </a:moveTo>
                    <a:cubicBezTo>
                      <a:pt x="10799" y="0"/>
                      <a:pt x="1079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lnTo>
                      <a:pt x="10800" y="10800"/>
                    </a:lnTo>
                    <a:lnTo>
                      <a:pt x="10799" y="0"/>
                    </a:lnTo>
                    <a:close/>
                  </a:path>
                  <a:path w="21600" h="21600" fill="none">
                    <a:moveTo>
                      <a:pt x="10799" y="0"/>
                    </a:moveTo>
                    <a:cubicBezTo>
                      <a:pt x="10799" y="0"/>
                      <a:pt x="1079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</a:path>
                </a:pathLst>
              </a:cu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AutoShape 22"/>
              <p:cNvSpPr>
                <a:spLocks noChangeArrowheads="1"/>
              </p:cNvSpPr>
              <p:nvPr/>
            </p:nvSpPr>
            <p:spPr bwMode="auto">
              <a:xfrm flipV="1">
                <a:off x="1561" y="2616"/>
                <a:ext cx="976" cy="22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10800 w 21600"/>
                  <a:gd name="T19" fmla="*/ 0 h 21600"/>
                  <a:gd name="T20" fmla="*/ 21600 w 21600"/>
                  <a:gd name="T21" fmla="*/ 10752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 stroke="0">
                    <a:moveTo>
                      <a:pt x="10799" y="0"/>
                    </a:moveTo>
                    <a:cubicBezTo>
                      <a:pt x="10799" y="0"/>
                      <a:pt x="1079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lnTo>
                      <a:pt x="10800" y="10800"/>
                    </a:lnTo>
                    <a:lnTo>
                      <a:pt x="10799" y="0"/>
                    </a:lnTo>
                    <a:close/>
                  </a:path>
                  <a:path w="21600" h="21600" fill="none">
                    <a:moveTo>
                      <a:pt x="10799" y="0"/>
                    </a:moveTo>
                    <a:cubicBezTo>
                      <a:pt x="10799" y="0"/>
                      <a:pt x="1079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</a:path>
                </a:pathLst>
              </a:cu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AutoShape 23"/>
              <p:cNvSpPr>
                <a:spLocks noChangeArrowheads="1"/>
              </p:cNvSpPr>
              <p:nvPr/>
            </p:nvSpPr>
            <p:spPr bwMode="auto">
              <a:xfrm flipH="1">
                <a:off x="1551" y="2633"/>
                <a:ext cx="814" cy="1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10800 w 21600"/>
                  <a:gd name="T19" fmla="*/ 0 h 21600"/>
                  <a:gd name="T20" fmla="*/ 21600 w 21600"/>
                  <a:gd name="T21" fmla="*/ 10743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 stroke="0">
                    <a:moveTo>
                      <a:pt x="10799" y="0"/>
                    </a:moveTo>
                    <a:cubicBezTo>
                      <a:pt x="10799" y="0"/>
                      <a:pt x="1079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  <a:lnTo>
                      <a:pt x="10800" y="10800"/>
                    </a:lnTo>
                    <a:lnTo>
                      <a:pt x="10799" y="0"/>
                    </a:lnTo>
                    <a:close/>
                  </a:path>
                  <a:path w="21600" h="21600" fill="none">
                    <a:moveTo>
                      <a:pt x="10799" y="0"/>
                    </a:moveTo>
                    <a:cubicBezTo>
                      <a:pt x="10799" y="0"/>
                      <a:pt x="10799" y="-1"/>
                      <a:pt x="10800" y="0"/>
                    </a:cubicBezTo>
                    <a:cubicBezTo>
                      <a:pt x="16764" y="0"/>
                      <a:pt x="21600" y="4835"/>
                      <a:pt x="21600" y="10800"/>
                    </a:cubicBezTo>
                  </a:path>
                </a:pathLst>
              </a:custGeom>
              <a:noFill/>
              <a:ln w="12600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 flipV="1">
                <a:off x="2476" y="2719"/>
                <a:ext cx="61" cy="105"/>
              </a:xfrm>
              <a:prstGeom prst="line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9" name="Oval 25"/>
            <p:cNvSpPr>
              <a:spLocks noChangeArrowheads="1"/>
            </p:cNvSpPr>
            <p:nvPr/>
          </p:nvSpPr>
          <p:spPr bwMode="auto">
            <a:xfrm>
              <a:off x="100012" y="5156870"/>
              <a:ext cx="1581150" cy="307975"/>
            </a:xfrm>
            <a:prstGeom prst="ellipse">
              <a:avLst/>
            </a:prstGeom>
            <a:noFill/>
            <a:ln w="9360">
              <a:solidFill>
                <a:srgbClr val="000000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 flipH="1" flipV="1">
              <a:off x="501650" y="5795045"/>
              <a:ext cx="774700" cy="1333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AutoShape 27"/>
            <p:cNvSpPr>
              <a:spLocks noChangeArrowheads="1"/>
            </p:cNvSpPr>
            <p:nvPr/>
          </p:nvSpPr>
          <p:spPr bwMode="auto">
            <a:xfrm flipH="1">
              <a:off x="498475" y="5785520"/>
              <a:ext cx="781050" cy="1651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AutoShape 28"/>
            <p:cNvSpPr>
              <a:spLocks noChangeArrowheads="1"/>
            </p:cNvSpPr>
            <p:nvPr/>
          </p:nvSpPr>
          <p:spPr bwMode="auto">
            <a:xfrm>
              <a:off x="407987" y="5785520"/>
              <a:ext cx="962025" cy="635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AutoShape 29"/>
            <p:cNvSpPr>
              <a:spLocks noChangeArrowheads="1"/>
            </p:cNvSpPr>
            <p:nvPr/>
          </p:nvSpPr>
          <p:spPr bwMode="auto">
            <a:xfrm flipV="1">
              <a:off x="401637" y="5760120"/>
              <a:ext cx="968375" cy="1206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utoShape 30"/>
            <p:cNvSpPr>
              <a:spLocks noChangeArrowheads="1"/>
            </p:cNvSpPr>
            <p:nvPr/>
          </p:nvSpPr>
          <p:spPr bwMode="auto">
            <a:xfrm flipH="1" flipV="1">
              <a:off x="322262" y="5612482"/>
              <a:ext cx="1133475" cy="2698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AutoShape 31"/>
            <p:cNvSpPr>
              <a:spLocks noChangeArrowheads="1"/>
            </p:cNvSpPr>
            <p:nvPr/>
          </p:nvSpPr>
          <p:spPr bwMode="auto">
            <a:xfrm flipH="1">
              <a:off x="323850" y="5631532"/>
              <a:ext cx="1117600" cy="2317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AutoShape 32"/>
            <p:cNvSpPr>
              <a:spLocks noChangeArrowheads="1"/>
            </p:cNvSpPr>
            <p:nvPr/>
          </p:nvSpPr>
          <p:spPr bwMode="auto">
            <a:xfrm>
              <a:off x="258762" y="5633120"/>
              <a:ext cx="1250950" cy="1460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AutoShape 33"/>
            <p:cNvSpPr>
              <a:spLocks noChangeArrowheads="1"/>
            </p:cNvSpPr>
            <p:nvPr/>
          </p:nvSpPr>
          <p:spPr bwMode="auto">
            <a:xfrm flipV="1">
              <a:off x="250825" y="5666457"/>
              <a:ext cx="1260475" cy="857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34"/>
            <p:cNvSpPr>
              <a:spLocks noChangeArrowheads="1"/>
            </p:cNvSpPr>
            <p:nvPr/>
          </p:nvSpPr>
          <p:spPr bwMode="auto">
            <a:xfrm flipH="1" flipV="1">
              <a:off x="220662" y="5542632"/>
              <a:ext cx="1330325" cy="2127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AutoShape 35"/>
            <p:cNvSpPr>
              <a:spLocks noChangeArrowheads="1"/>
            </p:cNvSpPr>
            <p:nvPr/>
          </p:nvSpPr>
          <p:spPr bwMode="auto">
            <a:xfrm flipH="1">
              <a:off x="220662" y="5493420"/>
              <a:ext cx="1330325" cy="32067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AutoShape 36"/>
            <p:cNvSpPr>
              <a:spLocks noChangeArrowheads="1"/>
            </p:cNvSpPr>
            <p:nvPr/>
          </p:nvSpPr>
          <p:spPr bwMode="auto">
            <a:xfrm>
              <a:off x="157162" y="5493420"/>
              <a:ext cx="1463675" cy="1714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37"/>
            <p:cNvSpPr>
              <a:spLocks noChangeShapeType="1"/>
            </p:cNvSpPr>
            <p:nvPr/>
          </p:nvSpPr>
          <p:spPr bwMode="auto">
            <a:xfrm>
              <a:off x="889000" y="5329907"/>
              <a:ext cx="17462" cy="627063"/>
            </a:xfrm>
            <a:prstGeom prst="line">
              <a:avLst/>
            </a:prstGeom>
            <a:noFill/>
            <a:ln w="50760">
              <a:solidFill>
                <a:srgbClr val="0000FF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AutoShape 38"/>
            <p:cNvSpPr>
              <a:spLocks noChangeArrowheads="1"/>
            </p:cNvSpPr>
            <p:nvPr/>
          </p:nvSpPr>
          <p:spPr bwMode="auto">
            <a:xfrm flipV="1">
              <a:off x="569912" y="5872832"/>
              <a:ext cx="647700" cy="571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AutoShape 39"/>
            <p:cNvSpPr>
              <a:spLocks noChangeArrowheads="1"/>
            </p:cNvSpPr>
            <p:nvPr/>
          </p:nvSpPr>
          <p:spPr bwMode="auto">
            <a:xfrm>
              <a:off x="588962" y="5877595"/>
              <a:ext cx="628650" cy="476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AutoShape 40"/>
            <p:cNvSpPr>
              <a:spLocks noChangeArrowheads="1"/>
            </p:cNvSpPr>
            <p:nvPr/>
          </p:nvSpPr>
          <p:spPr bwMode="auto">
            <a:xfrm flipH="1">
              <a:off x="641350" y="5876007"/>
              <a:ext cx="517525" cy="9525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41"/>
            <p:cNvSpPr>
              <a:spLocks noChangeArrowheads="1"/>
            </p:cNvSpPr>
            <p:nvPr/>
          </p:nvSpPr>
          <p:spPr bwMode="auto">
            <a:xfrm flipH="1" flipV="1">
              <a:off x="636587" y="5888707"/>
              <a:ext cx="520700" cy="635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126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222"/>
            <p:cNvSpPr>
              <a:spLocks noChangeArrowheads="1"/>
            </p:cNvSpPr>
            <p:nvPr/>
          </p:nvSpPr>
          <p:spPr bwMode="auto">
            <a:xfrm>
              <a:off x="817562" y="1542132"/>
              <a:ext cx="282575" cy="236538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223"/>
            <p:cNvSpPr>
              <a:spLocks noChangeArrowheads="1"/>
            </p:cNvSpPr>
            <p:nvPr/>
          </p:nvSpPr>
          <p:spPr bwMode="auto">
            <a:xfrm>
              <a:off x="844550" y="2835945"/>
              <a:ext cx="282575" cy="238125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224"/>
            <p:cNvSpPr>
              <a:spLocks noChangeArrowheads="1"/>
            </p:cNvSpPr>
            <p:nvPr/>
          </p:nvSpPr>
          <p:spPr bwMode="auto">
            <a:xfrm>
              <a:off x="820737" y="3859882"/>
              <a:ext cx="282575" cy="238125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AutoShape 225"/>
            <p:cNvSpPr>
              <a:spLocks noChangeArrowheads="1"/>
            </p:cNvSpPr>
            <p:nvPr/>
          </p:nvSpPr>
          <p:spPr bwMode="auto">
            <a:xfrm flipV="1">
              <a:off x="279400" y="2651795"/>
              <a:ext cx="1317625" cy="1365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226"/>
            <p:cNvSpPr>
              <a:spLocks noChangeArrowheads="1"/>
            </p:cNvSpPr>
            <p:nvPr/>
          </p:nvSpPr>
          <p:spPr bwMode="auto">
            <a:xfrm>
              <a:off x="752475" y="5244182"/>
              <a:ext cx="282575" cy="238125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AutoShape 227"/>
            <p:cNvSpPr>
              <a:spLocks noChangeArrowheads="1"/>
            </p:cNvSpPr>
            <p:nvPr/>
          </p:nvSpPr>
          <p:spPr bwMode="auto">
            <a:xfrm flipV="1">
              <a:off x="312737" y="5510882"/>
              <a:ext cx="1308100" cy="13652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AutoShape 228"/>
            <p:cNvSpPr>
              <a:spLocks noChangeArrowheads="1"/>
            </p:cNvSpPr>
            <p:nvPr/>
          </p:nvSpPr>
          <p:spPr bwMode="auto">
            <a:xfrm flipH="1" flipV="1">
              <a:off x="149225" y="5317207"/>
              <a:ext cx="1628775" cy="3302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10799 w 21600"/>
                <a:gd name="T19" fmla="*/ 0 h 21600"/>
                <a:gd name="T20" fmla="*/ 21599 w 21600"/>
                <a:gd name="T21" fmla="*/ 10799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 stroke="0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lnTo>
                    <a:pt x="10800" y="10800"/>
                  </a:lnTo>
                  <a:lnTo>
                    <a:pt x="10799" y="0"/>
                  </a:lnTo>
                  <a:close/>
                </a:path>
                <a:path w="21600" h="21600" fill="none">
                  <a:moveTo>
                    <a:pt x="10799" y="0"/>
                  </a:moveTo>
                  <a:cubicBezTo>
                    <a:pt x="10799" y="0"/>
                    <a:pt x="10799" y="-1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Rectangle 229"/>
            <p:cNvSpPr>
              <a:spLocks noChangeArrowheads="1"/>
            </p:cNvSpPr>
            <p:nvPr/>
          </p:nvSpPr>
          <p:spPr bwMode="auto">
            <a:xfrm>
              <a:off x="1852612" y="3864645"/>
              <a:ext cx="1543050" cy="522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600" tIns="12600" rIns="12600" bIns="12600"/>
            <a:lstStyle/>
            <a:p>
              <a: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600" i="1">
                  <a:solidFill>
                    <a:srgbClr val="000000"/>
                  </a:solidFill>
                  <a:latin typeface="Arial Unicode MS" pitchFamily="34" charset="-128"/>
                </a:rPr>
                <a:t>Free precession...</a:t>
              </a:r>
            </a:p>
          </p:txBody>
        </p:sp>
        <p:sp>
          <p:nvSpPr>
            <p:cNvPr id="56" name="Rectangle 230"/>
            <p:cNvSpPr>
              <a:spLocks noChangeArrowheads="1"/>
            </p:cNvSpPr>
            <p:nvPr/>
          </p:nvSpPr>
          <p:spPr bwMode="auto">
            <a:xfrm>
              <a:off x="1857375" y="2478757"/>
              <a:ext cx="1898650" cy="4810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600" tIns="12600" rIns="12600" bIns="12600"/>
            <a:lstStyle/>
            <a:p>
              <a: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600" i="1" dirty="0">
                  <a:solidFill>
                    <a:srgbClr val="000000"/>
                  </a:solidFill>
                  <a:latin typeface="Arial Unicode MS" pitchFamily="34" charset="-128"/>
                </a:rPr>
                <a:t>Apply </a:t>
              </a:r>
              <a:r>
                <a:rPr lang="en-US" sz="1600" i="1" dirty="0">
                  <a:solidFill>
                    <a:srgbClr val="000000"/>
                  </a:solidFill>
                  <a:latin typeface="Symbol" pitchFamily="18" charset="2"/>
                </a:rPr>
                <a:t></a:t>
              </a:r>
              <a:r>
                <a:rPr lang="en-US" sz="1600" i="1" dirty="0">
                  <a:solidFill>
                    <a:srgbClr val="000000"/>
                  </a:solidFill>
                  <a:latin typeface="Arial Unicode MS" pitchFamily="34" charset="-128"/>
                </a:rPr>
                <a:t>/2 spin-flip pulse...</a:t>
              </a:r>
            </a:p>
          </p:txBody>
        </p:sp>
        <p:sp>
          <p:nvSpPr>
            <p:cNvPr id="57" name="Rectangle 231"/>
            <p:cNvSpPr>
              <a:spLocks noChangeArrowheads="1"/>
            </p:cNvSpPr>
            <p:nvPr/>
          </p:nvSpPr>
          <p:spPr bwMode="auto">
            <a:xfrm>
              <a:off x="1852612" y="1134145"/>
              <a:ext cx="1543050" cy="522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600" tIns="12600" rIns="12600" bIns="12600"/>
            <a:lstStyle/>
            <a:p>
              <a: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600" i="1">
                  <a:solidFill>
                    <a:srgbClr val="000000"/>
                  </a:solidFill>
                  <a:latin typeface="Arial Unicode MS" pitchFamily="34" charset="-128"/>
                </a:rPr>
                <a:t>“Spin up” neutron...</a:t>
              </a:r>
            </a:p>
          </p:txBody>
        </p:sp>
        <p:sp>
          <p:nvSpPr>
            <p:cNvPr id="58" name="Rectangle 232"/>
            <p:cNvSpPr>
              <a:spLocks noChangeArrowheads="1"/>
            </p:cNvSpPr>
            <p:nvPr/>
          </p:nvSpPr>
          <p:spPr bwMode="auto">
            <a:xfrm>
              <a:off x="1852612" y="5374357"/>
              <a:ext cx="1722438" cy="4810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12600" tIns="12600" rIns="12600" bIns="12600"/>
            <a:lstStyle/>
            <a:p>
              <a:pPr eaLnBrk="0" hangingPunct="0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US" sz="1600" i="1">
                  <a:solidFill>
                    <a:srgbClr val="000000"/>
                  </a:solidFill>
                  <a:latin typeface="Arial Unicode MS" pitchFamily="34" charset="-128"/>
                </a:rPr>
                <a:t>Second </a:t>
              </a:r>
              <a:r>
                <a:rPr lang="en-US" sz="1600" i="1">
                  <a:solidFill>
                    <a:srgbClr val="000000"/>
                  </a:solidFill>
                  <a:latin typeface="Symbol" pitchFamily="18" charset="2"/>
                </a:rPr>
                <a:t></a:t>
              </a:r>
              <a:r>
                <a:rPr lang="en-US" sz="1600" i="1">
                  <a:solidFill>
                    <a:srgbClr val="000000"/>
                  </a:solidFill>
                  <a:latin typeface="Arial Unicode MS" pitchFamily="34" charset="-128"/>
                </a:rPr>
                <a:t>/2 spin-flip pulse</a:t>
              </a:r>
            </a:p>
          </p:txBody>
        </p:sp>
      </p:grpSp>
      <p:sp>
        <p:nvSpPr>
          <p:cNvPr id="60" name="Text Box 3"/>
          <p:cNvSpPr txBox="1">
            <a:spLocks noChangeArrowheads="1"/>
          </p:cNvSpPr>
          <p:nvPr/>
        </p:nvSpPr>
        <p:spPr bwMode="auto">
          <a:xfrm>
            <a:off x="6405809" y="3554226"/>
            <a:ext cx="4014787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Applied pulse frequency [Hz]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AutoShape 1"/>
              <p:cNvSpPr>
                <a:spLocks noChangeArrowheads="1"/>
              </p:cNvSpPr>
              <p:nvPr/>
            </p:nvSpPr>
            <p:spPr bwMode="auto">
              <a:xfrm>
                <a:off x="5517216" y="4345051"/>
                <a:ext cx="6014149" cy="1001010"/>
              </a:xfrm>
              <a:prstGeom prst="roundRect">
                <a:avLst>
                  <a:gd name="adj" fmla="val 8794"/>
                </a:avLst>
              </a:prstGeom>
              <a:solidFill>
                <a:srgbClr val="7030A0">
                  <a:alpha val="4000"/>
                </a:srgbClr>
              </a:solidFill>
              <a:ln w="255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 wrap="none" anchor="ctr"/>
              <a:lstStyle/>
              <a:p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Statistical </a:t>
                </a:r>
                <a:r>
                  <a:rPr lang="en-US" sz="2000" dirty="0" smtClean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sensitivity: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𝜎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fr-FR" sz="32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FR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ℏ</m:t>
                        </m:r>
                      </m:num>
                      <m:den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2 </m:t>
                        </m:r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 sz="320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sz="3200" i="1">
                            <a:latin typeface="Cambria Math" panose="02040503050406030204" pitchFamily="18" charset="0"/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fr-FR" sz="32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fr-FR" sz="3200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000" dirty="0" smtClean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 </a:t>
                </a:r>
                <a:endParaRPr lang="fr-FR" sz="2000" dirty="0"/>
              </a:p>
            </p:txBody>
          </p:sp>
        </mc:Choice>
        <mc:Fallback>
          <p:sp>
            <p:nvSpPr>
              <p:cNvPr id="70" name="AutoShap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517216" y="4345051"/>
                <a:ext cx="6014149" cy="1001010"/>
              </a:xfrm>
              <a:prstGeom prst="roundRect">
                <a:avLst>
                  <a:gd name="adj" fmla="val 8794"/>
                </a:avLst>
              </a:prstGeom>
              <a:blipFill rotWithShape="0">
                <a:blip r:embed="rId4"/>
                <a:stretch>
                  <a:fillRect l="-404"/>
                </a:stretch>
              </a:blipFill>
              <a:ln w="255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/>
              <p:cNvSpPr/>
              <p:nvPr/>
            </p:nvSpPr>
            <p:spPr>
              <a:xfrm>
                <a:off x="2187486" y="4283318"/>
                <a:ext cx="157479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2400" dirty="0" smtClean="0">
                    <a:solidFill>
                      <a:srgbClr val="0000FF"/>
                    </a:solidFill>
                  </a:rPr>
                  <a:t>d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24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uration</m:t>
                    </m:r>
                    <m:r>
                      <a:rPr lang="fr-FR" sz="2400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𝑇</m:t>
                    </m:r>
                  </m:oMath>
                </a14:m>
                <a:endParaRPr lang="fr-FR" sz="2400" dirty="0"/>
              </a:p>
            </p:txBody>
          </p:sp>
        </mc:Choice>
        <mc:Fallback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7486" y="4283318"/>
                <a:ext cx="1574790" cy="461665"/>
              </a:xfrm>
              <a:prstGeom prst="rect">
                <a:avLst/>
              </a:prstGeom>
              <a:blipFill rotWithShape="0">
                <a:blip r:embed="rId5"/>
                <a:stretch>
                  <a:fillRect l="-6202" t="-10667" b="-30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80421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524000" y="6479842"/>
            <a:ext cx="586488" cy="378158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7</a:t>
            </a:fld>
            <a:endParaRPr lang="en-US">
              <a:latin typeface="Arial Rounded MT Bold" pitchFamily="34" charset="0"/>
            </a:endParaRPr>
          </a:p>
        </p:txBody>
      </p:sp>
      <p:pic>
        <p:nvPicPr>
          <p:cNvPr id="5122" name="Picture 2" descr="Afficher l'image d'orig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479" y="788028"/>
            <a:ext cx="5971131" cy="4478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"/>
          <p:cNvSpPr>
            <a:spLocks noChangeArrowheads="1"/>
          </p:cNvSpPr>
          <p:nvPr/>
        </p:nvSpPr>
        <p:spPr bwMode="auto">
          <a:xfrm>
            <a:off x="1977580" y="57602"/>
            <a:ext cx="8352928" cy="563086"/>
          </a:xfrm>
          <a:prstGeom prst="roundRect">
            <a:avLst>
              <a:gd name="adj" fmla="val 8794"/>
            </a:avLst>
          </a:prstGeom>
          <a:solidFill>
            <a:srgbClr val="7030A0">
              <a:alpha val="4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en-US" sz="20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Sussex/RAL apparatus installed at PF2, ILL, Grenoble (1986-2009)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6168008" y="2132856"/>
            <a:ext cx="0" cy="720080"/>
          </a:xfrm>
          <a:prstGeom prst="straightConnector1">
            <a:avLst/>
          </a:prstGeom>
          <a:ln w="38100">
            <a:solidFill>
              <a:srgbClr val="FF0000">
                <a:alpha val="48000"/>
              </a:srgb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V="1">
            <a:off x="5519936" y="2132856"/>
            <a:ext cx="0" cy="720080"/>
          </a:xfrm>
          <a:prstGeom prst="straightConnector1">
            <a:avLst/>
          </a:prstGeom>
          <a:ln w="38100">
            <a:solidFill>
              <a:srgbClr val="0000FF">
                <a:alpha val="48000"/>
              </a:srgbClr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V="1">
            <a:off x="6384032" y="2132856"/>
            <a:ext cx="0" cy="720080"/>
          </a:xfrm>
          <a:prstGeom prst="straightConnector1">
            <a:avLst/>
          </a:prstGeom>
          <a:ln w="38100">
            <a:solidFill>
              <a:srgbClr val="FF0000">
                <a:alpha val="48000"/>
              </a:srgbClr>
            </a:solidFill>
            <a:headEnd type="triangle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711624" y="5517233"/>
                <a:ext cx="7402860" cy="7694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Best limit: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sz="2000">
                        <a:latin typeface="Cambria Math" panose="02040503050406030204" pitchFamily="18" charset="0"/>
                      </a:rPr>
                      <m:t>&lt;3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−26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cm</m:t>
                    </m:r>
                    <m:r>
                      <a:rPr lang="fr-FR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000">
                        <a:latin typeface="Cambria Math" panose="02040503050406030204" pitchFamily="18" charset="0"/>
                      </a:rPr>
                      <m:t>obtained</m:t>
                    </m:r>
                    <m:r>
                      <a:rPr lang="fr-FR" sz="20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FR" sz="2000">
                        <a:latin typeface="Cambria Math" panose="02040503050406030204" pitchFamily="18" charset="0"/>
                      </a:rPr>
                      <m:t>with</m:t>
                    </m:r>
                    <m:r>
                      <a:rPr lang="fr-FR" sz="2000">
                        <a:latin typeface="Cambria Math" panose="02040503050406030204" pitchFamily="18" charset="0"/>
                      </a:rPr>
                      <m:t> 1998−2002 </m:t>
                    </m:r>
                    <m:r>
                      <m:rPr>
                        <m:sty m:val="p"/>
                      </m:rPr>
                      <a:rPr lang="fr-FR" sz="2000">
                        <a:latin typeface="Cambria Math" panose="02040503050406030204" pitchFamily="18" charset="0"/>
                      </a:rPr>
                      <m:t>data</m:t>
                    </m:r>
                  </m:oMath>
                </a14:m>
                <a:endParaRPr lang="fr-FR" sz="2000" dirty="0">
                  <a:latin typeface="Lucida Sans Unicode" panose="020B0602030504020204" pitchFamily="34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sz="16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[Baker </a:t>
                </a:r>
                <a:r>
                  <a:rPr lang="en-US" sz="1600" i="1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et al</a:t>
                </a:r>
                <a:r>
                  <a:rPr lang="en-US" sz="16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, PRL (2006) ; </a:t>
                </a:r>
                <a:r>
                  <a:rPr lang="en-US" sz="1600" dirty="0" err="1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Pendlebury</a:t>
                </a:r>
                <a:r>
                  <a:rPr lang="en-US" sz="16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 </a:t>
                </a:r>
                <a:r>
                  <a:rPr lang="en-US" sz="1600" i="1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et al</a:t>
                </a:r>
                <a:r>
                  <a:rPr lang="en-US" sz="1600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, PRD (2015)]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624" y="5517233"/>
                <a:ext cx="7402860" cy="769441"/>
              </a:xfrm>
              <a:prstGeom prst="rect">
                <a:avLst/>
              </a:prstGeom>
              <a:blipFill rotWithShape="0">
                <a:blip r:embed="rId4"/>
                <a:stretch>
                  <a:fillRect l="-906" t="-3175" b="-1031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70672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1"/>
          <p:cNvSpPr>
            <a:spLocks noChangeArrowheads="1"/>
          </p:cNvSpPr>
          <p:nvPr/>
        </p:nvSpPr>
        <p:spPr bwMode="auto">
          <a:xfrm>
            <a:off x="2680346" y="5180974"/>
            <a:ext cx="5582101" cy="1419960"/>
          </a:xfrm>
          <a:prstGeom prst="roundRect">
            <a:avLst>
              <a:gd name="adj" fmla="val 8794"/>
            </a:avLst>
          </a:prstGeom>
          <a:solidFill>
            <a:srgbClr val="7030A0">
              <a:alpha val="4000"/>
            </a:srgb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99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Neutrons with energy &lt; 100 neV,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99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are reflected by material walls 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99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they can be stored in material bottles.</a:t>
            </a:r>
          </a:p>
        </p:txBody>
      </p:sp>
      <p:sp>
        <p:nvSpPr>
          <p:cNvPr id="33" name="Titre 1"/>
          <p:cNvSpPr txBox="1">
            <a:spLocks/>
          </p:cNvSpPr>
          <p:nvPr/>
        </p:nvSpPr>
        <p:spPr>
          <a:xfrm>
            <a:off x="1524000" y="-16621"/>
            <a:ext cx="9144000" cy="9973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Neutron optics, cold and </a:t>
            </a:r>
            <a:r>
              <a:rPr lang="en-US" sz="2800" b="1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ultracold</a:t>
            </a:r>
            <a:r>
              <a:rPr lang="en-US" sz="28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neutrons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524000" y="6479842"/>
            <a:ext cx="586488" cy="378158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8</a:t>
            </a:fld>
            <a:endParaRPr lang="en-US">
              <a:latin typeface="Arial Rounded MT Bold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938" y="836712"/>
            <a:ext cx="390701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3863752" y="764704"/>
            <a:ext cx="194421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  <a:latin typeface="Arial Rounded MT Bold" pitchFamily="34" charset="0"/>
              </a:rPr>
              <a:t>Thermal neutrons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3719736" y="2060848"/>
            <a:ext cx="20882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FF"/>
                </a:solidFill>
                <a:latin typeface="Arial Rounded MT Bold" pitchFamily="34" charset="0"/>
              </a:rPr>
              <a:t>Cold neutrons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863752" y="3573016"/>
            <a:ext cx="27373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>
                <a:solidFill>
                  <a:srgbClr val="00B050"/>
                </a:solidFill>
                <a:latin typeface="Arial Rounded MT Bold" pitchFamily="34" charset="0"/>
              </a:rPr>
              <a:t>Ultracold</a:t>
            </a:r>
            <a:r>
              <a:rPr lang="en-US" sz="2000" dirty="0">
                <a:solidFill>
                  <a:srgbClr val="00B050"/>
                </a:solidFill>
                <a:latin typeface="Arial Rounded MT Bold" pitchFamily="34" charset="0"/>
              </a:rPr>
              <a:t> neutrons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6780584" y="1081768"/>
                <a:ext cx="3707904" cy="31393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dirty="0">
                    <a:solidFill>
                      <a:srgbClr val="0000FF"/>
                    </a:solidFill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Cold neutrons</a:t>
                </a:r>
                <a:endParaRPr lang="fr-FR" dirty="0">
                  <a:solidFill>
                    <a:srgbClr val="0000FF"/>
                  </a:solidFill>
                  <a:latin typeface="Lucida Sans Unicode" panose="020B0602030504020204" pitchFamily="34" charset="0"/>
                  <a:cs typeface="Lucida Sans Unicode" panose="020B0602030504020204" pitchFamily="34" charset="0"/>
                </a:endParaRPr>
              </a:p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𝑘𝑇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=25 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meV</m:t>
                      </m:r>
                      <m:r>
                        <a:rPr lang="fr-FR" sz="200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2000" dirty="0">
                  <a:latin typeface="Arial Rounded MT Bold" pitchFamily="34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have large wavelength</a:t>
                </a:r>
              </a:p>
              <a:p>
                <a:pPr>
                  <a:spcBef>
                    <a:spcPct val="500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fr-FR" sz="2000" i="1">
                          <a:latin typeface="Cambria Math" panose="02040503050406030204" pitchFamily="18" charset="0"/>
                        </a:rPr>
                        <m:t>&gt;0.2 </m:t>
                      </m:r>
                      <m:r>
                        <m:rPr>
                          <m:sty m:val="p"/>
                        </m:rPr>
                        <a:rPr lang="fr-FR" sz="2000">
                          <a:latin typeface="Cambria Math" panose="02040503050406030204" pitchFamily="18" charset="0"/>
                        </a:rPr>
                        <m:t>nm</m:t>
                      </m:r>
                      <m:r>
                        <a:rPr lang="fr-FR" sz="200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FR" sz="2000" dirty="0">
                  <a:latin typeface="Cambria Math" panose="02040503050406030204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US" dirty="0">
                    <a:solidFill>
                      <a:srgbClr val="0000FF"/>
                    </a:solidFill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They behave like waves,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affected by the 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Fermi potential of matter</a:t>
                </a:r>
              </a:p>
              <a:p>
                <a:pPr>
                  <a:spcBef>
                    <a:spcPct val="50000"/>
                  </a:spcBef>
                </a:pPr>
                <a:r>
                  <a:rPr lang="en-US" dirty="0">
                    <a:latin typeface="Lucida Sans Unicode" panose="020B0602030504020204" pitchFamily="34" charset="0"/>
                    <a:cs typeface="Lucida Sans Unicode" panose="020B0602030504020204" pitchFamily="34" charset="0"/>
                  </a:rPr>
                  <a:t>(order of 100 neV)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6584" y="1081767"/>
                <a:ext cx="3707904" cy="3139321"/>
              </a:xfrm>
              <a:prstGeom prst="rect">
                <a:avLst/>
              </a:prstGeom>
              <a:blipFill rotWithShape="0">
                <a:blip r:embed="rId4"/>
                <a:stretch>
                  <a:fillRect l="-1314" t="-97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32304" y="4130104"/>
            <a:ext cx="1224136" cy="253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226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1"/>
          <p:cNvSpPr txBox="1">
            <a:spLocks/>
          </p:cNvSpPr>
          <p:nvPr/>
        </p:nvSpPr>
        <p:spPr>
          <a:xfrm>
            <a:off x="2999656" y="620689"/>
            <a:ext cx="6912768" cy="9973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b="1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Interlude: bouncing neutrons</a:t>
            </a:r>
          </a:p>
        </p:txBody>
      </p:sp>
      <p:sp>
        <p:nvSpPr>
          <p:cNvPr id="34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1524000" y="6479842"/>
            <a:ext cx="586488" cy="378158"/>
          </a:xfrm>
        </p:spPr>
        <p:txBody>
          <a:bodyPr/>
          <a:lstStyle/>
          <a:p>
            <a:fld id="{D1D94709-9FCA-426C-AED4-4F2148926EEE}" type="slidenum">
              <a:rPr lang="en-US" smtClean="0">
                <a:latin typeface="Arial Rounded MT Bold" pitchFamily="34" charset="0"/>
              </a:rPr>
              <a:t>9</a:t>
            </a:fld>
            <a:endParaRPr lang="en-US">
              <a:latin typeface="Arial Rounded MT Bold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65000"/>
                    </a14:imgEffect>
                    <a14:imgEffect>
                      <a14:brightnessContrast bright="5000" contras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720" y="2060848"/>
            <a:ext cx="512974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5898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788</Words>
  <Application>Microsoft Office PowerPoint</Application>
  <PresentationFormat>Grand écran</PresentationFormat>
  <Paragraphs>256</Paragraphs>
  <Slides>28</Slides>
  <Notes>17</Notes>
  <HiddenSlides>0</HiddenSlides>
  <MMClips>3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9" baseType="lpstr">
      <vt:lpstr>Arial Unicode MS</vt:lpstr>
      <vt:lpstr>Arial</vt:lpstr>
      <vt:lpstr>Arial Rounded MT Bold</vt:lpstr>
      <vt:lpstr>Calibri</vt:lpstr>
      <vt:lpstr>Calibri Light</vt:lpstr>
      <vt:lpstr>Cambria Math</vt:lpstr>
      <vt:lpstr>Lucida Sans</vt:lpstr>
      <vt:lpstr>Lucida Sans Unicode</vt:lpstr>
      <vt:lpstr>Symbol</vt:lpstr>
      <vt:lpstr>Thème Office</vt:lpstr>
      <vt:lpstr>Acrobat Document</vt:lpstr>
      <vt:lpstr>Présentation PowerPoint</vt:lpstr>
      <vt:lpstr>Energy budget of the Universe in ΛCDM</vt:lpstr>
      <vt:lpstr>Nature of pressure-less Dark matter?</vt:lpstr>
      <vt:lpstr>How to detect the oscillation?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History of the 1-chamber UCN nEDM apparatus</vt:lpstr>
      <vt:lpstr>Présentation PowerPoint</vt:lpstr>
      <vt:lpstr>Présentation PowerPoint</vt:lpstr>
      <vt:lpstr>Long-time-base analysis of the ILL data</vt:lpstr>
      <vt:lpstr>Short-time-base analysis  of the PSI data</vt:lpstr>
      <vt:lpstr>No oscillation in both datasets</vt:lpstr>
      <vt:lpstr>Présentation PowerPoint</vt:lpstr>
      <vt:lpstr>Présentation PowerPoint</vt:lpstr>
      <vt:lpstr>Analysis of the 2015/2016 PSI data is still congoing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Guillaume Pignol</dc:creator>
  <cp:lastModifiedBy>Guillaume Pignol</cp:lastModifiedBy>
  <cp:revision>10</cp:revision>
  <dcterms:created xsi:type="dcterms:W3CDTF">2017-11-30T17:32:51Z</dcterms:created>
  <dcterms:modified xsi:type="dcterms:W3CDTF">2017-12-01T09:45:45Z</dcterms:modified>
</cp:coreProperties>
</file>