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91" r:id="rId4"/>
    <p:sldId id="302" r:id="rId5"/>
    <p:sldId id="267" r:id="rId6"/>
    <p:sldId id="265" r:id="rId7"/>
    <p:sldId id="296" r:id="rId8"/>
    <p:sldId id="278" r:id="rId9"/>
    <p:sldId id="268" r:id="rId10"/>
    <p:sldId id="271" r:id="rId11"/>
    <p:sldId id="272" r:id="rId12"/>
    <p:sldId id="273" r:id="rId13"/>
    <p:sldId id="292" r:id="rId14"/>
    <p:sldId id="294" r:id="rId15"/>
    <p:sldId id="293" r:id="rId16"/>
    <p:sldId id="297" r:id="rId17"/>
    <p:sldId id="298" r:id="rId18"/>
    <p:sldId id="299" r:id="rId19"/>
    <p:sldId id="275" r:id="rId20"/>
    <p:sldId id="288" r:id="rId21"/>
    <p:sldId id="287" r:id="rId22"/>
    <p:sldId id="274" r:id="rId23"/>
    <p:sldId id="276" r:id="rId24"/>
    <p:sldId id="27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26"/>
    <p:restoredTop sz="81181"/>
  </p:normalViewPr>
  <p:slideViewPr>
    <p:cSldViewPr snapToGrid="0" snapToObjects="1">
      <p:cViewPr varScale="1">
        <p:scale>
          <a:sx n="102" d="100"/>
          <a:sy n="102" d="100"/>
        </p:scale>
        <p:origin x="4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4943-019D-D04D-A41E-ED328CB46274}" type="datetimeFigureOut">
              <a:rPr lang="en-US" smtClean="0"/>
              <a:t>9/18/17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29722-7316-2344-9FB3-C24426A20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45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body"/>
          </p:nvPr>
        </p:nvSpPr>
        <p:spPr>
          <a:xfrm>
            <a:off x="711000" y="4862160"/>
            <a:ext cx="5676840" cy="4606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7784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sz="2200" dirty="0" smtClean="0">
                <a:latin typeface="Arial"/>
              </a:rPr>
              <a:t>A </a:t>
            </a:r>
            <a:r>
              <a:rPr lang="en-US" sz="2200" b="1" dirty="0" smtClean="0">
                <a:latin typeface="Arial"/>
              </a:rPr>
              <a:t>Share</a:t>
            </a:r>
            <a:r>
              <a:rPr lang="en-US" sz="2200" dirty="0" smtClean="0">
                <a:latin typeface="Arial"/>
              </a:rPr>
              <a:t> is a set of resources.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200" dirty="0" smtClean="0">
                <a:latin typeface="Arial"/>
              </a:rPr>
              <a:t>A </a:t>
            </a:r>
            <a:r>
              <a:rPr lang="en-US" sz="2200" b="1" dirty="0" err="1" smtClean="0">
                <a:latin typeface="Arial"/>
              </a:rPr>
              <a:t>ComputingShare</a:t>
            </a:r>
            <a:r>
              <a:rPr lang="en-US" sz="2200" dirty="0" smtClean="0">
                <a:latin typeface="Arial"/>
              </a:rPr>
              <a:t> is typically an allocation on  a batch system queue, but can be anything that reserves resources.</a:t>
            </a:r>
            <a:endParaRPr lang="en-US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200" dirty="0" smtClean="0">
                <a:latin typeface="Arial"/>
              </a:rPr>
              <a:t> Every Share has a related </a:t>
            </a:r>
            <a:r>
              <a:rPr lang="en-US" sz="2200" b="1" dirty="0" err="1" smtClean="0">
                <a:latin typeface="Arial"/>
              </a:rPr>
              <a:t>MappingPolicy</a:t>
            </a:r>
            <a:r>
              <a:rPr lang="en-US" sz="2200" dirty="0" smtClean="0">
                <a:latin typeface="Arial"/>
              </a:rPr>
              <a:t>, that represents some kind of authorization associated to that share. So far there are no special authorization rules but the simple “Belonging to a VO” information</a:t>
            </a:r>
            <a:endParaRPr lang="en-US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200" dirty="0" smtClean="0">
                <a:latin typeface="Arial"/>
              </a:rPr>
              <a:t>In ARC there is a special </a:t>
            </a:r>
            <a:r>
              <a:rPr lang="en-US" sz="2200" dirty="0" err="1" smtClean="0">
                <a:latin typeface="Arial"/>
              </a:rPr>
              <a:t>ComputingShare</a:t>
            </a:r>
            <a:r>
              <a:rPr lang="en-US" sz="2200" dirty="0" smtClean="0">
                <a:latin typeface="Arial"/>
              </a:rPr>
              <a:t> for each batch system's queue with </a:t>
            </a:r>
            <a:r>
              <a:rPr lang="en-US" sz="2200" b="1" dirty="0" smtClean="0">
                <a:latin typeface="Arial"/>
              </a:rPr>
              <a:t>NO </a:t>
            </a:r>
            <a:r>
              <a:rPr lang="en-US" sz="2200" b="1" dirty="0" err="1" smtClean="0">
                <a:latin typeface="Arial"/>
              </a:rPr>
              <a:t>MappingPolicy</a:t>
            </a:r>
            <a:r>
              <a:rPr lang="en-US" sz="2200" b="1" dirty="0" smtClean="0">
                <a:latin typeface="Arial"/>
              </a:rPr>
              <a:t>,</a:t>
            </a:r>
            <a:r>
              <a:rPr lang="en-US" sz="2200" dirty="0" smtClean="0">
                <a:latin typeface="Arial"/>
              </a:rPr>
              <a:t> that represents the status of every queue as a whole, regardless of policy restrictions and resource allocations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29722-7316-2344-9FB3-C24426A201A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93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29722-7316-2344-9FB3-C24426A201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006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29722-7316-2344-9FB3-C24426A201A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77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comments from various, David, </a:t>
            </a:r>
            <a:r>
              <a:rPr lang="en-US" dirty="0" err="1" smtClean="0"/>
              <a:t>Florido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r>
              <a:rPr lang="en-US" dirty="0" smtClean="0"/>
              <a:t> here.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29722-7316-2344-9FB3-C24426A201A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052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29722-7316-2344-9FB3-C24426A201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134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body"/>
          </p:nvPr>
        </p:nvSpPr>
        <p:spPr>
          <a:xfrm>
            <a:off x="723960" y="4902480"/>
            <a:ext cx="5676840" cy="45158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200">
                <a:latin typeface="Times New Roman"/>
              </a:rPr>
              <a:t>Nothing much more to say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690962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body"/>
          </p:nvPr>
        </p:nvSpPr>
        <p:spPr>
          <a:xfrm>
            <a:off x="711000" y="4862160"/>
            <a:ext cx="5676840" cy="4515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Font typeface="Times New Roman"/>
              <a:buChar char="•"/>
            </a:pPr>
            <a:r>
              <a:rPr lang="en-US" sz="1200" dirty="0">
                <a:latin typeface="Times New Roman"/>
              </a:rPr>
              <a:t>The non-orange part is software out of ARC </a:t>
            </a:r>
            <a:r>
              <a:rPr lang="en-US" sz="1200" dirty="0" smtClean="0">
                <a:latin typeface="Times New Roman"/>
              </a:rPr>
              <a:t>control</a:t>
            </a:r>
          </a:p>
          <a:p>
            <a:pPr>
              <a:buFont typeface="Times New Roman"/>
              <a:buChar char="•"/>
            </a:pPr>
            <a:r>
              <a:rPr lang="en-US" b="0" dirty="0" smtClean="0"/>
              <a:t>Web Services Resource Framework (WSRF)</a:t>
            </a:r>
            <a:endParaRPr b="0" dirty="0"/>
          </a:p>
        </p:txBody>
      </p:sp>
    </p:spTree>
    <p:extLst>
      <p:ext uri="{BB962C8B-B14F-4D97-AF65-F5344CB8AC3E}">
        <p14:creationId xmlns:p14="http://schemas.microsoft.com/office/powerpoint/2010/main" val="2669763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body"/>
          </p:nvPr>
        </p:nvSpPr>
        <p:spPr>
          <a:xfrm>
            <a:off x="527400" y="4902480"/>
            <a:ext cx="5676840" cy="4515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Font typeface="Times New Roman"/>
              <a:buChar char="•"/>
            </a:pPr>
            <a:r>
              <a:rPr lang="en-US" sz="1200" dirty="0">
                <a:latin typeface="Times New Roman"/>
              </a:rPr>
              <a:t>The orange band is around our software</a:t>
            </a:r>
            <a:endParaRPr dirty="0"/>
          </a:p>
          <a:p>
            <a:pPr>
              <a:buFont typeface="Times New Roman"/>
              <a:buChar char="•"/>
            </a:pPr>
            <a:r>
              <a:rPr lang="en-US" sz="1200" dirty="0">
                <a:latin typeface="Times New Roman"/>
              </a:rPr>
              <a:t>The blue band is non-ARC software</a:t>
            </a:r>
            <a:endParaRPr dirty="0"/>
          </a:p>
          <a:p>
            <a:pPr>
              <a:buFont typeface="Times New Roman"/>
              <a:buChar char="•"/>
            </a:pPr>
            <a:r>
              <a:rPr lang="en-US" sz="1200" dirty="0">
                <a:latin typeface="Times New Roman"/>
              </a:rPr>
              <a:t>Clients here are any general client, not just the arc one. Arc clients can use all channels</a:t>
            </a:r>
            <a:endParaRPr dirty="0"/>
          </a:p>
          <a:p>
            <a:pPr>
              <a:buFont typeface="Times New Roman"/>
              <a:buChar char="•"/>
            </a:pPr>
            <a:r>
              <a:rPr lang="en-US" sz="1200" dirty="0">
                <a:latin typeface="Times New Roman"/>
              </a:rPr>
              <a:t>Able to register to different indexes/registries/cache</a:t>
            </a:r>
            <a:endParaRPr dirty="0"/>
          </a:p>
          <a:p>
            <a:pPr>
              <a:buFont typeface="Times New Roman"/>
              <a:buChar char="•"/>
            </a:pPr>
            <a:r>
              <a:rPr lang="en-US" sz="1200" dirty="0">
                <a:latin typeface="Times New Roman"/>
              </a:rPr>
              <a:t> ARCHERY substitutes EGIIS</a:t>
            </a:r>
            <a:endParaRPr dirty="0"/>
          </a:p>
          <a:p>
            <a:pPr>
              <a:buFont typeface="Times New Roman"/>
              <a:buChar char="•"/>
            </a:pPr>
            <a:r>
              <a:rPr lang="en-US" sz="1200" dirty="0">
                <a:latin typeface="Times New Roman"/>
              </a:rPr>
              <a:t>ARIS and BDII already share Glue1 and GLUE2 information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760706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important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0728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 much info, could skip most, check.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561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29722-7316-2344-9FB3-C24426A201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652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0383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Work ongoing to publish information per vo. </a:t>
            </a:r>
          </a:p>
          <a:p>
            <a:r>
              <a:rPr lang="en-US" dirty="0" smtClean="0"/>
              <a:t>Maybe</a:t>
            </a:r>
            <a:r>
              <a:rPr lang="en-US" baseline="0" dirty="0" smtClean="0"/>
              <a:t> not really </a:t>
            </a:r>
            <a:r>
              <a:rPr lang="en-US" baseline="0" dirty="0" err="1" smtClean="0"/>
              <a:t>intersting</a:t>
            </a:r>
            <a:r>
              <a:rPr lang="en-US" baseline="0" dirty="0" smtClean="0"/>
              <a:t> for ATLAS, as ATLAS knows about its jobs, could be relevant for Harvester if submitting jobs from many different </a:t>
            </a:r>
            <a:r>
              <a:rPr lang="en-US" baseline="0" dirty="0" err="1" smtClean="0"/>
              <a:t>vos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330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29722-7316-2344-9FB3-C24426A201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97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body"/>
          </p:nvPr>
        </p:nvSpPr>
        <p:spPr>
          <a:xfrm>
            <a:off x="711000" y="4862160"/>
            <a:ext cx="5676840" cy="4515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Font typeface="Times New Roman"/>
              <a:buChar char="•"/>
            </a:pPr>
            <a:r>
              <a:rPr lang="en-US" sz="1200" dirty="0" smtClean="0">
                <a:latin typeface="Times New Roman"/>
              </a:rPr>
              <a:t>Arched: arc hosting environment daemon</a:t>
            </a:r>
          </a:p>
          <a:p>
            <a:pPr>
              <a:buFont typeface="Times New Roman"/>
              <a:buChar char="•"/>
            </a:pPr>
            <a:r>
              <a:rPr lang="en-US" sz="1200" dirty="0" smtClean="0">
                <a:latin typeface="Times New Roman"/>
              </a:rPr>
              <a:t>Things </a:t>
            </a:r>
            <a:r>
              <a:rPr lang="en-US" sz="1200" dirty="0">
                <a:latin typeface="Times New Roman"/>
              </a:rPr>
              <a:t>out of the orange thing are not in the control of ARC</a:t>
            </a:r>
            <a:endParaRPr dirty="0"/>
          </a:p>
          <a:p>
            <a:pPr>
              <a:buFont typeface="Times New Roman"/>
              <a:buChar char="•"/>
            </a:pPr>
            <a:r>
              <a:rPr lang="en-US" sz="1200" dirty="0">
                <a:latin typeface="Times New Roman"/>
              </a:rPr>
              <a:t>We're reducing the number of supported protocols in order to phase out legacy code</a:t>
            </a:r>
            <a:endParaRPr dirty="0"/>
          </a:p>
          <a:p>
            <a:pPr>
              <a:buFont typeface="Times New Roman"/>
              <a:buChar char="•"/>
            </a:pPr>
            <a:r>
              <a:rPr lang="en-US" sz="1200" dirty="0">
                <a:latin typeface="Times New Roman"/>
              </a:rPr>
              <a:t>The hope is to drop LDAP as </a:t>
            </a:r>
            <a:r>
              <a:rPr lang="en-US" sz="1200" dirty="0" smtClean="0">
                <a:latin typeface="Times New Roman"/>
              </a:rPr>
              <a:t>well</a:t>
            </a:r>
          </a:p>
          <a:p>
            <a:pPr>
              <a:buFont typeface="Times New Roman"/>
              <a:buChar char="•"/>
            </a:pPr>
            <a:endParaRPr lang="en-US" sz="1200" dirty="0" smtClean="0">
              <a:latin typeface="Times New Roman"/>
            </a:endParaRPr>
          </a:p>
          <a:p>
            <a:pPr>
              <a:buFont typeface="Times New Roman"/>
              <a:buChar char="•"/>
            </a:pPr>
            <a:r>
              <a:rPr lang="en-US" sz="1200" dirty="0" smtClean="0">
                <a:latin typeface="Times New Roman"/>
              </a:rPr>
              <a:t>BDII</a:t>
            </a:r>
            <a:r>
              <a:rPr lang="en-US" sz="1200" baseline="0" dirty="0" smtClean="0">
                <a:latin typeface="Times New Roman"/>
              </a:rPr>
              <a:t> Berkley Database Information Index</a:t>
            </a:r>
          </a:p>
          <a:p>
            <a:pPr>
              <a:buFont typeface="Times New Roman"/>
              <a:buChar char="•"/>
            </a:pPr>
            <a:r>
              <a:rPr lang="en-US" sz="1200" baseline="0" dirty="0" err="1" smtClean="0">
                <a:latin typeface="Times New Roman"/>
              </a:rPr>
              <a:t>Slapd</a:t>
            </a:r>
            <a:r>
              <a:rPr lang="en-US" sz="1200" baseline="0" dirty="0" smtClean="0">
                <a:latin typeface="Times New Roman"/>
              </a:rPr>
              <a:t>  standalone </a:t>
            </a:r>
            <a:r>
              <a:rPr lang="en-US" sz="1200" baseline="0" dirty="0" err="1" smtClean="0">
                <a:latin typeface="Times New Roman"/>
              </a:rPr>
              <a:t>ldap</a:t>
            </a:r>
            <a:r>
              <a:rPr lang="en-US" sz="1200" baseline="0" dirty="0" smtClean="0">
                <a:latin typeface="Times New Roman"/>
              </a:rPr>
              <a:t> daemon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47608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LDIF: </a:t>
            </a:r>
            <a:r>
              <a:rPr lang="en-US" b="0" dirty="0" smtClean="0"/>
              <a:t>LDAP Data Interchange Format</a:t>
            </a:r>
          </a:p>
          <a:p>
            <a:r>
              <a:rPr lang="en-US" b="0" dirty="0" smtClean="0"/>
              <a:t>Rendered: </a:t>
            </a:r>
            <a:r>
              <a:rPr lang="en-US" b="0" dirty="0" err="1" smtClean="0"/>
              <a:t>gjengitt</a:t>
            </a:r>
            <a:endParaRPr lang="en-US" b="0" dirty="0" smtClean="0"/>
          </a:p>
          <a:p>
            <a:r>
              <a:rPr lang="en-US" b="0" dirty="0" smtClean="0"/>
              <a:t>Record: </a:t>
            </a:r>
            <a:r>
              <a:rPr lang="en-US" b="0" dirty="0" err="1" smtClean="0"/>
              <a:t>fortegnelse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29722-7316-2344-9FB3-C24426A201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390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body"/>
          </p:nvPr>
        </p:nvSpPr>
        <p:spPr>
          <a:xfrm>
            <a:off x="711000" y="4862160"/>
            <a:ext cx="5676840" cy="4515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Font typeface="Times New Roman"/>
              <a:buChar char="•"/>
            </a:pPr>
            <a:r>
              <a:rPr lang="en-US" sz="1200">
                <a:latin typeface="Times New Roman"/>
              </a:rPr>
              <a:t>Each interface is bound to a schema to work at its optimum</a:t>
            </a:r>
            <a:endParaRPr/>
          </a:p>
          <a:p>
            <a:pPr>
              <a:buFont typeface="Times New Roman"/>
              <a:buChar char="•"/>
            </a:pPr>
            <a:r>
              <a:rPr lang="en-US" sz="1200">
                <a:latin typeface="Times New Roman"/>
              </a:rPr>
              <a:t>Efforts to make the schema and interface interchangeable were unsuccesful</a:t>
            </a:r>
            <a:endParaRPr/>
          </a:p>
          <a:p>
            <a:pPr>
              <a:buFont typeface="Times New Roman"/>
              <a:buChar char="•"/>
            </a:pPr>
            <a:r>
              <a:rPr lang="en-US" sz="1200">
                <a:latin typeface="Times New Roman"/>
              </a:rPr>
              <a:t>We would like to get rid of all legacy code and stick with only one interface and for sure only one schema, GLUE2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9343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body"/>
          </p:nvPr>
        </p:nvSpPr>
        <p:spPr>
          <a:xfrm>
            <a:off x="711000" y="4862160"/>
            <a:ext cx="5676840" cy="4515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Font typeface="Times New Roman"/>
              <a:buChar char="•"/>
            </a:pPr>
            <a:r>
              <a:rPr lang="en-US" sz="1200">
                <a:latin typeface="Times New Roman"/>
              </a:rPr>
              <a:t>Each interface is bound to a schema to work at its optimum</a:t>
            </a:r>
            <a:endParaRPr/>
          </a:p>
          <a:p>
            <a:pPr>
              <a:buFont typeface="Times New Roman"/>
              <a:buChar char="•"/>
            </a:pPr>
            <a:r>
              <a:rPr lang="en-US" sz="1200">
                <a:latin typeface="Times New Roman"/>
              </a:rPr>
              <a:t>Efforts to make the schema and interface interchangeable were unsuccesful</a:t>
            </a:r>
            <a:endParaRPr/>
          </a:p>
          <a:p>
            <a:pPr>
              <a:buFont typeface="Times New Roman"/>
              <a:buChar char="•"/>
            </a:pPr>
            <a:r>
              <a:rPr lang="en-US" sz="1200">
                <a:latin typeface="Times New Roman"/>
              </a:rPr>
              <a:t>We would like to get rid of all legacy code and stick with only one interface and for sure only one schema, GLUE2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77368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maikenp@purplerain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~$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arcinfo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-c arctest1.hpc.uio.no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Computing service: Abel (Test Minimal Computing Element) (production)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Information endpoint: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ldap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://arctest1.hpc.uio.no:2135/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Mds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-Vo-Name=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local,o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=grid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Information endpoint: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ldap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://arctest1.hpc.uio.no:2135/o=glue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Information endpoint: https://arctest1.hpc.uio.no:443/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arex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Information endpoint: https://arctest1.hpc.uio.no:443/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arex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Submission endpoint: https://arctest1.hpc.uio.no:443/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(status: ok, interface: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org.nordugrid.local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Submission endpoint: https://arctest1.hpc.uio.no:443/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(status: ok, interface: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org.ogf.bes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Submission endpoint: https://arctest1.hpc.uio.no:443/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(status: ok, interface: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org.ogf.glue.emies.activitycreation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Submission endpoint: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gsiftp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://arctest1.hpc.uio.no:2811/jobs (status: ok, interface: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org.nordugrid.gridftpjob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 from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ldapsearch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# urn:ogf:ExecutionEnvironment:arctest1.hpc.uio.no:execenv0, ExecutionEnvironme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nts, urn:ogf:ComputingManager:arctest1.hpc.uio.no:fork, urn:ogf:ComputingServi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ce:arctest1.hpc.uio.no:arex, services, glue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dn: GLUE2ResourceID=urn:ogf:ExecutionEnvironment:arctest1.hpc.uio.no:execenv0,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GLUE2GroupID=ExecutionEnvironments,GLUE2ManagerID=urn:ogf:ComputingManager:ar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ctest1.hpc.uio.no:fork,GLUE2ServiceID=urn:ogf:ComputingService:arctest1.hpc.u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io.no:arex,GLUE2GroupID=services,o=glue 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GLUE2EntityValidity: 1200                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GLUE2ExecutionEnvironmentMainMemorySize: 1831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GLUE2ExecutionEnvironmentOSFamily: linux 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GLUE2ExecutionEnvironmentCPUModel: Intel(R) Xeon(R) CPU E5-2690 0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GLUE2EntityName: execenv0                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GLUE2ExecutionEnvironmentTotalInstances: 1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GLUE2ExecutionEnvironmentLogicalCPUs: 2  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GLUE2ExecutionEnvironmentUnavailableInstances: 0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GLUE2ExecutionEnvironmentVirtualMemorySize: 5926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GLUE2ExecutionEnvironmentConnectivityIn: FALSE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GLUE2ExecutionEnvironmentPhysicalCPUs: 2 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GLUE2ExecutionEnvironmentCPUClockSpeed: 2900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GLUE2ExecutionEnvironmentCPUVendor: GenuineIntel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GLUE2ResourceID: urn:ogf:ExecutionEnvironment:arctest1.hpc.uio.no:execenv0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GLUE2ExecutionEnvironmentComputingManagerForeignKey: urn:ogf:ComputingManager: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arctest1.hpc.uio.no:fork                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GLUE2ExecutionEnvironmentPlatform: amd64 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GLUE2ExecutionEnvironmentUsedInstances: 0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GLUE2ResourceManagerForeignKey: urn:ogf:ComputingManager:arctest1.hpc.uio.no:f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ork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objectClass: GLUE2Resource               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objectClass: GLUE2ExecutionEnvironment        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GLUE2ExecutionEnvironmentCPUMultiplicity: multicpu-singlecore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GLUE2ExecutionEnvironmentConnectivityOut: TRUE              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is-I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GLUE2EntityCreationTime: 2017-09-19T19:22:15Z  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29722-7316-2344-9FB3-C24426A201A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01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ComputingManager</a:t>
            </a:r>
            <a:r>
              <a:rPr lang="en-US" dirty="0" smtClean="0"/>
              <a:t> object: example attribute: name: </a:t>
            </a:r>
            <a:r>
              <a:rPr lang="en-US" dirty="0" err="1" smtClean="0"/>
              <a:t>slurm</a:t>
            </a:r>
            <a:endParaRPr lang="en-US" dirty="0" smtClean="0"/>
          </a:p>
          <a:p>
            <a:r>
              <a:rPr lang="en-US" dirty="0" err="1" smtClean="0"/>
              <a:t>ExecutionEnvironment</a:t>
            </a:r>
            <a:r>
              <a:rPr lang="en-US" dirty="0" smtClean="0"/>
              <a:t> object: example attribute: architecture</a:t>
            </a:r>
            <a:r>
              <a:rPr lang="en-US" baseline="0" dirty="0" smtClean="0"/>
              <a:t> : x86_64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ExecutionEnvironment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describes the hardware and operating system environment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which a job will run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err="1" smtClean="0"/>
              <a:t>ApplicationEnvironment</a:t>
            </a:r>
            <a:r>
              <a:rPr lang="en-US" baseline="0" dirty="0" smtClean="0"/>
              <a:t> object: example attribute: name: </a:t>
            </a:r>
            <a:r>
              <a:rPr lang="en-US" baseline="0" dirty="0" err="1" smtClean="0"/>
              <a:t>athena</a:t>
            </a:r>
            <a:endParaRPr lang="en-US" baseline="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ApplicationEnvironment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describes the software environment in which a job will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run, i.e. what pre-installed software will be available to it.</a:t>
            </a:r>
          </a:p>
          <a:p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ComputingShare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is the specialization of the main Share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for computational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services. A Computing Share is a high-level concept introduced to model a utilization target for a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 of Execution Environments defined by a set of configuration parameters and characterized by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status information.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ComputingSharecarries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information about "policies" (limits) defined over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or a subset of resources and describes their dynamic status (load). </a:t>
            </a:r>
          </a:p>
          <a:p>
            <a:endParaRPr lang="en-US" dirty="0" smtClean="0"/>
          </a:p>
          <a:p>
            <a:r>
              <a:rPr lang="en-US" dirty="0" smtClean="0"/>
              <a:t>Most</a:t>
            </a:r>
            <a:r>
              <a:rPr lang="en-US" baseline="0" dirty="0" smtClean="0"/>
              <a:t> interesting for this presentation:</a:t>
            </a:r>
          </a:p>
          <a:p>
            <a:r>
              <a:rPr lang="en-US" baseline="0" dirty="0" smtClean="0"/>
              <a:t>Batch system</a:t>
            </a:r>
          </a:p>
          <a:p>
            <a:r>
              <a:rPr lang="en-US" baseline="0" dirty="0" smtClean="0"/>
              <a:t>Batch system resources info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88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311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01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7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2640960" y="106200"/>
            <a:ext cx="8960160" cy="1008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711360" y="1219320"/>
            <a:ext cx="10871040" cy="1897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711360" y="3297240"/>
            <a:ext cx="10871040" cy="1897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214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25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176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406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231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4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2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8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771EB-53C9-7241-917E-840DC9742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802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jpe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s://www.oasis-open.org/committees/tc_home.php?wg_abbrev=wsrf" TargetMode="External"/><Relationship Id="rId5" Type="http://schemas.openxmlformats.org/officeDocument/2006/relationships/hyperlink" Target="https://www.ogf.org/documents/GFD.147.pdf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2841215" y="2093393"/>
            <a:ext cx="6262560" cy="15642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3000" b="1" dirty="0">
                <a:latin typeface="Lucida Sans Unicode"/>
              </a:rPr>
              <a:t>The ARC Information System</a:t>
            </a:r>
            <a:endParaRPr dirty="0"/>
          </a:p>
        </p:txBody>
      </p:sp>
      <p:sp>
        <p:nvSpPr>
          <p:cNvPr id="97" name="TextShape 2"/>
          <p:cNvSpPr txBox="1"/>
          <p:nvPr/>
        </p:nvSpPr>
        <p:spPr>
          <a:xfrm>
            <a:off x="2898005" y="3189889"/>
            <a:ext cx="6148980" cy="252214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nb-NO" sz="2400" dirty="0" err="1" smtClean="0">
                <a:latin typeface="Lucida Sans Unicode"/>
              </a:rPr>
              <a:t>Quick</a:t>
            </a:r>
            <a:r>
              <a:rPr lang="nb-NO" sz="2400" dirty="0" smtClean="0">
                <a:latin typeface="Lucida Sans Unicode"/>
              </a:rPr>
              <a:t> </a:t>
            </a:r>
            <a:r>
              <a:rPr lang="nb-NO" sz="2400" dirty="0" err="1" smtClean="0">
                <a:latin typeface="Lucida Sans Unicode"/>
              </a:rPr>
              <a:t>overview</a:t>
            </a:r>
            <a:endParaRPr lang="nb-NO" sz="2400" dirty="0" smtClean="0">
              <a:latin typeface="Lucida Sans Unicode"/>
            </a:endParaRPr>
          </a:p>
          <a:p>
            <a:pPr algn="ctr"/>
            <a:r>
              <a:rPr lang="nb-NO" sz="2400" dirty="0" err="1" smtClean="0">
                <a:latin typeface="Lucida Sans Unicode"/>
              </a:rPr>
              <a:t>Available</a:t>
            </a:r>
            <a:r>
              <a:rPr lang="nb-NO" sz="2400" dirty="0" smtClean="0">
                <a:latin typeface="Lucida Sans Unicode"/>
              </a:rPr>
              <a:t> </a:t>
            </a:r>
            <a:r>
              <a:rPr lang="nb-NO" sz="2400" dirty="0" err="1" smtClean="0">
                <a:latin typeface="Lucida Sans Unicode"/>
              </a:rPr>
              <a:t>information</a:t>
            </a:r>
            <a:endParaRPr lang="nb-NO" sz="2400" dirty="0" smtClean="0">
              <a:latin typeface="Lucida Sans Unicode"/>
            </a:endParaRPr>
          </a:p>
          <a:p>
            <a:pPr algn="ctr"/>
            <a:endParaRPr dirty="0"/>
          </a:p>
          <a:p>
            <a:pPr algn="ctr"/>
            <a:r>
              <a:rPr lang="en-US" sz="2200" dirty="0" err="1" smtClean="0">
                <a:latin typeface="Lucida Sans Unicode"/>
              </a:rPr>
              <a:t>Maiken</a:t>
            </a:r>
            <a:r>
              <a:rPr lang="en-US" sz="2200" dirty="0" smtClean="0">
                <a:latin typeface="Lucida Sans Unicode"/>
              </a:rPr>
              <a:t> Pedersen, University of Oslo</a:t>
            </a:r>
          </a:p>
          <a:p>
            <a:pPr algn="ctr"/>
            <a:r>
              <a:rPr lang="en-US" sz="2200" dirty="0" err="1" smtClean="0">
                <a:latin typeface="Lucida Sans Unicode"/>
              </a:rPr>
              <a:t>Florido</a:t>
            </a:r>
            <a:r>
              <a:rPr lang="en-US" sz="2200" dirty="0" smtClean="0">
                <a:latin typeface="Lucida Sans Unicode"/>
              </a:rPr>
              <a:t> </a:t>
            </a:r>
            <a:r>
              <a:rPr lang="en-US" sz="2200" dirty="0" err="1">
                <a:latin typeface="Lucida Sans Unicode"/>
              </a:rPr>
              <a:t>Paganelli</a:t>
            </a:r>
            <a:r>
              <a:rPr lang="en-US" sz="2200" dirty="0">
                <a:latin typeface="Lucida Sans Unicode"/>
              </a:rPr>
              <a:t>, Lund </a:t>
            </a:r>
            <a:r>
              <a:rPr lang="en-US" sz="2200" dirty="0" smtClean="0">
                <a:latin typeface="Lucida Sans Unicode"/>
              </a:rPr>
              <a:t>University</a:t>
            </a:r>
          </a:p>
          <a:p>
            <a:pPr algn="ctr"/>
            <a:r>
              <a:rPr lang="en-US" sz="2200" dirty="0" smtClean="0">
                <a:latin typeface="Lucida Sans Unicode"/>
              </a:rPr>
              <a:t>On behalf of </a:t>
            </a:r>
            <a:r>
              <a:rPr lang="en-US" sz="2200" dirty="0" err="1" smtClean="0">
                <a:latin typeface="Lucida Sans Unicode"/>
              </a:rPr>
              <a:t>Nordugrid</a:t>
            </a:r>
            <a:r>
              <a:rPr lang="en-US" sz="2200" dirty="0" smtClean="0">
                <a:latin typeface="Lucida Sans Unicode"/>
              </a:rPr>
              <a:t> ARC</a:t>
            </a:r>
            <a:endParaRPr dirty="0"/>
          </a:p>
        </p:txBody>
      </p:sp>
      <p:sp>
        <p:nvSpPr>
          <p:cNvPr id="98" name="TextShape 3"/>
          <p:cNvSpPr txBox="1"/>
          <p:nvPr/>
        </p:nvSpPr>
        <p:spPr>
          <a:xfrm>
            <a:off x="2714585" y="6026426"/>
            <a:ext cx="6629400" cy="3585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263" y="588300"/>
            <a:ext cx="46482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420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2704668" y="0"/>
            <a:ext cx="6720120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 dirty="0">
                <a:latin typeface="Lucida Sans Unicode"/>
              </a:rPr>
              <a:t>GLUE2 mapping of relevant info: Queues, Limits. Static</a:t>
            </a:r>
            <a:endParaRPr dirty="0"/>
          </a:p>
        </p:txBody>
      </p:sp>
      <p:graphicFrame>
        <p:nvGraphicFramePr>
          <p:cNvPr id="213" name="Table 2"/>
          <p:cNvGraphicFramePr/>
          <p:nvPr>
            <p:extLst>
              <p:ext uri="{D42A27DB-BD31-4B8C-83A1-F6EECF244321}">
                <p14:modId xmlns:p14="http://schemas.microsoft.com/office/powerpoint/2010/main" val="1624475899"/>
              </p:ext>
            </p:extLst>
          </p:nvPr>
        </p:nvGraphicFramePr>
        <p:xfrm>
          <a:off x="1056904" y="1211280"/>
          <a:ext cx="10015648" cy="5495106"/>
        </p:xfrm>
        <a:graphic>
          <a:graphicData uri="http://schemas.openxmlformats.org/drawingml/2006/table">
            <a:tbl>
              <a:tblPr/>
              <a:tblGrid>
                <a:gridCol w="2157158"/>
                <a:gridCol w="950720"/>
                <a:gridCol w="1926201"/>
                <a:gridCol w="3495508"/>
                <a:gridCol w="1486061"/>
              </a:tblGrid>
              <a:tr h="526866">
                <a:tc>
                  <a:txBody>
                    <a:bodyPr/>
                    <a:lstStyle/>
                    <a:p>
                      <a:r>
                        <a:rPr lang="en-US" sz="1400" b="1">
                          <a:latin typeface="Arial"/>
                        </a:rPr>
                        <a:t>Cluster information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latin typeface="Arial"/>
                        </a:rPr>
                        <a:t>Sample value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latin typeface="Arial"/>
                        </a:rPr>
                        <a:t>GLUE2 object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latin typeface="Arial"/>
                        </a:rPr>
                        <a:t>GLUE2 attribute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latin typeface="Arial"/>
                        </a:rPr>
                        <a:t>Sample GLUE2 value</a:t>
                      </a:r>
                      <a:endParaRPr sz="2000"/>
                    </a:p>
                  </a:txBody>
                  <a:tcPr/>
                </a:tc>
              </a:tr>
              <a:tr h="296362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Authorized VO names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atlas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MappingPolicy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PolicyRule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vo:atlas</a:t>
                      </a:r>
                      <a:endParaRPr sz="2000"/>
                    </a:p>
                  </a:txBody>
                  <a:tcPr/>
                </a:tc>
              </a:tr>
              <a:tr h="296362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Batch system name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slurm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</a:rPr>
                        <a:t>ComputingManager</a:t>
                      </a:r>
                      <a:endParaRPr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ComputingManagerProductName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slurm</a:t>
                      </a:r>
                      <a:endParaRPr sz="2000"/>
                    </a:p>
                  </a:txBody>
                  <a:tcPr/>
                </a:tc>
              </a:tr>
              <a:tr h="493937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Batch system queue name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batch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ComputingShareMappingQueue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batch</a:t>
                      </a:r>
                      <a:endParaRPr sz="2000"/>
                    </a:p>
                  </a:txBody>
                  <a:tcPr/>
                </a:tc>
              </a:tr>
              <a:tr h="987873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</a:rPr>
                        <a:t>Name of </a:t>
                      </a:r>
                      <a:r>
                        <a:rPr lang="en-US" sz="1400" b="1" dirty="0">
                          <a:latin typeface="Arial"/>
                        </a:rPr>
                        <a:t>allocation</a:t>
                      </a:r>
                      <a:r>
                        <a:rPr lang="en-US" sz="1400" dirty="0">
                          <a:latin typeface="Arial"/>
                        </a:rPr>
                        <a:t> of batch queue  for atlas</a:t>
                      </a:r>
                      <a:endParaRPr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(created
by
A-REX)</a:t>
                      </a:r>
                      <a:endParaRPr sz="2000"/>
                    </a:p>
                    <a:p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ComputingShareName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batch_atlas</a:t>
                      </a:r>
                      <a:endParaRPr sz="2000"/>
                    </a:p>
                  </a:txBody>
                  <a:tcPr/>
                </a:tc>
              </a:tr>
              <a:tr h="493937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Maximum allowed CPU time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7 days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</a:rPr>
                        <a:t>ComputingShareMaxCPUTime</a:t>
                      </a:r>
                      <a:endParaRPr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604800 (seconds)</a:t>
                      </a:r>
                      <a:endParaRPr sz="2000"/>
                    </a:p>
                  </a:txBody>
                  <a:tcPr/>
                </a:tc>
              </a:tr>
              <a:tr h="493937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Maximum Wall time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</a:rPr>
                        <a:t>7 days</a:t>
                      </a:r>
                      <a:endParaRPr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ComputingShareMaxWallTime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604800 (seconds)</a:t>
                      </a:r>
                      <a:endParaRPr sz="2000"/>
                    </a:p>
                  </a:txBody>
                  <a:tcPr/>
                </a:tc>
              </a:tr>
              <a:tr h="493937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Maximum usable memory for a job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16GB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ComputingShareMaxVirtualMemory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16384 (MB)</a:t>
                      </a:r>
                      <a:endParaRPr sz="2000"/>
                    </a:p>
                  </a:txBody>
                  <a:tcPr/>
                </a:tc>
              </a:tr>
              <a:tr h="493937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The maximum allowed jobs for this share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5000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ComputingShareMaxTotalJobs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5000</a:t>
                      </a:r>
                      <a:endParaRPr sz="2000"/>
                    </a:p>
                  </a:txBody>
                  <a:tcPr/>
                </a:tc>
              </a:tr>
              <a:tr h="712124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The maximum allowed number of jobs per grid user in this share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10000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/>
                        </a:rPr>
                        <a:t>ComputingShareMaxUserRunningJobs</a:t>
                      </a:r>
                      <a:endParaRPr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</a:rPr>
                        <a:t>10000</a:t>
                      </a:r>
                      <a:endParaRPr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600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3504720" y="106200"/>
            <a:ext cx="6720120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 dirty="0">
                <a:latin typeface="Lucida Sans Unicode"/>
              </a:rPr>
              <a:t>GLUE2 mapping of relevant info: jobs statistics, dynamic</a:t>
            </a:r>
            <a:endParaRPr dirty="0"/>
          </a:p>
        </p:txBody>
      </p:sp>
      <p:graphicFrame>
        <p:nvGraphicFramePr>
          <p:cNvPr id="215" name="Table 2"/>
          <p:cNvGraphicFramePr/>
          <p:nvPr>
            <p:extLst>
              <p:ext uri="{D42A27DB-BD31-4B8C-83A1-F6EECF244321}">
                <p14:modId xmlns:p14="http://schemas.microsoft.com/office/powerpoint/2010/main" val="1314770925"/>
              </p:ext>
            </p:extLst>
          </p:nvPr>
        </p:nvGraphicFramePr>
        <p:xfrm>
          <a:off x="403762" y="1231200"/>
          <a:ext cx="11483438" cy="4284360"/>
        </p:xfrm>
        <a:graphic>
          <a:graphicData uri="http://schemas.openxmlformats.org/drawingml/2006/table">
            <a:tbl>
              <a:tblPr/>
              <a:tblGrid>
                <a:gridCol w="2835159"/>
                <a:gridCol w="1115703"/>
                <a:gridCol w="2221692"/>
                <a:gridCol w="3919290"/>
                <a:gridCol w="1391594"/>
              </a:tblGrid>
              <a:tr h="683640">
                <a:tc>
                  <a:txBody>
                    <a:bodyPr/>
                    <a:lstStyle/>
                    <a:p>
                      <a:r>
                        <a:rPr lang="en-US" sz="1300">
                          <a:latin typeface="Arial"/>
                        </a:rPr>
                        <a:t>Cluster information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>
                          <a:latin typeface="Arial"/>
                        </a:rPr>
                        <a:t>Sample value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latin typeface="Arial"/>
                        </a:rPr>
                        <a:t>GLUE2 object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>
                          <a:latin typeface="Arial"/>
                        </a:rPr>
                        <a:t>GLUE2 attribute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"/>
                        </a:rPr>
                        <a:t>Sample GLUE2 value</a:t>
                      </a:r>
                      <a:endParaRPr dirty="0"/>
                    </a:p>
                  </a:txBody>
                  <a:tcPr/>
                </a:tc>
              </a:tr>
              <a:tr h="308880"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Jobs scheduled by A-REX not yet in the batch system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ComputingSharePreLRMSWaitingJobs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/>
                        </a:rPr>
                        <a:t>1</a:t>
                      </a:r>
                      <a:endParaRPr dirty="0"/>
                    </a:p>
                  </a:txBody>
                  <a:tcPr/>
                </a:tc>
              </a:tr>
              <a:tr h="30888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/>
                        </a:rPr>
                        <a:t>Jobs scheduled by A-REX for which A-REX is performing data staging (downloading or uploading data)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ComputingShareStagingJobs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/>
                        </a:rPr>
                        <a:t>1</a:t>
                      </a:r>
                      <a:endParaRPr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/>
                        </a:rPr>
                        <a:t>Number of jobs waiting to start execution, in queue in the batch system, both non-grid and grid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262</a:t>
                      </a:r>
                      <a:endParaRPr/>
                    </a:p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ComputingShareWaitingJobs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262</a:t>
                      </a:r>
                      <a:endParaRPr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Queued non-grid 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67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ComputingShareLocalWaitingJobs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67</a:t>
                      </a:r>
                      <a:endParaRPr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Total number of jobs currently running in the system, non-grid and grid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1458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ComputingShareRunningJobs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1458</a:t>
                      </a:r>
                      <a:endParaRPr/>
                    </a:p>
                  </a:txBody>
                  <a:tcPr/>
                </a:tc>
              </a:tr>
              <a:tr h="308880"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Running non-grid 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1025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Arial"/>
                        </a:rPr>
                        <a:t>ComputingShareLocalRunningJobs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1025</a:t>
                      </a:r>
                      <a:endParaRPr/>
                    </a:p>
                  </a:txBody>
                  <a:tcPr/>
                </a:tc>
              </a:tr>
              <a:tr h="308880"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Total number of jobs in any state (running, waiting, suspended, staging, PreLRMSWaiting) from any interface both non-grid and grid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1721</a:t>
                      </a:r>
                      <a:endParaRPr/>
                    </a:p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Arial"/>
                        </a:rPr>
                        <a:t>ComputingShare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ComputingShareTotalJobs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/>
                        </a:rPr>
                        <a:t>1721</a:t>
                      </a:r>
                      <a:endParaRPr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6" name="CustomShape 3"/>
          <p:cNvSpPr/>
          <p:nvPr/>
        </p:nvSpPr>
        <p:spPr>
          <a:xfrm>
            <a:off x="10509854" y="2357520"/>
            <a:ext cx="669966" cy="312520"/>
          </a:xfrm>
          <a:prstGeom prst="roundRect">
            <a:avLst>
              <a:gd name="adj" fmla="val 3600"/>
            </a:avLst>
          </a:prstGeom>
          <a:noFill/>
          <a:ln w="38160">
            <a:solidFill>
              <a:srgbClr val="008000"/>
            </a:solidFill>
            <a:rou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7" name="CustomShape 4"/>
          <p:cNvSpPr/>
          <p:nvPr/>
        </p:nvSpPr>
        <p:spPr>
          <a:xfrm>
            <a:off x="10509854" y="2999260"/>
            <a:ext cx="669966" cy="267760"/>
          </a:xfrm>
          <a:prstGeom prst="roundRect">
            <a:avLst>
              <a:gd name="adj" fmla="val 3600"/>
            </a:avLst>
          </a:prstGeom>
          <a:noFill/>
          <a:ln w="38160">
            <a:solidFill>
              <a:srgbClr val="008000"/>
            </a:solidFill>
            <a:round/>
            <a:tailEnd type="triangle" w="med" len="med"/>
          </a:ln>
        </p:spPr>
      </p:sp>
      <p:sp>
        <p:nvSpPr>
          <p:cNvPr id="218" name="CustomShape 5"/>
          <p:cNvSpPr/>
          <p:nvPr/>
        </p:nvSpPr>
        <p:spPr>
          <a:xfrm>
            <a:off x="10509854" y="3900880"/>
            <a:ext cx="640080" cy="274320"/>
          </a:xfrm>
          <a:prstGeom prst="roundRect">
            <a:avLst>
              <a:gd name="adj" fmla="val 3600"/>
            </a:avLst>
          </a:prstGeom>
          <a:noFill/>
          <a:ln w="38160">
            <a:solidFill>
              <a:srgbClr val="008000"/>
            </a:solidFill>
            <a:rou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9" name="CustomShape 6"/>
          <p:cNvSpPr/>
          <p:nvPr/>
        </p:nvSpPr>
        <p:spPr>
          <a:xfrm>
            <a:off x="10479968" y="4690260"/>
            <a:ext cx="669966" cy="310240"/>
          </a:xfrm>
          <a:prstGeom prst="roundRect">
            <a:avLst>
              <a:gd name="adj" fmla="val 3600"/>
            </a:avLst>
          </a:prstGeom>
          <a:noFill/>
          <a:ln w="38160">
            <a:solidFill>
              <a:srgbClr val="008000"/>
            </a:solidFill>
            <a:round/>
            <a:tailEnd type="triangle" w="med" len="med"/>
          </a:ln>
        </p:spPr>
      </p:sp>
      <p:cxnSp>
        <p:nvCxnSpPr>
          <p:cNvPr id="220" name="Line 7"/>
          <p:cNvCxnSpPr/>
          <p:nvPr/>
        </p:nvCxnSpPr>
        <p:spPr>
          <a:xfrm>
            <a:off x="1524000" y="0"/>
            <a:ext cx="360" cy="360"/>
          </a:xfrm>
          <a:prstGeom prst="line">
            <a:avLst/>
          </a:prstGeom>
          <a:ln w="38160">
            <a:solidFill>
              <a:srgbClr val="008000"/>
            </a:solidFill>
            <a:round/>
            <a:tailEnd type="triangle" w="med" len="med"/>
          </a:ln>
        </p:spPr>
      </p:cxnSp>
      <p:cxnSp>
        <p:nvCxnSpPr>
          <p:cNvPr id="221" name="Line 8"/>
          <p:cNvCxnSpPr/>
          <p:nvPr/>
        </p:nvCxnSpPr>
        <p:spPr>
          <a:xfrm>
            <a:off x="1524000" y="0"/>
            <a:ext cx="360" cy="360"/>
          </a:xfrm>
          <a:prstGeom prst="line">
            <a:avLst/>
          </a:prstGeom>
          <a:ln w="38160">
            <a:solidFill>
              <a:srgbClr val="008000"/>
            </a:solidFill>
            <a:round/>
            <a:tailEnd type="triangle" w="med" len="med"/>
          </a:ln>
        </p:spPr>
      </p:cxnSp>
      <p:cxnSp>
        <p:nvCxnSpPr>
          <p:cNvPr id="222" name="Line 9"/>
          <p:cNvCxnSpPr/>
          <p:nvPr/>
        </p:nvCxnSpPr>
        <p:spPr>
          <a:xfrm>
            <a:off x="1524000" y="0"/>
            <a:ext cx="360" cy="360"/>
          </a:xfrm>
          <a:prstGeom prst="line">
            <a:avLst/>
          </a:prstGeom>
          <a:ln w="38160">
            <a:solidFill>
              <a:srgbClr val="008000"/>
            </a:solidFill>
            <a:round/>
            <a:tailEnd type="triangle" w="med" len="med"/>
          </a:ln>
        </p:spPr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10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52792" y="5969466"/>
            <a:ext cx="2040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1721 = 1+262+1458</a:t>
            </a:r>
            <a:endParaRPr lang="en-US" dirty="0"/>
          </a:p>
        </p:txBody>
      </p:sp>
      <p:sp>
        <p:nvSpPr>
          <p:cNvPr id="20" name="CustomShape 4"/>
          <p:cNvSpPr/>
          <p:nvPr/>
        </p:nvSpPr>
        <p:spPr>
          <a:xfrm>
            <a:off x="838200" y="5969466"/>
            <a:ext cx="2270128" cy="369332"/>
          </a:xfrm>
          <a:prstGeom prst="roundRect">
            <a:avLst>
              <a:gd name="adj" fmla="val 3600"/>
            </a:avLst>
          </a:prstGeom>
          <a:noFill/>
          <a:ln w="38160">
            <a:solidFill>
              <a:srgbClr val="008000"/>
            </a:solidFill>
            <a:round/>
            <a:tailEnd type="triangle" w="med" len="med"/>
          </a:ln>
        </p:spPr>
      </p:sp>
    </p:spTree>
    <p:extLst>
      <p:ext uri="{BB962C8B-B14F-4D97-AF65-F5344CB8AC3E}">
        <p14:creationId xmlns:p14="http://schemas.microsoft.com/office/powerpoint/2010/main" val="4622262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3504720" y="106200"/>
            <a:ext cx="6720120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>
                <a:latin typeface="Lucida Sans Unicode"/>
              </a:rPr>
              <a:t>GLUE2 mapping of relevant
info: job statistics, dynamic</a:t>
            </a:r>
            <a:endParaRPr/>
          </a:p>
        </p:txBody>
      </p:sp>
      <p:graphicFrame>
        <p:nvGraphicFramePr>
          <p:cNvPr id="224" name="Table 2"/>
          <p:cNvGraphicFramePr/>
          <p:nvPr>
            <p:extLst>
              <p:ext uri="{D42A27DB-BD31-4B8C-83A1-F6EECF244321}">
                <p14:modId xmlns:p14="http://schemas.microsoft.com/office/powerpoint/2010/main" val="1686600039"/>
              </p:ext>
            </p:extLst>
          </p:nvPr>
        </p:nvGraphicFramePr>
        <p:xfrm>
          <a:off x="308757" y="1118160"/>
          <a:ext cx="11602194" cy="5282640"/>
        </p:xfrm>
        <a:graphic>
          <a:graphicData uri="http://schemas.openxmlformats.org/drawingml/2006/table">
            <a:tbl>
              <a:tblPr/>
              <a:tblGrid>
                <a:gridCol w="2511820"/>
                <a:gridCol w="1019044"/>
                <a:gridCol w="2024171"/>
                <a:gridCol w="4134339"/>
                <a:gridCol w="1912820"/>
              </a:tblGrid>
              <a:tr h="699822">
                <a:tc>
                  <a:txBody>
                    <a:bodyPr/>
                    <a:lstStyle/>
                    <a:p>
                      <a:r>
                        <a:rPr lang="en-US" sz="1300">
                          <a:latin typeface="Arial"/>
                        </a:rPr>
                        <a:t>Cluster information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>
                          <a:latin typeface="Arial"/>
                        </a:rPr>
                        <a:t>Sample value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latin typeface="Arial"/>
                        </a:rPr>
                        <a:t>GLUE2 object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>
                          <a:latin typeface="Arial"/>
                        </a:rPr>
                        <a:t>GLUE2 attribute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>
                          <a:latin typeface="Arial"/>
                        </a:rPr>
                        <a:t>Sample GLUE2 value</a:t>
                      </a:r>
                      <a:endParaRPr/>
                    </a:p>
                  </a:txBody>
                  <a:tcPr/>
                </a:tc>
              </a:tr>
              <a:tr h="487534"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Number of free slots available for 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1140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ComputingShareFreeSlots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1140</a:t>
                      </a:r>
                      <a:endParaRPr/>
                    </a:p>
                  </a:txBody>
                  <a:tcPr/>
                </a:tc>
              </a:tr>
              <a:tr h="877561"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Number of free slots available with their time limits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1140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ComputingShareFreeSlotsWithDuration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1140:604800
#slots:duration [#slots:duration], a list</a:t>
                      </a:r>
                      <a:endParaRPr/>
                    </a:p>
                  </a:txBody>
                  <a:tcPr/>
                </a:tc>
              </a:tr>
              <a:tr h="682547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/>
                        </a:rPr>
                        <a:t>Number of slots required to execute all currently waiting and staging jobs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686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ComputingShareRequestedSlots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686</a:t>
                      </a:r>
                      <a:endParaRPr/>
                    </a:p>
                  </a:txBody>
                  <a:tcPr/>
                </a:tc>
              </a:tr>
              <a:tr h="487534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/>
                        </a:rPr>
                        <a:t>Batch system overview of grid jobs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1774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ComputingManager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ComputingManagerSlotsUsedByGridJobs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/>
                        </a:rPr>
                        <a:t>1774</a:t>
                      </a:r>
                      <a:endParaRPr dirty="0"/>
                    </a:p>
                  </a:txBody>
                  <a:tcPr/>
                </a:tc>
              </a:tr>
              <a:tr h="487534"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Batch system overview of  non-grid 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8233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ComputingManager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ComputingManagerSlotsUsedByLocalJobs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Arial"/>
                        </a:rPr>
                        <a:t>8233</a:t>
                      </a:r>
                      <a:endParaRPr/>
                    </a:p>
                  </a:txBody>
                  <a:tcPr/>
                </a:tc>
              </a:tr>
              <a:tr h="39002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02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02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0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0483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Formats and adding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existing formats can be converted to e.g. </a:t>
            </a:r>
            <a:r>
              <a:rPr lang="en-US" dirty="0" err="1" smtClean="0"/>
              <a:t>json</a:t>
            </a:r>
            <a:r>
              <a:rPr lang="en-US" dirty="0" smtClean="0"/>
              <a:t> by Harvester ARC  plugin</a:t>
            </a:r>
          </a:p>
          <a:p>
            <a:r>
              <a:rPr lang="en-US" dirty="0" smtClean="0"/>
              <a:t>Or: format of information can easily be provided as a </a:t>
            </a:r>
            <a:r>
              <a:rPr lang="en-US" dirty="0" err="1" smtClean="0"/>
              <a:t>json</a:t>
            </a:r>
            <a:r>
              <a:rPr lang="en-US" dirty="0" smtClean="0"/>
              <a:t> file on ARC side.</a:t>
            </a:r>
          </a:p>
          <a:p>
            <a:endParaRPr lang="en-US" dirty="0"/>
          </a:p>
          <a:p>
            <a:r>
              <a:rPr lang="en-US" dirty="0" smtClean="0"/>
              <a:t>Information needed by ATLAS which is not already provided:</a:t>
            </a:r>
          </a:p>
          <a:p>
            <a:pPr lvl="1"/>
            <a:r>
              <a:rPr lang="en-US" dirty="0" smtClean="0"/>
              <a:t>Can be put on top of the glue2.0 schema, but: </a:t>
            </a:r>
          </a:p>
          <a:p>
            <a:pPr lvl="2"/>
            <a:r>
              <a:rPr lang="en-US" dirty="0" smtClean="0"/>
              <a:t>will “pollute” the glue2.0 schema and must be used sparingly and after careful discussion and agreement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12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20.09.2017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Maiken</a:t>
            </a:r>
            <a:r>
              <a:rPr lang="en-US" dirty="0" smtClean="0"/>
              <a:t> Pedersen, University of Oslo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58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"/>
            </a:pPr>
            <a:r>
              <a:rPr lang="en-US" sz="2000" dirty="0" smtClean="0">
                <a:latin typeface="Lucida Sans Unicode"/>
              </a:rPr>
              <a:t>ARIS is a powerful local information service:</a:t>
            </a:r>
            <a:endParaRPr lang="en-US" sz="4000" dirty="0" smtClean="0"/>
          </a:p>
          <a:p>
            <a:pPr lvl="1">
              <a:buFont typeface="Lucida Sans Unicode"/>
              <a:buChar char="–"/>
            </a:pPr>
            <a:r>
              <a:rPr lang="en-US" sz="2000" i="1" dirty="0" smtClean="0">
                <a:latin typeface="Lucida Sans Unicode"/>
              </a:rPr>
              <a:t>speaks</a:t>
            </a:r>
            <a:r>
              <a:rPr lang="en-US" sz="2000" dirty="0" smtClean="0">
                <a:latin typeface="Lucida Sans Unicode"/>
              </a:rPr>
              <a:t> multiple dialects (</a:t>
            </a:r>
            <a:r>
              <a:rPr lang="en-US" sz="2000" dirty="0" err="1" smtClean="0">
                <a:latin typeface="Lucida Sans Unicode"/>
              </a:rPr>
              <a:t>NorduGrid</a:t>
            </a:r>
            <a:r>
              <a:rPr lang="en-US" sz="2000" dirty="0" smtClean="0">
                <a:latin typeface="Lucida Sans Unicode"/>
              </a:rPr>
              <a:t>, Glue1, GLUE2)</a:t>
            </a:r>
            <a:endParaRPr lang="en-US" sz="3600" dirty="0" smtClean="0"/>
          </a:p>
          <a:p>
            <a:pPr lvl="1">
              <a:buFont typeface="Lucida Sans Unicode"/>
              <a:buChar char="–"/>
            </a:pPr>
            <a:r>
              <a:rPr lang="en-US" sz="2000" dirty="0" smtClean="0">
                <a:latin typeface="Lucida Sans Unicode"/>
              </a:rPr>
              <a:t>Creates LDIF and XML renderings</a:t>
            </a:r>
            <a:endParaRPr lang="en-US" sz="3600" dirty="0" smtClean="0"/>
          </a:p>
          <a:p>
            <a:pPr lvl="2">
              <a:buFont typeface="Lucida Sans Unicode"/>
              <a:buChar char="•"/>
            </a:pPr>
            <a:r>
              <a:rPr lang="en-US" dirty="0" smtClean="0">
                <a:latin typeface="Lucida Sans Unicode"/>
              </a:rPr>
              <a:t>ARC is the only middleware that renders both</a:t>
            </a:r>
            <a:endParaRPr lang="en-US" sz="3200" dirty="0" smtClean="0"/>
          </a:p>
          <a:p>
            <a:pPr lvl="1">
              <a:buFont typeface="Lucida Sans Unicode"/>
              <a:buChar char="–"/>
            </a:pPr>
            <a:r>
              <a:rPr lang="en-US" sz="2000" dirty="0" smtClean="0">
                <a:latin typeface="Lucida Sans Unicode"/>
              </a:rPr>
              <a:t>Offers information via both LDAP and Web Services</a:t>
            </a:r>
            <a:endParaRPr lang="en-US" sz="3600" dirty="0" smtClean="0"/>
          </a:p>
          <a:p>
            <a:pPr>
              <a:buFont typeface="Wingdings" charset="2"/>
              <a:buChar char=""/>
            </a:pPr>
            <a:r>
              <a:rPr lang="en-US" sz="2000" dirty="0" smtClean="0">
                <a:latin typeface="Lucida Sans Unicode"/>
              </a:rPr>
              <a:t>Information consumers:</a:t>
            </a:r>
            <a:endParaRPr lang="en-US" sz="4000" dirty="0" smtClean="0"/>
          </a:p>
          <a:p>
            <a:pPr lvl="1">
              <a:buFont typeface="Lucida Sans Unicode"/>
              <a:buChar char="–"/>
            </a:pPr>
            <a:r>
              <a:rPr lang="en-US" sz="2000" dirty="0" smtClean="0">
                <a:latin typeface="Lucida Sans Unicode"/>
              </a:rPr>
              <a:t>are easy to write as they would be based on well known standard technologies</a:t>
            </a:r>
            <a:endParaRPr lang="en-US" sz="3600" dirty="0" smtClean="0"/>
          </a:p>
          <a:p>
            <a:pPr lvl="1">
              <a:buFont typeface="Lucida Sans Unicode"/>
              <a:buChar char="–"/>
            </a:pPr>
            <a:r>
              <a:rPr lang="en-US" sz="2000" dirty="0" smtClean="0">
                <a:latin typeface="Lucida Sans Unicode"/>
              </a:rPr>
              <a:t>Can get very accurate information directly from ARIS Resource level.</a:t>
            </a:r>
            <a:endParaRPr lang="en-US" sz="3600" dirty="0" smtClean="0"/>
          </a:p>
          <a:p>
            <a:pPr>
              <a:buFont typeface="Wingdings" charset="2"/>
              <a:buChar char=""/>
            </a:pPr>
            <a:r>
              <a:rPr lang="en-US" sz="2000" dirty="0" smtClean="0">
                <a:latin typeface="Lucida Sans Unicode"/>
              </a:rPr>
              <a:t>Aiming at a </a:t>
            </a:r>
            <a:r>
              <a:rPr lang="en-US" sz="2000" b="1" dirty="0" smtClean="0">
                <a:latin typeface="Lucida Sans Unicode"/>
              </a:rPr>
              <a:t>full GLUE2 support</a:t>
            </a:r>
            <a:endParaRPr lang="en-US" sz="4000" dirty="0" smtClean="0"/>
          </a:p>
          <a:p>
            <a:pPr lvl="1">
              <a:buFont typeface="Lucida Sans Unicode"/>
              <a:buChar char="–"/>
            </a:pPr>
            <a:r>
              <a:rPr lang="en-US" sz="2000" dirty="0" smtClean="0">
                <a:latin typeface="Lucida Sans Unicode"/>
              </a:rPr>
              <a:t>Hoping to</a:t>
            </a:r>
            <a:r>
              <a:rPr lang="en-US" sz="2000" b="1" dirty="0" smtClean="0">
                <a:latin typeface="Lucida Sans Unicode"/>
              </a:rPr>
              <a:t> </a:t>
            </a:r>
            <a:r>
              <a:rPr lang="en-US" sz="2000" dirty="0" smtClean="0">
                <a:latin typeface="Lucida Sans Unicode"/>
              </a:rPr>
              <a:t>phase-out of old technologies like LDAP or </a:t>
            </a:r>
            <a:r>
              <a:rPr lang="en-US" sz="2000" dirty="0" err="1" smtClean="0">
                <a:latin typeface="Lucida Sans Unicode"/>
              </a:rPr>
              <a:t>Gridftpd</a:t>
            </a:r>
            <a:endParaRPr lang="en-US" sz="2000" dirty="0" smtClean="0">
              <a:latin typeface="Lucida Sans Unicode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13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02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r>
              <a:rPr lang="en-US" dirty="0"/>
              <a:t> </a:t>
            </a:r>
            <a:r>
              <a:rPr lang="mr-IN" dirty="0" smtClean="0"/>
              <a:t>–</a:t>
            </a:r>
            <a:r>
              <a:rPr lang="en-US" dirty="0" smtClean="0"/>
              <a:t> general and additional info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14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66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2000640" y="3261960"/>
            <a:ext cx="8321040" cy="69840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99CCFF"/>
            </a:solidFill>
            <a:tailEnd type="triangle" w="med" len="med"/>
          </a:ln>
        </p:spPr>
        <p:txBody>
          <a:bodyPr wrap="none" lIns="1523880" tIns="45000" rIns="90000" bIns="45000" anchor="ctr"/>
          <a:lstStyle/>
          <a:p>
            <a:r>
              <a:rPr lang="en-US" b="1">
                <a:latin typeface="Arial"/>
              </a:rPr>
              <a:t>No caching</a:t>
            </a:r>
            <a:r>
              <a:rPr lang="en-US">
                <a:latin typeface="Arial"/>
              </a:rPr>
              <a:t> of information:
it only makes sense when fresh</a:t>
            </a:r>
            <a:endParaRPr/>
          </a:p>
        </p:txBody>
      </p:sp>
      <p:sp>
        <p:nvSpPr>
          <p:cNvPr id="102" name="CustomShape 2"/>
          <p:cNvSpPr/>
          <p:nvPr/>
        </p:nvSpPr>
        <p:spPr>
          <a:xfrm>
            <a:off x="2002080" y="2441880"/>
            <a:ext cx="8321040" cy="69840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99CCFF"/>
            </a:solidFill>
            <a:tailEnd type="triangle" w="med" len="med"/>
          </a:ln>
        </p:spPr>
        <p:txBody>
          <a:bodyPr wrap="none" lIns="1523880" tIns="45000" rIns="90000" bIns="45000" anchor="ctr"/>
          <a:lstStyle/>
          <a:p>
            <a:r>
              <a:rPr lang="en-US" b="1">
                <a:latin typeface="Arial"/>
              </a:rPr>
              <a:t>Index must be as lightweight</a:t>
            </a:r>
            <a:r>
              <a:rPr lang="en-US">
                <a:latin typeface="Arial"/>
              </a:rPr>
              <a:t> as possible:
EGIIS contains just URLs.</a:t>
            </a:r>
            <a:endParaRPr/>
          </a:p>
        </p:txBody>
      </p:sp>
      <p:sp>
        <p:nvSpPr>
          <p:cNvPr id="103" name="CustomShape 3"/>
          <p:cNvSpPr/>
          <p:nvPr/>
        </p:nvSpPr>
        <p:spPr>
          <a:xfrm>
            <a:off x="1981200" y="1224720"/>
            <a:ext cx="8321040" cy="1097280"/>
          </a:xfrm>
          <a:prstGeom prst="roundRect">
            <a:avLst>
              <a:gd name="adj" fmla="val 1645"/>
            </a:avLst>
          </a:prstGeom>
          <a:solidFill>
            <a:srgbClr val="99CCFF"/>
          </a:solidFill>
          <a:ln>
            <a:solidFill>
              <a:srgbClr val="99CCFF"/>
            </a:solidFill>
            <a:tailEnd type="triangle" w="med" len="med"/>
          </a:ln>
        </p:spPr>
        <p:txBody>
          <a:bodyPr wrap="none" lIns="1523880" tIns="45000" rIns="90000" bIns="45000" anchor="ctr"/>
          <a:lstStyle/>
          <a:p>
            <a:r>
              <a:rPr lang="en-US">
                <a:latin typeface="Arial"/>
              </a:rPr>
              <a:t>Information must be </a:t>
            </a:r>
            <a:r>
              <a:rPr lang="en-US" b="1">
                <a:latin typeface="Arial"/>
              </a:rPr>
              <a:t>as fresh as possible</a:t>
            </a:r>
            <a:r>
              <a:rPr lang="en-US">
                <a:latin typeface="Arial"/>
              </a:rPr>
              <a:t>. 
The main source is therefore the
</a:t>
            </a:r>
            <a:r>
              <a:rPr lang="en-US" b="1">
                <a:latin typeface="Arial"/>
              </a:rPr>
              <a:t>local or resource level</a:t>
            </a:r>
            <a:endParaRPr/>
          </a:p>
        </p:txBody>
      </p:sp>
      <p:pic>
        <p:nvPicPr>
          <p:cNvPr id="104" name="Picture 103"/>
          <p:cNvPicPr/>
          <p:nvPr/>
        </p:nvPicPr>
        <p:blipFill>
          <a:blip r:embed="rId3"/>
          <a:stretch>
            <a:fillRect/>
          </a:stretch>
        </p:blipFill>
        <p:spPr>
          <a:xfrm>
            <a:off x="8678640" y="1427040"/>
            <a:ext cx="1409760" cy="789840"/>
          </a:xfrm>
          <a:prstGeom prst="rect">
            <a:avLst/>
          </a:prstGeom>
          <a:ln>
            <a:noFill/>
          </a:ln>
        </p:spPr>
      </p:pic>
      <p:sp>
        <p:nvSpPr>
          <p:cNvPr id="105" name="TextShape 4"/>
          <p:cNvSpPr txBox="1"/>
          <p:nvPr/>
        </p:nvSpPr>
        <p:spPr>
          <a:xfrm>
            <a:off x="2020956" y="106200"/>
            <a:ext cx="8243640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>
                <a:latin typeface="Lucida Sans Unicode"/>
              </a:rPr>
              <a:t>The ARC Information system key concepts</a:t>
            </a:r>
            <a:endParaRPr/>
          </a:p>
        </p:txBody>
      </p:sp>
      <p:pic>
        <p:nvPicPr>
          <p:cNvPr id="106" name="Picture 105"/>
          <p:cNvPicPr/>
          <p:nvPr/>
        </p:nvPicPr>
        <p:blipFill>
          <a:blip r:embed="rId4"/>
          <a:stretch>
            <a:fillRect/>
          </a:stretch>
        </p:blipFill>
        <p:spPr>
          <a:xfrm>
            <a:off x="2396640" y="3294720"/>
            <a:ext cx="731520" cy="723960"/>
          </a:xfrm>
          <a:prstGeom prst="rect">
            <a:avLst/>
          </a:prstGeom>
          <a:ln>
            <a:noFill/>
          </a:ln>
        </p:spPr>
      </p:pic>
      <p:pic>
        <p:nvPicPr>
          <p:cNvPr id="107" name="Picture 106"/>
          <p:cNvPicPr/>
          <p:nvPr/>
        </p:nvPicPr>
        <p:blipFill>
          <a:blip r:embed="rId5"/>
          <a:stretch>
            <a:fillRect/>
          </a:stretch>
        </p:blipFill>
        <p:spPr>
          <a:xfrm rot="1510800">
            <a:off x="8567040" y="2036160"/>
            <a:ext cx="1497960" cy="1559520"/>
          </a:xfrm>
          <a:prstGeom prst="rect">
            <a:avLst/>
          </a:prstGeom>
          <a:ln>
            <a:noFill/>
          </a:ln>
        </p:spPr>
      </p:pic>
      <p:sp>
        <p:nvSpPr>
          <p:cNvPr id="108" name="CustomShape 5"/>
          <p:cNvSpPr/>
          <p:nvPr/>
        </p:nvSpPr>
        <p:spPr>
          <a:xfrm>
            <a:off x="2260560" y="3158640"/>
            <a:ext cx="1005840" cy="914400"/>
          </a:xfrm>
          <a:prstGeom prst="noSmoking">
            <a:avLst>
              <a:gd name="adj" fmla="val 1602"/>
            </a:avLst>
          </a:prstGeom>
          <a:solidFill>
            <a:srgbClr val="DC2300"/>
          </a:solidFill>
          <a:ln>
            <a:solidFill>
              <a:srgbClr val="DC2300"/>
            </a:solidFill>
            <a:tailEnd type="triangle" w="med" len="med"/>
          </a:ln>
        </p:spPr>
      </p:sp>
      <p:pic>
        <p:nvPicPr>
          <p:cNvPr id="109" name="Picture 108"/>
          <p:cNvPicPr/>
          <p:nvPr/>
        </p:nvPicPr>
        <p:blipFill>
          <a:blip r:embed="rId6"/>
          <a:stretch>
            <a:fillRect/>
          </a:stretch>
        </p:blipFill>
        <p:spPr>
          <a:xfrm>
            <a:off x="2164080" y="914400"/>
            <a:ext cx="1280160" cy="1787760"/>
          </a:xfrm>
          <a:prstGeom prst="rect">
            <a:avLst/>
          </a:prstGeom>
          <a:ln>
            <a:noFill/>
          </a:ln>
        </p:spPr>
      </p:pic>
      <p:sp>
        <p:nvSpPr>
          <p:cNvPr id="110" name="CustomShape 6"/>
          <p:cNvSpPr/>
          <p:nvPr/>
        </p:nvSpPr>
        <p:spPr>
          <a:xfrm>
            <a:off x="1981200" y="4114800"/>
            <a:ext cx="8321040" cy="69840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99CCFF"/>
            </a:solidFill>
            <a:tailEnd type="triangle" w="med" len="med"/>
          </a:ln>
        </p:spPr>
        <p:txBody>
          <a:bodyPr wrap="none" lIns="1523880" tIns="45000" rIns="90000" bIns="45000" anchor="ctr"/>
          <a:lstStyle/>
          <a:p>
            <a:r>
              <a:rPr lang="en-US">
                <a:latin typeface="Arial"/>
              </a:rPr>
              <a:t>Being able to</a:t>
            </a:r>
            <a:r>
              <a:rPr lang="en-US" i="1">
                <a:latin typeface="Arial"/>
              </a:rPr>
              <a:t> </a:t>
            </a:r>
            <a:r>
              <a:rPr lang="en-US" b="1" i="1">
                <a:latin typeface="Arial"/>
              </a:rPr>
              <a:t>speak</a:t>
            </a:r>
            <a:r>
              <a:rPr lang="en-US">
                <a:latin typeface="Arial"/>
              </a:rPr>
              <a:t> all the possible 
information system </a:t>
            </a:r>
            <a:r>
              <a:rPr lang="en-US" b="1" i="1">
                <a:latin typeface="Arial"/>
              </a:rPr>
              <a:t>dialects</a:t>
            </a:r>
            <a:r>
              <a:rPr lang="en-US">
                <a:latin typeface="Arial"/>
              </a:rPr>
              <a:t> </a:t>
            </a:r>
            <a:endParaRPr/>
          </a:p>
        </p:txBody>
      </p:sp>
      <p:sp>
        <p:nvSpPr>
          <p:cNvPr id="111" name="CustomShape 7"/>
          <p:cNvSpPr/>
          <p:nvPr/>
        </p:nvSpPr>
        <p:spPr>
          <a:xfrm>
            <a:off x="1981200" y="4937760"/>
            <a:ext cx="8321040" cy="914400"/>
          </a:xfrm>
          <a:prstGeom prst="rect">
            <a:avLst/>
          </a:prstGeom>
          <a:solidFill>
            <a:srgbClr val="99CCFF"/>
          </a:solidFill>
          <a:ln>
            <a:solidFill>
              <a:srgbClr val="99CCFF"/>
            </a:solidFill>
            <a:tailEnd type="triangle" w="med" len="med"/>
          </a:ln>
        </p:spPr>
        <p:txBody>
          <a:bodyPr wrap="none" lIns="1143000" tIns="45000" rIns="90000" bIns="45000" anchor="ctr"/>
          <a:lstStyle/>
          <a:p>
            <a:r>
              <a:rPr lang="en-US">
                <a:latin typeface="Arial"/>
              </a:rPr>
              <a:t>As a consequence, </a:t>
            </a:r>
            <a:r>
              <a:rPr lang="en-US" b="1">
                <a:latin typeface="Arial"/>
              </a:rPr>
              <a:t>clients</a:t>
            </a:r>
            <a:r>
              <a:rPr lang="en-US">
                <a:latin typeface="Arial"/>
              </a:rPr>
              <a:t> accessing the resources need to 
</a:t>
            </a:r>
            <a:r>
              <a:rPr lang="en-US" b="1">
                <a:latin typeface="Arial"/>
              </a:rPr>
              <a:t>discovery and query resources on their own</a:t>
            </a:r>
            <a:r>
              <a:rPr lang="en-US">
                <a:latin typeface="Arial"/>
              </a:rPr>
              <a:t>.</a:t>
            </a:r>
            <a:endParaRPr/>
          </a:p>
        </p:txBody>
      </p:sp>
      <p:pic>
        <p:nvPicPr>
          <p:cNvPr id="112" name="Picture 111"/>
          <p:cNvPicPr/>
          <p:nvPr/>
        </p:nvPicPr>
        <p:blipFill>
          <a:blip r:embed="rId7"/>
          <a:srcRect b="527826"/>
          <a:stretch>
            <a:fillRect/>
          </a:stretch>
        </p:blipFill>
        <p:spPr>
          <a:xfrm>
            <a:off x="7704480" y="4127040"/>
            <a:ext cx="1555920" cy="666360"/>
          </a:xfrm>
          <a:prstGeom prst="rect">
            <a:avLst/>
          </a:prstGeom>
          <a:ln>
            <a:noFill/>
          </a:ln>
        </p:spPr>
      </p:pic>
      <p:pic>
        <p:nvPicPr>
          <p:cNvPr id="113" name="Picture 112"/>
          <p:cNvPicPr/>
          <p:nvPr/>
        </p:nvPicPr>
        <p:blipFill>
          <a:blip r:embed="rId8"/>
          <a:stretch>
            <a:fillRect/>
          </a:stretch>
        </p:blipFill>
        <p:spPr>
          <a:xfrm rot="5403600">
            <a:off x="1801560" y="4687560"/>
            <a:ext cx="991440" cy="1401120"/>
          </a:xfrm>
          <a:prstGeom prst="rect">
            <a:avLst/>
          </a:prstGeom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158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1981560" y="1334880"/>
            <a:ext cx="8320680" cy="2414160"/>
          </a:xfrm>
          <a:prstGeom prst="roundRect">
            <a:avLst>
              <a:gd name="adj" fmla="val 3600"/>
            </a:avLst>
          </a:prstGeom>
          <a:solidFill>
            <a:srgbClr val="FFCC99"/>
          </a:solidFill>
          <a:ln>
            <a:solidFill>
              <a:srgbClr val="FF9966"/>
            </a:solidFill>
          </a:ln>
        </p:spPr>
      </p:sp>
      <p:sp>
        <p:nvSpPr>
          <p:cNvPr id="122" name="TextShape 2"/>
          <p:cNvSpPr txBox="1"/>
          <p:nvPr/>
        </p:nvSpPr>
        <p:spPr>
          <a:xfrm>
            <a:off x="2781840" y="115942"/>
            <a:ext cx="6720120" cy="1008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>
                <a:latin typeface="Lucida Sans Unicode"/>
              </a:rPr>
              <a:t>Technologies</a:t>
            </a:r>
            <a:endParaRPr/>
          </a:p>
        </p:txBody>
      </p:sp>
      <p:sp>
        <p:nvSpPr>
          <p:cNvPr id="123" name="TextShape 3"/>
          <p:cNvSpPr txBox="1"/>
          <p:nvPr/>
        </p:nvSpPr>
        <p:spPr>
          <a:xfrm>
            <a:off x="2072640" y="1404360"/>
            <a:ext cx="8153280" cy="10857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Font typeface="Wingdings" charset="2"/>
              <a:buChar char=""/>
            </a:pPr>
            <a:r>
              <a:rPr lang="en-US" sz="2200">
                <a:latin typeface="Lucida Sans Unicode"/>
              </a:rPr>
              <a:t>A collection of Perl scripts, the </a:t>
            </a:r>
            <a:r>
              <a:rPr lang="en-US" sz="2200" b="1">
                <a:latin typeface="Lucida Sans Unicode"/>
              </a:rPr>
              <a:t>infoproviders</a:t>
            </a:r>
            <a:r>
              <a:rPr lang="en-US" sz="2200">
                <a:latin typeface="Lucida Sans Unicode"/>
              </a:rPr>
              <a:t>, collecting information</a:t>
            </a:r>
            <a:endParaRPr/>
          </a:p>
          <a:p>
            <a:pPr>
              <a:buFont typeface="Wingdings" charset="2"/>
              <a:buChar char=""/>
            </a:pPr>
            <a:endParaRPr/>
          </a:p>
        </p:txBody>
      </p:sp>
      <p:pic>
        <p:nvPicPr>
          <p:cNvPr id="124" name="Picture 123"/>
          <p:cNvPicPr/>
          <p:nvPr/>
        </p:nvPicPr>
        <p:blipFill>
          <a:blip r:embed="rId3"/>
          <a:stretch>
            <a:fillRect/>
          </a:stretch>
        </p:blipFill>
        <p:spPr>
          <a:xfrm>
            <a:off x="9566743" y="1698258"/>
            <a:ext cx="609480" cy="806400"/>
          </a:xfrm>
          <a:prstGeom prst="rect">
            <a:avLst/>
          </a:prstGeom>
          <a:ln>
            <a:noFill/>
          </a:ln>
        </p:spPr>
      </p:pic>
      <p:sp>
        <p:nvSpPr>
          <p:cNvPr id="125" name="CustomShape 4"/>
          <p:cNvSpPr/>
          <p:nvPr/>
        </p:nvSpPr>
        <p:spPr>
          <a:xfrm>
            <a:off x="1981560" y="5212080"/>
            <a:ext cx="4571640" cy="748080"/>
          </a:xfrm>
          <a:prstGeom prst="rect">
            <a:avLst/>
          </a:prstGeom>
          <a:solidFill>
            <a:srgbClr val="99CCFF"/>
          </a:solidFill>
          <a:ln>
            <a:solidFill>
              <a:srgbClr val="99CCFF"/>
            </a:solidFill>
            <a:tailEnd type="triangle" w="med" len="med"/>
          </a:ln>
        </p:spPr>
        <p:txBody>
          <a:bodyPr wrap="none" lIns="1143000" tIns="45000" rIns="90000" bIns="45000" anchor="ctr"/>
          <a:lstStyle/>
          <a:p>
            <a:r>
              <a:rPr lang="en-US" sz="1600">
                <a:latin typeface="Arial"/>
              </a:rPr>
              <a:t>performance only depends on </a:t>
            </a:r>
            <a:r>
              <a:rPr lang="en-US" sz="1600" b="1">
                <a:latin typeface="Arial"/>
              </a:rPr>
              <a:t>slapd 
</a:t>
            </a:r>
            <a:r>
              <a:rPr lang="en-US" sz="1600">
                <a:latin typeface="Arial"/>
              </a:rPr>
              <a:t>and optimization of </a:t>
            </a:r>
            <a:r>
              <a:rPr lang="en-US" sz="1600" b="1">
                <a:latin typeface="Arial"/>
              </a:rPr>
              <a:t>perl scripts</a:t>
            </a:r>
            <a:endParaRPr/>
          </a:p>
        </p:txBody>
      </p:sp>
      <p:pic>
        <p:nvPicPr>
          <p:cNvPr id="126" name="Picture 125"/>
          <p:cNvPicPr/>
          <p:nvPr/>
        </p:nvPicPr>
        <p:blipFill>
          <a:blip r:embed="rId4"/>
          <a:stretch>
            <a:fillRect/>
          </a:stretch>
        </p:blipFill>
        <p:spPr>
          <a:xfrm rot="5403600">
            <a:off x="2059320" y="5042160"/>
            <a:ext cx="768240" cy="1108800"/>
          </a:xfrm>
          <a:prstGeom prst="rect">
            <a:avLst/>
          </a:prstGeom>
          <a:ln>
            <a:noFill/>
          </a:ln>
        </p:spPr>
      </p:pic>
      <p:sp>
        <p:nvSpPr>
          <p:cNvPr id="127" name="TextShape 5"/>
          <p:cNvSpPr txBox="1"/>
          <p:nvPr/>
        </p:nvSpPr>
        <p:spPr>
          <a:xfrm>
            <a:off x="6245760" y="2241000"/>
            <a:ext cx="4056480" cy="15652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Font typeface="Wingdings" charset="2"/>
              <a:buChar char=""/>
            </a:pPr>
            <a:r>
              <a:rPr lang="en-US" sz="2200" b="1" dirty="0">
                <a:solidFill>
                  <a:srgbClr val="000000"/>
                </a:solidFill>
                <a:latin typeface="Lucida Sans Unicode"/>
              </a:rPr>
              <a:t>Web Services: </a:t>
            </a:r>
            <a:endParaRPr dirty="0"/>
          </a:p>
          <a:p>
            <a:pPr lvl="1">
              <a:buFont typeface="Lucida Sans Unicode"/>
              <a:buChar char="–"/>
            </a:pPr>
            <a:r>
              <a:rPr lang="en-US" dirty="0" smtClean="0">
                <a:solidFill>
                  <a:srgbClr val="000099"/>
                </a:solidFill>
                <a:latin typeface="Lucida Sans Unicode"/>
              </a:rPr>
              <a:t>Web </a:t>
            </a:r>
            <a:r>
              <a:rPr lang="en-US" dirty="0">
                <a:solidFill>
                  <a:srgbClr val="000099"/>
                </a:solidFill>
                <a:latin typeface="Lucida Sans Unicode"/>
              </a:rPr>
              <a:t>Services </a:t>
            </a:r>
            <a:r>
              <a:rPr lang="en-US" dirty="0" smtClean="0">
                <a:solidFill>
                  <a:srgbClr val="000099"/>
                </a:solidFill>
                <a:latin typeface="Lucida Sans Unicode"/>
              </a:rPr>
              <a:t>Container: HED </a:t>
            </a:r>
            <a:r>
              <a:rPr lang="en-US" dirty="0">
                <a:solidFill>
                  <a:srgbClr val="000099"/>
                </a:solidFill>
                <a:latin typeface="Lucida Sans Unicode"/>
              </a:rPr>
              <a:t>
ARCHED, serves info via </a:t>
            </a:r>
            <a:r>
              <a:rPr lang="en-US" b="1" dirty="0">
                <a:solidFill>
                  <a:srgbClr val="000099"/>
                </a:solidFill>
                <a:latin typeface="Lucida Sans Unicode"/>
              </a:rPr>
              <a:t>WSRF</a:t>
            </a:r>
            <a:r>
              <a:rPr lang="en-US" dirty="0">
                <a:solidFill>
                  <a:srgbClr val="000099"/>
                </a:solidFill>
                <a:latin typeface="Lucida Sans Unicode"/>
              </a:rPr>
              <a:t> based on </a:t>
            </a:r>
            <a:r>
              <a:rPr lang="en-US" b="1" dirty="0">
                <a:solidFill>
                  <a:srgbClr val="000099"/>
                </a:solidFill>
                <a:latin typeface="Lucida Sans Unicode"/>
              </a:rPr>
              <a:t>XML</a:t>
            </a:r>
            <a:endParaRPr dirty="0"/>
          </a:p>
        </p:txBody>
      </p:sp>
      <p:sp>
        <p:nvSpPr>
          <p:cNvPr id="128" name="TextShape 6"/>
          <p:cNvSpPr txBox="1"/>
          <p:nvPr/>
        </p:nvSpPr>
        <p:spPr>
          <a:xfrm>
            <a:off x="2346960" y="2222640"/>
            <a:ext cx="3931920" cy="29822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Font typeface="Wingdings" charset="2"/>
              <a:buChar char=""/>
            </a:pPr>
            <a:r>
              <a:rPr lang="en-US" sz="2200" b="1" dirty="0">
                <a:solidFill>
                  <a:srgbClr val="000000"/>
                </a:solidFill>
                <a:latin typeface="Lucida Sans Unicode"/>
                <a:ea typeface="DejaVu Sans"/>
              </a:rPr>
              <a:t>LDAP:</a:t>
            </a:r>
            <a:r>
              <a:rPr lang="en-US" dirty="0">
                <a:solidFill>
                  <a:srgbClr val="000099"/>
                </a:solidFill>
                <a:latin typeface="Lucida Sans Unicode"/>
                <a:ea typeface="DejaVu Sans"/>
              </a:rPr>
              <a:t> </a:t>
            </a:r>
            <a:endParaRPr dirty="0"/>
          </a:p>
          <a:p>
            <a:pPr lvl="1">
              <a:buFont typeface="Lucida Sans Unicode"/>
              <a:buChar char="–"/>
            </a:pPr>
            <a:r>
              <a:rPr lang="en-US" dirty="0">
                <a:solidFill>
                  <a:srgbClr val="000099"/>
                </a:solidFill>
                <a:latin typeface="Lucida Sans Unicode"/>
                <a:ea typeface="DejaVu Sans"/>
              </a:rPr>
              <a:t>B</a:t>
            </a:r>
            <a:r>
              <a:rPr lang="en-US" dirty="0" smtClean="0">
                <a:solidFill>
                  <a:srgbClr val="000099"/>
                </a:solidFill>
                <a:latin typeface="Lucida Sans Unicode"/>
                <a:ea typeface="DejaVu Sans"/>
              </a:rPr>
              <a:t>ackend </a:t>
            </a:r>
            <a:r>
              <a:rPr lang="en-US" dirty="0">
                <a:solidFill>
                  <a:srgbClr val="000099"/>
                </a:solidFill>
                <a:latin typeface="Lucida Sans Unicode"/>
                <a:ea typeface="DejaVu Sans"/>
              </a:rPr>
              <a:t>consisting of a 
</a:t>
            </a:r>
            <a:r>
              <a:rPr lang="en-US" b="1" dirty="0">
                <a:solidFill>
                  <a:srgbClr val="000099"/>
                </a:solidFill>
                <a:latin typeface="Lucida Sans Unicode"/>
                <a:ea typeface="DejaVu Sans"/>
              </a:rPr>
              <a:t>schema</a:t>
            </a:r>
            <a:r>
              <a:rPr lang="en-US" dirty="0">
                <a:solidFill>
                  <a:srgbClr val="000099"/>
                </a:solidFill>
                <a:latin typeface="Lucida Sans Unicode"/>
                <a:ea typeface="DejaVu Sans"/>
              </a:rPr>
              <a:t> and the 
</a:t>
            </a:r>
            <a:r>
              <a:rPr lang="en-US" b="1" dirty="0">
                <a:solidFill>
                  <a:srgbClr val="000099"/>
                </a:solidFill>
                <a:latin typeface="Lucida Sans Unicode"/>
                <a:ea typeface="DejaVu Sans"/>
              </a:rPr>
              <a:t>EGIIS</a:t>
            </a:r>
            <a:r>
              <a:rPr lang="en-US" dirty="0">
                <a:solidFill>
                  <a:srgbClr val="000099"/>
                </a:solidFill>
                <a:latin typeface="Lucida Sans Unicode"/>
                <a:ea typeface="DejaVu Sans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Lucida Sans Unicode"/>
                <a:ea typeface="DejaVu Sans"/>
              </a:rPr>
              <a:t>index</a:t>
            </a:r>
          </a:p>
          <a:p>
            <a:pPr lvl="1">
              <a:buFont typeface="Lucida Sans Unicode"/>
              <a:buChar char="–"/>
            </a:pPr>
            <a:endParaRPr dirty="0"/>
          </a:p>
          <a:p>
            <a:pPr lvl="1">
              <a:buFont typeface="Lucida Sans Unicode"/>
              <a:buChar char="–"/>
            </a:pPr>
            <a:r>
              <a:rPr lang="en-US" dirty="0">
                <a:solidFill>
                  <a:srgbClr val="000099"/>
                </a:solidFill>
                <a:latin typeface="Lucida Sans Unicode"/>
                <a:ea typeface="DejaVu Sans"/>
              </a:rPr>
              <a:t>A dynamically populated </a:t>
            </a:r>
            <a:r>
              <a:rPr lang="en-US" b="1" dirty="0" err="1">
                <a:solidFill>
                  <a:srgbClr val="000099"/>
                </a:solidFill>
                <a:latin typeface="Lucida Sans Unicode"/>
                <a:ea typeface="DejaVu Sans"/>
              </a:rPr>
              <a:t>OpenLDAP</a:t>
            </a:r>
            <a:r>
              <a:rPr lang="en-US" dirty="0">
                <a:solidFill>
                  <a:srgbClr val="000099"/>
                </a:solidFill>
                <a:latin typeface="Lucida Sans Unicode"/>
                <a:ea typeface="DejaVu Sans"/>
              </a:rPr>
              <a:t> server and a collection of </a:t>
            </a:r>
            <a:r>
              <a:rPr lang="en-US" dirty="0" err="1">
                <a:solidFill>
                  <a:srgbClr val="000099"/>
                </a:solidFill>
                <a:latin typeface="Lucida Sans Unicode"/>
                <a:ea typeface="DejaVu Sans"/>
              </a:rPr>
              <a:t>ldap</a:t>
            </a:r>
            <a:r>
              <a:rPr lang="en-US" dirty="0">
                <a:solidFill>
                  <a:srgbClr val="000099"/>
                </a:solidFill>
                <a:latin typeface="Lucida Sans Unicode"/>
                <a:ea typeface="DejaVu Sans"/>
              </a:rPr>
              <a:t> Berkeley Database update scripts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457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1603513" y="106200"/>
            <a:ext cx="8621327" cy="1008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>
                <a:latin typeface="Lucida Sans Unicode"/>
              </a:rPr>
              <a:t>ARC IS: extended to “speak” other dialects</a:t>
            </a:r>
            <a:endParaRPr/>
          </a:p>
        </p:txBody>
      </p:sp>
      <p:pic>
        <p:nvPicPr>
          <p:cNvPr id="130" name="Picture 129"/>
          <p:cNvPicPr/>
          <p:nvPr/>
        </p:nvPicPr>
        <p:blipFill>
          <a:blip r:embed="rId3"/>
          <a:stretch>
            <a:fillRect/>
          </a:stretch>
        </p:blipFill>
        <p:spPr>
          <a:xfrm>
            <a:off x="923677" y="1007170"/>
            <a:ext cx="8290440" cy="5457240"/>
          </a:xfrm>
          <a:prstGeom prst="rect">
            <a:avLst/>
          </a:prstGeom>
          <a:ln>
            <a:noFill/>
          </a:ln>
        </p:spPr>
      </p:pic>
      <p:pic>
        <p:nvPicPr>
          <p:cNvPr id="131" name="Picture 130"/>
          <p:cNvPicPr/>
          <p:nvPr/>
        </p:nvPicPr>
        <p:blipFill>
          <a:blip r:embed="rId4"/>
          <a:stretch>
            <a:fillRect/>
          </a:stretch>
        </p:blipFill>
        <p:spPr>
          <a:xfrm>
            <a:off x="3901440" y="4949280"/>
            <a:ext cx="581760" cy="811440"/>
          </a:xfrm>
          <a:prstGeom prst="rect">
            <a:avLst/>
          </a:prstGeom>
          <a:ln>
            <a:noFill/>
          </a:ln>
        </p:spPr>
      </p:pic>
      <p:sp>
        <p:nvSpPr>
          <p:cNvPr id="132" name="CustomShape 2"/>
          <p:cNvSpPr/>
          <p:nvPr/>
        </p:nvSpPr>
        <p:spPr>
          <a:xfrm>
            <a:off x="3901440" y="2011680"/>
            <a:ext cx="1371600" cy="274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tailEnd type="triangle" w="med" len="med"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848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2376564" y="141826"/>
            <a:ext cx="6720120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1" dirty="0">
                <a:latin typeface="+mj-lt"/>
              </a:rPr>
              <a:t>What GLUE2 VO info looks like</a:t>
            </a:r>
            <a:endParaRPr sz="2000" dirty="0">
              <a:latin typeface="+mj-lt"/>
            </a:endParaRPr>
          </a:p>
        </p:txBody>
      </p:sp>
      <p:sp>
        <p:nvSpPr>
          <p:cNvPr id="228" name="TextShape 2"/>
          <p:cNvSpPr txBox="1"/>
          <p:nvPr/>
        </p:nvSpPr>
        <p:spPr>
          <a:xfrm>
            <a:off x="950026" y="1482040"/>
            <a:ext cx="9869978" cy="45720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57200" indent="-457200">
              <a:buSzPct val="45000"/>
              <a:buFont typeface="Wingdings" charset="2"/>
              <a:buChar char="§"/>
            </a:pPr>
            <a:r>
              <a:rPr lang="en-US" sz="2800" dirty="0"/>
              <a:t> One Share for the actual </a:t>
            </a:r>
            <a:r>
              <a:rPr lang="en-US" sz="2800" dirty="0" smtClean="0"/>
              <a:t>queue, without </a:t>
            </a:r>
            <a:r>
              <a:rPr lang="en-US" sz="2800" dirty="0"/>
              <a:t>any VO information</a:t>
            </a:r>
            <a:endParaRPr sz="1600" dirty="0"/>
          </a:p>
          <a:p>
            <a:pPr marL="457200" indent="-457200">
              <a:buSzPct val="45000"/>
              <a:buFont typeface="Wingdings" charset="2"/>
              <a:buChar char="§"/>
            </a:pPr>
            <a:r>
              <a:rPr lang="en-US" sz="2800" dirty="0"/>
              <a:t> A Share for each VO, reporting specific </a:t>
            </a:r>
            <a:r>
              <a:rPr lang="en-US" sz="2800" dirty="0" smtClean="0"/>
              <a:t>VO </a:t>
            </a:r>
            <a:r>
              <a:rPr lang="en-US" sz="2800" dirty="0"/>
              <a:t>numbers. Share names are of the </a:t>
            </a:r>
            <a:r>
              <a:rPr lang="en-US" sz="2800" dirty="0" smtClean="0"/>
              <a:t>form </a:t>
            </a:r>
          </a:p>
          <a:p>
            <a:pPr>
              <a:buSzPct val="45000"/>
            </a:pPr>
            <a:r>
              <a:rPr lang="en-US" sz="2800" i="1" dirty="0" smtClean="0"/>
              <a:t>	</a:t>
            </a:r>
            <a:r>
              <a:rPr lang="en-US" sz="2800" i="1" dirty="0" err="1" smtClean="0"/>
              <a:t>queuename_voname</a:t>
            </a:r>
            <a:endParaRPr sz="1600" dirty="0"/>
          </a:p>
          <a:p>
            <a:pPr marL="457200" indent="-457200">
              <a:buSzPct val="45000"/>
              <a:buFont typeface="Wingdings" charset="2"/>
              <a:buChar char="§"/>
            </a:pPr>
            <a:r>
              <a:rPr lang="en-US" sz="2800" dirty="0"/>
              <a:t> A </a:t>
            </a:r>
            <a:r>
              <a:rPr lang="en-US" sz="2800" dirty="0" err="1"/>
              <a:t>MappingPolicy</a:t>
            </a:r>
            <a:r>
              <a:rPr lang="en-US" sz="2800" dirty="0"/>
              <a:t> for each Share, should </a:t>
            </a:r>
            <a:r>
              <a:rPr lang="en-US" sz="2800" dirty="0" smtClean="0"/>
              <a:t>be </a:t>
            </a:r>
            <a:r>
              <a:rPr lang="en-US" sz="2800" dirty="0"/>
              <a:t>used by clients for discovery</a:t>
            </a:r>
            <a:endParaRPr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8906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2057520" y="2047320"/>
            <a:ext cx="8153280" cy="38048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buFont typeface="Wingdings" charset="2"/>
              <a:buChar char=""/>
            </a:pPr>
            <a:r>
              <a:rPr lang="en-US" sz="2800" dirty="0" smtClean="0"/>
              <a:t> ARC </a:t>
            </a:r>
            <a:r>
              <a:rPr lang="en-US" sz="2800" dirty="0"/>
              <a:t>key concepts and </a:t>
            </a:r>
            <a:r>
              <a:rPr lang="en-US" sz="2800" dirty="0" smtClean="0"/>
              <a:t>technologies</a:t>
            </a:r>
          </a:p>
          <a:p>
            <a:pPr>
              <a:buFont typeface="Wingdings" charset="2"/>
              <a:buChar char=""/>
            </a:pPr>
            <a:endParaRPr lang="en-US" sz="2800" dirty="0"/>
          </a:p>
          <a:p>
            <a:pPr>
              <a:buFont typeface="Wingdings" charset="2"/>
              <a:buChar char=""/>
            </a:pPr>
            <a:endParaRPr sz="1600" dirty="0"/>
          </a:p>
          <a:p>
            <a:pPr>
              <a:buFont typeface="Wingdings" charset="2"/>
              <a:buChar char=""/>
            </a:pPr>
            <a:r>
              <a:rPr lang="en-US" sz="2800" dirty="0" smtClean="0"/>
              <a:t> Integration </a:t>
            </a:r>
            <a:r>
              <a:rPr lang="en-US" sz="2800" dirty="0"/>
              <a:t>challenges past, present and </a:t>
            </a:r>
            <a:r>
              <a:rPr lang="en-US" sz="2800" dirty="0" smtClean="0"/>
              <a:t>future</a:t>
            </a:r>
          </a:p>
          <a:p>
            <a:pPr>
              <a:buFont typeface="Wingdings" charset="2"/>
              <a:buChar char=""/>
            </a:pPr>
            <a:endParaRPr lang="nb-NO" sz="2800" dirty="0" smtClean="0"/>
          </a:p>
          <a:p>
            <a:pPr>
              <a:buFont typeface="Wingdings" charset="2"/>
              <a:buChar char=""/>
            </a:pPr>
            <a:r>
              <a:rPr lang="nb-NO" sz="2800" dirty="0" smtClean="0"/>
              <a:t> </a:t>
            </a:r>
            <a:r>
              <a:rPr lang="nb-NO" sz="2800" dirty="0" err="1" smtClean="0"/>
              <a:t>What</a:t>
            </a:r>
            <a:r>
              <a:rPr lang="nb-NO" sz="2800" dirty="0" smtClean="0"/>
              <a:t> </a:t>
            </a:r>
            <a:r>
              <a:rPr lang="nb-NO" sz="2800" dirty="0" err="1" smtClean="0"/>
              <a:t>information</a:t>
            </a:r>
            <a:r>
              <a:rPr lang="nb-NO" sz="2800" dirty="0" smtClean="0"/>
              <a:t> is </a:t>
            </a:r>
            <a:r>
              <a:rPr lang="nb-NO" sz="2800" dirty="0" err="1" smtClean="0"/>
              <a:t>available</a:t>
            </a:r>
            <a:r>
              <a:rPr lang="nb-NO" sz="2800" dirty="0"/>
              <a:t> </a:t>
            </a:r>
            <a:r>
              <a:rPr lang="nb-NO" sz="2800" dirty="0" smtClean="0"/>
              <a:t>from ARC </a:t>
            </a:r>
            <a:r>
              <a:rPr lang="nb-NO" sz="2800" dirty="0" err="1" smtClean="0"/>
              <a:t>information</a:t>
            </a:r>
            <a:r>
              <a:rPr lang="nb-NO" sz="2800" dirty="0" smtClean="0"/>
              <a:t> system</a:t>
            </a:r>
            <a:endParaRPr sz="1600" dirty="0"/>
          </a:p>
        </p:txBody>
      </p:sp>
      <p:sp>
        <p:nvSpPr>
          <p:cNvPr id="100" name="TextShape 2"/>
          <p:cNvSpPr txBox="1"/>
          <p:nvPr/>
        </p:nvSpPr>
        <p:spPr>
          <a:xfrm>
            <a:off x="2879124" y="59400"/>
            <a:ext cx="7345716" cy="11016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3000" b="1" dirty="0">
                <a:latin typeface="+mj-lt"/>
              </a:rPr>
              <a:t>Outline</a:t>
            </a:r>
            <a:endParaRPr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20.09.2017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741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1084476" y="224953"/>
            <a:ext cx="8926421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 dirty="0">
                <a:latin typeface="+mj-lt"/>
              </a:rPr>
              <a:t>The </a:t>
            </a:r>
            <a:r>
              <a:rPr lang="en-US" sz="3000" b="1" dirty="0" err="1">
                <a:latin typeface="+mj-lt"/>
              </a:rPr>
              <a:t>ComputingShare</a:t>
            </a:r>
            <a:r>
              <a:rPr lang="en-US" sz="3000" b="1" dirty="0">
                <a:latin typeface="+mj-lt"/>
              </a:rPr>
              <a:t> and </a:t>
            </a:r>
            <a:r>
              <a:rPr lang="en-US" sz="3000" b="1" dirty="0" err="1">
                <a:latin typeface="+mj-lt"/>
              </a:rPr>
              <a:t>MappingPolicy</a:t>
            </a:r>
            <a:r>
              <a:rPr lang="en-US" sz="3000" b="1" dirty="0">
                <a:latin typeface="+mj-lt"/>
              </a:rPr>
              <a:t> concepts</a:t>
            </a:r>
            <a:endParaRPr dirty="0">
              <a:latin typeface="+mj-lt"/>
            </a:endParaRPr>
          </a:p>
        </p:txBody>
      </p:sp>
      <p:sp>
        <p:nvSpPr>
          <p:cNvPr id="211" name="TextShape 2"/>
          <p:cNvSpPr txBox="1"/>
          <p:nvPr/>
        </p:nvSpPr>
        <p:spPr>
          <a:xfrm>
            <a:off x="783771" y="1335974"/>
            <a:ext cx="9934105" cy="530352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900" indent="-342900">
              <a:buFont typeface="Arial" charset="0"/>
              <a:buChar char="•"/>
            </a:pPr>
            <a:r>
              <a:rPr lang="en-US" sz="2200" dirty="0"/>
              <a:t>For each queue that is serving a VO, there is a </a:t>
            </a:r>
            <a:r>
              <a:rPr lang="en-US" sz="2200" dirty="0" err="1"/>
              <a:t>ComputingShare</a:t>
            </a:r>
            <a:r>
              <a:rPr lang="en-US" sz="2200" dirty="0"/>
              <a:t> and a  </a:t>
            </a:r>
            <a:r>
              <a:rPr lang="en-US" sz="2200" dirty="0" err="1"/>
              <a:t>MappingPolicy</a:t>
            </a:r>
            <a:r>
              <a:rPr lang="en-US" sz="2200" dirty="0"/>
              <a:t> for such VO to represent the status of resources of that queue allocated to that VO.</a:t>
            </a:r>
            <a:endParaRPr dirty="0"/>
          </a:p>
          <a:p>
            <a:pPr marL="742950" lvl="1" indent="-285750">
              <a:buFont typeface="Arial" charset="0"/>
              <a:buChar char="•"/>
            </a:pPr>
            <a:r>
              <a:rPr lang="en-US" dirty="0"/>
              <a:t>Example: the queue called </a:t>
            </a:r>
            <a:r>
              <a:rPr lang="en-US" b="1" dirty="0"/>
              <a:t>batch</a:t>
            </a:r>
            <a:r>
              <a:rPr lang="en-US" dirty="0"/>
              <a:t> serving the VO </a:t>
            </a:r>
            <a:r>
              <a:rPr lang="en-US" b="1" dirty="0"/>
              <a:t>atlas</a:t>
            </a:r>
            <a:r>
              <a:rPr lang="en-US" dirty="0"/>
              <a:t> will be represented by a </a:t>
            </a:r>
            <a:r>
              <a:rPr lang="en-US" dirty="0" err="1"/>
              <a:t>ComputingShare</a:t>
            </a:r>
            <a:r>
              <a:rPr lang="en-US" dirty="0"/>
              <a:t> “called” </a:t>
            </a:r>
            <a:r>
              <a:rPr lang="en-US" b="1" dirty="0" err="1"/>
              <a:t>batch_atlas</a:t>
            </a:r>
            <a:endParaRPr dirty="0"/>
          </a:p>
          <a:p>
            <a:pPr marL="342900" indent="-342900">
              <a:buFont typeface="Arial" charset="0"/>
              <a:buChar char="•"/>
            </a:pPr>
            <a:r>
              <a:rPr lang="en-US" sz="2200" b="1" dirty="0"/>
              <a:t>NOTE: </a:t>
            </a:r>
            <a:r>
              <a:rPr lang="en-US" sz="2200" dirty="0"/>
              <a:t>the name of a Share should </a:t>
            </a:r>
            <a:r>
              <a:rPr lang="en-US" sz="2200" b="1" dirty="0"/>
              <a:t>not</a:t>
            </a:r>
            <a:r>
              <a:rPr lang="en-US" sz="2200" dirty="0"/>
              <a:t> be used for discovery. It is written that way just for humans to be able to read at first glance.
GLUE2 is a distributed database and using the attributes and unique IDs of its objects are the proper way to do it:</a:t>
            </a:r>
            <a:endParaRPr dirty="0"/>
          </a:p>
          <a:p>
            <a:pPr lvl="2">
              <a:buFont typeface="StarSymbol"/>
              <a:buAutoNum type="arabicPeriod"/>
            </a:pPr>
            <a:r>
              <a:rPr lang="en-US" sz="1600" dirty="0"/>
              <a:t> Search for ID of the </a:t>
            </a:r>
            <a:r>
              <a:rPr lang="en-US" sz="1600" dirty="0" err="1"/>
              <a:t>MappingPolicy</a:t>
            </a:r>
            <a:r>
              <a:rPr lang="en-US" sz="1600" dirty="0"/>
              <a:t> associated with a VO</a:t>
            </a:r>
            <a:endParaRPr dirty="0"/>
          </a:p>
          <a:p>
            <a:pPr lvl="2">
              <a:buFont typeface="StarSymbol"/>
              <a:buAutoNum type="arabicPeriod"/>
            </a:pPr>
            <a:r>
              <a:rPr lang="en-US" sz="1600" dirty="0"/>
              <a:t> Find the </a:t>
            </a:r>
            <a:r>
              <a:rPr lang="en-US" sz="1600" dirty="0" err="1"/>
              <a:t>ComputingShare</a:t>
            </a:r>
            <a:r>
              <a:rPr lang="en-US" sz="1600" dirty="0"/>
              <a:t> that serves that Policy ID.   </a:t>
            </a:r>
            <a:endParaRPr dirty="0"/>
          </a:p>
          <a:p>
            <a:pPr lvl="1">
              <a:buFont typeface="StarSymbol"/>
              <a:buAutoNum type="arabicPeriod"/>
            </a:pPr>
            <a:r>
              <a:rPr lang="en-US" sz="2200" dirty="0"/>
              <a:t>Note that the use of unique IDs allows for large scale scheduling across clusters.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02168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1424213" y="272571"/>
            <a:ext cx="8729189" cy="1188093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 dirty="0">
                <a:latin typeface="+mj-lt"/>
              </a:rPr>
              <a:t>The </a:t>
            </a:r>
            <a:r>
              <a:rPr lang="en-US" sz="3000" b="1" dirty="0" err="1">
                <a:latin typeface="+mj-lt"/>
              </a:rPr>
              <a:t>ComputingShare</a:t>
            </a:r>
            <a:r>
              <a:rPr lang="en-US" sz="3000" b="1" dirty="0">
                <a:latin typeface="+mj-lt"/>
              </a:rPr>
              <a:t> </a:t>
            </a:r>
            <a:r>
              <a:rPr lang="en-US" sz="3000" b="1" dirty="0" smtClean="0">
                <a:latin typeface="+mj-lt"/>
              </a:rPr>
              <a:t>and </a:t>
            </a:r>
            <a:r>
              <a:rPr lang="en-US" sz="3000" b="1" dirty="0" err="1" smtClean="0">
                <a:latin typeface="+mj-lt"/>
              </a:rPr>
              <a:t>MappingPolicy</a:t>
            </a:r>
            <a:r>
              <a:rPr lang="en-US" sz="3000" b="1" dirty="0" smtClean="0">
                <a:latin typeface="+mj-lt"/>
              </a:rPr>
              <a:t> </a:t>
            </a:r>
            <a:r>
              <a:rPr lang="en-US" sz="3000" b="1" dirty="0">
                <a:latin typeface="+mj-lt"/>
              </a:rPr>
              <a:t>concepts</a:t>
            </a:r>
            <a:endParaRPr dirty="0">
              <a:latin typeface="+mj-lt"/>
            </a:endParaRPr>
          </a:p>
        </p:txBody>
      </p:sp>
      <p:sp>
        <p:nvSpPr>
          <p:cNvPr id="209" name="TextShape 2"/>
          <p:cNvSpPr txBox="1"/>
          <p:nvPr/>
        </p:nvSpPr>
        <p:spPr>
          <a:xfrm>
            <a:off x="1152937" y="1987826"/>
            <a:ext cx="9919253" cy="448056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900" indent="-342900">
              <a:buFont typeface="Arial" charset="0"/>
              <a:buChar char="•"/>
            </a:pPr>
            <a:r>
              <a:rPr lang="en-US" sz="2200" dirty="0" smtClean="0"/>
              <a:t> A </a:t>
            </a:r>
            <a:r>
              <a:rPr lang="en-US" sz="2200" b="1" dirty="0" smtClean="0"/>
              <a:t>Share</a:t>
            </a:r>
            <a:r>
              <a:rPr lang="en-US" sz="2200" dirty="0" smtClean="0"/>
              <a:t> is a set of resources. A </a:t>
            </a:r>
            <a:r>
              <a:rPr lang="en-US" sz="2200" b="1" dirty="0" err="1" smtClean="0"/>
              <a:t>ComputingShare</a:t>
            </a:r>
            <a:r>
              <a:rPr lang="en-US" sz="2200" dirty="0" smtClean="0"/>
              <a:t> is typically an allocation on  a batch system queue, but can be anything that reserves resources.</a:t>
            </a:r>
            <a:endParaRPr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200" dirty="0" smtClean="0"/>
              <a:t> Every Share has a related </a:t>
            </a:r>
            <a:r>
              <a:rPr lang="en-US" sz="2200" b="1" dirty="0" err="1" smtClean="0"/>
              <a:t>MappingPolicy</a:t>
            </a:r>
            <a:r>
              <a:rPr lang="en-US" sz="2200" dirty="0" smtClean="0"/>
              <a:t>, that represents some kind of authorization associated to that share. So far there are no special authorization rules but the simple “Belonging to a VO” information</a:t>
            </a:r>
            <a:endParaRPr dirty="0" smtClean="0"/>
          </a:p>
          <a:p>
            <a:pPr marL="800100" lvl="1" indent="-342900">
              <a:buFont typeface="Arial" charset="0"/>
              <a:buChar char="•"/>
            </a:pPr>
            <a:r>
              <a:rPr lang="en-US" sz="2200" dirty="0" smtClean="0"/>
              <a:t> In Glue1 this information was somewhere in </a:t>
            </a:r>
            <a:r>
              <a:rPr lang="en-US" sz="2200" dirty="0" err="1" smtClean="0"/>
              <a:t>VoView</a:t>
            </a:r>
            <a:endParaRPr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200" dirty="0" smtClean="0"/>
              <a:t>In ARC there is a special </a:t>
            </a:r>
            <a:r>
              <a:rPr lang="en-US" sz="2200" dirty="0" err="1" smtClean="0"/>
              <a:t>ComputingShare</a:t>
            </a:r>
            <a:r>
              <a:rPr lang="en-US" sz="2200" dirty="0" smtClean="0"/>
              <a:t> for each batch system's queue with </a:t>
            </a:r>
            <a:r>
              <a:rPr lang="en-US" sz="2200" b="1" dirty="0" smtClean="0"/>
              <a:t>NO </a:t>
            </a:r>
            <a:r>
              <a:rPr lang="en-US" sz="2200" b="1" dirty="0" err="1" smtClean="0"/>
              <a:t>MappingPolicy</a:t>
            </a:r>
            <a:r>
              <a:rPr lang="en-US" sz="2200" b="1" dirty="0" smtClean="0"/>
              <a:t>,</a:t>
            </a:r>
            <a:r>
              <a:rPr lang="en-US" sz="2200" dirty="0" smtClean="0"/>
              <a:t> that represents the status of every queue as a whole, regardless of policy restrictions and resource allocations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20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933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1759139" y="187929"/>
            <a:ext cx="8548735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 dirty="0">
                <a:latin typeface="+mj-lt"/>
              </a:rPr>
              <a:t>Ongoing </a:t>
            </a:r>
            <a:r>
              <a:rPr lang="en-US" sz="3000" b="1" dirty="0" smtClean="0">
                <a:latin typeface="+mj-lt"/>
              </a:rPr>
              <a:t>developments related </a:t>
            </a:r>
            <a:r>
              <a:rPr lang="en-US" sz="3000" b="1" smtClean="0">
                <a:latin typeface="+mj-lt"/>
              </a:rPr>
              <a:t>to available information </a:t>
            </a:r>
            <a:endParaRPr lang="en-US" sz="3000" b="1" dirty="0" smtClean="0">
              <a:latin typeface="+mj-lt"/>
            </a:endParaRPr>
          </a:p>
        </p:txBody>
      </p:sp>
      <p:sp>
        <p:nvSpPr>
          <p:cNvPr id="226" name="TextShape 2"/>
          <p:cNvSpPr txBox="1"/>
          <p:nvPr/>
        </p:nvSpPr>
        <p:spPr>
          <a:xfrm>
            <a:off x="1593679" y="2062468"/>
            <a:ext cx="8879654" cy="39776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Font typeface="Wingdings" charset="2"/>
              <a:buChar char=""/>
            </a:pPr>
            <a:r>
              <a:rPr lang="en-US" sz="2800" dirty="0">
                <a:latin typeface="Lucida Sans Unicode"/>
              </a:rPr>
              <a:t>VO support: based on GLUE2 </a:t>
            </a:r>
            <a:r>
              <a:rPr lang="en-US" sz="2800" dirty="0" err="1">
                <a:latin typeface="Lucida Sans Unicode"/>
              </a:rPr>
              <a:t>ComputingShares</a:t>
            </a:r>
            <a:endParaRPr dirty="0"/>
          </a:p>
          <a:p>
            <a:pPr lvl="1">
              <a:buFont typeface="Lucida Sans Unicode"/>
              <a:buChar char="–"/>
            </a:pPr>
            <a:r>
              <a:rPr lang="en-US" sz="2400" dirty="0">
                <a:latin typeface="Lucida Sans Unicode"/>
              </a:rPr>
              <a:t>Generic solution: gets VO info from user certificate. </a:t>
            </a:r>
            <a:r>
              <a:rPr lang="en-US" sz="2400" dirty="0">
                <a:latin typeface="Lucida Sans Unicode"/>
              </a:rPr>
              <a:t>Sysadmin should just specify what are the expected VO names per </a:t>
            </a:r>
            <a:r>
              <a:rPr lang="en-US" sz="2400" dirty="0" smtClean="0">
                <a:latin typeface="Lucida Sans Unicode"/>
              </a:rPr>
              <a:t>queue/cluster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21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29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3504720" y="106200"/>
            <a:ext cx="6720120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 dirty="0">
                <a:latin typeface="+mj-lt"/>
              </a:rPr>
              <a:t>What VO info looks like</a:t>
            </a:r>
            <a:endParaRPr dirty="0">
              <a:latin typeface="+mj-lt"/>
            </a:endParaRPr>
          </a:p>
        </p:txBody>
      </p:sp>
      <p:pic>
        <p:nvPicPr>
          <p:cNvPr id="230" name="Picture 229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480" y="1285920"/>
            <a:ext cx="6056640" cy="2005920"/>
          </a:xfrm>
          <a:prstGeom prst="rect">
            <a:avLst/>
          </a:prstGeom>
          <a:ln>
            <a:noFill/>
          </a:ln>
        </p:spPr>
      </p:pic>
      <p:sp>
        <p:nvSpPr>
          <p:cNvPr id="231" name="CustomShape 2"/>
          <p:cNvSpPr/>
          <p:nvPr/>
        </p:nvSpPr>
        <p:spPr>
          <a:xfrm>
            <a:off x="6553200" y="1920240"/>
            <a:ext cx="2011680" cy="548640"/>
          </a:xfrm>
          <a:prstGeom prst="parallelogram">
            <a:avLst>
              <a:gd name="adj" fmla="val 1285"/>
            </a:avLst>
          </a:prstGeom>
          <a:noFill/>
          <a:ln w="3816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232" name="TextShape 3"/>
          <p:cNvSpPr txBox="1"/>
          <p:nvPr/>
        </p:nvSpPr>
        <p:spPr>
          <a:xfrm>
            <a:off x="7376160" y="1986480"/>
            <a:ext cx="1097280" cy="3189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 sz="1600">
                <a:latin typeface="Arial"/>
              </a:rPr>
              <a:t>VO name</a:t>
            </a:r>
            <a:endParaRPr/>
          </a:p>
        </p:txBody>
      </p:sp>
      <p:sp>
        <p:nvSpPr>
          <p:cNvPr id="233" name="CustomShape 4"/>
          <p:cNvSpPr/>
          <p:nvPr/>
        </p:nvSpPr>
        <p:spPr>
          <a:xfrm>
            <a:off x="8747760" y="2743200"/>
            <a:ext cx="1645920" cy="457200"/>
          </a:xfrm>
          <a:prstGeom prst="rect">
            <a:avLst/>
          </a:prstGeom>
          <a:solidFill>
            <a:srgbClr val="3DEB3D"/>
          </a:solidFill>
          <a:ln>
            <a:solidFill>
              <a:srgbClr val="000000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queue name</a:t>
            </a:r>
            <a:endParaRPr/>
          </a:p>
        </p:txBody>
      </p:sp>
      <p:cxnSp>
        <p:nvCxnSpPr>
          <p:cNvPr id="234" name="Line 5"/>
          <p:cNvCxnSpPr>
            <a:stCxn id="233" idx="1"/>
            <a:endCxn id="230" idx="2"/>
          </p:cNvCxnSpPr>
          <p:nvPr/>
        </p:nvCxnSpPr>
        <p:spPr>
          <a:xfrm flipH="1" flipV="1">
            <a:off x="6644280" y="2925720"/>
            <a:ext cx="2103840" cy="46440"/>
          </a:xfrm>
          <a:prstGeom prst="straightConnector1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235" name="Line 6"/>
          <p:cNvCxnSpPr>
            <a:stCxn id="233" idx="0"/>
            <a:endCxn id="230" idx="0"/>
          </p:cNvCxnSpPr>
          <p:nvPr/>
        </p:nvCxnSpPr>
        <p:spPr>
          <a:xfrm flipH="1" flipV="1">
            <a:off x="6369960" y="1920600"/>
            <a:ext cx="3201120" cy="822960"/>
          </a:xfrm>
          <a:prstGeom prst="curvedConnector3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236" name="Line 7"/>
          <p:cNvCxnSpPr>
            <a:stCxn id="233" idx="1"/>
            <a:endCxn id="230" idx="2"/>
          </p:cNvCxnSpPr>
          <p:nvPr/>
        </p:nvCxnSpPr>
        <p:spPr>
          <a:xfrm flipH="1" flipV="1">
            <a:off x="6369960" y="2559960"/>
            <a:ext cx="2378160" cy="412200"/>
          </a:xfrm>
          <a:prstGeom prst="curvedConnector3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</p:cxnSp>
      <p:sp>
        <p:nvSpPr>
          <p:cNvPr id="237" name="CustomShape 8"/>
          <p:cNvSpPr/>
          <p:nvPr/>
        </p:nvSpPr>
        <p:spPr>
          <a:xfrm>
            <a:off x="6096000" y="2743200"/>
            <a:ext cx="548640" cy="365760"/>
          </a:xfrm>
          <a:prstGeom prst="rect">
            <a:avLst/>
          </a:prstGeom>
          <a:noFill/>
          <a:ln w="38160">
            <a:solidFill>
              <a:srgbClr val="3DEB3D"/>
            </a:solidFill>
            <a:round/>
            <a:tailEnd type="triangle" w="med" len="med"/>
          </a:ln>
        </p:spPr>
      </p:sp>
      <p:pic>
        <p:nvPicPr>
          <p:cNvPr id="238" name="Picture 237"/>
          <p:cNvPicPr/>
          <p:nvPr/>
        </p:nvPicPr>
        <p:blipFill>
          <a:blip r:embed="rId3"/>
          <a:srcRect l="5002" b="50008"/>
          <a:stretch>
            <a:fillRect/>
          </a:stretch>
        </p:blipFill>
        <p:spPr>
          <a:xfrm>
            <a:off x="2737200" y="3652920"/>
            <a:ext cx="6658200" cy="2107800"/>
          </a:xfrm>
          <a:prstGeom prst="rect">
            <a:avLst/>
          </a:prstGeom>
          <a:ln>
            <a:noFill/>
          </a:ln>
        </p:spPr>
      </p:pic>
      <p:sp>
        <p:nvSpPr>
          <p:cNvPr id="239" name="CustomShape 9"/>
          <p:cNvSpPr/>
          <p:nvPr/>
        </p:nvSpPr>
        <p:spPr>
          <a:xfrm>
            <a:off x="6096000" y="1920240"/>
            <a:ext cx="548640" cy="365760"/>
          </a:xfrm>
          <a:prstGeom prst="rect">
            <a:avLst/>
          </a:prstGeom>
          <a:noFill/>
          <a:ln w="38160">
            <a:solidFill>
              <a:srgbClr val="3DEB3D"/>
            </a:solidFill>
            <a:round/>
            <a:tailEnd type="triangle" w="med" len="med"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22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4811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Shape 1"/>
          <p:cNvSpPr txBox="1"/>
          <p:nvPr/>
        </p:nvSpPr>
        <p:spPr>
          <a:xfrm>
            <a:off x="2578445" y="211680"/>
            <a:ext cx="6720120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 dirty="0">
                <a:latin typeface="+mj-lt"/>
              </a:rPr>
              <a:t>Future developments</a:t>
            </a:r>
            <a:endParaRPr dirty="0">
              <a:latin typeface="+mj-lt"/>
            </a:endParaRPr>
          </a:p>
        </p:txBody>
      </p:sp>
      <p:sp>
        <p:nvSpPr>
          <p:cNvPr id="241" name="TextShape 2"/>
          <p:cNvSpPr txBox="1"/>
          <p:nvPr/>
        </p:nvSpPr>
        <p:spPr>
          <a:xfrm>
            <a:off x="1294410" y="1219320"/>
            <a:ext cx="8916390" cy="39776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Font typeface="Wingdings" charset="2"/>
              <a:buChar char=""/>
            </a:pPr>
            <a:r>
              <a:rPr lang="en-US" sz="2800" dirty="0">
                <a:latin typeface="Lucida Sans Unicode"/>
              </a:rPr>
              <a:t>VO:</a:t>
            </a:r>
            <a:endParaRPr dirty="0"/>
          </a:p>
          <a:p>
            <a:pPr lvl="1">
              <a:buFont typeface="Lucida Sans Unicode"/>
              <a:buChar char="–"/>
            </a:pPr>
            <a:r>
              <a:rPr lang="en-US" sz="2400" dirty="0">
                <a:latin typeface="Lucida Sans Unicode"/>
              </a:rPr>
              <a:t> MAY get VO info from LRMS that support it, but still not planned. Condor solution (</a:t>
            </a:r>
            <a:r>
              <a:rPr lang="en-US" sz="2400" dirty="0" err="1">
                <a:latin typeface="Lucida Sans Unicode"/>
              </a:rPr>
              <a:t>ClassAds</a:t>
            </a:r>
            <a:r>
              <a:rPr lang="en-US" sz="2400" dirty="0">
                <a:latin typeface="Lucida Sans Unicode"/>
              </a:rPr>
              <a:t>) far from being </a:t>
            </a:r>
            <a:r>
              <a:rPr lang="en-US" sz="2400" dirty="0" smtClean="0">
                <a:latin typeface="Lucida Sans Unicode"/>
              </a:rPr>
              <a:t>generic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23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358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CE with and without (pre-) WS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20629" y="1396538"/>
            <a:ext cx="10924915" cy="5103387"/>
            <a:chOff x="719881" y="1396538"/>
            <a:chExt cx="10924915" cy="510338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881" y="1396538"/>
              <a:ext cx="10924915" cy="5103387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4206240" y="3004772"/>
              <a:ext cx="7344011" cy="2602444"/>
              <a:chOff x="4206240" y="3004772"/>
              <a:chExt cx="7344011" cy="2602444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4206240" y="3757353"/>
                <a:ext cx="6816436" cy="1097280"/>
              </a:xfrm>
              <a:prstGeom prst="roundRect">
                <a:avLst/>
              </a:prstGeom>
              <a:noFill/>
              <a:ln w="666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 rot="5400000">
                <a:off x="10018197" y="4075161"/>
                <a:ext cx="260244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Information system</a:t>
                </a:r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2</a:t>
            </a:fld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Maiken</a:t>
            </a:r>
            <a:r>
              <a:rPr lang="en-US" dirty="0" smtClean="0"/>
              <a:t> Pedersen, University of Oslo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86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25692" y="169977"/>
            <a:ext cx="6720120" cy="1008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dirty="0"/>
          </a:p>
        </p:txBody>
      </p:sp>
      <p:pic>
        <p:nvPicPr>
          <p:cNvPr id="134" name="Picture 133"/>
          <p:cNvPicPr/>
          <p:nvPr/>
        </p:nvPicPr>
        <p:blipFill>
          <a:blip r:embed="rId3"/>
          <a:stretch>
            <a:fillRect/>
          </a:stretch>
        </p:blipFill>
        <p:spPr>
          <a:xfrm>
            <a:off x="6525046" y="140594"/>
            <a:ext cx="5284573" cy="3961849"/>
          </a:xfrm>
          <a:prstGeom prst="rect">
            <a:avLst/>
          </a:prstGeom>
          <a:ln>
            <a:noFill/>
          </a:ln>
        </p:spPr>
      </p:pic>
      <p:sp>
        <p:nvSpPr>
          <p:cNvPr id="4" name="Content Placeholder 3"/>
          <p:cNvSpPr txBox="1">
            <a:spLocks/>
          </p:cNvSpPr>
          <p:nvPr/>
        </p:nvSpPr>
        <p:spPr>
          <a:xfrm>
            <a:off x="494270" y="1419267"/>
            <a:ext cx="5090984" cy="519159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ARIS: ARC Resource Information Service </a:t>
            </a:r>
          </a:p>
          <a:p>
            <a:pPr lvl="1"/>
            <a:r>
              <a:rPr lang="en-US" dirty="0" smtClean="0"/>
              <a:t>Installed on the CE or storage resource</a:t>
            </a:r>
          </a:p>
          <a:p>
            <a:pPr lvl="1"/>
            <a:r>
              <a:rPr lang="en-US" dirty="0" smtClean="0"/>
              <a:t>Publishes via </a:t>
            </a:r>
          </a:p>
          <a:p>
            <a:pPr lvl="2"/>
            <a:r>
              <a:rPr lang="en-US" dirty="0" smtClean="0"/>
              <a:t>LDAP</a:t>
            </a:r>
          </a:p>
          <a:p>
            <a:pPr lvl="2"/>
            <a:r>
              <a:rPr lang="en-US" dirty="0" smtClean="0"/>
              <a:t>OASIS-WSRF (</a:t>
            </a:r>
            <a:r>
              <a:rPr lang="en-US" dirty="0" smtClean="0">
                <a:hlinkClick r:id="rId4"/>
              </a:rPr>
              <a:t>OASIS</a:t>
            </a:r>
            <a:r>
              <a:rPr lang="en-US" dirty="0" smtClean="0"/>
              <a:t>)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Info on: OS, architecture, memory, running and finished jobs, what users are allowed to run, trusted certificate authorities, 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GLUE2.0 schema </a:t>
            </a:r>
            <a:r>
              <a:rPr lang="en-US" dirty="0" smtClean="0"/>
              <a:t>(GLUE 1.2, </a:t>
            </a:r>
            <a:r>
              <a:rPr lang="en-US" dirty="0" err="1" smtClean="0"/>
              <a:t>Nordugrid</a:t>
            </a:r>
            <a:r>
              <a:rPr lang="en-US" dirty="0" smtClean="0"/>
              <a:t> schema)</a:t>
            </a:r>
          </a:p>
          <a:p>
            <a:pPr lvl="2"/>
            <a:r>
              <a:rPr lang="en-US" b="1" dirty="0" smtClean="0">
                <a:solidFill>
                  <a:srgbClr val="FF0000"/>
                </a:solidFill>
                <a:latin typeface="Lucida Sans Unicode"/>
              </a:rPr>
              <a:t>GLUE2:</a:t>
            </a:r>
            <a:r>
              <a:rPr lang="en-US" dirty="0" smtClean="0">
                <a:latin typeface="Lucida Sans Unicode"/>
              </a:rPr>
              <a:t> An attempt to unify information and make it independent from the specific LRMS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Infoproviders</a:t>
            </a:r>
            <a:r>
              <a:rPr lang="en-US" dirty="0" smtClean="0"/>
              <a:t> collect dynamic state info</a:t>
            </a:r>
          </a:p>
          <a:p>
            <a:pPr lvl="1"/>
            <a:r>
              <a:rPr lang="en-US" dirty="0" smtClean="0"/>
              <a:t>Grid layer (A-REX or </a:t>
            </a:r>
            <a:r>
              <a:rPr lang="en-US" dirty="0" err="1" smtClean="0"/>
              <a:t>GridFTP</a:t>
            </a:r>
            <a:r>
              <a:rPr lang="en-US" dirty="0" smtClean="0"/>
              <a:t> server)</a:t>
            </a:r>
          </a:p>
          <a:p>
            <a:pPr lvl="1"/>
            <a:r>
              <a:rPr lang="en-US" dirty="0" smtClean="0"/>
              <a:t>Local operating system (/proc area)</a:t>
            </a:r>
            <a:endParaRPr lang="en-US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5870489" y="4286915"/>
            <a:ext cx="2588741" cy="26923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Interfaces to</a:t>
            </a:r>
          </a:p>
          <a:p>
            <a:pPr lvl="1"/>
            <a:r>
              <a:rPr lang="en-US" sz="1600" dirty="0" smtClean="0"/>
              <a:t>UNIX fork</a:t>
            </a:r>
          </a:p>
          <a:p>
            <a:pPr lvl="1"/>
            <a:r>
              <a:rPr lang="en-US" sz="1600" dirty="0" smtClean="0"/>
              <a:t>PBS-family</a:t>
            </a:r>
          </a:p>
          <a:p>
            <a:pPr lvl="1"/>
            <a:r>
              <a:rPr lang="en-US" sz="1600" dirty="0" smtClean="0"/>
              <a:t>Condor</a:t>
            </a:r>
          </a:p>
          <a:p>
            <a:pPr lvl="1"/>
            <a:r>
              <a:rPr lang="en-US" sz="1600" dirty="0" smtClean="0"/>
              <a:t>Sun Grid Engine </a:t>
            </a:r>
          </a:p>
          <a:p>
            <a:pPr lvl="1"/>
            <a:r>
              <a:rPr lang="en-US" sz="1600" dirty="0" smtClean="0"/>
              <a:t>IBM </a:t>
            </a:r>
            <a:r>
              <a:rPr lang="en-US" sz="1600" dirty="0" err="1" smtClean="0"/>
              <a:t>LoadLeveler</a:t>
            </a:r>
            <a:endParaRPr lang="en-US" sz="1600" dirty="0" smtClean="0"/>
          </a:p>
          <a:p>
            <a:pPr lvl="1"/>
            <a:r>
              <a:rPr lang="en-US" sz="1600" dirty="0" smtClean="0"/>
              <a:t>SLURM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8744465" y="4261322"/>
            <a:ext cx="33033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Output:</a:t>
            </a:r>
          </a:p>
          <a:p>
            <a:pPr lvl="1"/>
            <a:r>
              <a:rPr lang="en-US" sz="1600" dirty="0" smtClean="0"/>
              <a:t>LDIF format populates local LDAP tree</a:t>
            </a:r>
          </a:p>
          <a:p>
            <a:pPr lvl="1"/>
            <a:r>
              <a:rPr lang="en-US" sz="1600" dirty="0" smtClean="0"/>
              <a:t>XML format for OASIS-WSRF </a:t>
            </a:r>
            <a:endParaRPr lang="en-US" sz="1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94270" y="257677"/>
            <a:ext cx="8602362" cy="8325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Overview of ARC Information system</a:t>
            </a:r>
            <a:endParaRPr lang="en-US" sz="4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3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97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2057520" y="306976"/>
            <a:ext cx="6720120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 dirty="0" smtClean="0">
                <a:latin typeface="+mj-lt"/>
              </a:rPr>
              <a:t>Briefly how info is collected and served</a:t>
            </a:r>
            <a:endParaRPr dirty="0">
              <a:latin typeface="+mj-lt"/>
            </a:endParaRPr>
          </a:p>
        </p:txBody>
      </p:sp>
      <p:sp>
        <p:nvSpPr>
          <p:cNvPr id="179" name="TextShape 2"/>
          <p:cNvSpPr txBox="1"/>
          <p:nvPr/>
        </p:nvSpPr>
        <p:spPr>
          <a:xfrm>
            <a:off x="1340939" y="1952368"/>
            <a:ext cx="9847991" cy="4348678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Font typeface="Wingdings" charset="2"/>
              <a:buChar char=""/>
            </a:pPr>
            <a:r>
              <a:rPr lang="en-US" sz="2200" dirty="0" err="1" smtClean="0">
                <a:latin typeface="Lucida Sans Unicode"/>
              </a:rPr>
              <a:t>Infoproviders</a:t>
            </a:r>
            <a:r>
              <a:rPr lang="en-US" sz="2200" dirty="0">
                <a:latin typeface="Lucida Sans Unicode"/>
              </a:rPr>
              <a:t> </a:t>
            </a:r>
            <a:r>
              <a:rPr lang="en-US" sz="2200" dirty="0" smtClean="0">
                <a:latin typeface="Lucida Sans Unicode"/>
              </a:rPr>
              <a:t>are Perl/python </a:t>
            </a:r>
            <a:r>
              <a:rPr lang="en-US" sz="2200" dirty="0">
                <a:latin typeface="Lucida Sans Unicode"/>
              </a:rPr>
              <a:t>LRMS modules </a:t>
            </a:r>
            <a:r>
              <a:rPr lang="en-US" sz="2200" dirty="0" smtClean="0">
                <a:latin typeface="Lucida Sans Unicode"/>
              </a:rPr>
              <a:t>that continuously </a:t>
            </a:r>
            <a:r>
              <a:rPr lang="en-US" sz="2200" dirty="0">
                <a:latin typeface="Lucida Sans Unicode"/>
              </a:rPr>
              <a:t>run and collect information from the batch </a:t>
            </a:r>
            <a:r>
              <a:rPr lang="en-US" sz="2200" dirty="0" smtClean="0">
                <a:latin typeface="Lucida Sans Unicode"/>
              </a:rPr>
              <a:t>system</a:t>
            </a:r>
          </a:p>
          <a:p>
            <a:pPr>
              <a:buFont typeface="Wingdings" charset="2"/>
              <a:buChar char=""/>
            </a:pPr>
            <a:endParaRPr dirty="0"/>
          </a:p>
          <a:p>
            <a:pPr>
              <a:buFont typeface="Wingdings" charset="2"/>
              <a:buChar char=""/>
            </a:pPr>
            <a:r>
              <a:rPr lang="en-US" sz="2200" dirty="0">
                <a:latin typeface="Lucida Sans Unicode"/>
              </a:rPr>
              <a:t>Information is temporarily stored in an internal </a:t>
            </a:r>
            <a:r>
              <a:rPr lang="en-US" sz="2200" dirty="0" err="1" smtClean="0">
                <a:latin typeface="Lucida Sans Unicode"/>
              </a:rPr>
              <a:t>datastructure</a:t>
            </a:r>
            <a:endParaRPr lang="en-US" sz="2200" dirty="0" smtClean="0">
              <a:latin typeface="Lucida Sans Unicode"/>
            </a:endParaRPr>
          </a:p>
          <a:p>
            <a:pPr>
              <a:buFont typeface="Wingdings" charset="2"/>
              <a:buChar char=""/>
            </a:pPr>
            <a:endParaRPr dirty="0"/>
          </a:p>
          <a:p>
            <a:pPr>
              <a:buFont typeface="Wingdings" charset="2"/>
              <a:buChar char=""/>
            </a:pPr>
            <a:r>
              <a:rPr lang="en-US" sz="2200" dirty="0">
                <a:latin typeface="Lucida Sans Unicode"/>
              </a:rPr>
              <a:t>The content of this </a:t>
            </a:r>
            <a:r>
              <a:rPr lang="en-US" sz="2200" dirty="0" err="1">
                <a:latin typeface="Lucida Sans Unicode"/>
              </a:rPr>
              <a:t>datastructure</a:t>
            </a:r>
            <a:r>
              <a:rPr lang="en-US" sz="2200" dirty="0">
                <a:latin typeface="Lucida Sans Unicode"/>
              </a:rPr>
              <a:t> is reshaped according to the two official ARC information schema, </a:t>
            </a:r>
            <a:r>
              <a:rPr lang="en-US" sz="2200" dirty="0" err="1">
                <a:latin typeface="Lucida Sans Unicode"/>
              </a:rPr>
              <a:t>NorduGRID</a:t>
            </a:r>
            <a:r>
              <a:rPr lang="en-US" sz="2200" dirty="0">
                <a:latin typeface="Lucida Sans Unicode"/>
              </a:rPr>
              <a:t> and </a:t>
            </a:r>
            <a:r>
              <a:rPr lang="en-US" sz="2200" dirty="0" smtClean="0">
                <a:latin typeface="Lucida Sans Unicode"/>
              </a:rPr>
              <a:t>GLUE2</a:t>
            </a:r>
            <a:r>
              <a:rPr lang="en-US" sz="2200" dirty="0">
                <a:latin typeface="Lucida Sans Unicode"/>
              </a:rPr>
              <a:t/>
            </a:r>
            <a:br>
              <a:rPr lang="en-US" sz="2200" dirty="0">
                <a:latin typeface="Lucida Sans Unicode"/>
              </a:rPr>
            </a:br>
            <a:endParaRPr strike="sngStrike" dirty="0" smtClean="0"/>
          </a:p>
          <a:p>
            <a:pPr>
              <a:buFont typeface="Wingdings" charset="2"/>
              <a:buChar char=""/>
            </a:pPr>
            <a:r>
              <a:rPr lang="en-US" sz="2200" dirty="0" smtClean="0">
                <a:latin typeface="Lucida Sans Unicode"/>
              </a:rPr>
              <a:t>The information is rendered as LDIF for LDAP and as XML for </a:t>
            </a:r>
            <a:r>
              <a:rPr lang="en-US" sz="2200" dirty="0" err="1" smtClean="0">
                <a:latin typeface="Lucida Sans Unicode"/>
              </a:rPr>
              <a:t>webservices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932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Line 1"/>
          <p:cNvSpPr/>
          <p:nvPr/>
        </p:nvSpPr>
        <p:spPr>
          <a:xfrm>
            <a:off x="6004560" y="1097280"/>
            <a:ext cx="0" cy="5029200"/>
          </a:xfrm>
          <a:prstGeom prst="line">
            <a:avLst/>
          </a:prstGeom>
          <a:ln w="76320">
            <a:solidFill>
              <a:srgbClr val="C0C0C0"/>
            </a:solidFill>
            <a:custDash>
              <a:ds d="51000" sp="51000"/>
              <a:ds d="51000" sp="51000"/>
            </a:custDash>
            <a:round/>
          </a:ln>
        </p:spPr>
      </p:sp>
      <p:sp>
        <p:nvSpPr>
          <p:cNvPr id="136" name="CustomShape 2"/>
          <p:cNvSpPr/>
          <p:nvPr/>
        </p:nvSpPr>
        <p:spPr>
          <a:xfrm>
            <a:off x="7741920" y="3108960"/>
            <a:ext cx="2011680" cy="173736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  <a:tailEnd type="triangle" w="med" len="med"/>
          </a:ln>
        </p:spPr>
      </p:sp>
      <p:sp>
        <p:nvSpPr>
          <p:cNvPr id="137" name="CustomShape 3"/>
          <p:cNvSpPr/>
          <p:nvPr/>
        </p:nvSpPr>
        <p:spPr>
          <a:xfrm>
            <a:off x="7467600" y="1828800"/>
            <a:ext cx="2560320" cy="822960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  <a:tailEnd type="triangle" w="med" len="med"/>
          </a:ln>
        </p:spPr>
      </p:sp>
      <p:sp>
        <p:nvSpPr>
          <p:cNvPr id="138" name="TextShape 4"/>
          <p:cNvSpPr txBox="1"/>
          <p:nvPr/>
        </p:nvSpPr>
        <p:spPr>
          <a:xfrm>
            <a:off x="2740938" y="24370"/>
            <a:ext cx="6720120" cy="1008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600" b="1" dirty="0">
                <a:latin typeface="+mj-lt"/>
              </a:rPr>
              <a:t>Supported interfaces and schemas </a:t>
            </a:r>
            <a:endParaRPr sz="2400" dirty="0">
              <a:latin typeface="+mj-lt"/>
            </a:endParaRPr>
          </a:p>
        </p:txBody>
      </p:sp>
      <p:sp>
        <p:nvSpPr>
          <p:cNvPr id="139" name="TextShape 5"/>
          <p:cNvSpPr txBox="1"/>
          <p:nvPr/>
        </p:nvSpPr>
        <p:spPr>
          <a:xfrm>
            <a:off x="7833360" y="1958040"/>
            <a:ext cx="2103120" cy="6022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NorduGRID
LDAP/LDIF only</a:t>
            </a:r>
            <a:endParaRPr/>
          </a:p>
        </p:txBody>
      </p:sp>
      <p:sp>
        <p:nvSpPr>
          <p:cNvPr id="140" name="TextShape 6"/>
          <p:cNvSpPr txBox="1"/>
          <p:nvPr/>
        </p:nvSpPr>
        <p:spPr>
          <a:xfrm>
            <a:off x="7685040" y="3291840"/>
            <a:ext cx="2103120" cy="155448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Glue1
Generated from </a:t>
            </a:r>
            <a:r>
              <a:rPr lang="en-US" dirty="0" err="1">
                <a:solidFill>
                  <a:srgbClr val="FFFFFF"/>
                </a:solidFill>
              </a:rPr>
              <a:t>NorduGRID</a:t>
            </a:r>
            <a:r>
              <a:rPr lang="en-US" dirty="0">
                <a:solidFill>
                  <a:srgbClr val="FFFFFF"/>
                </a:solidFill>
              </a:rPr>
              <a:t>
LDAP/LDIF only
Incomplete</a:t>
            </a:r>
            <a:endParaRPr dirty="0"/>
          </a:p>
        </p:txBody>
      </p:sp>
      <p:sp>
        <p:nvSpPr>
          <p:cNvPr id="141" name="CustomShape 7"/>
          <p:cNvSpPr/>
          <p:nvPr/>
        </p:nvSpPr>
        <p:spPr>
          <a:xfrm>
            <a:off x="6827520" y="4973760"/>
            <a:ext cx="356616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  <a:tailEnd type="triangle" w="med" len="med"/>
          </a:ln>
        </p:spPr>
      </p:sp>
      <p:sp>
        <p:nvSpPr>
          <p:cNvPr id="142" name="TextShape 8"/>
          <p:cNvSpPr txBox="1"/>
          <p:nvPr/>
        </p:nvSpPr>
        <p:spPr>
          <a:xfrm>
            <a:off x="7101840" y="4993560"/>
            <a:ext cx="3093120" cy="8582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en-US"/>
              <a:t>GLUE2 XML
LDAP/LDIF with reduced functionality</a:t>
            </a:r>
            <a:endParaRPr/>
          </a:p>
        </p:txBody>
      </p:sp>
      <p:sp>
        <p:nvSpPr>
          <p:cNvPr id="143" name="CustomShape 9"/>
          <p:cNvSpPr/>
          <p:nvPr/>
        </p:nvSpPr>
        <p:spPr>
          <a:xfrm>
            <a:off x="2529840" y="1704240"/>
            <a:ext cx="2651760" cy="1188720"/>
          </a:xfrm>
          <a:prstGeom prst="triangle">
            <a:avLst>
              <a:gd name="adj" fmla="val 10733"/>
            </a:avLst>
          </a:prstGeom>
          <a:solidFill>
            <a:srgbClr val="FFFFFF"/>
          </a:solidFill>
          <a:ln>
            <a:solidFill>
              <a:srgbClr val="000000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dirty="0" err="1"/>
              <a:t>GRIDftp</a:t>
            </a:r>
            <a:endParaRPr dirty="0"/>
          </a:p>
        </p:txBody>
      </p:sp>
      <p:cxnSp>
        <p:nvCxnSpPr>
          <p:cNvPr id="144" name="Line 10"/>
          <p:cNvCxnSpPr>
            <a:stCxn id="137" idx="2"/>
          </p:cNvCxnSpPr>
          <p:nvPr/>
        </p:nvCxnSpPr>
        <p:spPr>
          <a:xfrm flipH="1">
            <a:off x="5249504" y="2240280"/>
            <a:ext cx="2218096" cy="654191"/>
          </a:xfrm>
          <a:prstGeom prst="straightConnector1">
            <a:avLst/>
          </a:prstGeom>
          <a:ln w="73025">
            <a:solidFill>
              <a:srgbClr val="000000"/>
            </a:solidFill>
            <a:headEnd type="diamond" w="med" len="med"/>
            <a:tailEnd type="diamond" w="med" len="med"/>
          </a:ln>
        </p:spPr>
      </p:cxnSp>
      <p:cxnSp>
        <p:nvCxnSpPr>
          <p:cNvPr id="146" name="Line 12"/>
          <p:cNvCxnSpPr>
            <a:stCxn id="137" idx="4"/>
            <a:endCxn id="136" idx="0"/>
          </p:cNvCxnSpPr>
          <p:nvPr/>
        </p:nvCxnSpPr>
        <p:spPr>
          <a:xfrm>
            <a:off x="8747760" y="2651760"/>
            <a:ext cx="360" cy="457560"/>
          </a:xfrm>
          <a:prstGeom prst="straightConnector1">
            <a:avLst/>
          </a:prstGeom>
          <a:ln w="34925">
            <a:solidFill>
              <a:srgbClr val="000000"/>
            </a:solidFill>
            <a:headEnd type="triangle" w="med" len="med"/>
          </a:ln>
        </p:spPr>
      </p:cxnSp>
      <p:sp>
        <p:nvSpPr>
          <p:cNvPr id="147" name="TextShape 13"/>
          <p:cNvSpPr txBox="1"/>
          <p:nvPr/>
        </p:nvSpPr>
        <p:spPr>
          <a:xfrm>
            <a:off x="7096080" y="1208160"/>
            <a:ext cx="32004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Information Schema</a:t>
            </a:r>
            <a:endParaRPr/>
          </a:p>
        </p:txBody>
      </p:sp>
      <p:sp>
        <p:nvSpPr>
          <p:cNvPr id="148" name="TextShape 14"/>
          <p:cNvSpPr txBox="1"/>
          <p:nvPr/>
        </p:nvSpPr>
        <p:spPr>
          <a:xfrm>
            <a:off x="2529840" y="1208160"/>
            <a:ext cx="32004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Submission interface</a:t>
            </a:r>
            <a:endParaRPr/>
          </a:p>
        </p:txBody>
      </p:sp>
      <p:sp>
        <p:nvSpPr>
          <p:cNvPr id="149" name="TextShape 15"/>
          <p:cNvSpPr txBox="1"/>
          <p:nvPr/>
        </p:nvSpPr>
        <p:spPr>
          <a:xfrm>
            <a:off x="6053437" y="2727564"/>
            <a:ext cx="18288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Works only with</a:t>
            </a:r>
            <a:endParaRPr/>
          </a:p>
        </p:txBody>
      </p:sp>
      <p:sp>
        <p:nvSpPr>
          <p:cNvPr id="150" name="TextShape 16"/>
          <p:cNvSpPr txBox="1"/>
          <p:nvPr/>
        </p:nvSpPr>
        <p:spPr>
          <a:xfrm>
            <a:off x="8747760" y="2743200"/>
            <a:ext cx="18288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Depends on</a:t>
            </a:r>
            <a:endParaRPr/>
          </a:p>
        </p:txBody>
      </p:sp>
      <p:sp>
        <p:nvSpPr>
          <p:cNvPr id="151" name="CustomShape 17"/>
          <p:cNvSpPr/>
          <p:nvPr/>
        </p:nvSpPr>
        <p:spPr>
          <a:xfrm>
            <a:off x="2624160" y="3226027"/>
            <a:ext cx="2669400" cy="1256044"/>
          </a:xfrm>
          <a:prstGeom prst="triangle">
            <a:avLst>
              <a:gd name="adj" fmla="val 10800"/>
            </a:avLst>
          </a:prstGeom>
          <a:solidFill>
            <a:srgbClr val="FFFF00"/>
          </a:solidFill>
          <a:ln>
            <a:solidFill>
              <a:srgbClr val="000000"/>
            </a:solidFill>
            <a:tailEnd type="triangle" w="med" len="med"/>
          </a:ln>
        </p:spPr>
        <p:txBody>
          <a:bodyPr wrap="none" lIns="90000" tIns="45000" rIns="90000" bIns="251999" anchor="ctr">
            <a:noAutofit/>
          </a:bodyPr>
          <a:lstStyle/>
          <a:p>
            <a:pPr algn="ctr"/>
            <a:r>
              <a:rPr lang="en-US" dirty="0"/>
              <a:t>EMI-ES
Web Services
HTTPS</a:t>
            </a:r>
            <a:endParaRPr dirty="0"/>
          </a:p>
        </p:txBody>
      </p:sp>
      <p:sp>
        <p:nvSpPr>
          <p:cNvPr id="152" name="CustomShape 18"/>
          <p:cNvSpPr/>
          <p:nvPr/>
        </p:nvSpPr>
        <p:spPr>
          <a:xfrm>
            <a:off x="2529840" y="4754880"/>
            <a:ext cx="2743200" cy="1188720"/>
          </a:xfrm>
          <a:prstGeom prst="triangle">
            <a:avLst>
              <a:gd name="adj" fmla="val 10800"/>
            </a:avLst>
          </a:prstGeom>
          <a:solidFill>
            <a:srgbClr val="99CCFF"/>
          </a:solidFill>
          <a:ln>
            <a:solidFill>
              <a:srgbClr val="000000"/>
            </a:solidFill>
            <a:tailEnd type="triangle" w="med" len="med"/>
          </a:ln>
        </p:spPr>
        <p:txBody>
          <a:bodyPr wrap="none" lIns="90000" tIns="45000" rIns="90000" bIns="288000" anchor="ctr"/>
          <a:lstStyle/>
          <a:p>
            <a:pPr algn="ctr"/>
            <a:r>
              <a:rPr lang="en-US" dirty="0"/>
              <a:t>Local
interface
Filesystem</a:t>
            </a:r>
            <a:endParaRPr dirty="0"/>
          </a:p>
        </p:txBody>
      </p:sp>
      <p:sp>
        <p:nvSpPr>
          <p:cNvPr id="154" name="TextShape 20"/>
          <p:cNvSpPr txBox="1"/>
          <p:nvPr/>
        </p:nvSpPr>
        <p:spPr>
          <a:xfrm rot="33600">
            <a:off x="3903089" y="4927514"/>
            <a:ext cx="18288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Works only with</a:t>
            </a:r>
            <a:endParaRPr/>
          </a:p>
        </p:txBody>
      </p:sp>
      <p:cxnSp>
        <p:nvCxnSpPr>
          <p:cNvPr id="27" name="Line 10"/>
          <p:cNvCxnSpPr/>
          <p:nvPr/>
        </p:nvCxnSpPr>
        <p:spPr>
          <a:xfrm flipH="1" flipV="1">
            <a:off x="5201478" y="2868370"/>
            <a:ext cx="2503440" cy="738650"/>
          </a:xfrm>
          <a:prstGeom prst="straightConnector1">
            <a:avLst/>
          </a:prstGeom>
          <a:ln w="73025">
            <a:solidFill>
              <a:srgbClr val="000000"/>
            </a:solidFill>
            <a:headEnd type="diamond" w="med" len="med"/>
            <a:tailEnd type="diamond" w="med" len="med"/>
          </a:ln>
        </p:spPr>
      </p:cxnSp>
      <p:cxnSp>
        <p:nvCxnSpPr>
          <p:cNvPr id="29" name="Line 10"/>
          <p:cNvCxnSpPr/>
          <p:nvPr/>
        </p:nvCxnSpPr>
        <p:spPr>
          <a:xfrm flipH="1" flipV="1">
            <a:off x="5329921" y="4496255"/>
            <a:ext cx="1497599" cy="806834"/>
          </a:xfrm>
          <a:prstGeom prst="straightConnector1">
            <a:avLst/>
          </a:prstGeom>
          <a:ln w="73025">
            <a:solidFill>
              <a:srgbClr val="000000"/>
            </a:solidFill>
            <a:headEnd type="diamond" w="med" len="med"/>
            <a:tailEnd type="diamond" w="med" len="med"/>
          </a:ln>
        </p:spPr>
      </p:cxnSp>
      <p:cxnSp>
        <p:nvCxnSpPr>
          <p:cNvPr id="34" name="Line 10"/>
          <p:cNvCxnSpPr>
            <a:endCxn id="152" idx="4"/>
          </p:cNvCxnSpPr>
          <p:nvPr/>
        </p:nvCxnSpPr>
        <p:spPr>
          <a:xfrm flipH="1">
            <a:off x="5273040" y="5575898"/>
            <a:ext cx="1554480" cy="367702"/>
          </a:xfrm>
          <a:prstGeom prst="straightConnector1">
            <a:avLst/>
          </a:prstGeom>
          <a:ln w="73025">
            <a:solidFill>
              <a:srgbClr val="000000"/>
            </a:solidFill>
            <a:headEnd type="diamond" w="med" len="med"/>
            <a:tailEnd type="diamond" w="med" len="med"/>
          </a:ln>
        </p:spPr>
      </p:cxn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5</a:t>
            </a:fld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409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Line 1"/>
          <p:cNvSpPr/>
          <p:nvPr/>
        </p:nvSpPr>
        <p:spPr>
          <a:xfrm>
            <a:off x="6004560" y="1097280"/>
            <a:ext cx="0" cy="5029200"/>
          </a:xfrm>
          <a:prstGeom prst="line">
            <a:avLst/>
          </a:prstGeom>
          <a:ln w="76320">
            <a:solidFill>
              <a:srgbClr val="C0C0C0"/>
            </a:solidFill>
            <a:custDash>
              <a:ds d="51000" sp="51000"/>
              <a:ds d="51000" sp="51000"/>
            </a:custDash>
            <a:round/>
          </a:ln>
        </p:spPr>
      </p:sp>
      <p:sp>
        <p:nvSpPr>
          <p:cNvPr id="136" name="CustomShape 2"/>
          <p:cNvSpPr/>
          <p:nvPr/>
        </p:nvSpPr>
        <p:spPr>
          <a:xfrm>
            <a:off x="7741920" y="3108960"/>
            <a:ext cx="2011680" cy="173736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  <a:tailEnd type="triangle" w="med" len="med"/>
          </a:ln>
        </p:spPr>
      </p:sp>
      <p:sp>
        <p:nvSpPr>
          <p:cNvPr id="137" name="CustomShape 3"/>
          <p:cNvSpPr/>
          <p:nvPr/>
        </p:nvSpPr>
        <p:spPr>
          <a:xfrm>
            <a:off x="7467600" y="1828800"/>
            <a:ext cx="2560320" cy="822960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  <a:tailEnd type="triangle" w="med" len="med"/>
          </a:ln>
        </p:spPr>
      </p:sp>
      <p:sp>
        <p:nvSpPr>
          <p:cNvPr id="138" name="TextShape 4"/>
          <p:cNvSpPr txBox="1"/>
          <p:nvPr/>
        </p:nvSpPr>
        <p:spPr>
          <a:xfrm>
            <a:off x="2740938" y="24370"/>
            <a:ext cx="6720120" cy="1008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600" b="1" dirty="0">
                <a:latin typeface="+mj-lt"/>
              </a:rPr>
              <a:t>Supported interfaces and schemas </a:t>
            </a:r>
            <a:endParaRPr sz="2400" dirty="0">
              <a:latin typeface="+mj-lt"/>
            </a:endParaRPr>
          </a:p>
        </p:txBody>
      </p:sp>
      <p:sp>
        <p:nvSpPr>
          <p:cNvPr id="139" name="TextShape 5"/>
          <p:cNvSpPr txBox="1"/>
          <p:nvPr/>
        </p:nvSpPr>
        <p:spPr>
          <a:xfrm>
            <a:off x="7833360" y="1958040"/>
            <a:ext cx="2103120" cy="6022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NorduGRID
LDAP/LDIF only</a:t>
            </a:r>
            <a:endParaRPr/>
          </a:p>
        </p:txBody>
      </p:sp>
      <p:sp>
        <p:nvSpPr>
          <p:cNvPr id="140" name="TextShape 6"/>
          <p:cNvSpPr txBox="1"/>
          <p:nvPr/>
        </p:nvSpPr>
        <p:spPr>
          <a:xfrm>
            <a:off x="7685040" y="3291840"/>
            <a:ext cx="2103120" cy="155448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Glue1
Generated from </a:t>
            </a:r>
            <a:r>
              <a:rPr lang="en-US" dirty="0" err="1">
                <a:solidFill>
                  <a:srgbClr val="FFFFFF"/>
                </a:solidFill>
              </a:rPr>
              <a:t>NorduGRID</a:t>
            </a:r>
            <a:r>
              <a:rPr lang="en-US" dirty="0">
                <a:solidFill>
                  <a:srgbClr val="FFFFFF"/>
                </a:solidFill>
              </a:rPr>
              <a:t>
LDAP/LDIF only
Incomplete</a:t>
            </a:r>
            <a:endParaRPr dirty="0"/>
          </a:p>
        </p:txBody>
      </p:sp>
      <p:sp>
        <p:nvSpPr>
          <p:cNvPr id="141" name="CustomShape 7"/>
          <p:cNvSpPr/>
          <p:nvPr/>
        </p:nvSpPr>
        <p:spPr>
          <a:xfrm>
            <a:off x="6827520" y="4973760"/>
            <a:ext cx="356616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  <a:tailEnd type="triangle" w="med" len="med"/>
          </a:ln>
        </p:spPr>
      </p:sp>
      <p:sp>
        <p:nvSpPr>
          <p:cNvPr id="142" name="TextShape 8"/>
          <p:cNvSpPr txBox="1"/>
          <p:nvPr/>
        </p:nvSpPr>
        <p:spPr>
          <a:xfrm>
            <a:off x="7101840" y="4993560"/>
            <a:ext cx="3093120" cy="8582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en-US"/>
              <a:t>GLUE2 XML
LDAP/LDIF with reduced functionality</a:t>
            </a:r>
            <a:endParaRPr/>
          </a:p>
        </p:txBody>
      </p:sp>
      <p:sp>
        <p:nvSpPr>
          <p:cNvPr id="143" name="CustomShape 9"/>
          <p:cNvSpPr/>
          <p:nvPr/>
        </p:nvSpPr>
        <p:spPr>
          <a:xfrm>
            <a:off x="2529840" y="1704240"/>
            <a:ext cx="2651760" cy="1188720"/>
          </a:xfrm>
          <a:prstGeom prst="triangle">
            <a:avLst>
              <a:gd name="adj" fmla="val 10733"/>
            </a:avLst>
          </a:prstGeom>
          <a:solidFill>
            <a:srgbClr val="FFFFFF"/>
          </a:solidFill>
          <a:ln>
            <a:solidFill>
              <a:srgbClr val="000000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dirty="0" err="1"/>
              <a:t>GRIDftp</a:t>
            </a:r>
            <a:endParaRPr dirty="0"/>
          </a:p>
        </p:txBody>
      </p:sp>
      <p:cxnSp>
        <p:nvCxnSpPr>
          <p:cNvPr id="144" name="Line 10"/>
          <p:cNvCxnSpPr>
            <a:stCxn id="137" idx="2"/>
          </p:cNvCxnSpPr>
          <p:nvPr/>
        </p:nvCxnSpPr>
        <p:spPr>
          <a:xfrm flipH="1">
            <a:off x="5249504" y="2240280"/>
            <a:ext cx="2218096" cy="654191"/>
          </a:xfrm>
          <a:prstGeom prst="straightConnector1">
            <a:avLst/>
          </a:prstGeom>
          <a:ln w="73025">
            <a:solidFill>
              <a:srgbClr val="000000"/>
            </a:solidFill>
            <a:headEnd type="diamond" w="med" len="med"/>
            <a:tailEnd type="diamond" w="med" len="med"/>
          </a:ln>
        </p:spPr>
      </p:cxnSp>
      <p:cxnSp>
        <p:nvCxnSpPr>
          <p:cNvPr id="146" name="Line 12"/>
          <p:cNvCxnSpPr>
            <a:stCxn id="137" idx="4"/>
            <a:endCxn id="136" idx="0"/>
          </p:cNvCxnSpPr>
          <p:nvPr/>
        </p:nvCxnSpPr>
        <p:spPr>
          <a:xfrm>
            <a:off x="8747760" y="2651760"/>
            <a:ext cx="360" cy="457560"/>
          </a:xfrm>
          <a:prstGeom prst="straightConnector1">
            <a:avLst/>
          </a:prstGeom>
          <a:ln w="34925">
            <a:solidFill>
              <a:srgbClr val="000000"/>
            </a:solidFill>
            <a:headEnd type="triangle" w="med" len="med"/>
          </a:ln>
        </p:spPr>
      </p:cxnSp>
      <p:sp>
        <p:nvSpPr>
          <p:cNvPr id="147" name="TextShape 13"/>
          <p:cNvSpPr txBox="1"/>
          <p:nvPr/>
        </p:nvSpPr>
        <p:spPr>
          <a:xfrm>
            <a:off x="7096080" y="1208160"/>
            <a:ext cx="32004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Information Schema</a:t>
            </a:r>
            <a:endParaRPr/>
          </a:p>
        </p:txBody>
      </p:sp>
      <p:sp>
        <p:nvSpPr>
          <p:cNvPr id="148" name="TextShape 14"/>
          <p:cNvSpPr txBox="1"/>
          <p:nvPr/>
        </p:nvSpPr>
        <p:spPr>
          <a:xfrm>
            <a:off x="2529840" y="1208160"/>
            <a:ext cx="32004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Submission interface</a:t>
            </a:r>
            <a:endParaRPr/>
          </a:p>
        </p:txBody>
      </p:sp>
      <p:sp>
        <p:nvSpPr>
          <p:cNvPr id="149" name="TextShape 15"/>
          <p:cNvSpPr txBox="1"/>
          <p:nvPr/>
        </p:nvSpPr>
        <p:spPr>
          <a:xfrm>
            <a:off x="6053437" y="2727564"/>
            <a:ext cx="18288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Works only with</a:t>
            </a:r>
            <a:endParaRPr/>
          </a:p>
        </p:txBody>
      </p:sp>
      <p:sp>
        <p:nvSpPr>
          <p:cNvPr id="150" name="TextShape 16"/>
          <p:cNvSpPr txBox="1"/>
          <p:nvPr/>
        </p:nvSpPr>
        <p:spPr>
          <a:xfrm>
            <a:off x="8747760" y="2743200"/>
            <a:ext cx="18288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Depends on</a:t>
            </a:r>
            <a:endParaRPr/>
          </a:p>
        </p:txBody>
      </p:sp>
      <p:sp>
        <p:nvSpPr>
          <p:cNvPr id="151" name="CustomShape 17"/>
          <p:cNvSpPr/>
          <p:nvPr/>
        </p:nvSpPr>
        <p:spPr>
          <a:xfrm>
            <a:off x="2624160" y="3226027"/>
            <a:ext cx="2669400" cy="1256044"/>
          </a:xfrm>
          <a:prstGeom prst="triangle">
            <a:avLst>
              <a:gd name="adj" fmla="val 10800"/>
            </a:avLst>
          </a:prstGeom>
          <a:solidFill>
            <a:srgbClr val="FFFF00"/>
          </a:solidFill>
          <a:ln>
            <a:solidFill>
              <a:srgbClr val="000000"/>
            </a:solidFill>
            <a:tailEnd type="triangle" w="med" len="med"/>
          </a:ln>
        </p:spPr>
        <p:txBody>
          <a:bodyPr wrap="none" lIns="90000" tIns="45000" rIns="90000" bIns="251999" anchor="ctr">
            <a:noAutofit/>
          </a:bodyPr>
          <a:lstStyle/>
          <a:p>
            <a:pPr algn="ctr"/>
            <a:r>
              <a:rPr lang="en-US" dirty="0"/>
              <a:t>EMI-ES
Web Services
HTTPS</a:t>
            </a:r>
            <a:endParaRPr dirty="0"/>
          </a:p>
        </p:txBody>
      </p:sp>
      <p:sp>
        <p:nvSpPr>
          <p:cNvPr id="152" name="CustomShape 18"/>
          <p:cNvSpPr/>
          <p:nvPr/>
        </p:nvSpPr>
        <p:spPr>
          <a:xfrm>
            <a:off x="2529840" y="4754880"/>
            <a:ext cx="2743200" cy="1188720"/>
          </a:xfrm>
          <a:prstGeom prst="triangle">
            <a:avLst>
              <a:gd name="adj" fmla="val 10800"/>
            </a:avLst>
          </a:prstGeom>
          <a:solidFill>
            <a:srgbClr val="99CCFF"/>
          </a:solidFill>
          <a:ln>
            <a:solidFill>
              <a:srgbClr val="000000"/>
            </a:solidFill>
            <a:tailEnd type="triangle" w="med" len="med"/>
          </a:ln>
        </p:spPr>
        <p:txBody>
          <a:bodyPr wrap="none" lIns="90000" tIns="45000" rIns="90000" bIns="288000" anchor="ctr"/>
          <a:lstStyle/>
          <a:p>
            <a:pPr algn="ctr"/>
            <a:r>
              <a:rPr lang="en-US" dirty="0"/>
              <a:t>Local
interface
Filesystem</a:t>
            </a:r>
            <a:endParaRPr dirty="0"/>
          </a:p>
        </p:txBody>
      </p:sp>
      <p:sp>
        <p:nvSpPr>
          <p:cNvPr id="154" name="TextShape 20"/>
          <p:cNvSpPr txBox="1"/>
          <p:nvPr/>
        </p:nvSpPr>
        <p:spPr>
          <a:xfrm rot="33600">
            <a:off x="3903089" y="4927514"/>
            <a:ext cx="18288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/>
              <a:t>Works only with</a:t>
            </a:r>
            <a:endParaRPr/>
          </a:p>
        </p:txBody>
      </p:sp>
      <p:cxnSp>
        <p:nvCxnSpPr>
          <p:cNvPr id="27" name="Line 10"/>
          <p:cNvCxnSpPr/>
          <p:nvPr/>
        </p:nvCxnSpPr>
        <p:spPr>
          <a:xfrm flipH="1" flipV="1">
            <a:off x="5201478" y="2868370"/>
            <a:ext cx="2503440" cy="738650"/>
          </a:xfrm>
          <a:prstGeom prst="straightConnector1">
            <a:avLst/>
          </a:prstGeom>
          <a:ln w="73025">
            <a:solidFill>
              <a:srgbClr val="000000"/>
            </a:solidFill>
            <a:headEnd type="diamond" w="med" len="med"/>
            <a:tailEnd type="diamond" w="med" len="med"/>
          </a:ln>
        </p:spPr>
      </p:cxnSp>
      <p:cxnSp>
        <p:nvCxnSpPr>
          <p:cNvPr id="29" name="Line 10"/>
          <p:cNvCxnSpPr/>
          <p:nvPr/>
        </p:nvCxnSpPr>
        <p:spPr>
          <a:xfrm flipH="1" flipV="1">
            <a:off x="5329921" y="4496255"/>
            <a:ext cx="1497599" cy="806834"/>
          </a:xfrm>
          <a:prstGeom prst="straightConnector1">
            <a:avLst/>
          </a:prstGeom>
          <a:ln w="73025">
            <a:solidFill>
              <a:srgbClr val="000000"/>
            </a:solidFill>
            <a:headEnd type="diamond" w="med" len="med"/>
            <a:tailEnd type="diamond" w="med" len="med"/>
          </a:ln>
        </p:spPr>
      </p:cxnSp>
      <p:cxnSp>
        <p:nvCxnSpPr>
          <p:cNvPr id="34" name="Line 10"/>
          <p:cNvCxnSpPr>
            <a:endCxn id="152" idx="4"/>
          </p:cNvCxnSpPr>
          <p:nvPr/>
        </p:nvCxnSpPr>
        <p:spPr>
          <a:xfrm flipH="1">
            <a:off x="5273040" y="5575898"/>
            <a:ext cx="1554480" cy="367702"/>
          </a:xfrm>
          <a:prstGeom prst="straightConnector1">
            <a:avLst/>
          </a:prstGeom>
          <a:ln w="73025">
            <a:solidFill>
              <a:srgbClr val="000000"/>
            </a:solidFill>
            <a:headEnd type="diamond" w="med" len="med"/>
            <a:tailEnd type="diamond" w="med" len="med"/>
          </a:ln>
        </p:spPr>
      </p:cxnSp>
      <p:sp>
        <p:nvSpPr>
          <p:cNvPr id="23" name="CustomShape 22"/>
          <p:cNvSpPr/>
          <p:nvPr/>
        </p:nvSpPr>
        <p:spPr>
          <a:xfrm rot="3000">
            <a:off x="2073444" y="1649879"/>
            <a:ext cx="9417908" cy="3931803"/>
          </a:xfrm>
          <a:prstGeom prst="irregularSeal2">
            <a:avLst/>
          </a:prstGeom>
          <a:solidFill>
            <a:srgbClr val="FFFF00"/>
          </a:solidFill>
          <a:ln>
            <a:solidFill>
              <a:srgbClr val="000000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2600" dirty="0">
                <a:latin typeface="Arial"/>
              </a:rPr>
              <a:t>GLUE2</a:t>
            </a:r>
            <a:endParaRPr dirty="0"/>
          </a:p>
          <a:p>
            <a:pPr algn="ctr"/>
            <a:r>
              <a:rPr lang="en-US" sz="2600" dirty="0">
                <a:latin typeface="Arial"/>
              </a:rPr>
              <a:t>Most Complete!
Includes all info the other 
schema have and more!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5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1359243" y="91440"/>
            <a:ext cx="8896557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 dirty="0">
                <a:latin typeface="+mj-lt"/>
              </a:rPr>
              <a:t>Resource 
Information Consumers</a:t>
            </a:r>
            <a:endParaRPr dirty="0">
              <a:latin typeface="+mj-lt"/>
            </a:endParaRPr>
          </a:p>
        </p:txBody>
      </p:sp>
      <p:sp>
        <p:nvSpPr>
          <p:cNvPr id="243" name="TextShape 2"/>
          <p:cNvSpPr txBox="1"/>
          <p:nvPr/>
        </p:nvSpPr>
        <p:spPr>
          <a:xfrm>
            <a:off x="465513" y="1769040"/>
            <a:ext cx="10956173" cy="4748138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Font typeface="Wingdings" charset="2"/>
              <a:buChar char=""/>
            </a:pPr>
            <a:r>
              <a:rPr lang="en-US" sz="3200" dirty="0">
                <a:latin typeface="Lucida Sans Unicode"/>
              </a:rPr>
              <a:t>LDAP:</a:t>
            </a:r>
            <a:endParaRPr sz="2000" dirty="0"/>
          </a:p>
          <a:p>
            <a:pPr lvl="1">
              <a:buFont typeface="Lucida Sans Unicode"/>
              <a:buChar char="–"/>
            </a:pPr>
            <a:r>
              <a:rPr lang="en-US" sz="2800" dirty="0">
                <a:latin typeface="Lucida Sans Unicode"/>
              </a:rPr>
              <a:t>Can simply be queried using </a:t>
            </a:r>
            <a:r>
              <a:rPr lang="en-US" sz="2800" dirty="0" err="1">
                <a:latin typeface="Lucida Sans Unicode"/>
              </a:rPr>
              <a:t>ldapsearches</a:t>
            </a:r>
            <a:r>
              <a:rPr lang="en-US" sz="2800" dirty="0">
                <a:latin typeface="Lucida Sans Unicode"/>
              </a:rPr>
              <a:t>
</a:t>
            </a:r>
            <a:r>
              <a:rPr lang="en-US" sz="1600" dirty="0" err="1">
                <a:latin typeface="Courier 10 Pitch"/>
              </a:rPr>
              <a:t>ldapsearch</a:t>
            </a:r>
            <a:r>
              <a:rPr lang="en-US" sz="1600" dirty="0">
                <a:latin typeface="Courier 10 Pitch"/>
              </a:rPr>
              <a:t> -x -h </a:t>
            </a:r>
            <a:r>
              <a:rPr lang="en-US" sz="1600" dirty="0" err="1">
                <a:latin typeface="Courier 10 Pitch"/>
              </a:rPr>
              <a:t>piff.hep.lu.se</a:t>
            </a:r>
            <a:r>
              <a:rPr lang="en-US" sz="1600" dirty="0">
                <a:latin typeface="Courier 10 Pitch"/>
              </a:rPr>
              <a:t> -p 2135 -b </a:t>
            </a:r>
            <a:r>
              <a:rPr lang="en-US" sz="1600" dirty="0" smtClean="0">
                <a:latin typeface="Courier 10 Pitch"/>
              </a:rPr>
              <a:t>'GLUE2GroupID=</a:t>
            </a:r>
            <a:r>
              <a:rPr lang="en-US" sz="1600" dirty="0" err="1" smtClean="0">
                <a:latin typeface="Courier 10 Pitch"/>
              </a:rPr>
              <a:t>resource,o</a:t>
            </a:r>
            <a:r>
              <a:rPr lang="en-US" sz="1600" dirty="0" smtClean="0">
                <a:latin typeface="Courier 10 Pitch"/>
              </a:rPr>
              <a:t>=glue’</a:t>
            </a:r>
          </a:p>
          <a:p>
            <a:pPr lvl="1">
              <a:buFont typeface="Lucida Sans Unicode"/>
              <a:buChar char="–"/>
            </a:pPr>
            <a:endParaRPr lang="en-US" sz="1600" dirty="0" smtClean="0">
              <a:latin typeface="Courier 10 Pitch"/>
            </a:endParaRPr>
          </a:p>
          <a:p>
            <a:pPr lvl="1">
              <a:buFont typeface="Lucida Sans Unicode"/>
              <a:buChar char="–"/>
            </a:pPr>
            <a:endParaRPr sz="2000" dirty="0"/>
          </a:p>
          <a:p>
            <a:pPr>
              <a:buFont typeface="Wingdings" charset="2"/>
              <a:buChar char=""/>
            </a:pPr>
            <a:r>
              <a:rPr lang="en-US" sz="3200" dirty="0">
                <a:latin typeface="Lucida Sans Unicode"/>
              </a:rPr>
              <a:t>Web Services:</a:t>
            </a:r>
            <a:endParaRPr sz="2000" dirty="0"/>
          </a:p>
          <a:p>
            <a:pPr lvl="1">
              <a:buFont typeface="Lucida Sans Unicode"/>
              <a:buChar char="–"/>
            </a:pPr>
            <a:r>
              <a:rPr lang="en-US" sz="2800" dirty="0">
                <a:latin typeface="Lucida Sans Unicode"/>
              </a:rPr>
              <a:t>Communication encrypted (certificates)</a:t>
            </a:r>
            <a:endParaRPr sz="2000" dirty="0"/>
          </a:p>
          <a:p>
            <a:pPr lvl="1">
              <a:buFont typeface="Lucida Sans Unicode"/>
              <a:buChar char="–"/>
            </a:pPr>
            <a:r>
              <a:rPr lang="en-US" sz="2800" dirty="0">
                <a:latin typeface="Lucida Sans Unicode"/>
              </a:rPr>
              <a:t>EMI-ES: Any client capable of speaking this </a:t>
            </a:r>
            <a:r>
              <a:rPr lang="en-US" sz="2800" dirty="0" smtClean="0">
                <a:latin typeface="Lucida Sans Unicode"/>
              </a:rPr>
              <a:t>protocol</a:t>
            </a:r>
          </a:p>
          <a:p>
            <a:pPr lvl="2">
              <a:buFont typeface="Lucida Sans Unicode"/>
              <a:buChar char="–"/>
            </a:pPr>
            <a:r>
              <a:rPr lang="en-US" sz="2800" dirty="0" smtClean="0">
                <a:latin typeface="Lucida Sans Unicode"/>
              </a:rPr>
              <a:t>E.g. </a:t>
            </a:r>
            <a:r>
              <a:rPr lang="en-US" sz="2800" dirty="0" err="1" smtClean="0">
                <a:latin typeface="Lucida Sans Unicode"/>
              </a:rPr>
              <a:t>arcinfo</a:t>
            </a:r>
            <a:r>
              <a:rPr lang="en-US" sz="2800" dirty="0" smtClean="0">
                <a:latin typeface="Lucida Sans Unicode"/>
              </a:rPr>
              <a:t> </a:t>
            </a:r>
            <a:r>
              <a:rPr lang="mr-IN" sz="2800" dirty="0" smtClean="0">
                <a:latin typeface="Lucida Sans Unicode"/>
              </a:rPr>
              <a:t>–</a:t>
            </a:r>
            <a:r>
              <a:rPr lang="en-US" sz="2800" dirty="0" smtClean="0">
                <a:latin typeface="Lucida Sans Unicode"/>
              </a:rPr>
              <a:t>c arctest1.hpc.uio.no</a:t>
            </a:r>
          </a:p>
        </p:txBody>
      </p:sp>
    </p:spTree>
    <p:extLst>
      <p:ext uri="{BB962C8B-B14F-4D97-AF65-F5344CB8AC3E}">
        <p14:creationId xmlns:p14="http://schemas.microsoft.com/office/powerpoint/2010/main" val="1031203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3504720" y="106200"/>
            <a:ext cx="6720120" cy="100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000" b="1" dirty="0">
                <a:latin typeface="Lucida Sans Unicode"/>
              </a:rPr>
              <a:t>GLUE2 mapping of relevant cluster information</a:t>
            </a:r>
            <a:endParaRPr dirty="0"/>
          </a:p>
        </p:txBody>
      </p:sp>
      <p:sp>
        <p:nvSpPr>
          <p:cNvPr id="181" name="CustomShape 2"/>
          <p:cNvSpPr/>
          <p:nvPr/>
        </p:nvSpPr>
        <p:spPr>
          <a:xfrm>
            <a:off x="2189280" y="5375520"/>
            <a:ext cx="3175200" cy="57672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0099FF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Authorization information 
such as VO</a:t>
            </a:r>
            <a:endParaRPr/>
          </a:p>
        </p:txBody>
      </p:sp>
      <p:sp>
        <p:nvSpPr>
          <p:cNvPr id="182" name="CustomShape 3"/>
          <p:cNvSpPr/>
          <p:nvPr/>
        </p:nvSpPr>
        <p:spPr>
          <a:xfrm>
            <a:off x="7124160" y="5378400"/>
            <a:ext cx="1920240" cy="612000"/>
          </a:xfrm>
          <a:prstGeom prst="roundRect">
            <a:avLst>
              <a:gd name="adj" fmla="val 3600"/>
            </a:avLst>
          </a:prstGeom>
          <a:solidFill>
            <a:srgbClr val="FFFF00"/>
          </a:solidFill>
          <a:ln>
            <a:solidFill>
              <a:srgbClr val="B3B300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MappingPolicy
objects</a:t>
            </a:r>
            <a:endParaRPr/>
          </a:p>
        </p:txBody>
      </p:sp>
      <p:sp>
        <p:nvSpPr>
          <p:cNvPr id="183" name="TextShape 4"/>
          <p:cNvSpPr txBox="1"/>
          <p:nvPr/>
        </p:nvSpPr>
        <p:spPr>
          <a:xfrm>
            <a:off x="3452160" y="1188720"/>
            <a:ext cx="228600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>
                <a:latin typeface="Arial"/>
              </a:rPr>
              <a:t>Concept</a:t>
            </a:r>
            <a:endParaRPr/>
          </a:p>
        </p:txBody>
      </p:sp>
      <p:sp>
        <p:nvSpPr>
          <p:cNvPr id="184" name="TextShape 5"/>
          <p:cNvSpPr txBox="1"/>
          <p:nvPr/>
        </p:nvSpPr>
        <p:spPr>
          <a:xfrm>
            <a:off x="7376160" y="1065150"/>
            <a:ext cx="292608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 dirty="0">
                <a:latin typeface="Arial"/>
              </a:rPr>
              <a:t>GLUE2 information </a:t>
            </a:r>
            <a:r>
              <a:rPr lang="en-US" dirty="0">
                <a:latin typeface="Arial"/>
              </a:rPr>
              <a:t>tree</a:t>
            </a:r>
          </a:p>
          <a:p>
            <a:endParaRPr dirty="0"/>
          </a:p>
        </p:txBody>
      </p:sp>
      <p:cxnSp>
        <p:nvCxnSpPr>
          <p:cNvPr id="185" name="Line 6"/>
          <p:cNvCxnSpPr>
            <a:stCxn id="181" idx="3"/>
            <a:endCxn id="182" idx="1"/>
          </p:cNvCxnSpPr>
          <p:nvPr/>
        </p:nvCxnSpPr>
        <p:spPr>
          <a:xfrm>
            <a:off x="5364480" y="5663880"/>
            <a:ext cx="1760040" cy="20880"/>
          </a:xfrm>
          <a:prstGeom prst="straightConnector1">
            <a:avLst/>
          </a:prstGeom>
          <a:ln w="88920">
            <a:solidFill>
              <a:srgbClr val="0099FF"/>
            </a:solidFill>
            <a:round/>
            <a:tailEnd type="triangle" w="med" len="med"/>
          </a:ln>
        </p:spPr>
      </p:cxnSp>
      <p:sp>
        <p:nvSpPr>
          <p:cNvPr id="186" name="CustomShape 7"/>
          <p:cNvSpPr/>
          <p:nvPr/>
        </p:nvSpPr>
        <p:spPr>
          <a:xfrm>
            <a:off x="2186400" y="2116800"/>
            <a:ext cx="2720880" cy="64008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0099FF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dirty="0">
                <a:latin typeface="Arial"/>
              </a:rPr>
              <a:t>Batch system 
technology information </a:t>
            </a:r>
            <a:endParaRPr dirty="0"/>
          </a:p>
        </p:txBody>
      </p:sp>
      <p:sp>
        <p:nvSpPr>
          <p:cNvPr id="187" name="CustomShape 8"/>
          <p:cNvSpPr/>
          <p:nvPr/>
        </p:nvSpPr>
        <p:spPr>
          <a:xfrm>
            <a:off x="7356720" y="2153520"/>
            <a:ext cx="2194560" cy="583920"/>
          </a:xfrm>
          <a:prstGeom prst="roundRect">
            <a:avLst>
              <a:gd name="adj" fmla="val 3600"/>
            </a:avLst>
          </a:prstGeom>
          <a:solidFill>
            <a:srgbClr val="FFFF00"/>
          </a:solidFill>
          <a:ln>
            <a:solidFill>
              <a:srgbClr val="B3B300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ComputingManager
objects</a:t>
            </a:r>
            <a:endParaRPr/>
          </a:p>
        </p:txBody>
      </p:sp>
      <p:cxnSp>
        <p:nvCxnSpPr>
          <p:cNvPr id="188" name="Line 9"/>
          <p:cNvCxnSpPr>
            <a:stCxn id="186" idx="3"/>
            <a:endCxn id="187" idx="1"/>
          </p:cNvCxnSpPr>
          <p:nvPr/>
        </p:nvCxnSpPr>
        <p:spPr>
          <a:xfrm>
            <a:off x="4907280" y="2436840"/>
            <a:ext cx="2449800" cy="9000"/>
          </a:xfrm>
          <a:prstGeom prst="straightConnector1">
            <a:avLst/>
          </a:prstGeom>
          <a:ln w="88920">
            <a:solidFill>
              <a:srgbClr val="0099FF"/>
            </a:solidFill>
            <a:round/>
            <a:tailEnd type="triangle" w="med" len="med"/>
          </a:ln>
        </p:spPr>
      </p:cxnSp>
      <p:sp>
        <p:nvSpPr>
          <p:cNvPr id="189" name="CustomShape 10"/>
          <p:cNvSpPr/>
          <p:nvPr/>
        </p:nvSpPr>
        <p:spPr>
          <a:xfrm>
            <a:off x="2238960" y="4533840"/>
            <a:ext cx="2851200" cy="58680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0099FF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Batch system 
resources information </a:t>
            </a:r>
            <a:endParaRPr/>
          </a:p>
        </p:txBody>
      </p:sp>
      <p:sp>
        <p:nvSpPr>
          <p:cNvPr id="190" name="CustomShape 11"/>
          <p:cNvSpPr/>
          <p:nvPr/>
        </p:nvSpPr>
        <p:spPr>
          <a:xfrm>
            <a:off x="7464720" y="4477680"/>
            <a:ext cx="2194560" cy="678240"/>
          </a:xfrm>
          <a:prstGeom prst="roundRect">
            <a:avLst>
              <a:gd name="adj" fmla="val 3600"/>
            </a:avLst>
          </a:prstGeom>
          <a:solidFill>
            <a:srgbClr val="FFFF00"/>
          </a:solidFill>
          <a:ln>
            <a:solidFill>
              <a:srgbClr val="B3B300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ComputingShare
objects</a:t>
            </a:r>
            <a:endParaRPr/>
          </a:p>
        </p:txBody>
      </p:sp>
      <p:cxnSp>
        <p:nvCxnSpPr>
          <p:cNvPr id="191" name="Line 12"/>
          <p:cNvCxnSpPr>
            <a:stCxn id="189" idx="3"/>
            <a:endCxn id="190" idx="1"/>
          </p:cNvCxnSpPr>
          <p:nvPr/>
        </p:nvCxnSpPr>
        <p:spPr>
          <a:xfrm flipV="1">
            <a:off x="5090160" y="4816800"/>
            <a:ext cx="2374920" cy="10800"/>
          </a:xfrm>
          <a:prstGeom prst="straightConnector1">
            <a:avLst/>
          </a:prstGeom>
          <a:ln w="88920">
            <a:solidFill>
              <a:srgbClr val="0099FF"/>
            </a:solidFill>
            <a:round/>
            <a:tailEnd type="triangle" w="med" len="med"/>
          </a:ln>
        </p:spPr>
      </p:cxnSp>
      <p:cxnSp>
        <p:nvCxnSpPr>
          <p:cNvPr id="192" name="Line 13"/>
          <p:cNvCxnSpPr>
            <a:endCxn id="190" idx="3"/>
          </p:cNvCxnSpPr>
          <p:nvPr/>
        </p:nvCxnSpPr>
        <p:spPr>
          <a:xfrm flipH="1">
            <a:off x="9659280" y="1900800"/>
            <a:ext cx="460080" cy="2798640"/>
          </a:xfrm>
          <a:prstGeom prst="bentConnector3">
            <a:avLst/>
          </a:prstGeom>
          <a:ln w="63360">
            <a:solidFill>
              <a:srgbClr val="B3B300"/>
            </a:solidFill>
            <a:round/>
            <a:tailEnd type="triangle" w="med" len="med"/>
          </a:ln>
        </p:spPr>
      </p:cxnSp>
      <p:sp>
        <p:nvSpPr>
          <p:cNvPr id="193" name="CustomShape 14"/>
          <p:cNvSpPr/>
          <p:nvPr/>
        </p:nvSpPr>
        <p:spPr>
          <a:xfrm>
            <a:off x="6976560" y="1626480"/>
            <a:ext cx="3383280" cy="274320"/>
          </a:xfrm>
          <a:prstGeom prst="roundRect">
            <a:avLst>
              <a:gd name="adj" fmla="val 3600"/>
            </a:avLst>
          </a:prstGeom>
          <a:solidFill>
            <a:srgbClr val="FFFF00"/>
          </a:solidFill>
          <a:ln>
            <a:solidFill>
              <a:srgbClr val="B3B300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A-REX ComputingService</a:t>
            </a:r>
            <a:endParaRPr/>
          </a:p>
        </p:txBody>
      </p:sp>
      <p:cxnSp>
        <p:nvCxnSpPr>
          <p:cNvPr id="194" name="Line 15"/>
          <p:cNvCxnSpPr>
            <a:stCxn id="193" idx="3"/>
            <a:endCxn id="187" idx="3"/>
          </p:cNvCxnSpPr>
          <p:nvPr/>
        </p:nvCxnSpPr>
        <p:spPr>
          <a:xfrm flipH="1">
            <a:off x="9551280" y="1900800"/>
            <a:ext cx="568080" cy="366480"/>
          </a:xfrm>
          <a:prstGeom prst="bentConnector3">
            <a:avLst/>
          </a:prstGeom>
          <a:ln w="63360">
            <a:solidFill>
              <a:srgbClr val="B3B300"/>
            </a:solidFill>
            <a:round/>
            <a:tailEnd type="triangle" w="med" len="med"/>
          </a:ln>
        </p:spPr>
      </p:cxnSp>
      <p:cxnSp>
        <p:nvCxnSpPr>
          <p:cNvPr id="195" name="Line 16"/>
          <p:cNvCxnSpPr>
            <a:stCxn id="190" idx="3"/>
            <a:endCxn id="182" idx="3"/>
          </p:cNvCxnSpPr>
          <p:nvPr/>
        </p:nvCxnSpPr>
        <p:spPr>
          <a:xfrm flipH="1">
            <a:off x="9013800" y="5155920"/>
            <a:ext cx="395640" cy="378000"/>
          </a:xfrm>
          <a:prstGeom prst="bentConnector3">
            <a:avLst/>
          </a:prstGeom>
          <a:ln w="63360">
            <a:solidFill>
              <a:srgbClr val="B3B300"/>
            </a:solidFill>
            <a:round/>
            <a:tailEnd type="triangle" w="med" len="med"/>
          </a:ln>
        </p:spPr>
      </p:cxnSp>
      <p:sp>
        <p:nvSpPr>
          <p:cNvPr id="196" name="CustomShape 17"/>
          <p:cNvSpPr/>
          <p:nvPr/>
        </p:nvSpPr>
        <p:spPr>
          <a:xfrm>
            <a:off x="2234640" y="1535040"/>
            <a:ext cx="1737360" cy="45720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0099FF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A-REX status</a:t>
            </a:r>
            <a:endParaRPr/>
          </a:p>
        </p:txBody>
      </p:sp>
      <p:cxnSp>
        <p:nvCxnSpPr>
          <p:cNvPr id="197" name="Line 18"/>
          <p:cNvCxnSpPr>
            <a:stCxn id="196" idx="3"/>
            <a:endCxn id="193" idx="1"/>
          </p:cNvCxnSpPr>
          <p:nvPr/>
        </p:nvCxnSpPr>
        <p:spPr>
          <a:xfrm>
            <a:off x="3972000" y="1763640"/>
            <a:ext cx="3004920" cy="360"/>
          </a:xfrm>
          <a:prstGeom prst="straightConnector1">
            <a:avLst/>
          </a:prstGeom>
          <a:ln w="88920">
            <a:solidFill>
              <a:srgbClr val="0099FF"/>
            </a:solidFill>
            <a:round/>
            <a:tailEnd type="triangle" w="med" len="med"/>
          </a:ln>
        </p:spPr>
      </p:cxnSp>
      <p:sp>
        <p:nvSpPr>
          <p:cNvPr id="198" name="CustomShape 19"/>
          <p:cNvSpPr/>
          <p:nvPr/>
        </p:nvSpPr>
        <p:spPr>
          <a:xfrm>
            <a:off x="2205840" y="2926080"/>
            <a:ext cx="3158640" cy="64008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0099FF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Cluster nodes technology 
information: hardware and OS </a:t>
            </a:r>
            <a:endParaRPr/>
          </a:p>
        </p:txBody>
      </p:sp>
      <p:sp>
        <p:nvSpPr>
          <p:cNvPr id="199" name="CustomShape 20"/>
          <p:cNvSpPr/>
          <p:nvPr/>
        </p:nvSpPr>
        <p:spPr>
          <a:xfrm>
            <a:off x="6290400" y="2962800"/>
            <a:ext cx="2560320" cy="583920"/>
          </a:xfrm>
          <a:prstGeom prst="roundRect">
            <a:avLst>
              <a:gd name="adj" fmla="val 3600"/>
            </a:avLst>
          </a:prstGeom>
          <a:solidFill>
            <a:srgbClr val="FFFF00"/>
          </a:solidFill>
          <a:ln>
            <a:solidFill>
              <a:srgbClr val="B3B300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ExecutionEnvironment
objects</a:t>
            </a:r>
            <a:endParaRPr/>
          </a:p>
        </p:txBody>
      </p:sp>
      <p:cxnSp>
        <p:nvCxnSpPr>
          <p:cNvPr id="200" name="Line 21"/>
          <p:cNvCxnSpPr>
            <a:stCxn id="198" idx="3"/>
            <a:endCxn id="199" idx="1"/>
          </p:cNvCxnSpPr>
          <p:nvPr/>
        </p:nvCxnSpPr>
        <p:spPr>
          <a:xfrm>
            <a:off x="5364480" y="3246120"/>
            <a:ext cx="926280" cy="9000"/>
          </a:xfrm>
          <a:prstGeom prst="straightConnector1">
            <a:avLst/>
          </a:prstGeom>
          <a:ln w="88920">
            <a:solidFill>
              <a:srgbClr val="0099FF"/>
            </a:solidFill>
            <a:round/>
            <a:tailEnd type="triangle" w="med" len="med"/>
          </a:ln>
        </p:spPr>
      </p:cxnSp>
      <p:cxnSp>
        <p:nvCxnSpPr>
          <p:cNvPr id="201" name="Line 22"/>
          <p:cNvCxnSpPr>
            <a:stCxn id="187" idx="3"/>
            <a:endCxn id="199" idx="3"/>
          </p:cNvCxnSpPr>
          <p:nvPr/>
        </p:nvCxnSpPr>
        <p:spPr>
          <a:xfrm flipH="1">
            <a:off x="8850720" y="2723400"/>
            <a:ext cx="375840" cy="353160"/>
          </a:xfrm>
          <a:prstGeom prst="bentConnector3">
            <a:avLst/>
          </a:prstGeom>
          <a:ln w="63360">
            <a:solidFill>
              <a:srgbClr val="B3B300"/>
            </a:solidFill>
            <a:round/>
            <a:tailEnd type="triangle" w="med" len="med"/>
          </a:ln>
        </p:spPr>
      </p:cxnSp>
      <p:sp>
        <p:nvSpPr>
          <p:cNvPr id="202" name="CustomShape 23"/>
          <p:cNvSpPr/>
          <p:nvPr/>
        </p:nvSpPr>
        <p:spPr>
          <a:xfrm>
            <a:off x="2205840" y="2926080"/>
            <a:ext cx="3158640" cy="64008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0099FF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Cluster nodes technology 
information: hardware and OS </a:t>
            </a:r>
            <a:endParaRPr/>
          </a:p>
        </p:txBody>
      </p:sp>
      <p:sp>
        <p:nvSpPr>
          <p:cNvPr id="203" name="CustomShape 24"/>
          <p:cNvSpPr/>
          <p:nvPr/>
        </p:nvSpPr>
        <p:spPr>
          <a:xfrm>
            <a:off x="2194320" y="3713040"/>
            <a:ext cx="3158640" cy="64008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0099FF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Cluster nodes technology 
information: hardware and OS </a:t>
            </a:r>
            <a:endParaRPr/>
          </a:p>
        </p:txBody>
      </p:sp>
      <p:sp>
        <p:nvSpPr>
          <p:cNvPr id="204" name="CustomShape 25"/>
          <p:cNvSpPr/>
          <p:nvPr/>
        </p:nvSpPr>
        <p:spPr>
          <a:xfrm>
            <a:off x="6278880" y="3749760"/>
            <a:ext cx="2560320" cy="583920"/>
          </a:xfrm>
          <a:prstGeom prst="roundRect">
            <a:avLst>
              <a:gd name="adj" fmla="val 3600"/>
            </a:avLst>
          </a:prstGeom>
          <a:solidFill>
            <a:srgbClr val="FFFF00"/>
          </a:solidFill>
          <a:ln>
            <a:solidFill>
              <a:srgbClr val="B3B300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ApplicationEnvironment
objects</a:t>
            </a:r>
            <a:endParaRPr/>
          </a:p>
        </p:txBody>
      </p:sp>
      <p:cxnSp>
        <p:nvCxnSpPr>
          <p:cNvPr id="205" name="Line 26"/>
          <p:cNvCxnSpPr>
            <a:stCxn id="203" idx="3"/>
            <a:endCxn id="204" idx="1"/>
          </p:cNvCxnSpPr>
          <p:nvPr/>
        </p:nvCxnSpPr>
        <p:spPr>
          <a:xfrm>
            <a:off x="5352960" y="4033080"/>
            <a:ext cx="926280" cy="9000"/>
          </a:xfrm>
          <a:prstGeom prst="straightConnector1">
            <a:avLst/>
          </a:prstGeom>
          <a:ln w="88920">
            <a:solidFill>
              <a:srgbClr val="0099FF"/>
            </a:solidFill>
            <a:round/>
            <a:tailEnd type="triangle" w="med" len="med"/>
          </a:ln>
        </p:spPr>
      </p:cxnSp>
      <p:sp>
        <p:nvSpPr>
          <p:cNvPr id="206" name="CustomShape 27"/>
          <p:cNvSpPr/>
          <p:nvPr/>
        </p:nvSpPr>
        <p:spPr>
          <a:xfrm>
            <a:off x="2194320" y="3713040"/>
            <a:ext cx="3158640" cy="64008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0099FF"/>
            </a:solidFill>
            <a:tailEnd type="triangle" w="med" len="med"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Application software
information</a:t>
            </a:r>
            <a:endParaRPr/>
          </a:p>
        </p:txBody>
      </p:sp>
      <p:cxnSp>
        <p:nvCxnSpPr>
          <p:cNvPr id="207" name="Line 28"/>
          <p:cNvCxnSpPr>
            <a:stCxn id="187" idx="3"/>
            <a:endCxn id="204" idx="3"/>
          </p:cNvCxnSpPr>
          <p:nvPr/>
        </p:nvCxnSpPr>
        <p:spPr>
          <a:xfrm flipH="1">
            <a:off x="8839200" y="2723400"/>
            <a:ext cx="387360" cy="1140120"/>
          </a:xfrm>
          <a:prstGeom prst="bentConnector3">
            <a:avLst/>
          </a:prstGeom>
          <a:ln w="63360">
            <a:solidFill>
              <a:srgbClr val="B3B300"/>
            </a:solidFill>
            <a:round/>
            <a:tailEnd type="triangle" w="med" len="med"/>
          </a:ln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771EB-53C9-7241-917E-840DC9742457}" type="slidenum">
              <a:rPr lang="en-US" smtClean="0"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20.09.2017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Maiken Pedersen, University of Oslo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522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2637</TotalTime>
  <Words>1960</Words>
  <Application>Microsoft Macintosh PowerPoint</Application>
  <PresentationFormat>Widescreen</PresentationFormat>
  <Paragraphs>462</Paragraphs>
  <Slides>24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Calibri Light</vt:lpstr>
      <vt:lpstr>Courier 10 Pitch</vt:lpstr>
      <vt:lpstr>DejaVu Sans</vt:lpstr>
      <vt:lpstr>Mangal</vt:lpstr>
      <vt:lpstr>StarSymbol</vt:lpstr>
      <vt:lpstr>Arial</vt:lpstr>
      <vt:lpstr>Calibri</vt:lpstr>
      <vt:lpstr>Lucida Sans Unicode</vt:lpstr>
      <vt:lpstr>Times New Roman</vt:lpstr>
      <vt:lpstr>Wingdings</vt:lpstr>
      <vt:lpstr>Office Theme</vt:lpstr>
      <vt:lpstr>PowerPoint Presentation</vt:lpstr>
      <vt:lpstr>PowerPoint Presentation</vt:lpstr>
      <vt:lpstr>ARC CE with and without (pre-) 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Formats and adding information</vt:lpstr>
      <vt:lpstr>Summary</vt:lpstr>
      <vt:lpstr>Backup – general and additional info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Maiken Pedersen</dc:creator>
  <cp:lastModifiedBy>Maiken Pedersen</cp:lastModifiedBy>
  <cp:revision>155</cp:revision>
  <cp:lastPrinted>2017-09-20T06:47:29Z</cp:lastPrinted>
  <dcterms:created xsi:type="dcterms:W3CDTF">2017-09-18T10:49:54Z</dcterms:created>
  <dcterms:modified xsi:type="dcterms:W3CDTF">2017-09-20T06:47:37Z</dcterms:modified>
</cp:coreProperties>
</file>