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726" r:id="rId4"/>
    <p:sldMasterId id="2147483739" r:id="rId5"/>
    <p:sldMasterId id="2147483778" r:id="rId6"/>
    <p:sldMasterId id="2147483804" r:id="rId7"/>
    <p:sldMasterId id="2147483817" r:id="rId8"/>
  </p:sldMasterIdLst>
  <p:notesMasterIdLst>
    <p:notesMasterId r:id="rId17"/>
  </p:notesMasterIdLst>
  <p:sldIdLst>
    <p:sldId id="256" r:id="rId9"/>
    <p:sldId id="263" r:id="rId10"/>
    <p:sldId id="269" r:id="rId11"/>
    <p:sldId id="270" r:id="rId12"/>
    <p:sldId id="277" r:id="rId13"/>
    <p:sldId id="278" r:id="rId14"/>
    <p:sldId id="292" r:id="rId15"/>
    <p:sldId id="293" r:id="rId16"/>
  </p:sldIdLst>
  <p:sldSz cx="9144000" cy="6858000" type="screen4x3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IN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604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IN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605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IN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606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IN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607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4C3DA494-89A8-4B7C-BFD9-19B1EC6B8527}" type="slidenum">
              <a:rPr lang="en-IN" sz="1400">
                <a:latin typeface="Times New Roman"/>
              </a:rPr>
              <a:pPr algn="r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CustomShape 1"/>
          <p:cNvSpPr/>
          <p:nvPr/>
        </p:nvSpPr>
        <p:spPr>
          <a:xfrm>
            <a:off x="-360" y="9554760"/>
            <a:ext cx="3362040" cy="49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93000"/>
              </a:lnSpc>
            </a:pPr>
            <a:r>
              <a:rPr lang="en-IN" sz="1400" strike="noStrike">
                <a:solidFill>
                  <a:srgbClr val="000000"/>
                </a:solidFill>
                <a:latin typeface="Times New Roman"/>
                <a:ea typeface="Bitstream Vera Sans"/>
              </a:rPr>
              <a:t>H. Kumawat</a:t>
            </a:r>
            <a:endParaRPr/>
          </a:p>
        </p:txBody>
      </p:sp>
      <p:sp>
        <p:nvSpPr>
          <p:cNvPr id="1455" name="PlaceHolder 2"/>
          <p:cNvSpPr>
            <a:spLocks noGrp="1"/>
          </p:cNvSpPr>
          <p:nvPr>
            <p:ph type="body"/>
          </p:nvPr>
        </p:nvSpPr>
        <p:spPr>
          <a:xfrm>
            <a:off x="777600" y="4776840"/>
            <a:ext cx="6206760" cy="4523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8" name="CustomShape 1"/>
          <p:cNvSpPr/>
          <p:nvPr/>
        </p:nvSpPr>
        <p:spPr>
          <a:xfrm>
            <a:off x="-360" y="9554760"/>
            <a:ext cx="3362040" cy="49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93000"/>
              </a:lnSpc>
            </a:pPr>
            <a:r>
              <a:rPr lang="en-IN" sz="1400" strike="noStrike">
                <a:solidFill>
                  <a:srgbClr val="000000"/>
                </a:solidFill>
                <a:latin typeface="Times New Roman"/>
                <a:ea typeface="Bitstream Vera Sans"/>
              </a:rPr>
              <a:t>H. Kumawat</a:t>
            </a:r>
            <a:endParaRPr/>
          </a:p>
        </p:txBody>
      </p:sp>
      <p:sp>
        <p:nvSpPr>
          <p:cNvPr id="1469" name="PlaceHolder 2"/>
          <p:cNvSpPr>
            <a:spLocks noGrp="1"/>
          </p:cNvSpPr>
          <p:nvPr>
            <p:ph type="body"/>
          </p:nvPr>
        </p:nvSpPr>
        <p:spPr>
          <a:xfrm>
            <a:off x="777600" y="4776840"/>
            <a:ext cx="6206760" cy="4523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0" name="CustomShape 1"/>
          <p:cNvSpPr/>
          <p:nvPr/>
        </p:nvSpPr>
        <p:spPr>
          <a:xfrm>
            <a:off x="-360" y="9554760"/>
            <a:ext cx="3362040" cy="49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93000"/>
              </a:lnSpc>
            </a:pPr>
            <a:r>
              <a:rPr lang="en-IN" sz="1400" strike="noStrike">
                <a:solidFill>
                  <a:srgbClr val="000000"/>
                </a:solidFill>
                <a:latin typeface="Times New Roman"/>
                <a:ea typeface="Bitstream Vera Sans"/>
              </a:rPr>
              <a:t>H. Kumawat</a:t>
            </a:r>
            <a:endParaRPr/>
          </a:p>
        </p:txBody>
      </p:sp>
      <p:sp>
        <p:nvSpPr>
          <p:cNvPr id="1481" name="PlaceHolder 2"/>
          <p:cNvSpPr>
            <a:spLocks noGrp="1"/>
          </p:cNvSpPr>
          <p:nvPr>
            <p:ph type="body"/>
          </p:nvPr>
        </p:nvSpPr>
        <p:spPr>
          <a:xfrm>
            <a:off x="777600" y="4776840"/>
            <a:ext cx="6206760" cy="4523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2" name="CustomShape 1"/>
          <p:cNvSpPr/>
          <p:nvPr/>
        </p:nvSpPr>
        <p:spPr>
          <a:xfrm>
            <a:off x="-360" y="9554760"/>
            <a:ext cx="3362040" cy="49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93000"/>
              </a:lnSpc>
            </a:pPr>
            <a:r>
              <a:rPr lang="en-IN" sz="1400" strike="noStrike">
                <a:solidFill>
                  <a:srgbClr val="000000"/>
                </a:solidFill>
                <a:latin typeface="Times New Roman"/>
                <a:ea typeface="Bitstream Vera Sans"/>
              </a:rPr>
              <a:t>H. Kumawat</a:t>
            </a:r>
            <a:endParaRPr/>
          </a:p>
        </p:txBody>
      </p:sp>
      <p:sp>
        <p:nvSpPr>
          <p:cNvPr id="1483" name="PlaceHolder 2"/>
          <p:cNvSpPr>
            <a:spLocks noGrp="1"/>
          </p:cNvSpPr>
          <p:nvPr>
            <p:ph type="body"/>
          </p:nvPr>
        </p:nvSpPr>
        <p:spPr>
          <a:xfrm>
            <a:off x="777600" y="4776840"/>
            <a:ext cx="6206760" cy="4523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6" name="CustomShape 1"/>
          <p:cNvSpPr/>
          <p:nvPr/>
        </p:nvSpPr>
        <p:spPr>
          <a:xfrm>
            <a:off x="-360" y="9554760"/>
            <a:ext cx="3362040" cy="49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93000"/>
              </a:lnSpc>
            </a:pPr>
            <a:r>
              <a:rPr lang="en-IN" sz="1400" strike="noStrike">
                <a:solidFill>
                  <a:srgbClr val="000000"/>
                </a:solidFill>
                <a:latin typeface="Times New Roman"/>
                <a:ea typeface="Bitstream Vera Sans"/>
              </a:rPr>
              <a:t>H. Kumawat</a:t>
            </a:r>
            <a:endParaRPr/>
          </a:p>
        </p:txBody>
      </p:sp>
      <p:sp>
        <p:nvSpPr>
          <p:cNvPr id="1497" name="PlaceHolder 2"/>
          <p:cNvSpPr>
            <a:spLocks noGrp="1"/>
          </p:cNvSpPr>
          <p:nvPr>
            <p:ph type="body"/>
          </p:nvPr>
        </p:nvSpPr>
        <p:spPr>
          <a:xfrm>
            <a:off x="777600" y="4776840"/>
            <a:ext cx="6206760" cy="4523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8" name="CustomShape 1"/>
          <p:cNvSpPr/>
          <p:nvPr/>
        </p:nvSpPr>
        <p:spPr>
          <a:xfrm>
            <a:off x="-360" y="9554760"/>
            <a:ext cx="3362040" cy="49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93000"/>
              </a:lnSpc>
            </a:pPr>
            <a:r>
              <a:rPr lang="en-IN" sz="1400" strike="noStrike">
                <a:solidFill>
                  <a:srgbClr val="000000"/>
                </a:solidFill>
                <a:latin typeface="Times New Roman"/>
                <a:ea typeface="Bitstream Vera Sans"/>
              </a:rPr>
              <a:t>H. Kumawat</a:t>
            </a:r>
            <a:endParaRPr/>
          </a:p>
        </p:txBody>
      </p:sp>
      <p:sp>
        <p:nvSpPr>
          <p:cNvPr id="1499" name="PlaceHolder 2"/>
          <p:cNvSpPr>
            <a:spLocks noGrp="1"/>
          </p:cNvSpPr>
          <p:nvPr>
            <p:ph type="body"/>
          </p:nvPr>
        </p:nvSpPr>
        <p:spPr>
          <a:xfrm>
            <a:off x="777600" y="4776840"/>
            <a:ext cx="6206760" cy="4523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8" name="CustomShape 1"/>
          <p:cNvSpPr/>
          <p:nvPr/>
        </p:nvSpPr>
        <p:spPr>
          <a:xfrm>
            <a:off x="-360" y="9554760"/>
            <a:ext cx="3362040" cy="49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93000"/>
              </a:lnSpc>
            </a:pPr>
            <a:r>
              <a:rPr lang="en-IN" sz="1400" strike="noStrike">
                <a:solidFill>
                  <a:srgbClr val="000000"/>
                </a:solidFill>
                <a:latin typeface="Times New Roman"/>
                <a:ea typeface="Bitstream Vera Sans"/>
              </a:rPr>
              <a:t>H. Kumawat</a:t>
            </a:r>
            <a:endParaRPr/>
          </a:p>
        </p:txBody>
      </p:sp>
      <p:sp>
        <p:nvSpPr>
          <p:cNvPr id="1469" name="PlaceHolder 2"/>
          <p:cNvSpPr>
            <a:spLocks noGrp="1"/>
          </p:cNvSpPr>
          <p:nvPr>
            <p:ph type="body"/>
          </p:nvPr>
        </p:nvSpPr>
        <p:spPr>
          <a:xfrm>
            <a:off x="777600" y="4776840"/>
            <a:ext cx="6206760" cy="4523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8" name="CustomShape 1"/>
          <p:cNvSpPr/>
          <p:nvPr/>
        </p:nvSpPr>
        <p:spPr>
          <a:xfrm>
            <a:off x="-360" y="9554760"/>
            <a:ext cx="3362040" cy="49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93000"/>
              </a:lnSpc>
            </a:pPr>
            <a:r>
              <a:rPr lang="en-IN" sz="1400" strike="noStrike">
                <a:solidFill>
                  <a:srgbClr val="000000"/>
                </a:solidFill>
                <a:latin typeface="Times New Roman"/>
                <a:ea typeface="Bitstream Vera Sans"/>
              </a:rPr>
              <a:t>H. Kumawat</a:t>
            </a:r>
            <a:endParaRPr/>
          </a:p>
        </p:txBody>
      </p:sp>
      <p:sp>
        <p:nvSpPr>
          <p:cNvPr id="1469" name="PlaceHolder 2"/>
          <p:cNvSpPr>
            <a:spLocks noGrp="1"/>
          </p:cNvSpPr>
          <p:nvPr>
            <p:ph type="body"/>
          </p:nvPr>
        </p:nvSpPr>
        <p:spPr>
          <a:xfrm>
            <a:off x="777600" y="4776840"/>
            <a:ext cx="6206760" cy="45230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9" name="Picture 38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8" name="Picture 77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9" name="Picture 78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18" name="Picture 117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19" name="Picture 118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278" name="Picture 277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279" name="Picture 278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8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18" name="Picture 317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19" name="Picture 318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0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1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3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3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38" name="Picture 437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39" name="Picture 438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1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1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1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518" name="Picture 517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519" name="Picture 518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3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561" name="Picture 560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562" name="Picture 561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0" y="0"/>
            <a:ext cx="148680" cy="6854400"/>
          </a:xfrm>
          <a:prstGeom prst="rect">
            <a:avLst/>
          </a:prstGeom>
          <a:solidFill>
            <a:srgbClr val="C00000"/>
          </a:solidFill>
          <a:ln w="2556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2"/>
          <p:cNvSpPr/>
          <p:nvPr/>
        </p:nvSpPr>
        <p:spPr>
          <a:xfrm flipV="1">
            <a:off x="152280" y="6396480"/>
            <a:ext cx="8149680" cy="42120"/>
          </a:xfrm>
          <a:prstGeom prst="rect">
            <a:avLst/>
          </a:prstGeom>
          <a:solidFill>
            <a:srgbClr val="C00000"/>
          </a:solidFill>
          <a:ln w="2556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Picture 9"/>
          <p:cNvPicPr/>
          <p:nvPr/>
        </p:nvPicPr>
        <p:blipFill>
          <a:blip r:embed="rId14" cstate="print"/>
          <a:stretch/>
        </p:blipFill>
        <p:spPr>
          <a:xfrm>
            <a:off x="8305920" y="6081480"/>
            <a:ext cx="755280" cy="772920"/>
          </a:xfrm>
          <a:prstGeom prst="rect">
            <a:avLst/>
          </a:prstGeom>
          <a:ln>
            <a:noFill/>
          </a:ln>
        </p:spPr>
      </p:pic>
      <p:pic>
        <p:nvPicPr>
          <p:cNvPr id="3" name="Picture 1"/>
          <p:cNvPicPr/>
          <p:nvPr/>
        </p:nvPicPr>
        <p:blipFill>
          <a:blip r:embed="rId15"/>
          <a:stretch/>
        </p:blipFill>
        <p:spPr>
          <a:xfrm>
            <a:off x="177840" y="5999400"/>
            <a:ext cx="1006200" cy="882360"/>
          </a:xfrm>
          <a:prstGeom prst="rect">
            <a:avLst/>
          </a:prstGeom>
          <a:ln w="936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IN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IN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IN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IN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IN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0" y="0"/>
            <a:ext cx="148680" cy="6854400"/>
          </a:xfrm>
          <a:prstGeom prst="rect">
            <a:avLst/>
          </a:prstGeom>
          <a:solidFill>
            <a:srgbClr val="C00000"/>
          </a:solidFill>
          <a:ln w="2556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CustomShape 2"/>
          <p:cNvSpPr/>
          <p:nvPr/>
        </p:nvSpPr>
        <p:spPr>
          <a:xfrm flipV="1">
            <a:off x="152280" y="6396480"/>
            <a:ext cx="8149680" cy="42120"/>
          </a:xfrm>
          <a:prstGeom prst="rect">
            <a:avLst/>
          </a:prstGeom>
          <a:solidFill>
            <a:srgbClr val="C00000"/>
          </a:solidFill>
          <a:ln w="2556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2" name="Picture 9"/>
          <p:cNvPicPr/>
          <p:nvPr/>
        </p:nvPicPr>
        <p:blipFill>
          <a:blip r:embed="rId14" cstate="print"/>
          <a:stretch/>
        </p:blipFill>
        <p:spPr>
          <a:xfrm>
            <a:off x="8305920" y="6081480"/>
            <a:ext cx="755280" cy="772920"/>
          </a:xfrm>
          <a:prstGeom prst="rect">
            <a:avLst/>
          </a:prstGeom>
          <a:ln>
            <a:noFill/>
          </a:ln>
        </p:spPr>
      </p:pic>
      <p:pic>
        <p:nvPicPr>
          <p:cNvPr id="43" name="Picture 1"/>
          <p:cNvPicPr/>
          <p:nvPr/>
        </p:nvPicPr>
        <p:blipFill>
          <a:blip r:embed="rId15"/>
          <a:stretch/>
        </p:blipFill>
        <p:spPr>
          <a:xfrm>
            <a:off x="177840" y="5999400"/>
            <a:ext cx="1006200" cy="882360"/>
          </a:xfrm>
          <a:prstGeom prst="rect">
            <a:avLst/>
          </a:prstGeom>
          <a:ln w="9360">
            <a:noFill/>
          </a:ln>
        </p:spPr>
      </p:pic>
      <p:sp>
        <p:nvSpPr>
          <p:cNvPr id="44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IN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IN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IN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IN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IN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0" y="0"/>
            <a:ext cx="148680" cy="6854400"/>
          </a:xfrm>
          <a:prstGeom prst="rect">
            <a:avLst/>
          </a:prstGeom>
          <a:solidFill>
            <a:srgbClr val="C00000"/>
          </a:solidFill>
          <a:ln w="2556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1" name="CustomShape 2"/>
          <p:cNvSpPr/>
          <p:nvPr/>
        </p:nvSpPr>
        <p:spPr>
          <a:xfrm flipV="1">
            <a:off x="152280" y="6396480"/>
            <a:ext cx="8149680" cy="42120"/>
          </a:xfrm>
          <a:prstGeom prst="rect">
            <a:avLst/>
          </a:prstGeom>
          <a:solidFill>
            <a:srgbClr val="C00000"/>
          </a:solidFill>
          <a:ln w="2556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82" name="Picture 9"/>
          <p:cNvPicPr/>
          <p:nvPr/>
        </p:nvPicPr>
        <p:blipFill>
          <a:blip r:embed="rId14" cstate="print"/>
          <a:stretch/>
        </p:blipFill>
        <p:spPr>
          <a:xfrm>
            <a:off x="8305920" y="6081480"/>
            <a:ext cx="755280" cy="772920"/>
          </a:xfrm>
          <a:prstGeom prst="rect">
            <a:avLst/>
          </a:prstGeom>
          <a:ln>
            <a:noFill/>
          </a:ln>
        </p:spPr>
      </p:pic>
      <p:pic>
        <p:nvPicPr>
          <p:cNvPr id="83" name="Picture 1"/>
          <p:cNvPicPr/>
          <p:nvPr/>
        </p:nvPicPr>
        <p:blipFill>
          <a:blip r:embed="rId15"/>
          <a:stretch/>
        </p:blipFill>
        <p:spPr>
          <a:xfrm>
            <a:off x="177840" y="5999400"/>
            <a:ext cx="1006200" cy="882360"/>
          </a:xfrm>
          <a:prstGeom prst="rect">
            <a:avLst/>
          </a:prstGeom>
          <a:ln w="9360">
            <a:noFill/>
          </a:ln>
        </p:spPr>
      </p:pic>
      <p:sp>
        <p:nvSpPr>
          <p:cNvPr id="84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IN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IN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IN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IN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IN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ustomShape 1"/>
          <p:cNvSpPr/>
          <p:nvPr/>
        </p:nvSpPr>
        <p:spPr>
          <a:xfrm>
            <a:off x="0" y="0"/>
            <a:ext cx="148680" cy="6854400"/>
          </a:xfrm>
          <a:prstGeom prst="rect">
            <a:avLst/>
          </a:prstGeom>
          <a:solidFill>
            <a:srgbClr val="C00000"/>
          </a:solidFill>
          <a:ln w="2556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1" name="CustomShape 2"/>
          <p:cNvSpPr/>
          <p:nvPr/>
        </p:nvSpPr>
        <p:spPr>
          <a:xfrm flipV="1">
            <a:off x="152280" y="6396480"/>
            <a:ext cx="8149680" cy="42120"/>
          </a:xfrm>
          <a:prstGeom prst="rect">
            <a:avLst/>
          </a:prstGeom>
          <a:solidFill>
            <a:srgbClr val="C00000"/>
          </a:solidFill>
          <a:ln w="2556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42" name="Picture 9"/>
          <p:cNvPicPr/>
          <p:nvPr/>
        </p:nvPicPr>
        <p:blipFill>
          <a:blip r:embed="rId14" cstate="print"/>
          <a:stretch/>
        </p:blipFill>
        <p:spPr>
          <a:xfrm>
            <a:off x="8305920" y="6081480"/>
            <a:ext cx="755280" cy="772920"/>
          </a:xfrm>
          <a:prstGeom prst="rect">
            <a:avLst/>
          </a:prstGeom>
          <a:ln>
            <a:noFill/>
          </a:ln>
        </p:spPr>
      </p:pic>
      <p:pic>
        <p:nvPicPr>
          <p:cNvPr id="243" name="Picture 1"/>
          <p:cNvPicPr/>
          <p:nvPr/>
        </p:nvPicPr>
        <p:blipFill>
          <a:blip r:embed="rId15"/>
          <a:stretch/>
        </p:blipFill>
        <p:spPr>
          <a:xfrm>
            <a:off x="177840" y="5999400"/>
            <a:ext cx="1006200" cy="882360"/>
          </a:xfrm>
          <a:prstGeom prst="rect">
            <a:avLst/>
          </a:prstGeom>
          <a:ln w="9360">
            <a:noFill/>
          </a:ln>
        </p:spPr>
      </p:pic>
      <p:sp>
        <p:nvSpPr>
          <p:cNvPr id="244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IN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245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IN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IN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IN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IN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CustomShape 1"/>
          <p:cNvSpPr/>
          <p:nvPr/>
        </p:nvSpPr>
        <p:spPr>
          <a:xfrm>
            <a:off x="0" y="0"/>
            <a:ext cx="148680" cy="6854400"/>
          </a:xfrm>
          <a:prstGeom prst="rect">
            <a:avLst/>
          </a:prstGeom>
          <a:solidFill>
            <a:srgbClr val="C00000"/>
          </a:solidFill>
          <a:ln w="2556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1" name="CustomShape 2"/>
          <p:cNvSpPr/>
          <p:nvPr/>
        </p:nvSpPr>
        <p:spPr>
          <a:xfrm flipV="1">
            <a:off x="152280" y="6396480"/>
            <a:ext cx="8149680" cy="42120"/>
          </a:xfrm>
          <a:prstGeom prst="rect">
            <a:avLst/>
          </a:prstGeom>
          <a:solidFill>
            <a:srgbClr val="C00000"/>
          </a:solidFill>
          <a:ln w="2556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82" name="Picture 9"/>
          <p:cNvPicPr/>
          <p:nvPr/>
        </p:nvPicPr>
        <p:blipFill>
          <a:blip r:embed="rId14" cstate="print"/>
          <a:stretch/>
        </p:blipFill>
        <p:spPr>
          <a:xfrm>
            <a:off x="8305920" y="6081480"/>
            <a:ext cx="755280" cy="772920"/>
          </a:xfrm>
          <a:prstGeom prst="rect">
            <a:avLst/>
          </a:prstGeom>
          <a:ln>
            <a:noFill/>
          </a:ln>
        </p:spPr>
      </p:pic>
      <p:pic>
        <p:nvPicPr>
          <p:cNvPr id="283" name="Picture 1"/>
          <p:cNvPicPr/>
          <p:nvPr/>
        </p:nvPicPr>
        <p:blipFill>
          <a:blip r:embed="rId15"/>
          <a:stretch/>
        </p:blipFill>
        <p:spPr>
          <a:xfrm>
            <a:off x="177840" y="5999400"/>
            <a:ext cx="1006200" cy="882360"/>
          </a:xfrm>
          <a:prstGeom prst="rect">
            <a:avLst/>
          </a:prstGeom>
          <a:ln w="9360">
            <a:noFill/>
          </a:ln>
        </p:spPr>
      </p:pic>
      <p:sp>
        <p:nvSpPr>
          <p:cNvPr id="284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IN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IN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IN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IN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IN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CustomShape 1"/>
          <p:cNvSpPr/>
          <p:nvPr/>
        </p:nvSpPr>
        <p:spPr>
          <a:xfrm>
            <a:off x="0" y="0"/>
            <a:ext cx="148680" cy="6854400"/>
          </a:xfrm>
          <a:prstGeom prst="rect">
            <a:avLst/>
          </a:prstGeom>
          <a:solidFill>
            <a:srgbClr val="C00000"/>
          </a:solidFill>
          <a:ln w="2556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1" name="CustomShape 2"/>
          <p:cNvSpPr/>
          <p:nvPr/>
        </p:nvSpPr>
        <p:spPr>
          <a:xfrm flipV="1">
            <a:off x="152280" y="6396480"/>
            <a:ext cx="8149680" cy="42120"/>
          </a:xfrm>
          <a:prstGeom prst="rect">
            <a:avLst/>
          </a:prstGeom>
          <a:solidFill>
            <a:srgbClr val="C00000"/>
          </a:solidFill>
          <a:ln w="2556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02" name="Picture 9"/>
          <p:cNvPicPr/>
          <p:nvPr/>
        </p:nvPicPr>
        <p:blipFill>
          <a:blip r:embed="rId14" cstate="print"/>
          <a:stretch/>
        </p:blipFill>
        <p:spPr>
          <a:xfrm>
            <a:off x="8305920" y="6081480"/>
            <a:ext cx="755280" cy="772920"/>
          </a:xfrm>
          <a:prstGeom prst="rect">
            <a:avLst/>
          </a:prstGeom>
          <a:ln>
            <a:noFill/>
          </a:ln>
        </p:spPr>
      </p:pic>
      <p:pic>
        <p:nvPicPr>
          <p:cNvPr id="403" name="Picture 1"/>
          <p:cNvPicPr/>
          <p:nvPr/>
        </p:nvPicPr>
        <p:blipFill>
          <a:blip r:embed="rId15"/>
          <a:stretch/>
        </p:blipFill>
        <p:spPr>
          <a:xfrm>
            <a:off x="177840" y="5999400"/>
            <a:ext cx="1006200" cy="882360"/>
          </a:xfrm>
          <a:prstGeom prst="rect">
            <a:avLst/>
          </a:prstGeom>
          <a:ln w="9360">
            <a:noFill/>
          </a:ln>
        </p:spPr>
      </p:pic>
      <p:sp>
        <p:nvSpPr>
          <p:cNvPr id="404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IN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05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IN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IN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IN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IN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/>
    <p:bodyStyle/>
    <p:otherStyle/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CustomShape 1"/>
          <p:cNvSpPr/>
          <p:nvPr/>
        </p:nvSpPr>
        <p:spPr>
          <a:xfrm>
            <a:off x="0" y="0"/>
            <a:ext cx="148680" cy="6854400"/>
          </a:xfrm>
          <a:prstGeom prst="rect">
            <a:avLst/>
          </a:prstGeom>
          <a:solidFill>
            <a:srgbClr val="C00000"/>
          </a:solidFill>
          <a:ln w="2556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1" name="CustomShape 2"/>
          <p:cNvSpPr/>
          <p:nvPr/>
        </p:nvSpPr>
        <p:spPr>
          <a:xfrm flipV="1">
            <a:off x="152280" y="6396480"/>
            <a:ext cx="8149680" cy="42120"/>
          </a:xfrm>
          <a:prstGeom prst="rect">
            <a:avLst/>
          </a:prstGeom>
          <a:solidFill>
            <a:srgbClr val="C00000"/>
          </a:solidFill>
          <a:ln w="2556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82" name="Picture 9"/>
          <p:cNvPicPr/>
          <p:nvPr/>
        </p:nvPicPr>
        <p:blipFill>
          <a:blip r:embed="rId14" cstate="print"/>
          <a:stretch/>
        </p:blipFill>
        <p:spPr>
          <a:xfrm>
            <a:off x="8305920" y="6081480"/>
            <a:ext cx="755280" cy="772920"/>
          </a:xfrm>
          <a:prstGeom prst="rect">
            <a:avLst/>
          </a:prstGeom>
          <a:ln>
            <a:noFill/>
          </a:ln>
        </p:spPr>
      </p:pic>
      <p:pic>
        <p:nvPicPr>
          <p:cNvPr id="483" name="Picture 1"/>
          <p:cNvPicPr/>
          <p:nvPr/>
        </p:nvPicPr>
        <p:blipFill>
          <a:blip r:embed="rId15"/>
          <a:stretch/>
        </p:blipFill>
        <p:spPr>
          <a:xfrm>
            <a:off x="177840" y="5999400"/>
            <a:ext cx="1006200" cy="882360"/>
          </a:xfrm>
          <a:prstGeom prst="rect">
            <a:avLst/>
          </a:prstGeom>
          <a:ln w="9360">
            <a:noFill/>
          </a:ln>
        </p:spPr>
      </p:pic>
      <p:sp>
        <p:nvSpPr>
          <p:cNvPr id="484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IN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85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IN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IN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IN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IN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xStyles>
    <p:titleStyle/>
    <p:bodyStyle/>
    <p:otherStyle/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CustomShape 1"/>
          <p:cNvSpPr/>
          <p:nvPr/>
        </p:nvSpPr>
        <p:spPr>
          <a:xfrm>
            <a:off x="0" y="0"/>
            <a:ext cx="148680" cy="6854400"/>
          </a:xfrm>
          <a:prstGeom prst="rect">
            <a:avLst/>
          </a:prstGeom>
          <a:solidFill>
            <a:srgbClr val="C00000"/>
          </a:solidFill>
          <a:ln w="2556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1" name="CustomShape 2"/>
          <p:cNvSpPr/>
          <p:nvPr/>
        </p:nvSpPr>
        <p:spPr>
          <a:xfrm flipV="1">
            <a:off x="152280" y="6396480"/>
            <a:ext cx="8149680" cy="42120"/>
          </a:xfrm>
          <a:prstGeom prst="rect">
            <a:avLst/>
          </a:prstGeom>
          <a:solidFill>
            <a:srgbClr val="C00000"/>
          </a:solidFill>
          <a:ln w="2556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22" name="Picture 9"/>
          <p:cNvPicPr/>
          <p:nvPr/>
        </p:nvPicPr>
        <p:blipFill>
          <a:blip r:embed="rId14" cstate="print"/>
          <a:stretch/>
        </p:blipFill>
        <p:spPr>
          <a:xfrm>
            <a:off x="8305920" y="6081480"/>
            <a:ext cx="755280" cy="772920"/>
          </a:xfrm>
          <a:prstGeom prst="rect">
            <a:avLst/>
          </a:prstGeom>
          <a:ln>
            <a:noFill/>
          </a:ln>
        </p:spPr>
      </p:pic>
      <p:pic>
        <p:nvPicPr>
          <p:cNvPr id="523" name="Picture 1"/>
          <p:cNvPicPr/>
          <p:nvPr/>
        </p:nvPicPr>
        <p:blipFill>
          <a:blip r:embed="rId15"/>
          <a:stretch/>
        </p:blipFill>
        <p:spPr>
          <a:xfrm>
            <a:off x="177840" y="5999400"/>
            <a:ext cx="1006200" cy="882360"/>
          </a:xfrm>
          <a:prstGeom prst="rect">
            <a:avLst/>
          </a:prstGeom>
          <a:ln w="9360">
            <a:noFill/>
          </a:ln>
        </p:spPr>
      </p:pic>
      <p:sp>
        <p:nvSpPr>
          <p:cNvPr id="524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IN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525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IN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IN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IN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IN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526" name="PlaceHolder 5"/>
          <p:cNvSpPr>
            <a:spLocks noGrp="1"/>
          </p:cNvSpPr>
          <p:nvPr>
            <p:ph type="dt"/>
          </p:nvPr>
        </p:nvSpPr>
        <p:spPr>
          <a:xfrm>
            <a:off x="457200" y="6247440"/>
            <a:ext cx="2130120" cy="4726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IN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527" name="PlaceHolder 6"/>
          <p:cNvSpPr>
            <a:spLocks noGrp="1"/>
          </p:cNvSpPr>
          <p:nvPr>
            <p:ph type="ftr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IN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528" name="PlaceHolder 7"/>
          <p:cNvSpPr>
            <a:spLocks noGrp="1"/>
          </p:cNvSpPr>
          <p:nvPr>
            <p:ph type="sldNum"/>
          </p:nvPr>
        </p:nvSpPr>
        <p:spPr>
          <a:xfrm>
            <a:off x="6555960" y="6247440"/>
            <a:ext cx="2130120" cy="4726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1E165726-2C44-4991-9DC6-F9B6CDEF481A}" type="slidenum">
              <a:rPr lang="en-IN" sz="1400">
                <a:latin typeface="Times New Roman"/>
              </a:rPr>
              <a:pPr algn="r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CustomShape 1"/>
          <p:cNvSpPr/>
          <p:nvPr/>
        </p:nvSpPr>
        <p:spPr>
          <a:xfrm>
            <a:off x="251640" y="26280"/>
            <a:ext cx="8781480" cy="81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38880" rIns="90000" bIns="45000" anchor="ctr" anchorCtr="1"/>
          <a:lstStyle/>
          <a:p>
            <a:pPr algn="ctr">
              <a:lnSpc>
                <a:spcPct val="100000"/>
              </a:lnSpc>
            </a:pPr>
            <a:r>
              <a:rPr lang="en-IN" sz="3600" b="1" strike="noStrike" dirty="0" smtClean="0">
                <a:solidFill>
                  <a:srgbClr val="1D107A"/>
                </a:solidFill>
                <a:latin typeface="Calibri"/>
                <a:ea typeface="DejaVu Sans"/>
              </a:rPr>
              <a:t>Status of </a:t>
            </a:r>
            <a:r>
              <a:rPr lang="en-IN" sz="3600" b="1" strike="noStrike" dirty="0" err="1" smtClean="0">
                <a:solidFill>
                  <a:srgbClr val="1D107A"/>
                </a:solidFill>
                <a:latin typeface="Calibri"/>
                <a:ea typeface="DejaVu Sans"/>
              </a:rPr>
              <a:t>Nudy</a:t>
            </a:r>
            <a:endParaRPr/>
          </a:p>
        </p:txBody>
      </p:sp>
      <p:sp>
        <p:nvSpPr>
          <p:cNvPr id="609" name="CustomShape 2"/>
          <p:cNvSpPr/>
          <p:nvPr/>
        </p:nvSpPr>
        <p:spPr>
          <a:xfrm>
            <a:off x="1371600" y="3287880"/>
            <a:ext cx="6397200" cy="174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 sz="3200" b="1" strike="noStrike">
                <a:solidFill>
                  <a:srgbClr val="000000"/>
                </a:solidFill>
                <a:latin typeface="Calibri"/>
                <a:ea typeface="Arial Unicode MS"/>
              </a:rPr>
              <a:t>Harphool Kumawat</a:t>
            </a:r>
            <a:endParaRPr/>
          </a:p>
          <a:p>
            <a:pPr algn="ctr">
              <a:lnSpc>
                <a:spcPct val="100000"/>
              </a:lnSpc>
            </a:pPr>
            <a:r>
              <a:rPr lang="en-IN" sz="3200" strike="noStrike">
                <a:solidFill>
                  <a:srgbClr val="000000"/>
                </a:solidFill>
                <a:latin typeface="Calibri"/>
                <a:ea typeface="Arial Unicode MS"/>
              </a:rPr>
              <a:t>Nuclear Physics Division, BARC</a:t>
            </a:r>
            <a:endParaRPr/>
          </a:p>
        </p:txBody>
      </p:sp>
      <p:sp>
        <p:nvSpPr>
          <p:cNvPr id="610" name="CustomShape 3"/>
          <p:cNvSpPr/>
          <p:nvPr/>
        </p:nvSpPr>
        <p:spPr>
          <a:xfrm>
            <a:off x="1321200" y="6520320"/>
            <a:ext cx="115884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IN" sz="1600" strike="noStrike" dirty="0">
                <a:solidFill>
                  <a:srgbClr val="000000"/>
                </a:solidFill>
                <a:latin typeface="Calibri"/>
                <a:ea typeface="DejaVu Sans"/>
              </a:rPr>
              <a:t>25/07/16</a:t>
            </a:r>
            <a:endParaRPr/>
          </a:p>
        </p:txBody>
      </p:sp>
      <p:sp>
        <p:nvSpPr>
          <p:cNvPr id="611" name="CustomShape 4"/>
          <p:cNvSpPr/>
          <p:nvPr/>
        </p:nvSpPr>
        <p:spPr>
          <a:xfrm>
            <a:off x="3024000" y="6492960"/>
            <a:ext cx="338076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</a:pPr>
            <a:r>
              <a:rPr lang="en-IN" sz="1600" strike="noStrike">
                <a:solidFill>
                  <a:srgbClr val="000000"/>
                </a:solidFill>
                <a:latin typeface="Calibri"/>
                <a:ea typeface="DejaVu Sans"/>
              </a:rPr>
              <a:t>H. Kumawat, Group meeting, EP-SFT</a:t>
            </a:r>
            <a:endParaRPr/>
          </a:p>
        </p:txBody>
      </p:sp>
      <p:sp>
        <p:nvSpPr>
          <p:cNvPr id="612" name="CustomShape 5"/>
          <p:cNvSpPr/>
          <p:nvPr/>
        </p:nvSpPr>
        <p:spPr>
          <a:xfrm>
            <a:off x="7524360" y="6477120"/>
            <a:ext cx="549360" cy="37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B52912C6-5A4D-4A3C-A0C3-BED2D3FFBDAC}" type="slidenum">
              <a:rPr lang="en-IN" sz="2000" strike="noStrike">
                <a:solidFill>
                  <a:srgbClr val="898989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</a:t>
            </a:fld>
            <a:endParaRPr/>
          </a:p>
        </p:txBody>
      </p:sp>
      <p:sp>
        <p:nvSpPr>
          <p:cNvPr id="613" name="CustomShape 6"/>
          <p:cNvSpPr/>
          <p:nvPr/>
        </p:nvSpPr>
        <p:spPr>
          <a:xfrm>
            <a:off x="571320" y="0"/>
            <a:ext cx="8193240" cy="2112840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1" y="0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 anchorCtr="1"/>
          <a:lstStyle/>
          <a:p>
            <a:pPr algn="ctr">
              <a:lnSpc>
                <a:spcPct val="93000"/>
              </a:lnSpc>
            </a:pPr>
            <a:r>
              <a:rPr lang="en-IN" sz="2200" strike="noStrike">
                <a:solidFill>
                  <a:srgbClr val="000000"/>
                </a:solidFill>
                <a:latin typeface="Calibri"/>
                <a:ea typeface="Arial Unicode MS"/>
              </a:rPr>
              <a:t> </a:t>
            </a:r>
            <a:endParaRPr/>
          </a:p>
          <a:p>
            <a:pPr algn="ctr">
              <a:lnSpc>
                <a:spcPct val="93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CustomShape 1"/>
          <p:cNvSpPr/>
          <p:nvPr/>
        </p:nvSpPr>
        <p:spPr>
          <a:xfrm>
            <a:off x="181800" y="0"/>
            <a:ext cx="6873480" cy="64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>
              <a:lnSpc>
                <a:spcPct val="100000"/>
              </a:lnSpc>
            </a:pPr>
            <a:r>
              <a:rPr lang="en-IN" sz="3600" b="1" strike="noStrike">
                <a:solidFill>
                  <a:srgbClr val="1D107A"/>
                </a:solidFill>
                <a:latin typeface="Calibri"/>
                <a:ea typeface="DejaVu Sans"/>
              </a:rPr>
              <a:t>Introduction: </a:t>
            </a:r>
            <a:r>
              <a:rPr lang="en-IN" sz="2800" b="1" strike="noStrike">
                <a:solidFill>
                  <a:srgbClr val="800000"/>
                </a:solidFill>
                <a:latin typeface="Calibri"/>
                <a:ea typeface="DejaVu Sans"/>
              </a:rPr>
              <a:t>Evaluated Nuclear Data File</a:t>
            </a:r>
            <a:endParaRPr/>
          </a:p>
        </p:txBody>
      </p:sp>
      <p:sp>
        <p:nvSpPr>
          <p:cNvPr id="1079" name="CustomShape 2"/>
          <p:cNvSpPr/>
          <p:nvPr/>
        </p:nvSpPr>
        <p:spPr>
          <a:xfrm>
            <a:off x="1321200" y="6520320"/>
            <a:ext cx="115884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IN" sz="1600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19/07/17</a:t>
            </a:r>
            <a:endParaRPr/>
          </a:p>
        </p:txBody>
      </p:sp>
      <p:sp>
        <p:nvSpPr>
          <p:cNvPr id="1080" name="CustomShape 3"/>
          <p:cNvSpPr/>
          <p:nvPr/>
        </p:nvSpPr>
        <p:spPr>
          <a:xfrm>
            <a:off x="2952000" y="6492960"/>
            <a:ext cx="323676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</a:pPr>
            <a:r>
              <a:rPr lang="en-IN" sz="1600" strike="noStrike" dirty="0">
                <a:solidFill>
                  <a:srgbClr val="000000"/>
                </a:solidFill>
                <a:latin typeface="Calibri"/>
                <a:ea typeface="DejaVu Sans"/>
              </a:rPr>
              <a:t>H. </a:t>
            </a:r>
            <a:r>
              <a:rPr lang="en-IN" sz="1600" strike="noStrike" dirty="0" err="1">
                <a:solidFill>
                  <a:srgbClr val="000000"/>
                </a:solidFill>
                <a:latin typeface="Calibri"/>
                <a:ea typeface="DejaVu Sans"/>
              </a:rPr>
              <a:t>Kumawat</a:t>
            </a:r>
            <a:r>
              <a:rPr lang="en-IN" sz="1600" strike="noStrike" dirty="0">
                <a:solidFill>
                  <a:srgbClr val="000000"/>
                </a:solidFill>
                <a:latin typeface="Calibri"/>
                <a:ea typeface="DejaVu Sans"/>
              </a:rPr>
              <a:t>, </a:t>
            </a:r>
            <a:r>
              <a:rPr lang="en-IN" sz="1600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Neutron  meeting</a:t>
            </a:r>
            <a:endParaRPr/>
          </a:p>
        </p:txBody>
      </p:sp>
      <p:sp>
        <p:nvSpPr>
          <p:cNvPr id="1081" name="CustomShape 4"/>
          <p:cNvSpPr/>
          <p:nvPr/>
        </p:nvSpPr>
        <p:spPr>
          <a:xfrm>
            <a:off x="5145480" y="2285280"/>
            <a:ext cx="3995280" cy="4519800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1" y="0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2" name="CustomShape 5"/>
          <p:cNvSpPr/>
          <p:nvPr/>
        </p:nvSpPr>
        <p:spPr>
          <a:xfrm>
            <a:off x="6715080" y="6477120"/>
            <a:ext cx="1520280" cy="37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F1FE312-C0AB-4078-8C65-B9237DAAE372}" type="slidenum">
              <a:rPr lang="en-IN" sz="2000" strike="noStrike">
                <a:solidFill>
                  <a:srgbClr val="898989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</a:t>
            </a:fld>
            <a:endParaRPr/>
          </a:p>
        </p:txBody>
      </p:sp>
      <p:sp>
        <p:nvSpPr>
          <p:cNvPr id="1083" name="CustomShape 6"/>
          <p:cNvSpPr/>
          <p:nvPr/>
        </p:nvSpPr>
        <p:spPr>
          <a:xfrm>
            <a:off x="3069360" y="576000"/>
            <a:ext cx="1502640" cy="41460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IN" strike="noStrike">
                <a:solidFill>
                  <a:srgbClr val="000000"/>
                </a:solidFill>
                <a:latin typeface="Arial"/>
                <a:ea typeface="DejaVu Sans"/>
              </a:rPr>
              <a:t>ENDF File</a:t>
            </a:r>
            <a:endParaRPr/>
          </a:p>
        </p:txBody>
      </p:sp>
      <p:sp>
        <p:nvSpPr>
          <p:cNvPr id="1084" name="Line 7"/>
          <p:cNvSpPr/>
          <p:nvPr/>
        </p:nvSpPr>
        <p:spPr>
          <a:xfrm>
            <a:off x="3708360" y="922320"/>
            <a:ext cx="0" cy="37368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085" name="CustomShape 8"/>
          <p:cNvSpPr/>
          <p:nvPr/>
        </p:nvSpPr>
        <p:spPr>
          <a:xfrm>
            <a:off x="2808000" y="1296000"/>
            <a:ext cx="1943280" cy="34560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IN" strike="noStrike">
                <a:solidFill>
                  <a:srgbClr val="000000"/>
                </a:solidFill>
                <a:latin typeface="Arial"/>
                <a:ea typeface="DejaVu Sans"/>
              </a:rPr>
              <a:t>Different sections</a:t>
            </a:r>
            <a:endParaRPr/>
          </a:p>
        </p:txBody>
      </p:sp>
      <p:sp>
        <p:nvSpPr>
          <p:cNvPr id="1086" name="Line 9"/>
          <p:cNvSpPr/>
          <p:nvPr/>
        </p:nvSpPr>
        <p:spPr>
          <a:xfrm>
            <a:off x="3708360" y="1678320"/>
            <a:ext cx="0" cy="19368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1087" name="CustomShape 10"/>
          <p:cNvSpPr/>
          <p:nvPr/>
        </p:nvSpPr>
        <p:spPr>
          <a:xfrm>
            <a:off x="1905000" y="1752600"/>
            <a:ext cx="6881160" cy="418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IN" strike="noStrike" dirty="0">
                <a:solidFill>
                  <a:srgbClr val="007826"/>
                </a:solidFill>
                <a:latin typeface="Arial"/>
                <a:ea typeface="DejaVu Sans"/>
              </a:rPr>
              <a:t>1 → General description, Fission neutron multiplicity, </a:t>
            </a:r>
            <a:r>
              <a:rPr lang="en-IN" strike="noStrike" dirty="0">
                <a:solidFill>
                  <a:srgbClr val="990099"/>
                </a:solidFill>
                <a:latin typeface="Arial"/>
                <a:ea typeface="DejaVu Sans"/>
              </a:rPr>
              <a:t>partial photon data</a:t>
            </a:r>
            <a:endParaRPr/>
          </a:p>
          <a:p>
            <a:r>
              <a:rPr lang="en-IN" strike="noStrike" dirty="0">
                <a:solidFill>
                  <a:srgbClr val="007826"/>
                </a:solidFill>
                <a:latin typeface="Arial"/>
                <a:ea typeface="DejaVu Sans"/>
              </a:rPr>
              <a:t>2 → Resonance parameters for cross-section</a:t>
            </a:r>
            <a:endParaRPr/>
          </a:p>
          <a:p>
            <a:r>
              <a:rPr lang="en-IN" strike="noStrike" dirty="0">
                <a:solidFill>
                  <a:srgbClr val="007826"/>
                </a:solidFill>
                <a:latin typeface="Arial"/>
                <a:ea typeface="DejaVu Sans"/>
              </a:rPr>
              <a:t>3 → Cross-sections for all reactions</a:t>
            </a:r>
            <a:endParaRPr/>
          </a:p>
          <a:p>
            <a:r>
              <a:rPr lang="en-IN" strike="noStrike" dirty="0">
                <a:solidFill>
                  <a:srgbClr val="007826"/>
                </a:solidFill>
                <a:latin typeface="Arial"/>
                <a:ea typeface="DejaVu Sans"/>
              </a:rPr>
              <a:t>4 → Independent angular distributions</a:t>
            </a:r>
            <a:endParaRPr/>
          </a:p>
          <a:p>
            <a:r>
              <a:rPr lang="en-IN" strike="noStrike" dirty="0">
                <a:solidFill>
                  <a:srgbClr val="007826"/>
                </a:solidFill>
                <a:latin typeface="Arial"/>
                <a:ea typeface="DejaVu Sans"/>
              </a:rPr>
              <a:t>5 → Independent energy distributions </a:t>
            </a:r>
            <a:endParaRPr/>
          </a:p>
          <a:p>
            <a:r>
              <a:rPr lang="en-IN" strike="noStrike" dirty="0">
                <a:solidFill>
                  <a:srgbClr val="007826"/>
                </a:solidFill>
                <a:latin typeface="Arial"/>
                <a:ea typeface="DejaVu Sans"/>
              </a:rPr>
              <a:t>6 → </a:t>
            </a:r>
            <a:r>
              <a:rPr lang="en-IN" strike="noStrike" dirty="0">
                <a:solidFill>
                  <a:srgbClr val="7030A0"/>
                </a:solidFill>
                <a:latin typeface="Arial"/>
                <a:ea typeface="DejaVu Sans"/>
              </a:rPr>
              <a:t>Correlated angle-energy distributions</a:t>
            </a:r>
            <a:endParaRPr>
              <a:solidFill>
                <a:srgbClr val="7030A0"/>
              </a:solidFill>
            </a:endParaRPr>
          </a:p>
          <a:p>
            <a:r>
              <a:rPr lang="en-IN" strike="noStrike" dirty="0">
                <a:solidFill>
                  <a:srgbClr val="007826"/>
                </a:solidFill>
                <a:latin typeface="Arial"/>
                <a:ea typeface="DejaVu Sans"/>
              </a:rPr>
              <a:t>7 → </a:t>
            </a:r>
            <a:r>
              <a:rPr lang="en-IN" strike="noStrike" dirty="0">
                <a:solidFill>
                  <a:srgbClr val="FF0000"/>
                </a:solidFill>
                <a:latin typeface="Arial"/>
                <a:ea typeface="DejaVu Sans"/>
              </a:rPr>
              <a:t>Thermal neutron scattering data</a:t>
            </a:r>
            <a:endParaRPr>
              <a:solidFill>
                <a:srgbClr val="FF0000"/>
              </a:solidFill>
            </a:endParaRPr>
          </a:p>
          <a:p>
            <a:r>
              <a:rPr lang="en-IN" strike="noStrike" dirty="0">
                <a:solidFill>
                  <a:srgbClr val="007826"/>
                </a:solidFill>
                <a:latin typeface="Arial"/>
                <a:ea typeface="DejaVu Sans"/>
              </a:rPr>
              <a:t>8 → Decay data and fission products</a:t>
            </a:r>
            <a:endParaRPr/>
          </a:p>
          <a:p>
            <a:r>
              <a:rPr lang="en-IN" strike="noStrike" dirty="0">
                <a:solidFill>
                  <a:srgbClr val="FF3333"/>
                </a:solidFill>
                <a:latin typeface="Arial"/>
                <a:ea typeface="DejaVu Sans"/>
              </a:rPr>
              <a:t>9 → Multiplicities for radio-active nuclide production</a:t>
            </a:r>
            <a:endParaRPr/>
          </a:p>
          <a:p>
            <a:r>
              <a:rPr lang="en-IN" strike="noStrike" dirty="0">
                <a:solidFill>
                  <a:srgbClr val="FF3333"/>
                </a:solidFill>
                <a:latin typeface="Arial"/>
                <a:ea typeface="DejaVu Sans"/>
              </a:rPr>
              <a:t>10 → Production cross-section for radio-active nuclide</a:t>
            </a:r>
            <a:endParaRPr/>
          </a:p>
          <a:p>
            <a:r>
              <a:rPr lang="en-IN" strike="noStrike" dirty="0">
                <a:solidFill>
                  <a:srgbClr val="0000FF"/>
                </a:solidFill>
                <a:latin typeface="Arial"/>
                <a:ea typeface="DejaVu Sans"/>
              </a:rPr>
              <a:t>11 → General comments for Photon production</a:t>
            </a:r>
            <a:endParaRPr>
              <a:solidFill>
                <a:srgbClr val="0000FF"/>
              </a:solidFill>
            </a:endParaRPr>
          </a:p>
          <a:p>
            <a:r>
              <a:rPr lang="en-IN" strike="noStrike" dirty="0">
                <a:solidFill>
                  <a:srgbClr val="0000FF"/>
                </a:solidFill>
                <a:latin typeface="Arial"/>
                <a:ea typeface="DejaVu Sans"/>
              </a:rPr>
              <a:t>12 → Photon production multiplicities</a:t>
            </a:r>
            <a:endParaRPr>
              <a:solidFill>
                <a:srgbClr val="0000FF"/>
              </a:solidFill>
            </a:endParaRPr>
          </a:p>
          <a:p>
            <a:r>
              <a:rPr lang="en-IN" strike="noStrike" dirty="0">
                <a:solidFill>
                  <a:srgbClr val="0000FF"/>
                </a:solidFill>
                <a:latin typeface="Arial"/>
                <a:ea typeface="DejaVu Sans"/>
              </a:rPr>
              <a:t>13 → Photon production cross-section</a:t>
            </a:r>
            <a:endParaRPr>
              <a:solidFill>
                <a:srgbClr val="0000FF"/>
              </a:solidFill>
            </a:endParaRPr>
          </a:p>
          <a:p>
            <a:r>
              <a:rPr lang="en-IN" strike="noStrike" dirty="0">
                <a:solidFill>
                  <a:srgbClr val="0000FF"/>
                </a:solidFill>
                <a:latin typeface="Arial"/>
                <a:ea typeface="DejaVu Sans"/>
              </a:rPr>
              <a:t>14 → Photon angular distributions</a:t>
            </a:r>
            <a:endParaRPr>
              <a:solidFill>
                <a:srgbClr val="0000FF"/>
              </a:solidFill>
            </a:endParaRPr>
          </a:p>
          <a:p>
            <a:r>
              <a:rPr lang="en-IN" strike="noStrike" dirty="0">
                <a:solidFill>
                  <a:srgbClr val="0000FF"/>
                </a:solidFill>
                <a:latin typeface="Arial"/>
                <a:ea typeface="DejaVu Sans"/>
              </a:rPr>
              <a:t>15 → Continuous photon energy distribution</a:t>
            </a:r>
            <a:endParaRPr>
              <a:solidFill>
                <a:srgbClr val="0000FF"/>
              </a:solidFill>
            </a:endParaRPr>
          </a:p>
          <a:p>
            <a:r>
              <a:rPr lang="en-IN" strike="noStrike" dirty="0">
                <a:solidFill>
                  <a:srgbClr val="FF3333"/>
                </a:solidFill>
                <a:latin typeface="Arial"/>
                <a:ea typeface="DejaVu Sans"/>
              </a:rPr>
              <a:t>        </a:t>
            </a:r>
            <a:endParaRPr/>
          </a:p>
        </p:txBody>
      </p:sp>
      <p:sp>
        <p:nvSpPr>
          <p:cNvPr id="12" name="Right Brace 11"/>
          <p:cNvSpPr/>
          <p:nvPr/>
        </p:nvSpPr>
        <p:spPr>
          <a:xfrm flipH="1">
            <a:off x="990600" y="1905000"/>
            <a:ext cx="533400" cy="1600200"/>
          </a:xfrm>
          <a:prstGeom prst="rightBrace">
            <a:avLst>
              <a:gd name="adj1" fmla="val 8333"/>
              <a:gd name="adj2" fmla="val 4631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6200" y="213360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Complete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" y="3429000"/>
            <a:ext cx="1138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To be checked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2683" y="4992469"/>
            <a:ext cx="1291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To be Completed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" name="CustomShape 2"/>
          <p:cNvSpPr/>
          <p:nvPr/>
        </p:nvSpPr>
        <p:spPr>
          <a:xfrm>
            <a:off x="1321200" y="6520320"/>
            <a:ext cx="115884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IN" sz="1600" strike="noStrike">
                <a:solidFill>
                  <a:srgbClr val="000000"/>
                </a:solidFill>
                <a:latin typeface="Calibri"/>
                <a:ea typeface="DejaVu Sans"/>
              </a:rPr>
              <a:t>25/07/16</a:t>
            </a:r>
            <a:endParaRPr/>
          </a:p>
        </p:txBody>
      </p:sp>
      <p:sp>
        <p:nvSpPr>
          <p:cNvPr id="1171" name="CustomShape 4"/>
          <p:cNvSpPr/>
          <p:nvPr/>
        </p:nvSpPr>
        <p:spPr>
          <a:xfrm>
            <a:off x="5145480" y="2285280"/>
            <a:ext cx="3995280" cy="4519800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1" y="0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2" name="CustomShape 5"/>
          <p:cNvSpPr/>
          <p:nvPr/>
        </p:nvSpPr>
        <p:spPr>
          <a:xfrm>
            <a:off x="6715080" y="6477120"/>
            <a:ext cx="1520280" cy="37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E922FE2-E03E-4342-A10F-B558F6F188F7}" type="slidenum">
              <a:rPr lang="en-IN" sz="2000" strike="noStrike">
                <a:solidFill>
                  <a:srgbClr val="898989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3</a:t>
            </a:fld>
            <a:endParaRPr/>
          </a:p>
        </p:txBody>
      </p:sp>
      <p:sp>
        <p:nvSpPr>
          <p:cNvPr id="1174" name="CustomShape 6"/>
          <p:cNvSpPr/>
          <p:nvPr/>
        </p:nvSpPr>
        <p:spPr>
          <a:xfrm>
            <a:off x="159120" y="7560"/>
            <a:ext cx="6680160" cy="63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>
              <a:lnSpc>
                <a:spcPct val="100000"/>
              </a:lnSpc>
            </a:pPr>
            <a:r>
              <a:rPr lang="en-IN" sz="3600" b="1" strike="noStrike">
                <a:solidFill>
                  <a:srgbClr val="1D107A"/>
                </a:solidFill>
                <a:latin typeface="Calibri"/>
                <a:ea typeface="DejaVu Sans"/>
              </a:rPr>
              <a:t>Reconstruction:</a:t>
            </a:r>
            <a:r>
              <a:rPr lang="en-IN" sz="2800" b="1" strike="noStrike">
                <a:solidFill>
                  <a:srgbClr val="800000"/>
                </a:solidFill>
                <a:latin typeface="Calibri"/>
                <a:ea typeface="DejaVu Sans"/>
              </a:rPr>
              <a:t> Hydrogen cross-section</a:t>
            </a:r>
            <a:r>
              <a:rPr lang="en-IN" sz="3600" b="1" strike="noStrike">
                <a:solidFill>
                  <a:srgbClr val="1D107A"/>
                </a:solidFill>
                <a:latin typeface="Calibri"/>
                <a:ea typeface="DejaVu Sans"/>
              </a:rPr>
              <a:t> </a:t>
            </a:r>
            <a:endParaRPr/>
          </a:p>
        </p:txBody>
      </p:sp>
      <p:pic>
        <p:nvPicPr>
          <p:cNvPr id="9" name="Picture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152400" y="762000"/>
            <a:ext cx="4495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981200" y="3886200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Present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0" y="381000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July 2016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CustomShape 3"/>
          <p:cNvSpPr/>
          <p:nvPr/>
        </p:nvSpPr>
        <p:spPr>
          <a:xfrm>
            <a:off x="2952000" y="6492960"/>
            <a:ext cx="323676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</a:pPr>
            <a:r>
              <a:rPr lang="en-IN" sz="1600" strike="noStrike" dirty="0">
                <a:solidFill>
                  <a:srgbClr val="000000"/>
                </a:solidFill>
                <a:latin typeface="Calibri"/>
                <a:ea typeface="DejaVu Sans"/>
              </a:rPr>
              <a:t>H. </a:t>
            </a:r>
            <a:r>
              <a:rPr lang="en-IN" sz="1600" strike="noStrike" dirty="0" err="1">
                <a:solidFill>
                  <a:srgbClr val="000000"/>
                </a:solidFill>
                <a:latin typeface="Calibri"/>
                <a:ea typeface="DejaVu Sans"/>
              </a:rPr>
              <a:t>Kumawat</a:t>
            </a:r>
            <a:r>
              <a:rPr lang="en-IN" sz="1600" strike="noStrike" dirty="0">
                <a:solidFill>
                  <a:srgbClr val="000000"/>
                </a:solidFill>
                <a:latin typeface="Calibri"/>
                <a:ea typeface="DejaVu Sans"/>
              </a:rPr>
              <a:t>, </a:t>
            </a:r>
            <a:r>
              <a:rPr lang="en-IN" sz="1600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Neutron  meeting</a:t>
            </a:r>
            <a:endParaRPr/>
          </a:p>
        </p:txBody>
      </p:sp>
      <p:pic>
        <p:nvPicPr>
          <p:cNvPr id="1173" name="Picture 1172"/>
          <p:cNvPicPr/>
          <p:nvPr/>
        </p:nvPicPr>
        <p:blipFill>
          <a:blip r:embed="rId4"/>
          <a:stretch/>
        </p:blipFill>
        <p:spPr>
          <a:xfrm>
            <a:off x="533400" y="838200"/>
            <a:ext cx="8610600" cy="4953000"/>
          </a:xfrm>
          <a:prstGeom prst="rect">
            <a:avLst/>
          </a:prstGeom>
          <a:ln>
            <a:noFill/>
          </a:ln>
        </p:spPr>
      </p:pic>
      <p:grpSp>
        <p:nvGrpSpPr>
          <p:cNvPr id="18" name="Group 17"/>
          <p:cNvGrpSpPr/>
          <p:nvPr/>
        </p:nvGrpSpPr>
        <p:grpSpPr>
          <a:xfrm>
            <a:off x="990600" y="3657600"/>
            <a:ext cx="5867400" cy="1828800"/>
            <a:chOff x="990600" y="3657600"/>
            <a:chExt cx="5867400" cy="1828800"/>
          </a:xfrm>
        </p:grpSpPr>
        <p:sp>
          <p:nvSpPr>
            <p:cNvPr id="13" name="Oval 12"/>
            <p:cNvSpPr/>
            <p:nvPr/>
          </p:nvSpPr>
          <p:spPr>
            <a:xfrm>
              <a:off x="5562600" y="3657600"/>
              <a:ext cx="1295400" cy="182880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15" name="Straight Arrow Connector 14"/>
            <p:cNvCxnSpPr>
              <a:stCxn id="13" idx="1"/>
            </p:cNvCxnSpPr>
            <p:nvPr/>
          </p:nvCxnSpPr>
          <p:spPr>
            <a:xfrm rot="16200000" flipH="1" flipV="1">
              <a:off x="3124364" y="1791656"/>
              <a:ext cx="494179" cy="4761707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" name="CustomShape 2"/>
          <p:cNvSpPr/>
          <p:nvPr/>
        </p:nvSpPr>
        <p:spPr>
          <a:xfrm>
            <a:off x="1321200" y="6520320"/>
            <a:ext cx="115884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IN" sz="1600" strike="noStrike">
                <a:solidFill>
                  <a:srgbClr val="000000"/>
                </a:solidFill>
                <a:latin typeface="Calibri"/>
                <a:ea typeface="DejaVu Sans"/>
              </a:rPr>
              <a:t>25/07/16</a:t>
            </a:r>
            <a:endParaRPr/>
          </a:p>
        </p:txBody>
      </p:sp>
      <p:sp>
        <p:nvSpPr>
          <p:cNvPr id="1178" name="CustomShape 4"/>
          <p:cNvSpPr/>
          <p:nvPr/>
        </p:nvSpPr>
        <p:spPr>
          <a:xfrm>
            <a:off x="5145480" y="2285280"/>
            <a:ext cx="3995280" cy="4519800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1" y="0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9" name="CustomShape 5"/>
          <p:cNvSpPr/>
          <p:nvPr/>
        </p:nvSpPr>
        <p:spPr>
          <a:xfrm>
            <a:off x="6715080" y="6477120"/>
            <a:ext cx="1520280" cy="37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8503243B-38AA-4745-A4DC-F869B963039B}" type="slidenum">
              <a:rPr lang="en-IN" sz="2000" strike="noStrike">
                <a:solidFill>
                  <a:srgbClr val="898989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4</a:t>
            </a:fld>
            <a:endParaRPr/>
          </a:p>
        </p:txBody>
      </p:sp>
      <p:pic>
        <p:nvPicPr>
          <p:cNvPr id="1180" name="Picture 1179"/>
          <p:cNvPicPr/>
          <p:nvPr/>
        </p:nvPicPr>
        <p:blipFill>
          <a:blip r:embed="rId3"/>
          <a:stretch/>
        </p:blipFill>
        <p:spPr>
          <a:xfrm>
            <a:off x="609600" y="609600"/>
            <a:ext cx="8282400" cy="5410200"/>
          </a:xfrm>
          <a:prstGeom prst="rect">
            <a:avLst/>
          </a:prstGeom>
          <a:ln>
            <a:noFill/>
          </a:ln>
        </p:spPr>
      </p:pic>
      <p:sp>
        <p:nvSpPr>
          <p:cNvPr id="1183" name="CustomShape 7"/>
          <p:cNvSpPr/>
          <p:nvPr/>
        </p:nvSpPr>
        <p:spPr>
          <a:xfrm>
            <a:off x="165960" y="24120"/>
            <a:ext cx="5881320" cy="623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>
              <a:lnSpc>
                <a:spcPct val="100000"/>
              </a:lnSpc>
            </a:pPr>
            <a:r>
              <a:rPr lang="en-IN" sz="3600" b="1" strike="noStrike">
                <a:solidFill>
                  <a:srgbClr val="1D107A"/>
                </a:solidFill>
                <a:latin typeface="Calibri"/>
                <a:ea typeface="DejaVu Sans"/>
              </a:rPr>
              <a:t>Reconstruction:</a:t>
            </a:r>
            <a:r>
              <a:rPr lang="en-IN" sz="2800" b="1" strike="noStrike">
                <a:solidFill>
                  <a:srgbClr val="800000"/>
                </a:solidFill>
                <a:latin typeface="Calibri"/>
                <a:ea typeface="DejaVu Sans"/>
              </a:rPr>
              <a:t> O16 cross-section</a:t>
            </a:r>
            <a:r>
              <a:rPr lang="en-IN" sz="3600" b="1" strike="noStrike">
                <a:solidFill>
                  <a:srgbClr val="1D107A"/>
                </a:solidFill>
                <a:latin typeface="Calibri"/>
                <a:ea typeface="DejaVu Sans"/>
              </a:rPr>
              <a:t> </a:t>
            </a:r>
            <a:endParaRPr/>
          </a:p>
        </p:txBody>
      </p:sp>
      <p:pic>
        <p:nvPicPr>
          <p:cNvPr id="11" name="Picture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152400" y="609600"/>
            <a:ext cx="4572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057400" y="389786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Present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0800" y="396240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July 2016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CustomShape 3"/>
          <p:cNvSpPr/>
          <p:nvPr/>
        </p:nvSpPr>
        <p:spPr>
          <a:xfrm>
            <a:off x="2952000" y="6492960"/>
            <a:ext cx="323676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</a:pPr>
            <a:r>
              <a:rPr lang="en-IN" sz="1600" strike="noStrike" dirty="0">
                <a:solidFill>
                  <a:srgbClr val="000000"/>
                </a:solidFill>
                <a:latin typeface="Calibri"/>
                <a:ea typeface="DejaVu Sans"/>
              </a:rPr>
              <a:t>H. </a:t>
            </a:r>
            <a:r>
              <a:rPr lang="en-IN" sz="1600" strike="noStrike" dirty="0" err="1">
                <a:solidFill>
                  <a:srgbClr val="000000"/>
                </a:solidFill>
                <a:latin typeface="Calibri"/>
                <a:ea typeface="DejaVu Sans"/>
              </a:rPr>
              <a:t>Kumawat</a:t>
            </a:r>
            <a:r>
              <a:rPr lang="en-IN" sz="1600" strike="noStrike" dirty="0">
                <a:solidFill>
                  <a:srgbClr val="000000"/>
                </a:solidFill>
                <a:latin typeface="Calibri"/>
                <a:ea typeface="DejaVu Sans"/>
              </a:rPr>
              <a:t>, </a:t>
            </a:r>
            <a:r>
              <a:rPr lang="en-IN" sz="1600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Neutron  meeting</a:t>
            </a:r>
            <a:endParaRPr/>
          </a:p>
        </p:txBody>
      </p:sp>
      <p:grpSp>
        <p:nvGrpSpPr>
          <p:cNvPr id="19" name="Group 18"/>
          <p:cNvGrpSpPr/>
          <p:nvPr/>
        </p:nvGrpSpPr>
        <p:grpSpPr>
          <a:xfrm>
            <a:off x="3886200" y="4038600"/>
            <a:ext cx="4953000" cy="1524000"/>
            <a:chOff x="990600" y="3657600"/>
            <a:chExt cx="5867400" cy="1828800"/>
          </a:xfrm>
        </p:grpSpPr>
        <p:sp>
          <p:nvSpPr>
            <p:cNvPr id="20" name="Oval 19"/>
            <p:cNvSpPr/>
            <p:nvPr/>
          </p:nvSpPr>
          <p:spPr>
            <a:xfrm>
              <a:off x="5562600" y="3657600"/>
              <a:ext cx="1295400" cy="182880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21" name="Straight Arrow Connector 20"/>
            <p:cNvCxnSpPr>
              <a:stCxn id="20" idx="1"/>
            </p:cNvCxnSpPr>
            <p:nvPr/>
          </p:nvCxnSpPr>
          <p:spPr>
            <a:xfrm rot="16200000" flipH="1" flipV="1">
              <a:off x="3124364" y="1791656"/>
              <a:ext cx="494179" cy="4761707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CustomShape 2"/>
          <p:cNvSpPr/>
          <p:nvPr/>
        </p:nvSpPr>
        <p:spPr>
          <a:xfrm>
            <a:off x="1321200" y="6520320"/>
            <a:ext cx="115884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IN" sz="1600" strike="noStrike">
                <a:solidFill>
                  <a:srgbClr val="000000"/>
                </a:solidFill>
                <a:latin typeface="Calibri"/>
                <a:ea typeface="DejaVu Sans"/>
              </a:rPr>
              <a:t>25/07/16</a:t>
            </a:r>
            <a:endParaRPr/>
          </a:p>
        </p:txBody>
      </p:sp>
      <p:sp>
        <p:nvSpPr>
          <p:cNvPr id="1285" name="CustomShape 4"/>
          <p:cNvSpPr/>
          <p:nvPr/>
        </p:nvSpPr>
        <p:spPr>
          <a:xfrm>
            <a:off x="5145480" y="2285280"/>
            <a:ext cx="3995280" cy="4519800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1" y="0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86" name="CustomShape 5"/>
          <p:cNvSpPr/>
          <p:nvPr/>
        </p:nvSpPr>
        <p:spPr>
          <a:xfrm>
            <a:off x="6715080" y="6477120"/>
            <a:ext cx="1520280" cy="37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FD88B22C-F51E-4AB0-8EF6-623ABF0B03BF}" type="slidenum">
              <a:rPr lang="en-IN" sz="2000" strike="noStrike">
                <a:solidFill>
                  <a:srgbClr val="898989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5</a:t>
            </a:fld>
            <a:endParaRPr/>
          </a:p>
        </p:txBody>
      </p:sp>
      <p:sp>
        <p:nvSpPr>
          <p:cNvPr id="1287" name="CustomShape 6"/>
          <p:cNvSpPr/>
          <p:nvPr/>
        </p:nvSpPr>
        <p:spPr>
          <a:xfrm>
            <a:off x="165960" y="24120"/>
            <a:ext cx="6242040" cy="623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>
              <a:lnSpc>
                <a:spcPct val="100000"/>
              </a:lnSpc>
            </a:pPr>
            <a:r>
              <a:rPr lang="en-IN" sz="3600" b="1" strike="noStrike">
                <a:solidFill>
                  <a:srgbClr val="1D107A"/>
                </a:solidFill>
                <a:latin typeface="Calibri"/>
                <a:ea typeface="DejaVu Sans"/>
              </a:rPr>
              <a:t>Reconstruction:</a:t>
            </a:r>
            <a:r>
              <a:rPr lang="en-IN" sz="2800" b="1" strike="noStrike">
                <a:solidFill>
                  <a:srgbClr val="800000"/>
                </a:solidFill>
                <a:latin typeface="Calibri"/>
                <a:ea typeface="DejaVu Sans"/>
              </a:rPr>
              <a:t> Al27 cross-section</a:t>
            </a:r>
            <a:r>
              <a:rPr lang="en-IN" sz="3600" b="1" strike="noStrike">
                <a:solidFill>
                  <a:srgbClr val="1D107A"/>
                </a:solidFill>
                <a:latin typeface="Calibri"/>
                <a:ea typeface="DejaVu Sans"/>
              </a:rPr>
              <a:t> </a:t>
            </a:r>
            <a:endParaRPr/>
          </a:p>
        </p:txBody>
      </p:sp>
      <p:pic>
        <p:nvPicPr>
          <p:cNvPr id="1288" name="Picture 1287"/>
          <p:cNvPicPr/>
          <p:nvPr/>
        </p:nvPicPr>
        <p:blipFill>
          <a:blip r:embed="rId3"/>
          <a:stretch/>
        </p:blipFill>
        <p:spPr>
          <a:xfrm>
            <a:off x="4953000" y="736200"/>
            <a:ext cx="4114800" cy="5167800"/>
          </a:xfrm>
          <a:prstGeom prst="rect">
            <a:avLst/>
          </a:prstGeom>
          <a:ln>
            <a:noFill/>
          </a:ln>
        </p:spPr>
      </p:pic>
      <p:pic>
        <p:nvPicPr>
          <p:cNvPr id="13" name="Picture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152400" y="609600"/>
            <a:ext cx="4800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057400" y="389786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Present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95484" y="4050268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July 2016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CustomShape 3"/>
          <p:cNvSpPr/>
          <p:nvPr/>
        </p:nvSpPr>
        <p:spPr>
          <a:xfrm>
            <a:off x="2952000" y="6492960"/>
            <a:ext cx="323676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</a:pPr>
            <a:r>
              <a:rPr lang="en-IN" sz="1600" strike="noStrike" dirty="0">
                <a:solidFill>
                  <a:srgbClr val="000000"/>
                </a:solidFill>
                <a:latin typeface="Calibri"/>
                <a:ea typeface="DejaVu Sans"/>
              </a:rPr>
              <a:t>H. </a:t>
            </a:r>
            <a:r>
              <a:rPr lang="en-IN" sz="1600" strike="noStrike" dirty="0" err="1">
                <a:solidFill>
                  <a:srgbClr val="000000"/>
                </a:solidFill>
                <a:latin typeface="Calibri"/>
                <a:ea typeface="DejaVu Sans"/>
              </a:rPr>
              <a:t>Kumawat</a:t>
            </a:r>
            <a:r>
              <a:rPr lang="en-IN" sz="1600" strike="noStrike" dirty="0">
                <a:solidFill>
                  <a:srgbClr val="000000"/>
                </a:solidFill>
                <a:latin typeface="Calibri"/>
                <a:ea typeface="DejaVu Sans"/>
              </a:rPr>
              <a:t>, </a:t>
            </a:r>
            <a:r>
              <a:rPr lang="en-IN" sz="1600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Neutron  meeting</a:t>
            </a:r>
            <a:endParaRPr/>
          </a:p>
        </p:txBody>
      </p:sp>
      <p:grpSp>
        <p:nvGrpSpPr>
          <p:cNvPr id="17" name="Group 16"/>
          <p:cNvGrpSpPr/>
          <p:nvPr/>
        </p:nvGrpSpPr>
        <p:grpSpPr>
          <a:xfrm>
            <a:off x="3581400" y="4038600"/>
            <a:ext cx="5105400" cy="1524000"/>
            <a:chOff x="990600" y="3657600"/>
            <a:chExt cx="5867400" cy="1828800"/>
          </a:xfrm>
        </p:grpSpPr>
        <p:sp>
          <p:nvSpPr>
            <p:cNvPr id="18" name="Oval 17"/>
            <p:cNvSpPr/>
            <p:nvPr/>
          </p:nvSpPr>
          <p:spPr>
            <a:xfrm>
              <a:off x="5562600" y="3657600"/>
              <a:ext cx="1295400" cy="182880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19" name="Straight Arrow Connector 18"/>
            <p:cNvCxnSpPr>
              <a:stCxn id="18" idx="1"/>
            </p:cNvCxnSpPr>
            <p:nvPr/>
          </p:nvCxnSpPr>
          <p:spPr>
            <a:xfrm rot="16200000" flipH="1" flipV="1">
              <a:off x="3124364" y="1791656"/>
              <a:ext cx="494179" cy="4761707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4" name="CustomShape 2"/>
          <p:cNvSpPr/>
          <p:nvPr/>
        </p:nvSpPr>
        <p:spPr>
          <a:xfrm>
            <a:off x="1321200" y="6520320"/>
            <a:ext cx="115884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IN" sz="1600" strike="noStrike">
                <a:solidFill>
                  <a:srgbClr val="000000"/>
                </a:solidFill>
                <a:latin typeface="Calibri"/>
                <a:ea typeface="DejaVu Sans"/>
              </a:rPr>
              <a:t>25/07/16</a:t>
            </a:r>
            <a:endParaRPr/>
          </a:p>
        </p:txBody>
      </p:sp>
      <p:sp>
        <p:nvSpPr>
          <p:cNvPr id="1296" name="CustomShape 4"/>
          <p:cNvSpPr/>
          <p:nvPr/>
        </p:nvSpPr>
        <p:spPr>
          <a:xfrm>
            <a:off x="5145480" y="2285280"/>
            <a:ext cx="3995280" cy="4519800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1" y="0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97" name="CustomShape 5"/>
          <p:cNvSpPr/>
          <p:nvPr/>
        </p:nvSpPr>
        <p:spPr>
          <a:xfrm>
            <a:off x="6715080" y="6477120"/>
            <a:ext cx="1520280" cy="37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2A6866F3-DF1C-4924-84B0-36687DFEEC63}" type="slidenum">
              <a:rPr lang="en-IN" sz="2000" strike="noStrike">
                <a:solidFill>
                  <a:srgbClr val="898989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6</a:t>
            </a:fld>
            <a:endParaRPr/>
          </a:p>
        </p:txBody>
      </p:sp>
      <p:sp>
        <p:nvSpPr>
          <p:cNvPr id="1298" name="CustomShape 6"/>
          <p:cNvSpPr/>
          <p:nvPr/>
        </p:nvSpPr>
        <p:spPr>
          <a:xfrm>
            <a:off x="209520" y="4392000"/>
            <a:ext cx="2734560" cy="111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99" name="CustomShape 7"/>
          <p:cNvSpPr/>
          <p:nvPr/>
        </p:nvSpPr>
        <p:spPr>
          <a:xfrm>
            <a:off x="198360" y="7560"/>
            <a:ext cx="6208920" cy="49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>
              <a:lnSpc>
                <a:spcPct val="100000"/>
              </a:lnSpc>
            </a:pPr>
            <a:r>
              <a:rPr lang="en-IN" sz="3600" b="1" strike="noStrike">
                <a:solidFill>
                  <a:srgbClr val="1D107A"/>
                </a:solidFill>
                <a:latin typeface="Calibri"/>
                <a:ea typeface="DejaVu Sans"/>
              </a:rPr>
              <a:t>Reconstruction:</a:t>
            </a:r>
            <a:r>
              <a:rPr lang="en-IN" sz="2800" b="1" strike="noStrike">
                <a:solidFill>
                  <a:srgbClr val="800000"/>
                </a:solidFill>
                <a:latin typeface="Calibri"/>
                <a:ea typeface="DejaVu Sans"/>
              </a:rPr>
              <a:t> U235 cross-sections</a:t>
            </a:r>
            <a:endParaRPr/>
          </a:p>
        </p:txBody>
      </p:sp>
      <p:pic>
        <p:nvPicPr>
          <p:cNvPr id="11" name="Picture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152400" y="533400"/>
            <a:ext cx="4953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/>
          <p:nvPr/>
        </p:nvPicPr>
        <p:blipFill>
          <a:blip r:embed="rId4"/>
          <a:stretch/>
        </p:blipFill>
        <p:spPr>
          <a:xfrm>
            <a:off x="4724400" y="685800"/>
            <a:ext cx="4343400" cy="5257800"/>
          </a:xfrm>
          <a:prstGeom prst="rect">
            <a:avLst/>
          </a:prstGeom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2057400" y="389786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Present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72200" y="3974068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July 2016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CustomShape 3"/>
          <p:cNvSpPr/>
          <p:nvPr/>
        </p:nvSpPr>
        <p:spPr>
          <a:xfrm>
            <a:off x="2952000" y="6492960"/>
            <a:ext cx="323676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</a:pPr>
            <a:r>
              <a:rPr lang="en-IN" sz="1600" strike="noStrike" dirty="0">
                <a:solidFill>
                  <a:srgbClr val="000000"/>
                </a:solidFill>
                <a:latin typeface="Calibri"/>
                <a:ea typeface="DejaVu Sans"/>
              </a:rPr>
              <a:t>H. </a:t>
            </a:r>
            <a:r>
              <a:rPr lang="en-IN" sz="1600" strike="noStrike" dirty="0" err="1">
                <a:solidFill>
                  <a:srgbClr val="000000"/>
                </a:solidFill>
                <a:latin typeface="Calibri"/>
                <a:ea typeface="DejaVu Sans"/>
              </a:rPr>
              <a:t>Kumawat</a:t>
            </a:r>
            <a:r>
              <a:rPr lang="en-IN" sz="1600" strike="noStrike" dirty="0">
                <a:solidFill>
                  <a:srgbClr val="000000"/>
                </a:solidFill>
                <a:latin typeface="Calibri"/>
                <a:ea typeface="DejaVu Sans"/>
              </a:rPr>
              <a:t>, </a:t>
            </a:r>
            <a:r>
              <a:rPr lang="en-IN" sz="1600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Neutron  meeting</a:t>
            </a:r>
            <a:endParaRPr/>
          </a:p>
        </p:txBody>
      </p:sp>
      <p:grpSp>
        <p:nvGrpSpPr>
          <p:cNvPr id="16" name="Group 15"/>
          <p:cNvGrpSpPr/>
          <p:nvPr/>
        </p:nvGrpSpPr>
        <p:grpSpPr>
          <a:xfrm>
            <a:off x="914400" y="4038600"/>
            <a:ext cx="4876800" cy="1524000"/>
            <a:chOff x="990600" y="3657600"/>
            <a:chExt cx="5867400" cy="1828800"/>
          </a:xfrm>
        </p:grpSpPr>
        <p:sp>
          <p:nvSpPr>
            <p:cNvPr id="17" name="Oval 16"/>
            <p:cNvSpPr/>
            <p:nvPr/>
          </p:nvSpPr>
          <p:spPr>
            <a:xfrm>
              <a:off x="5562600" y="3657600"/>
              <a:ext cx="1295400" cy="182880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18" name="Straight Arrow Connector 17"/>
            <p:cNvCxnSpPr>
              <a:stCxn id="17" idx="1"/>
            </p:cNvCxnSpPr>
            <p:nvPr/>
          </p:nvCxnSpPr>
          <p:spPr>
            <a:xfrm rot="16200000" flipH="1" flipV="1">
              <a:off x="3124364" y="1791656"/>
              <a:ext cx="494179" cy="4761707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CustomShape 1"/>
          <p:cNvSpPr/>
          <p:nvPr/>
        </p:nvSpPr>
        <p:spPr>
          <a:xfrm>
            <a:off x="609600" y="0"/>
            <a:ext cx="6873480" cy="64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>
              <a:lnSpc>
                <a:spcPct val="100000"/>
              </a:lnSpc>
            </a:pPr>
            <a:r>
              <a:rPr lang="en-IN" sz="3600" b="1" strike="noStrike" dirty="0" smtClean="0">
                <a:solidFill>
                  <a:srgbClr val="1D107A"/>
                </a:solidFill>
                <a:latin typeface="Calibri"/>
                <a:ea typeface="DejaVu Sans"/>
              </a:rPr>
              <a:t>New Additions in Cross-sections</a:t>
            </a:r>
            <a:endParaRPr/>
          </a:p>
        </p:txBody>
      </p:sp>
      <p:sp>
        <p:nvSpPr>
          <p:cNvPr id="1079" name="CustomShape 2"/>
          <p:cNvSpPr/>
          <p:nvPr/>
        </p:nvSpPr>
        <p:spPr>
          <a:xfrm>
            <a:off x="1321200" y="6520320"/>
            <a:ext cx="115884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IN" sz="1600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19/07/17</a:t>
            </a:r>
            <a:endParaRPr/>
          </a:p>
        </p:txBody>
      </p:sp>
      <p:sp>
        <p:nvSpPr>
          <p:cNvPr id="1080" name="CustomShape 3"/>
          <p:cNvSpPr/>
          <p:nvPr/>
        </p:nvSpPr>
        <p:spPr>
          <a:xfrm>
            <a:off x="2952000" y="6492960"/>
            <a:ext cx="323676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</a:pPr>
            <a:r>
              <a:rPr lang="en-IN" sz="1600" strike="noStrike" dirty="0">
                <a:solidFill>
                  <a:srgbClr val="000000"/>
                </a:solidFill>
                <a:latin typeface="Calibri"/>
                <a:ea typeface="DejaVu Sans"/>
              </a:rPr>
              <a:t>H. </a:t>
            </a:r>
            <a:r>
              <a:rPr lang="en-IN" sz="1600" strike="noStrike" dirty="0" err="1">
                <a:solidFill>
                  <a:srgbClr val="000000"/>
                </a:solidFill>
                <a:latin typeface="Calibri"/>
                <a:ea typeface="DejaVu Sans"/>
              </a:rPr>
              <a:t>Kumawat</a:t>
            </a:r>
            <a:r>
              <a:rPr lang="en-IN" sz="1600" strike="noStrike" dirty="0">
                <a:solidFill>
                  <a:srgbClr val="000000"/>
                </a:solidFill>
                <a:latin typeface="Calibri"/>
                <a:ea typeface="DejaVu Sans"/>
              </a:rPr>
              <a:t>, </a:t>
            </a:r>
            <a:r>
              <a:rPr lang="en-IN" sz="1600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Neutron  meeting</a:t>
            </a:r>
            <a:endParaRPr/>
          </a:p>
        </p:txBody>
      </p:sp>
      <p:sp>
        <p:nvSpPr>
          <p:cNvPr id="1081" name="CustomShape 4"/>
          <p:cNvSpPr/>
          <p:nvPr/>
        </p:nvSpPr>
        <p:spPr>
          <a:xfrm>
            <a:off x="5145480" y="2285280"/>
            <a:ext cx="3995280" cy="4519800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1" y="0"/>
                </a:lnTo>
                <a:lnTo>
                  <a:pt x="1" y="1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2" name="CustomShape 5"/>
          <p:cNvSpPr/>
          <p:nvPr/>
        </p:nvSpPr>
        <p:spPr>
          <a:xfrm>
            <a:off x="6715080" y="6477120"/>
            <a:ext cx="1520280" cy="37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F1FE312-C0AB-4078-8C65-B9237DAAE372}" type="slidenum">
              <a:rPr lang="en-IN" sz="2000" strike="noStrike">
                <a:solidFill>
                  <a:srgbClr val="898989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7</a:t>
            </a:fld>
            <a:endParaRPr/>
          </a:p>
        </p:txBody>
      </p:sp>
      <p:sp>
        <p:nvSpPr>
          <p:cNvPr id="1087" name="CustomShape 10"/>
          <p:cNvSpPr/>
          <p:nvPr/>
        </p:nvSpPr>
        <p:spPr>
          <a:xfrm>
            <a:off x="1905000" y="1752600"/>
            <a:ext cx="6881160" cy="418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endParaRPr/>
          </a:p>
        </p:txBody>
      </p:sp>
      <p:sp>
        <p:nvSpPr>
          <p:cNvPr id="16" name="TextBox 15"/>
          <p:cNvSpPr txBox="1"/>
          <p:nvPr/>
        </p:nvSpPr>
        <p:spPr>
          <a:xfrm>
            <a:off x="457200" y="990600"/>
            <a:ext cx="8310929" cy="230832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Neutron induced charge particle cross-section MT 103-107 (p, d, H3, He3, He4)</a:t>
            </a:r>
          </a:p>
          <a:p>
            <a:r>
              <a:rPr lang="en-US" dirty="0" smtClean="0"/>
              <a:t>Are created if cross-sections are given in 600-850</a:t>
            </a:r>
          </a:p>
          <a:p>
            <a:endParaRPr lang="en-US" dirty="0"/>
          </a:p>
          <a:p>
            <a:r>
              <a:rPr lang="en-US" dirty="0" smtClean="0"/>
              <a:t>Angular and energy distributions of these particles were read along with the </a:t>
            </a:r>
          </a:p>
          <a:p>
            <a:r>
              <a:rPr lang="en-US" dirty="0" smtClean="0"/>
              <a:t>Neutron but to be separated</a:t>
            </a:r>
          </a:p>
          <a:p>
            <a:endParaRPr lang="en-US" dirty="0"/>
          </a:p>
          <a:p>
            <a:r>
              <a:rPr lang="en-US" dirty="0" smtClean="0"/>
              <a:t>Doppler broadening is improved by introducing new points around peak as the peak broadens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57200" y="4038600"/>
            <a:ext cx="8229600" cy="923330"/>
          </a:xfrm>
          <a:prstGeom prst="rect">
            <a:avLst/>
          </a:prstGeom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My strategy is to put first neutron, second charge particles and Third photons</a:t>
            </a:r>
          </a:p>
          <a:p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cross-sections 2) angle 3) energy</a:t>
            </a:r>
            <a:endParaRPr lang="en-US" dirty="0" smtClean="0"/>
          </a:p>
        </p:txBody>
      </p:sp>
      <p:sp>
        <p:nvSpPr>
          <p:cNvPr id="18" name="CustomShape 1"/>
          <p:cNvSpPr/>
          <p:nvPr/>
        </p:nvSpPr>
        <p:spPr>
          <a:xfrm>
            <a:off x="762000" y="3315120"/>
            <a:ext cx="6873480" cy="64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>
              <a:lnSpc>
                <a:spcPct val="100000"/>
              </a:lnSpc>
            </a:pPr>
            <a:r>
              <a:rPr lang="en-IN" sz="3600" b="1" strike="noStrike" dirty="0" smtClean="0">
                <a:solidFill>
                  <a:srgbClr val="FF0000"/>
                </a:solidFill>
                <a:latin typeface="Calibri"/>
                <a:ea typeface="DejaVu Sans"/>
              </a:rPr>
              <a:t>Strategy to be followed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CustomShape 1"/>
          <p:cNvSpPr/>
          <p:nvPr/>
        </p:nvSpPr>
        <p:spPr>
          <a:xfrm>
            <a:off x="609600" y="0"/>
            <a:ext cx="6873480" cy="64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>
              <a:lnSpc>
                <a:spcPct val="100000"/>
              </a:lnSpc>
            </a:pPr>
            <a:r>
              <a:rPr lang="en-IN" sz="3600" b="1" strike="noStrike" dirty="0" smtClean="0">
                <a:solidFill>
                  <a:srgbClr val="1D107A"/>
                </a:solidFill>
                <a:latin typeface="Calibri"/>
                <a:ea typeface="DejaVu Sans"/>
              </a:rPr>
              <a:t>Status of photon production data</a:t>
            </a:r>
            <a:endParaRPr/>
          </a:p>
        </p:txBody>
      </p:sp>
      <p:sp>
        <p:nvSpPr>
          <p:cNvPr id="1079" name="CustomShape 2"/>
          <p:cNvSpPr/>
          <p:nvPr/>
        </p:nvSpPr>
        <p:spPr>
          <a:xfrm>
            <a:off x="1321200" y="6520320"/>
            <a:ext cx="115884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IN" sz="1600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19/07/17</a:t>
            </a:r>
            <a:endParaRPr/>
          </a:p>
        </p:txBody>
      </p:sp>
      <p:sp>
        <p:nvSpPr>
          <p:cNvPr id="1080" name="CustomShape 3"/>
          <p:cNvSpPr/>
          <p:nvPr/>
        </p:nvSpPr>
        <p:spPr>
          <a:xfrm>
            <a:off x="2952000" y="6492960"/>
            <a:ext cx="3236760" cy="3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 algn="ctr">
              <a:lnSpc>
                <a:spcPct val="100000"/>
              </a:lnSpc>
            </a:pPr>
            <a:r>
              <a:rPr lang="en-IN" sz="1600" strike="noStrike" dirty="0">
                <a:solidFill>
                  <a:srgbClr val="000000"/>
                </a:solidFill>
                <a:latin typeface="Calibri"/>
                <a:ea typeface="DejaVu Sans"/>
              </a:rPr>
              <a:t>H. </a:t>
            </a:r>
            <a:r>
              <a:rPr lang="en-IN" sz="1600" strike="noStrike" dirty="0" err="1">
                <a:solidFill>
                  <a:srgbClr val="000000"/>
                </a:solidFill>
                <a:latin typeface="Calibri"/>
                <a:ea typeface="DejaVu Sans"/>
              </a:rPr>
              <a:t>Kumawat</a:t>
            </a:r>
            <a:r>
              <a:rPr lang="en-IN" sz="1600" strike="noStrike" dirty="0">
                <a:solidFill>
                  <a:srgbClr val="000000"/>
                </a:solidFill>
                <a:latin typeface="Calibri"/>
                <a:ea typeface="DejaVu Sans"/>
              </a:rPr>
              <a:t>, </a:t>
            </a:r>
            <a:r>
              <a:rPr lang="en-IN" sz="1600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Neutron  meeting</a:t>
            </a:r>
            <a:endParaRPr/>
          </a:p>
        </p:txBody>
      </p:sp>
      <p:sp>
        <p:nvSpPr>
          <p:cNvPr id="1082" name="CustomShape 5"/>
          <p:cNvSpPr/>
          <p:nvPr/>
        </p:nvSpPr>
        <p:spPr>
          <a:xfrm>
            <a:off x="6715080" y="6477120"/>
            <a:ext cx="1520280" cy="37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F1FE312-C0AB-4078-8C65-B9237DAAE372}" type="slidenum">
              <a:rPr lang="en-IN" sz="2000" strike="noStrike">
                <a:solidFill>
                  <a:srgbClr val="898989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8</a:t>
            </a:fld>
            <a:endParaRPr/>
          </a:p>
        </p:txBody>
      </p:sp>
      <p:sp>
        <p:nvSpPr>
          <p:cNvPr id="1087" name="CustomShape 10"/>
          <p:cNvSpPr/>
          <p:nvPr/>
        </p:nvSpPr>
        <p:spPr>
          <a:xfrm>
            <a:off x="1905000" y="1752600"/>
            <a:ext cx="6881160" cy="418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endParaRPr/>
          </a:p>
        </p:txBody>
      </p:sp>
      <p:sp>
        <p:nvSpPr>
          <p:cNvPr id="16" name="TextBox 15"/>
          <p:cNvSpPr txBox="1"/>
          <p:nvPr/>
        </p:nvSpPr>
        <p:spPr>
          <a:xfrm>
            <a:off x="304800" y="762000"/>
            <a:ext cx="8610600" cy="13388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I have read photon cross-sections. Angle and energy is also done to some extent but it should be usable in the normalized format  for continuous and discrete photons</a:t>
            </a:r>
            <a:endParaRPr lang="en-US" dirty="0"/>
          </a:p>
        </p:txBody>
      </p:sp>
      <p:sp>
        <p:nvSpPr>
          <p:cNvPr id="18" name="CustomShape 1"/>
          <p:cNvSpPr/>
          <p:nvPr/>
        </p:nvSpPr>
        <p:spPr>
          <a:xfrm>
            <a:off x="228600" y="2514600"/>
            <a:ext cx="8686800" cy="1371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 algn="just">
              <a:lnSpc>
                <a:spcPct val="100000"/>
              </a:lnSpc>
            </a:pPr>
            <a:r>
              <a:rPr lang="en-IN" sz="3600" b="1" strike="noStrike" dirty="0" smtClean="0">
                <a:solidFill>
                  <a:srgbClr val="002060"/>
                </a:solidFill>
                <a:latin typeface="Calibri"/>
                <a:ea typeface="DejaVu Sans"/>
              </a:rPr>
              <a:t>I have run the program in my branch and created a merge request and people can start from here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1" name="CustomShape 1"/>
          <p:cNvSpPr/>
          <p:nvPr/>
        </p:nvSpPr>
        <p:spPr>
          <a:xfrm>
            <a:off x="914400" y="5143920"/>
            <a:ext cx="6873480" cy="64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>
              <a:lnSpc>
                <a:spcPct val="100000"/>
              </a:lnSpc>
            </a:pPr>
            <a:r>
              <a:rPr lang="en-IN" sz="3600" b="1" strike="noStrike" dirty="0" smtClean="0">
                <a:solidFill>
                  <a:srgbClr val="FF0000"/>
                </a:solidFill>
                <a:latin typeface="Calibri"/>
                <a:ea typeface="DejaVu Sans"/>
              </a:rPr>
              <a:t>That’s all, folks!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385</Words>
  <PresentationFormat>On-screen Show (4:3)</PresentationFormat>
  <Paragraphs>86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HARPHOOL</cp:lastModifiedBy>
  <cp:revision>18</cp:revision>
  <dcterms:modified xsi:type="dcterms:W3CDTF">2017-07-18T14:31:52Z</dcterms:modified>
</cp:coreProperties>
</file>