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56" r:id="rId2"/>
    <p:sldId id="261" r:id="rId3"/>
    <p:sldId id="272" r:id="rId4"/>
    <p:sldId id="291" r:id="rId5"/>
    <p:sldId id="327" r:id="rId6"/>
    <p:sldId id="331" r:id="rId7"/>
    <p:sldId id="328" r:id="rId8"/>
    <p:sldId id="329" r:id="rId9"/>
    <p:sldId id="330" r:id="rId10"/>
    <p:sldId id="333" r:id="rId11"/>
    <p:sldId id="334" r:id="rId12"/>
    <p:sldId id="335" r:id="rId13"/>
    <p:sldId id="336" r:id="rId14"/>
    <p:sldId id="337" r:id="rId15"/>
    <p:sldId id="338" r:id="rId16"/>
    <p:sldId id="332" r:id="rId17"/>
    <p:sldId id="339" r:id="rId18"/>
    <p:sldId id="340" r:id="rId19"/>
    <p:sldId id="341" r:id="rId20"/>
    <p:sldId id="342" r:id="rId21"/>
    <p:sldId id="343" r:id="rId22"/>
    <p:sldId id="356" r:id="rId23"/>
    <p:sldId id="344" r:id="rId24"/>
    <p:sldId id="345" r:id="rId25"/>
    <p:sldId id="346" r:id="rId26"/>
    <p:sldId id="347" r:id="rId27"/>
    <p:sldId id="348" r:id="rId28"/>
    <p:sldId id="354" r:id="rId29"/>
    <p:sldId id="355" r:id="rId30"/>
    <p:sldId id="322" r:id="rId31"/>
    <p:sldId id="351" r:id="rId32"/>
    <p:sldId id="352" r:id="rId33"/>
    <p:sldId id="353" r:id="rId34"/>
    <p:sldId id="349" r:id="rId35"/>
    <p:sldId id="323" r:id="rId3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04" y="-4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C02ED-0918-499D-AA66-7939071A6161}" type="datetimeFigureOut">
              <a:rPr lang="en-GB" smtClean="0"/>
              <a:t>10/10/17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5CA61-D353-4FF0-990A-2D07D9A11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71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5CA61-D353-4FF0-990A-2D07D9A11F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6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5CA61-D353-4FF0-990A-2D07D9A11F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907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805" y="4868882"/>
            <a:ext cx="5854535" cy="2746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Francis Perez &amp; Paolo Chiggiato:  Progress with the cryogenic vacuum system of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72170" y="4869656"/>
            <a:ext cx="6718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D0F87-C465-4FD4-A774-7CDEE1D5EE1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0975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Oct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34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805" y="4868882"/>
            <a:ext cx="5854535" cy="2746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Francis Perez &amp; Paolo Chiggiato:  Progress with the cryogenic vacuum system of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72170" y="4869656"/>
            <a:ext cx="6718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D0F87-C465-4FD4-A774-7CDEE1D5EE1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0975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Oct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47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jpeg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3164" y="273845"/>
            <a:ext cx="710218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3164" y="1369218"/>
            <a:ext cx="710218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975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Oct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805" y="4868882"/>
            <a:ext cx="5854535" cy="2746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Francis Perez &amp; Paolo Chiggiato:  Progress with the cryogenic vacuum system of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72170" y="4869656"/>
            <a:ext cx="6718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D0F87-C465-4FD4-A774-7CDEE1D5EE1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05" y="468322"/>
            <a:ext cx="754416" cy="361637"/>
          </a:xfrm>
          <a:prstGeom prst="rect">
            <a:avLst/>
          </a:prstGeom>
        </p:spPr>
      </p:pic>
      <p:pic>
        <p:nvPicPr>
          <p:cNvPr id="11" name="Picture 2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2" y="-1"/>
            <a:ext cx="877824" cy="41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579499" y="690527"/>
            <a:ext cx="679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1" dirty="0">
                <a:solidFill>
                  <a:schemeClr val="accent5"/>
                </a:solidFill>
              </a:rPr>
              <a:t>WP4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12045" y="1489087"/>
            <a:ext cx="960780" cy="2986346"/>
            <a:chOff x="-21274" y="127286"/>
            <a:chExt cx="1163251" cy="458551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60" y="965675"/>
              <a:ext cx="934578" cy="46078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1274" y="1599399"/>
              <a:ext cx="1099310" cy="157762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910"/>
            <a:stretch/>
          </p:blipFill>
          <p:spPr>
            <a:xfrm>
              <a:off x="225706" y="3280500"/>
              <a:ext cx="637967" cy="570954"/>
            </a:xfrm>
            <a:prstGeom prst="rect">
              <a:avLst/>
            </a:prstGeom>
          </p:spPr>
        </p:pic>
        <p:pic>
          <p:nvPicPr>
            <p:cNvPr id="17" name="Picture 2" descr="Résultat de recherche d'images pour &quot;STFC Astec logo&quot;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36" y="4008889"/>
              <a:ext cx="703906" cy="703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7399" y="127286"/>
              <a:ext cx="934578" cy="640251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 userDrawn="1"/>
        </p:nvCxnSpPr>
        <p:spPr>
          <a:xfrm>
            <a:off x="1155192" y="0"/>
            <a:ext cx="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39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jpg"/><Relationship Id="rId10" Type="http://schemas.openxmlformats.org/officeDocument/2006/relationships/hyperlink" Target="http://www.google.ch/url?sa=i&amp;rct=j&amp;q=&amp;esrc=s&amp;source=images&amp;cd=&amp;cad=rja&amp;uact=8&amp;ved=0ahUKEwjujpLO_vbLAhVBORQKHbAaB2MQjRwIBw&amp;url=http://www.echord.info/wikis/website/erica&amp;psig=AFQjCNHv4uWkVgn4HkokcvnlZnqTsKj_oQ&amp;ust=1459928221187532" TargetMode="External"/><Relationship Id="rId11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Relationship Id="rId3" Type="http://schemas.openxmlformats.org/officeDocument/2006/relationships/image" Target="../media/image5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png"/><Relationship Id="rId9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656" y="2202187"/>
            <a:ext cx="1218440" cy="585218"/>
          </a:xfrm>
          <a:prstGeom prst="rect">
            <a:avLst/>
          </a:prstGeom>
        </p:spPr>
      </p:pic>
      <p:pic>
        <p:nvPicPr>
          <p:cNvPr id="5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5057" y="2202189"/>
            <a:ext cx="1438060" cy="66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fusionsites.ciemat.es/gyrokineticsmadrid2014/files/2014/04/Logo_CIEMAT_sombra.png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2272" y="909709"/>
            <a:ext cx="2170654" cy="56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195" y="3436085"/>
            <a:ext cx="1072952" cy="1049482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032" y="3591013"/>
            <a:ext cx="1631665" cy="894554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375" y="1949536"/>
            <a:ext cx="1563631" cy="1133741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808" y="909709"/>
            <a:ext cx="2371725" cy="642938"/>
          </a:xfrm>
          <a:prstGeom prst="rect">
            <a:avLst/>
          </a:prstGeom>
        </p:spPr>
      </p:pic>
      <p:pic>
        <p:nvPicPr>
          <p:cNvPr id="1026" name="Picture 2" descr="http://www.echord.info/file/Attachments/wikis/website/kit/kit_logo_V2_de.png.jpg">
            <a:hlinkClick r:id="rId10"/>
          </p:cNvPr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882" y="2138953"/>
            <a:ext cx="1423371" cy="71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>
            <a:spLocks/>
          </p:cNvSpPr>
          <p:nvPr/>
        </p:nvSpPr>
        <p:spPr>
          <a:xfrm>
            <a:off x="3102006" y="1938239"/>
            <a:ext cx="3425504" cy="11963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518546" y="2684004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5"/>
                </a:solidFill>
              </a:rPr>
              <a:t>WP4</a:t>
            </a:r>
          </a:p>
        </p:txBody>
      </p:sp>
    </p:spTree>
    <p:extLst>
      <p:ext uri="{BB962C8B-B14F-4D97-AF65-F5344CB8AC3E}">
        <p14:creationId xmlns:p14="http://schemas.microsoft.com/office/powerpoint/2010/main" val="334233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067" y="-45243"/>
            <a:ext cx="6390146" cy="470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86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332" y="0"/>
            <a:ext cx="7100733" cy="476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42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73" y="30978"/>
            <a:ext cx="6963769" cy="45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3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785" y="0"/>
            <a:ext cx="5919724" cy="467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8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714" y="0"/>
            <a:ext cx="6590748" cy="462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7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644" y="0"/>
            <a:ext cx="6975059" cy="457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3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562" y="0"/>
            <a:ext cx="6754060" cy="46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3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459" y="969761"/>
            <a:ext cx="5905850" cy="3835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5885" y="195503"/>
            <a:ext cx="55795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KARA (Karlsruhe Research Accelerator - </a:t>
            </a:r>
            <a:r>
              <a:rPr lang="en-US" sz="2000" dirty="0" smtClean="0">
                <a:solidFill>
                  <a:schemeClr val="tx2"/>
                </a:solidFill>
              </a:rPr>
              <a:t>Ex-ANKA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GB" sz="2000" dirty="0">
                <a:solidFill>
                  <a:srgbClr val="000000"/>
                </a:solidFill>
                <a:sym typeface="Calibri"/>
              </a:rPr>
              <a:t>BESTEX (</a:t>
            </a:r>
            <a:r>
              <a:rPr lang="en-GB" sz="2000" b="1" dirty="0" err="1">
                <a:solidFill>
                  <a:srgbClr val="000000"/>
                </a:solidFill>
                <a:sym typeface="Calibri"/>
              </a:rPr>
              <a:t>BE</a:t>
            </a:r>
            <a:r>
              <a:rPr lang="en-GB" sz="2000" dirty="0" err="1">
                <a:solidFill>
                  <a:srgbClr val="000000"/>
                </a:solidFill>
                <a:sym typeface="Calibri"/>
              </a:rPr>
              <a:t>am</a:t>
            </a:r>
            <a:r>
              <a:rPr lang="en-GB" sz="20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GB" sz="2000" b="1" dirty="0">
                <a:solidFill>
                  <a:srgbClr val="000000"/>
                </a:solidFill>
                <a:sym typeface="Calibri"/>
              </a:rPr>
              <a:t>S</a:t>
            </a:r>
            <a:r>
              <a:rPr lang="en-GB" sz="2000" dirty="0">
                <a:solidFill>
                  <a:srgbClr val="000000"/>
                </a:solidFill>
                <a:sym typeface="Calibri"/>
              </a:rPr>
              <a:t>creen </a:t>
            </a:r>
            <a:r>
              <a:rPr lang="en-GB" sz="2000" b="1" dirty="0" err="1">
                <a:solidFill>
                  <a:srgbClr val="000000"/>
                </a:solidFill>
                <a:sym typeface="Calibri"/>
              </a:rPr>
              <a:t>T</a:t>
            </a:r>
            <a:r>
              <a:rPr lang="en-GB" sz="2000" dirty="0" err="1">
                <a:solidFill>
                  <a:srgbClr val="000000"/>
                </a:solidFill>
                <a:sym typeface="Calibri"/>
              </a:rPr>
              <a:t>estbench</a:t>
            </a:r>
            <a:r>
              <a:rPr lang="en-GB" sz="20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sym typeface="Calibri"/>
              </a:rPr>
              <a:t>EX</a:t>
            </a:r>
            <a:r>
              <a:rPr lang="en-GB" sz="2000" dirty="0" err="1">
                <a:solidFill>
                  <a:srgbClr val="000000"/>
                </a:solidFill>
                <a:sym typeface="Calibri"/>
              </a:rPr>
              <a:t>periment</a:t>
            </a:r>
            <a:r>
              <a:rPr lang="en-GB" sz="2000" dirty="0">
                <a:solidFill>
                  <a:srgbClr val="000000"/>
                </a:solidFill>
                <a:sym typeface="Calibri"/>
              </a:rPr>
              <a:t>)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7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277" y="244836"/>
            <a:ext cx="6260785" cy="437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63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511" y="62982"/>
            <a:ext cx="6906262" cy="44507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002" y="3401929"/>
            <a:ext cx="1579465" cy="156043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83873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4871" y="1284375"/>
            <a:ext cx="8057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5"/>
                </a:solidFill>
              </a:rPr>
              <a:t>Progress with the cryogenic vacuum system of FCC-</a:t>
            </a:r>
            <a:r>
              <a:rPr lang="en-GB" sz="3600" b="1" dirty="0" err="1">
                <a:solidFill>
                  <a:schemeClr val="accent5"/>
                </a:solidFill>
              </a:rPr>
              <a:t>hh</a:t>
            </a:r>
            <a:endParaRPr lang="en-GB" sz="3600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7351" y="2873911"/>
            <a:ext cx="73513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u="sng" dirty="0"/>
              <a:t>Francis </a:t>
            </a:r>
            <a:r>
              <a:rPr lang="en-GB" sz="2800" b="1" u="sng" dirty="0" smtClean="0"/>
              <a:t>Perez</a:t>
            </a:r>
            <a:r>
              <a:rPr lang="en-GB" sz="2800" b="1" dirty="0" smtClean="0"/>
              <a:t> (ALBA) </a:t>
            </a:r>
            <a:r>
              <a:rPr lang="en-GB" sz="2800" b="1" dirty="0"/>
              <a:t>and Paolo </a:t>
            </a:r>
            <a:r>
              <a:rPr lang="en-GB" sz="2800" b="1" dirty="0" smtClean="0"/>
              <a:t>Chiggiato (CERN)</a:t>
            </a:r>
            <a:endParaRPr lang="en-GB" sz="2800" b="1" dirty="0"/>
          </a:p>
          <a:p>
            <a:pPr algn="ctr"/>
            <a:r>
              <a:rPr lang="en-GB" sz="2800" dirty="0"/>
              <a:t>on behalf of </a:t>
            </a:r>
            <a:r>
              <a:rPr lang="en-GB" sz="2800" b="1" dirty="0" err="1">
                <a:solidFill>
                  <a:schemeClr val="accent1">
                    <a:lumMod val="75000"/>
                  </a:schemeClr>
                </a:solidFill>
              </a:rPr>
              <a:t>EuroCirCol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 WP4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67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436" y="83976"/>
            <a:ext cx="6478111" cy="447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1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691" y="719667"/>
            <a:ext cx="1858079" cy="1047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368" y="865710"/>
            <a:ext cx="7571390" cy="40661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250" y="160867"/>
            <a:ext cx="7778750" cy="5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8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04736" y="109895"/>
            <a:ext cx="7739394" cy="4832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err="1" smtClean="0">
                <a:solidFill>
                  <a:schemeClr val="tx2"/>
                </a:solidFill>
              </a:rPr>
              <a:t>Next</a:t>
            </a:r>
            <a:r>
              <a:rPr lang="es-ES_tradnl" sz="2800" b="1" dirty="0" smtClean="0">
                <a:solidFill>
                  <a:schemeClr val="tx2"/>
                </a:solidFill>
              </a:rPr>
              <a:t> </a:t>
            </a:r>
            <a:r>
              <a:rPr lang="es-ES_tradnl" sz="2800" b="1" dirty="0" err="1" smtClean="0">
                <a:solidFill>
                  <a:schemeClr val="tx2"/>
                </a:solidFill>
              </a:rPr>
              <a:t>prototypes</a:t>
            </a:r>
            <a:r>
              <a:rPr lang="es-ES_tradnl" sz="2800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es-ES_tradnl" sz="2800" b="1" dirty="0">
                <a:solidFill>
                  <a:schemeClr val="tx2"/>
                </a:solidFill>
                <a:sym typeface="Calibri"/>
              </a:rPr>
              <a:t>	</a:t>
            </a:r>
            <a:r>
              <a:rPr lang="es-ES_tradnl" sz="2800" dirty="0" err="1" smtClean="0">
                <a:solidFill>
                  <a:schemeClr val="tx2"/>
                </a:solidFill>
                <a:sym typeface="Calibri"/>
              </a:rPr>
              <a:t>Considering</a:t>
            </a:r>
            <a:r>
              <a:rPr lang="es-ES_tradnl" sz="2800" dirty="0" smtClean="0">
                <a:solidFill>
                  <a:schemeClr val="tx2"/>
                </a:solidFill>
                <a:sym typeface="Calibri"/>
              </a:rPr>
              <a:t> </a:t>
            </a:r>
            <a:r>
              <a:rPr lang="es-ES_tradnl" sz="2800" dirty="0" err="1">
                <a:solidFill>
                  <a:schemeClr val="tx2"/>
                </a:solidFill>
                <a:sym typeface="Calibri"/>
              </a:rPr>
              <a:t>s</a:t>
            </a:r>
            <a:r>
              <a:rPr lang="es-ES_tradnl" sz="2800" dirty="0" err="1" smtClean="0">
                <a:solidFill>
                  <a:schemeClr val="tx2"/>
                </a:solidFill>
                <a:sym typeface="Calibri"/>
              </a:rPr>
              <a:t>everal</a:t>
            </a:r>
            <a:r>
              <a:rPr lang="es-ES_tradnl" sz="2800" dirty="0" smtClean="0">
                <a:solidFill>
                  <a:schemeClr val="tx2"/>
                </a:solidFill>
                <a:sym typeface="Calibri"/>
              </a:rPr>
              <a:t> </a:t>
            </a:r>
            <a:r>
              <a:rPr lang="es-ES_tradnl" sz="2800" dirty="0" err="1" smtClean="0">
                <a:solidFill>
                  <a:schemeClr val="tx2"/>
                </a:solidFill>
                <a:sym typeface="Calibri"/>
              </a:rPr>
              <a:t>options</a:t>
            </a:r>
            <a:r>
              <a:rPr lang="es-ES_tradnl" sz="2800" dirty="0" smtClean="0">
                <a:solidFill>
                  <a:schemeClr val="tx2"/>
                </a:solidFill>
                <a:sym typeface="Calibri"/>
              </a:rPr>
              <a:t>:</a:t>
            </a:r>
          </a:p>
          <a:p>
            <a:endParaRPr lang="es-ES_tradnl" sz="2800" dirty="0">
              <a:solidFill>
                <a:schemeClr val="tx2"/>
              </a:solidFill>
              <a:sym typeface="Calibri"/>
            </a:endParaRPr>
          </a:p>
          <a:p>
            <a:r>
              <a:rPr lang="en-US" sz="2800" dirty="0" smtClean="0"/>
              <a:t>Work </a:t>
            </a:r>
            <a:r>
              <a:rPr lang="en-US" sz="2800" dirty="0"/>
              <a:t>in parallel with LASE, deflector &amp;/or </a:t>
            </a:r>
            <a:r>
              <a:rPr lang="en-US" sz="2800" u="sng" dirty="0" err="1"/>
              <a:t>sawtoot</a:t>
            </a:r>
            <a:r>
              <a:rPr lang="en-US" sz="2800" dirty="0" err="1"/>
              <a:t>h</a:t>
            </a:r>
            <a:endParaRPr lang="en-US" sz="2800" dirty="0"/>
          </a:p>
          <a:p>
            <a:r>
              <a:rPr lang="en-US" sz="2800" dirty="0"/>
              <a:t>Final decision before </a:t>
            </a:r>
            <a:r>
              <a:rPr lang="en-US" sz="2800" dirty="0" smtClean="0"/>
              <a:t>welding (</a:t>
            </a:r>
            <a:r>
              <a:rPr lang="en-US" sz="2800" dirty="0"/>
              <a:t>April 18 </a:t>
            </a:r>
            <a:r>
              <a:rPr lang="mr-IN" sz="2800" dirty="0"/>
              <a:t>–</a:t>
            </a:r>
            <a:r>
              <a:rPr lang="en-US" sz="2800" dirty="0"/>
              <a:t> July 18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b="1" dirty="0"/>
              <a:t>4</a:t>
            </a:r>
            <a:r>
              <a:rPr lang="en-US" sz="2800" b="1" baseline="30000" dirty="0"/>
              <a:t>th</a:t>
            </a:r>
            <a:r>
              <a:rPr lang="en-US" sz="2800" b="1" dirty="0"/>
              <a:t> prototype:  </a:t>
            </a:r>
            <a:r>
              <a:rPr lang="en-US" sz="2800" b="1" dirty="0" err="1"/>
              <a:t>Sawtooth</a:t>
            </a:r>
            <a:r>
              <a:rPr lang="en-US" sz="2800" b="1" dirty="0"/>
              <a:t> </a:t>
            </a:r>
            <a:r>
              <a:rPr lang="en-US" sz="2800" dirty="0"/>
              <a:t>(&amp; electrode</a:t>
            </a:r>
            <a:r>
              <a:rPr lang="en-US" sz="2800" dirty="0" smtClean="0"/>
              <a:t>) ??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2653" b="41288"/>
          <a:stretch/>
        </p:blipFill>
        <p:spPr>
          <a:xfrm>
            <a:off x="4652273" y="2718989"/>
            <a:ext cx="4306207" cy="14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76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976" y="0"/>
            <a:ext cx="6257478" cy="452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60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169" y="95247"/>
            <a:ext cx="6594662" cy="452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6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764" y="116413"/>
            <a:ext cx="6684803" cy="449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024" y="0"/>
            <a:ext cx="6933034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5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39" y="116417"/>
            <a:ext cx="6884144" cy="474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8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184" y="91812"/>
            <a:ext cx="6656095" cy="465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07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22" y="198926"/>
            <a:ext cx="7408731" cy="436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6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539671" y="643195"/>
            <a:ext cx="1308906" cy="1358508"/>
            <a:chOff x="-1153" y="2658074"/>
            <a:chExt cx="1663389" cy="1680131"/>
          </a:xfrm>
        </p:grpSpPr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53" y="2658074"/>
              <a:ext cx="1663389" cy="1680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251730" y="2874189"/>
              <a:ext cx="203200" cy="2110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998126" y="2086108"/>
            <a:ext cx="1244285" cy="1303282"/>
            <a:chOff x="2468104" y="2761077"/>
            <a:chExt cx="1631401" cy="163753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8104" y="2761077"/>
              <a:ext cx="1631401" cy="1637538"/>
            </a:xfrm>
            <a:prstGeom prst="rect">
              <a:avLst/>
            </a:prstGeom>
          </p:spPr>
        </p:pic>
        <p:cxnSp>
          <p:nvCxnSpPr>
            <p:cNvPr id="26" name="Straight Arrow Connector 25"/>
            <p:cNvCxnSpPr/>
            <p:nvPr/>
          </p:nvCxnSpPr>
          <p:spPr>
            <a:xfrm flipV="1">
              <a:off x="3224696" y="3567509"/>
              <a:ext cx="427530" cy="107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308110" y="3402483"/>
            <a:ext cx="1236873" cy="1263175"/>
            <a:chOff x="7157148" y="2834809"/>
            <a:chExt cx="1606521" cy="1536247"/>
          </a:xfrm>
        </p:grpSpPr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68"/>
            <a:stretch/>
          </p:blipFill>
          <p:spPr>
            <a:xfrm>
              <a:off x="7157148" y="2834809"/>
              <a:ext cx="1606521" cy="1536247"/>
            </a:xfrm>
            <a:prstGeom prst="rect">
              <a:avLst/>
            </a:prstGeom>
          </p:spPr>
        </p:pic>
        <p:cxnSp>
          <p:nvCxnSpPr>
            <p:cNvPr id="33" name="Straight Arrow Connector 32"/>
            <p:cNvCxnSpPr/>
            <p:nvPr/>
          </p:nvCxnSpPr>
          <p:spPr>
            <a:xfrm flipH="1" flipV="1">
              <a:off x="7494197" y="3452116"/>
              <a:ext cx="403983" cy="1508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983865" y="3308263"/>
            <a:ext cx="1272901" cy="1294921"/>
            <a:chOff x="4762411" y="2775116"/>
            <a:chExt cx="1617734" cy="1567365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5965" y="2775116"/>
              <a:ext cx="1584180" cy="1567365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>
            <a:xfrm>
              <a:off x="4762411" y="2855162"/>
              <a:ext cx="344833" cy="1923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5971933" y="2777950"/>
              <a:ext cx="298424" cy="29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138421" y="534927"/>
            <a:ext cx="560244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n the last two year, the beam screen design has been modified several times to attain: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Improved </a:t>
            </a:r>
            <a:r>
              <a:rPr lang="en-GB" b="1" dirty="0" smtClean="0"/>
              <a:t>heat transfer </a:t>
            </a:r>
            <a:r>
              <a:rPr lang="en-GB" dirty="0" smtClean="0"/>
              <a:t>(for example, cold spray copper ring in the outer surface)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Reduced transverse impedance </a:t>
            </a:r>
            <a:r>
              <a:rPr lang="en-GB" dirty="0" smtClean="0"/>
              <a:t>(symmetric cross section)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Higher pumping </a:t>
            </a:r>
            <a:r>
              <a:rPr lang="en-GB" dirty="0" smtClean="0"/>
              <a:t>efficiency (larger pumping holes)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Easier manufacturing </a:t>
            </a:r>
            <a:r>
              <a:rPr lang="en-GB" dirty="0" smtClean="0"/>
              <a:t>(polygonal shape)</a:t>
            </a:r>
          </a:p>
          <a:p>
            <a:pPr lvl="1"/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2068524" y="76228"/>
            <a:ext cx="5006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Progress with the FCC-</a:t>
            </a:r>
            <a:r>
              <a:rPr lang="en-GB" sz="2000" b="1" dirty="0" err="1"/>
              <a:t>hh</a:t>
            </a:r>
            <a:r>
              <a:rPr lang="en-GB" sz="2000" b="1" dirty="0"/>
              <a:t> beam screen design</a:t>
            </a:r>
          </a:p>
        </p:txBody>
      </p:sp>
      <p:sp>
        <p:nvSpPr>
          <p:cNvPr id="28" name="Curved Left Arrow 27"/>
          <p:cNvSpPr/>
          <p:nvPr/>
        </p:nvSpPr>
        <p:spPr>
          <a:xfrm rot="2361223">
            <a:off x="7491799" y="3483142"/>
            <a:ext cx="192363" cy="5160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urved Left Arrow 28"/>
          <p:cNvSpPr/>
          <p:nvPr/>
        </p:nvSpPr>
        <p:spPr>
          <a:xfrm rot="1652174">
            <a:off x="8384202" y="2018087"/>
            <a:ext cx="192363" cy="5160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 rot="5400000">
            <a:off x="5573574" y="4249002"/>
            <a:ext cx="192363" cy="5160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2"/>
          </p:nvPr>
        </p:nvSpPr>
        <p:spPr>
          <a:xfrm>
            <a:off x="0" y="4869656"/>
            <a:ext cx="2057400" cy="273844"/>
          </a:xfrm>
        </p:spPr>
        <p:txBody>
          <a:bodyPr/>
          <a:lstStyle/>
          <a:p>
            <a:r>
              <a:rPr lang="en-US" smtClean="0"/>
              <a:t>May 31st,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212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30750" y="60834"/>
            <a:ext cx="5028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/>
              <a:t>Gas</a:t>
            </a:r>
            <a:r>
              <a:rPr lang="fr-CH" sz="2000" b="1" dirty="0"/>
              <a:t> adsorption/</a:t>
            </a:r>
            <a:r>
              <a:rPr lang="fr-CH" sz="2000" b="1" dirty="0" err="1"/>
              <a:t>desorption</a:t>
            </a:r>
            <a:r>
              <a:rPr lang="fr-CH" sz="2000" b="1" dirty="0"/>
              <a:t> </a:t>
            </a:r>
            <a:r>
              <a:rPr lang="fr-CH" sz="2000" b="1" dirty="0" err="1"/>
              <a:t>dynamics</a:t>
            </a:r>
            <a:r>
              <a:rPr lang="fr-CH" sz="2000" b="1" dirty="0"/>
              <a:t> and SEY</a:t>
            </a:r>
            <a:endParaRPr lang="en-GB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0" y="4869656"/>
            <a:ext cx="2057400" cy="273844"/>
          </a:xfrm>
        </p:spPr>
        <p:txBody>
          <a:bodyPr/>
          <a:lstStyle/>
          <a:p>
            <a:r>
              <a:rPr lang="en-US" smtClean="0"/>
              <a:t>May 31st, 2017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23" t="15883"/>
          <a:stretch/>
        </p:blipFill>
        <p:spPr>
          <a:xfrm>
            <a:off x="3755182" y="3035918"/>
            <a:ext cx="2763825" cy="18214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590" y="666304"/>
            <a:ext cx="4109565" cy="206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34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703" y="52915"/>
            <a:ext cx="6301384" cy="43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2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969" y="42332"/>
            <a:ext cx="7218719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66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197" y="-1"/>
            <a:ext cx="7230824" cy="460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82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668" y="63498"/>
            <a:ext cx="6915803" cy="44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3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13780" y="415957"/>
            <a:ext cx="317865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 smtClean="0"/>
              <a:t>Conclusion</a:t>
            </a:r>
          </a:p>
          <a:p>
            <a:pPr algn="ctr"/>
            <a:endParaRPr lang="fr-CH" sz="2000" b="1" dirty="0"/>
          </a:p>
          <a:p>
            <a:pPr algn="ctr"/>
            <a:endParaRPr lang="fr-CH" sz="2000" b="1" dirty="0" smtClean="0"/>
          </a:p>
          <a:p>
            <a:pPr algn="ctr"/>
            <a:endParaRPr lang="fr-CH" sz="2000" b="1" dirty="0"/>
          </a:p>
          <a:p>
            <a:pPr algn="ctr"/>
            <a:endParaRPr lang="fr-CH" sz="2000" b="1" dirty="0" smtClean="0"/>
          </a:p>
          <a:p>
            <a:pPr algn="ctr"/>
            <a:r>
              <a:rPr lang="fr-CH" sz="2000" b="1" dirty="0" smtClean="0"/>
              <a:t>Impresive work by the team </a:t>
            </a:r>
            <a:endParaRPr lang="fr-CH" sz="2000" b="1" dirty="0"/>
          </a:p>
          <a:p>
            <a:pPr algn="ctr"/>
            <a:endParaRPr lang="fr-CH" sz="2000" b="1" dirty="0" smtClean="0"/>
          </a:p>
          <a:p>
            <a:pPr algn="ctr"/>
            <a:endParaRPr lang="fr-CH" sz="2000" b="1" dirty="0" smtClean="0"/>
          </a:p>
          <a:p>
            <a:pPr algn="ctr"/>
            <a:endParaRPr lang="fr-CH" sz="2000" b="1" dirty="0"/>
          </a:p>
          <a:p>
            <a:pPr algn="ctr"/>
            <a:endParaRPr lang="fr-CH" sz="2000" b="1" dirty="0" smtClean="0"/>
          </a:p>
          <a:p>
            <a:pPr algn="ctr"/>
            <a:endParaRPr lang="fr-CH" sz="2000" b="1" dirty="0"/>
          </a:p>
          <a:p>
            <a:pPr algn="ctr"/>
            <a:r>
              <a:rPr lang="fr-CH" sz="2000" b="1" dirty="0" smtClean="0"/>
              <a:t>Thanks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0" y="4869656"/>
            <a:ext cx="2057400" cy="273844"/>
          </a:xfrm>
        </p:spPr>
        <p:txBody>
          <a:bodyPr/>
          <a:lstStyle/>
          <a:p>
            <a:r>
              <a:rPr lang="en-US" smtClean="0"/>
              <a:t>May 31st,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17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8524" y="76228"/>
            <a:ext cx="5006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Progress with the FCC-</a:t>
            </a:r>
            <a:r>
              <a:rPr lang="en-GB" sz="2000" b="1" dirty="0" err="1"/>
              <a:t>hh</a:t>
            </a:r>
            <a:r>
              <a:rPr lang="en-GB" sz="2000" b="1" dirty="0"/>
              <a:t> beam screen design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9478" y="1122646"/>
            <a:ext cx="1280068" cy="719226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8690" y="1120578"/>
            <a:ext cx="1130584" cy="67576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2938" y="1059727"/>
            <a:ext cx="779654" cy="861402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3598" y="1021050"/>
            <a:ext cx="767408" cy="864487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979" y="1032415"/>
            <a:ext cx="764176" cy="862934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8773" y="1085670"/>
            <a:ext cx="1204408" cy="76499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666157" y="573196"/>
            <a:ext cx="1774564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200" dirty="0" err="1" smtClean="0">
                <a:ln w="0"/>
              </a:rPr>
              <a:t>Orsay</a:t>
            </a:r>
            <a:r>
              <a:rPr lang="en-US" sz="1200" dirty="0" smtClean="0">
                <a:ln w="0"/>
              </a:rPr>
              <a:t> 09/2015</a:t>
            </a:r>
          </a:p>
          <a:p>
            <a:pPr algn="ctr"/>
            <a:r>
              <a:rPr lang="en-US" sz="1200" dirty="0" smtClean="0">
                <a:ln w="0"/>
              </a:rPr>
              <a:t>3</a:t>
            </a:r>
            <a:r>
              <a:rPr lang="en-US" sz="1200" baseline="30000" dirty="0" smtClean="0">
                <a:ln w="0"/>
              </a:rPr>
              <a:t>th</a:t>
            </a:r>
            <a:r>
              <a:rPr lang="en-US" sz="1200" dirty="0" smtClean="0">
                <a:ln w="0"/>
              </a:rPr>
              <a:t> WP4 meeting</a:t>
            </a:r>
            <a:endParaRPr lang="en-US" sz="1200" dirty="0">
              <a:ln w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80853" y="563716"/>
            <a:ext cx="1661445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200" dirty="0" smtClean="0">
                <a:ln w="0"/>
              </a:rPr>
              <a:t>Geneva 06/2016</a:t>
            </a:r>
          </a:p>
          <a:p>
            <a:pPr algn="ctr"/>
            <a:r>
              <a:rPr lang="en-US" sz="1200" dirty="0" smtClean="0">
                <a:ln w="0"/>
              </a:rPr>
              <a:t>4</a:t>
            </a:r>
            <a:r>
              <a:rPr lang="en-US" sz="1200" baseline="30000" dirty="0" smtClean="0">
                <a:ln w="0"/>
              </a:rPr>
              <a:t>th</a:t>
            </a:r>
            <a:r>
              <a:rPr lang="en-US" sz="1200" dirty="0" smtClean="0">
                <a:ln w="0"/>
              </a:rPr>
              <a:t> WP4 meeting</a:t>
            </a:r>
            <a:endParaRPr lang="en-US" sz="1200" dirty="0">
              <a:ln w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08614" y="592148"/>
            <a:ext cx="1923125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200" dirty="0" smtClean="0">
                <a:ln w="0"/>
              </a:rPr>
              <a:t>Barcelona 11/2016</a:t>
            </a:r>
          </a:p>
          <a:p>
            <a:pPr algn="ctr"/>
            <a:r>
              <a:rPr lang="en-US" sz="1200" dirty="0">
                <a:ln w="0"/>
              </a:rPr>
              <a:t>5</a:t>
            </a:r>
            <a:r>
              <a:rPr lang="en-US" sz="1200" baseline="30000" dirty="0" smtClean="0">
                <a:ln w="0"/>
              </a:rPr>
              <a:t>th</a:t>
            </a:r>
            <a:r>
              <a:rPr lang="en-US" sz="1200" dirty="0" smtClean="0">
                <a:ln w="0"/>
              </a:rPr>
              <a:t> WP4 meeting</a:t>
            </a:r>
            <a:endParaRPr lang="en-US" sz="1200" dirty="0">
              <a:ln w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807567" y="2297962"/>
            <a:ext cx="1958065" cy="5616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600" dirty="0" smtClean="0">
                <a:ln w="0"/>
              </a:rPr>
              <a:t>Karlsruhe 04/2017</a:t>
            </a:r>
          </a:p>
          <a:p>
            <a:pPr algn="ctr"/>
            <a:r>
              <a:rPr lang="en-US" sz="1600" dirty="0" smtClean="0">
                <a:ln w="0"/>
              </a:rPr>
              <a:t>6</a:t>
            </a:r>
            <a:r>
              <a:rPr lang="en-US" sz="1600" baseline="30000" dirty="0" smtClean="0">
                <a:ln w="0"/>
              </a:rPr>
              <a:t>th</a:t>
            </a:r>
            <a:r>
              <a:rPr lang="en-US" sz="1600" dirty="0" smtClean="0">
                <a:ln w="0"/>
              </a:rPr>
              <a:t> WP4 meeting</a:t>
            </a:r>
            <a:endParaRPr lang="en-US" sz="1600" dirty="0">
              <a:ln w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9236" y="2300872"/>
            <a:ext cx="4093413" cy="228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0047" y="2918047"/>
            <a:ext cx="2022561" cy="179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9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977" y="123898"/>
            <a:ext cx="7139269" cy="46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516" y="949967"/>
            <a:ext cx="3754332" cy="38114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5885" y="237491"/>
            <a:ext cx="70521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BEAM DYNAMICS REQUIRED LARGE APERTURES</a:t>
            </a:r>
          </a:p>
          <a:p>
            <a:r>
              <a:rPr lang="en-US" sz="2000" dirty="0">
                <a:sym typeface="Wingdings"/>
              </a:rPr>
              <a:t>Large </a:t>
            </a:r>
            <a:r>
              <a:rPr lang="en-US" sz="2000" dirty="0" smtClean="0">
                <a:sym typeface="Wingdings"/>
              </a:rPr>
              <a:t>acceptance </a:t>
            </a:r>
            <a:r>
              <a:rPr lang="en-US" sz="2000" dirty="0">
                <a:sym typeface="Wingdings"/>
              </a:rPr>
              <a:t>to </a:t>
            </a:r>
            <a:r>
              <a:rPr lang="en-US" sz="2000" dirty="0" smtClean="0">
                <a:sym typeface="Wingdings"/>
              </a:rPr>
              <a:t>accommodate vertical </a:t>
            </a:r>
            <a:r>
              <a:rPr lang="en-US" sz="2000" dirty="0">
                <a:sym typeface="Wingdings"/>
              </a:rPr>
              <a:t>orbit </a:t>
            </a:r>
            <a:r>
              <a:rPr lang="en-US" sz="2000" dirty="0" smtClean="0">
                <a:sym typeface="Wingdings"/>
              </a:rPr>
              <a:t>error</a:t>
            </a:r>
          </a:p>
          <a:p>
            <a:r>
              <a:rPr lang="en-US" sz="2000" dirty="0" smtClean="0">
                <a:sym typeface="Wingdings"/>
              </a:rPr>
              <a:t>Larger horizontal aperture to accommodate </a:t>
            </a:r>
            <a:r>
              <a:rPr lang="en-US" sz="2000" dirty="0">
                <a:sym typeface="Wingdings"/>
              </a:rPr>
              <a:t>injection </a:t>
            </a:r>
            <a:r>
              <a:rPr lang="en-US" sz="2000" dirty="0" smtClean="0">
                <a:sym typeface="Wingdings"/>
              </a:rPr>
              <a:t>(</a:t>
            </a:r>
            <a:r>
              <a:rPr lang="en-US" sz="2000" dirty="0" smtClean="0">
                <a:sym typeface="Wingdings"/>
              </a:rPr>
              <a:t>15.5 </a:t>
            </a:r>
            <a:r>
              <a:rPr lang="en-US" sz="2000" dirty="0">
                <a:sym typeface="Wingdings"/>
              </a:rPr>
              <a:t>sigma)</a:t>
            </a:r>
          </a:p>
          <a:p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26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107" y="123902"/>
            <a:ext cx="7203674" cy="478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61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332" y="82600"/>
            <a:ext cx="7261339" cy="487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8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Francis Perez &amp; Paolo Chiggiato:  Progress with the cryogenic vacuum system of FCC-hh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BD0F87-C465-4FD4-A774-7CDEE1D5EE1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Oct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011" y="0"/>
            <a:ext cx="7171072" cy="436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85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5142</TotalTime>
  <Words>865</Words>
  <Application>Microsoft Macintosh PowerPoint</Application>
  <PresentationFormat>On-screen Show (16:9)</PresentationFormat>
  <Paragraphs>155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Chiggiato</dc:creator>
  <cp:lastModifiedBy>Francisco Perez</cp:lastModifiedBy>
  <cp:revision>214</cp:revision>
  <dcterms:created xsi:type="dcterms:W3CDTF">2016-04-05T07:37:25Z</dcterms:created>
  <dcterms:modified xsi:type="dcterms:W3CDTF">2017-10-10T12:01:46Z</dcterms:modified>
</cp:coreProperties>
</file>