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asf" ContentType="video/x-ms-as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Montserrat" panose="020B0604020202020204" charset="0"/>
      <p:regular r:id="rId30"/>
      <p:bold r:id="rId31"/>
    </p:embeddedFont>
    <p:embeddedFont>
      <p:font typeface="Karla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36" autoAdjust="0"/>
  </p:normalViewPr>
  <p:slideViewPr>
    <p:cSldViewPr snapToGrid="0">
      <p:cViewPr varScale="1">
        <p:scale>
          <a:sx n="125" d="100"/>
          <a:sy n="125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814378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3313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8246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5276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2608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4665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4585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2360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0340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8073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7830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0805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144919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7973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2082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1288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1564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72921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017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95749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8428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7409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0860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51695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855813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540194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0565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993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1892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1" name="Shape 11"/>
          <p:cNvSpPr/>
          <p:nvPr/>
        </p:nvSpPr>
        <p:spPr>
          <a:xfrm>
            <a:off x="-967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48300" y="3404550"/>
            <a:ext cx="3530700" cy="11819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63" name="Shape 63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68" name="Shape 68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841000" y="4025300"/>
            <a:ext cx="7845899" cy="5195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360"/>
              </a:spcBef>
              <a:buSzPct val="100000"/>
              <a:buNone/>
              <a:defRPr sz="1200"/>
            </a:lvl1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73" name="Shape 73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(shifted margin)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6858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77" name="Shape 77"/>
          <p:cNvSpPr/>
          <p:nvPr/>
        </p:nvSpPr>
        <p:spPr>
          <a:xfrm>
            <a:off x="0" y="-10425"/>
            <a:ext cx="8686681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pt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pty (shifted margin)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100" y="-9675"/>
            <a:ext cx="4655259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5" name="Shape 15"/>
          <p:cNvSpPr/>
          <p:nvPr/>
        </p:nvSpPr>
        <p:spPr>
          <a:xfrm>
            <a:off x="-10850" y="-9675"/>
            <a:ext cx="4439962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21892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9" name="Shape 19"/>
          <p:cNvSpPr/>
          <p:nvPr/>
        </p:nvSpPr>
        <p:spPr>
          <a:xfrm>
            <a:off x="-967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648300" y="1583350"/>
            <a:ext cx="3522300" cy="29897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000"/>
            </a:lvl1pPr>
            <a:lvl2pPr lvl="1" rtl="0">
              <a:spcBef>
                <a:spcPts val="0"/>
              </a:spcBef>
              <a:buSzPct val="100000"/>
              <a:defRPr sz="3000"/>
            </a:lvl2pPr>
            <a:lvl3pPr lvl="2" rtl="0">
              <a:spcBef>
                <a:spcPts val="0"/>
              </a:spcBef>
              <a:buSzPct val="100000"/>
              <a:defRPr sz="3000"/>
            </a:lvl3pPr>
            <a:lvl4pPr lvl="3" rtl="0">
              <a:spcBef>
                <a:spcPts val="0"/>
              </a:spcBef>
              <a:buSzPct val="100000"/>
              <a:defRPr sz="3000"/>
            </a:lvl4pPr>
            <a:lvl5pPr lvl="4" rtl="0">
              <a:spcBef>
                <a:spcPts val="0"/>
              </a:spcBef>
              <a:buSzPct val="100000"/>
              <a:defRPr sz="3000"/>
            </a:lvl5pPr>
            <a:lvl6pPr lvl="5" rtl="0">
              <a:spcBef>
                <a:spcPts val="0"/>
              </a:spcBef>
              <a:buSzPct val="100000"/>
              <a:defRPr sz="3000"/>
            </a:lvl6pPr>
            <a:lvl7pPr lvl="6" rtl="0">
              <a:spcBef>
                <a:spcPts val="0"/>
              </a:spcBef>
              <a:buSzPct val="100000"/>
              <a:defRPr sz="3000"/>
            </a:lvl7pPr>
            <a:lvl8pPr lvl="7" rtl="0">
              <a:spcBef>
                <a:spcPts val="0"/>
              </a:spcBef>
              <a:buSzPct val="100000"/>
              <a:defRPr sz="3000"/>
            </a:lvl8pPr>
            <a:lvl9pPr lvl="8" rtl="0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6724950" y="3494300"/>
            <a:ext cx="1906199" cy="10316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1 column +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21892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25" name="Shape 25"/>
          <p:cNvSpPr/>
          <p:nvPr/>
        </p:nvSpPr>
        <p:spPr>
          <a:xfrm>
            <a:off x="-967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838309" y="1807900"/>
            <a:ext cx="3148199" cy="4856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838250" y="2419350"/>
            <a:ext cx="3148199" cy="2255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big imag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209250" y="-9675"/>
            <a:ext cx="3076750" cy="5167075"/>
          </a:xfrm>
          <a:custGeom>
            <a:avLst/>
            <a:gdLst/>
            <a:ahLst/>
            <a:cxnLst/>
            <a:rect l="0" t="0" r="0" b="0"/>
            <a:pathLst>
              <a:path w="123070" h="206683" extrusionOk="0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1" name="Shape 31"/>
          <p:cNvSpPr/>
          <p:nvPr/>
        </p:nvSpPr>
        <p:spPr>
          <a:xfrm>
            <a:off x="-19350" y="-9675"/>
            <a:ext cx="3076750" cy="5167075"/>
          </a:xfrm>
          <a:custGeom>
            <a:avLst/>
            <a:gdLst/>
            <a:ahLst/>
            <a:cxnLst/>
            <a:rect l="0" t="0" r="0" b="0"/>
            <a:pathLst>
              <a:path w="123070" h="206683" extrusionOk="0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609704" y="4116875"/>
            <a:ext cx="1609799" cy="4856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6" name="Shape 36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7" name="Shape 37"/>
          <p:cNvSpPr txBox="1"/>
          <p:nvPr/>
        </p:nvSpPr>
        <p:spPr>
          <a:xfrm>
            <a:off x="799645" y="1612074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8250" y="2419350"/>
            <a:ext cx="5324100" cy="2255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lang="en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42" name="Shape 42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838350" y="1807900"/>
            <a:ext cx="5324100" cy="485699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838250" y="2419350"/>
            <a:ext cx="5324100" cy="2255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48" name="Shape 48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841000" y="2492425"/>
            <a:ext cx="2671800" cy="2433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3673842" y="2492425"/>
            <a:ext cx="2671800" cy="2433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5" name="Shape 55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841000" y="2515375"/>
            <a:ext cx="1988699" cy="2410499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2931574" y="2515375"/>
            <a:ext cx="1988699" cy="2410499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3"/>
          </p:nvPr>
        </p:nvSpPr>
        <p:spPr>
          <a:xfrm>
            <a:off x="5022149" y="2515375"/>
            <a:ext cx="1988699" cy="2410499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8BC34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1884100"/>
            <a:ext cx="5185199" cy="474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2495550"/>
            <a:ext cx="5185199" cy="22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999999"/>
              </a:buClr>
              <a:buSzPct val="100000"/>
              <a:buFont typeface="Karla"/>
              <a:buChar char="▸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●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○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■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●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○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buChar char="■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rPr>
              <a:t>‹#›</a:t>
            </a:fld>
            <a:endParaRPr lang="en" sz="1300">
              <a:solidFill>
                <a:srgbClr val="999999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index.php/s/ZjOo5NS9OuePXLJ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gephi.or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asf"/><Relationship Id="rId1" Type="http://schemas.microsoft.com/office/2007/relationships/media" Target="../media/media1.asf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asf"/><Relationship Id="rId1" Type="http://schemas.microsoft.com/office/2007/relationships/media" Target="../media/media2.asf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ephi.org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1C75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345675" y="2166950"/>
            <a:ext cx="4500300" cy="18891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dirty="0"/>
              <a:t>Gaudi Scheduler Updates</a:t>
            </a:r>
          </a:p>
          <a:p>
            <a:pPr lvl="0">
              <a:spcBef>
                <a:spcPts val="0"/>
              </a:spcBef>
              <a:buNone/>
            </a:pPr>
            <a:r>
              <a:rPr lang="en" sz="1400" dirty="0"/>
              <a:t>Since GAUDI workshop </a:t>
            </a:r>
            <a:r>
              <a:rPr lang="en" sz="1400" dirty="0" smtClean="0"/>
              <a:t>2016</a:t>
            </a:r>
            <a:endParaRPr lang="en" sz="1400" dirty="0"/>
          </a:p>
          <a:p>
            <a:pPr lvl="0">
              <a:spcBef>
                <a:spcPts val="0"/>
              </a:spcBef>
              <a:buNone/>
            </a:pPr>
            <a:r>
              <a:rPr lang="en" sz="1200" dirty="0"/>
              <a:t> 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345675" y="4374650"/>
            <a:ext cx="3540300" cy="578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Illya Shapoval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Lawrence Berkeley National Laboratory</a:t>
            </a:r>
          </a:p>
        </p:txBody>
      </p:sp>
      <p:pic>
        <p:nvPicPr>
          <p:cNvPr id="87" name="Shape 87" descr="RandomGraphTrans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2450" y="522900"/>
            <a:ext cx="3904125" cy="390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1130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ctrTitle"/>
          </p:nvPr>
        </p:nvSpPr>
        <p:spPr>
          <a:xfrm>
            <a:off x="648300" y="1583350"/>
            <a:ext cx="4072200" cy="298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>
                <a:solidFill>
                  <a:srgbClr val="4C1130"/>
                </a:solidFill>
              </a:rPr>
              <a:t>2.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Extensions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1130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03100" y="864350"/>
            <a:ext cx="63168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Task-based concurrent conditions handling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303100" y="1511250"/>
            <a:ext cx="5642100" cy="3298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/>
              <a:t>Task precedence rules augmented with Conditions realm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400"/>
              <a:t>Added ConditionNode graph node type to represent a condition data object</a:t>
            </a:r>
          </a:p>
          <a:p>
            <a:pPr marL="1371600" lvl="2" indent="-3048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200"/>
              <a:t>Inherits from DataNode, plus a SmartIF&lt;ICondSvc&gt; tunnel for IOV-awareness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400"/>
              <a:t>Added graph initialization gears to assemble the conditions realm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400"/>
              <a:t>DF-realm visitors made ConditionNode-aware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/>
              <a:t>Graph of precedence rules remains invariant across all events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/>
              <a:t>Mechanism is optional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400"/>
              <a:t>AvalancheSchedulerSvc(EnableConditions = True)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11</a:t>
            </a:fld>
            <a:endParaRPr lang="en"/>
          </a:p>
        </p:txBody>
      </p:sp>
      <p:grpSp>
        <p:nvGrpSpPr>
          <p:cNvPr id="179" name="Shape 179"/>
          <p:cNvGrpSpPr/>
          <p:nvPr/>
        </p:nvGrpSpPr>
        <p:grpSpPr>
          <a:xfrm>
            <a:off x="5913136" y="2254502"/>
            <a:ext cx="1518113" cy="1174208"/>
            <a:chOff x="4269061" y="297727"/>
            <a:chExt cx="1518113" cy="1174208"/>
          </a:xfrm>
        </p:grpSpPr>
        <p:sp>
          <p:nvSpPr>
            <p:cNvPr id="180" name="Shape 180"/>
            <p:cNvSpPr/>
            <p:nvPr/>
          </p:nvSpPr>
          <p:spPr>
            <a:xfrm>
              <a:off x="5474275" y="1076533"/>
              <a:ext cx="312900" cy="3192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4269061" y="1152736"/>
              <a:ext cx="312900" cy="3192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4567772" y="297727"/>
              <a:ext cx="312900" cy="319199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4911834" y="1152736"/>
              <a:ext cx="241500" cy="237900"/>
            </a:xfrm>
            <a:prstGeom prst="ellipse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5057131" y="730480"/>
              <a:ext cx="241500" cy="237900"/>
            </a:xfrm>
            <a:prstGeom prst="ellipse">
              <a:avLst/>
            </a:prstGeom>
            <a:solidFill>
              <a:srgbClr val="98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cxnSp>
          <p:nvCxnSpPr>
            <p:cNvPr id="185" name="Shape 185"/>
            <p:cNvCxnSpPr>
              <a:stCxn id="181" idx="6"/>
              <a:endCxn id="183" idx="2"/>
            </p:cNvCxnSpPr>
            <p:nvPr/>
          </p:nvCxnSpPr>
          <p:spPr>
            <a:xfrm rot="10800000" flipH="1">
              <a:off x="4581961" y="1271836"/>
              <a:ext cx="330000" cy="405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86" name="Shape 186"/>
            <p:cNvCxnSpPr>
              <a:stCxn id="183" idx="6"/>
              <a:endCxn id="180" idx="2"/>
            </p:cNvCxnSpPr>
            <p:nvPr/>
          </p:nvCxnSpPr>
          <p:spPr>
            <a:xfrm rot="10800000" flipH="1">
              <a:off x="5153334" y="1235986"/>
              <a:ext cx="321000" cy="357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87" name="Shape 187"/>
            <p:cNvCxnSpPr>
              <a:stCxn id="182" idx="5"/>
              <a:endCxn id="184" idx="1"/>
            </p:cNvCxnSpPr>
            <p:nvPr/>
          </p:nvCxnSpPr>
          <p:spPr>
            <a:xfrm>
              <a:off x="4834848" y="570181"/>
              <a:ext cx="257700" cy="1950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88" name="Shape 188"/>
            <p:cNvCxnSpPr>
              <a:stCxn id="184" idx="5"/>
              <a:endCxn id="180" idx="1"/>
            </p:cNvCxnSpPr>
            <p:nvPr/>
          </p:nvCxnSpPr>
          <p:spPr>
            <a:xfrm>
              <a:off x="5263265" y="933540"/>
              <a:ext cx="256800" cy="1896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sp>
        <p:nvSpPr>
          <p:cNvPr id="189" name="Shape 189"/>
          <p:cNvSpPr txBox="1"/>
          <p:nvPr/>
        </p:nvSpPr>
        <p:spPr>
          <a:xfrm>
            <a:off x="6141725" y="3560398"/>
            <a:ext cx="1589400" cy="775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666666"/>
                </a:solidFill>
              </a:rPr>
              <a:t>Algorithm Node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666666"/>
                </a:solidFill>
              </a:rPr>
              <a:t>Data Node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666666"/>
                </a:solidFill>
              </a:rPr>
              <a:t>Condition Node</a:t>
            </a:r>
          </a:p>
        </p:txBody>
      </p:sp>
      <p:sp>
        <p:nvSpPr>
          <p:cNvPr id="190" name="Shape 190"/>
          <p:cNvSpPr/>
          <p:nvPr/>
        </p:nvSpPr>
        <p:spPr>
          <a:xfrm>
            <a:off x="5998067" y="3677167"/>
            <a:ext cx="149100" cy="1524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5998067" y="4067017"/>
            <a:ext cx="149100" cy="152400"/>
          </a:xfrm>
          <a:prstGeom prst="ellipse">
            <a:avLst/>
          </a:prstGeom>
          <a:solidFill>
            <a:srgbClr val="98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5998070" y="3872095"/>
            <a:ext cx="149100" cy="1524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5618850" y="1656775"/>
            <a:ext cx="1713000" cy="291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666666"/>
                </a:solidFill>
              </a:rPr>
              <a:t>Augmented DF Realm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1130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/>
        </p:nvSpPr>
        <p:spPr>
          <a:xfrm>
            <a:off x="4990855" y="3839219"/>
            <a:ext cx="1911600" cy="1127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Executed Algorithm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Skipped Algorithm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CF hub</a:t>
            </a:r>
          </a:p>
        </p:txBody>
      </p:sp>
      <p:sp>
        <p:nvSpPr>
          <p:cNvPr id="199" name="Shape 199"/>
          <p:cNvSpPr/>
          <p:nvPr/>
        </p:nvSpPr>
        <p:spPr>
          <a:xfrm>
            <a:off x="2705875" y="4278725"/>
            <a:ext cx="933900" cy="667675"/>
          </a:xfrm>
          <a:custGeom>
            <a:avLst/>
            <a:gdLst/>
            <a:ahLst/>
            <a:cxnLst/>
            <a:rect l="0" t="0" r="0" b="0"/>
            <a:pathLst>
              <a:path w="37356" h="26707" extrusionOk="0">
                <a:moveTo>
                  <a:pt x="0" y="18678"/>
                </a:moveTo>
                <a:cubicBezTo>
                  <a:pt x="5046" y="19904"/>
                  <a:pt x="24055" y="29149"/>
                  <a:pt x="30281" y="26036"/>
                </a:cubicBezTo>
                <a:cubicBezTo>
                  <a:pt x="36507" y="22923"/>
                  <a:pt x="36176" y="4339"/>
                  <a:pt x="37356" y="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dash"/>
            <a:round/>
            <a:headEnd type="none" w="lg" len="lg"/>
            <a:tailEnd type="triangle" w="lg" len="lg"/>
          </a:ln>
        </p:spPr>
      </p:sp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360500" y="391275"/>
            <a:ext cx="64206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" sz="1700">
                <a:solidFill>
                  <a:srgbClr val="666666"/>
                </a:solidFill>
              </a:rPr>
              <a:t>Extension of criterion of data dependency resolution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50" y="876975"/>
            <a:ext cx="6498600" cy="2460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What: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Promotion of an algorithm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666666"/>
                </a:solidFill>
              </a:rPr>
              <a:t>to </a:t>
            </a:r>
            <a:r>
              <a:rPr lang="en" i="1">
                <a:solidFill>
                  <a:srgbClr val="666666"/>
                </a:solidFill>
              </a:rPr>
              <a:t>DATAREADY</a:t>
            </a:r>
            <a:r>
              <a:rPr lang="en">
                <a:solidFill>
                  <a:srgbClr val="666666"/>
                </a:solidFill>
              </a:rPr>
              <a:t>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b="1" u="sng">
                <a:solidFill>
                  <a:srgbClr val="666666"/>
                </a:solidFill>
              </a:rPr>
              <a:t>Change: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666666"/>
                </a:solidFill>
              </a:rPr>
              <a:t>Promote an algorithm to </a:t>
            </a:r>
            <a:r>
              <a:rPr lang="en" i="1">
                <a:solidFill>
                  <a:srgbClr val="666666"/>
                </a:solidFill>
              </a:rPr>
              <a:t>DATAREADY</a:t>
            </a:r>
            <a:r>
              <a:rPr lang="en">
                <a:solidFill>
                  <a:srgbClr val="666666"/>
                </a:solidFill>
              </a:rPr>
              <a:t> if all its data supplying algorithms are either in </a:t>
            </a:r>
            <a:r>
              <a:rPr lang="en" i="1">
                <a:solidFill>
                  <a:srgbClr val="666666"/>
                </a:solidFill>
              </a:rPr>
              <a:t>EVTACCEPTED</a:t>
            </a:r>
            <a:r>
              <a:rPr lang="en">
                <a:solidFill>
                  <a:srgbClr val="666666"/>
                </a:solidFill>
              </a:rPr>
              <a:t> or </a:t>
            </a:r>
            <a:r>
              <a:rPr lang="en" i="1">
                <a:solidFill>
                  <a:srgbClr val="666666"/>
                </a:solidFill>
              </a:rPr>
              <a:t>EVTREJECTED</a:t>
            </a:r>
            <a:r>
              <a:rPr lang="en">
                <a:solidFill>
                  <a:srgbClr val="666666"/>
                </a:solidFill>
              </a:rPr>
              <a:t> state.</a:t>
            </a:r>
          </a:p>
          <a:p>
            <a:pPr lv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Enables</a:t>
            </a:r>
            <a:r>
              <a:rPr lang="en" b="1">
                <a:solidFill>
                  <a:srgbClr val="666666"/>
                </a:solidFill>
              </a:rPr>
              <a:t> </a:t>
            </a:r>
            <a:r>
              <a:rPr lang="en">
                <a:solidFill>
                  <a:srgbClr val="666666"/>
                </a:solidFill>
              </a:rPr>
              <a:t>the following cross-branch data flow pattern: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12</a:t>
            </a:fld>
            <a:endParaRPr lang="en"/>
          </a:p>
        </p:txBody>
      </p:sp>
      <p:grpSp>
        <p:nvGrpSpPr>
          <p:cNvPr id="203" name="Shape 203"/>
          <p:cNvGrpSpPr/>
          <p:nvPr/>
        </p:nvGrpSpPr>
        <p:grpSpPr>
          <a:xfrm>
            <a:off x="3576505" y="880815"/>
            <a:ext cx="3309604" cy="1381745"/>
            <a:chOff x="3347905" y="1109415"/>
            <a:chExt cx="3309604" cy="1381745"/>
          </a:xfrm>
        </p:grpSpPr>
        <p:pic>
          <p:nvPicPr>
            <p:cNvPr id="204" name="Shape 204"/>
            <p:cNvPicPr preferRelativeResize="0"/>
            <p:nvPr/>
          </p:nvPicPr>
          <p:blipFill rotWithShape="1">
            <a:blip r:embed="rId3">
              <a:alphaModFix/>
            </a:blip>
            <a:srcRect l="2209" r="4966"/>
            <a:stretch/>
          </p:blipFill>
          <p:spPr>
            <a:xfrm>
              <a:off x="3347905" y="1109415"/>
              <a:ext cx="3309604" cy="13817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5" name="Shape 205"/>
            <p:cNvSpPr/>
            <p:nvPr/>
          </p:nvSpPr>
          <p:spPr>
            <a:xfrm>
              <a:off x="4445178" y="1109424"/>
              <a:ext cx="1147173" cy="1018518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38761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06" name="Shape 206"/>
          <p:cNvSpPr/>
          <p:nvPr/>
        </p:nvSpPr>
        <p:spPr>
          <a:xfrm>
            <a:off x="3144525" y="3458025"/>
            <a:ext cx="311400" cy="318300"/>
          </a:xfrm>
          <a:prstGeom prst="ellipse">
            <a:avLst/>
          </a:prstGeom>
          <a:solidFill>
            <a:srgbClr val="98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Z</a:t>
            </a:r>
          </a:p>
        </p:txBody>
      </p:sp>
      <p:sp>
        <p:nvSpPr>
          <p:cNvPr id="207" name="Shape 207"/>
          <p:cNvSpPr/>
          <p:nvPr/>
        </p:nvSpPr>
        <p:spPr>
          <a:xfrm>
            <a:off x="3144525" y="4456025"/>
            <a:ext cx="311400" cy="318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</a:t>
            </a:r>
          </a:p>
        </p:txBody>
      </p:sp>
      <p:sp>
        <p:nvSpPr>
          <p:cNvPr id="208" name="Shape 208"/>
          <p:cNvSpPr/>
          <p:nvPr/>
        </p:nvSpPr>
        <p:spPr>
          <a:xfrm>
            <a:off x="2521725" y="4427875"/>
            <a:ext cx="311400" cy="3183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209" name="Shape 209"/>
          <p:cNvSpPr/>
          <p:nvPr/>
        </p:nvSpPr>
        <p:spPr>
          <a:xfrm>
            <a:off x="2833125" y="3928725"/>
            <a:ext cx="311400" cy="318300"/>
          </a:xfrm>
          <a:prstGeom prst="ellipse">
            <a:avLst/>
          </a:prstGeom>
          <a:solidFill>
            <a:srgbClr val="98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10" name="Shape 210"/>
          <p:cNvSpPr/>
          <p:nvPr/>
        </p:nvSpPr>
        <p:spPr>
          <a:xfrm>
            <a:off x="3455925" y="3957025"/>
            <a:ext cx="311400" cy="3183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</a:t>
            </a:r>
          </a:p>
        </p:txBody>
      </p:sp>
      <p:cxnSp>
        <p:nvCxnSpPr>
          <p:cNvPr id="211" name="Shape 211"/>
          <p:cNvCxnSpPr>
            <a:stCxn id="209" idx="0"/>
            <a:endCxn id="206" idx="4"/>
          </p:cNvCxnSpPr>
          <p:nvPr/>
        </p:nvCxnSpPr>
        <p:spPr>
          <a:xfrm rot="10800000" flipH="1">
            <a:off x="2988825" y="3776325"/>
            <a:ext cx="311400" cy="152400"/>
          </a:xfrm>
          <a:prstGeom prst="straightConnector1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212" name="Shape 212"/>
          <p:cNvCxnSpPr>
            <a:stCxn id="208" idx="0"/>
            <a:endCxn id="209" idx="4"/>
          </p:cNvCxnSpPr>
          <p:nvPr/>
        </p:nvCxnSpPr>
        <p:spPr>
          <a:xfrm rot="10800000" flipH="1">
            <a:off x="2677425" y="4246975"/>
            <a:ext cx="311400" cy="180900"/>
          </a:xfrm>
          <a:prstGeom prst="straightConnector1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213" name="Shape 213"/>
          <p:cNvCxnSpPr>
            <a:stCxn id="210" idx="0"/>
            <a:endCxn id="206" idx="4"/>
          </p:cNvCxnSpPr>
          <p:nvPr/>
        </p:nvCxnSpPr>
        <p:spPr>
          <a:xfrm rot="10800000">
            <a:off x="3300225" y="3776425"/>
            <a:ext cx="311400" cy="180600"/>
          </a:xfrm>
          <a:prstGeom prst="straightConnector1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214" name="Shape 214"/>
          <p:cNvCxnSpPr>
            <a:stCxn id="207" idx="0"/>
            <a:endCxn id="209" idx="4"/>
          </p:cNvCxnSpPr>
          <p:nvPr/>
        </p:nvCxnSpPr>
        <p:spPr>
          <a:xfrm rot="10800000">
            <a:off x="2988825" y="4246925"/>
            <a:ext cx="311400" cy="209100"/>
          </a:xfrm>
          <a:prstGeom prst="straightConnector1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215" name="Shape 215"/>
          <p:cNvCxnSpPr/>
          <p:nvPr/>
        </p:nvCxnSpPr>
        <p:spPr>
          <a:xfrm rot="10800000">
            <a:off x="4739275" y="3537475"/>
            <a:ext cx="308100" cy="4200"/>
          </a:xfrm>
          <a:prstGeom prst="straightConnector1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216" name="Shape 216"/>
          <p:cNvSpPr txBox="1"/>
          <p:nvPr/>
        </p:nvSpPr>
        <p:spPr>
          <a:xfrm>
            <a:off x="5012000" y="3335049"/>
            <a:ext cx="1139100" cy="54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Control flow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Data flow</a:t>
            </a:r>
          </a:p>
        </p:txBody>
      </p:sp>
      <p:cxnSp>
        <p:nvCxnSpPr>
          <p:cNvPr id="217" name="Shape 217"/>
          <p:cNvCxnSpPr/>
          <p:nvPr/>
        </p:nvCxnSpPr>
        <p:spPr>
          <a:xfrm rot="10800000">
            <a:off x="4736025" y="3746474"/>
            <a:ext cx="308100" cy="42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lg" len="lg"/>
            <a:tailEnd type="triangle" w="lg" len="lg"/>
          </a:ln>
        </p:spPr>
      </p:cxnSp>
      <p:sp>
        <p:nvSpPr>
          <p:cNvPr id="218" name="Shape 218"/>
          <p:cNvSpPr/>
          <p:nvPr/>
        </p:nvSpPr>
        <p:spPr>
          <a:xfrm>
            <a:off x="4791626" y="3934426"/>
            <a:ext cx="214500" cy="2091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4791627" y="4380977"/>
            <a:ext cx="214500" cy="209100"/>
          </a:xfrm>
          <a:prstGeom prst="ellipse">
            <a:avLst/>
          </a:prstGeom>
          <a:solidFill>
            <a:srgbClr val="98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220" name="Shape 220"/>
          <p:cNvSpPr txBox="1"/>
          <p:nvPr/>
        </p:nvSpPr>
        <p:spPr>
          <a:xfrm>
            <a:off x="3416125" y="3220325"/>
            <a:ext cx="879600" cy="582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</a:rPr>
              <a:t>Sequential, OR, 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</a:rPr>
              <a:t>Late Exit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x="1988825" y="3686401"/>
            <a:ext cx="879600" cy="43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</a:rPr>
              <a:t>Sequential,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</a:rPr>
              <a:t>AND,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000">
                <a:solidFill>
                  <a:srgbClr val="666666"/>
                </a:solidFill>
              </a:rPr>
              <a:t>Early Exit</a:t>
            </a:r>
          </a:p>
        </p:txBody>
      </p:sp>
      <p:sp>
        <p:nvSpPr>
          <p:cNvPr id="222" name="Shape 222"/>
          <p:cNvSpPr/>
          <p:nvPr/>
        </p:nvSpPr>
        <p:spPr>
          <a:xfrm>
            <a:off x="4791626" y="4160329"/>
            <a:ext cx="214500" cy="2091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ctrTitle"/>
          </p:nvPr>
        </p:nvSpPr>
        <p:spPr>
          <a:xfrm>
            <a:off x="648300" y="1583350"/>
            <a:ext cx="4072200" cy="298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>
                <a:solidFill>
                  <a:schemeClr val="dk2"/>
                </a:solidFill>
              </a:rPr>
              <a:t>3.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New features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14</a:t>
            </a:fld>
            <a:endParaRPr lang="en"/>
          </a:p>
        </p:txBody>
      </p:sp>
      <p:sp>
        <p:nvSpPr>
          <p:cNvPr id="234" name="Shape 234"/>
          <p:cNvSpPr txBox="1">
            <a:spLocks noGrp="1"/>
          </p:cNvSpPr>
          <p:nvPr>
            <p:ph type="title" idx="4294967295"/>
          </p:nvPr>
        </p:nvSpPr>
        <p:spPr>
          <a:xfrm>
            <a:off x="381050" y="1573800"/>
            <a:ext cx="70476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Native  support for sequential scheduling of algorithms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4294967295"/>
          </p:nvPr>
        </p:nvSpPr>
        <p:spPr>
          <a:xfrm>
            <a:off x="381050" y="2419350"/>
            <a:ext cx="7593300" cy="2226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Purposes:</a:t>
            </a:r>
            <a:r>
              <a:rPr lang="en" b="1">
                <a:solidFill>
                  <a:srgbClr val="666666"/>
                </a:solidFill>
              </a:rPr>
              <a:t>  </a:t>
            </a:r>
            <a:r>
              <a:rPr lang="en">
                <a:solidFill>
                  <a:srgbClr val="666666"/>
                </a:solidFill>
              </a:rPr>
              <a:t>cleaner implementation of Early Exit, debugging, etc.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Enabled with:</a:t>
            </a:r>
            <a:r>
              <a:rPr lang="en">
                <a:solidFill>
                  <a:srgbClr val="666666"/>
                </a:solidFill>
              </a:rPr>
              <a:t>   </a:t>
            </a:r>
            <a:r>
              <a:rPr lang="en" i="1">
                <a:solidFill>
                  <a:srgbClr val="666666"/>
                </a:solidFill>
              </a:rPr>
              <a:t>AthSequencer(Sequential = True)</a:t>
            </a:r>
            <a:r>
              <a:rPr lang="en">
                <a:solidFill>
                  <a:srgbClr val="666666"/>
                </a:solidFill>
              </a:rPr>
              <a:t> / </a:t>
            </a:r>
            <a:r>
              <a:rPr lang="en" i="1">
                <a:solidFill>
                  <a:srgbClr val="666666"/>
                </a:solidFill>
              </a:rPr>
              <a:t>GaudiSequencer(Sequential = True)</a:t>
            </a:r>
          </a:p>
          <a:p>
            <a:pPr lvl="0" rtl="0">
              <a:spcBef>
                <a:spcPts val="0"/>
              </a:spcBef>
              <a:buNone/>
            </a:pPr>
            <a:endParaRPr i="1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Replacement for:</a:t>
            </a:r>
            <a:r>
              <a:rPr lang="en"/>
              <a:t>  </a:t>
            </a:r>
            <a:r>
              <a:rPr lang="en" i="1">
                <a:solidFill>
                  <a:srgbClr val="666666"/>
                </a:solidFill>
              </a:rPr>
              <a:t>AtomicSequencer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>
                <a:solidFill>
                  <a:srgbClr val="666666"/>
                </a:solidFill>
              </a:rPr>
              <a:t>In-sequence and out-sequence algorithms can be scheduled sooner</a:t>
            </a:r>
          </a:p>
          <a:p>
            <a:pPr marL="9144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no “cumulative inputs/outputs” bottleneck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Shape 240" descr="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>
            <a:spLocks noGrp="1"/>
          </p:cNvSpPr>
          <p:nvPr>
            <p:ph type="ctrTitle" idx="4294967295"/>
          </p:nvPr>
        </p:nvSpPr>
        <p:spPr>
          <a:xfrm rot="-1523279">
            <a:off x="796011" y="1805195"/>
            <a:ext cx="3128427" cy="104697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>
                <a:solidFill>
                  <a:srgbClr val="F1C232"/>
                </a:solidFill>
              </a:rPr>
              <a:t>STALL!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ctrTitle" idx="4294967295"/>
          </p:nvPr>
        </p:nvSpPr>
        <p:spPr>
          <a:xfrm rot="-245">
            <a:off x="4616675" y="1455610"/>
            <a:ext cx="4207500" cy="10470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3600">
                <a:solidFill>
                  <a:srgbClr val="F1C232"/>
                </a:solidFill>
              </a:rPr>
              <a:t>Good luck..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 idx="4294967295"/>
          </p:nvPr>
        </p:nvSpPr>
        <p:spPr>
          <a:xfrm>
            <a:off x="457250" y="1034147"/>
            <a:ext cx="6654900" cy="1108199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666666"/>
                </a:solidFill>
              </a:rPr>
              <a:t>Temporal and Topological Tracing (TTT) in Gaudi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2000" u="sng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Mode: </a:t>
            </a:r>
            <a:r>
              <a:rPr lang="en" sz="1800" u="sng">
                <a:solidFill>
                  <a:srgbClr val="980000"/>
                </a:solidFill>
              </a:rPr>
              <a:t>Precedence Rules Analysis (PRA)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4294967295"/>
          </p:nvPr>
        </p:nvSpPr>
        <p:spPr>
          <a:xfrm>
            <a:off x="457250" y="1988575"/>
            <a:ext cx="7181700" cy="2988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Step 1: </a:t>
            </a:r>
            <a:r>
              <a:rPr lang="en" sz="1800" b="1">
                <a:solidFill>
                  <a:srgbClr val="666666"/>
                </a:solidFill>
              </a:rPr>
              <a:t>Enable Tracing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PrecedenceSvc(DumpPrecedence</a:t>
            </a:r>
            <a:r>
              <a:rPr lang="en" sz="1400" b="1">
                <a:solidFill>
                  <a:srgbClr val="980000"/>
                </a:solidFill>
              </a:rPr>
              <a:t>Rules</a:t>
            </a:r>
            <a:r>
              <a:rPr lang="en" sz="1400">
                <a:solidFill>
                  <a:srgbClr val="666666"/>
                </a:solidFill>
              </a:rPr>
              <a:t> = True)  </a:t>
            </a:r>
            <a:r>
              <a:rPr lang="en" sz="1400">
                <a:solidFill>
                  <a:srgbClr val="38761D"/>
                </a:solidFill>
              </a:rPr>
              <a:t>[as of Gaudi v29]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TimelineSvc(RecordTimeline = True)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set job output level to DEBUG, or lower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</a:rPr>
              <a:t>Step 2: </a:t>
            </a:r>
            <a:r>
              <a:rPr lang="en" sz="1800" b="1">
                <a:solidFill>
                  <a:schemeClr val="dk2"/>
                </a:solidFill>
              </a:rPr>
              <a:t>Run with 1 event in flight, any number of threads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generates </a:t>
            </a:r>
            <a:r>
              <a:rPr lang="en" sz="1400" b="1">
                <a:solidFill>
                  <a:schemeClr val="dk2"/>
                </a:solidFill>
              </a:rPr>
              <a:t>./precedence.analysis.*/</a:t>
            </a:r>
            <a:r>
              <a:rPr lang="en" sz="1400" b="1" u="sng">
                <a:solidFill>
                  <a:schemeClr val="hlink"/>
                </a:solidFill>
                <a:hlinkClick r:id="rId3"/>
              </a:rPr>
              <a:t>rules.evt-X.run-Y.graphml</a:t>
            </a:r>
            <a:r>
              <a:rPr lang="en" sz="1400">
                <a:solidFill>
                  <a:schemeClr val="dk2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</a:rPr>
              <a:t>Step 3: </a:t>
            </a:r>
            <a:r>
              <a:rPr lang="en" sz="1800" b="1">
                <a:solidFill>
                  <a:schemeClr val="dk2"/>
                </a:solidFill>
              </a:rPr>
              <a:t>Visualize the GRAPHML file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wide range of graph visualization software out there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I recommend </a:t>
            </a:r>
            <a:r>
              <a:rPr lang="en" sz="1400" i="1">
                <a:solidFill>
                  <a:schemeClr val="dk2"/>
                </a:solidFill>
              </a:rPr>
              <a:t>Gephi</a:t>
            </a:r>
            <a:r>
              <a:rPr lang="en" sz="1400">
                <a:solidFill>
                  <a:schemeClr val="dk2"/>
                </a:solidFill>
              </a:rPr>
              <a:t> (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https://gephi.org/</a:t>
            </a:r>
            <a:r>
              <a:rPr lang="en" sz="1400">
                <a:solidFill>
                  <a:schemeClr val="dk2"/>
                </a:solidFill>
              </a:rPr>
              <a:t> )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 idx="4294967295"/>
          </p:nvPr>
        </p:nvSpPr>
        <p:spPr>
          <a:xfrm>
            <a:off x="1266575" y="257650"/>
            <a:ext cx="44922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PRA:   </a:t>
            </a:r>
            <a:r>
              <a:rPr lang="en" sz="1800">
                <a:solidFill>
                  <a:srgbClr val="434343"/>
                </a:solidFill>
              </a:rPr>
              <a:t>Precedence Rules Topology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pic>
        <p:nvPicPr>
          <p:cNvPr id="255" name="Shape 255" descr="ATLAS.MCReco.CF.DF.Topolog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668936" y="348301"/>
            <a:ext cx="3687475" cy="4949774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Shape 256"/>
          <p:cNvSpPr txBox="1">
            <a:spLocks noGrp="1"/>
          </p:cNvSpPr>
          <p:nvPr>
            <p:ph type="title" idx="4294967295"/>
          </p:nvPr>
        </p:nvSpPr>
        <p:spPr>
          <a:xfrm>
            <a:off x="5800275" y="4320825"/>
            <a:ext cx="2426700" cy="608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Algorithms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CF decision hubs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Data</a:t>
            </a:r>
          </a:p>
        </p:txBody>
      </p:sp>
      <p:sp>
        <p:nvSpPr>
          <p:cNvPr id="257" name="Shape 257"/>
          <p:cNvSpPr/>
          <p:nvPr/>
        </p:nvSpPr>
        <p:spPr>
          <a:xfrm>
            <a:off x="5758775" y="4230476"/>
            <a:ext cx="131400" cy="1245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5758775" y="4438336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/>
          <p:nvPr/>
        </p:nvSpPr>
        <p:spPr>
          <a:xfrm>
            <a:off x="5758775" y="46669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260" name="Shape 260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Shape 265" descr="ATLAS.MCReco.CF.DF.Topology.Z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00" y="838750"/>
            <a:ext cx="6144645" cy="3315527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>
            <a:spLocks noGrp="1"/>
          </p:cNvSpPr>
          <p:nvPr>
            <p:ph type="title" idx="4294967295"/>
          </p:nvPr>
        </p:nvSpPr>
        <p:spPr>
          <a:xfrm>
            <a:off x="5800275" y="4320825"/>
            <a:ext cx="2426700" cy="608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Algorithms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CF decision hubs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Data</a:t>
            </a:r>
          </a:p>
        </p:txBody>
      </p:sp>
      <p:sp>
        <p:nvSpPr>
          <p:cNvPr id="267" name="Shape 267"/>
          <p:cNvSpPr/>
          <p:nvPr/>
        </p:nvSpPr>
        <p:spPr>
          <a:xfrm>
            <a:off x="5758775" y="4230476"/>
            <a:ext cx="131400" cy="1245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5758775" y="4438336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9" name="Shape 269"/>
          <p:cNvSpPr/>
          <p:nvPr/>
        </p:nvSpPr>
        <p:spPr>
          <a:xfrm>
            <a:off x="5758775" y="46669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270" name="Shape 270"/>
          <p:cNvSpPr txBox="1">
            <a:spLocks noGrp="1"/>
          </p:cNvSpPr>
          <p:nvPr>
            <p:ph type="title" idx="4294967295"/>
          </p:nvPr>
        </p:nvSpPr>
        <p:spPr>
          <a:xfrm>
            <a:off x="1266575" y="257650"/>
            <a:ext cx="50208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PRA:   </a:t>
            </a:r>
            <a:r>
              <a:rPr lang="en" sz="1800">
                <a:solidFill>
                  <a:srgbClr val="434343"/>
                </a:solidFill>
              </a:rPr>
              <a:t>Precedence Rules Topology: Zoom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 idx="4294967295"/>
          </p:nvPr>
        </p:nvSpPr>
        <p:spPr>
          <a:xfrm>
            <a:off x="1739375" y="40175"/>
            <a:ext cx="53241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Full content of the rules.* dump file</a:t>
            </a:r>
          </a:p>
        </p:txBody>
      </p:sp>
      <p:pic>
        <p:nvPicPr>
          <p:cNvPr id="277" name="Shape 277" descr="GraphML.Conte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92175"/>
            <a:ext cx="9144000" cy="4651326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/>
          <p:nvPr/>
        </p:nvSpPr>
        <p:spPr>
          <a:xfrm>
            <a:off x="5677250" y="1102175"/>
            <a:ext cx="630900" cy="3472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9" name="Shape 279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</a:t>
            </a:fld>
            <a:endParaRPr lang="en"/>
          </a:p>
        </p:txBody>
      </p:sp>
      <p:cxnSp>
        <p:nvCxnSpPr>
          <p:cNvPr id="93" name="Shape 93"/>
          <p:cNvCxnSpPr/>
          <p:nvPr/>
        </p:nvCxnSpPr>
        <p:spPr>
          <a:xfrm>
            <a:off x="4422570" y="-6925"/>
            <a:ext cx="41700" cy="5143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94" name="Shape 94" descr="MRs-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3600"/>
            <a:ext cx="4180875" cy="4888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Shape 95"/>
          <p:cNvGrpSpPr/>
          <p:nvPr/>
        </p:nvGrpSpPr>
        <p:grpSpPr>
          <a:xfrm>
            <a:off x="4595875" y="50639"/>
            <a:ext cx="4509599" cy="4790049"/>
            <a:chOff x="4595875" y="76200"/>
            <a:chExt cx="4509599" cy="4790049"/>
          </a:xfrm>
        </p:grpSpPr>
        <p:pic>
          <p:nvPicPr>
            <p:cNvPr id="96" name="Shape 96" descr="MRs-2.png"/>
            <p:cNvPicPr preferRelativeResize="0"/>
            <p:nvPr/>
          </p:nvPicPr>
          <p:blipFill rotWithShape="1">
            <a:blip r:embed="rId4">
              <a:alphaModFix/>
            </a:blip>
            <a:srcRect b="1156"/>
            <a:stretch/>
          </p:blipFill>
          <p:spPr>
            <a:xfrm>
              <a:off x="4595875" y="76200"/>
              <a:ext cx="4509599" cy="47900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Shape 97"/>
            <p:cNvSpPr/>
            <p:nvPr/>
          </p:nvSpPr>
          <p:spPr>
            <a:xfrm>
              <a:off x="8283668" y="4131425"/>
              <a:ext cx="173400" cy="19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 idx="4294967295"/>
          </p:nvPr>
        </p:nvSpPr>
        <p:spPr>
          <a:xfrm>
            <a:off x="1266575" y="257650"/>
            <a:ext cx="44922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PRA:   </a:t>
            </a:r>
            <a:r>
              <a:rPr lang="en" sz="1800">
                <a:solidFill>
                  <a:srgbClr val="434343"/>
                </a:solidFill>
              </a:rPr>
              <a:t>Event Processing Failure (FSM)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title" idx="4294967295"/>
          </p:nvPr>
        </p:nvSpPr>
        <p:spPr>
          <a:xfrm>
            <a:off x="5890175" y="3168100"/>
            <a:ext cx="2337000" cy="14562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u="sng">
                <a:solidFill>
                  <a:srgbClr val="666666"/>
                </a:solidFill>
              </a:rPr>
              <a:t>Algorithm states: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Control Ready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Data Ready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Scheduled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Event Accepted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Data</a:t>
            </a:r>
          </a:p>
        </p:txBody>
      </p:sp>
      <p:sp>
        <p:nvSpPr>
          <p:cNvPr id="286" name="Shape 286"/>
          <p:cNvSpPr/>
          <p:nvPr/>
        </p:nvSpPr>
        <p:spPr>
          <a:xfrm>
            <a:off x="5758775" y="3738668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5758775" y="3946528"/>
            <a:ext cx="131400" cy="124500"/>
          </a:xfrm>
          <a:prstGeom prst="ellipse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5758775" y="43621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pic>
        <p:nvPicPr>
          <p:cNvPr id="289" name="Shape 289" descr="ATLAS.MCReco.EventFailure.png"/>
          <p:cNvPicPr preferRelativeResize="0"/>
          <p:nvPr/>
        </p:nvPicPr>
        <p:blipFill rotWithShape="1">
          <a:blip r:embed="rId3">
            <a:alphaModFix/>
          </a:blip>
          <a:srcRect b="2219"/>
          <a:stretch/>
        </p:blipFill>
        <p:spPr>
          <a:xfrm>
            <a:off x="554475" y="762550"/>
            <a:ext cx="4372774" cy="3985824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Shape 290"/>
          <p:cNvSpPr/>
          <p:nvPr/>
        </p:nvSpPr>
        <p:spPr>
          <a:xfrm>
            <a:off x="5758775" y="3323008"/>
            <a:ext cx="131400" cy="124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5758775" y="3530868"/>
            <a:ext cx="131400" cy="1245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 idx="4294967295"/>
          </p:nvPr>
        </p:nvSpPr>
        <p:spPr>
          <a:xfrm>
            <a:off x="1266575" y="257650"/>
            <a:ext cx="48750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PRA:   </a:t>
            </a:r>
            <a:r>
              <a:rPr lang="en" sz="1800">
                <a:solidFill>
                  <a:srgbClr val="434343"/>
                </a:solidFill>
              </a:rPr>
              <a:t>Event Processing Failure: Zoom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sp>
        <p:nvSpPr>
          <p:cNvPr id="298" name="Shape 298"/>
          <p:cNvSpPr txBox="1">
            <a:spLocks noGrp="1"/>
          </p:cNvSpPr>
          <p:nvPr>
            <p:ph type="title" idx="4294967295"/>
          </p:nvPr>
        </p:nvSpPr>
        <p:spPr>
          <a:xfrm>
            <a:off x="5890175" y="3168100"/>
            <a:ext cx="2337000" cy="14562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u="sng">
                <a:solidFill>
                  <a:srgbClr val="666666"/>
                </a:solidFill>
              </a:rPr>
              <a:t>Algorithm states: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Control Ready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Data Ready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Scheduled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Event Accepted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Data</a:t>
            </a:r>
          </a:p>
        </p:txBody>
      </p:sp>
      <p:sp>
        <p:nvSpPr>
          <p:cNvPr id="299" name="Shape 299"/>
          <p:cNvSpPr/>
          <p:nvPr/>
        </p:nvSpPr>
        <p:spPr>
          <a:xfrm>
            <a:off x="5758775" y="3738668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5758775" y="3946528"/>
            <a:ext cx="131400" cy="124500"/>
          </a:xfrm>
          <a:prstGeom prst="ellipse">
            <a:avLst/>
          </a:prstGeom>
          <a:solidFill>
            <a:srgbClr val="38761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5758775" y="43621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5758775" y="3323008"/>
            <a:ext cx="131400" cy="124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5758775" y="3530868"/>
            <a:ext cx="131400" cy="1245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04" name="Shape 304" descr="ATLAS.MCReco.EventFailure.Zoom.png"/>
          <p:cNvPicPr preferRelativeResize="0"/>
          <p:nvPr/>
        </p:nvPicPr>
        <p:blipFill rotWithShape="1">
          <a:blip r:embed="rId3">
            <a:alphaModFix/>
          </a:blip>
          <a:srcRect b="1156"/>
          <a:stretch/>
        </p:blipFill>
        <p:spPr>
          <a:xfrm>
            <a:off x="131600" y="762550"/>
            <a:ext cx="5301575" cy="39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Shape 30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 idx="4294967295"/>
          </p:nvPr>
        </p:nvSpPr>
        <p:spPr>
          <a:xfrm>
            <a:off x="1266575" y="257650"/>
            <a:ext cx="55335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PRA:   </a:t>
            </a:r>
            <a:r>
              <a:rPr lang="en" sz="1800">
                <a:solidFill>
                  <a:srgbClr val="434343"/>
                </a:solidFill>
              </a:rPr>
              <a:t>Event Processing Failure: Control Flow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title" idx="4294967295"/>
          </p:nvPr>
        </p:nvSpPr>
        <p:spPr>
          <a:xfrm>
            <a:off x="5924825" y="3188900"/>
            <a:ext cx="2337000" cy="14562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u="sng">
                <a:solidFill>
                  <a:srgbClr val="666666"/>
                </a:solidFill>
              </a:rPr>
              <a:t>Control Flow: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Positive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Negative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Data</a:t>
            </a:r>
          </a:p>
        </p:txBody>
      </p:sp>
      <p:sp>
        <p:nvSpPr>
          <p:cNvPr id="312" name="Shape 312"/>
          <p:cNvSpPr/>
          <p:nvPr/>
        </p:nvSpPr>
        <p:spPr>
          <a:xfrm>
            <a:off x="5758775" y="3745443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5758775" y="43621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5758775" y="3551608"/>
            <a:ext cx="131400" cy="1245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15" name="Shape 315" descr="ATLAS.MCReco.EventFailure.CF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0375" y="810975"/>
            <a:ext cx="4274396" cy="4076149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Shape 316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xecution.flow-8 - Clipcham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1330" t="7260" r="7759" b="7999"/>
          <a:stretch/>
        </p:blipFill>
        <p:spPr>
          <a:xfrm>
            <a:off x="608680" y="588010"/>
            <a:ext cx="6423660" cy="4358640"/>
          </a:xfrm>
          <a:prstGeom prst="rect">
            <a:avLst/>
          </a:prstGeom>
        </p:spPr>
      </p:pic>
      <p:sp>
        <p:nvSpPr>
          <p:cNvPr id="321" name="Shape 321"/>
          <p:cNvSpPr txBox="1">
            <a:spLocks noGrp="1"/>
          </p:cNvSpPr>
          <p:nvPr>
            <p:ph type="title" idx="4294967295"/>
          </p:nvPr>
        </p:nvSpPr>
        <p:spPr>
          <a:xfrm>
            <a:off x="5800275" y="4320825"/>
            <a:ext cx="2426700" cy="608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Algorithms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CF decision hubs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5758775" y="4230476"/>
            <a:ext cx="131400" cy="1245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5758775" y="4438336"/>
            <a:ext cx="131400" cy="124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title" idx="4294967295"/>
          </p:nvPr>
        </p:nvSpPr>
        <p:spPr>
          <a:xfrm>
            <a:off x="127700" y="229775"/>
            <a:ext cx="738562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980000"/>
                </a:solidFill>
              </a:rPr>
              <a:t>PRA:   </a:t>
            </a:r>
            <a:r>
              <a:rPr lang="en" sz="1800" dirty="0">
                <a:solidFill>
                  <a:srgbClr val="434343"/>
                </a:solidFill>
              </a:rPr>
              <a:t>Temporal Precedence Analysis (Control Flow Realm</a:t>
            </a:r>
            <a:r>
              <a:rPr lang="en" sz="1800" dirty="0" smtClean="0">
                <a:solidFill>
                  <a:srgbClr val="434343"/>
                </a:solidFill>
              </a:rPr>
              <a:t>)</a:t>
            </a:r>
            <a:br>
              <a:rPr lang="en" sz="1800" dirty="0" smtClean="0">
                <a:solidFill>
                  <a:srgbClr val="434343"/>
                </a:solidFill>
              </a:rPr>
            </a:br>
            <a:r>
              <a:rPr lang="en" sz="1400" dirty="0" smtClean="0">
                <a:solidFill>
                  <a:srgbClr val="434343"/>
                </a:solidFill>
              </a:rPr>
              <a:t>[</a:t>
            </a:r>
            <a:r>
              <a:rPr lang="en" sz="1400" dirty="0" smtClean="0">
                <a:solidFill>
                  <a:srgbClr val="434343"/>
                </a:solidFill>
              </a:rPr>
              <a:t>Video]</a:t>
            </a:r>
            <a:endParaRPr lang="en" sz="1400" dirty="0">
              <a:solidFill>
                <a:srgbClr val="434343"/>
              </a:solidFill>
            </a:endParaRPr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LAS.DF.Temporal-2.Clipcham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876" t="866" r="15061"/>
          <a:stretch/>
        </p:blipFill>
        <p:spPr>
          <a:xfrm>
            <a:off x="815340" y="335279"/>
            <a:ext cx="5288280" cy="5098955"/>
          </a:xfrm>
          <a:prstGeom prst="rect">
            <a:avLst/>
          </a:prstGeom>
        </p:spPr>
      </p:pic>
      <p:sp>
        <p:nvSpPr>
          <p:cNvPr id="330" name="Shape 330"/>
          <p:cNvSpPr txBox="1">
            <a:spLocks noGrp="1"/>
          </p:cNvSpPr>
          <p:nvPr>
            <p:ph type="title" idx="4294967295"/>
          </p:nvPr>
        </p:nvSpPr>
        <p:spPr>
          <a:xfrm>
            <a:off x="5800275" y="4320825"/>
            <a:ext cx="2426700" cy="608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Algorithms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666666"/>
                </a:solidFill>
              </a:rPr>
              <a:t>  Data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666666"/>
              </a:solidFill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5758775" y="4230476"/>
            <a:ext cx="131400" cy="1245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/>
          <p:nvPr/>
        </p:nvSpPr>
        <p:spPr>
          <a:xfrm>
            <a:off x="5758775" y="4438336"/>
            <a:ext cx="131400" cy="1245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 txBox="1">
            <a:spLocks noGrp="1"/>
          </p:cNvSpPr>
          <p:nvPr>
            <p:ph type="title" idx="4294967295"/>
          </p:nvPr>
        </p:nvSpPr>
        <p:spPr>
          <a:xfrm>
            <a:off x="127700" y="229775"/>
            <a:ext cx="69669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980000"/>
                </a:solidFill>
              </a:rPr>
              <a:t>PRA:   </a:t>
            </a:r>
            <a:r>
              <a:rPr lang="en" sz="1800" dirty="0">
                <a:solidFill>
                  <a:srgbClr val="434343"/>
                </a:solidFill>
              </a:rPr>
              <a:t>Temporal Precedence Analysis (Data Flow Realm)</a:t>
            </a:r>
          </a:p>
          <a:p>
            <a:pPr>
              <a:buClr>
                <a:schemeClr val="dk1"/>
              </a:buClr>
              <a:buSzPct val="61111"/>
            </a:pPr>
            <a:r>
              <a:rPr lang="en" dirty="0">
                <a:solidFill>
                  <a:srgbClr val="434343"/>
                </a:solidFill>
              </a:rPr>
              <a:t>[Video</a:t>
            </a:r>
            <a:r>
              <a:rPr lang="en" dirty="0" smtClean="0">
                <a:solidFill>
                  <a:srgbClr val="434343"/>
                </a:solidFill>
              </a:rPr>
              <a:t>]  </a:t>
            </a:r>
            <a:r>
              <a:rPr lang="en" dirty="0" smtClean="0">
                <a:solidFill>
                  <a:schemeClr val="dk2"/>
                </a:solidFill>
              </a:rPr>
              <a:t>[</a:t>
            </a:r>
            <a:r>
              <a:rPr lang="en" dirty="0">
                <a:solidFill>
                  <a:schemeClr val="dk2"/>
                </a:solidFill>
              </a:rPr>
              <a:t>ATLAS MC data reconstruction]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title" idx="4294967295"/>
          </p:nvPr>
        </p:nvSpPr>
        <p:spPr>
          <a:xfrm>
            <a:off x="457250" y="1034147"/>
            <a:ext cx="6654900" cy="1108199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666666"/>
                </a:solidFill>
              </a:rPr>
              <a:t>Temporal and Topological Tracing (TTT) in Gaudi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2000" u="sng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Mode: </a:t>
            </a:r>
            <a:r>
              <a:rPr lang="en" sz="1800" u="sng">
                <a:solidFill>
                  <a:srgbClr val="980000"/>
                </a:solidFill>
              </a:rPr>
              <a:t>Precedence Trace Analysis (PTA)</a:t>
            </a:r>
          </a:p>
        </p:txBody>
      </p:sp>
      <p:sp>
        <p:nvSpPr>
          <p:cNvPr id="340" name="Shape 340"/>
          <p:cNvSpPr txBox="1">
            <a:spLocks noGrp="1"/>
          </p:cNvSpPr>
          <p:nvPr>
            <p:ph type="body" idx="4294967295"/>
          </p:nvPr>
        </p:nvSpPr>
        <p:spPr>
          <a:xfrm>
            <a:off x="457250" y="1988575"/>
            <a:ext cx="7181700" cy="2988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Step 1: </a:t>
            </a:r>
            <a:r>
              <a:rPr lang="en" sz="1800" b="1">
                <a:solidFill>
                  <a:srgbClr val="666666"/>
                </a:solidFill>
              </a:rPr>
              <a:t>Enable Tracing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PrecedenceSvc(DumpPrecedence</a:t>
            </a:r>
            <a:r>
              <a:rPr lang="en" sz="1400" b="1">
                <a:solidFill>
                  <a:srgbClr val="980000"/>
                </a:solidFill>
              </a:rPr>
              <a:t>Trace</a:t>
            </a:r>
            <a:r>
              <a:rPr lang="en" sz="1400">
                <a:solidFill>
                  <a:srgbClr val="666666"/>
                </a:solidFill>
              </a:rPr>
              <a:t> = True)  </a:t>
            </a:r>
            <a:r>
              <a:rPr lang="en" sz="1400">
                <a:solidFill>
                  <a:srgbClr val="38761D"/>
                </a:solidFill>
              </a:rPr>
              <a:t>[as of Gaudi v29]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TimelineSvc(RecordTimeline = True)</a:t>
            </a:r>
          </a:p>
          <a:p>
            <a:pPr marL="457200" lvl="0" indent="-317500" rtl="0">
              <a:spcBef>
                <a:spcPts val="0"/>
              </a:spcBef>
              <a:buClr>
                <a:srgbClr val="666666"/>
              </a:buClr>
              <a:buSzPct val="100000"/>
            </a:pPr>
            <a:r>
              <a:rPr lang="en" sz="1400">
                <a:solidFill>
                  <a:srgbClr val="666666"/>
                </a:solidFill>
              </a:rPr>
              <a:t>set job output level to DEBUG, or lower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</a:rPr>
              <a:t>Step 2: </a:t>
            </a:r>
            <a:r>
              <a:rPr lang="en" sz="1800" b="1">
                <a:solidFill>
                  <a:schemeClr val="dk2"/>
                </a:solidFill>
              </a:rPr>
              <a:t>Run with 1 event in flight, any number of threads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generates </a:t>
            </a:r>
            <a:r>
              <a:rPr lang="en" sz="1400" b="1">
                <a:solidFill>
                  <a:schemeClr val="dk2"/>
                </a:solidFill>
              </a:rPr>
              <a:t>./precedence.analysis.*/</a:t>
            </a:r>
            <a:r>
              <a:rPr lang="en" sz="1400" b="1">
                <a:solidFill>
                  <a:srgbClr val="980000"/>
                </a:solidFill>
              </a:rPr>
              <a:t>trace</a:t>
            </a:r>
            <a:r>
              <a:rPr lang="en" sz="1400" b="1">
                <a:solidFill>
                  <a:schemeClr val="dk2"/>
                </a:solidFill>
              </a:rPr>
              <a:t>.evt-X.run-Y.graphml</a:t>
            </a:r>
            <a:r>
              <a:rPr lang="en" sz="1400">
                <a:solidFill>
                  <a:schemeClr val="dk2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</a:rPr>
              <a:t>Step 3: </a:t>
            </a:r>
            <a:r>
              <a:rPr lang="en" sz="1800" b="1">
                <a:solidFill>
                  <a:schemeClr val="dk2"/>
                </a:solidFill>
              </a:rPr>
              <a:t>Visualize the GRAPHML file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wide range of graph visualization software out there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I recommend </a:t>
            </a:r>
            <a:r>
              <a:rPr lang="en" sz="1400" i="1">
                <a:solidFill>
                  <a:schemeClr val="dk2"/>
                </a:solidFill>
              </a:rPr>
              <a:t>Gephi</a:t>
            </a:r>
            <a:r>
              <a:rPr lang="en" sz="1400">
                <a:solidFill>
                  <a:schemeClr val="dk2"/>
                </a:solidFill>
              </a:rPr>
              <a:t> (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https://gephi.org/</a:t>
            </a:r>
            <a:r>
              <a:rPr lang="en" sz="1400">
                <a:solidFill>
                  <a:schemeClr val="dk2"/>
                </a:solidFill>
              </a:rPr>
              <a:t> )</a:t>
            </a:r>
          </a:p>
        </p:txBody>
      </p:sp>
      <p:sp>
        <p:nvSpPr>
          <p:cNvPr id="341" name="Shape 341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 idx="4294967295"/>
          </p:nvPr>
        </p:nvSpPr>
        <p:spPr>
          <a:xfrm>
            <a:off x="788275" y="243800"/>
            <a:ext cx="5672400" cy="504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980000"/>
                </a:solidFill>
              </a:rPr>
              <a:t>PTA:   </a:t>
            </a:r>
            <a:r>
              <a:rPr lang="en" sz="1800">
                <a:solidFill>
                  <a:srgbClr val="434343"/>
                </a:solidFill>
              </a:rPr>
              <a:t>Precedence Trace Analysis (Critical Path)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[ATLAS MC data reconstruction]</a:t>
            </a:r>
          </a:p>
        </p:txBody>
      </p:sp>
      <p:pic>
        <p:nvPicPr>
          <p:cNvPr id="347" name="Shape 347" descr="ATLAS.MCReco.Trace.CriticalPath.png"/>
          <p:cNvPicPr preferRelativeResize="0"/>
          <p:nvPr/>
        </p:nvPicPr>
        <p:blipFill rotWithShape="1">
          <a:blip r:embed="rId3">
            <a:alphaModFix/>
          </a:blip>
          <a:srcRect l="17232" t="12494" r="18681" b="6788"/>
          <a:stretch/>
        </p:blipFill>
        <p:spPr>
          <a:xfrm>
            <a:off x="788275" y="1009401"/>
            <a:ext cx="5610948" cy="3924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8" name="Shape 348"/>
          <p:cNvCxnSpPr/>
          <p:nvPr/>
        </p:nvCxnSpPr>
        <p:spPr>
          <a:xfrm flipH="1">
            <a:off x="4332350" y="3043025"/>
            <a:ext cx="658500" cy="450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49" name="Shape 349"/>
          <p:cNvSpPr txBox="1"/>
          <p:nvPr/>
        </p:nvSpPr>
        <p:spPr>
          <a:xfrm>
            <a:off x="4935375" y="2800400"/>
            <a:ext cx="1192200" cy="45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DataLoader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26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1C75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title"/>
          </p:nvPr>
        </p:nvSpPr>
        <p:spPr>
          <a:xfrm>
            <a:off x="609699" y="4116875"/>
            <a:ext cx="18636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73763"/>
                </a:solidFill>
              </a:rPr>
              <a:t>Q/A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27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1C75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48300" y="3046400"/>
            <a:ext cx="3530700" cy="15402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666666"/>
              </a:buClr>
              <a:buAutoNum type="arabicPeriod"/>
            </a:pPr>
            <a:r>
              <a:rPr lang="en">
                <a:solidFill>
                  <a:srgbClr val="666666"/>
                </a:solidFill>
              </a:rPr>
              <a:t>Refactoring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  <a:buAutoNum type="arabicPeriod"/>
            </a:pPr>
            <a:r>
              <a:rPr lang="en">
                <a:solidFill>
                  <a:srgbClr val="666666"/>
                </a:solidFill>
              </a:rPr>
              <a:t>Extensions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  <a:buAutoNum type="arabicPeriod"/>
            </a:pPr>
            <a:r>
              <a:rPr lang="en">
                <a:solidFill>
                  <a:srgbClr val="666666"/>
                </a:solidFill>
              </a:rPr>
              <a:t>New features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ctrTitle"/>
          </p:nvPr>
        </p:nvSpPr>
        <p:spPr>
          <a:xfrm>
            <a:off x="648300" y="1583350"/>
            <a:ext cx="4072200" cy="298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>
                <a:solidFill>
                  <a:srgbClr val="FFC107"/>
                </a:solidFill>
              </a:rPr>
              <a:t>1.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Refactoring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 idx="4294967295"/>
          </p:nvPr>
        </p:nvSpPr>
        <p:spPr>
          <a:xfrm>
            <a:off x="304950" y="207700"/>
            <a:ext cx="68025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New Pattern for Precedence Rules Resolution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4294967295"/>
          </p:nvPr>
        </p:nvSpPr>
        <p:spPr>
          <a:xfrm>
            <a:off x="304850" y="742950"/>
            <a:ext cx="7635300" cy="423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What:</a:t>
            </a:r>
            <a:r>
              <a:rPr lang="en">
                <a:solidFill>
                  <a:srgbClr val="666666"/>
                </a:solidFill>
              </a:rPr>
              <a:t> 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>
                <a:solidFill>
                  <a:srgbClr val="666666"/>
                </a:solidFill>
              </a:rPr>
              <a:t>Traversals of the precedence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rules graph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Was: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>
                <a:solidFill>
                  <a:srgbClr val="666666"/>
                </a:solidFill>
              </a:rPr>
              <a:t>Based on </a:t>
            </a:r>
            <a:r>
              <a:rPr lang="en" u="sng">
                <a:solidFill>
                  <a:srgbClr val="666666"/>
                </a:solidFill>
              </a:rPr>
              <a:t>recursive pattern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Now is: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Based on </a:t>
            </a:r>
            <a:r>
              <a:rPr lang="en" u="sng">
                <a:solidFill>
                  <a:schemeClr val="dk2"/>
                </a:solidFill>
              </a:rPr>
              <a:t>hierarchical visitor pattern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400">
              <a:solidFill>
                <a:schemeClr val="dk2"/>
              </a:solidFill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5</a:t>
            </a:fld>
            <a:endParaRPr lang="en"/>
          </a:p>
        </p:txBody>
      </p:sp>
      <p:grpSp>
        <p:nvGrpSpPr>
          <p:cNvPr id="116" name="Shape 116"/>
          <p:cNvGrpSpPr/>
          <p:nvPr/>
        </p:nvGrpSpPr>
        <p:grpSpPr>
          <a:xfrm>
            <a:off x="4089172" y="957015"/>
            <a:ext cx="3330336" cy="1381745"/>
            <a:chOff x="4397900" y="1962150"/>
            <a:chExt cx="2904532" cy="1163574"/>
          </a:xfrm>
        </p:grpSpPr>
        <p:pic>
          <p:nvPicPr>
            <p:cNvPr id="117" name="Shape 117"/>
            <p:cNvPicPr preferRelativeResize="0"/>
            <p:nvPr/>
          </p:nvPicPr>
          <p:blipFill rotWithShape="1">
            <a:blip r:embed="rId3">
              <a:alphaModFix/>
            </a:blip>
            <a:srcRect l="2209" r="4966"/>
            <a:stretch/>
          </p:blipFill>
          <p:spPr>
            <a:xfrm>
              <a:off x="4415981" y="1962150"/>
              <a:ext cx="2886450" cy="11635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Shape 118"/>
            <p:cNvSpPr/>
            <p:nvPr/>
          </p:nvSpPr>
          <p:spPr>
            <a:xfrm>
              <a:off x="4397900" y="1962150"/>
              <a:ext cx="1975500" cy="8577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38761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 idx="4294967295"/>
          </p:nvPr>
        </p:nvSpPr>
        <p:spPr>
          <a:xfrm>
            <a:off x="304950" y="207700"/>
            <a:ext cx="68025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New Pattern for Precedence Rules Resolution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4294967295"/>
          </p:nvPr>
        </p:nvSpPr>
        <p:spPr>
          <a:xfrm>
            <a:off x="304850" y="742950"/>
            <a:ext cx="7635300" cy="423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What:</a:t>
            </a:r>
            <a:r>
              <a:rPr lang="en">
                <a:solidFill>
                  <a:srgbClr val="666666"/>
                </a:solidFill>
              </a:rPr>
              <a:t> 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>
                <a:solidFill>
                  <a:srgbClr val="666666"/>
                </a:solidFill>
              </a:rPr>
              <a:t>Traversals of the precedence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rules graph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rgbClr val="666666"/>
                </a:solidFill>
              </a:rPr>
              <a:t>Was: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>
                <a:solidFill>
                  <a:srgbClr val="666666"/>
                </a:solidFill>
              </a:rPr>
              <a:t>Based on </a:t>
            </a:r>
            <a:r>
              <a:rPr lang="en" u="sng">
                <a:solidFill>
                  <a:srgbClr val="666666"/>
                </a:solidFill>
              </a:rPr>
              <a:t>recursive pattern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Now is: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Based on </a:t>
            </a:r>
            <a:r>
              <a:rPr lang="en" u="sng">
                <a:solidFill>
                  <a:schemeClr val="dk2"/>
                </a:solidFill>
              </a:rPr>
              <a:t>hierarchical visitor pattern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Benefits: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Abstract an operation from an object structure it operates on</a:t>
            </a:r>
          </a:p>
          <a:p>
            <a:pPr marL="914400" lvl="1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>
                <a:solidFill>
                  <a:schemeClr val="dk2"/>
                </a:solidFill>
              </a:rPr>
              <a:t>Helps following the </a:t>
            </a:r>
            <a:r>
              <a:rPr lang="en" sz="1400" i="1">
                <a:solidFill>
                  <a:schemeClr val="dk2"/>
                </a:solidFill>
              </a:rPr>
              <a:t>Open/Closed Principle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Simulate double dispatch (flexibility)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Do conditional navigation (more traversal optimization tweaks)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Drawback: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If an object structure is extended, all visitors need to be modified</a:t>
            </a:r>
          </a:p>
          <a:p>
            <a:pPr marL="914400" lvl="1" indent="-317500" rtl="0">
              <a:spcBef>
                <a:spcPts val="0"/>
              </a:spcBef>
              <a:buClr>
                <a:schemeClr val="dk2"/>
              </a:buClr>
              <a:buSzPct val="100000"/>
            </a:pPr>
            <a:r>
              <a:rPr lang="en" sz="1400" b="1">
                <a:solidFill>
                  <a:schemeClr val="dk2"/>
                </a:solidFill>
              </a:rPr>
              <a:t>BUT</a:t>
            </a:r>
            <a:r>
              <a:rPr lang="en" sz="1400">
                <a:solidFill>
                  <a:schemeClr val="dk2"/>
                </a:solidFill>
              </a:rPr>
              <a:t>, our pool of operations evolves more dynamically than object structure 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6</a:t>
            </a:fld>
            <a:endParaRPr lang="en"/>
          </a:p>
        </p:txBody>
      </p:sp>
      <p:grpSp>
        <p:nvGrpSpPr>
          <p:cNvPr id="126" name="Shape 126"/>
          <p:cNvGrpSpPr/>
          <p:nvPr/>
        </p:nvGrpSpPr>
        <p:grpSpPr>
          <a:xfrm>
            <a:off x="4089172" y="957015"/>
            <a:ext cx="3330336" cy="1381745"/>
            <a:chOff x="4397900" y="1962150"/>
            <a:chExt cx="2904532" cy="1163574"/>
          </a:xfrm>
        </p:grpSpPr>
        <p:pic>
          <p:nvPicPr>
            <p:cNvPr id="127" name="Shape 127"/>
            <p:cNvPicPr preferRelativeResize="0"/>
            <p:nvPr/>
          </p:nvPicPr>
          <p:blipFill rotWithShape="1">
            <a:blip r:embed="rId3">
              <a:alphaModFix/>
            </a:blip>
            <a:srcRect l="2209" r="4966"/>
            <a:stretch/>
          </p:blipFill>
          <p:spPr>
            <a:xfrm>
              <a:off x="4415981" y="1962150"/>
              <a:ext cx="2886450" cy="11635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Shape 128"/>
            <p:cNvSpPr/>
            <p:nvPr/>
          </p:nvSpPr>
          <p:spPr>
            <a:xfrm>
              <a:off x="4397900" y="1962150"/>
              <a:ext cx="1975500" cy="8577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38761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129" name="Shape 129"/>
          <p:cNvCxnSpPr/>
          <p:nvPr/>
        </p:nvCxnSpPr>
        <p:spPr>
          <a:xfrm rot="10800000" flipH="1">
            <a:off x="176800" y="2712350"/>
            <a:ext cx="7417800" cy="2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 idx="4294967295"/>
          </p:nvPr>
        </p:nvSpPr>
        <p:spPr>
          <a:xfrm>
            <a:off x="228750" y="207700"/>
            <a:ext cx="72657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 Introduction of Avalanche* Scheduler Service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4294967295"/>
          </p:nvPr>
        </p:nvSpPr>
        <p:spPr>
          <a:xfrm>
            <a:off x="304850" y="742950"/>
            <a:ext cx="7466700" cy="4400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Motivation:</a:t>
            </a:r>
            <a:r>
              <a:rPr lang="en">
                <a:solidFill>
                  <a:schemeClr val="dk2"/>
                </a:solidFill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i="1">
                <a:solidFill>
                  <a:schemeClr val="dk2"/>
                </a:solidFill>
              </a:rPr>
              <a:t>Maintainability.</a:t>
            </a:r>
            <a:r>
              <a:rPr lang="en">
                <a:solidFill>
                  <a:schemeClr val="dk2"/>
                </a:solidFill>
              </a:rPr>
              <a:t> Interference of two distinct approaches that co-existed within the ForwardSchedulerSvc started to hinder each other's evolution (mainly, evolution of the approach suggested by me).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The Avalanche Scheduler thus took over the following features: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 b="1">
                <a:solidFill>
                  <a:schemeClr val="dk2"/>
                </a:solidFill>
              </a:rPr>
              <a:t>Unified (CF+DF) graph-based decision making approach</a:t>
            </a:r>
          </a:p>
          <a:p>
            <a:pPr marL="914400" lvl="1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Bottom-up graph traversal policy (faster decision making)</a:t>
            </a:r>
          </a:p>
          <a:p>
            <a:pPr marL="914400" lvl="1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Hierarchical visitor pattern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 b="1">
                <a:solidFill>
                  <a:schemeClr val="dk2"/>
                </a:solidFill>
              </a:rPr>
              <a:t>Proactive</a:t>
            </a:r>
            <a:r>
              <a:rPr lang="en">
                <a:solidFill>
                  <a:schemeClr val="dk2"/>
                </a:solidFill>
              </a:rPr>
              <a:t> task scheduling modes (higher intra-event throughput)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 b="1">
                <a:solidFill>
                  <a:schemeClr val="dk2"/>
                </a:solidFill>
              </a:rPr>
              <a:t>Latency-oblivious</a:t>
            </a:r>
            <a:r>
              <a:rPr lang="en">
                <a:solidFill>
                  <a:schemeClr val="dk2"/>
                </a:solidFill>
              </a:rPr>
              <a:t> task scheduling mode (higher throughput)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en">
                <a:solidFill>
                  <a:schemeClr val="dk2"/>
                </a:solidFill>
              </a:rPr>
              <a:t>Support for </a:t>
            </a:r>
            <a:r>
              <a:rPr lang="en" b="1">
                <a:solidFill>
                  <a:schemeClr val="dk2"/>
                </a:solidFill>
              </a:rPr>
              <a:t>task-based conditions handling</a:t>
            </a:r>
            <a:r>
              <a:rPr lang="en">
                <a:solidFill>
                  <a:schemeClr val="dk2"/>
                </a:solidFill>
              </a:rPr>
              <a:t> (added later by !366, see next slides)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</a:rPr>
              <a:t>* Etymology: from its capacity to sustain chain-reaction-like intra-event task emission process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8</a:t>
            </a:fld>
            <a:endParaRPr lang="en"/>
          </a:p>
        </p:txBody>
      </p:sp>
      <p:sp>
        <p:nvSpPr>
          <p:cNvPr id="142" name="Shape 142"/>
          <p:cNvSpPr txBox="1">
            <a:spLocks noGrp="1"/>
          </p:cNvSpPr>
          <p:nvPr>
            <p:ph type="title" idx="4294967295"/>
          </p:nvPr>
        </p:nvSpPr>
        <p:spPr>
          <a:xfrm>
            <a:off x="228750" y="207700"/>
            <a:ext cx="72657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 Introduction of Precedence Service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4294967295"/>
          </p:nvPr>
        </p:nvSpPr>
        <p:spPr>
          <a:xfrm>
            <a:off x="304850" y="742950"/>
            <a:ext cx="7466700" cy="128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Motivation:</a:t>
            </a:r>
            <a:r>
              <a:rPr lang="en">
                <a:solidFill>
                  <a:schemeClr val="dk2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i="1">
                <a:solidFill>
                  <a:schemeClr val="dk2"/>
                </a:solidFill>
              </a:rPr>
              <a:t>Standardization.</a:t>
            </a:r>
            <a:r>
              <a:rPr lang="en">
                <a:solidFill>
                  <a:schemeClr val="dk2"/>
                </a:solidFill>
              </a:rPr>
              <a:t> Replace standalone C++ class Execution Flow Manager, used by the Avalanche Scheduler to manage/query the Precedence Rules Graph (PRG), with dedicated Service.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9</a:t>
            </a:fld>
            <a:endParaRPr lang="en"/>
          </a:p>
        </p:txBody>
      </p:sp>
      <p:sp>
        <p:nvSpPr>
          <p:cNvPr id="149" name="Shape 149"/>
          <p:cNvSpPr txBox="1">
            <a:spLocks noGrp="1"/>
          </p:cNvSpPr>
          <p:nvPr>
            <p:ph type="title" idx="4294967295"/>
          </p:nvPr>
        </p:nvSpPr>
        <p:spPr>
          <a:xfrm>
            <a:off x="228750" y="207700"/>
            <a:ext cx="7265700" cy="485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666666"/>
                </a:solidFill>
              </a:rPr>
              <a:t> Introduction of Precedence Service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4294967295"/>
          </p:nvPr>
        </p:nvSpPr>
        <p:spPr>
          <a:xfrm>
            <a:off x="304850" y="742950"/>
            <a:ext cx="7466700" cy="128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u="sng">
                <a:solidFill>
                  <a:schemeClr val="dk2"/>
                </a:solidFill>
              </a:rPr>
              <a:t>Motivation:</a:t>
            </a:r>
            <a:r>
              <a:rPr lang="en">
                <a:solidFill>
                  <a:schemeClr val="dk2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i="1">
                <a:solidFill>
                  <a:schemeClr val="dk2"/>
                </a:solidFill>
              </a:rPr>
              <a:t>Standardization.</a:t>
            </a:r>
            <a:r>
              <a:rPr lang="en">
                <a:solidFill>
                  <a:schemeClr val="dk2"/>
                </a:solidFill>
              </a:rPr>
              <a:t> Replace standalone C++ class Execution Flow Manager, used by the Avalanche Scheduler to manage/query the Precedence Rules Graph (PRG), with dedicated Service.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924200" y="2161875"/>
            <a:ext cx="1077000" cy="634800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Avalanche Scheduler Svc</a:t>
            </a:r>
          </a:p>
        </p:txBody>
      </p:sp>
      <p:cxnSp>
        <p:nvCxnSpPr>
          <p:cNvPr id="152" name="Shape 152"/>
          <p:cNvCxnSpPr>
            <a:stCxn id="151" idx="2"/>
            <a:endCxn id="153" idx="0"/>
          </p:cNvCxnSpPr>
          <p:nvPr/>
        </p:nvCxnSpPr>
        <p:spPr>
          <a:xfrm>
            <a:off x="1462700" y="2796675"/>
            <a:ext cx="0" cy="472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153" name="Shape 153"/>
          <p:cNvSpPr/>
          <p:nvPr/>
        </p:nvSpPr>
        <p:spPr>
          <a:xfrm>
            <a:off x="859926" y="3268867"/>
            <a:ext cx="1205700" cy="538499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Precedence Svc</a:t>
            </a:r>
          </a:p>
        </p:txBody>
      </p:sp>
      <p:sp>
        <p:nvSpPr>
          <p:cNvPr id="154" name="Shape 154"/>
          <p:cNvSpPr/>
          <p:nvPr/>
        </p:nvSpPr>
        <p:spPr>
          <a:xfrm>
            <a:off x="1101031" y="4339250"/>
            <a:ext cx="723299" cy="393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PRG</a:t>
            </a:r>
          </a:p>
        </p:txBody>
      </p:sp>
      <p:cxnSp>
        <p:nvCxnSpPr>
          <p:cNvPr id="155" name="Shape 155"/>
          <p:cNvCxnSpPr>
            <a:stCxn id="153" idx="2"/>
            <a:endCxn id="154" idx="0"/>
          </p:cNvCxnSpPr>
          <p:nvPr/>
        </p:nvCxnSpPr>
        <p:spPr>
          <a:xfrm>
            <a:off x="1462776" y="3807367"/>
            <a:ext cx="0" cy="531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diamond" w="lg" len="lg"/>
            <a:tailEnd type="stealth" w="lg" len="lg"/>
          </a:ln>
        </p:spPr>
      </p:cxnSp>
      <p:sp>
        <p:nvSpPr>
          <p:cNvPr id="156" name="Shape 156"/>
          <p:cNvSpPr/>
          <p:nvPr/>
        </p:nvSpPr>
        <p:spPr>
          <a:xfrm>
            <a:off x="4124600" y="2161875"/>
            <a:ext cx="1077000" cy="634800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Forward Scheduler Svc</a:t>
            </a:r>
          </a:p>
        </p:txBody>
      </p:sp>
      <p:cxnSp>
        <p:nvCxnSpPr>
          <p:cNvPr id="157" name="Shape 157"/>
          <p:cNvCxnSpPr>
            <a:stCxn id="156" idx="2"/>
            <a:endCxn id="158" idx="0"/>
          </p:cNvCxnSpPr>
          <p:nvPr/>
        </p:nvCxnSpPr>
        <p:spPr>
          <a:xfrm flipH="1">
            <a:off x="4661300" y="2796675"/>
            <a:ext cx="1800" cy="472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diamond" w="lg" len="lg"/>
            <a:tailEnd type="stealth" w="lg" len="lg"/>
          </a:ln>
        </p:spPr>
      </p:cxnSp>
      <p:sp>
        <p:nvSpPr>
          <p:cNvPr id="158" name="Shape 158"/>
          <p:cNvSpPr/>
          <p:nvPr/>
        </p:nvSpPr>
        <p:spPr>
          <a:xfrm>
            <a:off x="3938000" y="3268875"/>
            <a:ext cx="1446600" cy="538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Execution Flow Manager</a:t>
            </a:r>
          </a:p>
        </p:txBody>
      </p:sp>
      <p:sp>
        <p:nvSpPr>
          <p:cNvPr id="159" name="Shape 159"/>
          <p:cNvSpPr/>
          <p:nvPr/>
        </p:nvSpPr>
        <p:spPr>
          <a:xfrm>
            <a:off x="3947748" y="4339250"/>
            <a:ext cx="1446600" cy="393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Control Flow Graph</a:t>
            </a:r>
          </a:p>
        </p:txBody>
      </p:sp>
      <p:cxnSp>
        <p:nvCxnSpPr>
          <p:cNvPr id="160" name="Shape 160"/>
          <p:cNvCxnSpPr>
            <a:stCxn id="158" idx="2"/>
            <a:endCxn id="159" idx="0"/>
          </p:cNvCxnSpPr>
          <p:nvPr/>
        </p:nvCxnSpPr>
        <p:spPr>
          <a:xfrm>
            <a:off x="4661300" y="3807375"/>
            <a:ext cx="9600" cy="531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161" name="Shape 161"/>
          <p:cNvSpPr/>
          <p:nvPr/>
        </p:nvSpPr>
        <p:spPr>
          <a:xfrm>
            <a:off x="5676248" y="3341325"/>
            <a:ext cx="1446600" cy="393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Data Flow Manager</a:t>
            </a:r>
          </a:p>
        </p:txBody>
      </p:sp>
      <p:cxnSp>
        <p:nvCxnSpPr>
          <p:cNvPr id="162" name="Shape 162"/>
          <p:cNvCxnSpPr>
            <a:stCxn id="156" idx="2"/>
            <a:endCxn id="161" idx="0"/>
          </p:cNvCxnSpPr>
          <p:nvPr/>
        </p:nvCxnSpPr>
        <p:spPr>
          <a:xfrm>
            <a:off x="4663100" y="2796675"/>
            <a:ext cx="1736400" cy="544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lg" len="lg"/>
            <a:tailEnd type="stealth" w="lg" len="lg"/>
          </a:ln>
        </p:spPr>
      </p:cxnSp>
      <p:sp>
        <p:nvSpPr>
          <p:cNvPr id="163" name="Shape 163"/>
          <p:cNvSpPr/>
          <p:nvPr/>
        </p:nvSpPr>
        <p:spPr>
          <a:xfrm rot="-1772787">
            <a:off x="3246987" y="2916767"/>
            <a:ext cx="3592547" cy="67254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5200C"/>
                </a:solidFill>
                <a:latin typeface="Arial"/>
              </a:rPr>
              <a:t>Unchanged</a:t>
            </a:r>
          </a:p>
        </p:txBody>
      </p:sp>
      <p:sp>
        <p:nvSpPr>
          <p:cNvPr id="164" name="Shape 164"/>
          <p:cNvSpPr/>
          <p:nvPr/>
        </p:nvSpPr>
        <p:spPr>
          <a:xfrm>
            <a:off x="5852749" y="4339250"/>
            <a:ext cx="1918800" cy="393600"/>
          </a:xfrm>
          <a:prstGeom prst="roundRect">
            <a:avLst>
              <a:gd name="adj" fmla="val 16667"/>
            </a:avLst>
          </a:prstGeom>
          <a:solidFill>
            <a:srgbClr val="1C4587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AlgResourcePoolSvc</a:t>
            </a:r>
          </a:p>
        </p:txBody>
      </p:sp>
      <p:cxnSp>
        <p:nvCxnSpPr>
          <p:cNvPr id="165" name="Shape 165"/>
          <p:cNvCxnSpPr>
            <a:stCxn id="164" idx="1"/>
            <a:endCxn id="159" idx="3"/>
          </p:cNvCxnSpPr>
          <p:nvPr/>
        </p:nvCxnSpPr>
        <p:spPr>
          <a:xfrm rot="10800000">
            <a:off x="5394349" y="4536050"/>
            <a:ext cx="45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stealth" w="lg" len="lg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Cadwa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919</Words>
  <Application>Microsoft Office PowerPoint</Application>
  <PresentationFormat>On-screen Show (16:9)</PresentationFormat>
  <Paragraphs>207</Paragraphs>
  <Slides>27</Slides>
  <Notes>27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Montserrat</vt:lpstr>
      <vt:lpstr>Arial</vt:lpstr>
      <vt:lpstr>Karla</vt:lpstr>
      <vt:lpstr>Cadwal template</vt:lpstr>
      <vt:lpstr>Gaudi Scheduler Updates Since GAUDI workshop 2016  </vt:lpstr>
      <vt:lpstr>PowerPoint Presentation</vt:lpstr>
      <vt:lpstr>Refactoring Extensions New features</vt:lpstr>
      <vt:lpstr>1. Refactoring</vt:lpstr>
      <vt:lpstr>New Pattern for Precedence Rules Resolution</vt:lpstr>
      <vt:lpstr>New Pattern for Precedence Rules Resolution</vt:lpstr>
      <vt:lpstr> Introduction of Avalanche* Scheduler Service</vt:lpstr>
      <vt:lpstr> Introduction of Precedence Service</vt:lpstr>
      <vt:lpstr> Introduction of Precedence Service</vt:lpstr>
      <vt:lpstr>2. Extensions</vt:lpstr>
      <vt:lpstr>Task-based concurrent conditions handling</vt:lpstr>
      <vt:lpstr>Extension of criterion of data dependency resolution</vt:lpstr>
      <vt:lpstr>3. New features</vt:lpstr>
      <vt:lpstr>Native  support for sequential scheduling of algorithms</vt:lpstr>
      <vt:lpstr>STALL!</vt:lpstr>
      <vt:lpstr>Temporal and Topological Tracing (TTT) in Gaudi  Mode: Precedence Rules Analysis (PRA)</vt:lpstr>
      <vt:lpstr>PRA:   Precedence Rules Topology [ATLAS MC data reconstruction]</vt:lpstr>
      <vt:lpstr>  Algorithms   CF decision hubs   Data</vt:lpstr>
      <vt:lpstr>Full content of the rules.* dump file</vt:lpstr>
      <vt:lpstr>PRA:   Event Processing Failure (FSM) [ATLAS MC data reconstruction]</vt:lpstr>
      <vt:lpstr>PRA:   Event Processing Failure: Zoom [ATLAS MC data reconstruction]</vt:lpstr>
      <vt:lpstr>PRA:   Event Processing Failure: Control Flow [ATLAS MC data reconstruction]</vt:lpstr>
      <vt:lpstr>  Algorithms   CF decision hubs </vt:lpstr>
      <vt:lpstr>  Algorithms   Data </vt:lpstr>
      <vt:lpstr>Temporal and Topological Tracing (TTT) in Gaudi  Mode: Precedence Trace Analysis (PTA)</vt:lpstr>
      <vt:lpstr>PTA:   Precedence Trace Analysis (Critical Path) [ATLAS MC data reconstruction]</vt:lpstr>
      <vt:lpstr>Q/A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Gaudi Scheduler Updates Since GAUDI workshop 2016  </dc:title>
  <cp:lastModifiedBy>Illya Shapoval</cp:lastModifiedBy>
  <cp:revision>4</cp:revision>
  <dcterms:modified xsi:type="dcterms:W3CDTF">2017-09-26T00:35:50Z</dcterms:modified>
</cp:coreProperties>
</file>