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1" r:id="rId4"/>
    <p:sldId id="262" r:id="rId5"/>
    <p:sldId id="267" r:id="rId6"/>
    <p:sldId id="265" r:id="rId7"/>
    <p:sldId id="258" r:id="rId8"/>
    <p:sldId id="278" r:id="rId9"/>
    <p:sldId id="279" r:id="rId10"/>
    <p:sldId id="282" r:id="rId11"/>
    <p:sldId id="259" r:id="rId12"/>
    <p:sldId id="289" r:id="rId13"/>
    <p:sldId id="275" r:id="rId14"/>
    <p:sldId id="276" r:id="rId15"/>
    <p:sldId id="277" r:id="rId16"/>
    <p:sldId id="271" r:id="rId17"/>
    <p:sldId id="260" r:id="rId18"/>
    <p:sldId id="280" r:id="rId19"/>
    <p:sldId id="285" r:id="rId20"/>
    <p:sldId id="288" r:id="rId21"/>
    <p:sldId id="286" r:id="rId22"/>
    <p:sldId id="273" r:id="rId23"/>
    <p:sldId id="27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8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cgovern\Desktop\Excel%20Files\Calorimeter%20-%20Initial%20Calculations18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cgovern\Desktop\Excel%20Files\Calorimeter%20-%20Initial%20Calculations18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cgovern\Desktop\Excel%20Files\Calorimeter%20-%20Initial%20Calculations18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cgovern\Desktop\Excel%20Files\Calorimeter%20-%20Initial%20Calculations18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cgovern\Desktop\Excel%20Files\Calorimeter%20-%20Initial%20Calculations18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cgovern\Desktop\Excel%20Files\Calorimeter%20-%20Initial%20Calculations18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cgovern\Desktop\Excel%20Files\Calorimeter%20-%20Initial%20Calculations18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cgovern\Desktop\Excel%20Files\Calorimeter%20-%20Initial%20Calculations1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Mises Max</a:t>
            </a:r>
            <a:r>
              <a:rPr lang="en-US" baseline="0"/>
              <a:t> (MPa)</a:t>
            </a:r>
            <a:endParaRPr lang="en-US"/>
          </a:p>
        </c:rich>
      </c:tx>
      <c:layout/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dLblPos val="b"/>
            <c:showCatName val="1"/>
          </c:dLbls>
          <c:xVal>
            <c:strRef>
              <c:f>'Deflection &amp; Stress Results II'!$E$13:$E$16</c:f>
              <c:strCache>
                <c:ptCount val="4"/>
                <c:pt idx="0">
                  <c:v> SS</c:v>
                </c:pt>
                <c:pt idx="1">
                  <c:v>Tungsten</c:v>
                </c:pt>
                <c:pt idx="2">
                  <c:v>Dual Layer</c:v>
                </c:pt>
                <c:pt idx="3">
                  <c:v>Sandwich</c:v>
                </c:pt>
              </c:strCache>
            </c:strRef>
          </c:xVal>
          <c:yVal>
            <c:numRef>
              <c:f>'Deflection &amp; Stress Results II'!$G$13:$G$16</c:f>
              <c:numCache>
                <c:formatCode>0.00E+00</c:formatCode>
                <c:ptCount val="4"/>
                <c:pt idx="0">
                  <c:v>1.1857</c:v>
                </c:pt>
                <c:pt idx="1">
                  <c:v>2.6582999999999997</c:v>
                </c:pt>
                <c:pt idx="2">
                  <c:v>2.2344999999999997</c:v>
                </c:pt>
                <c:pt idx="3">
                  <c:v>1.9995999999999994</c:v>
                </c:pt>
              </c:numCache>
            </c:numRef>
          </c:yVal>
        </c:ser>
        <c:dLbls>
          <c:showVal val="1"/>
        </c:dLbls>
        <c:axId val="104551168"/>
        <c:axId val="104567168"/>
      </c:scatterChart>
      <c:valAx>
        <c:axId val="104551168"/>
        <c:scaling>
          <c:orientation val="minMax"/>
        </c:scaling>
        <c:axPos val="b"/>
        <c:tickLblPos val="nextTo"/>
        <c:crossAx val="104567168"/>
        <c:crosses val="autoZero"/>
        <c:crossBetween val="midCat"/>
      </c:valAx>
      <c:valAx>
        <c:axId val="104567168"/>
        <c:scaling>
          <c:orientation val="minMax"/>
        </c:scaling>
        <c:axPos val="l"/>
        <c:majorGridlines/>
        <c:numFmt formatCode="#,##0.0" sourceLinked="0"/>
        <c:tickLblPos val="nextTo"/>
        <c:crossAx val="104551168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Deflection Max</a:t>
            </a:r>
            <a:r>
              <a:rPr lang="en-US" baseline="0"/>
              <a:t> (µm)</a:t>
            </a:r>
            <a:endParaRPr lang="en-US"/>
          </a:p>
        </c:rich>
      </c:tx>
      <c:layout/>
    </c:title>
    <c:plotArea>
      <c:layout/>
      <c:scatterChart>
        <c:scatterStyle val="lineMarker"/>
        <c:ser>
          <c:idx val="1"/>
          <c:order val="1"/>
          <c:spPr>
            <a:ln w="28575">
              <a:noFill/>
            </a:ln>
          </c:spPr>
          <c:xVal>
            <c:numRef>
              <c:f>'Deflection &amp; Stress Results II'!$E$13:$E$16</c:f>
            </c:numRef>
          </c:xVal>
          <c:yVal>
            <c:numRef>
              <c:f>'Deflection &amp; Stress Results II'!$G$13:$G$16</c:f>
            </c:numRef>
          </c:yVal>
        </c:ser>
        <c:ser>
          <c:idx val="0"/>
          <c:order val="0"/>
          <c:spPr>
            <a:ln w="28575">
              <a:noFill/>
            </a:ln>
          </c:spPr>
          <c:dLbls>
            <c:dLblPos val="b"/>
            <c:showCatName val="1"/>
          </c:dLbls>
          <c:xVal>
            <c:strRef>
              <c:f>'[Calorimeter - Initial Calculations18.xlsx]Deflection &amp; Stress Results II'!$E$13:$E$16</c:f>
              <c:strCache>
                <c:ptCount val="4"/>
                <c:pt idx="0">
                  <c:v> SS</c:v>
                </c:pt>
                <c:pt idx="1">
                  <c:v>Tungsten</c:v>
                </c:pt>
                <c:pt idx="2">
                  <c:v>Dual Layer</c:v>
                </c:pt>
                <c:pt idx="3">
                  <c:v>Sandwich</c:v>
                </c:pt>
              </c:strCache>
            </c:strRef>
          </c:xVal>
          <c:yVal>
            <c:numRef>
              <c:f>'[Calorimeter - Initial Calculations18.xlsx]Deflection &amp; Stress Results II'!$H$13:$H$16</c:f>
              <c:numCache>
                <c:formatCode>0.00E+00</c:formatCode>
                <c:ptCount val="4"/>
                <c:pt idx="0">
                  <c:v>23.459</c:v>
                </c:pt>
                <c:pt idx="1">
                  <c:v>30.055</c:v>
                </c:pt>
                <c:pt idx="2">
                  <c:v>29.263000000000002</c:v>
                </c:pt>
                <c:pt idx="3">
                  <c:v>44.884999999999998</c:v>
                </c:pt>
              </c:numCache>
            </c:numRef>
          </c:yVal>
        </c:ser>
        <c:axId val="104759680"/>
        <c:axId val="104834560"/>
      </c:scatterChart>
      <c:valAx>
        <c:axId val="104759680"/>
        <c:scaling>
          <c:orientation val="minMax"/>
        </c:scaling>
        <c:axPos val="b"/>
        <c:tickLblPos val="nextTo"/>
        <c:crossAx val="104834560"/>
        <c:crosses val="autoZero"/>
        <c:crossBetween val="midCat"/>
      </c:valAx>
      <c:valAx>
        <c:axId val="104834560"/>
        <c:scaling>
          <c:orientation val="minMax"/>
        </c:scaling>
        <c:axPos val="l"/>
        <c:majorGridlines/>
        <c:numFmt formatCode="#,##0.0" sourceLinked="0"/>
        <c:tickLblPos val="nextTo"/>
        <c:crossAx val="104759680"/>
        <c:crosses val="autoZero"/>
        <c:crossBetween val="midCat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Max Deformation</a:t>
            </a:r>
            <a:r>
              <a:rPr lang="en-US" baseline="0"/>
              <a:t> (mm)</a:t>
            </a:r>
            <a:endParaRPr lang="en-US"/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'[2]Box Calculations'!$K$9</c:f>
              <c:strCache>
                <c:ptCount val="1"/>
                <c:pt idx="0">
                  <c:v>Max Deformation</c:v>
                </c:pt>
              </c:strCache>
            </c:strRef>
          </c:tx>
          <c:xVal>
            <c:numRef>
              <c:f>'[2]Box Calculations'!$I$11:$I$14</c:f>
              <c:numCache>
                <c:formatCode>General</c:formatCode>
                <c:ptCount val="4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30</c:v>
                </c:pt>
              </c:numCache>
            </c:numRef>
          </c:xVal>
          <c:yVal>
            <c:numRef>
              <c:f>'[2]Box Calculations'!$K$11:$K$14</c:f>
              <c:numCache>
                <c:formatCode>General</c:formatCode>
                <c:ptCount val="4"/>
                <c:pt idx="0">
                  <c:v>0.55619000000000041</c:v>
                </c:pt>
                <c:pt idx="1">
                  <c:v>0.22450999999999999</c:v>
                </c:pt>
                <c:pt idx="2">
                  <c:v>0.12056000000000004</c:v>
                </c:pt>
                <c:pt idx="3">
                  <c:v>5.2766000000000063E-2</c:v>
                </c:pt>
              </c:numCache>
            </c:numRef>
          </c:yVal>
        </c:ser>
        <c:axId val="106821120"/>
        <c:axId val="106860928"/>
      </c:scatterChart>
      <c:valAx>
        <c:axId val="1068211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Wall Thickness (mm)</a:t>
                </a:r>
              </a:p>
            </c:rich>
          </c:tx>
          <c:layout/>
        </c:title>
        <c:numFmt formatCode="General" sourceLinked="1"/>
        <c:tickLblPos val="nextTo"/>
        <c:crossAx val="106860928"/>
        <c:crosses val="autoZero"/>
        <c:crossBetween val="midCat"/>
      </c:valAx>
      <c:valAx>
        <c:axId val="10686092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Deformation</a:t>
                </a:r>
                <a:r>
                  <a:rPr lang="en-US" baseline="0"/>
                  <a:t> (mm)</a:t>
                </a:r>
                <a:endParaRPr lang="en-US"/>
              </a:p>
            </c:rich>
          </c:tx>
          <c:layout/>
        </c:title>
        <c:numFmt formatCode="#,##0.0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06821120"/>
        <c:crosses val="autoZero"/>
        <c:crossBetween val="midCat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Filtered</a:t>
            </a:r>
            <a:r>
              <a:rPr lang="en-US" baseline="0"/>
              <a:t> </a:t>
            </a:r>
            <a:r>
              <a:rPr lang="en-US"/>
              <a:t>Mises Max</a:t>
            </a:r>
            <a:r>
              <a:rPr lang="en-US" baseline="0"/>
              <a:t> (MPa)</a:t>
            </a:r>
            <a:endParaRPr lang="en-US"/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'Box Calculations'!$J$9</c:f>
              <c:strCache>
                <c:ptCount val="1"/>
                <c:pt idx="0">
                  <c:v>Filtered Mises Max</c:v>
                </c:pt>
              </c:strCache>
            </c:strRef>
          </c:tx>
          <c:dLbls>
            <c:delete val="1"/>
          </c:dLbls>
          <c:xVal>
            <c:numRef>
              <c:f>'Box Calculations'!$I$13:$I$14</c:f>
              <c:numCache>
                <c:formatCode>General</c:formatCode>
                <c:ptCount val="2"/>
                <c:pt idx="0">
                  <c:v>20</c:v>
                </c:pt>
                <c:pt idx="1">
                  <c:v>30</c:v>
                </c:pt>
              </c:numCache>
            </c:numRef>
          </c:xVal>
          <c:yVal>
            <c:numRef>
              <c:f>'Box Calculations'!$J$13:$J$14</c:f>
              <c:numCache>
                <c:formatCode>0.00E+00</c:formatCode>
                <c:ptCount val="2"/>
                <c:pt idx="0">
                  <c:v>3.2789999999999999</c:v>
                </c:pt>
                <c:pt idx="1">
                  <c:v>2.27</c:v>
                </c:pt>
              </c:numCache>
            </c:numRef>
          </c:yVal>
        </c:ser>
        <c:dLbls>
          <c:showVal val="1"/>
        </c:dLbls>
        <c:axId val="111506560"/>
        <c:axId val="111641344"/>
      </c:scatterChart>
      <c:valAx>
        <c:axId val="111506560"/>
        <c:scaling>
          <c:orientation val="minMax"/>
        </c:scaling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baseline="0"/>
                  <a:t>Wall Thickness</a:t>
                </a:r>
                <a:r>
                  <a:rPr lang="en-US" sz="1000" b="1" i="0" u="none" strike="noStrike" baseline="0"/>
                  <a:t> (mm)</a:t>
                </a:r>
                <a:endParaRPr lang="en-US" sz="400"/>
              </a:p>
            </c:rich>
          </c:tx>
          <c:layout/>
        </c:title>
        <c:numFmt formatCode="General" sourceLinked="1"/>
        <c:tickLblPos val="nextTo"/>
        <c:crossAx val="111641344"/>
        <c:crosses val="autoZero"/>
        <c:crossBetween val="midCat"/>
      </c:valAx>
      <c:valAx>
        <c:axId val="11164134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 algn="ctr" rtl="0">
                  <a:defRPr lang="en-US"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rPr>
                  <a:t>Mises Max (MPa)</a:t>
                </a:r>
              </a:p>
            </c:rich>
          </c:tx>
          <c:layout/>
        </c:title>
        <c:numFmt formatCode="#,##0.0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11506560"/>
        <c:crosses val="autoZero"/>
        <c:crossBetween val="midCat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1800" b="1" i="0" baseline="0"/>
              <a:t>Max Deformation (mm)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'[2]Box Calculations'!$R$9</c:f>
              <c:strCache>
                <c:ptCount val="1"/>
                <c:pt idx="0">
                  <c:v>Max Deformation</c:v>
                </c:pt>
              </c:strCache>
            </c:strRef>
          </c:tx>
          <c:xVal>
            <c:numRef>
              <c:f>'[2]Box Calculations'!$P$11:$P$14</c:f>
              <c:numCache>
                <c:formatCode>General</c:formatCode>
                <c:ptCount val="4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30</c:v>
                </c:pt>
              </c:numCache>
            </c:numRef>
          </c:xVal>
          <c:yVal>
            <c:numRef>
              <c:f>'[2]Box Calculations'!$R$11:$R$14</c:f>
              <c:numCache>
                <c:formatCode>General</c:formatCode>
                <c:ptCount val="4"/>
                <c:pt idx="0">
                  <c:v>4.4435000000000002</c:v>
                </c:pt>
                <c:pt idx="1">
                  <c:v>1.2881</c:v>
                </c:pt>
                <c:pt idx="2">
                  <c:v>0.53426000000000007</c:v>
                </c:pt>
                <c:pt idx="3">
                  <c:v>0.15487999999999999</c:v>
                </c:pt>
              </c:numCache>
            </c:numRef>
          </c:yVal>
        </c:ser>
        <c:axId val="106952192"/>
        <c:axId val="107404288"/>
      </c:scatterChart>
      <c:valAx>
        <c:axId val="1069521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Wall Thickness</a:t>
                </a:r>
                <a:r>
                  <a:rPr lang="en-US" sz="1000" b="1" i="0" u="none" strike="noStrike" baseline="0"/>
                  <a:t> (mm)</a:t>
                </a:r>
                <a:endParaRPr lang="en-US"/>
              </a:p>
            </c:rich>
          </c:tx>
          <c:layout/>
        </c:title>
        <c:numFmt formatCode="General" sourceLinked="1"/>
        <c:tickLblPos val="nextTo"/>
        <c:crossAx val="107404288"/>
        <c:crosses val="autoZero"/>
        <c:crossBetween val="midCat"/>
      </c:valAx>
      <c:valAx>
        <c:axId val="10740428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000" b="1" i="0" baseline="0"/>
                  <a:t>Deformation (mm)</a:t>
                </a:r>
              </a:p>
            </c:rich>
          </c:tx>
          <c:layout/>
        </c:title>
        <c:numFmt formatCode="#,##0.0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06952192"/>
        <c:crosses val="autoZero"/>
        <c:crossBetween val="midCat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Filtered Mises Max</a:t>
            </a:r>
            <a:r>
              <a:rPr lang="en-US" baseline="0"/>
              <a:t> (MPa)</a:t>
            </a:r>
            <a:endParaRPr lang="en-US"/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'Box Calculations'!$Q$9</c:f>
              <c:strCache>
                <c:ptCount val="1"/>
                <c:pt idx="0">
                  <c:v>Filtered Mises Max</c:v>
                </c:pt>
              </c:strCache>
            </c:strRef>
          </c:tx>
          <c:dLbls>
            <c:delete val="1"/>
          </c:dLbls>
          <c:xVal>
            <c:numRef>
              <c:f>'Box Calculations'!$P$13:$P$14</c:f>
              <c:numCache>
                <c:formatCode>General</c:formatCode>
                <c:ptCount val="2"/>
                <c:pt idx="0">
                  <c:v>20</c:v>
                </c:pt>
                <c:pt idx="1">
                  <c:v>30</c:v>
                </c:pt>
              </c:numCache>
            </c:numRef>
          </c:xVal>
          <c:yVal>
            <c:numRef>
              <c:f>'Box Calculations'!$Q$13:$Q$14</c:f>
              <c:numCache>
                <c:formatCode>0.00E+00</c:formatCode>
                <c:ptCount val="2"/>
                <c:pt idx="0">
                  <c:v>25.5</c:v>
                </c:pt>
                <c:pt idx="1">
                  <c:v>13.2</c:v>
                </c:pt>
              </c:numCache>
            </c:numRef>
          </c:yVal>
        </c:ser>
        <c:dLbls>
          <c:showVal val="1"/>
        </c:dLbls>
        <c:axId val="107502208"/>
        <c:axId val="107533056"/>
      </c:scatterChart>
      <c:valAx>
        <c:axId val="107502208"/>
        <c:scaling>
          <c:orientation val="minMax"/>
        </c:scaling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baseline="0"/>
                  <a:t>Wall Thickness</a:t>
                </a:r>
                <a:r>
                  <a:rPr lang="en-US" sz="1000" b="1" i="0" u="none" strike="noStrike" baseline="0"/>
                  <a:t> (mm)</a:t>
                </a:r>
                <a:endParaRPr lang="en-US" sz="400"/>
              </a:p>
            </c:rich>
          </c:tx>
          <c:layout/>
        </c:title>
        <c:numFmt formatCode="General" sourceLinked="1"/>
        <c:tickLblPos val="nextTo"/>
        <c:crossAx val="107533056"/>
        <c:crosses val="autoZero"/>
        <c:crossBetween val="midCat"/>
      </c:valAx>
      <c:valAx>
        <c:axId val="10753305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 algn="ctr" rtl="0">
                  <a:defRPr lang="en-US"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rPr>
                  <a:t>Mises Max (MPa)</a:t>
                </a:r>
              </a:p>
            </c:rich>
          </c:tx>
          <c:layout/>
        </c:title>
        <c:numFmt formatCode="#,##0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07502208"/>
        <c:crosses val="autoZero"/>
        <c:crossBetween val="midCat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Mises Max</a:t>
            </a:r>
            <a:r>
              <a:rPr lang="en-US" baseline="0"/>
              <a:t> (MPa)</a:t>
            </a:r>
            <a:endParaRPr lang="en-US"/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'[2]Box Calculations'!$X$9</c:f>
              <c:strCache>
                <c:ptCount val="1"/>
                <c:pt idx="0">
                  <c:v>Mises Max</c:v>
                </c:pt>
              </c:strCache>
            </c:strRef>
          </c:tx>
          <c:dLbls>
            <c:delete val="1"/>
          </c:dLbls>
          <c:xVal>
            <c:numRef>
              <c:f>'[2]Box Calculations'!$W$11:$W$14</c:f>
              <c:numCache>
                <c:formatCode>General</c:formatCode>
                <c:ptCount val="4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30</c:v>
                </c:pt>
              </c:numCache>
            </c:numRef>
          </c:xVal>
          <c:yVal>
            <c:numRef>
              <c:f>'[2]Box Calculations'!$X$11:$X$14</c:f>
              <c:numCache>
                <c:formatCode>General</c:formatCode>
                <c:ptCount val="4"/>
                <c:pt idx="0">
                  <c:v>559.8099999999996</c:v>
                </c:pt>
                <c:pt idx="1">
                  <c:v>246.43</c:v>
                </c:pt>
                <c:pt idx="2">
                  <c:v>132.41999999999999</c:v>
                </c:pt>
                <c:pt idx="3">
                  <c:v>32.82</c:v>
                </c:pt>
              </c:numCache>
            </c:numRef>
          </c:yVal>
        </c:ser>
        <c:dLbls>
          <c:showVal val="1"/>
        </c:dLbls>
        <c:axId val="107402368"/>
        <c:axId val="107542784"/>
      </c:scatterChart>
      <c:valAx>
        <c:axId val="107402368"/>
        <c:scaling>
          <c:orientation val="minMax"/>
        </c:scaling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baseline="0"/>
                  <a:t>Wall Thickness</a:t>
                </a:r>
                <a:r>
                  <a:rPr lang="en-US" sz="1000" b="1" i="0" u="none" strike="noStrike" baseline="0"/>
                  <a:t> (mm)</a:t>
                </a:r>
                <a:endParaRPr lang="en-US" sz="400"/>
              </a:p>
            </c:rich>
          </c:tx>
          <c:layout/>
        </c:title>
        <c:numFmt formatCode="General" sourceLinked="1"/>
        <c:tickLblPos val="nextTo"/>
        <c:crossAx val="107542784"/>
        <c:crosses val="autoZero"/>
        <c:crossBetween val="midCat"/>
      </c:valAx>
      <c:valAx>
        <c:axId val="10754278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 algn="ctr" rtl="0">
                  <a:defRPr lang="en-US"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rPr>
                  <a:t>Mises Max (MPa)</a:t>
                </a:r>
              </a:p>
            </c:rich>
          </c:tx>
          <c:layout/>
        </c:title>
        <c:numFmt formatCode="#,##0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07402368"/>
        <c:crosses val="autoZero"/>
        <c:crossBetween val="midCat"/>
      </c:val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Max Deformation</a:t>
            </a:r>
            <a:r>
              <a:rPr lang="en-US" baseline="0"/>
              <a:t> (mm)</a:t>
            </a:r>
            <a:endParaRPr lang="en-US"/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'[2]Box Calculations'!$Y$9</c:f>
              <c:strCache>
                <c:ptCount val="1"/>
                <c:pt idx="0">
                  <c:v>Max Deformation</c:v>
                </c:pt>
              </c:strCache>
            </c:strRef>
          </c:tx>
          <c:xVal>
            <c:numRef>
              <c:f>'[2]Box Calculations'!$W$11:$W$14</c:f>
              <c:numCache>
                <c:formatCode>General</c:formatCode>
                <c:ptCount val="4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30</c:v>
                </c:pt>
              </c:numCache>
            </c:numRef>
          </c:xVal>
          <c:yVal>
            <c:numRef>
              <c:f>'[2]Box Calculations'!$Y$11:$Y$14</c:f>
              <c:numCache>
                <c:formatCode>General</c:formatCode>
                <c:ptCount val="4"/>
                <c:pt idx="0">
                  <c:v>59.298000000000023</c:v>
                </c:pt>
                <c:pt idx="1">
                  <c:v>17.118000000000013</c:v>
                </c:pt>
                <c:pt idx="2">
                  <c:v>7.0394000000000014</c:v>
                </c:pt>
                <c:pt idx="3">
                  <c:v>1.9835</c:v>
                </c:pt>
              </c:numCache>
            </c:numRef>
          </c:yVal>
        </c:ser>
        <c:axId val="107005824"/>
        <c:axId val="107012096"/>
      </c:scatterChart>
      <c:valAx>
        <c:axId val="1070058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000" b="1" i="0" baseline="0"/>
                  <a:t>Wall Thickness </a:t>
                </a:r>
                <a:r>
                  <a:rPr lang="en-US" sz="1000" b="1" i="0" u="none" strike="noStrike" baseline="0"/>
                  <a:t>(mm)</a:t>
                </a:r>
                <a:endParaRPr lang="en-US" sz="1000"/>
              </a:p>
            </c:rich>
          </c:tx>
          <c:layout/>
        </c:title>
        <c:numFmt formatCode="General" sourceLinked="1"/>
        <c:tickLblPos val="nextTo"/>
        <c:crossAx val="107012096"/>
        <c:crosses val="autoZero"/>
        <c:crossBetween val="midCat"/>
      </c:valAx>
      <c:valAx>
        <c:axId val="10701209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b="1" i="0" baseline="0"/>
                  <a:t>Deformation (mm)</a:t>
                </a:r>
              </a:p>
            </c:rich>
          </c:tx>
          <c:layout/>
        </c:title>
        <c:numFmt formatCode="#,##0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07005824"/>
        <c:crosses val="autoZero"/>
        <c:crossBetween val="midCat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339100-19B0-4FE0-AF5F-01E77C2A1F3E}" type="datetimeFigureOut">
              <a:rPr lang="en-US" smtClean="0"/>
              <a:pPr/>
              <a:t>8/4/2009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9BA5F-708F-428A-A58B-11EA82355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35E5A-FF96-4812-987E-E9300158C62F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Ronan McGovern &amp; Diego Perini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C9E0-4C5A-4C0C-A5BD-42C4D7E37188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68F5-0BD8-4111-A854-D55633A1FDC8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9132B-6E85-4395-91B2-D286F1EAD9CD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Ronan McGovern &amp; Diego Perini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A05B-D439-4658-8C70-D3C614B0921B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D50D-7BD5-44AE-B684-8A9ED6E198A4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6032-2ECF-4D4A-A8AB-0EF649714241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FD8E-A4C8-4694-BE07-6FBEAEECF095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9F4A-3AA0-408B-9048-24053B61D1AA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6B3A-F228-4621-9542-75D4EF7B5AFA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C46DB-61E5-4280-82DB-A172A2FBFC53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F1AF3-D19B-42F2-84CD-C041C52C963A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Ronan McGovern &amp; Diego Perini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32F39-1F78-4196-84EB-797D8CBFA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Detector and Component Stress &amp; Deformation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Ronan McGovern &amp; Diego Perini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1C3F-C704-45C8-8D08-46BB471BF62D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4000" dirty="0" smtClean="0"/>
              <a:t>Detector Section 2D analysis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  <p:grpSp>
        <p:nvGrpSpPr>
          <p:cNvPr id="7" name="Group 8"/>
          <p:cNvGrpSpPr/>
          <p:nvPr/>
        </p:nvGrpSpPr>
        <p:grpSpPr>
          <a:xfrm>
            <a:off x="6705600" y="2743200"/>
            <a:ext cx="914399" cy="1670678"/>
            <a:chOff x="3276600" y="0"/>
            <a:chExt cx="1057275" cy="1975478"/>
          </a:xfrm>
        </p:grpSpPr>
        <p:grpSp>
          <p:nvGrpSpPr>
            <p:cNvPr id="8" name="Group 53"/>
            <p:cNvGrpSpPr/>
            <p:nvPr/>
          </p:nvGrpSpPr>
          <p:grpSpPr>
            <a:xfrm>
              <a:off x="3343275" y="72391"/>
              <a:ext cx="933451" cy="1903087"/>
              <a:chOff x="3343275" y="72391"/>
              <a:chExt cx="933451" cy="951305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rot="16200000" flipH="1">
                <a:off x="3005138" y="429579"/>
                <a:ext cx="942976" cy="228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3600450" y="1023696"/>
                <a:ext cx="4572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3343275" y="80721"/>
                <a:ext cx="92392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>
                <a:off x="3690938" y="437908"/>
                <a:ext cx="942975" cy="228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3495675" y="680796"/>
                <a:ext cx="638175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10800000">
                <a:off x="3409950" y="356946"/>
                <a:ext cx="8001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/>
            <p:cNvCxnSpPr/>
            <p:nvPr/>
          </p:nvCxnSpPr>
          <p:spPr>
            <a:xfrm rot="16200000" flipH="1">
              <a:off x="2595562" y="928687"/>
              <a:ext cx="1828800" cy="219075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3214686" y="928689"/>
              <a:ext cx="1838328" cy="20955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3276600" y="0"/>
              <a:ext cx="161925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/>
            </a:p>
          </p:txBody>
        </p:sp>
        <p:sp>
          <p:nvSpPr>
            <p:cNvPr id="14" name="Oval 13"/>
            <p:cNvSpPr/>
            <p:nvPr/>
          </p:nvSpPr>
          <p:spPr>
            <a:xfrm>
              <a:off x="4171950" y="0"/>
              <a:ext cx="161925" cy="1524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Section 2D analysis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09600" y="1524000"/>
          <a:ext cx="4724400" cy="3810000"/>
        </p:xfrm>
        <a:graphic>
          <a:graphicData uri="http://schemas.openxmlformats.org/presentationml/2006/ole">
            <p:oleObj spid="_x0000_s1026" name="Worksheet" r:id="rId3" imgW="3057525" imgH="2543175" progId="Excel.Sheet.12">
              <p:embed/>
            </p:oleObj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5943600" y="1752600"/>
            <a:ext cx="1057275" cy="1975478"/>
            <a:chOff x="0" y="0"/>
            <a:chExt cx="1057275" cy="1975478"/>
          </a:xfrm>
        </p:grpSpPr>
        <p:grpSp>
          <p:nvGrpSpPr>
            <p:cNvPr id="9" name="Group 8"/>
            <p:cNvGrpSpPr/>
            <p:nvPr/>
          </p:nvGrpSpPr>
          <p:grpSpPr>
            <a:xfrm>
              <a:off x="66675" y="72391"/>
              <a:ext cx="933451" cy="1903087"/>
              <a:chOff x="66675" y="72391"/>
              <a:chExt cx="933451" cy="95130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 rot="16200000" flipH="1">
                <a:off x="-271462" y="429579"/>
                <a:ext cx="942976" cy="228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323850" y="1023696"/>
                <a:ext cx="4572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66675" y="80721"/>
                <a:ext cx="92392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5400000">
                <a:off x="414338" y="437908"/>
                <a:ext cx="942975" cy="228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219075" y="680796"/>
                <a:ext cx="638175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10800000">
                <a:off x="133350" y="356946"/>
                <a:ext cx="8001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9"/>
            <p:cNvCxnSpPr/>
            <p:nvPr/>
          </p:nvCxnSpPr>
          <p:spPr>
            <a:xfrm rot="16200000" flipH="1">
              <a:off x="-681038" y="928687"/>
              <a:ext cx="1828800" cy="219075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61914" y="928689"/>
              <a:ext cx="1838328" cy="20955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0" y="0"/>
              <a:ext cx="161925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/>
            </a:p>
          </p:txBody>
        </p:sp>
        <p:sp>
          <p:nvSpPr>
            <p:cNvPr id="13" name="Oval 12"/>
            <p:cNvSpPr/>
            <p:nvPr/>
          </p:nvSpPr>
          <p:spPr>
            <a:xfrm>
              <a:off x="895350" y="0"/>
              <a:ext cx="161925" cy="1524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467600" y="1752600"/>
            <a:ext cx="1076325" cy="2000250"/>
            <a:chOff x="0" y="0"/>
            <a:chExt cx="1076325" cy="2000250"/>
          </a:xfrm>
        </p:grpSpPr>
        <p:grpSp>
          <p:nvGrpSpPr>
            <p:cNvPr id="21" name="Group 20"/>
            <p:cNvGrpSpPr/>
            <p:nvPr/>
          </p:nvGrpSpPr>
          <p:grpSpPr>
            <a:xfrm>
              <a:off x="66675" y="95250"/>
              <a:ext cx="933451" cy="1905000"/>
              <a:chOff x="66675" y="95250"/>
              <a:chExt cx="933451" cy="952500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 rot="16200000" flipH="1">
                <a:off x="-271462" y="461963"/>
                <a:ext cx="942975" cy="228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323850" y="1038226"/>
                <a:ext cx="4572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66675" y="95252"/>
                <a:ext cx="92392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rot="5400000">
                <a:off x="414338" y="452438"/>
                <a:ext cx="942975" cy="228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219075" y="695326"/>
                <a:ext cx="638175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rot="10800000">
                <a:off x="133350" y="371476"/>
                <a:ext cx="8001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 rot="10800000" flipV="1">
              <a:off x="161925" y="619124"/>
              <a:ext cx="762000" cy="1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>
              <a:off x="266700" y="1266825"/>
              <a:ext cx="571502" cy="2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 flipV="1">
              <a:off x="323853" y="1952625"/>
              <a:ext cx="428623" cy="2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>
            <a:xfrm>
              <a:off x="0" y="0"/>
              <a:ext cx="161925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/>
            </a:p>
          </p:txBody>
        </p:sp>
        <p:sp>
          <p:nvSpPr>
            <p:cNvPr id="26" name="Oval 25"/>
            <p:cNvSpPr/>
            <p:nvPr/>
          </p:nvSpPr>
          <p:spPr>
            <a:xfrm>
              <a:off x="914400" y="0"/>
              <a:ext cx="161925" cy="1524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248400" y="3962400"/>
            <a:ext cx="2143128" cy="2152650"/>
            <a:chOff x="0" y="1"/>
            <a:chExt cx="2143128" cy="2152650"/>
          </a:xfrm>
        </p:grpSpPr>
        <p:grpSp>
          <p:nvGrpSpPr>
            <p:cNvPr id="41" name="Group 40"/>
            <p:cNvGrpSpPr/>
            <p:nvPr/>
          </p:nvGrpSpPr>
          <p:grpSpPr>
            <a:xfrm>
              <a:off x="666750" y="1"/>
              <a:ext cx="933451" cy="2152650"/>
              <a:chOff x="666750" y="0"/>
              <a:chExt cx="933451" cy="952500"/>
            </a:xfrm>
            <a:scene3d>
              <a:camera prst="orthographicFront">
                <a:rot lat="0" lon="0" rev="5400000"/>
              </a:camera>
              <a:lightRig rig="threePt" dir="t"/>
            </a:scene3d>
          </p:grpSpPr>
          <p:cxnSp>
            <p:nvCxnSpPr>
              <p:cNvPr id="45" name="Straight Connector 44"/>
              <p:cNvCxnSpPr/>
              <p:nvPr/>
            </p:nvCxnSpPr>
            <p:spPr>
              <a:xfrm rot="16200000" flipH="1">
                <a:off x="328613" y="366713"/>
                <a:ext cx="942975" cy="228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923925" y="942976"/>
                <a:ext cx="4572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666750" y="1"/>
                <a:ext cx="92392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rot="5400000">
                <a:off x="1014413" y="357188"/>
                <a:ext cx="942975" cy="228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819150" y="600076"/>
                <a:ext cx="638175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rot="10800000">
                <a:off x="733425" y="276226"/>
                <a:ext cx="8001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2" name="Straight Connector 41"/>
            <p:cNvCxnSpPr>
              <a:endCxn id="43" idx="7"/>
            </p:cNvCxnSpPr>
            <p:nvPr/>
          </p:nvCxnSpPr>
          <p:spPr>
            <a:xfrm rot="10800000" flipV="1">
              <a:off x="138213" y="1276349"/>
              <a:ext cx="2004915" cy="20329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0" y="1457325"/>
              <a:ext cx="161925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/>
            </a:p>
          </p:txBody>
        </p:sp>
        <p:sp>
          <p:nvSpPr>
            <p:cNvPr id="44" name="Oval 43"/>
            <p:cNvSpPr/>
            <p:nvPr/>
          </p:nvSpPr>
          <p:spPr>
            <a:xfrm>
              <a:off x="9525" y="485775"/>
              <a:ext cx="161925" cy="1524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609600" y="5486400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Simulation does not take into account the rigidity of the layers.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2D analysis – Layer Density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  <p:graphicFrame>
        <p:nvGraphicFramePr>
          <p:cNvPr id="9" name="Content Placeholder 8"/>
          <p:cNvGraphicFramePr>
            <a:graphicFrameLocks noChangeAspect="1"/>
          </p:cNvGraphicFramePr>
          <p:nvPr>
            <p:ph idx="1"/>
          </p:nvPr>
        </p:nvGraphicFramePr>
        <p:xfrm>
          <a:off x="761999" y="1600200"/>
          <a:ext cx="7772401" cy="3962400"/>
        </p:xfrm>
        <a:graphic>
          <a:graphicData uri="http://schemas.openxmlformats.org/presentationml/2006/ole">
            <p:oleObj spid="_x0000_s4098" name="Worksheet" r:id="rId3" imgW="6715125" imgH="3505200" progId="Excel.Sheet.12">
              <p:embed/>
            </p:oleObj>
          </a:graphicData>
        </a:graphic>
      </p:graphicFrame>
      <p:grpSp>
        <p:nvGrpSpPr>
          <p:cNvPr id="3" name="Group 9"/>
          <p:cNvGrpSpPr/>
          <p:nvPr/>
        </p:nvGrpSpPr>
        <p:grpSpPr>
          <a:xfrm>
            <a:off x="1066800" y="5791200"/>
            <a:ext cx="2971800" cy="228600"/>
            <a:chOff x="1066800" y="4800600"/>
            <a:chExt cx="2971800" cy="914400"/>
          </a:xfrm>
        </p:grpSpPr>
        <p:sp>
          <p:nvSpPr>
            <p:cNvPr id="11" name="Rectangle 10"/>
            <p:cNvSpPr/>
            <p:nvPr/>
          </p:nvSpPr>
          <p:spPr>
            <a:xfrm>
              <a:off x="1066800" y="4800600"/>
              <a:ext cx="2971800" cy="4572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66800" y="5257800"/>
              <a:ext cx="2971800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12"/>
          <p:cNvGrpSpPr/>
          <p:nvPr/>
        </p:nvGrpSpPr>
        <p:grpSpPr>
          <a:xfrm>
            <a:off x="5181600" y="5791200"/>
            <a:ext cx="2971800" cy="228600"/>
            <a:chOff x="5181600" y="4800600"/>
            <a:chExt cx="2971800" cy="914400"/>
          </a:xfrm>
        </p:grpSpPr>
        <p:sp>
          <p:nvSpPr>
            <p:cNvPr id="14" name="Rectangle 13"/>
            <p:cNvSpPr/>
            <p:nvPr/>
          </p:nvSpPr>
          <p:spPr>
            <a:xfrm>
              <a:off x="5181600" y="5029200"/>
              <a:ext cx="2971800" cy="4572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181600" y="5486400"/>
              <a:ext cx="2971800" cy="228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181600" y="4800600"/>
              <a:ext cx="2971800" cy="228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7033491" y="5306290"/>
            <a:ext cx="1371600" cy="2609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447473" y="5310908"/>
            <a:ext cx="1371600" cy="2609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Section 2D analysis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  <p:graphicFrame>
        <p:nvGraphicFramePr>
          <p:cNvPr id="51" name="Chart 50"/>
          <p:cNvGraphicFramePr/>
          <p:nvPr/>
        </p:nvGraphicFramePr>
        <p:xfrm>
          <a:off x="457200" y="1143000"/>
          <a:ext cx="43434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2" name="Group 51"/>
          <p:cNvGrpSpPr/>
          <p:nvPr/>
        </p:nvGrpSpPr>
        <p:grpSpPr>
          <a:xfrm>
            <a:off x="2362201" y="4267200"/>
            <a:ext cx="914399" cy="1670678"/>
            <a:chOff x="3276600" y="0"/>
            <a:chExt cx="1057275" cy="1975478"/>
          </a:xfrm>
        </p:grpSpPr>
        <p:grpSp>
          <p:nvGrpSpPr>
            <p:cNvPr id="54" name="Group 53"/>
            <p:cNvGrpSpPr/>
            <p:nvPr/>
          </p:nvGrpSpPr>
          <p:grpSpPr>
            <a:xfrm>
              <a:off x="3343275" y="72391"/>
              <a:ext cx="933451" cy="1903087"/>
              <a:chOff x="3343275" y="72391"/>
              <a:chExt cx="933451" cy="951305"/>
            </a:xfrm>
          </p:grpSpPr>
          <p:cxnSp>
            <p:nvCxnSpPr>
              <p:cNvPr id="59" name="Straight Connector 58"/>
              <p:cNvCxnSpPr/>
              <p:nvPr/>
            </p:nvCxnSpPr>
            <p:spPr>
              <a:xfrm rot="16200000" flipH="1">
                <a:off x="3005138" y="429579"/>
                <a:ext cx="942976" cy="228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3600450" y="1023696"/>
                <a:ext cx="4572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3343275" y="80721"/>
                <a:ext cx="92392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rot="5400000">
                <a:off x="3690938" y="437908"/>
                <a:ext cx="942975" cy="228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V="1">
                <a:off x="3495675" y="680796"/>
                <a:ext cx="638175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rot="10800000">
                <a:off x="3409950" y="356946"/>
                <a:ext cx="8001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5" name="Straight Connector 54"/>
            <p:cNvCxnSpPr/>
            <p:nvPr/>
          </p:nvCxnSpPr>
          <p:spPr>
            <a:xfrm rot="16200000" flipH="1">
              <a:off x="2595562" y="928687"/>
              <a:ext cx="1828800" cy="219075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214686" y="928689"/>
              <a:ext cx="1838328" cy="20955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Oval 56"/>
            <p:cNvSpPr/>
            <p:nvPr/>
          </p:nvSpPr>
          <p:spPr>
            <a:xfrm>
              <a:off x="3276600" y="0"/>
              <a:ext cx="161925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/>
            </a:p>
          </p:txBody>
        </p:sp>
        <p:sp>
          <p:nvSpPr>
            <p:cNvPr id="58" name="Oval 57"/>
            <p:cNvSpPr/>
            <p:nvPr/>
          </p:nvSpPr>
          <p:spPr>
            <a:xfrm>
              <a:off x="4171950" y="0"/>
              <a:ext cx="161925" cy="1524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/>
            </a:p>
          </p:txBody>
        </p:sp>
      </p:grpSp>
      <p:graphicFrame>
        <p:nvGraphicFramePr>
          <p:cNvPr id="53" name="Chart 52"/>
          <p:cNvGraphicFramePr/>
          <p:nvPr/>
        </p:nvGraphicFramePr>
        <p:xfrm>
          <a:off x="4495800" y="3505200"/>
          <a:ext cx="4295775" cy="276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Section 2D analysis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  <p:graphicFrame>
        <p:nvGraphicFramePr>
          <p:cNvPr id="20" name="Chart 19"/>
          <p:cNvGraphicFramePr/>
          <p:nvPr/>
        </p:nvGraphicFramePr>
        <p:xfrm>
          <a:off x="381000" y="1066800"/>
          <a:ext cx="42672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2286000" y="4038600"/>
            <a:ext cx="1076325" cy="2000250"/>
            <a:chOff x="3352800" y="0"/>
            <a:chExt cx="1076325" cy="2000250"/>
          </a:xfrm>
        </p:grpSpPr>
        <p:grpSp>
          <p:nvGrpSpPr>
            <p:cNvPr id="23" name="Group 22"/>
            <p:cNvGrpSpPr/>
            <p:nvPr/>
          </p:nvGrpSpPr>
          <p:grpSpPr>
            <a:xfrm>
              <a:off x="3419475" y="95250"/>
              <a:ext cx="933451" cy="1905000"/>
              <a:chOff x="3419475" y="95250"/>
              <a:chExt cx="933451" cy="952500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 rot="16200000" flipH="1">
                <a:off x="3081338" y="461963"/>
                <a:ext cx="942975" cy="228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3676650" y="1038226"/>
                <a:ext cx="4572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3419475" y="95252"/>
                <a:ext cx="92392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rot="5400000">
                <a:off x="3767138" y="452438"/>
                <a:ext cx="942975" cy="228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3571875" y="695326"/>
                <a:ext cx="638175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10800000">
                <a:off x="3486150" y="371476"/>
                <a:ext cx="8001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>
            <a:xfrm rot="10800000" flipV="1">
              <a:off x="3514725" y="619124"/>
              <a:ext cx="762000" cy="1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0800000">
              <a:off x="3619500" y="1266825"/>
              <a:ext cx="571502" cy="2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0800000" flipV="1">
              <a:off x="3676653" y="1952625"/>
              <a:ext cx="428623" cy="2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3352800" y="0"/>
              <a:ext cx="161925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/>
            </a:p>
          </p:txBody>
        </p:sp>
        <p:sp>
          <p:nvSpPr>
            <p:cNvPr id="28" name="Oval 27"/>
            <p:cNvSpPr/>
            <p:nvPr/>
          </p:nvSpPr>
          <p:spPr>
            <a:xfrm>
              <a:off x="4267200" y="0"/>
              <a:ext cx="161925" cy="1524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/>
            </a:p>
          </p:txBody>
        </p:sp>
      </p:grpSp>
      <p:graphicFrame>
        <p:nvGraphicFramePr>
          <p:cNvPr id="22" name="Chart 21"/>
          <p:cNvGraphicFramePr/>
          <p:nvPr/>
        </p:nvGraphicFramePr>
        <p:xfrm>
          <a:off x="4724400" y="3657600"/>
          <a:ext cx="4295775" cy="2838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Section 2D analysis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  <p:graphicFrame>
        <p:nvGraphicFramePr>
          <p:cNvPr id="21" name="Chart 20"/>
          <p:cNvGraphicFramePr/>
          <p:nvPr/>
        </p:nvGraphicFramePr>
        <p:xfrm>
          <a:off x="4419600" y="3352800"/>
          <a:ext cx="4524375" cy="3067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Chart 22"/>
          <p:cNvGraphicFramePr/>
          <p:nvPr/>
        </p:nvGraphicFramePr>
        <p:xfrm>
          <a:off x="457201" y="1219200"/>
          <a:ext cx="41910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5" name="Group 34"/>
          <p:cNvGrpSpPr/>
          <p:nvPr/>
        </p:nvGrpSpPr>
        <p:grpSpPr>
          <a:xfrm>
            <a:off x="1752600" y="4114800"/>
            <a:ext cx="2143128" cy="2152650"/>
            <a:chOff x="2400300" y="1"/>
            <a:chExt cx="2143128" cy="2152650"/>
          </a:xfrm>
        </p:grpSpPr>
        <p:grpSp>
          <p:nvGrpSpPr>
            <p:cNvPr id="36" name="Group 35"/>
            <p:cNvGrpSpPr/>
            <p:nvPr/>
          </p:nvGrpSpPr>
          <p:grpSpPr>
            <a:xfrm>
              <a:off x="3067050" y="1"/>
              <a:ext cx="933451" cy="2152650"/>
              <a:chOff x="3067050" y="0"/>
              <a:chExt cx="933451" cy="952500"/>
            </a:xfrm>
            <a:scene3d>
              <a:camera prst="orthographicFront">
                <a:rot lat="0" lon="0" rev="5400000"/>
              </a:camera>
              <a:lightRig rig="threePt" dir="t"/>
            </a:scene3d>
          </p:grpSpPr>
          <p:cxnSp>
            <p:nvCxnSpPr>
              <p:cNvPr id="40" name="Straight Connector 39"/>
              <p:cNvCxnSpPr/>
              <p:nvPr/>
            </p:nvCxnSpPr>
            <p:spPr>
              <a:xfrm rot="16200000" flipH="1">
                <a:off x="2728913" y="366713"/>
                <a:ext cx="942975" cy="228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3324225" y="942976"/>
                <a:ext cx="4572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3067050" y="1"/>
                <a:ext cx="92392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rot="5400000">
                <a:off x="3414713" y="357188"/>
                <a:ext cx="942975" cy="228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3219450" y="600076"/>
                <a:ext cx="638175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rot="10800000">
                <a:off x="3133725" y="276226"/>
                <a:ext cx="8001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7" name="Straight Connector 36"/>
            <p:cNvCxnSpPr>
              <a:endCxn id="38" idx="7"/>
            </p:cNvCxnSpPr>
            <p:nvPr/>
          </p:nvCxnSpPr>
          <p:spPr>
            <a:xfrm rot="10800000" flipV="1">
              <a:off x="2538513" y="1276349"/>
              <a:ext cx="2004915" cy="20329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2400300" y="1457325"/>
              <a:ext cx="161925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/>
            </a:p>
          </p:txBody>
        </p:sp>
        <p:sp>
          <p:nvSpPr>
            <p:cNvPr id="39" name="Oval 38"/>
            <p:cNvSpPr/>
            <p:nvPr/>
          </p:nvSpPr>
          <p:spPr>
            <a:xfrm>
              <a:off x="2409825" y="485775"/>
              <a:ext cx="161925" cy="1524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Section 2D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Conclusions</a:t>
            </a:r>
          </a:p>
          <a:p>
            <a:pPr lvl="1"/>
            <a:r>
              <a:rPr lang="en-US" dirty="0" smtClean="0"/>
              <a:t>Initial wall thickness approximation = 20 mm</a:t>
            </a:r>
          </a:p>
          <a:p>
            <a:pPr lvl="1"/>
            <a:r>
              <a:rPr lang="en-US" dirty="0" smtClean="0"/>
              <a:t>Stresses in horizontal sections need to be estimated allowing for the rigidity of internal layers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3D detector analysis</a:t>
            </a:r>
          </a:p>
        </p:txBody>
      </p:sp>
      <p:pic>
        <p:nvPicPr>
          <p:cNvPr id="7" name="Content Placeholder 6" descr="Half Detector Imag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8223" y="1600200"/>
            <a:ext cx="7627554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3D detector analysis – </a:t>
            </a:r>
            <a:r>
              <a:rPr lang="en-US" u="sng" dirty="0" smtClean="0"/>
              <a:t>Overall Model</a:t>
            </a:r>
          </a:p>
        </p:txBody>
      </p:sp>
      <p:pic>
        <p:nvPicPr>
          <p:cNvPr id="7" name="Content Placeholder 6" descr="Half Detector Imag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0" y="1371600"/>
            <a:ext cx="4244605" cy="251862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09600" y="2133600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seek to calculate the maximum deflection</a:t>
            </a:r>
          </a:p>
        </p:txBody>
      </p:sp>
      <p:pic>
        <p:nvPicPr>
          <p:cNvPr id="9" name="Content Placeholder 6" descr="Half Detector 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3962400"/>
            <a:ext cx="4244605" cy="2518621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rot="10800000">
            <a:off x="6172200" y="3048000"/>
            <a:ext cx="1295400" cy="1143000"/>
          </a:xfrm>
          <a:prstGeom prst="straightConnector1">
            <a:avLst/>
          </a:prstGeom>
          <a:ln w="412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V="1">
            <a:off x="5067300" y="3238500"/>
            <a:ext cx="1600200" cy="609600"/>
          </a:xfrm>
          <a:prstGeom prst="straightConnector1">
            <a:avLst/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257800" y="4419600"/>
            <a:ext cx="1905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Layers (Dual Layer Composition)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467600" y="4343400"/>
            <a:ext cx="1905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Iron</a:t>
            </a:r>
          </a:p>
          <a:p>
            <a:endParaRPr lang="en-US" sz="1600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09600" y="3163669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Simulation does not take into account the rigidity of the layers.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3429000" y="5715000"/>
            <a:ext cx="1905000" cy="1588"/>
          </a:xfrm>
          <a:prstGeom prst="straightConnector1">
            <a:avLst/>
          </a:prstGeom>
          <a:ln w="412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334000" y="5410200"/>
            <a:ext cx="190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Imposed zero displacement condition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3D detector analysis – </a:t>
            </a:r>
            <a:r>
              <a:rPr lang="en-US" u="sng" dirty="0" smtClean="0"/>
              <a:t>Detector Lattice</a:t>
            </a:r>
          </a:p>
        </p:txBody>
      </p:sp>
      <p:pic>
        <p:nvPicPr>
          <p:cNvPr id="7" name="Content Placeholder 6" descr="Half Detector Imag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0" y="1371600"/>
            <a:ext cx="4244605" cy="251862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85800" y="2133600"/>
            <a:ext cx="2819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seek to calculate the maximum deflection and stress</a:t>
            </a:r>
          </a:p>
        </p:txBody>
      </p:sp>
      <p:pic>
        <p:nvPicPr>
          <p:cNvPr id="9" name="Content Placeholder 6" descr="Half Detector 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1" y="3962400"/>
            <a:ext cx="4244603" cy="251862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257800" y="42672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Simulation does not take into account the rigidity of the layers.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257800" y="52578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Zero displacement imposed on SS lattice face.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15" idx="1"/>
          </p:cNvCxnSpPr>
          <p:nvPr/>
        </p:nvCxnSpPr>
        <p:spPr>
          <a:xfrm rot="10800000" flipV="1">
            <a:off x="3124200" y="5580966"/>
            <a:ext cx="2133600" cy="57836"/>
          </a:xfrm>
          <a:prstGeom prst="straightConnector1">
            <a:avLst/>
          </a:prstGeom>
          <a:ln w="412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Layer &amp; Bolting Analysis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Detector Section 2D analysis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3D detector analysis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6705600" y="2743200"/>
            <a:ext cx="914399" cy="1670678"/>
            <a:chOff x="3276600" y="0"/>
            <a:chExt cx="1057275" cy="1975478"/>
          </a:xfrm>
        </p:grpSpPr>
        <p:grpSp>
          <p:nvGrpSpPr>
            <p:cNvPr id="10" name="Group 53"/>
            <p:cNvGrpSpPr/>
            <p:nvPr/>
          </p:nvGrpSpPr>
          <p:grpSpPr>
            <a:xfrm>
              <a:off x="3343275" y="72391"/>
              <a:ext cx="933451" cy="1903087"/>
              <a:chOff x="3343275" y="72391"/>
              <a:chExt cx="933451" cy="951305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rot="16200000" flipH="1">
                <a:off x="3005138" y="429579"/>
                <a:ext cx="942976" cy="228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3600450" y="1023696"/>
                <a:ext cx="4572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3343275" y="80721"/>
                <a:ext cx="92392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>
                <a:off x="3690938" y="437908"/>
                <a:ext cx="942975" cy="228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3495675" y="680796"/>
                <a:ext cx="638175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10800000">
                <a:off x="3409950" y="356946"/>
                <a:ext cx="8001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/>
            <p:cNvCxnSpPr/>
            <p:nvPr/>
          </p:nvCxnSpPr>
          <p:spPr>
            <a:xfrm rot="16200000" flipH="1">
              <a:off x="2595562" y="928687"/>
              <a:ext cx="1828800" cy="219075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3214686" y="928689"/>
              <a:ext cx="1838328" cy="20955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3276600" y="0"/>
              <a:ext cx="161925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/>
            </a:p>
          </p:txBody>
        </p:sp>
        <p:sp>
          <p:nvSpPr>
            <p:cNvPr id="14" name="Oval 13"/>
            <p:cNvSpPr/>
            <p:nvPr/>
          </p:nvSpPr>
          <p:spPr>
            <a:xfrm>
              <a:off x="4171950" y="0"/>
              <a:ext cx="161925" cy="1524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/>
            </a:p>
          </p:txBody>
        </p:sp>
      </p:grpSp>
      <p:pic>
        <p:nvPicPr>
          <p:cNvPr id="21" name="Picture 20" descr="Lattice - side support mis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4724400"/>
            <a:ext cx="2709863" cy="1607952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914400" y="2514600"/>
            <a:ext cx="5181600" cy="381000"/>
            <a:chOff x="2057400" y="5257800"/>
            <a:chExt cx="5181600" cy="838200"/>
          </a:xfrm>
        </p:grpSpPr>
        <p:grpSp>
          <p:nvGrpSpPr>
            <p:cNvPr id="23" name="Group 11"/>
            <p:cNvGrpSpPr/>
            <p:nvPr/>
          </p:nvGrpSpPr>
          <p:grpSpPr>
            <a:xfrm>
              <a:off x="2057400" y="5257800"/>
              <a:ext cx="5181600" cy="838200"/>
              <a:chOff x="2819400" y="5181600"/>
              <a:chExt cx="5181600" cy="838200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2819400" y="5181600"/>
                <a:ext cx="51816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2819400" y="5715000"/>
                <a:ext cx="51816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5105400" y="5486400"/>
                <a:ext cx="228600" cy="228600"/>
              </a:xfrm>
              <a:prstGeom prst="roundRect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6477000" y="5486400"/>
                <a:ext cx="228600" cy="228600"/>
              </a:xfrm>
              <a:prstGeom prst="roundRect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3657600" y="5486400"/>
                <a:ext cx="228600" cy="228600"/>
              </a:xfrm>
              <a:prstGeom prst="roundRect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5791200" y="5257800"/>
              <a:ext cx="76200" cy="838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419600" y="5257800"/>
              <a:ext cx="76200" cy="838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971800" y="5257800"/>
              <a:ext cx="76200" cy="838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attice - side support deforma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200400"/>
            <a:ext cx="5393597" cy="3200400"/>
          </a:xfrm>
          <a:prstGeom prst="rect">
            <a:avLst/>
          </a:prstGeom>
        </p:spPr>
      </p:pic>
      <p:pic>
        <p:nvPicPr>
          <p:cNvPr id="7" name="Content Placeholder 6" descr="Lattice - side support mises.png"/>
          <p:cNvPicPr>
            <a:picLocks noGrp="1" noChangeAspect="1"/>
          </p:cNvPicPr>
          <p:nvPr>
            <p:ph idx="1"/>
          </p:nvPr>
        </p:nvPicPr>
        <p:blipFill>
          <a:blip r:embed="rId3"/>
          <a:srcRect t="10811" r="570" b="10811"/>
          <a:stretch>
            <a:fillRect/>
          </a:stretch>
        </p:blipFill>
        <p:spPr>
          <a:xfrm>
            <a:off x="152400" y="152400"/>
            <a:ext cx="6553200" cy="306520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9132B-6E85-4395-91B2-D286F1EAD9CD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629400" y="1143000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Overall model</a:t>
            </a:r>
          </a:p>
          <a:p>
            <a:pPr algn="ctr"/>
            <a:r>
              <a:rPr lang="en-US" dirty="0" smtClean="0"/>
              <a:t>Max Total Deformation</a:t>
            </a:r>
          </a:p>
          <a:p>
            <a:pPr algn="ctr"/>
            <a:r>
              <a:rPr lang="en-US" dirty="0" smtClean="0"/>
              <a:t>= 2.05 mm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29400" y="4876800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Detector Lattice</a:t>
            </a:r>
          </a:p>
          <a:p>
            <a:pPr algn="ctr"/>
            <a:r>
              <a:rPr lang="en-US" dirty="0" smtClean="0"/>
              <a:t>Max Total Deformation</a:t>
            </a:r>
          </a:p>
          <a:p>
            <a:pPr algn="ctr"/>
            <a:r>
              <a:rPr lang="en-US" dirty="0" smtClean="0"/>
              <a:t>= 1.31 mm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Lattice - side support mise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228600"/>
            <a:ext cx="8620125" cy="511492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9132B-6E85-4395-91B2-D286F1EAD9CD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4600" y="57150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Max Stress = 42 </a:t>
            </a:r>
            <a:r>
              <a:rPr lang="en-US" dirty="0" err="1" smtClean="0"/>
              <a:t>MPa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3D detector analysis – Detector Lattice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Conclusions</a:t>
            </a:r>
          </a:p>
          <a:p>
            <a:pPr lvl="1"/>
            <a:r>
              <a:rPr lang="en-US" dirty="0" smtClean="0"/>
              <a:t>Welding or bolting the detector lattice to such a mass is very advantageous in reducing deformation and stress compared to supporting the detector at radial points.</a:t>
            </a:r>
          </a:p>
          <a:p>
            <a:pPr lvl="2"/>
            <a:r>
              <a:rPr lang="en-US" dirty="0" smtClean="0"/>
              <a:t>“Closed section” greatly reduces stress and deformation.</a:t>
            </a:r>
          </a:p>
          <a:p>
            <a:pPr lvl="2"/>
            <a:r>
              <a:rPr lang="en-US" dirty="0" smtClean="0"/>
              <a:t>Weight of each section is mainly supported by the iron mass rather than other sections.</a:t>
            </a:r>
          </a:p>
          <a:p>
            <a:pPr lvl="2"/>
            <a:r>
              <a:rPr lang="en-US" dirty="0" smtClean="0"/>
              <a:t>The feasibility of having an iron mass at either end of the detector should be carefully considered.</a:t>
            </a:r>
          </a:p>
          <a:p>
            <a:pPr lvl="1"/>
            <a:r>
              <a:rPr lang="en-US" dirty="0" smtClean="0"/>
              <a:t>Stresses fall within a reasonable range</a:t>
            </a:r>
          </a:p>
          <a:p>
            <a:pPr lvl="2"/>
            <a:r>
              <a:rPr lang="en-US" dirty="0" smtClean="0"/>
              <a:t>Especially considering that the rigidity of the layers has been neglected</a:t>
            </a:r>
          </a:p>
          <a:p>
            <a:pPr lvl="1"/>
            <a:r>
              <a:rPr lang="en-US" dirty="0" smtClean="0"/>
              <a:t>Deflection goes beyond 1 mm but in reality the rigidity of the layers should reduce this.</a:t>
            </a:r>
          </a:p>
          <a:p>
            <a:pPr lvl="1"/>
            <a:r>
              <a:rPr lang="en-US" dirty="0" smtClean="0"/>
              <a:t>Boundary condition issues regarding distribution of the weight of layers on SS lattice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Further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Transfer of 3D detector model from Philippe Lenoir to </a:t>
            </a:r>
            <a:r>
              <a:rPr lang="en-US" sz="2800" dirty="0" err="1" smtClean="0"/>
              <a:t>Ansys</a:t>
            </a:r>
            <a:r>
              <a:rPr lang="en-US" sz="2800" dirty="0" smtClean="0"/>
              <a:t> Workbench. (Week of 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Aug. 09)</a:t>
            </a:r>
          </a:p>
          <a:p>
            <a:r>
              <a:rPr lang="en-US" sz="2800" dirty="0" smtClean="0"/>
              <a:t>Analysis of stress and deformation distributions for various support configurations of the detector lattice, including radial. (Completed by Tuesday 4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Aug. 09)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 Analysis – Layer Options</a:t>
            </a:r>
          </a:p>
        </p:txBody>
      </p:sp>
      <p:pic>
        <p:nvPicPr>
          <p:cNvPr id="9" name="Content Placeholder 8" descr="Layer imag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600200"/>
            <a:ext cx="7448301" cy="4419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 Analysis – Layer Options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  <p:graphicFrame>
        <p:nvGraphicFramePr>
          <p:cNvPr id="9" name="Content Placeholder 8"/>
          <p:cNvGraphicFramePr>
            <a:graphicFrameLocks noChangeAspect="1"/>
          </p:cNvGraphicFramePr>
          <p:nvPr>
            <p:ph idx="1"/>
          </p:nvPr>
        </p:nvGraphicFramePr>
        <p:xfrm>
          <a:off x="761999" y="1600200"/>
          <a:ext cx="7772401" cy="3962400"/>
        </p:xfrm>
        <a:graphic>
          <a:graphicData uri="http://schemas.openxmlformats.org/presentationml/2006/ole">
            <p:oleObj spid="_x0000_s3074" name="Worksheet" r:id="rId3" imgW="6715125" imgH="3505200" progId="Excel.Sheet.12">
              <p:embed/>
            </p:oleObj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1066800" y="6019800"/>
            <a:ext cx="2971800" cy="228600"/>
            <a:chOff x="1066800" y="4800600"/>
            <a:chExt cx="2971800" cy="914400"/>
          </a:xfrm>
        </p:grpSpPr>
        <p:sp>
          <p:nvSpPr>
            <p:cNvPr id="11" name="Rectangle 10"/>
            <p:cNvSpPr/>
            <p:nvPr/>
          </p:nvSpPr>
          <p:spPr>
            <a:xfrm>
              <a:off x="1066800" y="4800600"/>
              <a:ext cx="2971800" cy="4572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66800" y="5257800"/>
              <a:ext cx="2971800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81600" y="6019800"/>
            <a:ext cx="2971800" cy="228600"/>
            <a:chOff x="5181600" y="4800600"/>
            <a:chExt cx="2971800" cy="914400"/>
          </a:xfrm>
        </p:grpSpPr>
        <p:sp>
          <p:nvSpPr>
            <p:cNvPr id="14" name="Rectangle 13"/>
            <p:cNvSpPr/>
            <p:nvPr/>
          </p:nvSpPr>
          <p:spPr>
            <a:xfrm>
              <a:off x="5181600" y="5029200"/>
              <a:ext cx="2971800" cy="4572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181600" y="5486400"/>
              <a:ext cx="2971800" cy="228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181600" y="4800600"/>
              <a:ext cx="2971800" cy="228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762000" y="1828800"/>
            <a:ext cx="2133600" cy="990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800600" y="1828800"/>
            <a:ext cx="2133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800600" y="3505200"/>
            <a:ext cx="2133600" cy="1447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66800" y="5638800"/>
            <a:ext cx="2971800" cy="228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181600" y="5638800"/>
            <a:ext cx="2971800" cy="228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 Analysis – Layer Options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  <p:graphicFrame>
        <p:nvGraphicFramePr>
          <p:cNvPr id="8" name="Chart 7"/>
          <p:cNvGraphicFramePr/>
          <p:nvPr/>
        </p:nvGraphicFramePr>
        <p:xfrm>
          <a:off x="533400" y="1447800"/>
          <a:ext cx="4038600" cy="3067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4572000" y="1447800"/>
          <a:ext cx="3800475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5029200" y="4724400"/>
            <a:ext cx="2971800" cy="228600"/>
            <a:chOff x="1066800" y="4800600"/>
            <a:chExt cx="2971800" cy="914400"/>
          </a:xfrm>
        </p:grpSpPr>
        <p:sp>
          <p:nvSpPr>
            <p:cNvPr id="18" name="Rectangle 17"/>
            <p:cNvSpPr/>
            <p:nvPr/>
          </p:nvSpPr>
          <p:spPr>
            <a:xfrm>
              <a:off x="1066800" y="4800600"/>
              <a:ext cx="2971800" cy="4572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66800" y="5257800"/>
              <a:ext cx="2971800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029200" y="5334000"/>
            <a:ext cx="2971800" cy="228600"/>
            <a:chOff x="5181600" y="4800600"/>
            <a:chExt cx="2971800" cy="914400"/>
          </a:xfrm>
        </p:grpSpPr>
        <p:sp>
          <p:nvSpPr>
            <p:cNvPr id="21" name="Rectangle 20"/>
            <p:cNvSpPr/>
            <p:nvPr/>
          </p:nvSpPr>
          <p:spPr>
            <a:xfrm>
              <a:off x="5181600" y="5029200"/>
              <a:ext cx="2971800" cy="4572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181600" y="5486400"/>
              <a:ext cx="2971800" cy="228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181600" y="4800600"/>
              <a:ext cx="2971800" cy="228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914400" y="49530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Layer subjected to it’s own weight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762000" y="5334000"/>
            <a:ext cx="3657600" cy="685800"/>
            <a:chOff x="2057400" y="5257800"/>
            <a:chExt cx="5181600" cy="838200"/>
          </a:xfrm>
        </p:grpSpPr>
        <p:grpSp>
          <p:nvGrpSpPr>
            <p:cNvPr id="12" name="Group 11"/>
            <p:cNvGrpSpPr/>
            <p:nvPr/>
          </p:nvGrpSpPr>
          <p:grpSpPr>
            <a:xfrm>
              <a:off x="2057400" y="5257800"/>
              <a:ext cx="5181600" cy="838200"/>
              <a:chOff x="2819400" y="5181600"/>
              <a:chExt cx="5181600" cy="8382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2819400" y="5181600"/>
                <a:ext cx="51816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2819400" y="5715000"/>
                <a:ext cx="51816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5105400" y="5486400"/>
                <a:ext cx="228600" cy="228600"/>
              </a:xfrm>
              <a:prstGeom prst="roundRect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6477000" y="5486400"/>
                <a:ext cx="228600" cy="228600"/>
              </a:xfrm>
              <a:prstGeom prst="roundRect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3657600" y="5486400"/>
                <a:ext cx="228600" cy="228600"/>
              </a:xfrm>
              <a:prstGeom prst="roundRect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5791200" y="5257800"/>
              <a:ext cx="76200" cy="838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419600" y="5257800"/>
              <a:ext cx="76200" cy="838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1800" y="5257800"/>
              <a:ext cx="76200" cy="838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 Analysis – Layer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Advantages of SS-W layer over W layer</a:t>
            </a:r>
          </a:p>
          <a:p>
            <a:pPr lvl="1"/>
            <a:r>
              <a:rPr lang="en-US" dirty="0" smtClean="0"/>
              <a:t>Reduced costs</a:t>
            </a:r>
          </a:p>
          <a:p>
            <a:pPr lvl="1"/>
            <a:r>
              <a:rPr lang="en-US" dirty="0" smtClean="0"/>
              <a:t>Allow a reduction of concentrated forces applied to W.</a:t>
            </a:r>
          </a:p>
          <a:p>
            <a:r>
              <a:rPr lang="en-US" dirty="0" smtClean="0"/>
              <a:t>Sandwich versus Dual layer</a:t>
            </a:r>
          </a:p>
          <a:p>
            <a:pPr lvl="1"/>
            <a:r>
              <a:rPr lang="en-US" dirty="0" smtClean="0"/>
              <a:t>Sandwich protects Tungsten from washer forces</a:t>
            </a:r>
          </a:p>
          <a:p>
            <a:pPr lvl="1"/>
            <a:r>
              <a:rPr lang="en-US" dirty="0" smtClean="0"/>
              <a:t>Thickness of SS in sandwich is thin - difficult to bolt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  <p:grpSp>
        <p:nvGrpSpPr>
          <p:cNvPr id="17" name="Group 16"/>
          <p:cNvGrpSpPr/>
          <p:nvPr/>
        </p:nvGrpSpPr>
        <p:grpSpPr>
          <a:xfrm>
            <a:off x="5105400" y="5791200"/>
            <a:ext cx="2971800" cy="228600"/>
            <a:chOff x="1066800" y="4800600"/>
            <a:chExt cx="2971800" cy="914400"/>
          </a:xfrm>
        </p:grpSpPr>
        <p:sp>
          <p:nvSpPr>
            <p:cNvPr id="18" name="Rectangle 17"/>
            <p:cNvSpPr/>
            <p:nvPr/>
          </p:nvSpPr>
          <p:spPr>
            <a:xfrm>
              <a:off x="1066800" y="4800600"/>
              <a:ext cx="2971800" cy="4572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66800" y="5257800"/>
              <a:ext cx="2971800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105400" y="5334000"/>
            <a:ext cx="2971800" cy="228600"/>
            <a:chOff x="5181600" y="4800600"/>
            <a:chExt cx="2971800" cy="914400"/>
          </a:xfrm>
        </p:grpSpPr>
        <p:sp>
          <p:nvSpPr>
            <p:cNvPr id="21" name="Rectangle 20"/>
            <p:cNvSpPr/>
            <p:nvPr/>
          </p:nvSpPr>
          <p:spPr>
            <a:xfrm>
              <a:off x="5181600" y="5029200"/>
              <a:ext cx="2971800" cy="4572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181600" y="5486400"/>
              <a:ext cx="2971800" cy="228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181600" y="4800600"/>
              <a:ext cx="2971800" cy="228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 Analysis – Bolting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862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Normal Weight – 1 Plate</a:t>
            </a:r>
          </a:p>
          <a:p>
            <a:r>
              <a:rPr lang="en-US" sz="2400" dirty="0" smtClean="0"/>
              <a:t>Force - 1275.652 N/m</a:t>
            </a:r>
          </a:p>
          <a:p>
            <a:r>
              <a:rPr lang="en-US" sz="2400" dirty="0" smtClean="0"/>
              <a:t>Max </a:t>
            </a:r>
            <a:r>
              <a:rPr lang="en-US" sz="2400" dirty="0" err="1" smtClean="0"/>
              <a:t>Mises</a:t>
            </a:r>
            <a:r>
              <a:rPr lang="en-US" sz="2400" dirty="0" smtClean="0"/>
              <a:t> – 19 </a:t>
            </a:r>
            <a:r>
              <a:rPr lang="en-US" sz="2400" dirty="0" err="1" smtClean="0"/>
              <a:t>MPa</a:t>
            </a: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724400" y="1600200"/>
            <a:ext cx="3886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Normal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Weight – 4 plates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Force - </a:t>
            </a:r>
            <a:r>
              <a:rPr lang="en-US" sz="2400" dirty="0" smtClean="0"/>
              <a:t>5102.606 N/m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Mises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78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MPa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2" name="Picture 31" descr="Normal Weight on bolts - 1 pla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429000"/>
            <a:ext cx="3976863" cy="2382637"/>
          </a:xfrm>
          <a:prstGeom prst="rect">
            <a:avLst/>
          </a:prstGeom>
        </p:spPr>
      </p:pic>
      <p:pic>
        <p:nvPicPr>
          <p:cNvPr id="33" name="Picture 32" descr="Normal Weight on bolt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0"/>
            <a:ext cx="3957301" cy="2348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 Analysis – Bolting Analysis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AF3A-1FD7-4082-BC0E-A953E9D95A40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43200" y="1600200"/>
            <a:ext cx="3886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Shear Weight – 4 plates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Force - </a:t>
            </a:r>
            <a:r>
              <a:rPr lang="en-US" sz="2400" dirty="0" smtClean="0"/>
              <a:t>5102.606 N/m – distributed over 4 bolts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Mises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256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MPa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2" name="Picture 31" descr="Normal Weight on bolts - 1 pla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440443"/>
            <a:ext cx="3976863" cy="2359751"/>
          </a:xfrm>
          <a:prstGeom prst="rect">
            <a:avLst/>
          </a:prstGeom>
        </p:spPr>
      </p:pic>
      <p:pic>
        <p:nvPicPr>
          <p:cNvPr id="33" name="Picture 32" descr="Normal Weight on bolt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0"/>
            <a:ext cx="3957300" cy="2348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 Analysis – Bolting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</a:p>
          <a:p>
            <a:pPr lvl="1"/>
            <a:r>
              <a:rPr lang="en-US" dirty="0" smtClean="0"/>
              <a:t>From initial calculations bolting remains feasible</a:t>
            </a:r>
          </a:p>
          <a:p>
            <a:r>
              <a:rPr lang="en-US" dirty="0" smtClean="0"/>
              <a:t>However, difficulties lie within calculation of</a:t>
            </a:r>
          </a:p>
          <a:p>
            <a:pPr lvl="1"/>
            <a:r>
              <a:rPr lang="en-US" dirty="0" smtClean="0"/>
              <a:t>Bolt thread stress</a:t>
            </a:r>
          </a:p>
          <a:p>
            <a:pPr lvl="2"/>
            <a:r>
              <a:rPr lang="en-US" dirty="0" smtClean="0"/>
              <a:t>Note: Threads were previously used in INERMET in other detectors</a:t>
            </a:r>
          </a:p>
          <a:p>
            <a:pPr lvl="1"/>
            <a:r>
              <a:rPr lang="en-US" dirty="0" smtClean="0"/>
              <a:t>Forces exerted upon plates by SS lattice and washers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9132B-6E85-4395-91B2-D286F1EAD9CD}" type="datetime1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Ronan McGovern &amp; Diego Perini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32F39-1F78-4196-84EB-797D8CBFA9F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786</Words>
  <Application>Microsoft Office PowerPoint</Application>
  <PresentationFormat>On-screen Show (4:3)</PresentationFormat>
  <Paragraphs>178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Worksheet</vt:lpstr>
      <vt:lpstr>Detector and Component Stress &amp; Deformation Analysis</vt:lpstr>
      <vt:lpstr>Summary</vt:lpstr>
      <vt:lpstr>Layer Analysis – Layer Options</vt:lpstr>
      <vt:lpstr>Layer Analysis – Layer Options</vt:lpstr>
      <vt:lpstr>Layer Analysis – Layer Options</vt:lpstr>
      <vt:lpstr>Layer Analysis – Layer Options</vt:lpstr>
      <vt:lpstr>Layer Analysis – Bolting Analysis</vt:lpstr>
      <vt:lpstr>Layer Analysis – Bolting Analysis</vt:lpstr>
      <vt:lpstr>Layer Analysis – Bolting Analysis</vt:lpstr>
      <vt:lpstr>Slide 10</vt:lpstr>
      <vt:lpstr>Detector Section 2D analysis</vt:lpstr>
      <vt:lpstr>Section 2D analysis – Layer Density</vt:lpstr>
      <vt:lpstr>Detector Section 2D analysis</vt:lpstr>
      <vt:lpstr>Detector Section 2D analysis</vt:lpstr>
      <vt:lpstr>Detector Section 2D analysis</vt:lpstr>
      <vt:lpstr>Detector Section 2D analysis</vt:lpstr>
      <vt:lpstr>3D detector analysis</vt:lpstr>
      <vt:lpstr>3D detector analysis – Overall Model</vt:lpstr>
      <vt:lpstr>3D detector analysis – Detector Lattice</vt:lpstr>
      <vt:lpstr>Slide 20</vt:lpstr>
      <vt:lpstr>Slide 21</vt:lpstr>
      <vt:lpstr>3D detector analysis – Detector Lattice</vt:lpstr>
      <vt:lpstr>Further work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Detector Stress &amp; Deformation Analysis</dc:title>
  <dc:creator>mcgovern</dc:creator>
  <cp:lastModifiedBy>mcgovern</cp:lastModifiedBy>
  <cp:revision>39</cp:revision>
  <dcterms:created xsi:type="dcterms:W3CDTF">2009-07-30T06:36:24Z</dcterms:created>
  <dcterms:modified xsi:type="dcterms:W3CDTF">2009-08-04T08:09:05Z</dcterms:modified>
</cp:coreProperties>
</file>