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Helvetica Neue"/>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5D996BB6-A381-4E69-8CCB-7C6A45A8C429}">
  <a:tblStyle styleId="{5D996BB6-A381-4E69-8CCB-7C6A45A8C429}" styleName="Table_0">
    <a:wholeTbl>
      <a:tcTxStyle>
        <a:font>
          <a:latin typeface="Arial"/>
          <a:ea typeface="Arial"/>
          <a:cs typeface="Arial"/>
        </a:font>
        <a:srgbClr val="000000"/>
      </a:tcTxStyle>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HelveticaNeue-bold.fntdata"/><Relationship Id="rId30" Type="http://schemas.openxmlformats.org/officeDocument/2006/relationships/font" Target="fonts/HelveticaNeue-regular.fntdata"/><Relationship Id="rId11" Type="http://schemas.openxmlformats.org/officeDocument/2006/relationships/slide" Target="slides/slide6.xml"/><Relationship Id="rId33" Type="http://schemas.openxmlformats.org/officeDocument/2006/relationships/font" Target="fonts/HelveticaNeue-boldItalic.fntdata"/><Relationship Id="rId10" Type="http://schemas.openxmlformats.org/officeDocument/2006/relationships/slide" Target="slides/slide5.xml"/><Relationship Id="rId32" Type="http://schemas.openxmlformats.org/officeDocument/2006/relationships/font" Target="fonts/HelveticaNeue-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GB"/>
              <a:t>In the schedule the title of my presentation is ‘Refocusing your domain (until a better title)’. I didn’t find one.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These are the 5 SOLID principles of object oriented design. Won’t go through them.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This architecture is built around the last principle.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10" name="Shape 11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GB"/>
              <a:t>We distinguish these 4 layers in the architecture. The 2 innermost ones are the domain.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The dependencies always point inwards.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Small mention of this principle. I like this architecture because it clearly segregates the external tools of the system and groups them by functionality. You may use redis or kafka or elasticsearch but what do they provide to you? This makes you group your tools by functionality (cache, broker, search engine). You write a contract (i.e. interface) for each one of those tools and clearly map what your application will get out of them.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GB"/>
              <a:t>As far to the left as we go the more low level the things get. Infrastructure knows stuff like ‘put this stream of bytes on port 80’, or ‘execute this query on mysql’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4" name="Shape 14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GB"/>
              <a:t>I wrote some code to demo this architecture. I wrote it in Go, because what else is there? (Mention the implicit interface satisfaction as a benefit for this type of architecture). Go to the code. </a:t>
            </a:r>
          </a:p>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9" name="Shape 14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This is the flow of control between the system’s endpoints.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3" name="Shape 16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Maybe skip this table.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Ok, I have some issues with all this, it’s not all golden.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rPr lang="en-GB"/>
              <a:t>Ask who is software trained in the audience and explain I’m systems/security trained.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3" name="Shape 17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Some </a:t>
            </a:r>
            <a:r>
              <a:rPr lang="en-GB"/>
              <a:t>atrocious</a:t>
            </a:r>
            <a:r>
              <a:rPr lang="en-GB"/>
              <a:t> names in the process. And unclear terminology (at least to me).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8" name="Shape 1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A lot of code is rewritten in different layers. But if you aim for total separation of concerns you can work around this issue.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3" name="Shape 18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Example: In the database I can have a rule in my schema that each entry is unique. But according to the rules of this architecture we need to have all the business rules clearly visible in the code. Generally our external tools give us lots of functionalities that we call upon implicitly.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8" name="Shape 1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Ask if there are any indico developers in the audience, ask what indico is. Go to the code and browse for the domain.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8" name="Shape 6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What is domain and what is implementation? Are your business rules very clearly visible within your code? Do you have business rules hidden in the database?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We’re placing the database and the web framework in the center of the application and we let it dictate everything we do with our code.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What if we’re </a:t>
            </a:r>
            <a:r>
              <a:rPr lang="en-GB"/>
              <a:t>dissatisfied</a:t>
            </a:r>
            <a:r>
              <a:rPr lang="en-GB"/>
              <a:t> with the networking and storage technologies we’ve chosen, can we switch them easily or are they so tangled with our application that it will take ages to do so?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You cannot test your core logic, your very basic business rules without setting up and tearing down a webserver and a database.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Let’s talk about a different approach. Proposed by Robert C. Martin aka Uncle Bob</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rPr lang="en-GB"/>
              <a:t>Domain (business objects + usecases) code and implementation code are clearly distinct and completely independent from each other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wrap="square"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wrap="square"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wrap="square"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wrap="square"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wrap="square"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wrap="square"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wrap="square"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wrap="square"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wrap="square"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wrap="square"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wrap="square"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wrap="square"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GB"/>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rgbClr val="FDE3A7">
            <a:alpha val="65380"/>
          </a:srgbClr>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lvl="0" algn="r">
              <a:spcBef>
                <a:spcPts val="0"/>
              </a:spcBef>
              <a:buNone/>
            </a:pPr>
            <a:fld id="{00000000-1234-1234-1234-123412341234}" type="slidenum">
              <a:rPr lang="en-GB"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type="ctrTitle"/>
          </p:nvPr>
        </p:nvSpPr>
        <p:spPr>
          <a:xfrm>
            <a:off x="311700" y="1891550"/>
            <a:ext cx="8520600" cy="905700"/>
          </a:xfrm>
          <a:prstGeom prst="rect">
            <a:avLst/>
          </a:prstGeom>
        </p:spPr>
        <p:txBody>
          <a:bodyPr anchorCtr="0" anchor="b" bIns="91425" lIns="91425" rIns="91425" wrap="square" tIns="91425">
            <a:noAutofit/>
          </a:bodyPr>
          <a:lstStyle/>
          <a:p>
            <a:pPr lvl="0">
              <a:spcBef>
                <a:spcPts val="0"/>
              </a:spcBef>
              <a:buNone/>
            </a:pPr>
            <a:r>
              <a:rPr b="1" lang="en-GB">
                <a:latin typeface="Helvetica Neue"/>
                <a:ea typeface="Helvetica Neue"/>
                <a:cs typeface="Helvetica Neue"/>
                <a:sym typeface="Helvetica Neue"/>
              </a:rPr>
              <a:t>Refocusing your domain</a:t>
            </a:r>
          </a:p>
        </p:txBody>
      </p:sp>
      <p:sp>
        <p:nvSpPr>
          <p:cNvPr id="55" name="Shape 55"/>
          <p:cNvSpPr txBox="1"/>
          <p:nvPr>
            <p:ph idx="1" type="subTitle"/>
          </p:nvPr>
        </p:nvSpPr>
        <p:spPr>
          <a:xfrm>
            <a:off x="1690500" y="2797250"/>
            <a:ext cx="5763000" cy="1452000"/>
          </a:xfrm>
          <a:prstGeom prst="rect">
            <a:avLst/>
          </a:prstGeom>
        </p:spPr>
        <p:txBody>
          <a:bodyPr anchorCtr="0" anchor="t" bIns="91425" lIns="91425" rIns="91425" wrap="square" tIns="91425">
            <a:noAutofit/>
          </a:bodyPr>
          <a:lstStyle/>
          <a:p>
            <a:pPr lvl="0">
              <a:spcBef>
                <a:spcPts val="0"/>
              </a:spcBef>
              <a:buNone/>
            </a:pPr>
            <a:r>
              <a:rPr lang="en-GB">
                <a:solidFill>
                  <a:srgbClr val="000000"/>
                </a:solidFill>
                <a:latin typeface="Helvetica Neue"/>
                <a:ea typeface="Helvetica Neue"/>
                <a:cs typeface="Helvetica Neue"/>
                <a:sym typeface="Helvetica Neue"/>
              </a:rPr>
              <a:t>Nikolaos Petros Triantafyllidis</a:t>
            </a:r>
            <a:br>
              <a:rPr lang="en-GB">
                <a:solidFill>
                  <a:srgbClr val="000000"/>
                </a:solidFill>
                <a:latin typeface="Helvetica Neue"/>
                <a:ea typeface="Helvetica Neue"/>
                <a:cs typeface="Helvetica Neue"/>
                <a:sym typeface="Helvetica Neue"/>
              </a:rPr>
            </a:br>
            <a:r>
              <a:rPr lang="en-GB">
                <a:solidFill>
                  <a:srgbClr val="000000"/>
                </a:solidFill>
                <a:latin typeface="Helvetica Neue"/>
                <a:ea typeface="Helvetica Neue"/>
                <a:cs typeface="Helvetica Neue"/>
                <a:sym typeface="Helvetica Neue"/>
              </a:rPr>
              <a:t>ntrianta@cern.ch</a:t>
            </a:r>
          </a:p>
          <a:p>
            <a:pPr lvl="0">
              <a:spcBef>
                <a:spcPts val="0"/>
              </a:spcBef>
              <a:buNone/>
            </a:pPr>
            <a:r>
              <a:rPr lang="en-GB">
                <a:solidFill>
                  <a:srgbClr val="000000"/>
                </a:solidFill>
                <a:latin typeface="Helvetica Neue"/>
                <a:ea typeface="Helvetica Neue"/>
                <a:cs typeface="Helvetica Neue"/>
                <a:sym typeface="Helvetica Neue"/>
              </a:rPr>
              <a:t>IT-CM-IS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nvSpPr>
        <p:spPr>
          <a:xfrm>
            <a:off x="342150" y="265550"/>
            <a:ext cx="8459700" cy="4193100"/>
          </a:xfrm>
          <a:prstGeom prst="rect">
            <a:avLst/>
          </a:prstGeom>
          <a:noFill/>
          <a:ln>
            <a:noFill/>
          </a:ln>
        </p:spPr>
        <p:txBody>
          <a:bodyPr anchorCtr="0" anchor="ctr" bIns="91425" lIns="91425" rIns="91425" wrap="square" tIns="91425">
            <a:noAutofit/>
          </a:bodyPr>
          <a:lstStyle/>
          <a:p>
            <a:pPr lvl="0" rtl="0">
              <a:spcBef>
                <a:spcPts val="0"/>
              </a:spcBef>
              <a:buNone/>
            </a:pPr>
            <a:r>
              <a:rPr b="1" lang="en-GB" sz="6000">
                <a:solidFill>
                  <a:srgbClr val="F62459"/>
                </a:solidFill>
                <a:latin typeface="Helvetica Neue"/>
                <a:ea typeface="Helvetica Neue"/>
                <a:cs typeface="Helvetica Neue"/>
                <a:sym typeface="Helvetica Neue"/>
              </a:rPr>
              <a:t>S</a:t>
            </a:r>
            <a:r>
              <a:rPr b="1" lang="en-GB" sz="6000">
                <a:latin typeface="Helvetica Neue"/>
                <a:ea typeface="Helvetica Neue"/>
                <a:cs typeface="Helvetica Neue"/>
                <a:sym typeface="Helvetica Neue"/>
              </a:rPr>
              <a:t>ingle responsibility </a:t>
            </a:r>
          </a:p>
          <a:p>
            <a:pPr lvl="0" rtl="0">
              <a:spcBef>
                <a:spcPts val="0"/>
              </a:spcBef>
              <a:buNone/>
            </a:pPr>
            <a:r>
              <a:rPr b="1" lang="en-GB" sz="6000">
                <a:solidFill>
                  <a:srgbClr val="F62459"/>
                </a:solidFill>
                <a:latin typeface="Helvetica Neue"/>
                <a:ea typeface="Helvetica Neue"/>
                <a:cs typeface="Helvetica Neue"/>
                <a:sym typeface="Helvetica Neue"/>
              </a:rPr>
              <a:t>O</a:t>
            </a:r>
            <a:r>
              <a:rPr b="1" lang="en-GB" sz="6000">
                <a:latin typeface="Helvetica Neue"/>
                <a:ea typeface="Helvetica Neue"/>
                <a:cs typeface="Helvetica Neue"/>
                <a:sym typeface="Helvetica Neue"/>
              </a:rPr>
              <a:t>pen/closed</a:t>
            </a:r>
          </a:p>
          <a:p>
            <a:pPr lvl="0" rtl="0">
              <a:spcBef>
                <a:spcPts val="0"/>
              </a:spcBef>
              <a:buNone/>
            </a:pPr>
            <a:r>
              <a:rPr b="1" lang="en-GB" sz="6000">
                <a:solidFill>
                  <a:srgbClr val="F62459"/>
                </a:solidFill>
                <a:latin typeface="Helvetica Neue"/>
                <a:ea typeface="Helvetica Neue"/>
                <a:cs typeface="Helvetica Neue"/>
                <a:sym typeface="Helvetica Neue"/>
              </a:rPr>
              <a:t>L</a:t>
            </a:r>
            <a:r>
              <a:rPr b="1" lang="en-GB" sz="6000">
                <a:latin typeface="Helvetica Neue"/>
                <a:ea typeface="Helvetica Neue"/>
                <a:cs typeface="Helvetica Neue"/>
                <a:sym typeface="Helvetica Neue"/>
              </a:rPr>
              <a:t>iskov substitution</a:t>
            </a:r>
            <a:br>
              <a:rPr b="1" lang="en-GB" sz="6000">
                <a:latin typeface="Helvetica Neue"/>
                <a:ea typeface="Helvetica Neue"/>
                <a:cs typeface="Helvetica Neue"/>
                <a:sym typeface="Helvetica Neue"/>
              </a:rPr>
            </a:br>
            <a:r>
              <a:rPr b="1" lang="en-GB" sz="6000">
                <a:solidFill>
                  <a:srgbClr val="F62459"/>
                </a:solidFill>
                <a:latin typeface="Helvetica Neue"/>
                <a:ea typeface="Helvetica Neue"/>
                <a:cs typeface="Helvetica Neue"/>
                <a:sym typeface="Helvetica Neue"/>
              </a:rPr>
              <a:t>I</a:t>
            </a:r>
            <a:r>
              <a:rPr b="1" lang="en-GB" sz="6000">
                <a:latin typeface="Helvetica Neue"/>
                <a:ea typeface="Helvetica Neue"/>
                <a:cs typeface="Helvetica Neue"/>
                <a:sym typeface="Helvetica Neue"/>
              </a:rPr>
              <a:t>nterface segregation</a:t>
            </a:r>
          </a:p>
          <a:p>
            <a:pPr lvl="0" rtl="0">
              <a:spcBef>
                <a:spcPts val="0"/>
              </a:spcBef>
              <a:buNone/>
            </a:pPr>
            <a:r>
              <a:rPr b="1" lang="en-GB" sz="6000">
                <a:solidFill>
                  <a:srgbClr val="F62459"/>
                </a:solidFill>
                <a:latin typeface="Helvetica Neue"/>
                <a:ea typeface="Helvetica Neue"/>
                <a:cs typeface="Helvetica Neue"/>
                <a:sym typeface="Helvetica Neue"/>
              </a:rPr>
              <a:t>D</a:t>
            </a:r>
            <a:r>
              <a:rPr b="1" lang="en-GB" sz="6000">
                <a:latin typeface="Helvetica Neue"/>
                <a:ea typeface="Helvetica Neue"/>
                <a:cs typeface="Helvetica Neue"/>
                <a:sym typeface="Helvetica Neue"/>
              </a:rPr>
              <a:t>ependency inversion</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nvSpPr>
        <p:spPr>
          <a:xfrm>
            <a:off x="342150" y="265550"/>
            <a:ext cx="8459700" cy="4193100"/>
          </a:xfrm>
          <a:prstGeom prst="rect">
            <a:avLst/>
          </a:prstGeom>
          <a:noFill/>
          <a:ln>
            <a:noFill/>
          </a:ln>
        </p:spPr>
        <p:txBody>
          <a:bodyPr anchorCtr="0" anchor="ctr" bIns="91425" lIns="91425" rIns="91425" wrap="square" tIns="91425">
            <a:noAutofit/>
          </a:bodyPr>
          <a:lstStyle/>
          <a:p>
            <a:pPr lvl="0" rtl="0">
              <a:spcBef>
                <a:spcPts val="0"/>
              </a:spcBef>
              <a:buNone/>
            </a:pPr>
            <a:r>
              <a:rPr b="1" lang="en-GB" sz="6000">
                <a:solidFill>
                  <a:srgbClr val="666666"/>
                </a:solidFill>
                <a:latin typeface="Helvetica Neue"/>
                <a:ea typeface="Helvetica Neue"/>
                <a:cs typeface="Helvetica Neue"/>
                <a:sym typeface="Helvetica Neue"/>
              </a:rPr>
              <a:t>Single responsibility </a:t>
            </a:r>
          </a:p>
          <a:p>
            <a:pPr lvl="0" rtl="0">
              <a:spcBef>
                <a:spcPts val="0"/>
              </a:spcBef>
              <a:buNone/>
            </a:pPr>
            <a:r>
              <a:rPr b="1" lang="en-GB" sz="6000">
                <a:solidFill>
                  <a:srgbClr val="666666"/>
                </a:solidFill>
                <a:latin typeface="Helvetica Neue"/>
                <a:ea typeface="Helvetica Neue"/>
                <a:cs typeface="Helvetica Neue"/>
                <a:sym typeface="Helvetica Neue"/>
              </a:rPr>
              <a:t>Open/closed</a:t>
            </a:r>
          </a:p>
          <a:p>
            <a:pPr lvl="0" rtl="0">
              <a:spcBef>
                <a:spcPts val="0"/>
              </a:spcBef>
              <a:buNone/>
            </a:pPr>
            <a:r>
              <a:rPr b="1" lang="en-GB" sz="6000">
                <a:solidFill>
                  <a:srgbClr val="666666"/>
                </a:solidFill>
                <a:latin typeface="Helvetica Neue"/>
                <a:ea typeface="Helvetica Neue"/>
                <a:cs typeface="Helvetica Neue"/>
                <a:sym typeface="Helvetica Neue"/>
              </a:rPr>
              <a:t>Liskov substitution</a:t>
            </a:r>
            <a:br>
              <a:rPr b="1" lang="en-GB" sz="6000">
                <a:solidFill>
                  <a:srgbClr val="666666"/>
                </a:solidFill>
                <a:latin typeface="Helvetica Neue"/>
                <a:ea typeface="Helvetica Neue"/>
                <a:cs typeface="Helvetica Neue"/>
                <a:sym typeface="Helvetica Neue"/>
              </a:rPr>
            </a:br>
            <a:r>
              <a:rPr b="1" lang="en-GB" sz="6000">
                <a:solidFill>
                  <a:srgbClr val="666666"/>
                </a:solidFill>
                <a:latin typeface="Helvetica Neue"/>
                <a:ea typeface="Helvetica Neue"/>
                <a:cs typeface="Helvetica Neue"/>
                <a:sym typeface="Helvetica Neue"/>
              </a:rPr>
              <a:t>Interface segregation</a:t>
            </a:r>
          </a:p>
          <a:p>
            <a:pPr lvl="0" rtl="0">
              <a:spcBef>
                <a:spcPts val="0"/>
              </a:spcBef>
              <a:buNone/>
            </a:pPr>
            <a:r>
              <a:rPr b="1" lang="en-GB" sz="6000">
                <a:solidFill>
                  <a:srgbClr val="F62459"/>
                </a:solidFill>
                <a:latin typeface="Helvetica Neue"/>
                <a:ea typeface="Helvetica Neue"/>
                <a:cs typeface="Helvetica Neue"/>
                <a:sym typeface="Helvetica Neue"/>
              </a:rPr>
              <a:t>Dependency inversion</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Shape 112"/>
          <p:cNvSpPr/>
          <p:nvPr/>
        </p:nvSpPr>
        <p:spPr>
          <a:xfrm>
            <a:off x="2296950" y="428700"/>
            <a:ext cx="4550100" cy="4286100"/>
          </a:xfrm>
          <a:prstGeom prst="ellipse">
            <a:avLst/>
          </a:prstGeom>
          <a:solidFill>
            <a:srgbClr val="F62459"/>
          </a:solidFill>
          <a:ln>
            <a:noFill/>
          </a:ln>
        </p:spPr>
        <p:txBody>
          <a:bodyPr anchorCtr="0" anchor="ctr" bIns="91425" lIns="91425" rIns="91425" wrap="square" tIns="91425">
            <a:noAutofit/>
          </a:bodyPr>
          <a:lstStyle/>
          <a:p>
            <a:pPr lvl="0">
              <a:spcBef>
                <a:spcPts val="0"/>
              </a:spcBef>
              <a:buNone/>
            </a:pPr>
            <a:r>
              <a:t/>
            </a:r>
            <a:endParaRPr/>
          </a:p>
        </p:txBody>
      </p:sp>
      <p:sp>
        <p:nvSpPr>
          <p:cNvPr id="113" name="Shape 113"/>
          <p:cNvSpPr/>
          <p:nvPr/>
        </p:nvSpPr>
        <p:spPr>
          <a:xfrm>
            <a:off x="2702275" y="843350"/>
            <a:ext cx="3739500" cy="3457200"/>
          </a:xfrm>
          <a:prstGeom prst="ellipse">
            <a:avLst/>
          </a:prstGeom>
          <a:solidFill>
            <a:srgbClr val="913D88"/>
          </a:solidFill>
          <a:ln>
            <a:noFill/>
          </a:ln>
        </p:spPr>
        <p:txBody>
          <a:bodyPr anchorCtr="0" anchor="ctr" bIns="91425" lIns="91425" rIns="91425" wrap="square" tIns="91425">
            <a:noAutofit/>
          </a:bodyPr>
          <a:lstStyle/>
          <a:p>
            <a:pPr lvl="0">
              <a:spcBef>
                <a:spcPts val="0"/>
              </a:spcBef>
              <a:buNone/>
            </a:pPr>
            <a:r>
              <a:t/>
            </a:r>
            <a:endParaRPr/>
          </a:p>
        </p:txBody>
      </p:sp>
      <p:sp>
        <p:nvSpPr>
          <p:cNvPr id="114" name="Shape 114"/>
          <p:cNvSpPr/>
          <p:nvPr/>
        </p:nvSpPr>
        <p:spPr>
          <a:xfrm>
            <a:off x="3233400" y="1290650"/>
            <a:ext cx="2602500" cy="2562600"/>
          </a:xfrm>
          <a:prstGeom prst="ellipse">
            <a:avLst/>
          </a:prstGeom>
          <a:solidFill>
            <a:srgbClr val="EF4836"/>
          </a:solidFill>
          <a:ln>
            <a:noFill/>
          </a:ln>
        </p:spPr>
        <p:txBody>
          <a:bodyPr anchorCtr="0" anchor="ctr" bIns="91425" lIns="91425" rIns="91425" wrap="square" tIns="91425">
            <a:noAutofit/>
          </a:bodyPr>
          <a:lstStyle/>
          <a:p>
            <a:pPr lvl="0">
              <a:spcBef>
                <a:spcPts val="0"/>
              </a:spcBef>
              <a:buNone/>
            </a:pPr>
            <a:r>
              <a:t/>
            </a:r>
            <a:endParaRPr/>
          </a:p>
        </p:txBody>
      </p:sp>
      <p:sp>
        <p:nvSpPr>
          <p:cNvPr id="115" name="Shape 115"/>
          <p:cNvSpPr/>
          <p:nvPr/>
        </p:nvSpPr>
        <p:spPr>
          <a:xfrm>
            <a:off x="3871775" y="1854500"/>
            <a:ext cx="1400700" cy="1434900"/>
          </a:xfrm>
          <a:prstGeom prst="ellipse">
            <a:avLst/>
          </a:prstGeom>
          <a:solidFill>
            <a:srgbClr val="FDE3A7"/>
          </a:solidFill>
          <a:ln>
            <a:noFill/>
          </a:ln>
        </p:spPr>
        <p:txBody>
          <a:bodyPr anchorCtr="0" anchor="ctr" bIns="91425" lIns="91425" rIns="91425" wrap="square" tIns="91425">
            <a:noAutofit/>
          </a:bodyPr>
          <a:lstStyle/>
          <a:p>
            <a:pPr lvl="0" algn="ctr">
              <a:spcBef>
                <a:spcPts val="0"/>
              </a:spcBef>
              <a:buNone/>
            </a:pPr>
            <a:r>
              <a:rPr b="1" lang="en-GB">
                <a:latin typeface="Helvetica Neue"/>
                <a:ea typeface="Helvetica Neue"/>
                <a:cs typeface="Helvetica Neue"/>
                <a:sym typeface="Helvetica Neue"/>
              </a:rPr>
              <a:t>Entities</a:t>
            </a:r>
          </a:p>
        </p:txBody>
      </p:sp>
      <p:sp>
        <p:nvSpPr>
          <p:cNvPr id="116" name="Shape 116"/>
          <p:cNvSpPr txBox="1"/>
          <p:nvPr/>
        </p:nvSpPr>
        <p:spPr>
          <a:xfrm>
            <a:off x="4022375" y="3280000"/>
            <a:ext cx="1099500" cy="396000"/>
          </a:xfrm>
          <a:prstGeom prst="rect">
            <a:avLst/>
          </a:prstGeom>
          <a:noFill/>
          <a:ln>
            <a:noFill/>
          </a:ln>
        </p:spPr>
        <p:txBody>
          <a:bodyPr anchorCtr="0" anchor="ctr" bIns="91425" lIns="91425" rIns="91425" wrap="square" tIns="91425">
            <a:noAutofit/>
          </a:bodyPr>
          <a:lstStyle/>
          <a:p>
            <a:pPr lvl="0" algn="ctr">
              <a:spcBef>
                <a:spcPts val="0"/>
              </a:spcBef>
              <a:buNone/>
            </a:pPr>
            <a:r>
              <a:rPr b="1" lang="en-GB">
                <a:solidFill>
                  <a:srgbClr val="FFFFFF"/>
                </a:solidFill>
                <a:latin typeface="Helvetica Neue"/>
                <a:ea typeface="Helvetica Neue"/>
                <a:cs typeface="Helvetica Neue"/>
                <a:sym typeface="Helvetica Neue"/>
              </a:rPr>
              <a:t>Usecases</a:t>
            </a:r>
          </a:p>
        </p:txBody>
      </p:sp>
      <p:sp>
        <p:nvSpPr>
          <p:cNvPr id="117" name="Shape 117"/>
          <p:cNvSpPr txBox="1"/>
          <p:nvPr/>
        </p:nvSpPr>
        <p:spPr>
          <a:xfrm>
            <a:off x="4022375" y="3820400"/>
            <a:ext cx="10995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Interfaces</a:t>
            </a:r>
          </a:p>
        </p:txBody>
      </p:sp>
      <p:sp>
        <p:nvSpPr>
          <p:cNvPr id="118" name="Shape 118"/>
          <p:cNvSpPr txBox="1"/>
          <p:nvPr/>
        </p:nvSpPr>
        <p:spPr>
          <a:xfrm>
            <a:off x="3871775" y="4216400"/>
            <a:ext cx="14007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Infrastructure</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p:nvPr/>
        </p:nvSpPr>
        <p:spPr>
          <a:xfrm>
            <a:off x="2296950" y="428700"/>
            <a:ext cx="4550100" cy="4286100"/>
          </a:xfrm>
          <a:prstGeom prst="ellipse">
            <a:avLst/>
          </a:prstGeom>
          <a:solidFill>
            <a:srgbClr val="F62459"/>
          </a:solidFill>
          <a:ln>
            <a:noFill/>
          </a:ln>
        </p:spPr>
        <p:txBody>
          <a:bodyPr anchorCtr="0" anchor="ctr" bIns="91425" lIns="91425" rIns="91425" wrap="square" tIns="91425">
            <a:noAutofit/>
          </a:bodyPr>
          <a:lstStyle/>
          <a:p>
            <a:pPr lvl="0">
              <a:spcBef>
                <a:spcPts val="0"/>
              </a:spcBef>
              <a:buNone/>
            </a:pPr>
            <a:r>
              <a:t/>
            </a:r>
            <a:endParaRPr/>
          </a:p>
        </p:txBody>
      </p:sp>
      <p:sp>
        <p:nvSpPr>
          <p:cNvPr id="124" name="Shape 124"/>
          <p:cNvSpPr/>
          <p:nvPr/>
        </p:nvSpPr>
        <p:spPr>
          <a:xfrm>
            <a:off x="2702275" y="843350"/>
            <a:ext cx="3739500" cy="3457200"/>
          </a:xfrm>
          <a:prstGeom prst="ellipse">
            <a:avLst/>
          </a:prstGeom>
          <a:solidFill>
            <a:srgbClr val="913D88"/>
          </a:solidFill>
          <a:ln>
            <a:noFill/>
          </a:ln>
        </p:spPr>
        <p:txBody>
          <a:bodyPr anchorCtr="0" anchor="ctr" bIns="91425" lIns="91425" rIns="91425" wrap="square" tIns="91425">
            <a:noAutofit/>
          </a:bodyPr>
          <a:lstStyle/>
          <a:p>
            <a:pPr lvl="0">
              <a:spcBef>
                <a:spcPts val="0"/>
              </a:spcBef>
              <a:buNone/>
            </a:pPr>
            <a:r>
              <a:t/>
            </a:r>
            <a:endParaRPr/>
          </a:p>
        </p:txBody>
      </p:sp>
      <p:sp>
        <p:nvSpPr>
          <p:cNvPr id="125" name="Shape 125"/>
          <p:cNvSpPr/>
          <p:nvPr/>
        </p:nvSpPr>
        <p:spPr>
          <a:xfrm>
            <a:off x="3233400" y="1290650"/>
            <a:ext cx="2602500" cy="2562600"/>
          </a:xfrm>
          <a:prstGeom prst="ellipse">
            <a:avLst/>
          </a:prstGeom>
          <a:solidFill>
            <a:srgbClr val="EF4836"/>
          </a:solidFill>
          <a:ln>
            <a:noFill/>
          </a:ln>
        </p:spPr>
        <p:txBody>
          <a:bodyPr anchorCtr="0" anchor="ctr" bIns="91425" lIns="91425" rIns="91425" wrap="square" tIns="91425">
            <a:noAutofit/>
          </a:bodyPr>
          <a:lstStyle/>
          <a:p>
            <a:pPr lvl="0">
              <a:spcBef>
                <a:spcPts val="0"/>
              </a:spcBef>
              <a:buNone/>
            </a:pPr>
            <a:r>
              <a:t/>
            </a:r>
            <a:endParaRPr/>
          </a:p>
        </p:txBody>
      </p:sp>
      <p:sp>
        <p:nvSpPr>
          <p:cNvPr id="126" name="Shape 126"/>
          <p:cNvSpPr/>
          <p:nvPr/>
        </p:nvSpPr>
        <p:spPr>
          <a:xfrm>
            <a:off x="3871775" y="1854500"/>
            <a:ext cx="1400700" cy="1434900"/>
          </a:xfrm>
          <a:prstGeom prst="ellipse">
            <a:avLst/>
          </a:prstGeom>
          <a:solidFill>
            <a:srgbClr val="FDE3A7"/>
          </a:solidFill>
          <a:ln>
            <a:noFill/>
          </a:ln>
        </p:spPr>
        <p:txBody>
          <a:bodyPr anchorCtr="0" anchor="ctr" bIns="91425" lIns="91425" rIns="91425" wrap="square" tIns="91425">
            <a:noAutofit/>
          </a:bodyPr>
          <a:lstStyle/>
          <a:p>
            <a:pPr lvl="0" rtl="0" algn="ctr">
              <a:spcBef>
                <a:spcPts val="0"/>
              </a:spcBef>
              <a:buNone/>
            </a:pPr>
            <a:r>
              <a:rPr b="1" lang="en-GB">
                <a:latin typeface="Helvetica Neue"/>
                <a:ea typeface="Helvetica Neue"/>
                <a:cs typeface="Helvetica Neue"/>
                <a:sym typeface="Helvetica Neue"/>
              </a:rPr>
              <a:t>Entities</a:t>
            </a:r>
          </a:p>
        </p:txBody>
      </p:sp>
      <p:sp>
        <p:nvSpPr>
          <p:cNvPr id="127" name="Shape 127"/>
          <p:cNvSpPr txBox="1"/>
          <p:nvPr/>
        </p:nvSpPr>
        <p:spPr>
          <a:xfrm>
            <a:off x="4022375" y="3280000"/>
            <a:ext cx="10995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Usecases</a:t>
            </a:r>
          </a:p>
        </p:txBody>
      </p:sp>
      <p:sp>
        <p:nvSpPr>
          <p:cNvPr id="128" name="Shape 128"/>
          <p:cNvSpPr txBox="1"/>
          <p:nvPr/>
        </p:nvSpPr>
        <p:spPr>
          <a:xfrm>
            <a:off x="4022375" y="3820400"/>
            <a:ext cx="10995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Interfaces</a:t>
            </a:r>
          </a:p>
        </p:txBody>
      </p:sp>
      <p:sp>
        <p:nvSpPr>
          <p:cNvPr id="129" name="Shape 129"/>
          <p:cNvSpPr txBox="1"/>
          <p:nvPr/>
        </p:nvSpPr>
        <p:spPr>
          <a:xfrm>
            <a:off x="3871775" y="4216400"/>
            <a:ext cx="14007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Infrastructure</a:t>
            </a:r>
          </a:p>
        </p:txBody>
      </p:sp>
      <p:cxnSp>
        <p:nvCxnSpPr>
          <p:cNvPr id="130" name="Shape 130"/>
          <p:cNvCxnSpPr/>
          <p:nvPr/>
        </p:nvCxnSpPr>
        <p:spPr>
          <a:xfrm flipH="1" rot="10800000">
            <a:off x="2268925" y="2744050"/>
            <a:ext cx="2138400" cy="1598100"/>
          </a:xfrm>
          <a:prstGeom prst="straightConnector1">
            <a:avLst/>
          </a:prstGeom>
          <a:noFill/>
          <a:ln cap="flat" cmpd="sng" w="76200">
            <a:solidFill>
              <a:srgbClr val="000000"/>
            </a:solidFill>
            <a:prstDash val="solid"/>
            <a:round/>
            <a:headEnd len="lg" w="lg" type="none"/>
            <a:tailEnd len="lg" w="lg" type="triangle"/>
          </a:ln>
        </p:spPr>
      </p:cxnSp>
      <p:sp>
        <p:nvSpPr>
          <p:cNvPr id="131" name="Shape 131"/>
          <p:cNvSpPr txBox="1"/>
          <p:nvPr/>
        </p:nvSpPr>
        <p:spPr>
          <a:xfrm>
            <a:off x="1295175" y="4216400"/>
            <a:ext cx="1504800" cy="396000"/>
          </a:xfrm>
          <a:prstGeom prst="rect">
            <a:avLst/>
          </a:prstGeom>
          <a:noFill/>
          <a:ln>
            <a:noFill/>
          </a:ln>
        </p:spPr>
        <p:txBody>
          <a:bodyPr anchorCtr="0" anchor="t" bIns="91425" lIns="91425" rIns="91425" wrap="square" tIns="91425">
            <a:noAutofit/>
          </a:bodyPr>
          <a:lstStyle/>
          <a:p>
            <a:pPr lvl="0" algn="ctr">
              <a:spcBef>
                <a:spcPts val="0"/>
              </a:spcBef>
              <a:buNone/>
            </a:pPr>
            <a:r>
              <a:rPr b="1" lang="en-GB">
                <a:latin typeface="Helvetica Neue"/>
                <a:ea typeface="Helvetica Neue"/>
                <a:cs typeface="Helvetica Neue"/>
                <a:sym typeface="Helvetica Neue"/>
              </a:rPr>
              <a:t>Dependencies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txBox="1"/>
          <p:nvPr/>
        </p:nvSpPr>
        <p:spPr>
          <a:xfrm>
            <a:off x="342150" y="265550"/>
            <a:ext cx="8459700" cy="4193100"/>
          </a:xfrm>
          <a:prstGeom prst="rect">
            <a:avLst/>
          </a:prstGeom>
          <a:noFill/>
          <a:ln>
            <a:noFill/>
          </a:ln>
        </p:spPr>
        <p:txBody>
          <a:bodyPr anchorCtr="0" anchor="ctr" bIns="91425" lIns="91425" rIns="91425" wrap="square" tIns="91425">
            <a:noAutofit/>
          </a:bodyPr>
          <a:lstStyle/>
          <a:p>
            <a:pPr lvl="0" rtl="0">
              <a:spcBef>
                <a:spcPts val="0"/>
              </a:spcBef>
              <a:buNone/>
            </a:pPr>
            <a:r>
              <a:rPr b="1" lang="en-GB" sz="6000">
                <a:solidFill>
                  <a:srgbClr val="666666"/>
                </a:solidFill>
                <a:latin typeface="Helvetica Neue"/>
                <a:ea typeface="Helvetica Neue"/>
                <a:cs typeface="Helvetica Neue"/>
                <a:sym typeface="Helvetica Neue"/>
              </a:rPr>
              <a:t>Single responsibility </a:t>
            </a:r>
          </a:p>
          <a:p>
            <a:pPr lvl="0" rtl="0">
              <a:spcBef>
                <a:spcPts val="0"/>
              </a:spcBef>
              <a:buNone/>
            </a:pPr>
            <a:r>
              <a:rPr b="1" lang="en-GB" sz="6000">
                <a:solidFill>
                  <a:srgbClr val="666666"/>
                </a:solidFill>
                <a:latin typeface="Helvetica Neue"/>
                <a:ea typeface="Helvetica Neue"/>
                <a:cs typeface="Helvetica Neue"/>
                <a:sym typeface="Helvetica Neue"/>
              </a:rPr>
              <a:t>Open/closed</a:t>
            </a:r>
          </a:p>
          <a:p>
            <a:pPr lvl="0" rtl="0">
              <a:spcBef>
                <a:spcPts val="0"/>
              </a:spcBef>
              <a:buNone/>
            </a:pPr>
            <a:r>
              <a:rPr b="1" lang="en-GB" sz="6000">
                <a:solidFill>
                  <a:srgbClr val="666666"/>
                </a:solidFill>
                <a:latin typeface="Helvetica Neue"/>
                <a:ea typeface="Helvetica Neue"/>
                <a:cs typeface="Helvetica Neue"/>
                <a:sym typeface="Helvetica Neue"/>
              </a:rPr>
              <a:t>Liskov substitution</a:t>
            </a:r>
            <a:br>
              <a:rPr b="1" lang="en-GB" sz="6000">
                <a:solidFill>
                  <a:srgbClr val="666666"/>
                </a:solidFill>
                <a:latin typeface="Helvetica Neue"/>
                <a:ea typeface="Helvetica Neue"/>
                <a:cs typeface="Helvetica Neue"/>
                <a:sym typeface="Helvetica Neue"/>
              </a:rPr>
            </a:br>
            <a:r>
              <a:rPr b="1" lang="en-GB" sz="6000">
                <a:solidFill>
                  <a:srgbClr val="F62459"/>
                </a:solidFill>
                <a:latin typeface="Helvetica Neue"/>
                <a:ea typeface="Helvetica Neue"/>
                <a:cs typeface="Helvetica Neue"/>
                <a:sym typeface="Helvetica Neue"/>
              </a:rPr>
              <a:t>Interface segregation</a:t>
            </a:r>
          </a:p>
          <a:p>
            <a:pPr lvl="0" rtl="0">
              <a:spcBef>
                <a:spcPts val="0"/>
              </a:spcBef>
              <a:buNone/>
            </a:pPr>
            <a:r>
              <a:rPr b="1" lang="en-GB" sz="6000">
                <a:solidFill>
                  <a:srgbClr val="666666"/>
                </a:solidFill>
                <a:latin typeface="Helvetica Neue"/>
                <a:ea typeface="Helvetica Neue"/>
                <a:cs typeface="Helvetica Neue"/>
                <a:sym typeface="Helvetica Neue"/>
              </a:rPr>
              <a:t>Dependency inversion</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graphicFrame>
        <p:nvGraphicFramePr>
          <p:cNvPr id="141" name="Shape 141"/>
          <p:cNvGraphicFramePr/>
          <p:nvPr/>
        </p:nvGraphicFramePr>
        <p:xfrm>
          <a:off x="952500" y="1751788"/>
          <a:ext cx="3000000" cy="3000000"/>
        </p:xfrm>
        <a:graphic>
          <a:graphicData uri="http://schemas.openxmlformats.org/drawingml/2006/table">
            <a:tbl>
              <a:tblPr>
                <a:noFill/>
                <a:tableStyleId>{5D996BB6-A381-4E69-8CCB-7C6A45A8C429}</a:tableStyleId>
              </a:tblPr>
              <a:tblGrid>
                <a:gridCol w="1447800"/>
                <a:gridCol w="1447800"/>
                <a:gridCol w="1447800"/>
                <a:gridCol w="1447800"/>
                <a:gridCol w="1447800"/>
              </a:tblGrid>
              <a:tr h="550175">
                <a:tc>
                  <a:txBody>
                    <a:bodyPr>
                      <a:noAutofit/>
                    </a:bodyPr>
                    <a:lstStyle/>
                    <a:p>
                      <a:pPr lvl="0">
                        <a:spcBef>
                          <a:spcPts val="0"/>
                        </a:spcBef>
                        <a:buNone/>
                      </a:pPr>
                      <a:r>
                        <a:t/>
                      </a:r>
                      <a:endParaRPr>
                        <a:latin typeface="Helvetica Neue"/>
                        <a:ea typeface="Helvetica Neue"/>
                        <a:cs typeface="Helvetica Neue"/>
                        <a:sym typeface="Helvetica Neue"/>
                      </a:endParaRP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lgn="ctr">
                        <a:spcBef>
                          <a:spcPts val="0"/>
                        </a:spcBef>
                        <a:buNone/>
                      </a:pPr>
                      <a:r>
                        <a:rPr b="1" lang="en-GB">
                          <a:latin typeface="Helvetica Neue"/>
                          <a:ea typeface="Helvetica Neue"/>
                          <a:cs typeface="Helvetica Neue"/>
                          <a:sym typeface="Helvetica Neue"/>
                        </a:rPr>
                        <a:t>Entities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lgn="ctr">
                        <a:spcBef>
                          <a:spcPts val="0"/>
                        </a:spcBef>
                        <a:buNone/>
                      </a:pPr>
                      <a:r>
                        <a:rPr b="1" lang="en-GB">
                          <a:latin typeface="Helvetica Neue"/>
                          <a:ea typeface="Helvetica Neue"/>
                          <a:cs typeface="Helvetica Neue"/>
                          <a:sym typeface="Helvetica Neue"/>
                        </a:rPr>
                        <a:t>Usecases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lgn="ctr">
                        <a:spcBef>
                          <a:spcPts val="0"/>
                        </a:spcBef>
                        <a:buNone/>
                      </a:pPr>
                      <a:r>
                        <a:rPr b="1" lang="en-GB">
                          <a:latin typeface="Helvetica Neue"/>
                          <a:ea typeface="Helvetica Neue"/>
                          <a:cs typeface="Helvetica Neue"/>
                          <a:sym typeface="Helvetica Neue"/>
                        </a:rPr>
                        <a:t>Interfaces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lgn="ctr">
                        <a:spcBef>
                          <a:spcPts val="0"/>
                        </a:spcBef>
                        <a:buNone/>
                      </a:pPr>
                      <a:r>
                        <a:rPr b="1" lang="en-GB">
                          <a:latin typeface="Helvetica Neue"/>
                          <a:ea typeface="Helvetica Neue"/>
                          <a:cs typeface="Helvetica Neue"/>
                          <a:sym typeface="Helvetica Neue"/>
                        </a:rPr>
                        <a:t>Infrastructure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544875">
                <a:tc>
                  <a:txBody>
                    <a:bodyPr>
                      <a:noAutofit/>
                    </a:bodyPr>
                    <a:lstStyle/>
                    <a:p>
                      <a:pPr lvl="0">
                        <a:spcBef>
                          <a:spcPts val="0"/>
                        </a:spcBef>
                        <a:buNone/>
                      </a:pPr>
                      <a:r>
                        <a:rPr b="1" lang="en-GB">
                          <a:latin typeface="Helvetica Neue"/>
                          <a:ea typeface="Helvetica Neue"/>
                          <a:cs typeface="Helvetica Neue"/>
                          <a:sym typeface="Helvetica Neue"/>
                        </a:rPr>
                        <a:t>Business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Specific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Specific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Agnostic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Agnostic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544875">
                <a:tc>
                  <a:txBody>
                    <a:bodyPr>
                      <a:noAutofit/>
                    </a:bodyPr>
                    <a:lstStyle/>
                    <a:p>
                      <a:pPr lvl="0">
                        <a:spcBef>
                          <a:spcPts val="0"/>
                        </a:spcBef>
                        <a:buNone/>
                      </a:pPr>
                      <a:r>
                        <a:rPr b="1" lang="en-GB">
                          <a:latin typeface="Helvetica Neue"/>
                          <a:ea typeface="Helvetica Neue"/>
                          <a:cs typeface="Helvetica Neue"/>
                          <a:sym typeface="Helvetica Neue"/>
                        </a:rPr>
                        <a:t>Application</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Agnostic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Specific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Specific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Agnostic</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txBox="1"/>
          <p:nvPr/>
        </p:nvSpPr>
        <p:spPr>
          <a:xfrm>
            <a:off x="2176800" y="1726200"/>
            <a:ext cx="4790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6000">
                <a:latin typeface="Helvetica Neue"/>
                <a:ea typeface="Helvetica Neue"/>
                <a:cs typeface="Helvetica Neue"/>
                <a:sym typeface="Helvetica Neue"/>
              </a:rPr>
              <a:t>Some Code</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Shape 151"/>
          <p:cNvSpPr/>
          <p:nvPr/>
        </p:nvSpPr>
        <p:spPr>
          <a:xfrm>
            <a:off x="2296950" y="428700"/>
            <a:ext cx="4550100" cy="4286100"/>
          </a:xfrm>
          <a:prstGeom prst="ellipse">
            <a:avLst/>
          </a:prstGeom>
          <a:solidFill>
            <a:srgbClr val="F62459"/>
          </a:solidFill>
          <a:ln>
            <a:noFill/>
          </a:ln>
        </p:spPr>
        <p:txBody>
          <a:bodyPr anchorCtr="0" anchor="ctr" bIns="91425" lIns="91425" rIns="91425" wrap="square" tIns="91425">
            <a:noAutofit/>
          </a:bodyPr>
          <a:lstStyle/>
          <a:p>
            <a:pPr lvl="0">
              <a:spcBef>
                <a:spcPts val="0"/>
              </a:spcBef>
              <a:buNone/>
            </a:pPr>
            <a:r>
              <a:t/>
            </a:r>
            <a:endParaRPr/>
          </a:p>
        </p:txBody>
      </p:sp>
      <p:sp>
        <p:nvSpPr>
          <p:cNvPr id="152" name="Shape 152"/>
          <p:cNvSpPr/>
          <p:nvPr/>
        </p:nvSpPr>
        <p:spPr>
          <a:xfrm>
            <a:off x="2702275" y="843350"/>
            <a:ext cx="3739500" cy="3457200"/>
          </a:xfrm>
          <a:prstGeom prst="ellipse">
            <a:avLst/>
          </a:prstGeom>
          <a:solidFill>
            <a:srgbClr val="913D88"/>
          </a:solidFill>
          <a:ln>
            <a:noFill/>
          </a:ln>
        </p:spPr>
        <p:txBody>
          <a:bodyPr anchorCtr="0" anchor="ctr" bIns="91425" lIns="91425" rIns="91425" wrap="square" tIns="91425">
            <a:noAutofit/>
          </a:bodyPr>
          <a:lstStyle/>
          <a:p>
            <a:pPr lvl="0">
              <a:spcBef>
                <a:spcPts val="0"/>
              </a:spcBef>
              <a:buNone/>
            </a:pPr>
            <a:r>
              <a:t/>
            </a:r>
            <a:endParaRPr/>
          </a:p>
        </p:txBody>
      </p:sp>
      <p:sp>
        <p:nvSpPr>
          <p:cNvPr id="153" name="Shape 153"/>
          <p:cNvSpPr/>
          <p:nvPr/>
        </p:nvSpPr>
        <p:spPr>
          <a:xfrm>
            <a:off x="3233400" y="1290650"/>
            <a:ext cx="2602500" cy="2562600"/>
          </a:xfrm>
          <a:prstGeom prst="ellipse">
            <a:avLst/>
          </a:prstGeom>
          <a:solidFill>
            <a:srgbClr val="EF4836"/>
          </a:solidFill>
          <a:ln>
            <a:noFill/>
          </a:ln>
        </p:spPr>
        <p:txBody>
          <a:bodyPr anchorCtr="0" anchor="ctr" bIns="91425" lIns="91425" rIns="91425" wrap="square" tIns="91425">
            <a:noAutofit/>
          </a:bodyPr>
          <a:lstStyle/>
          <a:p>
            <a:pPr lvl="0">
              <a:spcBef>
                <a:spcPts val="0"/>
              </a:spcBef>
              <a:buNone/>
            </a:pPr>
            <a:r>
              <a:t/>
            </a:r>
            <a:endParaRPr/>
          </a:p>
        </p:txBody>
      </p:sp>
      <p:sp>
        <p:nvSpPr>
          <p:cNvPr id="154" name="Shape 154"/>
          <p:cNvSpPr/>
          <p:nvPr/>
        </p:nvSpPr>
        <p:spPr>
          <a:xfrm>
            <a:off x="3871775" y="1854500"/>
            <a:ext cx="1400700" cy="1434900"/>
          </a:xfrm>
          <a:prstGeom prst="ellipse">
            <a:avLst/>
          </a:prstGeom>
          <a:solidFill>
            <a:srgbClr val="FDE3A7"/>
          </a:solidFill>
          <a:ln>
            <a:noFill/>
          </a:ln>
        </p:spPr>
        <p:txBody>
          <a:bodyPr anchorCtr="0" anchor="ctr" bIns="91425" lIns="91425" rIns="91425" wrap="square" tIns="91425">
            <a:noAutofit/>
          </a:bodyPr>
          <a:lstStyle/>
          <a:p>
            <a:pPr lvl="0" rtl="0" algn="ctr">
              <a:spcBef>
                <a:spcPts val="0"/>
              </a:spcBef>
              <a:buNone/>
            </a:pPr>
            <a:r>
              <a:rPr b="1" lang="en-GB">
                <a:latin typeface="Helvetica Neue"/>
                <a:ea typeface="Helvetica Neue"/>
                <a:cs typeface="Helvetica Neue"/>
                <a:sym typeface="Helvetica Neue"/>
              </a:rPr>
              <a:t>Entities</a:t>
            </a:r>
          </a:p>
        </p:txBody>
      </p:sp>
      <p:sp>
        <p:nvSpPr>
          <p:cNvPr id="155" name="Shape 155"/>
          <p:cNvSpPr txBox="1"/>
          <p:nvPr/>
        </p:nvSpPr>
        <p:spPr>
          <a:xfrm>
            <a:off x="4022375" y="3280000"/>
            <a:ext cx="10995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Usecases</a:t>
            </a:r>
          </a:p>
        </p:txBody>
      </p:sp>
      <p:sp>
        <p:nvSpPr>
          <p:cNvPr id="156" name="Shape 156"/>
          <p:cNvSpPr txBox="1"/>
          <p:nvPr/>
        </p:nvSpPr>
        <p:spPr>
          <a:xfrm>
            <a:off x="4022375" y="3820400"/>
            <a:ext cx="10995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Interfaces</a:t>
            </a:r>
          </a:p>
        </p:txBody>
      </p:sp>
      <p:sp>
        <p:nvSpPr>
          <p:cNvPr id="157" name="Shape 157"/>
          <p:cNvSpPr txBox="1"/>
          <p:nvPr/>
        </p:nvSpPr>
        <p:spPr>
          <a:xfrm>
            <a:off x="3871775" y="4216400"/>
            <a:ext cx="14007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Infrastructure</a:t>
            </a:r>
          </a:p>
        </p:txBody>
      </p:sp>
      <p:sp>
        <p:nvSpPr>
          <p:cNvPr id="158" name="Shape 158"/>
          <p:cNvSpPr/>
          <p:nvPr/>
        </p:nvSpPr>
        <p:spPr>
          <a:xfrm>
            <a:off x="1602675" y="2091875"/>
            <a:ext cx="2986425" cy="2166425"/>
          </a:xfrm>
          <a:custGeom>
            <a:pathLst>
              <a:path extrusionOk="0" h="86657" w="119457">
                <a:moveTo>
                  <a:pt x="0" y="0"/>
                </a:moveTo>
                <a:cubicBezTo>
                  <a:pt x="19878" y="2671"/>
                  <a:pt x="114921" y="1584"/>
                  <a:pt x="119270" y="16027"/>
                </a:cubicBezTo>
                <a:cubicBezTo>
                  <a:pt x="123618" y="30469"/>
                  <a:pt x="41620" y="74885"/>
                  <a:pt x="26091" y="86657"/>
                </a:cubicBezTo>
              </a:path>
            </a:pathLst>
          </a:custGeom>
          <a:noFill/>
          <a:ln cap="flat" cmpd="sng" w="76200">
            <a:solidFill>
              <a:srgbClr val="000000"/>
            </a:solidFill>
            <a:prstDash val="solid"/>
            <a:round/>
            <a:headEnd len="lg" w="lg" type="none"/>
            <a:tailEnd len="lg" w="lg" type="none"/>
          </a:ln>
        </p:spPr>
      </p:sp>
      <p:sp>
        <p:nvSpPr>
          <p:cNvPr id="159" name="Shape 159"/>
          <p:cNvSpPr/>
          <p:nvPr/>
        </p:nvSpPr>
        <p:spPr>
          <a:xfrm>
            <a:off x="279550" y="1421100"/>
            <a:ext cx="1281300" cy="1220700"/>
          </a:xfrm>
          <a:prstGeom prst="ellipse">
            <a:avLst/>
          </a:prstGeom>
          <a:solidFill>
            <a:srgbClr val="F62459"/>
          </a:solidFill>
          <a:ln>
            <a:noFill/>
          </a:ln>
        </p:spPr>
        <p:txBody>
          <a:bodyPr anchorCtr="0" anchor="ctr" bIns="91425" lIns="91425" rIns="91425" wrap="square" tIns="91425">
            <a:noAutofit/>
          </a:bodyPr>
          <a:lstStyle/>
          <a:p>
            <a:pPr lvl="0" algn="ctr">
              <a:spcBef>
                <a:spcPts val="0"/>
              </a:spcBef>
              <a:buNone/>
            </a:pPr>
            <a:r>
              <a:rPr b="1" lang="en-GB">
                <a:solidFill>
                  <a:srgbClr val="FFFFFF"/>
                </a:solidFill>
                <a:latin typeface="Helvetica Neue"/>
                <a:ea typeface="Helvetica Neue"/>
                <a:cs typeface="Helvetica Neue"/>
                <a:sym typeface="Helvetica Neue"/>
              </a:rPr>
              <a:t>Web</a:t>
            </a:r>
          </a:p>
        </p:txBody>
      </p:sp>
      <p:sp>
        <p:nvSpPr>
          <p:cNvPr id="160" name="Shape 160"/>
          <p:cNvSpPr/>
          <p:nvPr/>
        </p:nvSpPr>
        <p:spPr>
          <a:xfrm>
            <a:off x="930450" y="3676000"/>
            <a:ext cx="1281300" cy="1220700"/>
          </a:xfrm>
          <a:prstGeom prst="ellipse">
            <a:avLst/>
          </a:prstGeom>
          <a:solidFill>
            <a:srgbClr val="F62459"/>
          </a:solid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Storage</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graphicFrame>
        <p:nvGraphicFramePr>
          <p:cNvPr id="165" name="Shape 165"/>
          <p:cNvGraphicFramePr/>
          <p:nvPr/>
        </p:nvGraphicFramePr>
        <p:xfrm>
          <a:off x="952500" y="1429288"/>
          <a:ext cx="3000000" cy="3000000"/>
        </p:xfrm>
        <a:graphic>
          <a:graphicData uri="http://schemas.openxmlformats.org/drawingml/2006/table">
            <a:tbl>
              <a:tblPr>
                <a:noFill/>
                <a:tableStyleId>{5D996BB6-A381-4E69-8CCB-7C6A45A8C429}</a:tableStyleId>
              </a:tblPr>
              <a:tblGrid>
                <a:gridCol w="1676100"/>
                <a:gridCol w="1219500"/>
                <a:gridCol w="1447800"/>
                <a:gridCol w="1447800"/>
                <a:gridCol w="1447800"/>
              </a:tblGrid>
              <a:tr h="460525">
                <a:tc>
                  <a:txBody>
                    <a:bodyPr>
                      <a:noAutofit/>
                    </a:bodyPr>
                    <a:lstStyle/>
                    <a:p>
                      <a:pPr lvl="0">
                        <a:spcBef>
                          <a:spcPts val="0"/>
                        </a:spcBef>
                        <a:buNone/>
                      </a:pPr>
                      <a:r>
                        <a:t/>
                      </a:r>
                      <a:endParaRPr b="1">
                        <a:latin typeface="Helvetica Neue"/>
                        <a:ea typeface="Helvetica Neue"/>
                        <a:cs typeface="Helvetica Neue"/>
                        <a:sym typeface="Helvetica Neue"/>
                      </a:endParaRP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b="1" lang="en-GB">
                          <a:latin typeface="Helvetica Neue"/>
                          <a:ea typeface="Helvetica Neue"/>
                          <a:cs typeface="Helvetica Neue"/>
                          <a:sym typeface="Helvetica Neue"/>
                        </a:rPr>
                        <a:t>Entities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b="1" lang="en-GB">
                          <a:latin typeface="Helvetica Neue"/>
                          <a:ea typeface="Helvetica Neue"/>
                          <a:cs typeface="Helvetica Neue"/>
                          <a:sym typeface="Helvetica Neue"/>
                        </a:rPr>
                        <a:t>Usecases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b="1" lang="en-GB">
                          <a:latin typeface="Helvetica Neue"/>
                          <a:ea typeface="Helvetica Neue"/>
                          <a:cs typeface="Helvetica Neue"/>
                          <a:sym typeface="Helvetica Neue"/>
                        </a:rPr>
                        <a:t>Interfaces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b="1" lang="en-GB">
                          <a:latin typeface="Helvetica Neue"/>
                          <a:ea typeface="Helvetica Neue"/>
                          <a:cs typeface="Helvetica Neue"/>
                          <a:sym typeface="Helvetica Neue"/>
                        </a:rPr>
                        <a:t>Infrastructure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456100">
                <a:tc>
                  <a:txBody>
                    <a:bodyPr>
                      <a:noAutofit/>
                    </a:bodyPr>
                    <a:lstStyle/>
                    <a:p>
                      <a:pPr lvl="0">
                        <a:spcBef>
                          <a:spcPts val="0"/>
                        </a:spcBef>
                        <a:buNone/>
                      </a:pPr>
                      <a:r>
                        <a:rPr b="1" lang="en-GB">
                          <a:latin typeface="Helvetica Neue"/>
                          <a:ea typeface="Helvetica Neue"/>
                          <a:cs typeface="Helvetica Neue"/>
                          <a:sym typeface="Helvetica Neue"/>
                        </a:rPr>
                        <a:t>Repositories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Define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Define/Use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Implement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456100">
                <a:tc>
                  <a:txBody>
                    <a:bodyPr>
                      <a:noAutofit/>
                    </a:bodyPr>
                    <a:lstStyle/>
                    <a:p>
                      <a:pPr lvl="0">
                        <a:spcBef>
                          <a:spcPts val="0"/>
                        </a:spcBef>
                        <a:buNone/>
                      </a:pPr>
                      <a:r>
                        <a:rPr b="1" lang="en-GB">
                          <a:latin typeface="Helvetica Neue"/>
                          <a:ea typeface="Helvetica Neue"/>
                          <a:cs typeface="Helvetica Neue"/>
                          <a:sym typeface="Helvetica Neue"/>
                        </a:rPr>
                        <a:t>Interactors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Implement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Define/Use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456100">
                <a:tc>
                  <a:txBody>
                    <a:bodyPr>
                      <a:noAutofit/>
                    </a:bodyPr>
                    <a:lstStyle/>
                    <a:p>
                      <a:pPr lvl="0">
                        <a:spcBef>
                          <a:spcPts val="0"/>
                        </a:spcBef>
                        <a:buNone/>
                      </a:pPr>
                      <a:r>
                        <a:rPr b="1" lang="en-GB">
                          <a:latin typeface="Helvetica Neue"/>
                          <a:ea typeface="Helvetica Neue"/>
                          <a:cs typeface="Helvetica Neue"/>
                          <a:sym typeface="Helvetica Neue"/>
                        </a:rPr>
                        <a:t>Input Handlers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Clr>
                          <a:schemeClr val="dk1"/>
                        </a:buClr>
                        <a:buSzPct val="78571"/>
                        <a:buFont typeface="Arial"/>
                        <a:buNone/>
                      </a:pPr>
                      <a:r>
                        <a:rPr lang="en-GB">
                          <a:solidFill>
                            <a:schemeClr val="dk1"/>
                          </a:solidFill>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Clr>
                          <a:schemeClr val="dk1"/>
                        </a:buClr>
                        <a:buSzPct val="78571"/>
                        <a:buFont typeface="Arial"/>
                        <a:buNone/>
                      </a:pPr>
                      <a:r>
                        <a:rPr lang="en-GB">
                          <a:solidFill>
                            <a:schemeClr val="dk1"/>
                          </a:solidFill>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Implement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Clr>
                          <a:schemeClr val="dk1"/>
                        </a:buClr>
                        <a:buSzPct val="78571"/>
                        <a:buFont typeface="Arial"/>
                        <a:buNone/>
                      </a:pPr>
                      <a:r>
                        <a:rPr lang="en-GB">
                          <a:solidFill>
                            <a:schemeClr val="dk1"/>
                          </a:solidFill>
                          <a:latin typeface="Helvetica Neue"/>
                          <a:ea typeface="Helvetica Neue"/>
                          <a:cs typeface="Helvetica Neue"/>
                          <a:sym typeface="Helvetica Neue"/>
                        </a:rPr>
                        <a:t>Use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r h="456100">
                <a:tc>
                  <a:txBody>
                    <a:bodyPr>
                      <a:noAutofit/>
                    </a:bodyPr>
                    <a:lstStyle/>
                    <a:p>
                      <a:pPr lvl="0">
                        <a:spcBef>
                          <a:spcPts val="0"/>
                        </a:spcBef>
                        <a:buNone/>
                      </a:pPr>
                      <a:r>
                        <a:rPr b="1" lang="en-GB">
                          <a:latin typeface="Helvetica Neue"/>
                          <a:ea typeface="Helvetica Neue"/>
                          <a:cs typeface="Helvetica Neue"/>
                          <a:sym typeface="Helvetica Neue"/>
                        </a:rPr>
                        <a:t>Output Handlers</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Clr>
                          <a:schemeClr val="dk1"/>
                        </a:buClr>
                        <a:buSzPct val="78571"/>
                        <a:buFont typeface="Arial"/>
                        <a:buNone/>
                      </a:pPr>
                      <a:r>
                        <a:rPr lang="en-GB">
                          <a:solidFill>
                            <a:schemeClr val="dk1"/>
                          </a:solidFill>
                          <a:latin typeface="Helvetica Neue"/>
                          <a:ea typeface="Helvetica Neue"/>
                          <a:cs typeface="Helvetica Neue"/>
                          <a:sym typeface="Helvetica Neue"/>
                        </a:rPr>
                        <a: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Use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None/>
                      </a:pPr>
                      <a:r>
                        <a:rPr lang="en-GB">
                          <a:latin typeface="Helvetica Neue"/>
                          <a:ea typeface="Helvetica Neue"/>
                          <a:cs typeface="Helvetica Neue"/>
                          <a:sym typeface="Helvetica Neue"/>
                        </a:rPr>
                        <a:t>Define</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c>
                  <a:txBody>
                    <a:bodyPr>
                      <a:noAutofit/>
                    </a:bodyPr>
                    <a:lstStyle/>
                    <a:p>
                      <a:pPr lvl="0">
                        <a:spcBef>
                          <a:spcPts val="0"/>
                        </a:spcBef>
                        <a:buClr>
                          <a:schemeClr val="dk1"/>
                        </a:buClr>
                        <a:buSzPct val="78571"/>
                        <a:buFont typeface="Arial"/>
                        <a:buNone/>
                      </a:pPr>
                      <a:r>
                        <a:rPr lang="en-GB">
                          <a:solidFill>
                            <a:schemeClr val="dk1"/>
                          </a:solidFill>
                          <a:latin typeface="Helvetica Neue"/>
                          <a:ea typeface="Helvetica Neue"/>
                          <a:cs typeface="Helvetica Neue"/>
                          <a:sym typeface="Helvetica Neue"/>
                        </a:rPr>
                        <a:t>Implement</a:t>
                      </a:r>
                    </a:p>
                  </a:txBody>
                  <a:tcPr marT="91425" marB="91425" marR="91425" marL="91425">
                    <a:lnL cap="flat" cmpd="sng" w="19050">
                      <a:solidFill>
                        <a:srgbClr val="000000"/>
                      </a:solidFill>
                      <a:prstDash val="solid"/>
                      <a:round/>
                      <a:headEnd len="med" w="med" type="none"/>
                      <a:tailEnd len="med" w="med" type="none"/>
                    </a:lnL>
                    <a:lnR cap="flat" cmpd="sng" w="19050">
                      <a:solidFill>
                        <a:srgbClr val="000000"/>
                      </a:solidFill>
                      <a:prstDash val="solid"/>
                      <a:round/>
                      <a:headEnd len="med" w="med" type="none"/>
                      <a:tailEnd len="med" w="med" type="none"/>
                    </a:lnR>
                    <a:lnT cap="flat" cmpd="sng" w="19050">
                      <a:solidFill>
                        <a:srgbClr val="000000"/>
                      </a:solidFill>
                      <a:prstDash val="solid"/>
                      <a:round/>
                      <a:headEnd len="med" w="med" type="none"/>
                      <a:tailEnd len="med" w="med" type="none"/>
                    </a:lnT>
                    <a:lnB cap="flat" cmpd="sng" w="19050">
                      <a:solidFill>
                        <a:srgbClr val="000000"/>
                      </a:solidFill>
                      <a:prstDash val="solid"/>
                      <a:round/>
                      <a:headEnd len="med" w="med" type="none"/>
                      <a:tailEnd len="med" w="med"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Shape 170"/>
          <p:cNvSpPr txBox="1"/>
          <p:nvPr/>
        </p:nvSpPr>
        <p:spPr>
          <a:xfrm>
            <a:off x="2176800" y="1726200"/>
            <a:ext cx="4790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6000">
                <a:latin typeface="Helvetica Neue"/>
                <a:ea typeface="Helvetica Neue"/>
                <a:cs typeface="Helvetica Neue"/>
                <a:sym typeface="Helvetica Neue"/>
              </a:rPr>
              <a:t>The Hmm...</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nvSpPr>
        <p:spPr>
          <a:xfrm>
            <a:off x="2799150" y="1726200"/>
            <a:ext cx="3545700" cy="1691100"/>
          </a:xfrm>
          <a:prstGeom prst="rect">
            <a:avLst/>
          </a:prstGeom>
          <a:noFill/>
          <a:ln>
            <a:noFill/>
          </a:ln>
        </p:spPr>
        <p:txBody>
          <a:bodyPr anchorCtr="0" anchor="ctr" bIns="91425" lIns="91425" rIns="91425" wrap="square" tIns="91425">
            <a:noAutofit/>
          </a:bodyPr>
          <a:lstStyle/>
          <a:p>
            <a:pPr lvl="0" algn="ctr">
              <a:spcBef>
                <a:spcPts val="0"/>
              </a:spcBef>
              <a:buNone/>
            </a:pPr>
            <a:r>
              <a:rPr b="1" lang="en-GB" sz="6000">
                <a:latin typeface="Helvetica Neue"/>
                <a:ea typeface="Helvetica Neue"/>
                <a:cs typeface="Helvetica Neue"/>
                <a:sym typeface="Helvetica Neue"/>
              </a:rPr>
              <a:t>Myself</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txBox="1"/>
          <p:nvPr/>
        </p:nvSpPr>
        <p:spPr>
          <a:xfrm>
            <a:off x="1325250" y="1726200"/>
            <a:ext cx="64935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a:pPr>
            <a:r>
              <a:rPr b="1" lang="en-GB" sz="6000">
                <a:latin typeface="Helvetica Neue"/>
                <a:ea typeface="Helvetica Neue"/>
                <a:cs typeface="Helvetica Neue"/>
                <a:sym typeface="Helvetica Neue"/>
              </a:rPr>
              <a:t>Terminology</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nvSpPr>
        <p:spPr>
          <a:xfrm>
            <a:off x="1325250" y="1726200"/>
            <a:ext cx="64935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startAt="2"/>
            </a:pPr>
            <a:r>
              <a:rPr b="1" lang="en-GB" sz="6000">
                <a:latin typeface="Helvetica Neue"/>
                <a:ea typeface="Helvetica Neue"/>
                <a:cs typeface="Helvetica Neue"/>
                <a:sym typeface="Helvetica Neue"/>
              </a:rPr>
              <a:t>Code repetition</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nvSpPr>
        <p:spPr>
          <a:xfrm>
            <a:off x="429000" y="1726200"/>
            <a:ext cx="82860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startAt="3"/>
            </a:pPr>
            <a:r>
              <a:rPr b="1" lang="en-GB" sz="6000">
                <a:latin typeface="Helvetica Neue"/>
                <a:ea typeface="Helvetica Neue"/>
                <a:cs typeface="Helvetica Neue"/>
                <a:sym typeface="Helvetica Neue"/>
              </a:rPr>
              <a:t>Functionality</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Shape 190"/>
          <p:cNvSpPr txBox="1"/>
          <p:nvPr/>
        </p:nvSpPr>
        <p:spPr>
          <a:xfrm>
            <a:off x="2176800" y="1726200"/>
            <a:ext cx="4790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6000">
                <a:latin typeface="Helvetica Neue"/>
                <a:ea typeface="Helvetica Neue"/>
                <a:cs typeface="Helvetica Neue"/>
                <a:sym typeface="Helvetica Neue"/>
              </a:rPr>
              <a:t>Merci!</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nvSpPr>
        <p:spPr>
          <a:xfrm>
            <a:off x="2176800" y="1726200"/>
            <a:ext cx="4790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30000">
                <a:latin typeface="Helvetica Neue"/>
                <a:ea typeface="Helvetica Neue"/>
                <a:cs typeface="Helvetica Neue"/>
                <a:sym typeface="Helvetica Neue"/>
              </a:rPr>
              <a:t>?</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Shape 65"/>
          <p:cNvSpPr txBox="1"/>
          <p:nvPr/>
        </p:nvSpPr>
        <p:spPr>
          <a:xfrm>
            <a:off x="2593800" y="1726200"/>
            <a:ext cx="3956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6000">
                <a:latin typeface="Helvetica Neue"/>
                <a:ea typeface="Helvetica Neue"/>
                <a:cs typeface="Helvetica Neue"/>
                <a:sym typeface="Helvetica Neue"/>
              </a:rPr>
              <a:t>The Issue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Shape 70"/>
          <p:cNvSpPr txBox="1"/>
          <p:nvPr/>
        </p:nvSpPr>
        <p:spPr>
          <a:xfrm>
            <a:off x="236850" y="1726200"/>
            <a:ext cx="86703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a:pPr>
            <a:r>
              <a:rPr b="1" lang="en-GB" sz="6000">
                <a:latin typeface="Helvetica Neue"/>
                <a:ea typeface="Helvetica Neue"/>
                <a:cs typeface="Helvetica Neue"/>
                <a:sym typeface="Helvetica Neue"/>
              </a:rPr>
              <a:t>Unclear Boundaries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Shape 75"/>
          <p:cNvSpPr txBox="1"/>
          <p:nvPr/>
        </p:nvSpPr>
        <p:spPr>
          <a:xfrm>
            <a:off x="236850" y="1726200"/>
            <a:ext cx="86703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startAt="2"/>
            </a:pPr>
            <a:r>
              <a:rPr b="1" lang="en-GB" sz="6000">
                <a:latin typeface="Helvetica Neue"/>
                <a:ea typeface="Helvetica Neue"/>
                <a:cs typeface="Helvetica Neue"/>
                <a:sym typeface="Helvetica Neue"/>
              </a:rPr>
              <a:t>Cohesion &amp; Coupling</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nvSpPr>
        <p:spPr>
          <a:xfrm>
            <a:off x="236850" y="1726200"/>
            <a:ext cx="86703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startAt="3"/>
            </a:pPr>
            <a:r>
              <a:rPr b="1" lang="en-GB" sz="6000">
                <a:latin typeface="Helvetica Neue"/>
                <a:ea typeface="Helvetica Neue"/>
                <a:cs typeface="Helvetica Neue"/>
                <a:sym typeface="Helvetica Neue"/>
              </a:rPr>
              <a:t>Adaptability</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Shape 85"/>
          <p:cNvSpPr txBox="1"/>
          <p:nvPr/>
        </p:nvSpPr>
        <p:spPr>
          <a:xfrm>
            <a:off x="236850" y="1726200"/>
            <a:ext cx="8670300" cy="1691100"/>
          </a:xfrm>
          <a:prstGeom prst="rect">
            <a:avLst/>
          </a:prstGeom>
          <a:noFill/>
          <a:ln>
            <a:noFill/>
          </a:ln>
        </p:spPr>
        <p:txBody>
          <a:bodyPr anchorCtr="0" anchor="ctr" bIns="91425" lIns="91425" rIns="91425" wrap="square" tIns="91425">
            <a:noAutofit/>
          </a:bodyPr>
          <a:lstStyle/>
          <a:p>
            <a:pPr indent="-609600" lvl="0" marL="457200" rtl="0" algn="ctr">
              <a:spcBef>
                <a:spcPts val="0"/>
              </a:spcBef>
              <a:buSzPct val="100000"/>
              <a:buFont typeface="Helvetica Neue"/>
              <a:buAutoNum type="arabicPeriod" startAt="4"/>
            </a:pPr>
            <a:r>
              <a:rPr b="1" lang="en-GB" sz="6000">
                <a:latin typeface="Helvetica Neue"/>
                <a:ea typeface="Helvetica Neue"/>
                <a:cs typeface="Helvetica Neue"/>
                <a:sym typeface="Helvetica Neue"/>
              </a:rPr>
              <a:t>Ease of testing</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nvSpPr>
        <p:spPr>
          <a:xfrm>
            <a:off x="2223300" y="1726200"/>
            <a:ext cx="4697400" cy="16911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sz="6000">
                <a:latin typeface="Helvetica Neue"/>
                <a:ea typeface="Helvetica Neue"/>
                <a:cs typeface="Helvetica Neue"/>
                <a:sym typeface="Helvetica Neue"/>
              </a:rPr>
              <a:t>Clean Architecture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Shape 95"/>
          <p:cNvSpPr/>
          <p:nvPr/>
        </p:nvSpPr>
        <p:spPr>
          <a:xfrm>
            <a:off x="2296950" y="428700"/>
            <a:ext cx="4550100" cy="4286100"/>
          </a:xfrm>
          <a:prstGeom prst="ellipse">
            <a:avLst/>
          </a:prstGeom>
          <a:solidFill>
            <a:srgbClr val="F62459"/>
          </a:solidFill>
          <a:ln>
            <a:noFill/>
          </a:ln>
        </p:spPr>
        <p:txBody>
          <a:bodyPr anchorCtr="0" anchor="ctr" bIns="91425" lIns="91425" rIns="91425" wrap="square" tIns="91425">
            <a:noAutofit/>
          </a:bodyPr>
          <a:lstStyle/>
          <a:p>
            <a:pPr lvl="0">
              <a:spcBef>
                <a:spcPts val="0"/>
              </a:spcBef>
              <a:buNone/>
            </a:pPr>
            <a:r>
              <a:t/>
            </a:r>
            <a:endParaRPr/>
          </a:p>
        </p:txBody>
      </p:sp>
      <p:sp>
        <p:nvSpPr>
          <p:cNvPr id="96" name="Shape 96"/>
          <p:cNvSpPr/>
          <p:nvPr/>
        </p:nvSpPr>
        <p:spPr>
          <a:xfrm>
            <a:off x="3084225" y="1122800"/>
            <a:ext cx="2975700" cy="2898000"/>
          </a:xfrm>
          <a:prstGeom prst="ellipse">
            <a:avLst/>
          </a:prstGeom>
          <a:solidFill>
            <a:srgbClr val="FDE3A7"/>
          </a:solidFill>
          <a:ln>
            <a:noFill/>
          </a:ln>
        </p:spPr>
        <p:txBody>
          <a:bodyPr anchorCtr="0" anchor="ctr" bIns="91425" lIns="91425" rIns="91425" wrap="square" tIns="91425">
            <a:noAutofit/>
          </a:bodyPr>
          <a:lstStyle/>
          <a:p>
            <a:pPr lvl="0" rtl="0" algn="ctr">
              <a:spcBef>
                <a:spcPts val="0"/>
              </a:spcBef>
              <a:buNone/>
            </a:pPr>
            <a:r>
              <a:rPr b="1" lang="en-GB">
                <a:latin typeface="Helvetica Neue"/>
                <a:ea typeface="Helvetica Neue"/>
                <a:cs typeface="Helvetica Neue"/>
                <a:sym typeface="Helvetica Neue"/>
              </a:rPr>
              <a:t>Domain</a:t>
            </a:r>
          </a:p>
        </p:txBody>
      </p:sp>
      <p:sp>
        <p:nvSpPr>
          <p:cNvPr id="97" name="Shape 97"/>
          <p:cNvSpPr txBox="1"/>
          <p:nvPr/>
        </p:nvSpPr>
        <p:spPr>
          <a:xfrm>
            <a:off x="3683700" y="4225725"/>
            <a:ext cx="1776600" cy="396000"/>
          </a:xfrm>
          <a:prstGeom prst="rect">
            <a:avLst/>
          </a:prstGeom>
          <a:noFill/>
          <a:ln>
            <a:noFill/>
          </a:ln>
        </p:spPr>
        <p:txBody>
          <a:bodyPr anchorCtr="0" anchor="ctr" bIns="91425" lIns="91425" rIns="91425" wrap="square" tIns="91425">
            <a:noAutofit/>
          </a:bodyPr>
          <a:lstStyle/>
          <a:p>
            <a:pPr lvl="0" rtl="0" algn="ctr">
              <a:spcBef>
                <a:spcPts val="0"/>
              </a:spcBef>
              <a:buNone/>
            </a:pPr>
            <a:r>
              <a:rPr b="1" lang="en-GB">
                <a:solidFill>
                  <a:srgbClr val="FFFFFF"/>
                </a:solidFill>
                <a:latin typeface="Helvetica Neue"/>
                <a:ea typeface="Helvetica Neue"/>
                <a:cs typeface="Helvetica Neue"/>
                <a:sym typeface="Helvetica Neue"/>
              </a:rPr>
              <a:t>Implementation</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