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8" r:id="rId13"/>
    <p:sldId id="269" r:id="rId14"/>
    <p:sldId id="26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66D57B"/>
    <a:srgbClr val="009051"/>
    <a:srgbClr val="66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73"/>
    <p:restoredTop sz="91458"/>
  </p:normalViewPr>
  <p:slideViewPr>
    <p:cSldViewPr snapToGrid="0" snapToObjects="1">
      <p:cViewPr varScale="1">
        <p:scale>
          <a:sx n="141" d="100"/>
          <a:sy n="141" d="100"/>
        </p:scale>
        <p:origin x="68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2A17E8-2CBC-1049-BF41-B3C6528C5AFA}" type="datetimeFigureOut">
              <a:rPr lang="en-US" smtClean="0"/>
              <a:t>10/23/17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DC3F60-B6B5-9349-87AD-0DB370DD34E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8301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C3F60-B6B5-9349-87AD-0DB370DD34E6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8846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C3F60-B6B5-9349-87AD-0DB370DD34E6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964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C3F60-B6B5-9349-87AD-0DB370DD34E6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2544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C3F60-B6B5-9349-87AD-0DB370DD34E6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5922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C3F60-B6B5-9349-87AD-0DB370DD34E6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8652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C3F60-B6B5-9349-87AD-0DB370DD34E6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153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C3F60-B6B5-9349-87AD-0DB370DD34E6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5387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C3F60-B6B5-9349-87AD-0DB370DD34E6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2939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C3F60-B6B5-9349-87AD-0DB370DD34E6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7250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C3F60-B6B5-9349-87AD-0DB370DD34E6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0184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C3F60-B6B5-9349-87AD-0DB370DD34E6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5595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C3F60-B6B5-9349-87AD-0DB370DD34E6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099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23 October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Change Deployment in ServiceNow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3969B-3C2A-AF43-A1D0-569892A5A5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65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23 October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Change Deployment in ServiceNow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3969B-3C2A-AF43-A1D0-569892A5A5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441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23 October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Change Deployment in ServiceNow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3969B-3C2A-AF43-A1D0-569892A5A5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18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23 October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Change Deployment in ServiceNow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3969B-3C2A-AF43-A1D0-569892A5A5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4080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23 October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Change Deployment in ServiceNow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3969B-3C2A-AF43-A1D0-569892A5A5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745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23 October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Change Deployment in ServiceNow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3969B-3C2A-AF43-A1D0-569892A5A5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605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23 October 2017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Change Deployment in ServiceNow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3969B-3C2A-AF43-A1D0-569892A5A5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34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23 October 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Change Deployment in ServiceNow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3969B-3C2A-AF43-A1D0-569892A5A5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850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23 October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Change Deployment in ServiceNow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3969B-3C2A-AF43-A1D0-569892A5A5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842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23 October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Change Deployment in ServiceNow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3969B-3C2A-AF43-A1D0-569892A5A5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913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23 October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Change Deployment in ServiceNow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3969B-3C2A-AF43-A1D0-569892A5A5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434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23 October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Change Deployment in ServiceNow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43969B-3C2A-AF43-A1D0-569892A5A58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89514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714" y="0"/>
            <a:ext cx="9840686" cy="8951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2378" y="192832"/>
            <a:ext cx="1721461" cy="51030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3310" y="68129"/>
            <a:ext cx="758890" cy="758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783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rgbClr val="0070C0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rgbClr val="0070C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rgbClr val="0070C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rgbClr val="0070C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rgbClr val="0070C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jpg"/><Relationship Id="rId5" Type="http://schemas.openxmlformats.org/officeDocument/2006/relationships/image" Target="../media/image6.png"/><Relationship Id="rId6" Type="http://schemas.openxmlformats.org/officeDocument/2006/relationships/image" Target="../media/image7.jpg"/><Relationship Id="rId7" Type="http://schemas.openxmlformats.org/officeDocument/2006/relationships/image" Target="../media/image8.jp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3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598927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Change Deployment</a:t>
            </a:r>
            <a:r>
              <a:rPr lang="en-US" sz="72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sz="72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72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in ServiceN  w</a:t>
            </a:r>
            <a:endParaRPr lang="en-US" sz="72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16212" y="5771405"/>
            <a:ext cx="3290596" cy="1086595"/>
          </a:xfrm>
        </p:spPr>
        <p:txBody>
          <a:bodyPr/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David Martin Clavo</a:t>
            </a:r>
            <a:r>
              <a:rPr lang="en-US" smtClean="0">
                <a:solidFill>
                  <a:schemeClr val="bg1"/>
                </a:solidFill>
              </a:rPr>
              <a:t/>
            </a:r>
            <a:br>
              <a:rPr lang="en-US" smtClean="0">
                <a:solidFill>
                  <a:schemeClr val="bg1"/>
                </a:solidFill>
              </a:rPr>
            </a:br>
            <a:r>
              <a:rPr lang="en-US" smtClean="0">
                <a:solidFill>
                  <a:schemeClr val="bg1"/>
                </a:solidFill>
              </a:rPr>
              <a:t>23 October </a:t>
            </a:r>
            <a:r>
              <a:rPr lang="en-US" dirty="0" smtClean="0">
                <a:solidFill>
                  <a:schemeClr val="bg1"/>
                </a:solidFill>
              </a:rPr>
              <a:t>2017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418" y="3987801"/>
            <a:ext cx="509915" cy="497114"/>
          </a:xfrm>
          <a:prstGeom prst="rect">
            <a:avLst/>
          </a:prstGeom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410546" y="5771404"/>
            <a:ext cx="4155234" cy="10865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mtClean="0">
                <a:solidFill>
                  <a:schemeClr val="bg1"/>
                </a:solidFill>
              </a:rPr>
              <a:t>4</a:t>
            </a:r>
            <a:r>
              <a:rPr lang="en-US" baseline="30000" smtClean="0">
                <a:solidFill>
                  <a:schemeClr val="bg1"/>
                </a:solidFill>
              </a:rPr>
              <a:t>th</a:t>
            </a:r>
            <a:r>
              <a:rPr lang="en-US" smtClean="0">
                <a:solidFill>
                  <a:schemeClr val="bg1"/>
                </a:solidFill>
              </a:rPr>
              <a:t> Developers@CERN Forum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48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Version Control and Deployment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500" i="1" dirty="0" smtClean="0">
                <a:solidFill>
                  <a:srgbClr val="C00000"/>
                </a:solidFill>
                <a:latin typeface="Comic Sans MS" charset="0"/>
                <a:ea typeface="Comic Sans MS" charset="0"/>
                <a:cs typeface="Comic Sans MS" charset="0"/>
              </a:rPr>
              <a:t>DEMO TIME</a:t>
            </a:r>
            <a:endParaRPr lang="en-US" sz="11500" i="1" dirty="0">
              <a:solidFill>
                <a:srgbClr val="C00000"/>
              </a:solidFill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23 October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Change Deployment in ServiceNow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3969B-3C2A-AF43-A1D0-569892A5A58F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89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sets vs normal Version Control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23 October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Change Deployment in ServiceNow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3969B-3C2A-AF43-A1D0-569892A5A58F}" type="slidenum">
              <a:rPr lang="en-US" smtClean="0"/>
              <a:t>11</a:t>
            </a:fld>
            <a:endParaRPr lang="en-US" dirty="0"/>
          </a:p>
        </p:txBody>
      </p:sp>
      <p:sp>
        <p:nvSpPr>
          <p:cNvPr id="20" name="Content Placeholder 3"/>
          <p:cNvSpPr>
            <a:spLocks noGrp="1"/>
          </p:cNvSpPr>
          <p:nvPr>
            <p:ph sz="half" idx="4294967295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Serializes full file</a:t>
            </a:r>
          </a:p>
          <a:p>
            <a:r>
              <a:rPr lang="en-US" dirty="0" smtClean="0"/>
              <a:t>Auto-commit</a:t>
            </a:r>
          </a:p>
          <a:p>
            <a:r>
              <a:rPr lang="en-US" dirty="0" smtClean="0"/>
              <a:t>Developers share instance</a:t>
            </a:r>
          </a:p>
          <a:p>
            <a:r>
              <a:rPr lang="en-US" dirty="0" smtClean="0"/>
              <a:t>Conflicts usually </a:t>
            </a:r>
            <a:r>
              <a:rPr lang="en-US" smtClean="0"/>
              <a:t>detected early</a:t>
            </a:r>
          </a:p>
          <a:p>
            <a:endParaRPr lang="en-US" sz="2000" dirty="0" smtClean="0"/>
          </a:p>
          <a:p>
            <a:r>
              <a:rPr lang="en-US" dirty="0" smtClean="0"/>
              <a:t>Possible to merge </a:t>
            </a:r>
            <a:r>
              <a:rPr lang="en-US" smtClean="0"/>
              <a:t>into one Update Set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1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Stores diff (except git)</a:t>
            </a:r>
          </a:p>
          <a:p>
            <a:r>
              <a:rPr lang="en-US" dirty="0" smtClean="0"/>
              <a:t>Controlled commit</a:t>
            </a:r>
          </a:p>
          <a:p>
            <a:r>
              <a:rPr lang="en-US" dirty="0" smtClean="0"/>
              <a:t>Each </a:t>
            </a:r>
            <a:r>
              <a:rPr lang="en-US" smtClean="0"/>
              <a:t>developer has own </a:t>
            </a:r>
            <a:r>
              <a:rPr lang="en-US" dirty="0" smtClean="0"/>
              <a:t>branch</a:t>
            </a:r>
          </a:p>
          <a:p>
            <a:r>
              <a:rPr lang="en-US" dirty="0" smtClean="0"/>
              <a:t>Conflicts may only appear at branch merge time</a:t>
            </a:r>
          </a:p>
          <a:p>
            <a:r>
              <a:rPr lang="en-US" dirty="0" smtClean="0"/>
              <a:t>Possible to squash</a:t>
            </a:r>
            <a:endParaRPr lang="en-US" dirty="0"/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Update Sets</a:t>
            </a:r>
            <a:endParaRPr lang="en-US" dirty="0"/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Usual VCS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553156" y="2269065"/>
            <a:ext cx="11084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5997575" y="1681163"/>
            <a:ext cx="0" cy="45085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352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Warning when two devs edit the same file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Easy preview before commit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Easy code review </a:t>
            </a:r>
            <a:r>
              <a:rPr lang="en-US" smtClean="0"/>
              <a:t>before pushing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/>
              <a:t> </a:t>
            </a:r>
            <a:r>
              <a:rPr lang="en-US" smtClean="0"/>
              <a:t>  to </a:t>
            </a:r>
            <a:r>
              <a:rPr lang="en-US" dirty="0" smtClean="0"/>
              <a:t>next instance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23 October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Change Deployment in ServiceNow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3969B-3C2A-AF43-A1D0-569892A5A58F}" type="slidenum">
              <a:rPr lang="en-US" smtClean="0"/>
              <a:t>12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" t="1349" r="-9" b="-1349"/>
          <a:stretch/>
        </p:blipFill>
        <p:spPr>
          <a:xfrm>
            <a:off x="1296000" y="2376000"/>
            <a:ext cx="6164580" cy="8077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" t="618" r="1685" b="-618"/>
          <a:stretch/>
        </p:blipFill>
        <p:spPr>
          <a:xfrm>
            <a:off x="7571189" y="2926604"/>
            <a:ext cx="4390655" cy="3467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499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Warning when committing update set in wrong order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Additional fields in Update Sets:</a:t>
            </a:r>
            <a:br>
              <a:rPr lang="en-US" dirty="0" smtClean="0"/>
            </a:br>
            <a:r>
              <a:rPr lang="en-US" sz="2000" dirty="0" smtClean="0"/>
              <a:t>Owner, Related Task, Category, Target Population,</a:t>
            </a:r>
            <a:br>
              <a:rPr lang="en-US" sz="2000" dirty="0" smtClean="0"/>
            </a:br>
            <a:r>
              <a:rPr lang="en-US" sz="2000" dirty="0" smtClean="0"/>
              <a:t>Release Notes, Manual instructions, Internal Notes</a:t>
            </a:r>
            <a:endParaRPr lang="en-US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Automated release notes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23 October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Change Deployment in ServiceNow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3969B-3C2A-AF43-A1D0-569892A5A58F}" type="slidenum">
              <a:rPr lang="en-US" smtClean="0"/>
              <a:t>13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357" y="2305957"/>
            <a:ext cx="5138166" cy="101422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3575" y="2555507"/>
            <a:ext cx="4176382" cy="3635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515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23 October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Change Deployment in ServiceNow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3969B-3C2A-AF43-A1D0-569892A5A58F}" type="slidenum">
              <a:rPr lang="en-US" smtClean="0"/>
              <a:t>14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800" i="1" dirty="0" smtClean="0">
                <a:solidFill>
                  <a:srgbClr val="C00000"/>
                </a:solidFill>
                <a:latin typeface="Comic Sans MS" charset="0"/>
                <a:ea typeface="Comic Sans MS" charset="0"/>
                <a:cs typeface="Comic Sans MS" charset="0"/>
              </a:rPr>
              <a:t>Thank you</a:t>
            </a:r>
            <a:endParaRPr lang="en-US" sz="8800" i="1" dirty="0">
              <a:solidFill>
                <a:srgbClr val="C00000"/>
              </a:solidFill>
              <a:latin typeface="Comic Sans MS" charset="0"/>
              <a:ea typeface="Comic Sans MS" charset="0"/>
              <a:cs typeface="Comic Sans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12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</a:t>
            </a:r>
            <a:r>
              <a:rPr lang="en-US" smtClean="0"/>
              <a:t>ServiceNow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ServiceNow company founded in 2004 in California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From 4 employees to 5000+ today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Forbes top 2000 companies : 800 clients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In Switzerland, 100+ clients, including government, banks, education &amp; research institutions, private companies.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Used at </a:t>
            </a:r>
            <a:r>
              <a:rPr lang="en-US" smtClean="0"/>
              <a:t>CERN</a:t>
            </a:r>
            <a:r>
              <a:rPr lang="en-US" dirty="0" smtClean="0"/>
              <a:t> since 2011 for Service Management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23 October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Change Deployment in ServiceNow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3969B-3C2A-AF43-A1D0-569892A5A58F}" type="slidenum">
              <a:rPr lang="en-US" smtClean="0"/>
              <a:t>2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2649" y="1593554"/>
            <a:ext cx="1440000" cy="855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2882" y="5138851"/>
            <a:ext cx="730799" cy="71869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409" y="3451115"/>
            <a:ext cx="1080000" cy="5184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2649" y="3498174"/>
            <a:ext cx="1440000" cy="30779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5684" y="2372712"/>
            <a:ext cx="881079" cy="88107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2051" y="3253791"/>
            <a:ext cx="720000" cy="72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6950" y="3250463"/>
            <a:ext cx="910799" cy="719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3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SaaS or PaaS?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Platform as a Service, or Software as a Service</a:t>
            </a:r>
            <a:r>
              <a:rPr lang="mr-IN" dirty="0" smtClean="0"/>
              <a:t>…</a:t>
            </a:r>
            <a:r>
              <a:rPr lang="en-US" dirty="0" smtClean="0"/>
              <a:t> Why not both?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Provide the platform and applications for the platform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/>
              <a:t> </a:t>
            </a:r>
            <a:r>
              <a:rPr lang="en-US" sz="2000" dirty="0" smtClean="0"/>
              <a:t>   Kind of like providing Android and the Gmail app</a:t>
            </a:r>
            <a:endParaRPr lang="en-US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Example apps: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IT Service Management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Customer Service Management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HR Service Delivery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23 October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Change Deployment in ServiceNow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3969B-3C2A-AF43-A1D0-569892A5A58F}" type="slidenum">
              <a:rPr lang="en-US" smtClean="0"/>
              <a:t>3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0" y="3801805"/>
            <a:ext cx="513183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800" dirty="0" smtClean="0">
                <a:solidFill>
                  <a:srgbClr val="0070C0"/>
                </a:solidFill>
              </a:rPr>
              <a:t>Example platform features: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Data centres</a:t>
            </a:r>
            <a:endParaRPr lang="en-US" sz="2400" dirty="0">
              <a:solidFill>
                <a:srgbClr val="0070C0"/>
              </a:solidFill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Form / list engine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Website engine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2400" dirty="0" smtClean="0">
                <a:solidFill>
                  <a:srgbClr val="0070C0"/>
                </a:solidFill>
              </a:rPr>
              <a:t>Machine learning engine</a:t>
            </a:r>
          </a:p>
          <a:p>
            <a:pPr marL="742950" lvl="1" indent="-285750">
              <a:buFont typeface="Arial" charset="0"/>
              <a:buChar char="•"/>
            </a:pPr>
            <a:endParaRPr lang="en-US" dirty="0" smtClean="0">
              <a:solidFill>
                <a:srgbClr val="0070C0"/>
              </a:solidFill>
            </a:endParaRPr>
          </a:p>
          <a:p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17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PaaS architecture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23 October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Change Deployment in ServiceNow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3969B-3C2A-AF43-A1D0-569892A5A58F}" type="slidenum">
              <a:rPr lang="en-US" smtClean="0"/>
              <a:t>4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808" y="1142741"/>
            <a:ext cx="9168384" cy="458419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36875" y="5855029"/>
            <a:ext cx="3718249" cy="373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8x2 data centres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88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PaaS architecture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23 October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Change Deployment in ServiceNow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3969B-3C2A-AF43-A1D0-569892A5A58F}" type="slidenum">
              <a:rPr lang="en-US" smtClean="0"/>
              <a:t>5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236875" y="5855029"/>
            <a:ext cx="3718249" cy="373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mtClean="0">
                <a:solidFill>
                  <a:srgbClr val="0070C0"/>
                </a:solidFill>
              </a:rPr>
              <a:t>CERN</a:t>
            </a:r>
            <a:r>
              <a:rPr lang="en-US" dirty="0" smtClean="0">
                <a:solidFill>
                  <a:srgbClr val="0070C0"/>
                </a:solidFill>
              </a:rPr>
              <a:t> instances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005053"/>
            <a:ext cx="7032589" cy="4721880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2744342" y="4548619"/>
            <a:ext cx="108000" cy="108000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652110" y="4339779"/>
            <a:ext cx="9292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C00000"/>
                </a:solidFill>
              </a:rPr>
              <a:t>Geneva</a:t>
            </a:r>
            <a:endParaRPr lang="en-US" sz="1400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62254" y="1949289"/>
            <a:ext cx="9292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C00000"/>
                </a:solidFill>
              </a:rPr>
              <a:t>Zurich</a:t>
            </a:r>
            <a:endParaRPr lang="en-US" sz="1400" dirty="0">
              <a:solidFill>
                <a:srgbClr val="C0000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6074078" y="2203066"/>
            <a:ext cx="108000" cy="108000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6094" y="2425142"/>
            <a:ext cx="242888" cy="24288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968982" y="2347856"/>
            <a:ext cx="631843" cy="373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Prod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1454" y="4834746"/>
            <a:ext cx="242888" cy="24288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744342" y="4757460"/>
            <a:ext cx="1492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Prod (backup)</a:t>
            </a:r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1454" y="5120253"/>
            <a:ext cx="242888" cy="24288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744342" y="5042967"/>
            <a:ext cx="1492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Dev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1454" y="5415005"/>
            <a:ext cx="242888" cy="24288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744342" y="5337719"/>
            <a:ext cx="1492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Test</a:t>
            </a:r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1454" y="5713148"/>
            <a:ext cx="242888" cy="242888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2744342" y="5635862"/>
            <a:ext cx="1492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Training</a:t>
            </a:r>
            <a:endParaRPr lang="en-US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1454" y="6015146"/>
            <a:ext cx="242888" cy="242888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744342" y="5937860"/>
            <a:ext cx="1492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Sandbox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61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PaaS architecture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23 October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Change Deployment in ServiceNow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3969B-3C2A-AF43-A1D0-569892A5A58F}" type="slidenum">
              <a:rPr lang="en-US" smtClean="0"/>
              <a:t>6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005053"/>
            <a:ext cx="7032589" cy="4721880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2744342" y="4548619"/>
            <a:ext cx="108000" cy="108000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6074078" y="2203066"/>
            <a:ext cx="108000" cy="108000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7" name="Straight Connector 76"/>
          <p:cNvCxnSpPr/>
          <p:nvPr/>
        </p:nvCxnSpPr>
        <p:spPr>
          <a:xfrm>
            <a:off x="6165448" y="2322867"/>
            <a:ext cx="119036" cy="234595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9" name="Group 78"/>
          <p:cNvGrpSpPr/>
          <p:nvPr/>
        </p:nvGrpSpPr>
        <p:grpSpPr>
          <a:xfrm>
            <a:off x="5014912" y="2557462"/>
            <a:ext cx="3523571" cy="3093244"/>
            <a:chOff x="5014912" y="2557462"/>
            <a:chExt cx="3523571" cy="3093244"/>
          </a:xfrm>
        </p:grpSpPr>
        <p:sp>
          <p:nvSpPr>
            <p:cNvPr id="3" name="Rectangle 2"/>
            <p:cNvSpPr/>
            <p:nvPr/>
          </p:nvSpPr>
          <p:spPr>
            <a:xfrm>
              <a:off x="5014913" y="2557463"/>
              <a:ext cx="3523570" cy="3093243"/>
            </a:xfrm>
            <a:prstGeom prst="rect">
              <a:avLst/>
            </a:prstGeom>
            <a:solidFill>
              <a:schemeClr val="bg1">
                <a:alpha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014912" y="2557462"/>
              <a:ext cx="34004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C00000"/>
                  </a:solidFill>
                </a:rPr>
                <a:t>Active Data centre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6415088" y="3036093"/>
              <a:ext cx="360000" cy="36000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796520" y="3030869"/>
              <a:ext cx="158237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 smtClean="0">
                  <a:solidFill>
                    <a:srgbClr val="0070C0"/>
                  </a:solidFill>
                </a:rPr>
                <a:t>Load Balancer</a:t>
              </a:r>
              <a:br>
                <a:rPr lang="en-US" sz="1050" dirty="0" smtClean="0">
                  <a:solidFill>
                    <a:srgbClr val="0070C0"/>
                  </a:solidFill>
                </a:rPr>
              </a:br>
              <a:r>
                <a:rPr lang="en-US" sz="1050" dirty="0" smtClean="0">
                  <a:solidFill>
                    <a:srgbClr val="0070C0"/>
                  </a:solidFill>
                </a:rPr>
                <a:t>(distributes user sessions)</a:t>
              </a:r>
              <a:endParaRPr lang="en-US" sz="1050" dirty="0">
                <a:solidFill>
                  <a:srgbClr val="0070C0"/>
                </a:solidFill>
              </a:endParaRPr>
            </a:p>
          </p:txBody>
        </p:sp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38057" y="3783327"/>
              <a:ext cx="540000" cy="540000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88307" y="3783327"/>
              <a:ext cx="540000" cy="540000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5088" y="3783327"/>
              <a:ext cx="540000" cy="540000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1869" y="3788529"/>
              <a:ext cx="540000" cy="540000"/>
            </a:xfrm>
            <a:prstGeom prst="rect">
              <a:avLst/>
            </a:prstGeom>
          </p:spPr>
        </p:pic>
        <p:sp>
          <p:nvSpPr>
            <p:cNvPr id="33" name="TextBox 32"/>
            <p:cNvSpPr txBox="1"/>
            <p:nvPr/>
          </p:nvSpPr>
          <p:spPr>
            <a:xfrm>
              <a:off x="7566939" y="3892604"/>
              <a:ext cx="9715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0070C0"/>
                  </a:solidFill>
                </a:rPr>
                <a:t>App nodes</a:t>
              </a:r>
              <a:br>
                <a:rPr lang="en-US" sz="1200" dirty="0" smtClean="0">
                  <a:solidFill>
                    <a:srgbClr val="0070C0"/>
                  </a:solidFill>
                </a:rPr>
              </a:br>
              <a:r>
                <a:rPr lang="en-US" sz="1200" dirty="0" smtClean="0">
                  <a:solidFill>
                    <a:srgbClr val="0070C0"/>
                  </a:solidFill>
                </a:rPr>
                <a:t>(Tomcat)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0019" y="4682744"/>
              <a:ext cx="540000" cy="540000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55088" y="4682744"/>
              <a:ext cx="540000" cy="540000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>
            <a:xfrm>
              <a:off x="6776698" y="5222744"/>
              <a:ext cx="9715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0070C0"/>
                  </a:solidFill>
                </a:rPr>
                <a:t>Backup DB</a:t>
              </a:r>
              <a:endParaRPr lang="en-US" sz="1400" dirty="0">
                <a:solidFill>
                  <a:srgbClr val="0070C0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284008" y="5222744"/>
              <a:ext cx="9715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0070C0"/>
                  </a:solidFill>
                </a:rPr>
                <a:t>Active DB</a:t>
              </a:r>
              <a:endParaRPr lang="en-US" sz="1400" dirty="0">
                <a:solidFill>
                  <a:srgbClr val="0070C0"/>
                </a:solidFill>
              </a:endParaRPr>
            </a:p>
          </p:txBody>
        </p:sp>
        <p:cxnSp>
          <p:nvCxnSpPr>
            <p:cNvPr id="39" name="Straight Arrow Connector 38"/>
            <p:cNvCxnSpPr>
              <a:stCxn id="34" idx="3"/>
              <a:endCxn id="35" idx="1"/>
            </p:cNvCxnSpPr>
            <p:nvPr/>
          </p:nvCxnSpPr>
          <p:spPr>
            <a:xfrm>
              <a:off x="6000019" y="4952744"/>
              <a:ext cx="955069" cy="0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>
              <a:stCxn id="32" idx="2"/>
            </p:cNvCxnSpPr>
            <p:nvPr/>
          </p:nvCxnSpPr>
          <p:spPr>
            <a:xfrm flipH="1">
              <a:off x="5894163" y="4328529"/>
              <a:ext cx="1417706" cy="354215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>
              <a:endCxn id="34" idx="0"/>
            </p:cNvCxnSpPr>
            <p:nvPr/>
          </p:nvCxnSpPr>
          <p:spPr>
            <a:xfrm>
              <a:off x="5509141" y="4323327"/>
              <a:ext cx="220878" cy="359417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>
              <a:stCxn id="30" idx="2"/>
            </p:cNvCxnSpPr>
            <p:nvPr/>
          </p:nvCxnSpPr>
          <p:spPr>
            <a:xfrm flipH="1">
              <a:off x="5764838" y="4323327"/>
              <a:ext cx="293469" cy="354215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flipH="1">
              <a:off x="5815255" y="4300108"/>
              <a:ext cx="723098" cy="377434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>
              <a:endCxn id="29" idx="0"/>
            </p:cNvCxnSpPr>
            <p:nvPr/>
          </p:nvCxnSpPr>
          <p:spPr>
            <a:xfrm flipH="1">
              <a:off x="5408057" y="3374298"/>
              <a:ext cx="1069496" cy="409029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>
              <a:endCxn id="30" idx="0"/>
            </p:cNvCxnSpPr>
            <p:nvPr/>
          </p:nvCxnSpPr>
          <p:spPr>
            <a:xfrm flipH="1">
              <a:off x="6058307" y="3419312"/>
              <a:ext cx="452355" cy="364015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>
              <a:endCxn id="31" idx="0"/>
            </p:cNvCxnSpPr>
            <p:nvPr/>
          </p:nvCxnSpPr>
          <p:spPr>
            <a:xfrm>
              <a:off x="6603016" y="3443575"/>
              <a:ext cx="82072" cy="339752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>
              <a:endCxn id="32" idx="0"/>
            </p:cNvCxnSpPr>
            <p:nvPr/>
          </p:nvCxnSpPr>
          <p:spPr>
            <a:xfrm>
              <a:off x="6747553" y="3396093"/>
              <a:ext cx="564316" cy="392436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/>
            <p:cNvSpPr txBox="1"/>
            <p:nvPr/>
          </p:nvSpPr>
          <p:spPr>
            <a:xfrm>
              <a:off x="7490259" y="4677203"/>
              <a:ext cx="9715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0070C0"/>
                  </a:solidFill>
                </a:rPr>
                <a:t>DB</a:t>
              </a:r>
              <a:br>
                <a:rPr lang="en-US" sz="1200" dirty="0" smtClean="0">
                  <a:solidFill>
                    <a:srgbClr val="0070C0"/>
                  </a:solidFill>
                </a:rPr>
              </a:br>
              <a:r>
                <a:rPr lang="en-US" sz="1200" dirty="0" smtClean="0">
                  <a:solidFill>
                    <a:srgbClr val="0070C0"/>
                  </a:solidFill>
                </a:rPr>
                <a:t>(MySQL)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</p:grpSp>
      <p:cxnSp>
        <p:nvCxnSpPr>
          <p:cNvPr id="104" name="Straight Connector 103"/>
          <p:cNvCxnSpPr/>
          <p:nvPr/>
        </p:nvCxnSpPr>
        <p:spPr>
          <a:xfrm>
            <a:off x="2632862" y="4310104"/>
            <a:ext cx="119036" cy="234595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Group 79"/>
          <p:cNvGrpSpPr/>
          <p:nvPr/>
        </p:nvGrpSpPr>
        <p:grpSpPr>
          <a:xfrm>
            <a:off x="448015" y="1216861"/>
            <a:ext cx="3538404" cy="3093243"/>
            <a:chOff x="5000079" y="2544240"/>
            <a:chExt cx="3538404" cy="3093243"/>
          </a:xfrm>
        </p:grpSpPr>
        <p:sp>
          <p:nvSpPr>
            <p:cNvPr id="81" name="Rectangle 80"/>
            <p:cNvSpPr/>
            <p:nvPr/>
          </p:nvSpPr>
          <p:spPr>
            <a:xfrm>
              <a:off x="5000079" y="2544240"/>
              <a:ext cx="3523570" cy="3093243"/>
            </a:xfrm>
            <a:prstGeom prst="rect">
              <a:avLst/>
            </a:prstGeom>
            <a:solidFill>
              <a:schemeClr val="bg1">
                <a:alpha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5014912" y="2557462"/>
              <a:ext cx="34004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C00000"/>
                  </a:solidFill>
                </a:rPr>
                <a:t>Backup Data centre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sp>
          <p:nvSpPr>
            <p:cNvPr id="83" name="Oval 82"/>
            <p:cNvSpPr/>
            <p:nvPr/>
          </p:nvSpPr>
          <p:spPr>
            <a:xfrm>
              <a:off x="6415088" y="3036093"/>
              <a:ext cx="360000" cy="360000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6796520" y="3030869"/>
              <a:ext cx="158237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 smtClean="0">
                  <a:solidFill>
                    <a:srgbClr val="0070C0"/>
                  </a:solidFill>
                </a:rPr>
                <a:t>Load Balancer</a:t>
              </a:r>
              <a:br>
                <a:rPr lang="en-US" sz="1050" dirty="0" smtClean="0">
                  <a:solidFill>
                    <a:srgbClr val="0070C0"/>
                  </a:solidFill>
                </a:rPr>
              </a:br>
              <a:r>
                <a:rPr lang="en-US" sz="1050" dirty="0" smtClean="0">
                  <a:solidFill>
                    <a:srgbClr val="0070C0"/>
                  </a:solidFill>
                </a:rPr>
                <a:t>(inactive)</a:t>
              </a:r>
              <a:endParaRPr lang="en-US" sz="1050" dirty="0">
                <a:solidFill>
                  <a:srgbClr val="0070C0"/>
                </a:solidFill>
              </a:endParaRPr>
            </a:p>
          </p:txBody>
        </p:sp>
        <p:pic>
          <p:nvPicPr>
            <p:cNvPr id="85" name="Picture 8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38057" y="3783327"/>
              <a:ext cx="540000" cy="540000"/>
            </a:xfrm>
            <a:prstGeom prst="rect">
              <a:avLst/>
            </a:prstGeom>
          </p:spPr>
        </p:pic>
        <p:pic>
          <p:nvPicPr>
            <p:cNvPr id="86" name="Picture 8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88307" y="3783327"/>
              <a:ext cx="540000" cy="540000"/>
            </a:xfrm>
            <a:prstGeom prst="rect">
              <a:avLst/>
            </a:prstGeom>
          </p:spPr>
        </p:pic>
        <p:pic>
          <p:nvPicPr>
            <p:cNvPr id="87" name="Picture 8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5088" y="3783327"/>
              <a:ext cx="540000" cy="540000"/>
            </a:xfrm>
            <a:prstGeom prst="rect">
              <a:avLst/>
            </a:prstGeom>
          </p:spPr>
        </p:pic>
        <p:pic>
          <p:nvPicPr>
            <p:cNvPr id="88" name="Picture 8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41869" y="3788529"/>
              <a:ext cx="540000" cy="540000"/>
            </a:xfrm>
            <a:prstGeom prst="rect">
              <a:avLst/>
            </a:prstGeom>
          </p:spPr>
        </p:pic>
        <p:sp>
          <p:nvSpPr>
            <p:cNvPr id="89" name="TextBox 88"/>
            <p:cNvSpPr txBox="1"/>
            <p:nvPr/>
          </p:nvSpPr>
          <p:spPr>
            <a:xfrm>
              <a:off x="7566939" y="3892604"/>
              <a:ext cx="9715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0070C0"/>
                  </a:solidFill>
                </a:rPr>
                <a:t>App nodes</a:t>
              </a:r>
              <a:br>
                <a:rPr lang="en-US" sz="1200" dirty="0" smtClean="0">
                  <a:solidFill>
                    <a:srgbClr val="0070C0"/>
                  </a:solidFill>
                </a:rPr>
              </a:br>
              <a:r>
                <a:rPr lang="en-US" sz="1200" dirty="0" smtClean="0">
                  <a:solidFill>
                    <a:srgbClr val="0070C0"/>
                  </a:solidFill>
                </a:rPr>
                <a:t>(Tomcat)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  <p:pic>
          <p:nvPicPr>
            <p:cNvPr id="90" name="Picture 8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0019" y="4682744"/>
              <a:ext cx="540000" cy="540000"/>
            </a:xfrm>
            <a:prstGeom prst="rect">
              <a:avLst/>
            </a:prstGeom>
          </p:spPr>
        </p:pic>
        <p:pic>
          <p:nvPicPr>
            <p:cNvPr id="91" name="Picture 9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55088" y="4682744"/>
              <a:ext cx="540000" cy="540000"/>
            </a:xfrm>
            <a:prstGeom prst="rect">
              <a:avLst/>
            </a:prstGeom>
          </p:spPr>
        </p:pic>
        <p:sp>
          <p:nvSpPr>
            <p:cNvPr id="92" name="TextBox 91"/>
            <p:cNvSpPr txBox="1"/>
            <p:nvPr/>
          </p:nvSpPr>
          <p:spPr>
            <a:xfrm>
              <a:off x="6776698" y="5222744"/>
              <a:ext cx="9715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0070C0"/>
                  </a:solidFill>
                </a:rPr>
                <a:t>Backup DB</a:t>
              </a:r>
              <a:endParaRPr lang="en-US" sz="1400" dirty="0">
                <a:solidFill>
                  <a:srgbClr val="0070C0"/>
                </a:solidFill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5284008" y="5222744"/>
              <a:ext cx="9715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0070C0"/>
                  </a:solidFill>
                </a:rPr>
                <a:t>Passive DB</a:t>
              </a:r>
              <a:endParaRPr lang="en-US" sz="1400" dirty="0">
                <a:solidFill>
                  <a:srgbClr val="0070C0"/>
                </a:solidFill>
              </a:endParaRPr>
            </a:p>
          </p:txBody>
        </p:sp>
        <p:cxnSp>
          <p:nvCxnSpPr>
            <p:cNvPr id="94" name="Straight Arrow Connector 93"/>
            <p:cNvCxnSpPr/>
            <p:nvPr/>
          </p:nvCxnSpPr>
          <p:spPr>
            <a:xfrm>
              <a:off x="6000019" y="4952744"/>
              <a:ext cx="955069" cy="0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/>
            <p:cNvCxnSpPr/>
            <p:nvPr/>
          </p:nvCxnSpPr>
          <p:spPr>
            <a:xfrm flipH="1">
              <a:off x="5894163" y="4328529"/>
              <a:ext cx="1417706" cy="354215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Arrow Connector 95"/>
            <p:cNvCxnSpPr/>
            <p:nvPr/>
          </p:nvCxnSpPr>
          <p:spPr>
            <a:xfrm>
              <a:off x="5509141" y="4323327"/>
              <a:ext cx="220878" cy="359417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Arrow Connector 96"/>
            <p:cNvCxnSpPr/>
            <p:nvPr/>
          </p:nvCxnSpPr>
          <p:spPr>
            <a:xfrm flipH="1">
              <a:off x="5764838" y="4323327"/>
              <a:ext cx="293469" cy="354215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Arrow Connector 97"/>
            <p:cNvCxnSpPr/>
            <p:nvPr/>
          </p:nvCxnSpPr>
          <p:spPr>
            <a:xfrm flipH="1">
              <a:off x="5815255" y="4300108"/>
              <a:ext cx="723098" cy="377434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Arrow Connector 98"/>
            <p:cNvCxnSpPr/>
            <p:nvPr/>
          </p:nvCxnSpPr>
          <p:spPr>
            <a:xfrm flipH="1">
              <a:off x="5408057" y="3374298"/>
              <a:ext cx="1069496" cy="409029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Arrow Connector 99"/>
            <p:cNvCxnSpPr/>
            <p:nvPr/>
          </p:nvCxnSpPr>
          <p:spPr>
            <a:xfrm flipH="1">
              <a:off x="6058307" y="3419312"/>
              <a:ext cx="452355" cy="364015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Arrow Connector 100"/>
            <p:cNvCxnSpPr/>
            <p:nvPr/>
          </p:nvCxnSpPr>
          <p:spPr>
            <a:xfrm>
              <a:off x="6603016" y="3443575"/>
              <a:ext cx="82072" cy="339752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Arrow Connector 101"/>
            <p:cNvCxnSpPr/>
            <p:nvPr/>
          </p:nvCxnSpPr>
          <p:spPr>
            <a:xfrm>
              <a:off x="6747553" y="3396093"/>
              <a:ext cx="564316" cy="392436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TextBox 102"/>
            <p:cNvSpPr txBox="1"/>
            <p:nvPr/>
          </p:nvSpPr>
          <p:spPr>
            <a:xfrm>
              <a:off x="7490259" y="4677203"/>
              <a:ext cx="9715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0070C0"/>
                  </a:solidFill>
                </a:rPr>
                <a:t>DB</a:t>
              </a:r>
              <a:br>
                <a:rPr lang="en-US" sz="1200" dirty="0" smtClean="0">
                  <a:solidFill>
                    <a:srgbClr val="0070C0"/>
                  </a:solidFill>
                </a:rPr>
              </a:br>
              <a:r>
                <a:rPr lang="en-US" sz="1200" dirty="0" smtClean="0">
                  <a:solidFill>
                    <a:srgbClr val="0070C0"/>
                  </a:solidFill>
                </a:rPr>
                <a:t>(MySQL)</a:t>
              </a:r>
              <a:endParaRPr lang="en-US" sz="1200" dirty="0">
                <a:solidFill>
                  <a:srgbClr val="0070C0"/>
                </a:solidFill>
              </a:endParaRPr>
            </a:p>
          </p:txBody>
        </p:sp>
      </p:grpSp>
      <p:cxnSp>
        <p:nvCxnSpPr>
          <p:cNvPr id="106" name="Elbow Connector 105"/>
          <p:cNvCxnSpPr>
            <a:stCxn id="93" idx="2"/>
          </p:cNvCxnSpPr>
          <p:nvPr/>
        </p:nvCxnSpPr>
        <p:spPr>
          <a:xfrm rot="16200000" flipH="1">
            <a:off x="2892082" y="2528775"/>
            <a:ext cx="841609" cy="4190341"/>
          </a:xfrm>
          <a:prstGeom prst="bentConnector2">
            <a:avLst/>
          </a:prstGeom>
          <a:ln w="254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1399838" y="5069768"/>
            <a:ext cx="21815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Master-Master replication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4135328" y="2049237"/>
            <a:ext cx="1407916" cy="3732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DNS Switch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98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/>
      <p:bldP spid="10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PaaS architecture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23 October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Change Deployment in ServiceNow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3969B-3C2A-AF43-A1D0-569892A5A58F}" type="slidenum">
              <a:rPr lang="en-US" smtClean="0"/>
              <a:t>7</a:t>
            </a:fld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3036333" y="4603974"/>
            <a:ext cx="3718249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70C0"/>
                </a:solidFill>
              </a:rPr>
              <a:t>MySQL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036332" y="3624574"/>
            <a:ext cx="3718249" cy="5855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US" sz="3200" dirty="0" smtClean="0">
                <a:solidFill>
                  <a:srgbClr val="0070C0"/>
                </a:solidFill>
              </a:rPr>
              <a:t>Java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036332" y="3040576"/>
            <a:ext cx="2649119" cy="58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0">
            <a:no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 Javascript</a:t>
            </a:r>
            <a:endParaRPr lang="en-US" sz="2400" dirty="0">
              <a:solidFill>
                <a:srgbClr val="0070C0"/>
              </a:solidFill>
            </a:endParaRPr>
          </a:p>
          <a:p>
            <a:r>
              <a:rPr lang="en-US" sz="1100" dirty="0" smtClean="0">
                <a:solidFill>
                  <a:srgbClr val="0070C0"/>
                </a:solidFill>
              </a:rPr>
              <a:t> (Mozilla Rhino VM)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685451" y="3039799"/>
            <a:ext cx="1069130" cy="5847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Apache Jelly</a:t>
            </a:r>
          </a:p>
          <a:p>
            <a:pPr algn="ctr"/>
            <a:r>
              <a:rPr lang="en-US" sz="1000" dirty="0" smtClean="0">
                <a:solidFill>
                  <a:srgbClr val="0070C0"/>
                </a:solidFill>
              </a:rPr>
              <a:t>(templating)</a:t>
            </a:r>
            <a:endParaRPr lang="en-US" sz="1000" dirty="0">
              <a:solidFill>
                <a:srgbClr val="0070C0"/>
              </a:solidFill>
            </a:endParaRPr>
          </a:p>
        </p:txBody>
      </p:sp>
      <p:sp>
        <p:nvSpPr>
          <p:cNvPr id="72" name="TextBox 71"/>
          <p:cNvSpPr txBox="1">
            <a:spLocks/>
          </p:cNvSpPr>
          <p:nvPr/>
        </p:nvSpPr>
        <p:spPr>
          <a:xfrm>
            <a:off x="3035781" y="2062749"/>
            <a:ext cx="3718800" cy="583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600" dirty="0" smtClean="0">
                <a:solidFill>
                  <a:srgbClr val="0070C0"/>
                </a:solidFill>
              </a:rPr>
              <a:t>AngularJS, jQuery, Bootstrap,</a:t>
            </a:r>
          </a:p>
          <a:p>
            <a:pPr algn="ctr"/>
            <a:r>
              <a:rPr lang="en-US" sz="1600" dirty="0" smtClean="0">
                <a:solidFill>
                  <a:srgbClr val="0070C0"/>
                </a:solidFill>
              </a:rPr>
              <a:t>PrototypeJS, ServiceNow libs</a:t>
            </a:r>
          </a:p>
        </p:txBody>
      </p:sp>
      <p:cxnSp>
        <p:nvCxnSpPr>
          <p:cNvPr id="76" name="Straight Arrow Connector 75"/>
          <p:cNvCxnSpPr>
            <a:stCxn id="72" idx="2"/>
          </p:cNvCxnSpPr>
          <p:nvPr/>
        </p:nvCxnSpPr>
        <p:spPr>
          <a:xfrm>
            <a:off x="4895181" y="2645949"/>
            <a:ext cx="2160" cy="39385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>
            <a:off x="4895181" y="4208572"/>
            <a:ext cx="2160" cy="39385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4895181" y="4268685"/>
            <a:ext cx="9715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0070C0"/>
                </a:solidFill>
              </a:rPr>
              <a:t>Custom ORM</a:t>
            </a:r>
            <a:endParaRPr lang="en-US" sz="1100" dirty="0">
              <a:solidFill>
                <a:srgbClr val="0070C0"/>
              </a:solidFill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4554441" y="3195320"/>
            <a:ext cx="11842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0070C0"/>
                </a:solidFill>
              </a:rPr>
              <a:t>ServiceNow libs</a:t>
            </a:r>
            <a:endParaRPr lang="en-US" sz="1100" dirty="0">
              <a:solidFill>
                <a:srgbClr val="0070C0"/>
              </a:solidFill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426717" y="3413439"/>
            <a:ext cx="2609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rgbClr val="0070C0"/>
                </a:solidFill>
              </a:rPr>
              <a:t>App node (Server)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2064237" y="4696306"/>
            <a:ext cx="9715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rgbClr val="0070C0"/>
                </a:solidFill>
              </a:rPr>
              <a:t>DB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1731249" y="2149396"/>
            <a:ext cx="1265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rgbClr val="0070C0"/>
                </a:solidFill>
              </a:rPr>
              <a:t>Browser</a:t>
            </a:r>
            <a:endParaRPr lang="en-US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06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PaaS architecture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23 October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Change Deployment in ServiceNow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3969B-3C2A-AF43-A1D0-569892A5A58F}" type="slidenum">
              <a:rPr lang="en-US" smtClean="0"/>
              <a:t>8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58605" y="2793134"/>
            <a:ext cx="357675" cy="188776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endParaRPr lang="en-US" sz="1000" dirty="0">
              <a:solidFill>
                <a:srgbClr val="0070C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16280" y="2672079"/>
            <a:ext cx="154715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0070C0"/>
                </a:solidFill>
              </a:rPr>
              <a:t>Customer can see / edit (part of) source code</a:t>
            </a:r>
            <a:endParaRPr lang="en-US" sz="1100" dirty="0">
              <a:solidFill>
                <a:srgbClr val="0070C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627079" y="3326125"/>
            <a:ext cx="3905558" cy="286232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The database </a:t>
            </a:r>
            <a:r>
              <a:rPr lang="en-US" sz="2000" smtClean="0">
                <a:solidFill>
                  <a:srgbClr val="0070C0"/>
                </a:solidFill>
              </a:rPr>
              <a:t>holds </a:t>
            </a:r>
            <a:r>
              <a:rPr lang="en-US" sz="2000" u="sng" smtClean="0"/>
              <a:t>everything</a:t>
            </a:r>
            <a:r>
              <a:rPr lang="en-US" sz="2000" smtClean="0"/>
              <a:t> </a:t>
            </a:r>
          </a:p>
          <a:p>
            <a:r>
              <a:rPr lang="en-US" sz="2000" smtClean="0">
                <a:solidFill>
                  <a:srgbClr val="0070C0"/>
                </a:solidFill>
              </a:rPr>
              <a:t>that a </a:t>
            </a:r>
            <a:r>
              <a:rPr lang="en-US" sz="2000" dirty="0" smtClean="0">
                <a:solidFill>
                  <a:srgbClr val="0070C0"/>
                </a:solidFill>
              </a:rPr>
              <a:t>customer can see/edit</a:t>
            </a:r>
            <a:r>
              <a:rPr lang="en-US" sz="2000" i="1" dirty="0" smtClean="0">
                <a:solidFill>
                  <a:srgbClr val="0070C0"/>
                </a:solidFill>
              </a:rPr>
              <a:t>:</a:t>
            </a:r>
            <a:br>
              <a:rPr lang="en-US" sz="2000" i="1" dirty="0" smtClean="0">
                <a:solidFill>
                  <a:srgbClr val="0070C0"/>
                </a:solidFill>
              </a:rPr>
            </a:br>
            <a:r>
              <a:rPr lang="en-US" sz="2000" dirty="0" smtClean="0">
                <a:solidFill>
                  <a:srgbClr val="0070C0"/>
                </a:solidFill>
              </a:rPr>
              <a:t>- Server-side and client-side code and configuration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- </a:t>
            </a:r>
            <a:r>
              <a:rPr lang="en-US" sz="2000" smtClean="0">
                <a:solidFill>
                  <a:srgbClr val="0070C0"/>
                </a:solidFill>
              </a:rPr>
              <a:t>Table structure: tables &amp; columns about tables &amp; columns</a:t>
            </a:r>
            <a:endParaRPr lang="en-US" sz="2000" dirty="0" smtClean="0">
              <a:solidFill>
                <a:srgbClr val="0070C0"/>
              </a:solidFill>
            </a:endParaRPr>
          </a:p>
          <a:p>
            <a:r>
              <a:rPr lang="en-US" sz="2000" dirty="0" smtClean="0">
                <a:solidFill>
                  <a:srgbClr val="0070C0"/>
                </a:solidFill>
              </a:rPr>
              <a:t>- Even files such </a:t>
            </a:r>
            <a:r>
              <a:rPr lang="en-US" sz="2000" smtClean="0">
                <a:solidFill>
                  <a:srgbClr val="0070C0"/>
                </a:solidFill>
              </a:rPr>
              <a:t>as images, logs</a:t>
            </a:r>
            <a:endParaRPr lang="en-US" sz="2000" dirty="0" smtClean="0">
              <a:solidFill>
                <a:srgbClr val="0070C0"/>
              </a:solidFill>
            </a:endParaRPr>
          </a:p>
          <a:p>
            <a:endParaRPr lang="en-US" sz="2000" dirty="0" smtClean="0">
              <a:solidFill>
                <a:srgbClr val="0070C0"/>
              </a:solidFill>
            </a:endParaRPr>
          </a:p>
          <a:p>
            <a:r>
              <a:rPr lang="is-IS" sz="2000" smtClean="0"/>
              <a:t>→</a:t>
            </a:r>
            <a:r>
              <a:rPr lang="en-US" sz="2000" smtClean="0">
                <a:solidFill>
                  <a:srgbClr val="0070C0"/>
                </a:solidFill>
              </a:rPr>
              <a:t> Plenty of caching </a:t>
            </a:r>
            <a:r>
              <a:rPr lang="en-US" sz="2000" dirty="0" smtClean="0">
                <a:solidFill>
                  <a:srgbClr val="0070C0"/>
                </a:solidFill>
              </a:rPr>
              <a:t>in the </a:t>
            </a:r>
            <a:r>
              <a:rPr lang="en-US" sz="2000" smtClean="0">
                <a:solidFill>
                  <a:srgbClr val="0070C0"/>
                </a:solidFill>
              </a:rPr>
              <a:t>app layer</a:t>
            </a:r>
            <a:endParaRPr lang="en-US" sz="2000" dirty="0" smtClean="0">
              <a:solidFill>
                <a:srgbClr val="0070C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036333" y="4603974"/>
            <a:ext cx="3718249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70C0"/>
                </a:solidFill>
              </a:rPr>
              <a:t>MySQL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036332" y="3624574"/>
            <a:ext cx="3718249" cy="5855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US" sz="3200" dirty="0" smtClean="0">
                <a:solidFill>
                  <a:srgbClr val="0070C0"/>
                </a:solidFill>
              </a:rPr>
              <a:t>Java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036332" y="3040576"/>
            <a:ext cx="2649119" cy="583998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 Javascript</a:t>
            </a:r>
            <a:endParaRPr lang="en-US" sz="2400" dirty="0">
              <a:solidFill>
                <a:srgbClr val="0070C0"/>
              </a:solidFill>
            </a:endParaRPr>
          </a:p>
          <a:p>
            <a:r>
              <a:rPr lang="en-US" sz="1100" dirty="0" smtClean="0">
                <a:solidFill>
                  <a:srgbClr val="0070C0"/>
                </a:solidFill>
              </a:rPr>
              <a:t> (Mozilla Rhino VM)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685451" y="3039799"/>
            <a:ext cx="1069130" cy="584776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Apache Jelly</a:t>
            </a:r>
          </a:p>
          <a:p>
            <a:pPr algn="ctr"/>
            <a:r>
              <a:rPr lang="en-US" sz="1000" dirty="0" smtClean="0">
                <a:solidFill>
                  <a:srgbClr val="0070C0"/>
                </a:solidFill>
              </a:rPr>
              <a:t>(templating)</a:t>
            </a:r>
            <a:endParaRPr lang="en-US" sz="1000" dirty="0">
              <a:solidFill>
                <a:srgbClr val="0070C0"/>
              </a:solidFill>
            </a:endParaRPr>
          </a:p>
        </p:txBody>
      </p:sp>
      <p:sp>
        <p:nvSpPr>
          <p:cNvPr id="40" name="TextBox 39"/>
          <p:cNvSpPr txBox="1">
            <a:spLocks/>
          </p:cNvSpPr>
          <p:nvPr/>
        </p:nvSpPr>
        <p:spPr>
          <a:xfrm>
            <a:off x="3035781" y="2062749"/>
            <a:ext cx="3718800" cy="58320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600" dirty="0" smtClean="0">
                <a:solidFill>
                  <a:srgbClr val="0070C0"/>
                </a:solidFill>
              </a:rPr>
              <a:t>AngularJS, jQuery, Bootstrap,</a:t>
            </a:r>
          </a:p>
          <a:p>
            <a:pPr algn="ctr"/>
            <a:r>
              <a:rPr lang="en-US" sz="1600" dirty="0" smtClean="0">
                <a:solidFill>
                  <a:srgbClr val="0070C0"/>
                </a:solidFill>
              </a:rPr>
              <a:t>PrototypeJS, ServiceNow libs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4895181" y="2645949"/>
            <a:ext cx="2160" cy="39385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4895181" y="4208572"/>
            <a:ext cx="2160" cy="39385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4895181" y="4268685"/>
            <a:ext cx="9715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0070C0"/>
                </a:solidFill>
              </a:rPr>
              <a:t>Custom ORM</a:t>
            </a:r>
            <a:endParaRPr lang="en-US" sz="1100" dirty="0">
              <a:solidFill>
                <a:srgbClr val="0070C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554441" y="3195320"/>
            <a:ext cx="11842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0070C0"/>
                </a:solidFill>
              </a:rPr>
              <a:t>ServiceNow libs</a:t>
            </a:r>
            <a:endParaRPr lang="en-US" sz="1100" dirty="0">
              <a:solidFill>
                <a:srgbClr val="0070C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26717" y="3413439"/>
            <a:ext cx="2609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rgbClr val="0070C0"/>
                </a:solidFill>
              </a:rPr>
              <a:t>App node (Server)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064237" y="4696306"/>
            <a:ext cx="9715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rgbClr val="0070C0"/>
                </a:solidFill>
              </a:rPr>
              <a:t>DB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731249" y="2149396"/>
            <a:ext cx="1265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rgbClr val="0070C0"/>
                </a:solidFill>
              </a:rPr>
              <a:t>Browser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627079" y="1411713"/>
            <a:ext cx="3905558" cy="13234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Multi-instance architecture:</a:t>
            </a:r>
          </a:p>
          <a:p>
            <a:r>
              <a:rPr lang="en-US" sz="2000" smtClean="0">
                <a:solidFill>
                  <a:srgbClr val="0070C0"/>
                </a:solidFill>
              </a:rPr>
              <a:t>Customers have their </a:t>
            </a:r>
            <a:r>
              <a:rPr lang="en-US" sz="2000" dirty="0" smtClean="0">
                <a:solidFill>
                  <a:srgbClr val="0070C0"/>
                </a:solidFill>
              </a:rPr>
              <a:t>own database, app nodes.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Full control </a:t>
            </a:r>
            <a:r>
              <a:rPr lang="en-US" sz="2000" smtClean="0">
                <a:solidFill>
                  <a:srgbClr val="0070C0"/>
                </a:solidFill>
              </a:rPr>
              <a:t>of behaviour</a:t>
            </a:r>
            <a:r>
              <a:rPr lang="en-US" sz="2000" dirty="0" smtClean="0">
                <a:solidFill>
                  <a:srgbClr val="0070C0"/>
                </a:solidFill>
              </a:rPr>
              <a:t>, upgrades.</a:t>
            </a:r>
          </a:p>
        </p:txBody>
      </p:sp>
    </p:spTree>
    <p:extLst>
      <p:ext uri="{BB962C8B-B14F-4D97-AF65-F5344CB8AC3E}">
        <p14:creationId xmlns:p14="http://schemas.microsoft.com/office/powerpoint/2010/main" val="18268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4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Version Control and Deployment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“Update Set” concept.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14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Records modifications to configuration tables</a:t>
            </a:r>
            <a:r>
              <a:rPr lang="mr-IN" dirty="0" smtClean="0"/>
              <a:t>…</a:t>
            </a:r>
            <a:r>
              <a:rPr lang="en-US" dirty="0" smtClean="0"/>
              <a:t> in the database.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14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Propagated between instances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23 October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Change Deployment in ServiceNow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3969B-3C2A-AF43-A1D0-569892A5A58F}" type="slidenum">
              <a:rPr lang="en-US" smtClean="0"/>
              <a:t>9</a:t>
            </a:fld>
            <a:endParaRPr lang="en-US" dirty="0"/>
          </a:p>
        </p:txBody>
      </p:sp>
      <p:grpSp>
        <p:nvGrpSpPr>
          <p:cNvPr id="35" name="Group 34"/>
          <p:cNvGrpSpPr/>
          <p:nvPr/>
        </p:nvGrpSpPr>
        <p:grpSpPr>
          <a:xfrm>
            <a:off x="3327021" y="3270099"/>
            <a:ext cx="5543613" cy="2996558"/>
            <a:chOff x="1774372" y="3389474"/>
            <a:chExt cx="5543613" cy="299655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4372" y="4122896"/>
              <a:ext cx="1080000" cy="10800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79610" y="3389474"/>
              <a:ext cx="1080000" cy="108000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76548" y="4122896"/>
              <a:ext cx="1080000" cy="108000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79610" y="4975101"/>
              <a:ext cx="1080000" cy="1080000"/>
            </a:xfrm>
            <a:prstGeom prst="rect">
              <a:avLst/>
            </a:prstGeom>
          </p:spPr>
        </p:pic>
        <p:cxnSp>
          <p:nvCxnSpPr>
            <p:cNvPr id="13" name="Straight Arrow Connector 12"/>
            <p:cNvCxnSpPr>
              <a:stCxn id="8" idx="3"/>
              <a:endCxn id="10" idx="1"/>
            </p:cNvCxnSpPr>
            <p:nvPr/>
          </p:nvCxnSpPr>
          <p:spPr>
            <a:xfrm>
              <a:off x="2854372" y="4662896"/>
              <a:ext cx="922176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endCxn id="9" idx="1"/>
            </p:cNvCxnSpPr>
            <p:nvPr/>
          </p:nvCxnSpPr>
          <p:spPr>
            <a:xfrm flipV="1">
              <a:off x="4856548" y="3929474"/>
              <a:ext cx="923062" cy="488353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endCxn id="11" idx="1"/>
            </p:cNvCxnSpPr>
            <p:nvPr/>
          </p:nvCxnSpPr>
          <p:spPr>
            <a:xfrm>
              <a:off x="4863989" y="4942056"/>
              <a:ext cx="915621" cy="57304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1774372" y="5127050"/>
              <a:ext cx="10506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0070C0"/>
                  </a:solidFill>
                </a:rPr>
                <a:t>cerndev</a:t>
              </a:r>
              <a:endParaRPr lang="en-US" sz="2000" dirty="0">
                <a:solidFill>
                  <a:srgbClr val="0070C0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783989" y="5132168"/>
              <a:ext cx="10506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0070C0"/>
                  </a:solidFill>
                </a:rPr>
                <a:t>cerntest</a:t>
              </a:r>
              <a:endParaRPr lang="en-US" sz="2000" dirty="0">
                <a:solidFill>
                  <a:srgbClr val="0070C0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321234" y="5985922"/>
              <a:ext cx="19967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0070C0"/>
                  </a:solidFill>
                </a:rPr>
                <a:t>cerntraining (qa)</a:t>
              </a:r>
              <a:endParaRPr lang="en-US" sz="2000" dirty="0">
                <a:solidFill>
                  <a:srgbClr val="0070C0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321234" y="4402056"/>
              <a:ext cx="19967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0070C0"/>
                  </a:solidFill>
                </a:rPr>
                <a:t>cern (prod)</a:t>
              </a:r>
              <a:endParaRPr lang="en-US" sz="2000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866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3225</TotalTime>
  <Words>538</Words>
  <Application>Microsoft Macintosh PowerPoint</Application>
  <PresentationFormat>Widescreen</PresentationFormat>
  <Paragraphs>189</Paragraphs>
  <Slides>14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Calibri</vt:lpstr>
      <vt:lpstr>Calibri Light</vt:lpstr>
      <vt:lpstr>Comic Sans MS</vt:lpstr>
      <vt:lpstr>Mangal</vt:lpstr>
      <vt:lpstr>Arial</vt:lpstr>
      <vt:lpstr>Office Theme</vt:lpstr>
      <vt:lpstr>Change Deployment in ServiceN  w</vt:lpstr>
      <vt:lpstr>About ServiceNow…</vt:lpstr>
      <vt:lpstr>SaaS or PaaS?</vt:lpstr>
      <vt:lpstr>PaaS architecture</vt:lpstr>
      <vt:lpstr>PaaS architecture</vt:lpstr>
      <vt:lpstr>PaaS architecture</vt:lpstr>
      <vt:lpstr>PaaS architecture</vt:lpstr>
      <vt:lpstr>PaaS architecture</vt:lpstr>
      <vt:lpstr>Version Control and Deployment</vt:lpstr>
      <vt:lpstr>Version Control and Deployment</vt:lpstr>
      <vt:lpstr>Update sets vs normal Version Control</vt:lpstr>
      <vt:lpstr>CERN Improvements</vt:lpstr>
      <vt:lpstr>CERN Improvements</vt:lpstr>
      <vt:lpstr>PowerPoint Presentation</vt:lpstr>
    </vt:vector>
  </TitlesOfParts>
  <Manager/>
  <Company/>
  <LinksUpToDate>false</LinksUpToDate>
  <SharedDoc>false</SharedDoc>
  <HyperlinkBase/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Change Deployment in ServiceNow</dc:title>
  <dc:subject/>
  <dc:creator>David Martin Clavo</dc:creator>
  <cp:keywords/>
  <dc:description/>
  <cp:lastModifiedBy>Microsoft Office User</cp:lastModifiedBy>
  <cp:revision>44</cp:revision>
  <cp:lastPrinted>2017-10-23T10:27:15Z</cp:lastPrinted>
  <dcterms:created xsi:type="dcterms:W3CDTF">2017-10-21T16:46:47Z</dcterms:created>
  <dcterms:modified xsi:type="dcterms:W3CDTF">2017-10-24T12:36:21Z</dcterms:modified>
  <cp:category/>
</cp:coreProperties>
</file>