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  <p:sldMasterId id="2147483853" r:id="rId2"/>
    <p:sldMasterId id="2147483866" r:id="rId3"/>
    <p:sldMasterId id="2147483872" r:id="rId4"/>
  </p:sldMasterIdLst>
  <p:notesMasterIdLst>
    <p:notesMasterId r:id="rId27"/>
  </p:notesMasterIdLst>
  <p:handoutMasterIdLst>
    <p:handoutMasterId r:id="rId28"/>
  </p:handoutMasterIdLst>
  <p:sldIdLst>
    <p:sldId id="341" r:id="rId5"/>
    <p:sldId id="340" r:id="rId6"/>
    <p:sldId id="342" r:id="rId7"/>
    <p:sldId id="357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59" r:id="rId19"/>
    <p:sldId id="353" r:id="rId20"/>
    <p:sldId id="354" r:id="rId21"/>
    <p:sldId id="355" r:id="rId22"/>
    <p:sldId id="356" r:id="rId23"/>
    <p:sldId id="358" r:id="rId24"/>
    <p:sldId id="360" r:id="rId25"/>
    <p:sldId id="361" r:id="rId26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0000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1" autoAdjust="0"/>
    <p:restoredTop sz="94604" autoAdjust="0"/>
  </p:normalViewPr>
  <p:slideViewPr>
    <p:cSldViewPr>
      <p:cViewPr varScale="1">
        <p:scale>
          <a:sx n="68" d="100"/>
          <a:sy n="68" d="100"/>
        </p:scale>
        <p:origin x="-3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>
              <a:defRPr sz="1200"/>
            </a:lvl1pPr>
          </a:lstStyle>
          <a:p>
            <a:pPr>
              <a:defRPr/>
            </a:pPr>
            <a:fld id="{A89FD6F3-5C36-4F51-9565-B5381913F799}" type="datetimeFigureOut">
              <a:rPr lang="en-US"/>
              <a:pPr>
                <a:defRPr/>
              </a:pPr>
              <a:t>4/23/2008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>
              <a:defRPr sz="1200"/>
            </a:lvl1pPr>
          </a:lstStyle>
          <a:p>
            <a:pPr>
              <a:defRPr/>
            </a:pPr>
            <a:fld id="{2CC6C5D2-8381-40D7-8F93-F189C201A2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B4C5F6-0A0E-4D8A-826B-61FFF3A233DC}" type="datetimeFigureOut">
              <a:rPr lang="en-US"/>
              <a:pPr>
                <a:defRPr/>
              </a:pPr>
              <a:t>4/23/2008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6" tIns="45953" rIns="91906" bIns="459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906" tIns="45953" rIns="91906" bIns="4595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E9B538-86B3-47E2-B64E-69EB84CC9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/>
            <a:fld id="{28A60D5E-6F7B-4E55-969D-8F7B58E9844A}" type="slidenum">
              <a:rPr lang="en-GB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4</a:t>
            </a:fld>
            <a:endParaRPr lang="en-GB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8A60D5E-6F7B-4E55-969D-8F7B58E9844A}" type="slidenum">
              <a:rPr lang="en-GB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2851"/>
            <a:ext cx="7129490" cy="1143009"/>
          </a:xfrm>
          <a:prstGeom prst="rect">
            <a:avLst/>
          </a:prstGeo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1714488"/>
            <a:ext cx="3143272" cy="15716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endParaRPr lang="fr-FR" kern="1200">
              <a:solidFill>
                <a:srgbClr val="E5E5FF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endParaRPr lang="fr-FR" kern="1200">
              <a:solidFill>
                <a:srgbClr val="F4CE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endParaRPr lang="fr-FR" kern="1200">
              <a:solidFill>
                <a:srgbClr val="2B519A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rtl="0"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2383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1200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EGEE-II INFSO-RI-031688</a:t>
            </a:r>
            <a:r>
              <a:rPr lang="en-GB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GB" kern="1200">
                <a:solidFill>
                  <a:srgbClr val="FFFFFF"/>
                </a:solidFill>
                <a:latin typeface="Arial"/>
                <a:ea typeface="+mn-ea"/>
                <a:cs typeface="+mn-cs"/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GB" sz="16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www.eu-egee.org</a:t>
            </a:r>
          </a:p>
        </p:txBody>
      </p:sp>
      <p:pic>
        <p:nvPicPr>
          <p:cNvPr id="15" name="Picture 63" descr="InfsoMedia_EN_RGB_H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64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1200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EGEE and gLite are registered trademarks</a:t>
            </a:r>
            <a:r>
              <a: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1800" i="1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fld id="{0AB39B8F-AE53-406C-B938-C5E4D05B5F5F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>
                <a:spcBef>
                  <a:spcPct val="0"/>
                </a:spcBef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fld id="{839025D1-E974-493D-A1A4-1841F29377BE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>
                <a:spcBef>
                  <a:spcPct val="0"/>
                </a:spcBef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  <a:defRPr/>
            </a:pPr>
            <a:fld id="{5BBF038F-7754-4591-A5EB-D503739CF0CF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>
                <a:spcBef>
                  <a:spcPct val="0"/>
                </a:spcBef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6076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524625"/>
            <a:ext cx="19812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/>
            <a:endParaRPr lang="en-US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</a:pPr>
            <a:r>
              <a:rPr lang="en-US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US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1981200" cy="196850"/>
          </a:xfrm>
        </p:spPr>
        <p:txBody>
          <a:bodyPr/>
          <a:lstStyle>
            <a:lvl1pPr>
              <a:defRPr/>
            </a:lvl1pPr>
          </a:lstStyle>
          <a:p>
            <a:pPr algn="r" rtl="0">
              <a:spcBef>
                <a:spcPct val="0"/>
              </a:spcBef>
            </a:pPr>
            <a:fld id="{C085DC01-7383-4F3F-A81B-C5C171CD8390}" type="slidenum">
              <a:rPr lang="en-US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>
                <a:spcBef>
                  <a:spcPct val="0"/>
                </a:spcBef>
              </a:pPr>
              <a:t>‹#›</a:t>
            </a:fld>
            <a:endParaRPr lang="en-US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srgbClr val="E5E5FF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srgbClr val="F4CE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srgbClr val="2B519A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2383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200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EGEE-II INFSO-RI-031688</a:t>
            </a:r>
            <a:r>
              <a:rPr lang="en-GB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kern="1200">
                <a:solidFill>
                  <a:srgbClr val="FFFFFF"/>
                </a:solidFill>
                <a:latin typeface="Arial"/>
                <a:ea typeface="+mn-ea"/>
                <a:cs typeface="+mn-cs"/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www.eu-egee.org</a:t>
            </a:r>
          </a:p>
        </p:txBody>
      </p:sp>
      <p:pic>
        <p:nvPicPr>
          <p:cNvPr id="15" name="Picture 63" descr="InfsoMedia_EN_RGB_H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64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200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EGEE and gLite are registered trademarks</a:t>
            </a:r>
            <a:r>
              <a: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1800" i="1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AB39B8F-AE53-406C-B938-C5E4D05B5F5F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39025D1-E974-493D-A1A4-1841F29377BE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5BBF038F-7754-4591-A5EB-D503739CF0CF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6076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524625"/>
            <a:ext cx="19812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US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1981200" cy="19685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085DC01-7383-4F3F-A81B-C5C171CD8390}" type="slidenum">
              <a:rPr lang="en-US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5000660"/>
          </a:xfrm>
        </p:spPr>
        <p:txBody>
          <a:bodyPr/>
          <a:lstStyle>
            <a:lvl1pPr marL="360000" indent="-360000">
              <a:defRPr/>
            </a:lvl1pPr>
            <a:lvl2pPr marL="720000">
              <a:defRPr/>
            </a:lvl2pPr>
            <a:lvl3pPr marL="1080000">
              <a:defRPr/>
            </a:lvl3pPr>
            <a:lvl4pPr marL="1440000">
              <a:defRPr/>
            </a:lvl4pPr>
            <a:lvl5pPr marL="18000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9388"/>
            <a:ext cx="80010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0" y="4941888"/>
            <a:ext cx="2411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Ian Bird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LCG Project 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Leader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WLCG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330" y="156700"/>
            <a:ext cx="1071084" cy="10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9pPr>
    </p:titleStyle>
    <p:bodyStyle>
      <a:lvl1pPr marL="288925" indent="-2889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333399"/>
        </a:buClr>
        <a:buSzPct val="11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D40A0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652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40000"/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600">
          <a:solidFill>
            <a:schemeClr val="tx1"/>
          </a:solidFill>
          <a:latin typeface="+mn-lt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73"/>
            <a:ext cx="607219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GB" sz="1200" b="1" kern="120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Ian.Bird@cern.ch				</a:t>
            </a:r>
            <a:fld id="{8D9C3907-C1F4-4113-879F-A00577240C5E}" type="slidenum">
              <a:rPr lang="en-GB" sz="1200" kern="1200">
                <a:solidFill>
                  <a:srgbClr val="0066FF"/>
                </a:solidFill>
                <a:latin typeface="Times New Roman" pitchFamily="18" charset="0"/>
                <a:ea typeface="+mn-ea"/>
                <a:cs typeface="+mn-cs"/>
              </a:rPr>
              <a:pPr algn="l" rtl="0" eaLnBrk="0" hangingPunct="0">
                <a:spcBef>
                  <a:spcPct val="50000"/>
                </a:spcBef>
              </a:pPr>
              <a:t>‹#›</a:t>
            </a:fld>
            <a:endParaRPr lang="en-GB" sz="1200" kern="1200" dirty="0">
              <a:solidFill>
                <a:srgbClr val="0066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67938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1251" y="351298"/>
            <a:ext cx="784252" cy="78425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60000" indent="-3600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2000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80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4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80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rtl="0">
              <a:defRPr/>
            </a:pPr>
            <a:r>
              <a:rPr lang="en-GB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rtl="0">
              <a:defRPr/>
            </a:pPr>
            <a:fld id="{F93465CE-3414-47BF-A8B0-9E51BFAFAA21}" type="slidenum">
              <a: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rtl="0">
                <a:defRPr/>
              </a:pPr>
              <a:t>‹#›</a:t>
            </a:fld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defRPr/>
            </a:pPr>
            <a:endParaRPr lang="fr-FR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>
              <a:spcBef>
                <a:spcPct val="0"/>
              </a:spcBef>
              <a:defRPr/>
            </a:pPr>
            <a:endParaRPr lang="fr-FR" kern="1200">
              <a:solidFill>
                <a:srgbClr val="2B519A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rtl="0"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GB" sz="1200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EGEE-II INFSO-RI-031688</a:t>
            </a:r>
            <a:r>
              <a:rPr lang="en-GB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8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6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14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rtl="0" fontAlgn="base">
              <a:spcAft>
                <a:spcPct val="0"/>
              </a:spcAft>
              <a:defRPr/>
            </a:pPr>
            <a:r>
              <a:rPr lang="en-GB" kern="1200" smtClean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 rtl="0" fontAlgn="base">
              <a:spcAft>
                <a:spcPct val="0"/>
              </a:spcAft>
              <a:defRPr/>
            </a:pPr>
            <a:fld id="{F93465CE-3414-47BF-A8B0-9E51BFAFAA21}" type="slidenum">
              <a: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rtl="0" fontAlgn="base">
                <a:spcAft>
                  <a:spcPct val="0"/>
                </a:spcAft>
                <a:defRPr/>
              </a:pPr>
              <a:t>‹#›</a:t>
            </a:fld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fr-FR" kern="1200">
              <a:solidFill>
                <a:srgbClr val="2B519A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200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EGEE-II INFSO-RI-031688</a:t>
            </a:r>
            <a:r>
              <a:rPr lang="en-GB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8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6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14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4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On the transition to EGI – Requirements from WLCG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WLCG Workshop</a:t>
            </a:r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April 2008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Operations in EGEE-III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200" dirty="0" smtClean="0"/>
              <a:t>How does it evolve?</a:t>
            </a:r>
            <a:endParaRPr lang="en-GB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Anticipates ending EGEE-III with the ability to run operations with significantly less (50%?) effort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Moving responsibility for daily operations from COD to ROCs and sites</a:t>
            </a:r>
          </a:p>
          <a:p>
            <a:pPr lvl="1"/>
            <a:r>
              <a:rPr lang="en-GB" dirty="0" smtClean="0"/>
              <a:t>Automation of monitoring tools – generating alarms at sites directly</a:t>
            </a:r>
          </a:p>
          <a:p>
            <a:pPr lvl="1"/>
            <a:r>
              <a:rPr lang="en-GB" dirty="0" smtClean="0"/>
              <a:t>Site fabric monitors should incorporate local and grid level monitoring</a:t>
            </a:r>
          </a:p>
          <a:p>
            <a:pPr lvl="2"/>
            <a:r>
              <a:rPr lang="en-GB" dirty="0" smtClean="0"/>
              <a:t>Need to ensure all sites have adequate monitoring</a:t>
            </a:r>
          </a:p>
          <a:p>
            <a:pPr lvl="2"/>
            <a:r>
              <a:rPr lang="en-GB" dirty="0" smtClean="0"/>
              <a:t>Need to provide full set of monitoring for grid services</a:t>
            </a:r>
          </a:p>
          <a:p>
            <a:pPr lvl="1"/>
            <a:r>
              <a:rPr lang="en-GB" dirty="0" smtClean="0"/>
              <a:t>The manual oversight and tickets should be replaced by automation</a:t>
            </a:r>
          </a:p>
          <a:p>
            <a:pPr lvl="2"/>
            <a:r>
              <a:rPr lang="en-GB" dirty="0" smtClean="0"/>
              <a:t>Remove need for COD teams</a:t>
            </a:r>
          </a:p>
          <a:p>
            <a:pPr lvl="1"/>
            <a:r>
              <a:rPr lang="en-GB" dirty="0" smtClean="0"/>
              <a:t>Operations support should have streamlined paths to service managers</a:t>
            </a:r>
          </a:p>
          <a:p>
            <a:pPr lvl="2"/>
            <a:r>
              <a:rPr lang="en-GB" dirty="0" smtClean="0"/>
              <a:t>Eliminate need for TPMs for operations</a:t>
            </a:r>
          </a:p>
          <a:p>
            <a:pPr lvl="1"/>
            <a:r>
              <a:rPr lang="en-GB" dirty="0" smtClean="0"/>
              <a:t>Need to insist on full checklist (sensors, docs, etc) from middleware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This process is the subject of formal milestones in the project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operational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User support</a:t>
            </a:r>
          </a:p>
          <a:p>
            <a:pPr lvl="1"/>
            <a:r>
              <a:rPr lang="en-GB" dirty="0" smtClean="0"/>
              <a:t>Streamlining process for operations</a:t>
            </a:r>
          </a:p>
          <a:p>
            <a:pPr lvl="1"/>
            <a:r>
              <a:rPr lang="en-GB" dirty="0" smtClean="0"/>
              <a:t>Focus of TPM effort on real user “helpdesk” functions – TPMs now explicitly staffed by ROCs (were not in EGEE-II)</a:t>
            </a:r>
          </a:p>
          <a:p>
            <a:r>
              <a:rPr lang="en-GB" dirty="0" smtClean="0"/>
              <a:t>Security</a:t>
            </a:r>
          </a:p>
          <a:p>
            <a:pPr lvl="1"/>
            <a:r>
              <a:rPr lang="en-GB" dirty="0" smtClean="0"/>
              <a:t>Operational security team also have explicit staffing from regions to ensure adequate coverage of issues</a:t>
            </a:r>
          </a:p>
          <a:p>
            <a:pPr lvl="1"/>
            <a:r>
              <a:rPr lang="en-GB" dirty="0" smtClean="0"/>
              <a:t>Focus on implementing best practices at sites</a:t>
            </a:r>
          </a:p>
          <a:p>
            <a:r>
              <a:rPr lang="en-GB" dirty="0" smtClean="0"/>
              <a:t>Policy</a:t>
            </a:r>
          </a:p>
          <a:p>
            <a:pPr lvl="1"/>
            <a:r>
              <a:rPr lang="en-GB" dirty="0" smtClean="0"/>
              <a:t>Efforts should continue at the current level 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Middleware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EGEE-III the focus on middleware is the support of the foundation services</a:t>
            </a:r>
          </a:p>
          <a:p>
            <a:pPr lvl="1"/>
            <a:r>
              <a:rPr lang="en-GB" dirty="0" smtClean="0"/>
              <a:t>These map almost directly to the services WLCG relies on</a:t>
            </a:r>
          </a:p>
          <a:p>
            <a:pPr lvl="1"/>
            <a:r>
              <a:rPr lang="en-GB" dirty="0" smtClean="0"/>
              <a:t>Should include addressing the issues with these services exposed with large scale production</a:t>
            </a:r>
          </a:p>
          <a:p>
            <a:pPr lvl="1"/>
            <a:r>
              <a:rPr lang="en-GB" dirty="0" smtClean="0"/>
              <a:t>Should also address still missing services (SCAS, </a:t>
            </a:r>
            <a:r>
              <a:rPr lang="en-GB" dirty="0" err="1" smtClean="0"/>
              <a:t>glexec</a:t>
            </a:r>
            <a:r>
              <a:rPr lang="en-GB" dirty="0" smtClean="0"/>
              <a:t>, etc)</a:t>
            </a:r>
          </a:p>
          <a:p>
            <a:pPr lvl="1"/>
            <a:r>
              <a:rPr lang="en-GB" dirty="0" smtClean="0"/>
              <a:t>Should also address the issues of portability, interoperability, manageability, scalability, etc.</a:t>
            </a:r>
          </a:p>
          <a:p>
            <a:pPr lvl="1"/>
            <a:r>
              <a:rPr lang="en-GB" dirty="0" smtClean="0"/>
              <a:t>Little effort is available for new developments</a:t>
            </a:r>
          </a:p>
          <a:p>
            <a:pPr lvl="1"/>
            <a:r>
              <a:rPr lang="en-GB" dirty="0" smtClean="0"/>
              <a:t>(NB tools like SAM, accounting, monitoring etc are part of Operations and not middleware)</a:t>
            </a:r>
          </a:p>
          <a:p>
            <a:r>
              <a:rPr lang="en-GB" dirty="0" smtClean="0"/>
              <a:t>Integration/certification/testing</a:t>
            </a:r>
          </a:p>
          <a:p>
            <a:pPr lvl="1"/>
            <a:r>
              <a:rPr lang="en-GB" dirty="0" smtClean="0"/>
              <a:t>Becomes more distributed – more partners are involved</a:t>
            </a:r>
          </a:p>
          <a:p>
            <a:pPr lvl="2"/>
            <a:r>
              <a:rPr lang="en-GB" dirty="0" smtClean="0"/>
              <a:t>In principle should be closer to the developers</a:t>
            </a:r>
          </a:p>
          <a:p>
            <a:pPr lvl="1"/>
            <a:r>
              <a:rPr lang="en-GB" dirty="0" smtClean="0"/>
              <a:t>ETICS is used as the build system</a:t>
            </a:r>
          </a:p>
          <a:p>
            <a:pPr lvl="1"/>
            <a:r>
              <a:rPr lang="en-GB" dirty="0" smtClean="0"/>
              <a:t>Probably not enough effort to make major changes in process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EGEE Operations in 2010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operational responsibilities should have devolved to </a:t>
            </a:r>
          </a:p>
          <a:p>
            <a:pPr lvl="1"/>
            <a:r>
              <a:rPr lang="en-GB" dirty="0" smtClean="0"/>
              <a:t>The ROCs, and</a:t>
            </a:r>
          </a:p>
          <a:p>
            <a:pPr lvl="1"/>
            <a:r>
              <a:rPr lang="en-GB" dirty="0" smtClean="0"/>
              <a:t>The sites – hopefully sites should have well developed fabric monitors that monitor local and grid services in a common way and trigger alarms directly</a:t>
            </a:r>
          </a:p>
          <a:p>
            <a:pPr lvl="2"/>
            <a:r>
              <a:rPr lang="en-GB" dirty="0" smtClean="0"/>
              <a:t>Receive triggers also from ROC, Operators, VOs, etc.; and tools like SAM</a:t>
            </a:r>
          </a:p>
          <a:p>
            <a:r>
              <a:rPr lang="en-GB" dirty="0" smtClean="0"/>
              <a:t>The central organisation of EGEE ops (the “OCC”) should become:</a:t>
            </a:r>
          </a:p>
          <a:p>
            <a:pPr lvl="1"/>
            <a:r>
              <a:rPr lang="en-GB" dirty="0" smtClean="0"/>
              <a:t>Coordination body to ensure common tools, common understanding, etc.</a:t>
            </a:r>
          </a:p>
          <a:p>
            <a:pPr lvl="1"/>
            <a:r>
              <a:rPr lang="en-GB" dirty="0" smtClean="0"/>
              <a:t>Coordination of operational issues that cross regional boundaries</a:t>
            </a:r>
          </a:p>
          <a:p>
            <a:pPr lvl="2"/>
            <a:r>
              <a:rPr lang="en-GB" dirty="0" smtClean="0"/>
              <a:t>The ROCs should manage inter-site issues within a region</a:t>
            </a:r>
          </a:p>
          <a:p>
            <a:pPr lvl="1"/>
            <a:r>
              <a:rPr lang="en-GB" dirty="0" smtClean="0"/>
              <a:t>Maintain common tools (SAM, accounting, GOCDB, etc.)</a:t>
            </a:r>
          </a:p>
          <a:p>
            <a:pPr lvl="2"/>
            <a:r>
              <a:rPr lang="en-GB" dirty="0" smtClean="0"/>
              <a:t>Of course, the effort in these things may come from ROCs</a:t>
            </a:r>
          </a:p>
          <a:p>
            <a:pPr lvl="1"/>
            <a:r>
              <a:rPr lang="en-GB" dirty="0" smtClean="0"/>
              <a:t>Integration/testing/certification of middleware (SA3)</a:t>
            </a:r>
          </a:p>
          <a:p>
            <a:pPr lvl="1"/>
            <a:r>
              <a:rPr lang="en-GB" dirty="0" smtClean="0"/>
              <a:t>Monitor of SLA’s, etc.  (and provide mechanisms for WLCG to monitor MoU adherence)</a:t>
            </a:r>
          </a:p>
          <a:p>
            <a:pPr lvl="1"/>
            <a:r>
              <a:rPr lang="en-GB" dirty="0" smtClean="0"/>
              <a:t>...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 Operations in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Ideally we should have an operational model with daily operational responsibility at the regional or national level (i.e. the ROCs)</a:t>
            </a:r>
          </a:p>
          <a:p>
            <a:endParaRPr lang="en-GB" dirty="0" smtClean="0"/>
          </a:p>
          <a:p>
            <a:r>
              <a:rPr lang="en-GB" dirty="0" smtClean="0"/>
              <a:t>This will make the organisational transition to NGIs simpler – if the NGIs see their role as taking on this responsibility ...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Transition to NGI/EGI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72366" cy="1752600"/>
          </a:xfrm>
        </p:spPr>
        <p:txBody>
          <a:bodyPr/>
          <a:lstStyle/>
          <a:p>
            <a:r>
              <a:rPr lang="en-GB" sz="3200" dirty="0" smtClean="0"/>
              <a:t>What and how?</a:t>
            </a:r>
          </a:p>
          <a:p>
            <a:pPr algn="l">
              <a:buFont typeface="Arial" pitchFamily="34" charset="0"/>
              <a:buChar char="•"/>
            </a:pPr>
            <a:r>
              <a:rPr lang="en-GB" dirty="0" smtClean="0"/>
              <a:t>  In order to describe how we must propose what the model looks like</a:t>
            </a:r>
          </a:p>
          <a:p>
            <a:pPr algn="l">
              <a:buFont typeface="Arial" pitchFamily="34" charset="0"/>
              <a:buChar char="•"/>
            </a:pPr>
            <a:r>
              <a:rPr lang="en-GB" dirty="0" smtClean="0"/>
              <a:t>  This is my view of what a future European infrastructure  should have in order to continue to provide services to WLCG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role of the NGI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NGI operations centres (NGOC) should assume the roles of the ROCs as they are at the end of EGEE-III</a:t>
            </a:r>
          </a:p>
          <a:p>
            <a:pPr lvl="1"/>
            <a:r>
              <a:rPr lang="en-GB" dirty="0" smtClean="0"/>
              <a:t>In large countries this might be a 1:1 mapping – the ROCs exist</a:t>
            </a:r>
          </a:p>
          <a:p>
            <a:pPr lvl="1"/>
            <a:r>
              <a:rPr lang="en-GB" dirty="0" smtClean="0"/>
              <a:t>In smaller countries could still foresee regional agreement on a common regional operations centre</a:t>
            </a:r>
          </a:p>
          <a:p>
            <a:r>
              <a:rPr lang="en-GB" dirty="0" smtClean="0"/>
              <a:t>Roles:</a:t>
            </a:r>
          </a:p>
          <a:p>
            <a:pPr lvl="1"/>
            <a:r>
              <a:rPr lang="en-GB" dirty="0" smtClean="0"/>
              <a:t>Grid operations oversight (but most should be automated!!) and follow up</a:t>
            </a:r>
          </a:p>
          <a:p>
            <a:pPr lvl="2"/>
            <a:r>
              <a:rPr lang="en-GB" dirty="0" smtClean="0"/>
              <a:t>Oversight of SLAs, reliability, resource delivery, etc.</a:t>
            </a:r>
          </a:p>
          <a:p>
            <a:pPr lvl="1"/>
            <a:r>
              <a:rPr lang="en-GB" dirty="0" smtClean="0"/>
              <a:t>Operational security management</a:t>
            </a:r>
          </a:p>
          <a:p>
            <a:pPr lvl="1"/>
            <a:r>
              <a:rPr lang="en-GB" dirty="0" smtClean="0"/>
              <a:t>User support (regional helpdesks already exist in many ROCs) – but with connection to EGI for cross-NGI applications</a:t>
            </a:r>
          </a:p>
          <a:p>
            <a:pPr lvl="1"/>
            <a:r>
              <a:rPr lang="en-GB" dirty="0" smtClean="0"/>
              <a:t>Etc. </a:t>
            </a:r>
            <a:r>
              <a:rPr lang="en-GB" dirty="0" smtClean="0">
                <a:sym typeface="Wingdings" pitchFamily="2" charset="2"/>
              </a:rPr>
              <a:t>the daily operation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But, as the NGI (should be!) part of a larger infrastructure, must use compatible tools/metrics/reporting as other NGIs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role of EGI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Coordination across the NGIs</a:t>
            </a:r>
          </a:p>
          <a:p>
            <a:pPr lvl="1"/>
            <a:r>
              <a:rPr lang="en-GB" dirty="0" smtClean="0"/>
              <a:t>Operations – overall SLAs, reporting, accounting, reliability, etc.</a:t>
            </a:r>
          </a:p>
          <a:p>
            <a:pPr lvl="2"/>
            <a:r>
              <a:rPr lang="en-GB" dirty="0" smtClean="0"/>
              <a:t>Cross NGI operations issues should be an agreed process for the NGIs (EGI should broker these processes)</a:t>
            </a:r>
          </a:p>
          <a:p>
            <a:pPr lvl="1"/>
            <a:r>
              <a:rPr lang="en-GB" dirty="0" smtClean="0"/>
              <a:t>Brokering of resources for applications with the NGIs</a:t>
            </a:r>
          </a:p>
          <a:p>
            <a:pPr lvl="1"/>
            <a:r>
              <a:rPr lang="en-GB" dirty="0" smtClean="0"/>
              <a:t>Operational security coordination – e.g. Incident response</a:t>
            </a:r>
          </a:p>
          <a:p>
            <a:pPr lvl="1"/>
            <a:r>
              <a:rPr lang="en-GB" dirty="0" smtClean="0"/>
              <a:t>Common policy brokering</a:t>
            </a:r>
          </a:p>
          <a:p>
            <a:pPr lvl="1"/>
            <a:r>
              <a:rPr lang="en-GB" dirty="0" smtClean="0"/>
              <a:t>Support for international VO’s (like WLCG) – should they really negotiate with 35 NGIs?</a:t>
            </a:r>
          </a:p>
          <a:p>
            <a:endParaRPr lang="en-GB" dirty="0" smtClean="0"/>
          </a:p>
          <a:p>
            <a:r>
              <a:rPr lang="en-GB" dirty="0" smtClean="0"/>
              <a:t>Integration/certification/testing of middleware</a:t>
            </a:r>
          </a:p>
          <a:p>
            <a:pPr lvl="1"/>
            <a:r>
              <a:rPr lang="en-GB" dirty="0" smtClean="0"/>
              <a:t>Whatever this means – many different stacks will be existing</a:t>
            </a:r>
          </a:p>
          <a:p>
            <a:pPr lvl="1"/>
            <a:r>
              <a:rPr lang="en-GB" dirty="0" smtClean="0"/>
              <a:t>Work on “interoperability” is difficult and slow, but running parallel middleware stacks on a site is also very costly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Middleware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WLCG requires above all effort to ensure that issues that arise in real use are addressed:</a:t>
            </a:r>
          </a:p>
          <a:p>
            <a:pPr lvl="1"/>
            <a:r>
              <a:rPr lang="en-GB" dirty="0" smtClean="0"/>
              <a:t>By fixes</a:t>
            </a:r>
          </a:p>
          <a:p>
            <a:pPr lvl="1"/>
            <a:r>
              <a:rPr lang="en-GB" dirty="0" smtClean="0"/>
              <a:t>By focussed re-developments where needed</a:t>
            </a:r>
          </a:p>
          <a:p>
            <a:pPr lvl="1"/>
            <a:r>
              <a:rPr lang="en-GB" dirty="0" smtClean="0"/>
              <a:t>New use cases may arise or new services might be required after some experience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Currently many different </a:t>
            </a:r>
            <a:r>
              <a:rPr lang="en-GB" dirty="0" err="1" smtClean="0"/>
              <a:t>middlewares</a:t>
            </a:r>
            <a:r>
              <a:rPr lang="en-GB" dirty="0" smtClean="0"/>
              <a:t> are proposed to be deployed in many NGIs</a:t>
            </a:r>
          </a:p>
          <a:p>
            <a:pPr lvl="1"/>
            <a:r>
              <a:rPr lang="en-GB" dirty="0" smtClean="0"/>
              <a:t>Risk that the effort required is not supportable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We should aim to have a common repository of best (i.e. That are really used) services that slowly converges the differing implementations (or maintains several for different use cases)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429684" cy="5000660"/>
          </a:xfrm>
        </p:spPr>
        <p:txBody>
          <a:bodyPr/>
          <a:lstStyle/>
          <a:p>
            <a:r>
              <a:rPr lang="en-GB" dirty="0" smtClean="0"/>
              <a:t>EGEE Operations today</a:t>
            </a:r>
          </a:p>
          <a:p>
            <a:pPr lvl="1"/>
            <a:r>
              <a:rPr lang="en-GB" dirty="0" smtClean="0"/>
              <a:t>Operations, middleware, security, support, policy</a:t>
            </a:r>
          </a:p>
          <a:p>
            <a:r>
              <a:rPr lang="en-GB" dirty="0" smtClean="0"/>
              <a:t>EGEE Operations tomorrow – EGEE-III</a:t>
            </a:r>
          </a:p>
          <a:p>
            <a:pPr lvl="1"/>
            <a:r>
              <a:rPr lang="en-GB" dirty="0" smtClean="0"/>
              <a:t>What changes now, how does it evolve to 2010?</a:t>
            </a:r>
          </a:p>
          <a:p>
            <a:pPr lvl="1"/>
            <a:r>
              <a:rPr lang="en-GB" dirty="0" smtClean="0"/>
              <a:t>What EGEE ops will look like in 2010 </a:t>
            </a:r>
            <a:r>
              <a:rPr lang="en-GB" dirty="0" smtClean="0">
                <a:sym typeface="Wingdings" pitchFamily="2" charset="2"/>
              </a:rPr>
              <a:t> reduced effort for operations</a:t>
            </a:r>
          </a:p>
          <a:p>
            <a:r>
              <a:rPr lang="en-GB" dirty="0" smtClean="0">
                <a:sym typeface="Wingdings" pitchFamily="2" charset="2"/>
              </a:rPr>
              <a:t>EGI/NGI operations in future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Must have a smooth transition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What does LCG rely on (</a:t>
            </a:r>
            <a:r>
              <a:rPr lang="en-GB" dirty="0" err="1" smtClean="0">
                <a:sym typeface="Wingdings" pitchFamily="2" charset="2"/>
              </a:rPr>
              <a:t>vs</a:t>
            </a:r>
            <a:r>
              <a:rPr lang="en-GB" dirty="0" smtClean="0">
                <a:sym typeface="Wingdings" pitchFamily="2" charset="2"/>
              </a:rPr>
              <a:t> what is useful)?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What must we see: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NGI functions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EGI functions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Middleware – what does LCG rely on?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  <a:sym typeface="Wingdings" pitchFamily="2" charset="2"/>
              </a:rPr>
              <a:t>Interoperability with other infrastructures</a:t>
            </a:r>
          </a:p>
          <a:p>
            <a:pPr lvl="1">
              <a:buClr>
                <a:srgbClr val="FF0000"/>
              </a:buClr>
              <a:buSzPct val="200000"/>
              <a:buFont typeface="Wingdings" pitchFamily="2" charset="2"/>
              <a:buChar char=""/>
            </a:pP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At no time can there be an interruption to the WLCG service !!	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EGEE Infrastructure</a:t>
            </a:r>
          </a:p>
        </p:txBody>
      </p:sp>
      <p:sp>
        <p:nvSpPr>
          <p:cNvPr id="10243" name="Footer Placeholder 3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244" name="Slide Number Placeholder 2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5F7934D-1718-4532-A352-EE2FD186EB9E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212724" y="2314938"/>
            <a:ext cx="3719195" cy="2387600"/>
            <a:chOff x="145" y="618"/>
            <a:chExt cx="2076" cy="1504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/>
        </p:grpSpPr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145" y="618"/>
              <a:ext cx="2076" cy="1504"/>
              <a:chOff x="145" y="618"/>
              <a:chExt cx="2076" cy="1504"/>
            </a:xfrm>
            <a:grpFill/>
          </p:grpSpPr>
          <p:sp>
            <p:nvSpPr>
              <p:cNvPr id="173075" name="Rectangle 19"/>
              <p:cNvSpPr>
                <a:spLocks noChangeArrowheads="1"/>
              </p:cNvSpPr>
              <p:nvPr/>
            </p:nvSpPr>
            <p:spPr bwMode="auto">
              <a:xfrm>
                <a:off x="145" y="618"/>
                <a:ext cx="2076" cy="150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DDDDDD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 anchor="ctr">
                <a:spAutoFit/>
              </a:bodyPr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kern="1200">
                  <a:solidFill>
                    <a:srgbClr val="2B519A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576" name="Rectangle 4"/>
              <p:cNvSpPr>
                <a:spLocks noChangeArrowheads="1"/>
              </p:cNvSpPr>
              <p:nvPr/>
            </p:nvSpPr>
            <p:spPr bwMode="auto">
              <a:xfrm>
                <a:off x="199" y="970"/>
                <a:ext cx="1895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 anchor="ctr">
                <a:spAutoFit/>
              </a:bodyPr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kern="1200" dirty="0">
                    <a:solidFill>
                      <a:srgbClr val="2B519A"/>
                    </a:solidFill>
                    <a:latin typeface="Arial"/>
                    <a:ea typeface="+mn-ea"/>
                    <a:cs typeface="+mn-cs"/>
                  </a:rPr>
                  <a:t>Production Service</a:t>
                </a:r>
              </a:p>
            </p:txBody>
          </p:sp>
          <p:sp>
            <p:nvSpPr>
              <p:cNvPr id="23577" name="Text Box 7"/>
              <p:cNvSpPr txBox="1">
                <a:spLocks noChangeArrowheads="1"/>
              </p:cNvSpPr>
              <p:nvPr/>
            </p:nvSpPr>
            <p:spPr bwMode="auto">
              <a:xfrm>
                <a:off x="206" y="1247"/>
                <a:ext cx="1892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lIns="90000" tIns="46800" rIns="90000" bIns="46800">
                <a:spAutoFit/>
              </a:bodyPr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kern="1200" dirty="0">
                    <a:solidFill>
                      <a:srgbClr val="2B519A"/>
                    </a:solidFill>
                    <a:latin typeface="Arial"/>
                    <a:ea typeface="+mn-ea"/>
                    <a:cs typeface="+mn-cs"/>
                  </a:rPr>
                  <a:t>Pre-production service        </a:t>
                </a:r>
              </a:p>
            </p:txBody>
          </p:sp>
          <p:sp>
            <p:nvSpPr>
              <p:cNvPr id="23578" name="Text Box 8"/>
              <p:cNvSpPr txBox="1">
                <a:spLocks noChangeArrowheads="1"/>
              </p:cNvSpPr>
              <p:nvPr/>
            </p:nvSpPr>
            <p:spPr bwMode="auto">
              <a:xfrm>
                <a:off x="208" y="1526"/>
                <a:ext cx="1885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>
                <a:spAutoFit/>
              </a:bodyPr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GB" kern="1200" dirty="0">
                    <a:solidFill>
                      <a:srgbClr val="2B519A"/>
                    </a:solidFill>
                    <a:latin typeface="Arial"/>
                    <a:ea typeface="+mn-ea"/>
                    <a:cs typeface="+mn-cs"/>
                  </a:rPr>
                  <a:t>Certification test-beds (SA3)</a:t>
                </a:r>
              </a:p>
            </p:txBody>
          </p:sp>
        </p:grpSp>
        <p:sp>
          <p:nvSpPr>
            <p:cNvPr id="23574" name="Text Box 31"/>
            <p:cNvSpPr txBox="1">
              <a:spLocks noChangeArrowheads="1"/>
            </p:cNvSpPr>
            <p:nvPr/>
          </p:nvSpPr>
          <p:spPr bwMode="auto">
            <a:xfrm>
              <a:off x="339" y="683"/>
              <a:ext cx="1430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b="1" u="sng" kern="12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Test-beds &amp; Services</a:t>
              </a:r>
            </a:p>
          </p:txBody>
        </p:sp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4167188" y="914400"/>
            <a:ext cx="4706937" cy="3790950"/>
            <a:chOff x="2625" y="576"/>
            <a:chExt cx="2965" cy="2388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173076" name="Rectangle 20"/>
            <p:cNvSpPr>
              <a:spLocks noChangeArrowheads="1"/>
            </p:cNvSpPr>
            <p:nvPr/>
          </p:nvSpPr>
          <p:spPr bwMode="auto">
            <a:xfrm>
              <a:off x="2625" y="576"/>
              <a:ext cx="2965" cy="2388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DDDDDD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568" name="Text Box 10"/>
            <p:cNvSpPr txBox="1">
              <a:spLocks noChangeArrowheads="1"/>
            </p:cNvSpPr>
            <p:nvPr/>
          </p:nvSpPr>
          <p:spPr bwMode="auto">
            <a:xfrm>
              <a:off x="2728" y="930"/>
              <a:ext cx="2691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Operations Coordination Centre             </a:t>
              </a:r>
            </a:p>
          </p:txBody>
        </p:sp>
        <p:sp>
          <p:nvSpPr>
            <p:cNvPr id="23569" name="Text Box 11"/>
            <p:cNvSpPr txBox="1">
              <a:spLocks noChangeArrowheads="1"/>
            </p:cNvSpPr>
            <p:nvPr/>
          </p:nvSpPr>
          <p:spPr bwMode="auto">
            <a:xfrm>
              <a:off x="2709" y="1250"/>
              <a:ext cx="2716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Regional Operations Centres                  </a:t>
              </a:r>
            </a:p>
          </p:txBody>
        </p:sp>
        <p:sp>
          <p:nvSpPr>
            <p:cNvPr id="23570" name="Text Box 12"/>
            <p:cNvSpPr txBox="1">
              <a:spLocks noChangeArrowheads="1"/>
            </p:cNvSpPr>
            <p:nvPr/>
          </p:nvSpPr>
          <p:spPr bwMode="auto">
            <a:xfrm>
              <a:off x="2709" y="1581"/>
              <a:ext cx="2716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Global Grid User Support                        </a:t>
              </a:r>
            </a:p>
          </p:txBody>
        </p:sp>
        <p:sp>
          <p:nvSpPr>
            <p:cNvPr id="23571" name="Text Box 13"/>
            <p:cNvSpPr txBox="1">
              <a:spLocks noChangeArrowheads="1"/>
            </p:cNvSpPr>
            <p:nvPr/>
          </p:nvSpPr>
          <p:spPr bwMode="auto">
            <a:xfrm>
              <a:off x="2700" y="1924"/>
              <a:ext cx="2712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EGEE Network Operations Centre (SA2) </a:t>
              </a:r>
            </a:p>
          </p:txBody>
        </p:sp>
        <p:sp>
          <p:nvSpPr>
            <p:cNvPr id="23572" name="Text Box 15"/>
            <p:cNvSpPr txBox="1">
              <a:spLocks noChangeArrowheads="1"/>
            </p:cNvSpPr>
            <p:nvPr/>
          </p:nvSpPr>
          <p:spPr bwMode="auto">
            <a:xfrm>
              <a:off x="2698" y="2257"/>
              <a:ext cx="2729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Operational Security Coordination Team </a:t>
              </a:r>
            </a:p>
          </p:txBody>
        </p:sp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236538" y="4876800"/>
            <a:ext cx="8637587" cy="1473200"/>
            <a:chOff x="149" y="3072"/>
            <a:chExt cx="5441" cy="92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grpSpPr>
        <p:sp>
          <p:nvSpPr>
            <p:cNvPr id="173077" name="Rectangle 21"/>
            <p:cNvSpPr>
              <a:spLocks noChangeArrowheads="1"/>
            </p:cNvSpPr>
            <p:nvPr/>
          </p:nvSpPr>
          <p:spPr bwMode="auto">
            <a:xfrm>
              <a:off x="149" y="3072"/>
              <a:ext cx="5441" cy="928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DDDDDD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562" name="Text Box 14"/>
            <p:cNvSpPr txBox="1">
              <a:spLocks noChangeArrowheads="1"/>
            </p:cNvSpPr>
            <p:nvPr/>
          </p:nvSpPr>
          <p:spPr bwMode="auto">
            <a:xfrm>
              <a:off x="3090" y="3703"/>
              <a:ext cx="2369" cy="247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Operations Advisory Group (+NA4) </a:t>
              </a:r>
            </a:p>
          </p:txBody>
        </p:sp>
        <p:sp>
          <p:nvSpPr>
            <p:cNvPr id="23563" name="Text Box 16"/>
            <p:cNvSpPr txBox="1">
              <a:spLocks noChangeArrowheads="1"/>
            </p:cNvSpPr>
            <p:nvPr/>
          </p:nvSpPr>
          <p:spPr bwMode="auto">
            <a:xfrm>
              <a:off x="317" y="3340"/>
              <a:ext cx="2220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Joint Security Policy Group                  </a:t>
              </a:r>
            </a:p>
          </p:txBody>
        </p:sp>
        <p:sp>
          <p:nvSpPr>
            <p:cNvPr id="23564" name="Text Box 17"/>
            <p:cNvSpPr txBox="1">
              <a:spLocks noChangeArrowheads="1"/>
            </p:cNvSpPr>
            <p:nvPr/>
          </p:nvSpPr>
          <p:spPr bwMode="auto">
            <a:xfrm>
              <a:off x="3100" y="3340"/>
              <a:ext cx="2351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 err="1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EuGridPMA</a:t>
              </a: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 (&amp; IGTF)                         </a:t>
              </a:r>
            </a:p>
          </p:txBody>
        </p:sp>
        <p:sp>
          <p:nvSpPr>
            <p:cNvPr id="23565" name="Text Box 18"/>
            <p:cNvSpPr txBox="1">
              <a:spLocks noChangeArrowheads="1"/>
            </p:cNvSpPr>
            <p:nvPr/>
          </p:nvSpPr>
          <p:spPr bwMode="auto">
            <a:xfrm>
              <a:off x="305" y="3692"/>
              <a:ext cx="2239" cy="247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Grid Security Vulnerability Group</a:t>
              </a:r>
            </a:p>
          </p:txBody>
        </p:sp>
        <p:sp>
          <p:nvSpPr>
            <p:cNvPr id="23566" name="Text Box 37"/>
            <p:cNvSpPr txBox="1">
              <a:spLocks noChangeArrowheads="1"/>
            </p:cNvSpPr>
            <p:nvPr/>
          </p:nvSpPr>
          <p:spPr bwMode="auto">
            <a:xfrm>
              <a:off x="1840" y="3077"/>
              <a:ext cx="1849" cy="231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b="1" u="sng" kern="12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Security &amp; Policy Groups</a:t>
              </a:r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651333" y="964549"/>
            <a:ext cx="3734012" cy="3715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0000" tIns="46800" rIns="90000" bIns="4680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u="sng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Support Structures &amp; Processes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95319" y="4209325"/>
            <a:ext cx="3401470" cy="371513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6800" rIns="90000" bIns="4680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kern="1200" dirty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Training infrastructure (NA4)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4265296" y="4152675"/>
            <a:ext cx="4330064" cy="3715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6800" rIns="90000" bIns="4680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kern="1200" dirty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Training activities (NA3)</a:t>
            </a:r>
          </a:p>
        </p:txBody>
      </p:sp>
      <p:pic>
        <p:nvPicPr>
          <p:cNvPr id="29" name="Picture 28" descr="rtm_8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2697" y="856669"/>
            <a:ext cx="2416629" cy="1403204"/>
          </a:xfrm>
          <a:prstGeom prst="ellipse">
            <a:avLst/>
          </a:prstGeom>
          <a:noFill/>
        </p:spPr>
      </p:pic>
      <p:sp>
        <p:nvSpPr>
          <p:cNvPr id="31" name="Oval 30"/>
          <p:cNvSpPr/>
          <p:nvPr/>
        </p:nvSpPr>
        <p:spPr bwMode="auto">
          <a:xfrm>
            <a:off x="4000496" y="1357298"/>
            <a:ext cx="5143504" cy="2714644"/>
          </a:xfrm>
          <a:prstGeom prst="ellipse">
            <a:avLst/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0" y="2714620"/>
            <a:ext cx="4000496" cy="1428760"/>
          </a:xfrm>
          <a:prstGeom prst="ellipse">
            <a:avLst/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42844" y="5143512"/>
            <a:ext cx="8858312" cy="522418"/>
          </a:xfrm>
          <a:prstGeom prst="ellipse">
            <a:avLst/>
          </a:prstGeom>
          <a:noFill/>
          <a:ln w="539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571472" y="1071546"/>
            <a:ext cx="2928958" cy="649399"/>
          </a:xfrm>
          <a:prstGeom prst="roundRect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1002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rPr>
              <a:t>WLCG Needs these things to be provided by EGI/NGI</a:t>
            </a:r>
          </a:p>
        </p:txBody>
      </p:sp>
      <p:cxnSp>
        <p:nvCxnSpPr>
          <p:cNvPr id="36" name="Straight Arrow Connector 35"/>
          <p:cNvCxnSpPr>
            <a:stCxn id="34" idx="3"/>
          </p:cNvCxnSpPr>
          <p:nvPr/>
        </p:nvCxnSpPr>
        <p:spPr bwMode="auto">
          <a:xfrm>
            <a:off x="3500430" y="1396246"/>
            <a:ext cx="714380" cy="74687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>
            <a:stCxn id="34" idx="3"/>
          </p:cNvCxnSpPr>
          <p:nvPr/>
        </p:nvCxnSpPr>
        <p:spPr bwMode="auto">
          <a:xfrm flipH="1">
            <a:off x="3214678" y="1396246"/>
            <a:ext cx="285752" cy="146125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>
            <a:stCxn id="34" idx="3"/>
          </p:cNvCxnSpPr>
          <p:nvPr/>
        </p:nvCxnSpPr>
        <p:spPr bwMode="auto">
          <a:xfrm>
            <a:off x="3500430" y="1396246"/>
            <a:ext cx="714380" cy="3747266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EGEE is undergoing a natural transition to a more distributed model</a:t>
            </a:r>
          </a:p>
          <a:p>
            <a:pPr lvl="1"/>
            <a:r>
              <a:rPr lang="en-GB" dirty="0" smtClean="0"/>
              <a:t>The somewhat centralised model was necessary to get to this point</a:t>
            </a:r>
          </a:p>
          <a:p>
            <a:pPr lvl="1"/>
            <a:r>
              <a:rPr lang="en-GB" dirty="0" smtClean="0"/>
              <a:t>EGEE operations have always been a distributed effort</a:t>
            </a:r>
          </a:p>
          <a:p>
            <a:r>
              <a:rPr lang="en-GB" dirty="0" smtClean="0"/>
              <a:t>This is driven by:</a:t>
            </a:r>
          </a:p>
          <a:p>
            <a:pPr lvl="1"/>
            <a:r>
              <a:rPr lang="en-GB" dirty="0" smtClean="0"/>
              <a:t>Practicality – it is simpler to solve service problems if the service manager detects them</a:t>
            </a:r>
          </a:p>
          <a:p>
            <a:pPr lvl="1"/>
            <a:r>
              <a:rPr lang="en-GB" dirty="0" smtClean="0"/>
              <a:t>Cost – it is unsustainable to maintain the current level of effort</a:t>
            </a:r>
          </a:p>
          <a:p>
            <a:r>
              <a:rPr lang="en-GB" dirty="0" smtClean="0"/>
              <a:t>EGEE-III should already achieve a significant part of this evolution</a:t>
            </a:r>
          </a:p>
          <a:p>
            <a:r>
              <a:rPr lang="en-GB" dirty="0" smtClean="0"/>
              <a:t>EGI/NGI can be a natural continuation of this process, BUT:</a:t>
            </a:r>
          </a:p>
          <a:p>
            <a:pPr lvl="1"/>
            <a:r>
              <a:rPr lang="en-GB" dirty="0" smtClean="0"/>
              <a:t>Must ensure that we do not break the global infrastructure we have by encouraging NGIs to be really autonomous</a:t>
            </a:r>
          </a:p>
          <a:p>
            <a:pPr lvl="1"/>
            <a:r>
              <a:rPr lang="en-GB" dirty="0" smtClean="0"/>
              <a:t>Must ensure that the EGI organisation is strong enough to tie this all together and provide a coherent, integrated service for those that need it</a:t>
            </a:r>
          </a:p>
          <a:p>
            <a:pPr lvl="1"/>
            <a:r>
              <a:rPr lang="en-GB" dirty="0" smtClean="0"/>
              <a:t>Must be very careful with middleware strategies in order to make the best use of what is available and not get bogged down in complexity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WLCG needs this process to be smooth and needs to understand very soon (i.e. this summer) what the landscape will look like in </a:t>
            </a:r>
            <a:r>
              <a:rPr lang="en-GB" dirty="0" smtClean="0"/>
              <a:t>2010</a:t>
            </a:r>
          </a:p>
          <a:p>
            <a:endParaRPr lang="en-GB" dirty="0" smtClean="0"/>
          </a:p>
          <a:p>
            <a:r>
              <a:rPr lang="en-GB" dirty="0" smtClean="0"/>
              <a:t>The operation at the end of EGEE-III should be the EGI/NGI model – there is a very close match</a:t>
            </a:r>
          </a:p>
          <a:p>
            <a:pPr lvl="1"/>
            <a:r>
              <a:rPr lang="en-GB" dirty="0" smtClean="0"/>
              <a:t>However, many details to address between now </a:t>
            </a:r>
            <a:r>
              <a:rPr lang="en-GB" smtClean="0"/>
              <a:t>and June!</a:t>
            </a:r>
            <a:r>
              <a:rPr lang="en-GB" smtClean="0"/>
              <a:t>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Concern that many current EGEE (and WLCG Tier 1 and Tier 2) partners are not well represented in the NGIs</a:t>
            </a:r>
          </a:p>
          <a:p>
            <a:pPr lvl="1"/>
            <a:r>
              <a:rPr lang="en-GB" dirty="0" smtClean="0"/>
              <a:t>This must change – we must be part of the process or we risk to have the wrong outcome</a:t>
            </a:r>
          </a:p>
          <a:p>
            <a:pPr lvl="1"/>
            <a:endParaRPr lang="en-GB" dirty="0" smtClean="0"/>
          </a:p>
          <a:p>
            <a:pPr lvl="1">
              <a:buSzPct val="150000"/>
              <a:buFont typeface="Wingdings" pitchFamily="2" charset="2"/>
              <a:buChar char="Ä"/>
            </a:pPr>
            <a:r>
              <a:rPr lang="en-GB" b="1" dirty="0" smtClean="0">
                <a:solidFill>
                  <a:srgbClr val="FF0000"/>
                </a:solidFill>
              </a:rPr>
              <a:t>Please engage with your NGIs immediately!!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EGEE Operations Now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00862" cy="1752600"/>
          </a:xfrm>
        </p:spPr>
        <p:txBody>
          <a:bodyPr/>
          <a:lstStyle/>
          <a:p>
            <a:pPr algn="l"/>
            <a:r>
              <a:rPr lang="en-GB" dirty="0" smtClean="0"/>
              <a:t>NB. </a:t>
            </a:r>
          </a:p>
          <a:p>
            <a:pPr algn="l"/>
            <a:r>
              <a:rPr lang="en-GB" dirty="0" smtClean="0"/>
              <a:t>In discussing “operations” I will mix SA1, SA3,  JRA1 and etc.  </a:t>
            </a:r>
          </a:p>
          <a:p>
            <a:pPr algn="l"/>
            <a:endParaRPr lang="en-GB" dirty="0" smtClean="0"/>
          </a:p>
          <a:p>
            <a:pPr algn="l"/>
            <a:r>
              <a:rPr lang="en-GB" dirty="0" smtClean="0"/>
              <a:t>NB2:</a:t>
            </a:r>
          </a:p>
          <a:p>
            <a:pPr algn="l"/>
            <a:r>
              <a:rPr lang="en-GB" dirty="0" smtClean="0"/>
              <a:t>Most of this is what “LCG Deployment” started out doing, and then passed responsibility to EGEE (in Europe!)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EGEE Infrastructure</a:t>
            </a:r>
          </a:p>
        </p:txBody>
      </p:sp>
      <p:sp>
        <p:nvSpPr>
          <p:cNvPr id="10243" name="Footer Placeholder 3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algn="r" rtl="0">
              <a:spcBef>
                <a:spcPct val="0"/>
              </a:spcBef>
            </a:pPr>
            <a:r>
              <a:rPr lang="en-US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t>EGEE'07; 2nd October 2007</a:t>
            </a:r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244" name="Slide Number Placeholder 2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algn="r" rtl="0">
              <a:spcBef>
                <a:spcPct val="0"/>
              </a:spcBef>
            </a:pPr>
            <a:fld id="{F5F7934D-1718-4532-A352-EE2FD186EB9E}" type="slidenum">
              <a:rPr lang="en-GB" sz="1200" b="1" kern="1200">
                <a:solidFill>
                  <a:srgbClr val="2B519A"/>
                </a:solidFill>
                <a:latin typeface="Arial"/>
                <a:ea typeface="+mn-ea"/>
                <a:cs typeface="+mn-cs"/>
              </a:rPr>
              <a:pPr algn="r" rtl="0">
                <a:spcBef>
                  <a:spcPct val="0"/>
                </a:spcBef>
              </a:pPr>
              <a:t>4</a:t>
            </a:fld>
            <a:endParaRPr lang="en-GB" sz="1200" b="1" kern="1200">
              <a:solidFill>
                <a:srgbClr val="2B519A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212724" y="2314938"/>
            <a:ext cx="3719195" cy="2387600"/>
            <a:chOff x="145" y="618"/>
            <a:chExt cx="2076" cy="1504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/>
        </p:grpSpPr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145" y="618"/>
              <a:ext cx="2076" cy="1504"/>
              <a:chOff x="145" y="618"/>
              <a:chExt cx="2076" cy="1504"/>
            </a:xfrm>
            <a:grpFill/>
          </p:grpSpPr>
          <p:sp>
            <p:nvSpPr>
              <p:cNvPr id="173075" name="Rectangle 19"/>
              <p:cNvSpPr>
                <a:spLocks noChangeArrowheads="1"/>
              </p:cNvSpPr>
              <p:nvPr/>
            </p:nvSpPr>
            <p:spPr bwMode="auto">
              <a:xfrm>
                <a:off x="145" y="618"/>
                <a:ext cx="2076" cy="150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DDDDDD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 anchor="ctr">
                <a:spAutoFit/>
              </a:bodyPr>
              <a:lstStyle/>
              <a:p>
                <a:pPr algn="l" rtl="0">
                  <a:defRPr/>
                </a:pPr>
                <a:endParaRPr lang="en-GB" kern="1200">
                  <a:solidFill>
                    <a:srgbClr val="2B519A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576" name="Rectangle 4"/>
              <p:cNvSpPr>
                <a:spLocks noChangeArrowheads="1"/>
              </p:cNvSpPr>
              <p:nvPr/>
            </p:nvSpPr>
            <p:spPr bwMode="auto">
              <a:xfrm>
                <a:off x="199" y="970"/>
                <a:ext cx="1895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 anchor="ctr">
                <a:spAutoFit/>
              </a:bodyPr>
              <a:lstStyle/>
              <a:p>
                <a:pPr algn="l" rtl="0">
                  <a:defRPr/>
                </a:pPr>
                <a:r>
                  <a:rPr lang="en-GB" kern="1200" dirty="0">
                    <a:solidFill>
                      <a:srgbClr val="2B519A"/>
                    </a:solidFill>
                    <a:latin typeface="Arial"/>
                    <a:ea typeface="+mn-ea"/>
                    <a:cs typeface="+mn-cs"/>
                  </a:rPr>
                  <a:t>Production Service</a:t>
                </a:r>
              </a:p>
            </p:txBody>
          </p:sp>
          <p:sp>
            <p:nvSpPr>
              <p:cNvPr id="23577" name="Text Box 7"/>
              <p:cNvSpPr txBox="1">
                <a:spLocks noChangeArrowheads="1"/>
              </p:cNvSpPr>
              <p:nvPr/>
            </p:nvSpPr>
            <p:spPr bwMode="auto">
              <a:xfrm>
                <a:off x="206" y="1247"/>
                <a:ext cx="1892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lIns="90000" tIns="46800" rIns="90000" bIns="46800">
                <a:spAutoFit/>
              </a:bodyPr>
              <a:lstStyle/>
              <a:p>
                <a:pPr algn="l" rtl="0">
                  <a:defRPr/>
                </a:pPr>
                <a:r>
                  <a:rPr lang="en-GB" kern="1200" dirty="0">
                    <a:solidFill>
                      <a:srgbClr val="2B519A"/>
                    </a:solidFill>
                    <a:latin typeface="Arial"/>
                    <a:ea typeface="+mn-ea"/>
                    <a:cs typeface="+mn-cs"/>
                  </a:rPr>
                  <a:t>Pre-production service        </a:t>
                </a:r>
              </a:p>
            </p:txBody>
          </p:sp>
          <p:sp>
            <p:nvSpPr>
              <p:cNvPr id="23578" name="Text Box 8"/>
              <p:cNvSpPr txBox="1">
                <a:spLocks noChangeArrowheads="1"/>
              </p:cNvSpPr>
              <p:nvPr/>
            </p:nvSpPr>
            <p:spPr bwMode="auto">
              <a:xfrm>
                <a:off x="208" y="1526"/>
                <a:ext cx="1885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>
                <a:spAutoFit/>
              </a:bodyPr>
              <a:lstStyle/>
              <a:p>
                <a:pPr algn="l" rtl="0">
                  <a:defRPr/>
                </a:pPr>
                <a:r>
                  <a:rPr lang="en-GB" kern="1200" dirty="0">
                    <a:solidFill>
                      <a:srgbClr val="2B519A"/>
                    </a:solidFill>
                    <a:latin typeface="Arial"/>
                    <a:ea typeface="+mn-ea"/>
                    <a:cs typeface="+mn-cs"/>
                  </a:rPr>
                  <a:t>Certification test-beds (SA3)</a:t>
                </a:r>
              </a:p>
            </p:txBody>
          </p:sp>
        </p:grpSp>
        <p:sp>
          <p:nvSpPr>
            <p:cNvPr id="23574" name="Text Box 31"/>
            <p:cNvSpPr txBox="1">
              <a:spLocks noChangeArrowheads="1"/>
            </p:cNvSpPr>
            <p:nvPr/>
          </p:nvSpPr>
          <p:spPr bwMode="auto">
            <a:xfrm>
              <a:off x="339" y="683"/>
              <a:ext cx="1430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>
              <a:spAutoFit/>
            </a:bodyPr>
            <a:lstStyle/>
            <a:p>
              <a:pPr algn="l" rtl="0">
                <a:defRPr/>
              </a:pPr>
              <a:r>
                <a:rPr lang="en-GB" b="1" u="sng" kern="12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Test-beds &amp; Services</a:t>
              </a:r>
            </a:p>
          </p:txBody>
        </p:sp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4167188" y="914400"/>
            <a:ext cx="4706937" cy="3790950"/>
            <a:chOff x="2625" y="576"/>
            <a:chExt cx="2965" cy="2388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173076" name="Rectangle 20"/>
            <p:cNvSpPr>
              <a:spLocks noChangeArrowheads="1"/>
            </p:cNvSpPr>
            <p:nvPr/>
          </p:nvSpPr>
          <p:spPr bwMode="auto">
            <a:xfrm>
              <a:off x="2625" y="576"/>
              <a:ext cx="2965" cy="2388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DDDDDD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 anchor="ctr">
              <a:spAutoFit/>
            </a:bodyPr>
            <a:lstStyle/>
            <a:p>
              <a:pPr algn="l" rtl="0">
                <a:defRPr/>
              </a:pPr>
              <a:endPara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568" name="Text Box 10"/>
            <p:cNvSpPr txBox="1">
              <a:spLocks noChangeArrowheads="1"/>
            </p:cNvSpPr>
            <p:nvPr/>
          </p:nvSpPr>
          <p:spPr bwMode="auto">
            <a:xfrm>
              <a:off x="2728" y="930"/>
              <a:ext cx="2691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Operations Coordination Centre             </a:t>
              </a:r>
            </a:p>
          </p:txBody>
        </p:sp>
        <p:sp>
          <p:nvSpPr>
            <p:cNvPr id="23569" name="Text Box 11"/>
            <p:cNvSpPr txBox="1">
              <a:spLocks noChangeArrowheads="1"/>
            </p:cNvSpPr>
            <p:nvPr/>
          </p:nvSpPr>
          <p:spPr bwMode="auto">
            <a:xfrm>
              <a:off x="2709" y="1250"/>
              <a:ext cx="2716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Regional Operations Centres                  </a:t>
              </a:r>
            </a:p>
          </p:txBody>
        </p:sp>
        <p:sp>
          <p:nvSpPr>
            <p:cNvPr id="23570" name="Text Box 12"/>
            <p:cNvSpPr txBox="1">
              <a:spLocks noChangeArrowheads="1"/>
            </p:cNvSpPr>
            <p:nvPr/>
          </p:nvSpPr>
          <p:spPr bwMode="auto">
            <a:xfrm>
              <a:off x="2709" y="1581"/>
              <a:ext cx="2716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Global Grid User Support                        </a:t>
              </a:r>
            </a:p>
          </p:txBody>
        </p:sp>
        <p:sp>
          <p:nvSpPr>
            <p:cNvPr id="23571" name="Text Box 13"/>
            <p:cNvSpPr txBox="1">
              <a:spLocks noChangeArrowheads="1"/>
            </p:cNvSpPr>
            <p:nvPr/>
          </p:nvSpPr>
          <p:spPr bwMode="auto">
            <a:xfrm>
              <a:off x="2700" y="1924"/>
              <a:ext cx="2712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>
              <a:spAutoFit/>
            </a:bodyPr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EGEE Network Operations Centre (SA2) </a:t>
              </a:r>
            </a:p>
          </p:txBody>
        </p:sp>
        <p:sp>
          <p:nvSpPr>
            <p:cNvPr id="23572" name="Text Box 15"/>
            <p:cNvSpPr txBox="1">
              <a:spLocks noChangeArrowheads="1"/>
            </p:cNvSpPr>
            <p:nvPr/>
          </p:nvSpPr>
          <p:spPr bwMode="auto">
            <a:xfrm>
              <a:off x="2698" y="2257"/>
              <a:ext cx="2729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Operational Security Coordination Team </a:t>
              </a:r>
            </a:p>
          </p:txBody>
        </p:sp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236538" y="4876800"/>
            <a:ext cx="8637587" cy="1473200"/>
            <a:chOff x="149" y="3072"/>
            <a:chExt cx="5441" cy="92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grpSpPr>
        <p:sp>
          <p:nvSpPr>
            <p:cNvPr id="173077" name="Rectangle 21"/>
            <p:cNvSpPr>
              <a:spLocks noChangeArrowheads="1"/>
            </p:cNvSpPr>
            <p:nvPr/>
          </p:nvSpPr>
          <p:spPr bwMode="auto">
            <a:xfrm>
              <a:off x="149" y="3072"/>
              <a:ext cx="5441" cy="928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DDDDDD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 anchor="ctr"/>
            <a:lstStyle/>
            <a:p>
              <a:pPr algn="l" rtl="0">
                <a:defRPr/>
              </a:pPr>
              <a:endParaRPr lang="en-GB" kern="1200">
                <a:solidFill>
                  <a:srgbClr val="2B519A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562" name="Text Box 14"/>
            <p:cNvSpPr txBox="1">
              <a:spLocks noChangeArrowheads="1"/>
            </p:cNvSpPr>
            <p:nvPr/>
          </p:nvSpPr>
          <p:spPr bwMode="auto">
            <a:xfrm>
              <a:off x="3090" y="3703"/>
              <a:ext cx="2369" cy="247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Operations Advisory Group (+NA4) </a:t>
              </a:r>
            </a:p>
          </p:txBody>
        </p:sp>
        <p:sp>
          <p:nvSpPr>
            <p:cNvPr id="23563" name="Text Box 16"/>
            <p:cNvSpPr txBox="1">
              <a:spLocks noChangeArrowheads="1"/>
            </p:cNvSpPr>
            <p:nvPr/>
          </p:nvSpPr>
          <p:spPr bwMode="auto">
            <a:xfrm>
              <a:off x="317" y="3340"/>
              <a:ext cx="2220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Joint Security Policy Group                  </a:t>
              </a:r>
            </a:p>
          </p:txBody>
        </p:sp>
        <p:sp>
          <p:nvSpPr>
            <p:cNvPr id="23564" name="Text Box 17"/>
            <p:cNvSpPr txBox="1">
              <a:spLocks noChangeArrowheads="1"/>
            </p:cNvSpPr>
            <p:nvPr/>
          </p:nvSpPr>
          <p:spPr bwMode="auto">
            <a:xfrm>
              <a:off x="3100" y="3340"/>
              <a:ext cx="2351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>
                <a:defRPr/>
              </a:pPr>
              <a:r>
                <a:rPr lang="en-GB" kern="1200" dirty="0" err="1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EuGridPMA</a:t>
              </a: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 (&amp; IGTF)                         </a:t>
              </a:r>
            </a:p>
          </p:txBody>
        </p:sp>
        <p:sp>
          <p:nvSpPr>
            <p:cNvPr id="23565" name="Text Box 18"/>
            <p:cNvSpPr txBox="1">
              <a:spLocks noChangeArrowheads="1"/>
            </p:cNvSpPr>
            <p:nvPr/>
          </p:nvSpPr>
          <p:spPr bwMode="auto">
            <a:xfrm>
              <a:off x="305" y="3692"/>
              <a:ext cx="2239" cy="247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>
                <a:defRPr/>
              </a:pPr>
              <a:r>
                <a:rPr lang="en-GB" kern="1200" dirty="0">
                  <a:solidFill>
                    <a:srgbClr val="2B519A"/>
                  </a:solidFill>
                  <a:latin typeface="Arial"/>
                  <a:ea typeface="+mn-ea"/>
                  <a:cs typeface="+mn-cs"/>
                </a:rPr>
                <a:t>Grid Security Vulnerability Group</a:t>
              </a:r>
            </a:p>
          </p:txBody>
        </p:sp>
        <p:sp>
          <p:nvSpPr>
            <p:cNvPr id="23566" name="Text Box 37"/>
            <p:cNvSpPr txBox="1">
              <a:spLocks noChangeArrowheads="1"/>
            </p:cNvSpPr>
            <p:nvPr/>
          </p:nvSpPr>
          <p:spPr bwMode="auto">
            <a:xfrm>
              <a:off x="1840" y="3077"/>
              <a:ext cx="1849" cy="231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 algn="l" rtl="0">
                <a:defRPr/>
              </a:pPr>
              <a:r>
                <a:rPr lang="en-GB" b="1" u="sng" kern="1200" dirty="0">
                  <a:solidFill>
                    <a:srgbClr val="000000"/>
                  </a:solidFill>
                  <a:latin typeface="Arial"/>
                  <a:ea typeface="+mn-ea"/>
                  <a:cs typeface="+mn-cs"/>
                </a:rPr>
                <a:t>Security &amp; Policy Groups</a:t>
              </a:r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651333" y="964549"/>
            <a:ext cx="3734012" cy="3715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0000" tIns="46800" rIns="90000" bIns="46800">
            <a:spAutoFit/>
          </a:bodyPr>
          <a:lstStyle/>
          <a:p>
            <a:pPr algn="l" rtl="0">
              <a:defRPr/>
            </a:pPr>
            <a:r>
              <a:rPr lang="en-GB" b="1" u="sng" kern="12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Support Structures &amp; Processes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95319" y="4209325"/>
            <a:ext cx="3401470" cy="371513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6800" rIns="90000" bIns="46800">
            <a:spAutoFit/>
          </a:bodyPr>
          <a:lstStyle/>
          <a:p>
            <a:pPr algn="l" rtl="0">
              <a:defRPr/>
            </a:pPr>
            <a:r>
              <a:rPr lang="en-GB" kern="1200" dirty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Training infrastructure (NA4)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4265296" y="4152675"/>
            <a:ext cx="4330064" cy="3715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6800" rIns="90000" bIns="46800">
            <a:spAutoFit/>
          </a:bodyPr>
          <a:lstStyle/>
          <a:p>
            <a:pPr algn="l" rtl="0">
              <a:defRPr/>
            </a:pPr>
            <a:r>
              <a:rPr lang="en-GB" kern="1200" dirty="0">
                <a:solidFill>
                  <a:srgbClr val="2B519A"/>
                </a:solidFill>
                <a:latin typeface="Arial"/>
                <a:ea typeface="+mn-ea"/>
                <a:cs typeface="+mn-cs"/>
              </a:rPr>
              <a:t>Training activities (NA3)</a:t>
            </a:r>
          </a:p>
        </p:txBody>
      </p:sp>
      <p:pic>
        <p:nvPicPr>
          <p:cNvPr id="29" name="Picture 28" descr="rtm_8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2697" y="856669"/>
            <a:ext cx="2416629" cy="140320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Grid Operations:</a:t>
            </a:r>
          </a:p>
          <a:p>
            <a:pPr lvl="1"/>
            <a:r>
              <a:rPr lang="en-GB" dirty="0" smtClean="0"/>
              <a:t>Regional Operations Centres (ROCs) – responsible for operations within a region (large country ... regions of many countries) (11)</a:t>
            </a:r>
          </a:p>
          <a:p>
            <a:pPr lvl="2"/>
            <a:r>
              <a:rPr lang="en-GB" dirty="0" smtClean="0"/>
              <a:t>ROCs responsible for “management” (== coordination) of sites in the region</a:t>
            </a:r>
          </a:p>
          <a:p>
            <a:pPr lvl="1"/>
            <a:r>
              <a:rPr lang="en-GB" dirty="0" smtClean="0"/>
              <a:t>Coordination by the Operations Coordination Centre (OCC)</a:t>
            </a:r>
          </a:p>
          <a:p>
            <a:pPr lvl="1"/>
            <a:r>
              <a:rPr lang="en-GB" dirty="0" smtClean="0"/>
              <a:t>Features:</a:t>
            </a:r>
          </a:p>
          <a:p>
            <a:pPr lvl="2"/>
            <a:r>
              <a:rPr lang="en-GB" dirty="0" smtClean="0"/>
              <a:t>Grid Operator on Duty (“COD”) – staffed by ROCs, coordinated by IN2P3; weekly rotation of teams: monitoring tools used to spot problems and then open tickets to sites and/or ROCs; ticket follow up</a:t>
            </a:r>
          </a:p>
          <a:p>
            <a:pPr lvl="2"/>
            <a:r>
              <a:rPr lang="en-GB" dirty="0" smtClean="0"/>
              <a:t>Central tools e.g. SAM, accounting, GOCDB, etc.</a:t>
            </a:r>
          </a:p>
          <a:p>
            <a:pPr lvl="2"/>
            <a:r>
              <a:rPr lang="en-GB" dirty="0" smtClean="0"/>
              <a:t>Start to see connection of SAM tests to site fabric monitors</a:t>
            </a:r>
          </a:p>
          <a:p>
            <a:pPr lvl="2"/>
            <a:r>
              <a:rPr lang="en-GB" dirty="0" smtClean="0"/>
              <a:t>Start to see SLAs between sites and ROCs</a:t>
            </a:r>
          </a:p>
          <a:p>
            <a:pPr lvl="2"/>
            <a:r>
              <a:rPr lang="en-GB" dirty="0" smtClean="0"/>
              <a:t>Rather complete set of operations procedures, including </a:t>
            </a:r>
            <a:r>
              <a:rPr lang="en-GB" dirty="0" err="1" smtClean="0"/>
              <a:t>interop</a:t>
            </a:r>
            <a:r>
              <a:rPr lang="en-GB" dirty="0" smtClean="0"/>
              <a:t> with OSG</a:t>
            </a:r>
          </a:p>
          <a:p>
            <a:pPr>
              <a:buSzPct val="200000"/>
              <a:buFont typeface="Wingdings" pitchFamily="2" charset="2"/>
              <a:buChar char=""/>
            </a:pPr>
            <a:r>
              <a:rPr lang="en-GB" dirty="0" smtClean="0">
                <a:sym typeface="Wingdings" pitchFamily="2" charset="2"/>
              </a:rPr>
              <a:t> The “COD” is labour-intensive, BUT has been critical is getting the operation into the good state it now is, and improving site reliability</a:t>
            </a:r>
            <a:endParaRPr lang="en-GB" dirty="0" smtClean="0"/>
          </a:p>
          <a:p>
            <a:pPr lvl="1">
              <a:buSzPct val="200000"/>
              <a:buFont typeface="Wingdings" pitchFamily="2" charset="2"/>
              <a:buChar char=""/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501122" cy="5000660"/>
          </a:xfrm>
        </p:spPr>
        <p:txBody>
          <a:bodyPr/>
          <a:lstStyle/>
          <a:p>
            <a:r>
              <a:rPr lang="en-GB" dirty="0" smtClean="0"/>
              <a:t>GGUS is used in several ways – user support, network, and operations support</a:t>
            </a:r>
          </a:p>
          <a:p>
            <a:pPr lvl="1"/>
            <a:r>
              <a:rPr lang="en-GB" dirty="0" smtClean="0"/>
              <a:t>Interconnected ticketing systems with ROCs</a:t>
            </a:r>
          </a:p>
          <a:p>
            <a:r>
              <a:rPr lang="en-GB" dirty="0" smtClean="0"/>
              <a:t>Operations support</a:t>
            </a:r>
          </a:p>
          <a:p>
            <a:pPr lvl="1"/>
            <a:r>
              <a:rPr lang="en-GB" dirty="0" smtClean="0"/>
              <a:t>COD opens tickets – sent to ROCs and sites</a:t>
            </a:r>
          </a:p>
          <a:p>
            <a:r>
              <a:rPr lang="en-GB" dirty="0" smtClean="0"/>
              <a:t>User support</a:t>
            </a:r>
          </a:p>
          <a:p>
            <a:pPr lvl="1"/>
            <a:r>
              <a:rPr lang="en-GB" dirty="0" smtClean="0"/>
              <a:t>Used as central “helpdesk” – tickets managed by TPMs:</a:t>
            </a:r>
          </a:p>
          <a:p>
            <a:pPr lvl="2"/>
            <a:r>
              <a:rPr lang="en-GB" dirty="0" smtClean="0"/>
              <a:t>Categorize, dispatch, follow up</a:t>
            </a:r>
          </a:p>
          <a:p>
            <a:pPr lvl="2"/>
            <a:r>
              <a:rPr lang="en-GB" dirty="0" smtClean="0"/>
              <a:t>TPMs are responsibility of ROCs</a:t>
            </a:r>
          </a:p>
          <a:p>
            <a:pPr lvl="1"/>
            <a:r>
              <a:rPr lang="en-GB" dirty="0" smtClean="0"/>
              <a:t>Issues around use for “urgent” operations issues – should be direct dispatch and not via TPM -&gt; need to separate “expert” and “user”</a:t>
            </a:r>
          </a:p>
          <a:p>
            <a:r>
              <a:rPr lang="en-GB" dirty="0" smtClean="0"/>
              <a:t>Network operations</a:t>
            </a:r>
          </a:p>
          <a:p>
            <a:pPr lvl="1"/>
            <a:r>
              <a:rPr lang="en-GB" dirty="0" smtClean="0"/>
              <a:t>GGUS is used to track all network interventions</a:t>
            </a:r>
          </a:p>
          <a:p>
            <a:pPr>
              <a:buSzPct val="150000"/>
              <a:buFont typeface="Wingdings" pitchFamily="2" charset="2"/>
              <a:buChar char="Ä"/>
            </a:pPr>
            <a:r>
              <a:rPr lang="en-GB" dirty="0" smtClean="0"/>
              <a:t>GGUS has been essential in </a:t>
            </a:r>
          </a:p>
          <a:p>
            <a:pPr lvl="1">
              <a:buSzPct val="100000"/>
            </a:pPr>
            <a:r>
              <a:rPr lang="en-GB" dirty="0" smtClean="0"/>
              <a:t>providing central (known!) access point; </a:t>
            </a:r>
          </a:p>
          <a:p>
            <a:pPr lvl="1">
              <a:buSzPct val="100000"/>
            </a:pPr>
            <a:r>
              <a:rPr lang="en-GB" dirty="0" smtClean="0"/>
              <a:t>enabling a managed and tracked process (cannot have reliable ops without this.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Operational security</a:t>
            </a:r>
          </a:p>
          <a:p>
            <a:pPr lvl="1"/>
            <a:r>
              <a:rPr lang="en-GB" dirty="0" smtClean="0"/>
              <a:t>Bridges between individual site security – does not replace it</a:t>
            </a:r>
          </a:p>
          <a:p>
            <a:pPr lvl="1"/>
            <a:r>
              <a:rPr lang="en-GB" dirty="0" smtClean="0"/>
              <a:t>Coordination at OCC</a:t>
            </a:r>
          </a:p>
          <a:p>
            <a:pPr lvl="1"/>
            <a:r>
              <a:rPr lang="en-GB" dirty="0" smtClean="0"/>
              <a:t>Should have responsible in each ROC (failed in EGEE-2); use NREN CERTs where possible</a:t>
            </a:r>
          </a:p>
          <a:p>
            <a:pPr lvl="1"/>
            <a:r>
              <a:rPr lang="en-GB" dirty="0" smtClean="0"/>
              <a:t>Full set of procedures to manage incidents, best practices, etc.</a:t>
            </a:r>
          </a:p>
          <a:p>
            <a:pPr lvl="1"/>
            <a:r>
              <a:rPr lang="en-GB" dirty="0" smtClean="0"/>
              <a:t>“Fire drills”, and probing to see if sites are using appropriate tools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Vulnerability group</a:t>
            </a:r>
          </a:p>
          <a:p>
            <a:pPr lvl="1"/>
            <a:r>
              <a:rPr lang="en-GB" dirty="0" smtClean="0"/>
              <a:t>Set up to look at security vulnerabilities before they became problems</a:t>
            </a:r>
          </a:p>
          <a:p>
            <a:pPr lvl="1"/>
            <a:r>
              <a:rPr lang="en-GB" dirty="0" smtClean="0"/>
              <a:t>Very active in first year of EGEE-II; very quiet now (lack of effort?)</a:t>
            </a:r>
          </a:p>
          <a:p>
            <a:pPr lvl="1"/>
            <a:r>
              <a:rPr lang="en-GB" dirty="0" smtClean="0"/>
              <a:t>Effort was largely “voluntary”</a:t>
            </a:r>
          </a:p>
          <a:p>
            <a:pPr lvl="1"/>
            <a:r>
              <a:rPr lang="en-GB" dirty="0" smtClean="0"/>
              <a:t>Useful function – uncovered some real issues</a:t>
            </a:r>
          </a:p>
          <a:p>
            <a:pPr lvl="1"/>
            <a:r>
              <a:rPr lang="en-GB" dirty="0" smtClean="0"/>
              <a:t>Publishing policy (and practice) is tricky (and not fully resolved...)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JSPG</a:t>
            </a:r>
          </a:p>
          <a:p>
            <a:pPr lvl="1"/>
            <a:r>
              <a:rPr lang="en-GB" dirty="0" smtClean="0"/>
              <a:t>Key group in writing and agreeing policies </a:t>
            </a:r>
          </a:p>
          <a:p>
            <a:pPr lvl="1"/>
            <a:r>
              <a:rPr lang="en-GB" dirty="0" smtClean="0"/>
              <a:t>The wide variety of policies have been key in allowing the overall operation to be implemented </a:t>
            </a:r>
          </a:p>
          <a:p>
            <a:pPr lvl="2"/>
            <a:r>
              <a:rPr lang="en-GB" dirty="0" smtClean="0"/>
              <a:t>E.g. Addressing privacy issues, publication of data, etc.</a:t>
            </a:r>
          </a:p>
          <a:p>
            <a:pPr lvl="1"/>
            <a:r>
              <a:rPr lang="en-GB" dirty="0" smtClean="0"/>
              <a:t>Has been a group with broad membership </a:t>
            </a:r>
          </a:p>
          <a:p>
            <a:pPr lvl="1"/>
            <a:r>
              <a:rPr lang="en-GB" dirty="0" smtClean="0"/>
              <a:t>Has succeeded in producing portable (and hence </a:t>
            </a:r>
            <a:r>
              <a:rPr lang="en-GB" i="1" u="sng" dirty="0" smtClean="0"/>
              <a:t>common</a:t>
            </a:r>
            <a:r>
              <a:rPr lang="en-GB" dirty="0" smtClean="0"/>
              <a:t>) policies in key areas</a:t>
            </a:r>
          </a:p>
          <a:p>
            <a:pPr lvl="1"/>
            <a:r>
              <a:rPr lang="en-GB" dirty="0" smtClean="0"/>
              <a:t>An area where EGEE is well advanced compared to others?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IGTF/</a:t>
            </a:r>
            <a:r>
              <a:rPr lang="en-GB" dirty="0" err="1" smtClean="0"/>
              <a:t>EUGridPMA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And local CAs and RAs (and catch-all CA)</a:t>
            </a:r>
          </a:p>
          <a:p>
            <a:pPr lvl="1"/>
            <a:r>
              <a:rPr lang="en-GB" dirty="0" smtClean="0"/>
              <a:t>Essential for the infrastructure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Middleware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Development</a:t>
            </a:r>
          </a:p>
          <a:p>
            <a:pPr lvl="1"/>
            <a:r>
              <a:rPr lang="en-GB" dirty="0" smtClean="0"/>
              <a:t>We have a fairly complete set of services essential for WLCG (with some holes – </a:t>
            </a:r>
            <a:r>
              <a:rPr lang="en-GB" dirty="0" err="1" smtClean="0"/>
              <a:t>glexec</a:t>
            </a:r>
            <a:r>
              <a:rPr lang="en-GB" dirty="0" smtClean="0"/>
              <a:t>, etc)</a:t>
            </a:r>
          </a:p>
          <a:p>
            <a:pPr lvl="1"/>
            <a:r>
              <a:rPr lang="en-GB" dirty="0" smtClean="0"/>
              <a:t>Many of the issues of reliability, manageability, scalability, etc. have (still) not been adequately addressed</a:t>
            </a:r>
          </a:p>
          <a:p>
            <a:pPr lvl="1"/>
            <a:r>
              <a:rPr lang="en-GB" dirty="0" smtClean="0"/>
              <a:t>Some solutions are probably too complex for the WLCG needs </a:t>
            </a:r>
          </a:p>
          <a:p>
            <a:pPr lvl="1"/>
            <a:r>
              <a:rPr lang="en-GB" dirty="0" smtClean="0"/>
              <a:t>Producing new middleware services and getting them to production has not been very easy ...</a:t>
            </a:r>
          </a:p>
          <a:p>
            <a:endParaRPr lang="en-GB" dirty="0" smtClean="0"/>
          </a:p>
          <a:p>
            <a:r>
              <a:rPr lang="en-GB" dirty="0" smtClean="0"/>
              <a:t>Integration/cert/testing etc. </a:t>
            </a:r>
            <a:r>
              <a:rPr lang="en-GB" dirty="0" smtClean="0">
                <a:sym typeface="Wingdings" pitchFamily="2" charset="2"/>
              </a:rPr>
              <a:t> Building a common m/w </a:t>
            </a:r>
            <a:r>
              <a:rPr lang="en-GB" i="1" u="sng" dirty="0" smtClean="0">
                <a:sym typeface="Wingdings" pitchFamily="2" charset="2"/>
              </a:rPr>
              <a:t>distribution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Certification testing has been critical in producing middleware that can manage the stress we expose it to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The process is maligned – it is usually not the certification itself that is slow – but it does what it should – it uncovers problems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The gLite distribution is unwieldy ...  overall the middleware is probably too complex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LCG-slide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GEE-II-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GEE-II-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WLCG-slides</Template>
  <TotalTime>319</TotalTime>
  <Words>2099</Words>
  <Application>Microsoft Office PowerPoint</Application>
  <PresentationFormat>On-screen Show (4:3)</PresentationFormat>
  <Paragraphs>247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WLCG-slides</vt:lpstr>
      <vt:lpstr>Paper Presentation 2</vt:lpstr>
      <vt:lpstr>EGEE-II-Template</vt:lpstr>
      <vt:lpstr>1_EGEE-II-Template</vt:lpstr>
      <vt:lpstr>On the transition to EGI – Requirements from WLCG</vt:lpstr>
      <vt:lpstr>Agenda</vt:lpstr>
      <vt:lpstr>EGEE Operations Now</vt:lpstr>
      <vt:lpstr>The EGEE Infrastructure</vt:lpstr>
      <vt:lpstr>Operations</vt:lpstr>
      <vt:lpstr>Support</vt:lpstr>
      <vt:lpstr>Security</vt:lpstr>
      <vt:lpstr>Policy</vt:lpstr>
      <vt:lpstr>Middleware</vt:lpstr>
      <vt:lpstr>Operations in EGEE-III </vt:lpstr>
      <vt:lpstr>Operations evolution</vt:lpstr>
      <vt:lpstr>Other operational aspects</vt:lpstr>
      <vt:lpstr>Middleware ?</vt:lpstr>
      <vt:lpstr>EGEE Operations in 2010 ...</vt:lpstr>
      <vt:lpstr>... Operations in 2010</vt:lpstr>
      <vt:lpstr>Transition to NGI/EGI</vt:lpstr>
      <vt:lpstr>The role of the NGI</vt:lpstr>
      <vt:lpstr>The role of EGI</vt:lpstr>
      <vt:lpstr>Middleware evolution</vt:lpstr>
      <vt:lpstr>The EGEE Infrastructure</vt:lpstr>
      <vt:lpstr>Summary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transition to EGI – Requirements from WLCG</dc:title>
  <dc:creator>Ian Bird</dc:creator>
  <cp:lastModifiedBy>Ian Bird</cp:lastModifiedBy>
  <cp:revision>14</cp:revision>
  <dcterms:created xsi:type="dcterms:W3CDTF">2008-04-11T04:59:41Z</dcterms:created>
  <dcterms:modified xsi:type="dcterms:W3CDTF">2008-04-23T18:54:21Z</dcterms:modified>
</cp:coreProperties>
</file>