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83" r:id="rId3"/>
    <p:sldMasterId id="2147483691" r:id="rId4"/>
    <p:sldMasterId id="2147483699" r:id="rId5"/>
  </p:sldMasterIdLst>
  <p:notesMasterIdLst>
    <p:notesMasterId r:id="rId31"/>
  </p:notesMasterIdLst>
  <p:sldIdLst>
    <p:sldId id="256" r:id="rId6"/>
    <p:sldId id="276" r:id="rId7"/>
    <p:sldId id="264" r:id="rId8"/>
    <p:sldId id="266" r:id="rId9"/>
    <p:sldId id="270" r:id="rId10"/>
    <p:sldId id="277" r:id="rId11"/>
    <p:sldId id="271" r:id="rId12"/>
    <p:sldId id="262" r:id="rId13"/>
    <p:sldId id="269" r:id="rId14"/>
    <p:sldId id="272" r:id="rId15"/>
    <p:sldId id="263" r:id="rId16"/>
    <p:sldId id="273" r:id="rId17"/>
    <p:sldId id="274" r:id="rId18"/>
    <p:sldId id="278" r:id="rId19"/>
    <p:sldId id="275" r:id="rId20"/>
    <p:sldId id="279" r:id="rId21"/>
    <p:sldId id="257" r:id="rId22"/>
    <p:sldId id="283" r:id="rId23"/>
    <p:sldId id="287" r:id="rId24"/>
    <p:sldId id="288" r:id="rId25"/>
    <p:sldId id="289" r:id="rId26"/>
    <p:sldId id="290" r:id="rId27"/>
    <p:sldId id="291" r:id="rId28"/>
    <p:sldId id="259" r:id="rId29"/>
    <p:sldId id="261" r:id="rId30"/>
  </p:sldIdLst>
  <p:sldSz cx="9906000" cy="6858000" type="A4"/>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9497"/>
    <p:restoredTop sz="98472" autoAdjust="0"/>
  </p:normalViewPr>
  <p:slideViewPr>
    <p:cSldViewPr snapToGrid="0" snapToObjects="1">
      <p:cViewPr varScale="1">
        <p:scale>
          <a:sx n="97" d="100"/>
          <a:sy n="97" d="100"/>
        </p:scale>
        <p:origin x="-896" y="-104"/>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C99385-262D-124D-ADF3-DEDF77A32700}" type="datetimeFigureOut">
              <a:rPr kumimoji="1" lang="ja-JP" altLang="en-US" smtClean="0"/>
              <a:t>17/07/27</a:t>
            </a:fld>
            <a:endParaRPr kumimoji="1" lang="ja-JP" altLang="en-US"/>
          </a:p>
        </p:txBody>
      </p:sp>
      <p:sp>
        <p:nvSpPr>
          <p:cNvPr id="4" name="スライド イメージ プレースホルダー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6D99B1-0DA9-434A-805D-83F99792FAC7}" type="slidenum">
              <a:rPr kumimoji="1" lang="ja-JP" altLang="en-US" smtClean="0"/>
              <a:t>‹#›</a:t>
            </a:fld>
            <a:endParaRPr kumimoji="1" lang="ja-JP" altLang="en-US"/>
          </a:p>
        </p:txBody>
      </p:sp>
    </p:spTree>
    <p:extLst>
      <p:ext uri="{BB962C8B-B14F-4D97-AF65-F5344CB8AC3E}">
        <p14:creationId xmlns:p14="http://schemas.microsoft.com/office/powerpoint/2010/main" val="384496358"/>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0" y="685800"/>
            <a:ext cx="4953000" cy="3429000"/>
          </a:xfrm>
        </p:spPr>
      </p:sp>
      <p:sp>
        <p:nvSpPr>
          <p:cNvPr id="3" name="Notes Placeholder 2"/>
          <p:cNvSpPr>
            <a:spLocks noGrp="1"/>
          </p:cNvSpPr>
          <p:nvPr>
            <p:ph type="body" idx="1"/>
          </p:nvPr>
        </p:nvSpPr>
        <p:spPr/>
        <p:txBody>
          <a:bodyPr/>
          <a:lstStyle/>
          <a:p>
            <a:r>
              <a:rPr lang="de-AT" dirty="0" smtClean="0"/>
              <a:t>New slide from Davide.</a:t>
            </a:r>
          </a:p>
          <a:p>
            <a:r>
              <a:rPr lang="de-AT" dirty="0" smtClean="0"/>
              <a:t>Showing that conductor</a:t>
            </a:r>
            <a:r>
              <a:rPr lang="de-AT" baseline="0" dirty="0" smtClean="0"/>
              <a:t> development is launched at international level, Russia, Japan, (Korea and Europe in preparation)</a:t>
            </a:r>
            <a:endParaRPr lang="de-AT" dirty="0" smtClean="0"/>
          </a:p>
          <a:p>
            <a:r>
              <a:rPr lang="de-AT" dirty="0" smtClean="0"/>
              <a:t>Underline importance of that development as main</a:t>
            </a:r>
            <a:r>
              <a:rPr lang="de-AT" baseline="0" dirty="0" smtClean="0"/>
              <a:t> cost driver for the hadron collider machine.</a:t>
            </a:r>
            <a:endParaRPr lang="en-GB" dirty="0"/>
          </a:p>
        </p:txBody>
      </p:sp>
      <p:sp>
        <p:nvSpPr>
          <p:cNvPr id="4" name="Slide Number Placeholder 3"/>
          <p:cNvSpPr>
            <a:spLocks noGrp="1"/>
          </p:cNvSpPr>
          <p:nvPr>
            <p:ph type="sldNum" sz="quarter" idx="10"/>
          </p:nvPr>
        </p:nvSpPr>
        <p:spPr/>
        <p:txBody>
          <a:bodyPr/>
          <a:lstStyle/>
          <a:p>
            <a:pPr defTabSz="897301">
              <a:defRPr/>
            </a:pPr>
            <a:fld id="{05604DCD-C511-4B12-9DBB-AC80DD19A492}" type="slidenum">
              <a:rPr kumimoji="0" lang="en-GB">
                <a:solidFill>
                  <a:prstClr val="black"/>
                </a:solidFill>
                <a:latin typeface="Calibri"/>
              </a:rPr>
              <a:pPr defTabSz="897301">
                <a:defRPr/>
              </a:pPr>
              <a:t>24</a:t>
            </a:fld>
            <a:endParaRPr kumimoji="0" lang="en-GB">
              <a:solidFill>
                <a:prstClr val="black"/>
              </a:solidFill>
              <a:latin typeface="Calibri"/>
            </a:endParaRPr>
          </a:p>
        </p:txBody>
      </p:sp>
    </p:spTree>
    <p:extLst>
      <p:ext uri="{BB962C8B-B14F-4D97-AF65-F5344CB8AC3E}">
        <p14:creationId xmlns:p14="http://schemas.microsoft.com/office/powerpoint/2010/main" val="2983929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2.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jpeg"/><Relationship Id="rId3"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Master" Target="../slideMasters/slideMaster4.xml"/><Relationship Id="rId2" Type="http://schemas.openxmlformats.org/officeDocument/2006/relationships/image" Target="../media/image4.jpe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6.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Master" Target="../slideMasters/slideMaster4.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Master" Target="../slideMasters/slideMaster5.xml"/><Relationship Id="rId2" Type="http://schemas.openxmlformats.org/officeDocument/2006/relationships/image" Target="../media/image4.jpe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6.jpeg"/></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1" Type="http://schemas.openxmlformats.org/officeDocument/2006/relationships/slideMaster" Target="../slideMasters/slideMaster5.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48"/>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3925759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3146378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780337" y="274661"/>
            <a:ext cx="2414588"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536578" y="274661"/>
            <a:ext cx="7078663"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1502378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8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12090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540233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8" y="440696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46709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6"/>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788043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1555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742789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2993210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3" y="27311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56988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26140389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8"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8"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8"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1134842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460464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9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9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711563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00550" y="1023733"/>
            <a:ext cx="8104910"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8" name="Slide Number Placeholder 5"/>
          <p:cNvSpPr>
            <a:spLocks noGrp="1"/>
          </p:cNvSpPr>
          <p:nvPr>
            <p:ph type="sldNum" sz="quarter" idx="4"/>
          </p:nvPr>
        </p:nvSpPr>
        <p:spPr>
          <a:xfrm>
            <a:off x="900546" y="6356381"/>
            <a:ext cx="23114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AAB6FA28-7AEC-3F43-9C2D-3DB969CFEC6A}" type="slidenum">
              <a:rPr lang="en-US" smtClean="0"/>
              <a:pPr/>
              <a:t>‹#›</a:t>
            </a:fld>
            <a:endParaRPr lang="en-US"/>
          </a:p>
        </p:txBody>
      </p:sp>
      <p:sp>
        <p:nvSpPr>
          <p:cNvPr id="10" name="Date Placeholder 3"/>
          <p:cNvSpPr>
            <a:spLocks noGrp="1"/>
          </p:cNvSpPr>
          <p:nvPr>
            <p:ph type="dt" sz="half" idx="2"/>
          </p:nvPr>
        </p:nvSpPr>
        <p:spPr>
          <a:xfrm>
            <a:off x="4877957" y="6356381"/>
            <a:ext cx="1906154"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A. Yamamoto, 17/05/15c</a:t>
            </a:r>
            <a:endParaRPr lang="en-US"/>
          </a:p>
        </p:txBody>
      </p:sp>
      <p:sp>
        <p:nvSpPr>
          <p:cNvPr id="11" name="Footer Placeholder 4"/>
          <p:cNvSpPr>
            <a:spLocks noGrp="1"/>
          </p:cNvSpPr>
          <p:nvPr>
            <p:ph type="ftr" sz="quarter" idx="3"/>
          </p:nvPr>
        </p:nvSpPr>
        <p:spPr>
          <a:xfrm>
            <a:off x="7016756" y="6356381"/>
            <a:ext cx="1776076"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smtClean="0"/>
              <a:t>SC Technology for Accelerator</a:t>
            </a:r>
            <a:endParaRPr lang="en-US"/>
          </a:p>
        </p:txBody>
      </p:sp>
    </p:spTree>
    <p:extLst>
      <p:ext uri="{BB962C8B-B14F-4D97-AF65-F5344CB8AC3E}">
        <p14:creationId xmlns:p14="http://schemas.microsoft.com/office/powerpoint/2010/main" val="35408077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 y="6132604"/>
            <a:ext cx="9899417" cy="725425"/>
          </a:xfrm>
          <a:prstGeom prst="rect">
            <a:avLst/>
          </a:prstGeom>
        </p:spPr>
      </p:pic>
      <p:pic>
        <p:nvPicPr>
          <p:cNvPr id="5" name="Picture 7" descr="FRIB_ppt_top.jpg"/>
          <p:cNvPicPr>
            <a:picLocks noChangeAspect="1"/>
          </p:cNvPicPr>
          <p:nvPr/>
        </p:nvPicPr>
        <p:blipFill>
          <a:blip r:embed="rId3" cstate="print"/>
          <a:srcRect/>
          <a:stretch>
            <a:fillRect/>
          </a:stretch>
        </p:blipFill>
        <p:spPr bwMode="auto">
          <a:xfrm>
            <a:off x="0" y="0"/>
            <a:ext cx="9906000" cy="1003102"/>
          </a:xfrm>
          <a:prstGeom prst="rect">
            <a:avLst/>
          </a:prstGeom>
          <a:noFill/>
          <a:ln w="9525">
            <a:noFill/>
            <a:miter lim="800000"/>
            <a:headEnd/>
            <a:tailEnd/>
          </a:ln>
        </p:spPr>
      </p:pic>
      <p:sp>
        <p:nvSpPr>
          <p:cNvPr id="6" name="Text Box 5"/>
          <p:cNvSpPr txBox="1">
            <a:spLocks noChangeArrowheads="1"/>
          </p:cNvSpPr>
          <p:nvPr/>
        </p:nvSpPr>
        <p:spPr bwMode="auto">
          <a:xfrm>
            <a:off x="725592" y="1320108"/>
            <a:ext cx="8520340"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dirty="0">
              <a:solidFill>
                <a:prstClr val="black"/>
              </a:solidFill>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4458355" y="3009334"/>
            <a:ext cx="9906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dirty="0">
              <a:solidFill>
                <a:prstClr val="black"/>
              </a:solidFill>
              <a:latin typeface="Arial" charset="0"/>
              <a:ea typeface="ヒラギノ角ゴ Pro W3" pitchFamily="-107" charset="-128"/>
              <a:cs typeface="Arial" charset="0"/>
            </a:endParaRPr>
          </a:p>
        </p:txBody>
      </p:sp>
      <p:sp>
        <p:nvSpPr>
          <p:cNvPr id="3" name="Content Placeholder 2"/>
          <p:cNvSpPr>
            <a:spLocks noGrp="1"/>
          </p:cNvSpPr>
          <p:nvPr>
            <p:ph idx="1"/>
          </p:nvPr>
        </p:nvSpPr>
        <p:spPr>
          <a:xfrm>
            <a:off x="82550" y="1067100"/>
            <a:ext cx="9740166" cy="5027414"/>
          </a:xfrm>
        </p:spPr>
        <p:txBody>
          <a:bodyPr/>
          <a:lstStyle>
            <a:lvl3pPr>
              <a:defRPr sz="18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a:xfrm>
            <a:off x="82550" y="285784"/>
            <a:ext cx="9740900" cy="485775"/>
          </a:xfrm>
        </p:spPr>
        <p:txBody>
          <a:bodyPr/>
          <a:lstStyle/>
          <a:p>
            <a:r>
              <a:rPr lang="en-US" smtClean="0"/>
              <a:t>Click to edit Master title style</a:t>
            </a:r>
            <a:endParaRPr lang="en-US" dirty="0"/>
          </a:p>
        </p:txBody>
      </p:sp>
      <p:sp>
        <p:nvSpPr>
          <p:cNvPr id="12" name="Footer Placeholder 6"/>
          <p:cNvSpPr>
            <a:spLocks noGrp="1"/>
          </p:cNvSpPr>
          <p:nvPr>
            <p:ph type="ftr" sz="quarter" idx="3"/>
          </p:nvPr>
        </p:nvSpPr>
        <p:spPr>
          <a:xfrm>
            <a:off x="4457705" y="6356450"/>
            <a:ext cx="4594764" cy="364628"/>
          </a:xfrm>
          <a:prstGeom prst="rect">
            <a:avLst/>
          </a:prstGeom>
        </p:spPr>
        <p:txBody>
          <a:bodyPr lIns="0" tIns="45712" rIns="0" bIns="45712" anchor="b"/>
          <a:lstStyle>
            <a:lvl1pPr algn="r" eaLnBrk="0" hangingPunct="0">
              <a:lnSpc>
                <a:spcPct val="90000"/>
              </a:lnSpc>
              <a:defRPr sz="1000" smtClean="0">
                <a:solidFill>
                  <a:srgbClr val="064308"/>
                </a:solidFill>
                <a:latin typeface="Arial"/>
                <a:ea typeface="+mn-ea"/>
                <a:cs typeface="Arial"/>
              </a:defRPr>
            </a:lvl1pPr>
          </a:lstStyle>
          <a:p>
            <a:pPr>
              <a:defRPr/>
            </a:pPr>
            <a:r>
              <a:rPr lang="nl-NL"/>
              <a:t>SC Technology for Accelerator</a:t>
            </a:r>
            <a:endParaRPr lang="en-US" dirty="0"/>
          </a:p>
        </p:txBody>
      </p:sp>
      <p:sp>
        <p:nvSpPr>
          <p:cNvPr id="13" name="Slide Number Placeholder 4"/>
          <p:cNvSpPr>
            <a:spLocks noGrp="1"/>
          </p:cNvSpPr>
          <p:nvPr>
            <p:ph type="sldNum" sz="quarter" idx="4"/>
          </p:nvPr>
        </p:nvSpPr>
        <p:spPr>
          <a:xfrm>
            <a:off x="9080500" y="6356450"/>
            <a:ext cx="825500" cy="364628"/>
          </a:xfrm>
          <a:prstGeom prst="rect">
            <a:avLst/>
          </a:prstGeom>
        </p:spPr>
        <p:txBody>
          <a:bodyPr vert="horz" wrap="square" lIns="0" tIns="45712" rIns="0" bIns="45712" numCol="1" anchor="b" anchorCtr="0" compatLnSpc="1">
            <a:prstTxWarp prst="textNoShape">
              <a:avLst/>
            </a:prstTxWarp>
          </a:bodyPr>
          <a:lstStyle>
            <a:lvl1pPr eaLnBrk="0" hangingPunct="0">
              <a:lnSpc>
                <a:spcPct val="90000"/>
              </a:lnSpc>
              <a:defRPr sz="1000">
                <a:solidFill>
                  <a:srgbClr val="064308"/>
                </a:solidFill>
                <a:ea typeface="ヒラギノ角ゴ Pro W3" charset="-128"/>
                <a:cs typeface="+mn-cs"/>
              </a:defRPr>
            </a:lvl1pPr>
          </a:lstStyle>
          <a:p>
            <a:pPr>
              <a:defRPr/>
            </a:pPr>
            <a:r>
              <a:rPr lang="en-US">
                <a:latin typeface="Calibri"/>
              </a:rPr>
              <a:t>, Slide </a:t>
            </a:r>
            <a:fld id="{D30A2C6D-39BC-4576-856C-8743CF76CCF1}" type="slidenum">
              <a:rPr lang="en-US">
                <a:latin typeface="Calibri"/>
              </a:rPr>
              <a:pPr>
                <a:defRPr/>
              </a:pPr>
              <a:t>‹#›</a:t>
            </a:fld>
            <a:endParaRPr lang="en-US">
              <a:latin typeface="Calibri"/>
            </a:endParaRPr>
          </a:p>
        </p:txBody>
      </p:sp>
    </p:spTree>
    <p:extLst>
      <p:ext uri="{BB962C8B-B14F-4D97-AF65-F5344CB8AC3E}">
        <p14:creationId xmlns:p14="http://schemas.microsoft.com/office/powerpoint/2010/main" val="32453296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8" name="Content Placeholder 2"/>
          <p:cNvSpPr>
            <a:spLocks noGrp="1"/>
          </p:cNvSpPr>
          <p:nvPr>
            <p:ph idx="13" hasCustomPrompt="1"/>
          </p:nvPr>
        </p:nvSpPr>
        <p:spPr>
          <a:xfrm>
            <a:off x="915560" y="1461823"/>
            <a:ext cx="3872346" cy="4277042"/>
          </a:xfrm>
          <a:prstGeom prst="rect">
            <a:avLst/>
          </a:prstGeom>
        </p:spPr>
        <p:txBody>
          <a:bodyPr lIns="0" rIns="0"/>
          <a:lstStyle>
            <a:lvl2pPr marL="415428" indent="-415428">
              <a:defRPr sz="2200">
                <a:latin typeface="+mj-lt"/>
                <a:cs typeface="Arial"/>
              </a:defRPr>
            </a:lvl2pPr>
            <a:lvl3pPr marL="833743" indent="-310130">
              <a:defRPr sz="1800">
                <a:latin typeface="+mj-lt"/>
                <a:cs typeface="Arial"/>
              </a:defRPr>
            </a:lvl3pPr>
            <a:lvl4pPr marL="1091944" indent="-261086">
              <a:buFont typeface="Lucida Grande"/>
              <a:buChar char="‒"/>
              <a:defRPr sz="1600">
                <a:latin typeface="+mj-lt"/>
                <a:cs typeface="Arial"/>
              </a:defRPr>
            </a:lvl4pPr>
            <a:lvl5pPr marL="1354471" indent="-207716">
              <a:defRPr sz="16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2"/>
          <p:cNvSpPr>
            <a:spLocks noGrp="1"/>
          </p:cNvSpPr>
          <p:nvPr>
            <p:ph idx="14" hasCustomPrompt="1"/>
          </p:nvPr>
        </p:nvSpPr>
        <p:spPr>
          <a:xfrm>
            <a:off x="5120606" y="1461826"/>
            <a:ext cx="3872346" cy="4277041"/>
          </a:xfrm>
          <a:prstGeom prst="rect">
            <a:avLst/>
          </a:prstGeom>
        </p:spPr>
        <p:txBody>
          <a:bodyPr lIns="0" rIns="0"/>
          <a:lstStyle>
            <a:lvl2pPr marL="415428" indent="-415428">
              <a:defRPr sz="2200">
                <a:latin typeface="+mj-lt"/>
                <a:cs typeface="Arial"/>
              </a:defRPr>
            </a:lvl2pPr>
            <a:lvl3pPr marL="731327" indent="-315900">
              <a:defRPr sz="1800">
                <a:latin typeface="+mj-lt"/>
                <a:cs typeface="Arial"/>
              </a:defRPr>
            </a:lvl3pPr>
            <a:lvl4pPr marL="1038572" indent="-307247">
              <a:buFont typeface="Lucida Grande"/>
              <a:buChar char="‒"/>
              <a:defRPr sz="1600">
                <a:latin typeface="+mj-lt"/>
                <a:cs typeface="Arial"/>
              </a:defRPr>
            </a:lvl4pPr>
            <a:lvl5pPr marL="1246284" indent="-207716" defTabSz="334652">
              <a:defRPr sz="1600">
                <a:latin typeface="+mj-lt"/>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1"/>
          <p:cNvSpPr>
            <a:spLocks noGrp="1"/>
          </p:cNvSpPr>
          <p:nvPr>
            <p:ph type="title"/>
          </p:nvPr>
        </p:nvSpPr>
        <p:spPr>
          <a:xfrm>
            <a:off x="915560" y="773550"/>
            <a:ext cx="8104910" cy="500303"/>
          </a:xfrm>
          <a:prstGeom prst="rect">
            <a:avLst/>
          </a:prstGeom>
        </p:spPr>
        <p:txBody>
          <a:bodyPr vert="horz" lIns="0" tIns="0" rIns="0" bIns="0"/>
          <a:lstStyle>
            <a:lvl1pPr algn="l">
              <a:defRPr sz="2700" b="1">
                <a:latin typeface="+mj-lt"/>
                <a:cs typeface="Arial"/>
              </a:defRPr>
            </a:lvl1pPr>
          </a:lstStyle>
          <a:p>
            <a:r>
              <a:rPr lang="en-US" dirty="0" smtClean="0"/>
              <a:t>Click to edit Master title style</a:t>
            </a:r>
            <a:endParaRPr lang="en-US" dirty="0"/>
          </a:p>
        </p:txBody>
      </p:sp>
      <p:sp>
        <p:nvSpPr>
          <p:cNvPr id="14" name="Slide Number Placeholder 5"/>
          <p:cNvSpPr>
            <a:spLocks noGrp="1"/>
          </p:cNvSpPr>
          <p:nvPr>
            <p:ph type="sldNum" sz="quarter" idx="4"/>
          </p:nvPr>
        </p:nvSpPr>
        <p:spPr>
          <a:xfrm>
            <a:off x="7473201" y="6392917"/>
            <a:ext cx="2311400" cy="365125"/>
          </a:xfrm>
          <a:prstGeom prst="rect">
            <a:avLst/>
          </a:prstGeom>
        </p:spPr>
        <p:txBody>
          <a:bodyPr vert="horz" lIns="0" tIns="0" rIns="0" bIns="0" rtlCol="0" anchor="ctr"/>
          <a:lstStyle>
            <a:lvl1pPr algn="l">
              <a:defRPr sz="1100">
                <a:solidFill>
                  <a:srgbClr val="7F7F7F"/>
                </a:solidFill>
                <a:latin typeface="Arial"/>
                <a:cs typeface="Arial"/>
              </a:defRPr>
            </a:lvl1pPr>
          </a:lstStyle>
          <a:p>
            <a:pPr algn="r"/>
            <a:fld id="{AAB6FA28-7AEC-3F43-9C2D-3DB969CFEC6A}" type="slidenum">
              <a:rPr lang="en-US" smtClean="0"/>
              <a:pPr algn="r"/>
              <a:t>‹#›</a:t>
            </a:fld>
            <a:endParaRPr lang="en-US" dirty="0"/>
          </a:p>
        </p:txBody>
      </p:sp>
      <p:sp>
        <p:nvSpPr>
          <p:cNvPr id="16" name="Date Placeholder 3"/>
          <p:cNvSpPr>
            <a:spLocks noGrp="1"/>
          </p:cNvSpPr>
          <p:nvPr>
            <p:ph type="dt" sz="half" idx="2"/>
          </p:nvPr>
        </p:nvSpPr>
        <p:spPr>
          <a:xfrm>
            <a:off x="255320" y="6399478"/>
            <a:ext cx="2179730" cy="365125"/>
          </a:xfrm>
          <a:prstGeom prst="rect">
            <a:avLst/>
          </a:prstGeom>
        </p:spPr>
        <p:txBody>
          <a:bodyPr vert="horz" lIns="0" tIns="0" rIns="0" bIns="0" rtlCol="0" anchor="ctr"/>
          <a:lstStyle>
            <a:lvl1pPr algn="l">
              <a:defRPr sz="1000">
                <a:solidFill>
                  <a:srgbClr val="7F7F7F"/>
                </a:solidFill>
                <a:latin typeface="+mn-lt"/>
                <a:cs typeface="Arial"/>
              </a:defRPr>
            </a:lvl1pPr>
          </a:lstStyle>
          <a:p>
            <a:r>
              <a:rPr lang="en-US" smtClean="0">
                <a:latin typeface="Calibri"/>
              </a:rPr>
              <a:t>A. Yamamoto, 17/05/15c</a:t>
            </a:r>
            <a:endParaRPr lang="en-US" dirty="0">
              <a:latin typeface="Calibri"/>
            </a:endParaRPr>
          </a:p>
        </p:txBody>
      </p:sp>
      <p:sp>
        <p:nvSpPr>
          <p:cNvPr id="17" name="Footer Placeholder 4"/>
          <p:cNvSpPr>
            <a:spLocks noGrp="1"/>
          </p:cNvSpPr>
          <p:nvPr>
            <p:ph type="ftr" sz="quarter" idx="3"/>
          </p:nvPr>
        </p:nvSpPr>
        <p:spPr>
          <a:xfrm>
            <a:off x="4192974" y="6392917"/>
            <a:ext cx="1776076" cy="365125"/>
          </a:xfrm>
          <a:prstGeom prst="rect">
            <a:avLst/>
          </a:prstGeom>
        </p:spPr>
        <p:txBody>
          <a:bodyPr vert="horz" lIns="0" tIns="0" rIns="0" bIns="0" rtlCol="0" anchor="ctr"/>
          <a:lstStyle>
            <a:lvl1pPr algn="l">
              <a:defRPr sz="1000">
                <a:solidFill>
                  <a:srgbClr val="7F7F7F"/>
                </a:solidFill>
                <a:latin typeface="Arial"/>
                <a:cs typeface="Arial"/>
              </a:defRPr>
            </a:lvl1pPr>
          </a:lstStyle>
          <a:p>
            <a:r>
              <a:rPr lang="en-US" smtClean="0"/>
              <a:t>SC Technology for Accelerator</a:t>
            </a:r>
            <a:endParaRPr lang="en-US" dirty="0"/>
          </a:p>
        </p:txBody>
      </p:sp>
    </p:spTree>
    <p:extLst>
      <p:ext uri="{BB962C8B-B14F-4D97-AF65-F5344CB8AC3E}">
        <p14:creationId xmlns:p14="http://schemas.microsoft.com/office/powerpoint/2010/main" val="335598603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85900" y="2819400"/>
            <a:ext cx="78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485900" y="4800600"/>
            <a:ext cx="702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073150" y="6356350"/>
            <a:ext cx="7247500" cy="360000"/>
          </a:xfrm>
        </p:spPr>
        <p:txBody>
          <a:bodyPr lIns="0" tIns="0" rIns="0" bIns="0" anchor="b" anchorCtr="0"/>
          <a:lstStyle>
            <a:lvl1pPr algn="r">
              <a:defRPr>
                <a:solidFill>
                  <a:schemeClr val="accent1"/>
                </a:solidFill>
              </a:defRPr>
            </a:lvl1p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6" name="Espace réservé du numéro de diapositive 5"/>
          <p:cNvSpPr>
            <a:spLocks noGrp="1"/>
          </p:cNvSpPr>
          <p:nvPr>
            <p:ph type="sldNum" sz="quarter" idx="12"/>
          </p:nvPr>
        </p:nvSpPr>
        <p:spPr>
          <a:xfrm>
            <a:off x="9410700" y="6356350"/>
            <a:ext cx="39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15" name="Espace réservé du texte 14"/>
          <p:cNvSpPr>
            <a:spLocks noGrp="1"/>
          </p:cNvSpPr>
          <p:nvPr>
            <p:ph type="body" sz="quarter" idx="14" hasCustomPrompt="1"/>
          </p:nvPr>
        </p:nvSpPr>
        <p:spPr>
          <a:xfrm>
            <a:off x="1485900" y="5899150"/>
            <a:ext cx="702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8745757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63000" y="1219205"/>
            <a:ext cx="858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063750" y="6356350"/>
            <a:ext cx="717925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extLst>
      <p:ext uri="{BB962C8B-B14F-4D97-AF65-F5344CB8AC3E}">
        <p14:creationId xmlns:p14="http://schemas.microsoft.com/office/powerpoint/2010/main" val="21704886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95300" y="1215232"/>
            <a:ext cx="437687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95300" y="2057400"/>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5032115" y="1215232"/>
            <a:ext cx="437859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5032115" y="2057400"/>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063750" y="6356350"/>
            <a:ext cx="717925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extLst>
      <p:ext uri="{BB962C8B-B14F-4D97-AF65-F5344CB8AC3E}">
        <p14:creationId xmlns:p14="http://schemas.microsoft.com/office/powerpoint/2010/main" val="20562646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063750" y="6356350"/>
            <a:ext cx="717925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extLst>
      <p:ext uri="{BB962C8B-B14F-4D97-AF65-F5344CB8AC3E}">
        <p14:creationId xmlns:p14="http://schemas.microsoft.com/office/powerpoint/2010/main" val="1857645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23"/>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40941656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146300" y="6356350"/>
            <a:ext cx="709930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Tree>
    <p:extLst>
      <p:ext uri="{BB962C8B-B14F-4D97-AF65-F5344CB8AC3E}">
        <p14:creationId xmlns:p14="http://schemas.microsoft.com/office/powerpoint/2010/main" val="8473087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63000" y="457200"/>
            <a:ext cx="858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63000" y="5105400"/>
            <a:ext cx="858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146300" y="6356350"/>
            <a:ext cx="709670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64679" y="4648200"/>
            <a:ext cx="8578321" cy="381000"/>
          </a:xfrm>
        </p:spPr>
        <p:txBody>
          <a:bodyPr/>
          <a:lstStyle>
            <a:lvl1pPr>
              <a:buFontTx/>
              <a:buNone/>
              <a:defRPr sz="1800">
                <a:solidFill>
                  <a:schemeClr val="bg2"/>
                </a:solidFill>
              </a:defRPr>
            </a:lvl1pPr>
          </a:lstStyle>
          <a:p>
            <a:pPr lvl="0"/>
            <a:r>
              <a:rPr lang="en-GB" dirty="0" smtClean="0"/>
              <a:t>Image title</a:t>
            </a:r>
            <a:endParaRPr lang="en-GB" dirty="0"/>
          </a:p>
        </p:txBody>
      </p:sp>
    </p:spTree>
    <p:extLst>
      <p:ext uri="{BB962C8B-B14F-4D97-AF65-F5344CB8AC3E}">
        <p14:creationId xmlns:p14="http://schemas.microsoft.com/office/powerpoint/2010/main" val="18381685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464450" y="2709000"/>
            <a:ext cx="69771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20800" y="6356350"/>
            <a:ext cx="7120750" cy="360000"/>
          </a:xfrm>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8" name="Espace réservé du texte 7"/>
          <p:cNvSpPr>
            <a:spLocks noGrp="1"/>
          </p:cNvSpPr>
          <p:nvPr>
            <p:ph type="body" sz="quarter" idx="14" hasCustomPrompt="1"/>
          </p:nvPr>
        </p:nvSpPr>
        <p:spPr>
          <a:xfrm>
            <a:off x="1464450" y="4953000"/>
            <a:ext cx="69771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extLst>
      <p:ext uri="{BB962C8B-B14F-4D97-AF65-F5344CB8AC3E}">
        <p14:creationId xmlns:p14="http://schemas.microsoft.com/office/powerpoint/2010/main" val="29346289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85900" y="2819400"/>
            <a:ext cx="78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485900" y="4800600"/>
            <a:ext cx="702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485900" y="6356350"/>
            <a:ext cx="6834750" cy="360000"/>
          </a:xfrm>
        </p:spPr>
        <p:txBody>
          <a:bodyPr lIns="0" tIns="0" rIns="0" bIns="0" anchor="b" anchorCtr="0"/>
          <a:lstStyle>
            <a:lvl1pPr algn="r">
              <a:defRPr>
                <a:solidFill>
                  <a:schemeClr val="accent1"/>
                </a:solidFill>
              </a:defRPr>
            </a:lvl1pPr>
          </a:lstStyle>
          <a:p>
            <a:r>
              <a:rPr lang="fr-FR" smtClean="0">
                <a:solidFill>
                  <a:srgbClr val="64BCD9"/>
                </a:solidFill>
                <a:latin typeface="Arial"/>
              </a:rPr>
              <a:t>L. Rossi</a:t>
            </a:r>
            <a:endParaRPr lang="en-GB" dirty="0">
              <a:solidFill>
                <a:srgbClr val="64BCD9"/>
              </a:solidFill>
              <a:latin typeface="Arial"/>
            </a:endParaRPr>
          </a:p>
        </p:txBody>
      </p:sp>
      <p:sp>
        <p:nvSpPr>
          <p:cNvPr id="6" name="Espace réservé du numéro de diapositive 5"/>
          <p:cNvSpPr>
            <a:spLocks noGrp="1"/>
          </p:cNvSpPr>
          <p:nvPr>
            <p:ph type="sldNum" sz="quarter" idx="12"/>
          </p:nvPr>
        </p:nvSpPr>
        <p:spPr>
          <a:xfrm>
            <a:off x="9410700" y="6356350"/>
            <a:ext cx="39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15" name="Espace réservé du texte 14"/>
          <p:cNvSpPr>
            <a:spLocks noGrp="1"/>
          </p:cNvSpPr>
          <p:nvPr>
            <p:ph type="body" sz="quarter" idx="14" hasCustomPrompt="1"/>
          </p:nvPr>
        </p:nvSpPr>
        <p:spPr>
          <a:xfrm>
            <a:off x="1485900" y="5899150"/>
            <a:ext cx="702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10" name="Grouper 9"/>
          <p:cNvGrpSpPr/>
          <p:nvPr userDrawn="1"/>
        </p:nvGrpSpPr>
        <p:grpSpPr>
          <a:xfrm>
            <a:off x="495300" y="6071400"/>
            <a:ext cx="4953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7" name="Image 4" descr="CERN-logo_outline.jpg"/>
          <p:cNvPicPr>
            <a:picLocks noChangeAspect="1"/>
          </p:cNvPicPr>
          <p:nvPr userDrawn="1"/>
        </p:nvPicPr>
        <p:blipFill>
          <a:blip r:embed="rId4"/>
          <a:stretch>
            <a:fillRect/>
          </a:stretch>
        </p:blipFill>
        <p:spPr>
          <a:xfrm>
            <a:off x="408622" y="5946775"/>
            <a:ext cx="664528" cy="603250"/>
          </a:xfrm>
          <a:prstGeom prst="rect">
            <a:avLst/>
          </a:prstGeom>
        </p:spPr>
      </p:pic>
    </p:spTree>
    <p:extLst>
      <p:ext uri="{BB962C8B-B14F-4D97-AF65-F5344CB8AC3E}">
        <p14:creationId xmlns:p14="http://schemas.microsoft.com/office/powerpoint/2010/main" val="36633444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63000" y="1219205"/>
            <a:ext cx="858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8" name="Grouper 7"/>
          <p:cNvGrpSpPr/>
          <p:nvPr userDrawn="1"/>
        </p:nvGrpSpPr>
        <p:grpSpPr>
          <a:xfrm>
            <a:off x="1560000" y="6300000"/>
            <a:ext cx="4953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540510" y="6282000"/>
            <a:ext cx="535367" cy="486000"/>
          </a:xfrm>
          <a:prstGeom prst="rect">
            <a:avLst/>
          </a:prstGeom>
        </p:spPr>
      </p:pic>
      <p:sp>
        <p:nvSpPr>
          <p:cNvPr id="4" name="Rectangle 3"/>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7458491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95300" y="1215232"/>
            <a:ext cx="437687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95300" y="2057400"/>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5032115" y="1215232"/>
            <a:ext cx="437859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5032115" y="2057400"/>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11" name="Grouper 10"/>
          <p:cNvGrpSpPr/>
          <p:nvPr userDrawn="1"/>
        </p:nvGrpSpPr>
        <p:grpSpPr>
          <a:xfrm>
            <a:off x="1560000" y="6300000"/>
            <a:ext cx="4953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4" name="Image 5" descr="CERN-logo_outline.jpg"/>
          <p:cNvPicPr>
            <a:picLocks noChangeAspect="1"/>
          </p:cNvPicPr>
          <p:nvPr userDrawn="1"/>
        </p:nvPicPr>
        <p:blipFill>
          <a:blip r:embed="rId2"/>
          <a:stretch>
            <a:fillRect/>
          </a:stretch>
        </p:blipFill>
        <p:spPr>
          <a:xfrm>
            <a:off x="1540510" y="6282000"/>
            <a:ext cx="535367" cy="486000"/>
          </a:xfrm>
          <a:prstGeom prst="rect">
            <a:avLst/>
          </a:prstGeom>
        </p:spPr>
      </p:pic>
      <p:sp>
        <p:nvSpPr>
          <p:cNvPr id="15" name="Rectangle 14"/>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419723220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7" name="Grouper 6"/>
          <p:cNvGrpSpPr/>
          <p:nvPr userDrawn="1"/>
        </p:nvGrpSpPr>
        <p:grpSpPr>
          <a:xfrm>
            <a:off x="1560000" y="6300000"/>
            <a:ext cx="4953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0" name="Image 5" descr="CERN-logo_outline.jpg"/>
          <p:cNvPicPr>
            <a:picLocks noChangeAspect="1"/>
          </p:cNvPicPr>
          <p:nvPr userDrawn="1"/>
        </p:nvPicPr>
        <p:blipFill>
          <a:blip r:embed="rId2"/>
          <a:stretch>
            <a:fillRect/>
          </a:stretch>
        </p:blipFill>
        <p:spPr>
          <a:xfrm>
            <a:off x="1540510" y="6282000"/>
            <a:ext cx="535367" cy="486000"/>
          </a:xfrm>
          <a:prstGeom prst="rect">
            <a:avLst/>
          </a:prstGeom>
        </p:spPr>
      </p:pic>
      <p:sp>
        <p:nvSpPr>
          <p:cNvPr id="11" name="Rectangle 10"/>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7034897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146300" y="6356350"/>
            <a:ext cx="709930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6" name="Grouper 5"/>
          <p:cNvGrpSpPr/>
          <p:nvPr userDrawn="1"/>
        </p:nvGrpSpPr>
        <p:grpSpPr>
          <a:xfrm>
            <a:off x="1560000" y="6300000"/>
            <a:ext cx="4953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9" name="Image 5" descr="CERN-logo_outline.jpg"/>
          <p:cNvPicPr>
            <a:picLocks noChangeAspect="1"/>
          </p:cNvPicPr>
          <p:nvPr userDrawn="1"/>
        </p:nvPicPr>
        <p:blipFill>
          <a:blip r:embed="rId2"/>
          <a:stretch>
            <a:fillRect/>
          </a:stretch>
        </p:blipFill>
        <p:spPr>
          <a:xfrm>
            <a:off x="1540510" y="6282000"/>
            <a:ext cx="535367" cy="486000"/>
          </a:xfrm>
          <a:prstGeom prst="rect">
            <a:avLst/>
          </a:prstGeom>
        </p:spPr>
      </p:pic>
      <p:sp>
        <p:nvSpPr>
          <p:cNvPr id="10" name="Rectangle 9"/>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24154487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63000" y="457200"/>
            <a:ext cx="858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663000" y="5105400"/>
            <a:ext cx="858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146300" y="6356350"/>
            <a:ext cx="709670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64679" y="4648200"/>
            <a:ext cx="8578321"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560000" y="6300000"/>
            <a:ext cx="4953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540510" y="6282000"/>
            <a:ext cx="535367" cy="486000"/>
          </a:xfrm>
          <a:prstGeom prst="rect">
            <a:avLst/>
          </a:prstGeom>
        </p:spPr>
      </p:pic>
      <p:sp>
        <p:nvSpPr>
          <p:cNvPr id="14" name="Rectangle 13"/>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36235030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464450" y="2709000"/>
            <a:ext cx="69771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464450" y="6356350"/>
            <a:ext cx="6977100" cy="360000"/>
          </a:xfrm>
        </p:spPr>
        <p:txBody>
          <a:bodyPr/>
          <a:lstStyle/>
          <a:p>
            <a:r>
              <a:rPr lang="fr-FR" smtClean="0">
                <a:solidFill>
                  <a:srgbClr val="64BCD9"/>
                </a:solidFill>
                <a:latin typeface="Arial"/>
              </a:rPr>
              <a:t>L. Rossi</a:t>
            </a:r>
            <a:endParaRPr lang="en-GB" dirty="0">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8" name="Espace réservé du texte 7"/>
          <p:cNvSpPr>
            <a:spLocks noGrp="1"/>
          </p:cNvSpPr>
          <p:nvPr>
            <p:ph type="body" sz="quarter" idx="14" hasCustomPrompt="1"/>
          </p:nvPr>
        </p:nvSpPr>
        <p:spPr>
          <a:xfrm>
            <a:off x="1464450" y="4953000"/>
            <a:ext cx="69771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95300" y="6071400"/>
            <a:ext cx="4953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4" name="Image 4" descr="CERN-logo_outline.jpg"/>
          <p:cNvPicPr>
            <a:picLocks noChangeAspect="1"/>
          </p:cNvPicPr>
          <p:nvPr userDrawn="1"/>
        </p:nvPicPr>
        <p:blipFill>
          <a:blip r:embed="rId4"/>
          <a:stretch>
            <a:fillRect/>
          </a:stretch>
        </p:blipFill>
        <p:spPr>
          <a:xfrm>
            <a:off x="408622" y="5946775"/>
            <a:ext cx="664528" cy="603250"/>
          </a:xfrm>
          <a:prstGeom prst="rect">
            <a:avLst/>
          </a:prstGeom>
        </p:spPr>
      </p:pic>
    </p:spTree>
    <p:extLst>
      <p:ext uri="{BB962C8B-B14F-4D97-AF65-F5344CB8AC3E}">
        <p14:creationId xmlns:p14="http://schemas.microsoft.com/office/powerpoint/2010/main" val="1704758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536575" y="1600206"/>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448300" y="1600206"/>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3056583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485900" y="2819400"/>
            <a:ext cx="78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485900" y="4800600"/>
            <a:ext cx="702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485900" y="6356350"/>
            <a:ext cx="6834750" cy="360000"/>
          </a:xfrm>
        </p:spPr>
        <p:txBody>
          <a:bodyPr lIns="0" tIns="0" rIns="0" bIns="0" anchor="b" anchorCtr="0"/>
          <a:lstStyle>
            <a:lvl1pPr algn="r">
              <a:defRPr>
                <a:solidFill>
                  <a:schemeClr val="accent1"/>
                </a:solidFill>
              </a:defRPr>
            </a:lvl1pPr>
          </a:lstStyle>
          <a:p>
            <a:r>
              <a:rPr lang="fr-FR" smtClean="0">
                <a:solidFill>
                  <a:srgbClr val="64BCD9"/>
                </a:solidFill>
                <a:latin typeface="Arial"/>
              </a:rPr>
              <a:t>L. Rossi</a:t>
            </a:r>
            <a:endParaRPr lang="en-GB" dirty="0">
              <a:solidFill>
                <a:srgbClr val="64BCD9"/>
              </a:solidFill>
              <a:latin typeface="Arial"/>
            </a:endParaRPr>
          </a:p>
        </p:txBody>
      </p:sp>
      <p:sp>
        <p:nvSpPr>
          <p:cNvPr id="6" name="Espace réservé du numéro de diapositive 5"/>
          <p:cNvSpPr>
            <a:spLocks noGrp="1"/>
          </p:cNvSpPr>
          <p:nvPr>
            <p:ph type="sldNum" sz="quarter" idx="12"/>
          </p:nvPr>
        </p:nvSpPr>
        <p:spPr>
          <a:xfrm>
            <a:off x="9410700" y="6356350"/>
            <a:ext cx="39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15" name="Espace réservé du texte 14"/>
          <p:cNvSpPr>
            <a:spLocks noGrp="1"/>
          </p:cNvSpPr>
          <p:nvPr>
            <p:ph type="body" sz="quarter" idx="14" hasCustomPrompt="1"/>
          </p:nvPr>
        </p:nvSpPr>
        <p:spPr>
          <a:xfrm>
            <a:off x="1485900" y="5899150"/>
            <a:ext cx="702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10" name="Grouper 9"/>
          <p:cNvGrpSpPr/>
          <p:nvPr userDrawn="1"/>
        </p:nvGrpSpPr>
        <p:grpSpPr>
          <a:xfrm>
            <a:off x="495300" y="6071400"/>
            <a:ext cx="4953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7" name="Image 4" descr="CERN-logo_outline.jpg"/>
          <p:cNvPicPr>
            <a:picLocks noChangeAspect="1"/>
          </p:cNvPicPr>
          <p:nvPr userDrawn="1"/>
        </p:nvPicPr>
        <p:blipFill>
          <a:blip r:embed="rId4"/>
          <a:stretch>
            <a:fillRect/>
          </a:stretch>
        </p:blipFill>
        <p:spPr>
          <a:xfrm>
            <a:off x="408622" y="5946775"/>
            <a:ext cx="664528" cy="603250"/>
          </a:xfrm>
          <a:prstGeom prst="rect">
            <a:avLst/>
          </a:prstGeom>
        </p:spPr>
      </p:pic>
    </p:spTree>
    <p:extLst>
      <p:ext uri="{BB962C8B-B14F-4D97-AF65-F5344CB8AC3E}">
        <p14:creationId xmlns:p14="http://schemas.microsoft.com/office/powerpoint/2010/main" val="20296966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63000" y="1219205"/>
            <a:ext cx="858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8" name="Grouper 7"/>
          <p:cNvGrpSpPr/>
          <p:nvPr userDrawn="1"/>
        </p:nvGrpSpPr>
        <p:grpSpPr>
          <a:xfrm>
            <a:off x="1560000" y="6300000"/>
            <a:ext cx="4953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540503" y="6282000"/>
            <a:ext cx="535367" cy="486000"/>
          </a:xfrm>
          <a:prstGeom prst="rect">
            <a:avLst/>
          </a:prstGeom>
        </p:spPr>
      </p:pic>
      <p:sp>
        <p:nvSpPr>
          <p:cNvPr id="4" name="Rectangle 3"/>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24846951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95300" y="1215232"/>
            <a:ext cx="437687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95300" y="2057400"/>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5032113" y="1215232"/>
            <a:ext cx="4378590"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5032113" y="2057400"/>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11" name="Grouper 10"/>
          <p:cNvGrpSpPr/>
          <p:nvPr userDrawn="1"/>
        </p:nvGrpSpPr>
        <p:grpSpPr>
          <a:xfrm>
            <a:off x="1560000" y="6300000"/>
            <a:ext cx="4953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4" name="Image 5" descr="CERN-logo_outline.jpg"/>
          <p:cNvPicPr>
            <a:picLocks noChangeAspect="1"/>
          </p:cNvPicPr>
          <p:nvPr userDrawn="1"/>
        </p:nvPicPr>
        <p:blipFill>
          <a:blip r:embed="rId2"/>
          <a:stretch>
            <a:fillRect/>
          </a:stretch>
        </p:blipFill>
        <p:spPr>
          <a:xfrm>
            <a:off x="1540503" y="6282000"/>
            <a:ext cx="535367" cy="486000"/>
          </a:xfrm>
          <a:prstGeom prst="rect">
            <a:avLst/>
          </a:prstGeom>
        </p:spPr>
      </p:pic>
      <p:sp>
        <p:nvSpPr>
          <p:cNvPr id="15" name="Rectangle 14"/>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19281039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2063750" y="6356350"/>
            <a:ext cx="717925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7" name="Grouper 6"/>
          <p:cNvGrpSpPr/>
          <p:nvPr userDrawn="1"/>
        </p:nvGrpSpPr>
        <p:grpSpPr>
          <a:xfrm>
            <a:off x="1560000" y="6300000"/>
            <a:ext cx="4953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0" name="Image 5" descr="CERN-logo_outline.jpg"/>
          <p:cNvPicPr>
            <a:picLocks noChangeAspect="1"/>
          </p:cNvPicPr>
          <p:nvPr userDrawn="1"/>
        </p:nvPicPr>
        <p:blipFill>
          <a:blip r:embed="rId2"/>
          <a:stretch>
            <a:fillRect/>
          </a:stretch>
        </p:blipFill>
        <p:spPr>
          <a:xfrm>
            <a:off x="1540503" y="6282000"/>
            <a:ext cx="535367" cy="486000"/>
          </a:xfrm>
          <a:prstGeom prst="rect">
            <a:avLst/>
          </a:prstGeom>
        </p:spPr>
      </p:pic>
      <p:sp>
        <p:nvSpPr>
          <p:cNvPr id="11" name="Rectangle 10"/>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195010020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2146300" y="6356350"/>
            <a:ext cx="709930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grpSp>
        <p:nvGrpSpPr>
          <p:cNvPr id="6" name="Grouper 5"/>
          <p:cNvGrpSpPr/>
          <p:nvPr userDrawn="1"/>
        </p:nvGrpSpPr>
        <p:grpSpPr>
          <a:xfrm>
            <a:off x="1560000" y="6300000"/>
            <a:ext cx="4953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9" name="Image 5" descr="CERN-logo_outline.jpg"/>
          <p:cNvPicPr>
            <a:picLocks noChangeAspect="1"/>
          </p:cNvPicPr>
          <p:nvPr userDrawn="1"/>
        </p:nvPicPr>
        <p:blipFill>
          <a:blip r:embed="rId2"/>
          <a:stretch>
            <a:fillRect/>
          </a:stretch>
        </p:blipFill>
        <p:spPr>
          <a:xfrm>
            <a:off x="1540503" y="6282000"/>
            <a:ext cx="535367" cy="486000"/>
          </a:xfrm>
          <a:prstGeom prst="rect">
            <a:avLst/>
          </a:prstGeom>
        </p:spPr>
      </p:pic>
      <p:sp>
        <p:nvSpPr>
          <p:cNvPr id="10" name="Rectangle 9"/>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21243230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63000" y="457200"/>
            <a:ext cx="858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663000" y="5105400"/>
            <a:ext cx="858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2146300" y="6356350"/>
            <a:ext cx="7096700" cy="360000"/>
          </a:xfrm>
        </p:spPr>
        <p:txBody>
          <a:bodyPr/>
          <a:lstStyle/>
          <a:p>
            <a:r>
              <a:rPr lang="fr-FR" smtClean="0">
                <a:solidFill>
                  <a:srgbClr val="64BCD9"/>
                </a:solidFill>
                <a:latin typeface="Arial"/>
              </a:rPr>
              <a:t>L. Rossi</a:t>
            </a:r>
            <a:endParaRPr lang="en-GB">
              <a:solidFill>
                <a:srgbClr val="64BCD9"/>
              </a:solidFill>
              <a:latin typeface="Aria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a:solidFill>
                <a:srgbClr val="64BCD9"/>
              </a:solidFill>
              <a:latin typeface="Arial"/>
            </a:endParaRPr>
          </a:p>
        </p:txBody>
      </p:sp>
      <p:sp>
        <p:nvSpPr>
          <p:cNvPr id="9" name="Espace réservé du contenu 8"/>
          <p:cNvSpPr>
            <a:spLocks noGrp="1"/>
          </p:cNvSpPr>
          <p:nvPr>
            <p:ph sz="quarter" idx="14" hasCustomPrompt="1"/>
          </p:nvPr>
        </p:nvSpPr>
        <p:spPr>
          <a:xfrm>
            <a:off x="664679" y="4648200"/>
            <a:ext cx="8578321"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560000" y="6300000"/>
            <a:ext cx="4953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3" name="Image 5" descr="CERN-logo_outline.jpg"/>
          <p:cNvPicPr>
            <a:picLocks noChangeAspect="1"/>
          </p:cNvPicPr>
          <p:nvPr userDrawn="1"/>
        </p:nvPicPr>
        <p:blipFill>
          <a:blip r:embed="rId2"/>
          <a:stretch>
            <a:fillRect/>
          </a:stretch>
        </p:blipFill>
        <p:spPr>
          <a:xfrm>
            <a:off x="1540503" y="6282000"/>
            <a:ext cx="535367" cy="486000"/>
          </a:xfrm>
          <a:prstGeom prst="rect">
            <a:avLst/>
          </a:prstGeom>
        </p:spPr>
      </p:pic>
      <p:sp>
        <p:nvSpPr>
          <p:cNvPr id="14" name="Rectangle 13"/>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14754460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464450" y="2709000"/>
            <a:ext cx="69771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464450" y="6356350"/>
            <a:ext cx="6977100" cy="360000"/>
          </a:xfrm>
        </p:spPr>
        <p:txBody>
          <a:bodyPr/>
          <a:lstStyle/>
          <a:p>
            <a:r>
              <a:rPr lang="fr-FR" smtClean="0">
                <a:solidFill>
                  <a:srgbClr val="64BCD9"/>
                </a:solidFill>
                <a:latin typeface="Arial"/>
              </a:rPr>
              <a:t>L. Rossi</a:t>
            </a:r>
            <a:endParaRPr lang="en-GB" dirty="0">
              <a:solidFill>
                <a:srgbClr val="64BCD9"/>
              </a:solidFill>
              <a:latin typeface="Aria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latin typeface="Arial"/>
              </a:rPr>
              <a:pPr/>
              <a:t>‹#›</a:t>
            </a:fld>
            <a:endParaRPr lang="fr-FR" dirty="0">
              <a:solidFill>
                <a:srgbClr val="64BCD9"/>
              </a:solidFill>
              <a:latin typeface="Arial"/>
            </a:endParaRPr>
          </a:p>
        </p:txBody>
      </p:sp>
      <p:pic>
        <p:nvPicPr>
          <p:cNvPr id="12" name="Image 11" descr="HLU-logoN-title.png"/>
          <p:cNvPicPr>
            <a:picLocks noChangeAspect="1"/>
          </p:cNvPicPr>
          <p:nvPr userDrawn="1"/>
        </p:nvPicPr>
        <p:blipFill>
          <a:blip r:embed="rId3"/>
          <a:stretch>
            <a:fillRect/>
          </a:stretch>
        </p:blipFill>
        <p:spPr>
          <a:xfrm>
            <a:off x="1485900" y="673710"/>
            <a:ext cx="4100811" cy="1534388"/>
          </a:xfrm>
          <a:prstGeom prst="rect">
            <a:avLst/>
          </a:prstGeom>
        </p:spPr>
      </p:pic>
      <p:sp>
        <p:nvSpPr>
          <p:cNvPr id="8" name="Espace réservé du texte 7"/>
          <p:cNvSpPr>
            <a:spLocks noGrp="1"/>
          </p:cNvSpPr>
          <p:nvPr>
            <p:ph type="body" sz="quarter" idx="14" hasCustomPrompt="1"/>
          </p:nvPr>
        </p:nvSpPr>
        <p:spPr>
          <a:xfrm>
            <a:off x="1464450" y="4953000"/>
            <a:ext cx="69771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95300" y="6071400"/>
            <a:ext cx="4953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0" lang="en-GB">
                <a:solidFill>
                  <a:prstClr val="white"/>
                </a:solidFill>
                <a:latin typeface="Aria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kumimoji="0" lang="en-GB" sz="900" dirty="0" smtClean="0">
                  <a:solidFill>
                    <a:prstClr val="black"/>
                  </a:solidFill>
                  <a:latin typeface="Arial"/>
                </a:rPr>
                <a:t>logo</a:t>
              </a:r>
            </a:p>
            <a:p>
              <a:pPr algn="ctr"/>
              <a:r>
                <a:rPr kumimoji="0" lang="en-GB" sz="900" dirty="0" smtClean="0">
                  <a:solidFill>
                    <a:prstClr val="black"/>
                  </a:solidFill>
                  <a:latin typeface="Arial"/>
                </a:rPr>
                <a:t>area</a:t>
              </a:r>
              <a:endParaRPr kumimoji="0" lang="en-GB" sz="900" dirty="0">
                <a:solidFill>
                  <a:prstClr val="black"/>
                </a:solidFill>
                <a:latin typeface="Arial"/>
              </a:endParaRPr>
            </a:p>
          </p:txBody>
        </p:sp>
      </p:grpSp>
      <p:pic>
        <p:nvPicPr>
          <p:cNvPr id="14" name="Image 4" descr="CERN-logo_outline.jpg"/>
          <p:cNvPicPr>
            <a:picLocks noChangeAspect="1"/>
          </p:cNvPicPr>
          <p:nvPr userDrawn="1"/>
        </p:nvPicPr>
        <p:blipFill>
          <a:blip r:embed="rId4"/>
          <a:stretch>
            <a:fillRect/>
          </a:stretch>
        </p:blipFill>
        <p:spPr>
          <a:xfrm>
            <a:off x="408622" y="5946775"/>
            <a:ext cx="664528" cy="603250"/>
          </a:xfrm>
          <a:prstGeom prst="rect">
            <a:avLst/>
          </a:prstGeom>
        </p:spPr>
      </p:pic>
    </p:spTree>
    <p:extLst>
      <p:ext uri="{BB962C8B-B14F-4D97-AF65-F5344CB8AC3E}">
        <p14:creationId xmlns:p14="http://schemas.microsoft.com/office/powerpoint/2010/main" val="3581048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3862519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104835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68945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2" y="2730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28997477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E8C5185-8213-9B4E-AE8C-0801B3628FD3}" type="datetimeFigureOut">
              <a:rPr kumimoji="1" lang="ja-JP" altLang="en-US" smtClean="0"/>
              <a:t>17/07/27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985890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theme" Target="../theme/theme3.xml"/><Relationship Id="rId9" Type="http://schemas.openxmlformats.org/officeDocument/2006/relationships/image" Target="../media/image3.png"/><Relationship Id="rId1" Type="http://schemas.openxmlformats.org/officeDocument/2006/relationships/slideLayout" Target="../slideLayouts/slideLayout26.xml"/><Relationship Id="rId2"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theme" Target="../theme/theme4.xml"/><Relationship Id="rId9" Type="http://schemas.openxmlformats.org/officeDocument/2006/relationships/image" Target="../media/image3.png"/><Relationship Id="rId1" Type="http://schemas.openxmlformats.org/officeDocument/2006/relationships/slideLayout" Target="../slideLayouts/slideLayout33.xml"/><Relationship Id="rId2"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theme" Target="../theme/theme5.xml"/><Relationship Id="rId9" Type="http://schemas.openxmlformats.org/officeDocument/2006/relationships/image" Target="../media/image3.png"/><Relationship Id="rId1" Type="http://schemas.openxmlformats.org/officeDocument/2006/relationships/slideLayout" Target="../slideLayouts/slideLayout40.xml"/><Relationship Id="rId2"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6"/>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7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8C5185-8213-9B4E-AE8C-0801B3628FD3}" type="datetimeFigureOut">
              <a:rPr kumimoji="1" lang="ja-JP" altLang="en-US" smtClean="0"/>
              <a:t>17/07/27</a:t>
            </a:fld>
            <a:endParaRPr kumimoji="1" lang="ja-JP" altLang="en-US"/>
          </a:p>
        </p:txBody>
      </p:sp>
      <p:sp>
        <p:nvSpPr>
          <p:cNvPr id="5" name="フッター プレースホルダー 4"/>
          <p:cNvSpPr>
            <a:spLocks noGrp="1"/>
          </p:cNvSpPr>
          <p:nvPr>
            <p:ph type="ftr" sz="quarter" idx="3"/>
          </p:nvPr>
        </p:nvSpPr>
        <p:spPr>
          <a:xfrm>
            <a:off x="3384550" y="635637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7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705C4B-A8C0-7849-91B6-1FB751F8E282}" type="slidenum">
              <a:rPr kumimoji="1" lang="ja-JP" altLang="en-US" smtClean="0"/>
              <a:t>‹#›</a:t>
            </a:fld>
            <a:endParaRPr kumimoji="1" lang="ja-JP" altLang="en-US"/>
          </a:p>
        </p:txBody>
      </p:sp>
    </p:spTree>
    <p:extLst>
      <p:ext uri="{BB962C8B-B14F-4D97-AF65-F5344CB8AC3E}">
        <p14:creationId xmlns:p14="http://schemas.microsoft.com/office/powerpoint/2010/main" val="15038318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6"/>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41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384550" y="635641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smtClean="0">
                <a:solidFill>
                  <a:prstClr val="black">
                    <a:tint val="75000"/>
                  </a:prstClr>
                </a:solidFill>
                <a:latin typeface="Calibri"/>
                <a:ea typeface="ＭＳ Ｐゴシック"/>
              </a:rPr>
              <a:t>SC Technology for Accelerator</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7099301" y="635641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CB0898-1056-4046-813E-77E50C8D40D9}"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39607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63000" y="180000"/>
            <a:ext cx="858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63000" y="1371601"/>
            <a:ext cx="858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146300" y="6356350"/>
            <a:ext cx="7096700" cy="360000"/>
          </a:xfrm>
          <a:prstGeom prst="rect">
            <a:avLst/>
          </a:prstGeom>
        </p:spPr>
        <p:txBody>
          <a:bodyPr vert="horz" lIns="0" tIns="0" rIns="0" bIns="0" rtlCol="0" anchor="b"/>
          <a:lstStyle>
            <a:lvl1pPr algn="r">
              <a:defRPr sz="1200">
                <a:solidFill>
                  <a:schemeClr val="accent1"/>
                </a:solidFill>
              </a:defRPr>
            </a:lvl1pPr>
          </a:lstStyle>
          <a:p>
            <a:r>
              <a:rPr kumimoji="0" lang="en-GB" smtClean="0">
                <a:solidFill>
                  <a:srgbClr val="64BCD9"/>
                </a:solidFill>
                <a:latin typeface="Arial"/>
              </a:rPr>
              <a:t>L Rossi @ Director CD-1 review - 13 June 2017</a:t>
            </a:r>
            <a:endParaRPr kumimoji="0" lang="en-GB">
              <a:solidFill>
                <a:srgbClr val="64BCD9"/>
              </a:solidFill>
              <a:latin typeface="Arial"/>
            </a:endParaRPr>
          </a:p>
        </p:txBody>
      </p:sp>
      <p:sp>
        <p:nvSpPr>
          <p:cNvPr id="6" name="Espace réservé du numéro de diapositive 5"/>
          <p:cNvSpPr>
            <a:spLocks noGrp="1"/>
          </p:cNvSpPr>
          <p:nvPr>
            <p:ph type="sldNum" sz="quarter" idx="4"/>
          </p:nvPr>
        </p:nvSpPr>
        <p:spPr>
          <a:xfrm>
            <a:off x="9410700" y="6356350"/>
            <a:ext cx="39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kumimoji="0" lang="fr-FR" smtClean="0">
                <a:solidFill>
                  <a:srgbClr val="64BCD9"/>
                </a:solidFill>
                <a:latin typeface="Arial"/>
              </a:rPr>
              <a:pPr/>
              <a:t>‹#›</a:t>
            </a:fld>
            <a:endParaRPr kumimoji="0" lang="fr-FR" dirty="0">
              <a:solidFill>
                <a:srgbClr val="64BCD9"/>
              </a:solidFill>
              <a:latin typeface="Arial"/>
            </a:endParaRPr>
          </a:p>
        </p:txBody>
      </p:sp>
    </p:spTree>
    <p:extLst>
      <p:ext uri="{BB962C8B-B14F-4D97-AF65-F5344CB8AC3E}">
        <p14:creationId xmlns:p14="http://schemas.microsoft.com/office/powerpoint/2010/main" val="110889695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63000" y="180000"/>
            <a:ext cx="858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63000" y="1371601"/>
            <a:ext cx="858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146300" y="6356350"/>
            <a:ext cx="7096700" cy="360000"/>
          </a:xfrm>
          <a:prstGeom prst="rect">
            <a:avLst/>
          </a:prstGeom>
        </p:spPr>
        <p:txBody>
          <a:bodyPr vert="horz" lIns="0" tIns="0" rIns="0" bIns="0" rtlCol="0" anchor="b"/>
          <a:lstStyle>
            <a:lvl1pPr algn="r">
              <a:defRPr sz="1200">
                <a:solidFill>
                  <a:schemeClr val="accent1"/>
                </a:solidFill>
              </a:defRPr>
            </a:lvl1pPr>
          </a:lstStyle>
          <a:p>
            <a:r>
              <a:rPr kumimoji="0" lang="fr-FR" smtClean="0">
                <a:solidFill>
                  <a:srgbClr val="64BCD9"/>
                </a:solidFill>
                <a:latin typeface="Arial"/>
              </a:rPr>
              <a:t>L. Rossi</a:t>
            </a:r>
            <a:endParaRPr kumimoji="0" lang="en-GB">
              <a:solidFill>
                <a:srgbClr val="64BCD9"/>
              </a:solidFill>
              <a:latin typeface="Arial"/>
            </a:endParaRPr>
          </a:p>
        </p:txBody>
      </p:sp>
      <p:sp>
        <p:nvSpPr>
          <p:cNvPr id="6" name="Espace réservé du numéro de diapositive 5"/>
          <p:cNvSpPr>
            <a:spLocks noGrp="1"/>
          </p:cNvSpPr>
          <p:nvPr>
            <p:ph type="sldNum" sz="quarter" idx="4"/>
          </p:nvPr>
        </p:nvSpPr>
        <p:spPr>
          <a:xfrm>
            <a:off x="9410700" y="6356350"/>
            <a:ext cx="39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kumimoji="0" lang="fr-FR" smtClean="0">
                <a:solidFill>
                  <a:srgbClr val="64BCD9"/>
                </a:solidFill>
                <a:latin typeface="Arial"/>
              </a:rPr>
              <a:pPr/>
              <a:t>‹#›</a:t>
            </a:fld>
            <a:endParaRPr kumimoji="0" lang="fr-FR" dirty="0">
              <a:solidFill>
                <a:srgbClr val="64BCD9"/>
              </a:solidFill>
              <a:latin typeface="Arial"/>
            </a:endParaRPr>
          </a:p>
        </p:txBody>
      </p:sp>
      <p:sp>
        <p:nvSpPr>
          <p:cNvPr id="7" name="Rectangle 6"/>
          <p:cNvSpPr/>
          <p:nvPr userDrawn="1"/>
        </p:nvSpPr>
        <p:spPr>
          <a:xfrm rot="16200000">
            <a:off x="-3121669" y="3136615"/>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365496359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63000" y="180000"/>
            <a:ext cx="858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63000" y="1371601"/>
            <a:ext cx="858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146300" y="6356350"/>
            <a:ext cx="7096700" cy="360000"/>
          </a:xfrm>
          <a:prstGeom prst="rect">
            <a:avLst/>
          </a:prstGeom>
        </p:spPr>
        <p:txBody>
          <a:bodyPr vert="horz" lIns="0" tIns="0" rIns="0" bIns="0" rtlCol="0" anchor="b"/>
          <a:lstStyle>
            <a:lvl1pPr algn="r">
              <a:defRPr sz="1200">
                <a:solidFill>
                  <a:schemeClr val="accent1"/>
                </a:solidFill>
              </a:defRPr>
            </a:lvl1pPr>
          </a:lstStyle>
          <a:p>
            <a:r>
              <a:rPr kumimoji="0" lang="fr-FR" smtClean="0">
                <a:solidFill>
                  <a:srgbClr val="64BCD9"/>
                </a:solidFill>
                <a:latin typeface="Arial"/>
              </a:rPr>
              <a:t>L. Rossi</a:t>
            </a:r>
            <a:endParaRPr kumimoji="0" lang="en-GB">
              <a:solidFill>
                <a:srgbClr val="64BCD9"/>
              </a:solidFill>
              <a:latin typeface="Arial"/>
            </a:endParaRPr>
          </a:p>
        </p:txBody>
      </p:sp>
      <p:sp>
        <p:nvSpPr>
          <p:cNvPr id="6" name="Espace réservé du numéro de diapositive 5"/>
          <p:cNvSpPr>
            <a:spLocks noGrp="1"/>
          </p:cNvSpPr>
          <p:nvPr>
            <p:ph type="sldNum" sz="quarter" idx="4"/>
          </p:nvPr>
        </p:nvSpPr>
        <p:spPr>
          <a:xfrm>
            <a:off x="9410700" y="6356350"/>
            <a:ext cx="39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kumimoji="0" lang="fr-FR" smtClean="0">
                <a:solidFill>
                  <a:srgbClr val="64BCD9"/>
                </a:solidFill>
                <a:latin typeface="Arial"/>
              </a:rPr>
              <a:pPr/>
              <a:t>‹#›</a:t>
            </a:fld>
            <a:endParaRPr kumimoji="0" lang="fr-FR" dirty="0">
              <a:solidFill>
                <a:srgbClr val="64BCD9"/>
              </a:solidFill>
              <a:latin typeface="Arial"/>
            </a:endParaRPr>
          </a:p>
        </p:txBody>
      </p:sp>
      <p:sp>
        <p:nvSpPr>
          <p:cNvPr id="7" name="Rectangle 6"/>
          <p:cNvSpPr/>
          <p:nvPr userDrawn="1"/>
        </p:nvSpPr>
        <p:spPr>
          <a:xfrm rot="16200000">
            <a:off x="-3121672" y="3136614"/>
            <a:ext cx="6858003" cy="584776"/>
          </a:xfrm>
          <a:prstGeom prst="rect">
            <a:avLst/>
          </a:prstGeom>
        </p:spPr>
        <p:txBody>
          <a:bodyPr wrap="square">
            <a:spAutoFit/>
          </a:bodyPr>
          <a:lstStyle/>
          <a:p>
            <a:pPr algn="ctr"/>
            <a:r>
              <a:rPr kumimoji="0" lang="en-GB" sz="1600" dirty="0" smtClean="0">
                <a:solidFill>
                  <a:prstClr val="black"/>
                </a:solidFill>
                <a:latin typeface="Arial"/>
              </a:rPr>
              <a:t>International Review of the Conceptual Design of the Cold Powering system for the HL-LHC Superconducting Magnets </a:t>
            </a:r>
            <a:endParaRPr kumimoji="0" lang="en-GB" sz="1600" dirty="0">
              <a:solidFill>
                <a:prstClr val="black"/>
              </a:solidFill>
              <a:latin typeface="Arial"/>
            </a:endParaRPr>
          </a:p>
        </p:txBody>
      </p:sp>
    </p:spTree>
    <p:extLst>
      <p:ext uri="{BB962C8B-B14F-4D97-AF65-F5344CB8AC3E}">
        <p14:creationId xmlns:p14="http://schemas.microsoft.com/office/powerpoint/2010/main" val="1421061006"/>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643197/"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11" Type="http://schemas.openxmlformats.org/officeDocument/2006/relationships/hyperlink" Target="http://www.iconarchive.com/show/flag-icons-by-gosquared/Spain-icon.html" TargetMode="External"/><Relationship Id="rId12" Type="http://schemas.openxmlformats.org/officeDocument/2006/relationships/image" Target="../media/image20.png"/><Relationship Id="rId13" Type="http://schemas.openxmlformats.org/officeDocument/2006/relationships/hyperlink" Target="http://www.iconarchive.com/show/flag-icons-by-gosquared/Italy-icon.html" TargetMode="External"/><Relationship Id="rId14" Type="http://schemas.openxmlformats.org/officeDocument/2006/relationships/image" Target="../media/image21.png"/><Relationship Id="rId15" Type="http://schemas.openxmlformats.org/officeDocument/2006/relationships/hyperlink" Target="http://www.iconarchive.com/show/flag-icons-by-gosquared/Japan-icon.html" TargetMode="External"/><Relationship Id="rId16" Type="http://schemas.openxmlformats.org/officeDocument/2006/relationships/image" Target="../media/image22.png"/><Relationship Id="rId17" Type="http://schemas.openxmlformats.org/officeDocument/2006/relationships/image" Target="../media/image23.png"/><Relationship Id="rId18" Type="http://schemas.openxmlformats.org/officeDocument/2006/relationships/image" Target="../media/image24.png"/><Relationship Id="rId1" Type="http://schemas.openxmlformats.org/officeDocument/2006/relationships/slideLayout" Target="../slideLayouts/slideLayout17.xml"/><Relationship Id="rId2" Type="http://schemas.openxmlformats.org/officeDocument/2006/relationships/notesSlide" Target="../notesSlides/notesSlide1.xml"/><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emf"/><Relationship Id="rId8" Type="http://schemas.openxmlformats.org/officeDocument/2006/relationships/hyperlink" Target="http://www.iconarchive.com/show/flag-icons-by-gosquared/United-States-icon.html" TargetMode="External"/><Relationship Id="rId9" Type="http://schemas.openxmlformats.org/officeDocument/2006/relationships/image" Target="../media/image18.png"/><Relationship Id="rId10"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25.png"/><Relationship Id="rId3"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g"/><Relationship Id="rId5"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58219" y="775288"/>
            <a:ext cx="9118324" cy="2825164"/>
          </a:xfrm>
          <a:solidFill>
            <a:srgbClr val="CCFFCC"/>
          </a:solidFill>
        </p:spPr>
        <p:txBody>
          <a:bodyPr>
            <a:noAutofit/>
          </a:bodyPr>
          <a:lstStyle/>
          <a:p>
            <a:r>
              <a:rPr lang="en-GB" altLang="ja-JP" sz="2400" dirty="0" smtClean="0"/>
              <a:t>International </a:t>
            </a:r>
            <a:r>
              <a:rPr lang="en-GB" altLang="ja-JP" sz="2400" dirty="0" smtClean="0"/>
              <a:t>Review </a:t>
            </a:r>
            <a:r>
              <a:rPr lang="en-GB" altLang="ja-JP" sz="2400" dirty="0" smtClean="0"/>
              <a:t>of </a:t>
            </a:r>
            <a:r>
              <a:rPr lang="en-GB" altLang="ja-JP" sz="2400" dirty="0" smtClean="0"/>
              <a:t>the </a:t>
            </a:r>
            <a:r>
              <a:rPr lang="en-GB" altLang="ja-JP" sz="2400" dirty="0" smtClean="0">
                <a:solidFill>
                  <a:srgbClr val="008000"/>
                </a:solidFill>
              </a:rPr>
              <a:t/>
            </a:r>
            <a:br>
              <a:rPr lang="en-GB" altLang="ja-JP" sz="2400" dirty="0" smtClean="0">
                <a:solidFill>
                  <a:srgbClr val="008000"/>
                </a:solidFill>
              </a:rPr>
            </a:br>
            <a:r>
              <a:rPr lang="en-GB" altLang="ja-JP" sz="2400" b="1" dirty="0" smtClean="0">
                <a:solidFill>
                  <a:srgbClr val="008000"/>
                </a:solidFill>
              </a:rPr>
              <a:t>Conceptual Design of the </a:t>
            </a:r>
            <a:r>
              <a:rPr lang="en-GB" altLang="ja-JP" sz="2400" b="1" dirty="0" smtClean="0">
                <a:solidFill>
                  <a:srgbClr val="008000"/>
                </a:solidFill>
              </a:rPr>
              <a:t>Cold </a:t>
            </a:r>
            <a:r>
              <a:rPr lang="en-GB" altLang="ja-JP" sz="2400" b="1" dirty="0" smtClean="0">
                <a:solidFill>
                  <a:srgbClr val="008000"/>
                </a:solidFill>
              </a:rPr>
              <a:t>Powering System </a:t>
            </a:r>
            <a:r>
              <a:rPr lang="en-GB" altLang="ja-JP" sz="2400" b="1" dirty="0" smtClean="0">
                <a:solidFill>
                  <a:srgbClr val="008000"/>
                </a:solidFill>
              </a:rPr>
              <a:t> </a:t>
            </a:r>
            <a:r>
              <a:rPr lang="en-GB" altLang="ja-JP" sz="2400" b="1" dirty="0" smtClean="0">
                <a:solidFill>
                  <a:srgbClr val="008000"/>
                </a:solidFill>
              </a:rPr>
              <a:t>for the </a:t>
            </a:r>
            <a:br>
              <a:rPr lang="en-GB" altLang="ja-JP" sz="2400" b="1" dirty="0" smtClean="0">
                <a:solidFill>
                  <a:srgbClr val="008000"/>
                </a:solidFill>
              </a:rPr>
            </a:br>
            <a:r>
              <a:rPr lang="en-GB" altLang="ja-JP" sz="2400" b="1" dirty="0" smtClean="0">
                <a:solidFill>
                  <a:srgbClr val="008000"/>
                </a:solidFill>
              </a:rPr>
              <a:t>HL</a:t>
            </a:r>
            <a:r>
              <a:rPr lang="en-GB" altLang="ja-JP" sz="2400" b="1" dirty="0" smtClean="0">
                <a:solidFill>
                  <a:srgbClr val="008000"/>
                </a:solidFill>
              </a:rPr>
              <a:t>-LHC Superconducting </a:t>
            </a:r>
            <a:r>
              <a:rPr lang="en-GB" altLang="ja-JP" sz="2400" b="1" dirty="0" smtClean="0">
                <a:solidFill>
                  <a:srgbClr val="008000"/>
                </a:solidFill>
              </a:rPr>
              <a:t>Magnets</a:t>
            </a:r>
            <a:br>
              <a:rPr lang="en-GB" altLang="ja-JP" sz="2400" b="1" dirty="0" smtClean="0">
                <a:solidFill>
                  <a:srgbClr val="008000"/>
                </a:solidFill>
              </a:rPr>
            </a:br>
            <a:r>
              <a:rPr lang="en-GB" altLang="ja-JP" sz="2400" dirty="0" smtClean="0">
                <a:solidFill>
                  <a:srgbClr val="000000"/>
                </a:solidFill>
              </a:rPr>
              <a:t>-- </a:t>
            </a:r>
            <a:r>
              <a:rPr lang="en-GB" altLang="ja-JP" sz="2400" i="1" dirty="0" smtClean="0">
                <a:solidFill>
                  <a:srgbClr val="000000"/>
                </a:solidFill>
              </a:rPr>
              <a:t>held at CERN, 3-4 July, 2017 --</a:t>
            </a:r>
            <a:r>
              <a:rPr lang="en-GB" altLang="ja-JP" sz="2400" i="1" dirty="0" smtClean="0">
                <a:solidFill>
                  <a:srgbClr val="000000"/>
                </a:solidFill>
              </a:rPr>
              <a:t/>
            </a:r>
            <a:br>
              <a:rPr lang="en-GB" altLang="ja-JP" sz="2400" i="1" dirty="0" smtClean="0">
                <a:solidFill>
                  <a:srgbClr val="000000"/>
                </a:solidFill>
              </a:rPr>
            </a:br>
            <a:r>
              <a:rPr lang="en-GB" altLang="ja-JP" sz="2000" i="1" dirty="0" smtClean="0">
                <a:solidFill>
                  <a:srgbClr val="000000"/>
                </a:solidFill>
              </a:rPr>
              <a:t/>
            </a:r>
            <a:br>
              <a:rPr lang="en-GB" altLang="ja-JP" sz="2000" i="1" dirty="0" smtClean="0">
                <a:solidFill>
                  <a:srgbClr val="000000"/>
                </a:solidFill>
              </a:rPr>
            </a:br>
            <a:r>
              <a:rPr lang="en-GB" altLang="ja-JP" sz="3600" b="1" dirty="0" smtClean="0">
                <a:solidFill>
                  <a:srgbClr val="000000"/>
                </a:solidFill>
              </a:rPr>
              <a:t>Summary of the Review</a:t>
            </a:r>
            <a:endParaRPr kumimoji="1" lang="ja-JP" altLang="en-US" sz="3600" b="1" dirty="0">
              <a:solidFill>
                <a:srgbClr val="000000"/>
              </a:solidFill>
            </a:endParaRPr>
          </a:p>
        </p:txBody>
      </p:sp>
      <p:sp>
        <p:nvSpPr>
          <p:cNvPr id="3" name="サブタイトル 2"/>
          <p:cNvSpPr>
            <a:spLocks noGrp="1"/>
          </p:cNvSpPr>
          <p:nvPr>
            <p:ph type="subTitle" idx="1"/>
          </p:nvPr>
        </p:nvSpPr>
        <p:spPr>
          <a:xfrm>
            <a:off x="1485900" y="4122622"/>
            <a:ext cx="6934200" cy="2105900"/>
          </a:xfrm>
        </p:spPr>
        <p:txBody>
          <a:bodyPr>
            <a:noAutofit/>
          </a:bodyPr>
          <a:lstStyle/>
          <a:p>
            <a:r>
              <a:rPr lang="en-US" altLang="ja-JP" sz="2000" i="1" dirty="0" smtClean="0">
                <a:solidFill>
                  <a:srgbClr val="000000"/>
                </a:solidFill>
              </a:rPr>
              <a:t>The </a:t>
            </a:r>
            <a:r>
              <a:rPr lang="en-US" altLang="ja-JP" sz="2000" i="1" dirty="0" smtClean="0">
                <a:solidFill>
                  <a:srgbClr val="000000"/>
                </a:solidFill>
              </a:rPr>
              <a:t>Review Panel</a:t>
            </a:r>
          </a:p>
          <a:p>
            <a:r>
              <a:rPr lang="it-IT" altLang="ja-JP" sz="1800" i="1" dirty="0" err="1">
                <a:solidFill>
                  <a:srgbClr val="3366FF"/>
                </a:solidFill>
              </a:rPr>
              <a:t>Maciej</a:t>
            </a:r>
            <a:r>
              <a:rPr lang="it-IT" altLang="ja-JP" sz="1800" i="1" dirty="0">
                <a:solidFill>
                  <a:srgbClr val="3366FF"/>
                </a:solidFill>
              </a:rPr>
              <a:t> </a:t>
            </a:r>
            <a:r>
              <a:rPr lang="it-IT" altLang="ja-JP" sz="1800" i="1" dirty="0" err="1">
                <a:solidFill>
                  <a:srgbClr val="3366FF"/>
                </a:solidFill>
              </a:rPr>
              <a:t>Chorowski</a:t>
            </a:r>
            <a:r>
              <a:rPr lang="it-IT" altLang="ja-JP" sz="1800" i="1" dirty="0">
                <a:solidFill>
                  <a:srgbClr val="3366FF"/>
                </a:solidFill>
              </a:rPr>
              <a:t> (WUT</a:t>
            </a:r>
            <a:r>
              <a:rPr lang="it-IT" altLang="ja-JP" sz="1800" i="1" dirty="0" smtClean="0">
                <a:solidFill>
                  <a:srgbClr val="3366FF"/>
                </a:solidFill>
              </a:rPr>
              <a:t>)</a:t>
            </a:r>
            <a:r>
              <a:rPr lang="it-IT" altLang="ja-JP" sz="1800" i="1" dirty="0" smtClean="0">
                <a:solidFill>
                  <a:srgbClr val="3366FF"/>
                </a:solidFill>
              </a:rPr>
              <a:t>, </a:t>
            </a:r>
            <a:r>
              <a:rPr lang="it-IT" altLang="ja-JP" sz="1800" i="1" dirty="0" smtClean="0">
                <a:solidFill>
                  <a:srgbClr val="3366FF"/>
                </a:solidFill>
              </a:rPr>
              <a:t>Chen</a:t>
            </a:r>
            <a:r>
              <a:rPr lang="it-IT" altLang="ja-JP" sz="1800" i="1" dirty="0">
                <a:solidFill>
                  <a:srgbClr val="3366FF"/>
                </a:solidFill>
              </a:rPr>
              <a:t>-</a:t>
            </a:r>
            <a:r>
              <a:rPr lang="it-IT" altLang="ja-JP" sz="1800" i="1" dirty="0" err="1">
                <a:solidFill>
                  <a:srgbClr val="3366FF"/>
                </a:solidFill>
              </a:rPr>
              <a:t>yu</a:t>
            </a:r>
            <a:r>
              <a:rPr lang="it-IT" altLang="ja-JP" sz="1800" i="1" dirty="0">
                <a:solidFill>
                  <a:srgbClr val="3366FF"/>
                </a:solidFill>
              </a:rPr>
              <a:t> </a:t>
            </a:r>
            <a:r>
              <a:rPr lang="it-IT" altLang="ja-JP" sz="1800" i="1" dirty="0" err="1">
                <a:solidFill>
                  <a:srgbClr val="3366FF"/>
                </a:solidFill>
              </a:rPr>
              <a:t>Gung</a:t>
            </a:r>
            <a:r>
              <a:rPr lang="it-IT" altLang="ja-JP" sz="1800" i="1" dirty="0">
                <a:solidFill>
                  <a:srgbClr val="3366FF"/>
                </a:solidFill>
              </a:rPr>
              <a:t> (ITER</a:t>
            </a:r>
            <a:r>
              <a:rPr lang="it-IT" altLang="ja-JP" sz="1800" i="1" dirty="0" smtClean="0">
                <a:solidFill>
                  <a:srgbClr val="3366FF"/>
                </a:solidFill>
              </a:rPr>
              <a:t>)</a:t>
            </a:r>
            <a:r>
              <a:rPr lang="it-IT" altLang="ja-JP" sz="1800" i="1" dirty="0" smtClean="0">
                <a:solidFill>
                  <a:srgbClr val="3366FF"/>
                </a:solidFill>
              </a:rPr>
              <a:t>, </a:t>
            </a:r>
            <a:r>
              <a:rPr lang="it-IT" altLang="ja-JP" sz="1800" i="1" dirty="0" err="1" smtClean="0">
                <a:solidFill>
                  <a:srgbClr val="3366FF"/>
                </a:solidFill>
              </a:rPr>
              <a:t>Joe</a:t>
            </a:r>
            <a:r>
              <a:rPr lang="it-IT" altLang="ja-JP" sz="1800" i="1" dirty="0" smtClean="0">
                <a:solidFill>
                  <a:srgbClr val="3366FF"/>
                </a:solidFill>
              </a:rPr>
              <a:t> </a:t>
            </a:r>
            <a:r>
              <a:rPr lang="it-IT" altLang="ja-JP" sz="1800" i="1" dirty="0" err="1">
                <a:solidFill>
                  <a:srgbClr val="3366FF"/>
                </a:solidFill>
              </a:rPr>
              <a:t>Minervini</a:t>
            </a:r>
            <a:r>
              <a:rPr lang="it-IT" altLang="ja-JP" sz="1800" i="1" dirty="0">
                <a:solidFill>
                  <a:srgbClr val="3366FF"/>
                </a:solidFill>
              </a:rPr>
              <a:t> (MIT)</a:t>
            </a:r>
          </a:p>
          <a:p>
            <a:r>
              <a:rPr lang="it-IT" altLang="ja-JP" sz="1800" i="1" dirty="0">
                <a:solidFill>
                  <a:srgbClr val="3366FF"/>
                </a:solidFill>
              </a:rPr>
              <a:t>Davide Tommasini (CERN</a:t>
            </a:r>
            <a:r>
              <a:rPr lang="it-IT" altLang="ja-JP" sz="1800" i="1" dirty="0" smtClean="0">
                <a:solidFill>
                  <a:srgbClr val="3366FF"/>
                </a:solidFill>
              </a:rPr>
              <a:t>)</a:t>
            </a:r>
            <a:r>
              <a:rPr lang="en-GB" altLang="ja-JP" sz="1800" i="1" dirty="0" smtClean="0">
                <a:solidFill>
                  <a:srgbClr val="3366FF"/>
                </a:solidFill>
              </a:rPr>
              <a:t>, </a:t>
            </a:r>
            <a:r>
              <a:rPr lang="it-IT" altLang="ja-JP" sz="1800" i="1" dirty="0" smtClean="0">
                <a:solidFill>
                  <a:srgbClr val="3366FF"/>
                </a:solidFill>
              </a:rPr>
              <a:t>Pierre </a:t>
            </a:r>
            <a:r>
              <a:rPr lang="it-IT" altLang="ja-JP" sz="1800" i="1" dirty="0" err="1">
                <a:solidFill>
                  <a:srgbClr val="3366FF"/>
                </a:solidFill>
              </a:rPr>
              <a:t>Vedrine</a:t>
            </a:r>
            <a:r>
              <a:rPr lang="it-IT" altLang="ja-JP" sz="1800" i="1" dirty="0">
                <a:solidFill>
                  <a:srgbClr val="3366FF"/>
                </a:solidFill>
              </a:rPr>
              <a:t> (CEA)</a:t>
            </a:r>
          </a:p>
          <a:p>
            <a:r>
              <a:rPr lang="en-US" altLang="ja-JP" sz="1800" i="1" dirty="0">
                <a:solidFill>
                  <a:srgbClr val="3366FF"/>
                </a:solidFill>
              </a:rPr>
              <a:t>Akira Yamamoto (KEK-CERN, Chair)</a:t>
            </a:r>
            <a:endParaRPr lang="en-GB" altLang="ja-JP" sz="1800" i="1" dirty="0">
              <a:solidFill>
                <a:srgbClr val="3366FF"/>
              </a:solidFill>
            </a:endParaRPr>
          </a:p>
          <a:p>
            <a:endParaRPr lang="en-US" altLang="ja-JP" sz="1800" dirty="0" smtClean="0">
              <a:solidFill>
                <a:srgbClr val="000000"/>
              </a:solidFill>
            </a:endParaRPr>
          </a:p>
          <a:p>
            <a:r>
              <a:rPr lang="en-US" altLang="ja-JP" sz="1800" dirty="0" smtClean="0">
                <a:solidFill>
                  <a:srgbClr val="000000"/>
                </a:solidFill>
              </a:rPr>
              <a:t>To be reported to HL-LHC TCC, </a:t>
            </a:r>
            <a:r>
              <a:rPr lang="en-US" altLang="ja-JP" sz="1800" dirty="0" smtClean="0">
                <a:solidFill>
                  <a:srgbClr val="000000"/>
                </a:solidFill>
              </a:rPr>
              <a:t> </a:t>
            </a:r>
            <a:r>
              <a:rPr lang="en-US" altLang="ja-JP" sz="1800" dirty="0" smtClean="0">
                <a:solidFill>
                  <a:srgbClr val="000000"/>
                </a:solidFill>
              </a:rPr>
              <a:t>27 </a:t>
            </a:r>
            <a:r>
              <a:rPr lang="en-US" altLang="ja-JP" sz="1800" dirty="0" smtClean="0">
                <a:solidFill>
                  <a:srgbClr val="000000"/>
                </a:solidFill>
              </a:rPr>
              <a:t>July</a:t>
            </a:r>
            <a:r>
              <a:rPr lang="en-US" altLang="ja-JP" sz="1800" dirty="0" smtClean="0">
                <a:solidFill>
                  <a:srgbClr val="000000"/>
                </a:solidFill>
              </a:rPr>
              <a:t>, 2017</a:t>
            </a:r>
            <a:endParaRPr kumimoji="1" lang="en-US" altLang="ja-JP" sz="1800" dirty="0" smtClean="0">
              <a:solidFill>
                <a:srgbClr val="000000"/>
              </a:solidFill>
            </a:endParaRPr>
          </a:p>
          <a:p>
            <a:endParaRPr kumimoji="1" lang="ja-JP" altLang="en-US" sz="1400" dirty="0"/>
          </a:p>
        </p:txBody>
      </p:sp>
    </p:spTree>
    <p:extLst>
      <p:ext uri="{BB962C8B-B14F-4D97-AF65-F5344CB8AC3E}">
        <p14:creationId xmlns:p14="http://schemas.microsoft.com/office/powerpoint/2010/main" val="59909766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9"/>
            <a:ext cx="8915400" cy="421101"/>
          </a:xfrm>
        </p:spPr>
        <p:txBody>
          <a:bodyPr>
            <a:normAutofit fontScale="90000"/>
          </a:bodyPr>
          <a:lstStyle/>
          <a:p>
            <a:r>
              <a:rPr kumimoji="1" lang="en-US" altLang="ja-JP" b="1" dirty="0" smtClean="0"/>
              <a:t>Question 3: </a:t>
            </a:r>
            <a:endParaRPr kumimoji="1" lang="ja-JP" altLang="en-US" b="1" dirty="0"/>
          </a:p>
        </p:txBody>
      </p:sp>
      <p:sp>
        <p:nvSpPr>
          <p:cNvPr id="3" name="コンテンツ プレースホルダー 2"/>
          <p:cNvSpPr>
            <a:spLocks noGrp="1"/>
          </p:cNvSpPr>
          <p:nvPr>
            <p:ph idx="1"/>
          </p:nvPr>
        </p:nvSpPr>
        <p:spPr>
          <a:xfrm>
            <a:off x="364436" y="927652"/>
            <a:ext cx="9177130" cy="5473580"/>
          </a:xfrm>
        </p:spPr>
        <p:txBody>
          <a:bodyPr>
            <a:noAutofit/>
          </a:bodyPr>
          <a:lstStyle/>
          <a:p>
            <a:pPr marL="0" indent="0">
              <a:buNone/>
            </a:pPr>
            <a:r>
              <a:rPr lang="en-US" altLang="ja-JP" sz="1800" dirty="0"/>
              <a:t>	</a:t>
            </a:r>
            <a:r>
              <a:rPr lang="en-US" altLang="ja-JP" sz="1800" i="1" dirty="0" smtClean="0">
                <a:solidFill>
                  <a:srgbClr val="3366FF"/>
                </a:solidFill>
              </a:rPr>
              <a:t>Is </a:t>
            </a:r>
            <a:r>
              <a:rPr lang="en-US" altLang="ja-JP" sz="1800" i="1" dirty="0">
                <a:solidFill>
                  <a:srgbClr val="3366FF"/>
                </a:solidFill>
              </a:rPr>
              <a:t>the basic design of each components or subsystem adequate to the scope with reasonable margins?   For the items still under definition, is the plan to finalize the design sound? </a:t>
            </a:r>
            <a:endParaRPr lang="en-US" altLang="ja-JP" sz="1800" i="1" u="sng" dirty="0" smtClean="0">
              <a:solidFill>
                <a:srgbClr val="3366FF"/>
              </a:solidFill>
            </a:endParaRPr>
          </a:p>
          <a:p>
            <a:pPr marL="0" indent="0">
              <a:buNone/>
            </a:pPr>
            <a:endParaRPr lang="en-US" altLang="ja-JP" sz="1800" u="sng" dirty="0" smtClean="0"/>
          </a:p>
          <a:p>
            <a:pPr marL="0" indent="0">
              <a:buNone/>
            </a:pPr>
            <a:r>
              <a:rPr lang="en-US" altLang="ja-JP" sz="1800" u="sng" dirty="0" smtClean="0"/>
              <a:t>Response</a:t>
            </a:r>
            <a:r>
              <a:rPr lang="en-US" altLang="ja-JP" sz="1800" u="sng" dirty="0" smtClean="0"/>
              <a:t>: </a:t>
            </a:r>
            <a:endParaRPr lang="en-US" altLang="ja-JP" sz="1800" u="sng" dirty="0" smtClean="0"/>
          </a:p>
          <a:p>
            <a:pPr lvl="0"/>
            <a:r>
              <a:rPr lang="en-US" altLang="ja-JP" sz="1800" dirty="0"/>
              <a:t>Generally, yes.</a:t>
            </a:r>
            <a:endParaRPr lang="ja-JP" altLang="ja-JP" sz="1800" dirty="0"/>
          </a:p>
          <a:p>
            <a:pPr lvl="0"/>
            <a:r>
              <a:rPr lang="en-US" altLang="ja-JP" sz="1800" dirty="0"/>
              <a:t>We recognize that the design and performance of the MgB</a:t>
            </a:r>
            <a:r>
              <a:rPr lang="en-US" altLang="ja-JP" sz="1800" baseline="-25000" dirty="0"/>
              <a:t>2</a:t>
            </a:r>
            <a:r>
              <a:rPr lang="en-US" altLang="ja-JP" sz="1800" dirty="0"/>
              <a:t> wire has been established with adequate margins and manufacturing tolerances, and we endorse the approach that has been taken.</a:t>
            </a:r>
            <a:endParaRPr lang="ja-JP" altLang="ja-JP" sz="1800" dirty="0"/>
          </a:p>
          <a:p>
            <a:pPr lvl="0"/>
            <a:r>
              <a:rPr lang="en-US" altLang="ja-JP" sz="1800" dirty="0"/>
              <a:t>Cable manufacture processes to date appear feasible and have been initially demonstrated on the 20 m cable. </a:t>
            </a:r>
            <a:endParaRPr lang="ja-JP" altLang="ja-JP" sz="1800" dirty="0"/>
          </a:p>
          <a:p>
            <a:pPr lvl="0"/>
            <a:r>
              <a:rPr lang="en-US" altLang="ja-JP" sz="1800" dirty="0"/>
              <a:t>Fabrication of and testing of the 60 m cable prototype will be an important next step.</a:t>
            </a:r>
            <a:endParaRPr lang="ja-JP" altLang="ja-JP" sz="1800" dirty="0"/>
          </a:p>
          <a:p>
            <a:pPr lvl="0"/>
            <a:r>
              <a:rPr lang="en-US" altLang="ja-JP" sz="1800" dirty="0"/>
              <a:t>At this early stage of the project we find that the margins appear reasonable and there are no show stoppers. More detailed evaluation of the design margins should be determined as the design is refined.</a:t>
            </a:r>
            <a:endParaRPr lang="ja-JP" altLang="ja-JP" sz="1800" dirty="0"/>
          </a:p>
          <a:p>
            <a:pPr lvl="0"/>
            <a:r>
              <a:rPr lang="en-US" altLang="ja-JP" sz="1800" dirty="0"/>
              <a:t>The MgB</a:t>
            </a:r>
            <a:r>
              <a:rPr lang="en-US" altLang="ja-JP" sz="1800" baseline="-25000" dirty="0"/>
              <a:t>2</a:t>
            </a:r>
            <a:r>
              <a:rPr lang="en-US" altLang="ja-JP" sz="1800" dirty="0"/>
              <a:t> to </a:t>
            </a:r>
            <a:r>
              <a:rPr lang="en-US" altLang="ja-JP" sz="1800" dirty="0" err="1"/>
              <a:t>NbTi</a:t>
            </a:r>
            <a:r>
              <a:rPr lang="en-US" altLang="ja-JP" sz="1800" dirty="0"/>
              <a:t>/Cu splices need further development, and the MgB</a:t>
            </a:r>
            <a:r>
              <a:rPr lang="en-US" altLang="ja-JP" sz="1800" baseline="-25000" dirty="0"/>
              <a:t>2</a:t>
            </a:r>
            <a:r>
              <a:rPr lang="en-US" altLang="ja-JP" sz="1800" dirty="0"/>
              <a:t> to HTS splice development is at an early stage and needs to be continued</a:t>
            </a:r>
            <a:r>
              <a:rPr lang="en-US" altLang="ja-JP" sz="1800" dirty="0" smtClean="0"/>
              <a:t>.</a:t>
            </a:r>
            <a:endParaRPr lang="ja-JP" altLang="ja-JP" sz="1800" dirty="0"/>
          </a:p>
        </p:txBody>
      </p:sp>
    </p:spTree>
    <p:extLst>
      <p:ext uri="{BB962C8B-B14F-4D97-AF65-F5344CB8AC3E}">
        <p14:creationId xmlns:p14="http://schemas.microsoft.com/office/powerpoint/2010/main" val="24349600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Question  4:</a:t>
            </a:r>
            <a:endParaRPr kumimoji="1" lang="ja-JP" altLang="en-US" b="1" dirty="0"/>
          </a:p>
        </p:txBody>
      </p:sp>
      <p:sp>
        <p:nvSpPr>
          <p:cNvPr id="3" name="コンテンツ プレースホルダー 2"/>
          <p:cNvSpPr>
            <a:spLocks noGrp="1"/>
          </p:cNvSpPr>
          <p:nvPr>
            <p:ph idx="1"/>
          </p:nvPr>
        </p:nvSpPr>
        <p:spPr>
          <a:xfrm>
            <a:off x="495300" y="1417641"/>
            <a:ext cx="8915400" cy="5147567"/>
          </a:xfrm>
        </p:spPr>
        <p:txBody>
          <a:bodyPr>
            <a:normAutofit/>
          </a:bodyPr>
          <a:lstStyle/>
          <a:p>
            <a:pPr marL="0" indent="0">
              <a:buNone/>
            </a:pPr>
            <a:r>
              <a:rPr lang="en-US" altLang="ja-JP" sz="2000" i="1" dirty="0" smtClean="0">
                <a:solidFill>
                  <a:srgbClr val="3366FF"/>
                </a:solidFill>
              </a:rPr>
              <a:t>	Is </a:t>
            </a:r>
            <a:r>
              <a:rPr lang="en-US" altLang="ja-JP" sz="2000" i="1" dirty="0">
                <a:solidFill>
                  <a:srgbClr val="3366FF"/>
                </a:solidFill>
              </a:rPr>
              <a:t>the </a:t>
            </a:r>
            <a:r>
              <a:rPr lang="en-US" altLang="ja-JP" sz="2000" b="1" i="1" dirty="0">
                <a:solidFill>
                  <a:srgbClr val="3366FF"/>
                </a:solidFill>
              </a:rPr>
              <a:t>plan </a:t>
            </a:r>
            <a:r>
              <a:rPr lang="en-US" altLang="ja-JP" sz="2000" i="1" dirty="0">
                <a:solidFill>
                  <a:srgbClr val="3366FF"/>
                </a:solidFill>
              </a:rPr>
              <a:t>to complete the design, to develop demonstrators for each critical item </a:t>
            </a:r>
            <a:r>
              <a:rPr lang="en-US" altLang="ja-JP" sz="2000" i="1" dirty="0" smtClean="0">
                <a:solidFill>
                  <a:srgbClr val="3366FF"/>
                </a:solidFill>
              </a:rPr>
              <a:t>(e.g., splices </a:t>
            </a:r>
            <a:r>
              <a:rPr lang="en-US" altLang="ja-JP" sz="2000" i="1" dirty="0">
                <a:solidFill>
                  <a:srgbClr val="3366FF"/>
                </a:solidFill>
              </a:rPr>
              <a:t>among different materials, cabling of many large conductors, </a:t>
            </a:r>
            <a:r>
              <a:rPr lang="en-US" altLang="ja-JP" sz="2000" i="1" dirty="0" smtClean="0">
                <a:solidFill>
                  <a:srgbClr val="3366FF"/>
                </a:solidFill>
              </a:rPr>
              <a:t>handling </a:t>
            </a:r>
            <a:r>
              <a:rPr lang="en-US" altLang="ja-JP" sz="2000" i="1" dirty="0">
                <a:solidFill>
                  <a:srgbClr val="3366FF"/>
                </a:solidFill>
              </a:rPr>
              <a:t>of the heavy and long SC links, </a:t>
            </a:r>
            <a:r>
              <a:rPr lang="en-US" altLang="ja-JP" sz="2000" i="1" dirty="0" smtClean="0">
                <a:solidFill>
                  <a:srgbClr val="3366FF"/>
                </a:solidFill>
              </a:rPr>
              <a:t>electromagnetic coupling </a:t>
            </a:r>
            <a:r>
              <a:rPr lang="en-US" altLang="ja-JP" sz="2000" i="1" dirty="0">
                <a:solidFill>
                  <a:srgbClr val="3366FF"/>
                </a:solidFill>
              </a:rPr>
              <a:t>inter-circuit at </a:t>
            </a:r>
            <a:r>
              <a:rPr lang="en-US" altLang="ja-JP" sz="2000" b="1" i="1" dirty="0">
                <a:solidFill>
                  <a:srgbClr val="3366FF"/>
                </a:solidFill>
              </a:rPr>
              <a:t>acceptable level</a:t>
            </a:r>
            <a:r>
              <a:rPr lang="en-US" altLang="ja-JP" sz="2000" i="1" dirty="0">
                <a:solidFill>
                  <a:srgbClr val="3366FF"/>
                </a:solidFill>
              </a:rPr>
              <a:t>, etc.)  properly done and sound? </a:t>
            </a:r>
            <a:r>
              <a:rPr lang="en-US" altLang="ja-JP" sz="2000" i="1" dirty="0" smtClean="0">
                <a:solidFill>
                  <a:srgbClr val="3366FF"/>
                </a:solidFill>
              </a:rPr>
              <a:t> Are </a:t>
            </a:r>
            <a:r>
              <a:rPr lang="en-US" altLang="ja-JP" sz="2000" b="1" i="1" dirty="0">
                <a:solidFill>
                  <a:srgbClr val="3366FF"/>
                </a:solidFill>
              </a:rPr>
              <a:t>any </a:t>
            </a:r>
            <a:r>
              <a:rPr lang="en-US" altLang="ja-JP" sz="2000" i="1" dirty="0">
                <a:solidFill>
                  <a:srgbClr val="3366FF"/>
                </a:solidFill>
              </a:rPr>
              <a:t>critical design and technological developments that are still </a:t>
            </a:r>
            <a:r>
              <a:rPr lang="en-US" altLang="ja-JP" sz="2000" b="1" i="1" dirty="0">
                <a:solidFill>
                  <a:srgbClr val="3366FF"/>
                </a:solidFill>
              </a:rPr>
              <a:t>missing or in severe delay? </a:t>
            </a:r>
            <a:endParaRPr lang="en-US" altLang="ja-JP" sz="2000" b="1" i="1" dirty="0" smtClean="0">
              <a:solidFill>
                <a:srgbClr val="3366FF"/>
              </a:solidFill>
            </a:endParaRPr>
          </a:p>
          <a:p>
            <a:pPr marL="0" indent="0">
              <a:buNone/>
            </a:pPr>
            <a:endParaRPr lang="en-US" altLang="ja-JP" sz="2000" u="sng" dirty="0" smtClean="0">
              <a:solidFill>
                <a:srgbClr val="000000"/>
              </a:solidFill>
            </a:endParaRPr>
          </a:p>
          <a:p>
            <a:pPr marL="0" indent="0">
              <a:buNone/>
            </a:pPr>
            <a:r>
              <a:rPr lang="en-US" altLang="ja-JP" sz="2000" b="1" dirty="0" smtClean="0">
                <a:solidFill>
                  <a:srgbClr val="000000"/>
                </a:solidFill>
              </a:rPr>
              <a:t>Response: </a:t>
            </a:r>
            <a:endParaRPr lang="en-US" altLang="ja-JP" sz="2000" b="1" dirty="0"/>
          </a:p>
          <a:p>
            <a:pPr lvl="0"/>
            <a:r>
              <a:rPr lang="en-US" altLang="ja-JP" sz="2000" dirty="0"/>
              <a:t>Generally yes, but:</a:t>
            </a:r>
            <a:endParaRPr lang="ja-JP" altLang="ja-JP" sz="2000" dirty="0"/>
          </a:p>
          <a:p>
            <a:pPr lvl="0"/>
            <a:r>
              <a:rPr lang="en-US" altLang="ja-JP" sz="2000" dirty="0"/>
              <a:t>A plan to complete the design and develop the demonstrators have been described in general, but no detailed results have been presented.</a:t>
            </a:r>
            <a:endParaRPr lang="ja-JP" altLang="ja-JP" sz="2000" dirty="0"/>
          </a:p>
          <a:p>
            <a:pPr lvl="0"/>
            <a:r>
              <a:rPr lang="en-US" altLang="ja-JP" sz="2000" dirty="0"/>
              <a:t>The schedule seems challenging with consideration of the development steps still to be made (plugs, splices, etc.). The team should seek additional technical staff to expedite the progress on the under-developed items.  </a:t>
            </a:r>
            <a:endParaRPr lang="ja-JP" altLang="ja-JP" sz="2000" dirty="0"/>
          </a:p>
          <a:p>
            <a:pPr lvl="0"/>
            <a:r>
              <a:rPr lang="en-US" altLang="ja-JP" sz="2000" dirty="0"/>
              <a:t>For further comments, the response to question 3 may be referred.</a:t>
            </a:r>
            <a:endParaRPr lang="ja-JP" altLang="ja-JP" sz="2000" dirty="0"/>
          </a:p>
          <a:p>
            <a:pPr marL="0" indent="0">
              <a:buNone/>
            </a:pPr>
            <a:endParaRPr lang="en-US" altLang="ja-JP" sz="2000" u="sng" dirty="0">
              <a:solidFill>
                <a:srgbClr val="000000"/>
              </a:solidFill>
            </a:endParaRPr>
          </a:p>
        </p:txBody>
      </p:sp>
    </p:spTree>
    <p:extLst>
      <p:ext uri="{BB962C8B-B14F-4D97-AF65-F5344CB8AC3E}">
        <p14:creationId xmlns:p14="http://schemas.microsoft.com/office/powerpoint/2010/main" val="36216219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Question 5: </a:t>
            </a:r>
            <a:endParaRPr kumimoji="1" lang="ja-JP" altLang="en-US" b="1" dirty="0"/>
          </a:p>
        </p:txBody>
      </p:sp>
      <p:sp>
        <p:nvSpPr>
          <p:cNvPr id="3" name="コンテンツ プレースホルダー 2"/>
          <p:cNvSpPr>
            <a:spLocks noGrp="1"/>
          </p:cNvSpPr>
          <p:nvPr>
            <p:ph idx="1"/>
          </p:nvPr>
        </p:nvSpPr>
        <p:spPr>
          <a:xfrm>
            <a:off x="495300" y="1600203"/>
            <a:ext cx="8915400" cy="4965002"/>
          </a:xfrm>
        </p:spPr>
        <p:txBody>
          <a:bodyPr>
            <a:normAutofit/>
          </a:bodyPr>
          <a:lstStyle/>
          <a:p>
            <a:pPr marL="0" indent="0">
              <a:buNone/>
            </a:pPr>
            <a:r>
              <a:rPr lang="en-US" altLang="ja-JP" sz="2000" dirty="0"/>
              <a:t>	</a:t>
            </a:r>
            <a:r>
              <a:rPr lang="en-US" altLang="ja-JP" sz="2000" i="1" dirty="0" smtClean="0">
                <a:solidFill>
                  <a:srgbClr val="3366FF"/>
                </a:solidFill>
              </a:rPr>
              <a:t>Is </a:t>
            </a:r>
            <a:r>
              <a:rPr lang="en-US" altLang="ja-JP" sz="2000" i="1" dirty="0">
                <a:solidFill>
                  <a:srgbClr val="3366FF"/>
                </a:solidFill>
              </a:rPr>
              <a:t>the </a:t>
            </a:r>
            <a:r>
              <a:rPr lang="en-US" altLang="ja-JP" sz="2000" b="1" i="1" dirty="0">
                <a:solidFill>
                  <a:srgbClr val="3366FF"/>
                </a:solidFill>
              </a:rPr>
              <a:t>test plan </a:t>
            </a:r>
            <a:r>
              <a:rPr lang="en-US" altLang="ja-JP" sz="2000" i="1" dirty="0">
                <a:solidFill>
                  <a:srgbClr val="3366FF"/>
                </a:solidFill>
              </a:rPr>
              <a:t>including the IT String test </a:t>
            </a:r>
            <a:r>
              <a:rPr lang="en-US" altLang="ja-JP" sz="2000" b="1" i="1" dirty="0">
                <a:solidFill>
                  <a:srgbClr val="3366FF"/>
                </a:solidFill>
              </a:rPr>
              <a:t>adequate</a:t>
            </a:r>
            <a:r>
              <a:rPr lang="en-US" altLang="ja-JP" sz="2000" i="1" dirty="0">
                <a:solidFill>
                  <a:srgbClr val="3366FF"/>
                </a:solidFill>
              </a:rPr>
              <a:t> (without too many details at this early stage)? </a:t>
            </a:r>
          </a:p>
          <a:p>
            <a:pPr marL="0" indent="0">
              <a:buNone/>
            </a:pPr>
            <a:endParaRPr lang="en-US" altLang="ja-JP" sz="2000" u="sng" dirty="0" smtClean="0"/>
          </a:p>
          <a:p>
            <a:pPr marL="0" indent="0">
              <a:buNone/>
            </a:pPr>
            <a:r>
              <a:rPr lang="en-US" altLang="ja-JP" sz="2000" b="1" dirty="0" smtClean="0"/>
              <a:t>Response: </a:t>
            </a:r>
            <a:endParaRPr lang="pl-PL" altLang="ja-JP" sz="2000" b="1" dirty="0" smtClean="0"/>
          </a:p>
          <a:p>
            <a:pPr lvl="0"/>
            <a:r>
              <a:rPr lang="en-US" altLang="ja-JP" sz="2000" dirty="0"/>
              <a:t>Generally yes, but:</a:t>
            </a:r>
            <a:endParaRPr lang="ja-JP" altLang="ja-JP" sz="2000" dirty="0"/>
          </a:p>
          <a:p>
            <a:pPr lvl="0"/>
            <a:r>
              <a:rPr lang="en-US" altLang="ja-JP" sz="2000" dirty="0"/>
              <a:t>As explained by the team, many </a:t>
            </a:r>
            <a:r>
              <a:rPr lang="en-US" altLang="ja-JP" sz="2000" dirty="0" err="1"/>
              <a:t>morę</a:t>
            </a:r>
            <a:r>
              <a:rPr lang="en-US" altLang="ja-JP" sz="2000" dirty="0"/>
              <a:t> details need to be developed before a specific schedule and milestones can be confirmed to be adequate.</a:t>
            </a:r>
            <a:endParaRPr lang="ja-JP" altLang="ja-JP" sz="2000" dirty="0"/>
          </a:p>
          <a:p>
            <a:pPr lvl="0"/>
            <a:r>
              <a:rPr lang="en-US" altLang="ja-JP" sz="2000" dirty="0"/>
              <a:t>We encourage very thoughtful planning for the SL prototype demonstration as well as for the SM18 string tests. </a:t>
            </a:r>
            <a:endParaRPr lang="ja-JP" altLang="ja-JP" sz="2000" dirty="0"/>
          </a:p>
          <a:p>
            <a:endParaRPr lang="pl-PL" altLang="ja-JP" sz="2000" dirty="0"/>
          </a:p>
          <a:p>
            <a:pPr marL="0" indent="0">
              <a:buNone/>
            </a:pPr>
            <a:endParaRPr lang="en-US" altLang="ja-JP" sz="2000" dirty="0"/>
          </a:p>
          <a:p>
            <a:pPr marL="0" indent="0">
              <a:buNone/>
            </a:pPr>
            <a:endParaRPr lang="en-US" altLang="ja-JP" u="sng" dirty="0" smtClean="0"/>
          </a:p>
        </p:txBody>
      </p:sp>
    </p:spTree>
    <p:extLst>
      <p:ext uri="{BB962C8B-B14F-4D97-AF65-F5344CB8AC3E}">
        <p14:creationId xmlns:p14="http://schemas.microsoft.com/office/powerpoint/2010/main" val="8001421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Question</a:t>
            </a:r>
            <a:r>
              <a:rPr kumimoji="1" lang="ja-JP" altLang="en-US" b="1" dirty="0" smtClean="0"/>
              <a:t> </a:t>
            </a:r>
            <a:r>
              <a:rPr kumimoji="1" lang="en-US" altLang="ja-JP" b="1" dirty="0" smtClean="0"/>
              <a:t>6:</a:t>
            </a:r>
            <a:r>
              <a:rPr kumimoji="1" lang="ja-JP" altLang="en-US" b="1" dirty="0" smtClean="0"/>
              <a:t> </a:t>
            </a:r>
            <a:r>
              <a:rPr kumimoji="1" lang="en-US" altLang="ja-JP" b="1" dirty="0" smtClean="0"/>
              <a:t> </a:t>
            </a:r>
            <a:endParaRPr kumimoji="1" lang="ja-JP" altLang="en-US" b="1" dirty="0"/>
          </a:p>
        </p:txBody>
      </p:sp>
      <p:sp>
        <p:nvSpPr>
          <p:cNvPr id="3" name="コンテンツ プレースホルダー 2"/>
          <p:cNvSpPr>
            <a:spLocks noGrp="1"/>
          </p:cNvSpPr>
          <p:nvPr>
            <p:ph idx="1"/>
          </p:nvPr>
        </p:nvSpPr>
        <p:spPr>
          <a:xfrm>
            <a:off x="495300" y="1600203"/>
            <a:ext cx="8915400" cy="4965002"/>
          </a:xfrm>
        </p:spPr>
        <p:txBody>
          <a:bodyPr>
            <a:normAutofit/>
          </a:bodyPr>
          <a:lstStyle/>
          <a:p>
            <a:pPr marL="0" indent="0">
              <a:buNone/>
            </a:pPr>
            <a:r>
              <a:rPr lang="en-US" altLang="ja-JP" sz="2000" dirty="0"/>
              <a:t>	</a:t>
            </a:r>
            <a:r>
              <a:rPr lang="en-US" altLang="ja-JP" sz="2000" i="1" dirty="0" smtClean="0">
                <a:solidFill>
                  <a:srgbClr val="3366FF"/>
                </a:solidFill>
              </a:rPr>
              <a:t>Are </a:t>
            </a:r>
            <a:r>
              <a:rPr lang="en-US" altLang="ja-JP" sz="2000" i="1" dirty="0">
                <a:solidFill>
                  <a:srgbClr val="3366FF"/>
                </a:solidFill>
              </a:rPr>
              <a:t>there</a:t>
            </a:r>
            <a:r>
              <a:rPr lang="en-US" altLang="ja-JP" sz="2000" b="1" i="1" dirty="0">
                <a:solidFill>
                  <a:srgbClr val="3366FF"/>
                </a:solidFill>
              </a:rPr>
              <a:t> issues </a:t>
            </a:r>
            <a:r>
              <a:rPr lang="en-US" altLang="ja-JP" sz="2000" i="1" dirty="0">
                <a:solidFill>
                  <a:srgbClr val="3366FF"/>
                </a:solidFill>
              </a:rPr>
              <a:t>that have been </a:t>
            </a:r>
            <a:r>
              <a:rPr lang="en-US" altLang="ja-JP" sz="2000" b="1" i="1" dirty="0">
                <a:solidFill>
                  <a:srgbClr val="3366FF"/>
                </a:solidFill>
              </a:rPr>
              <a:t>neglected or underestimated</a:t>
            </a:r>
            <a:r>
              <a:rPr lang="en-US" altLang="ja-JP" sz="2000" i="1" dirty="0">
                <a:solidFill>
                  <a:srgbClr val="3366FF"/>
                </a:solidFill>
              </a:rPr>
              <a:t>? </a:t>
            </a:r>
            <a:endParaRPr lang="en-US" altLang="ja-JP" sz="2000" i="1" dirty="0" smtClean="0">
              <a:solidFill>
                <a:srgbClr val="3366FF"/>
              </a:solidFill>
            </a:endParaRPr>
          </a:p>
          <a:p>
            <a:pPr marL="0" indent="0">
              <a:buNone/>
            </a:pPr>
            <a:endParaRPr kumimoji="1" lang="en-US" altLang="ja-JP" sz="2000" u="sng" dirty="0" smtClean="0"/>
          </a:p>
          <a:p>
            <a:pPr marL="0" indent="0">
              <a:buNone/>
            </a:pPr>
            <a:r>
              <a:rPr kumimoji="1" lang="en-US" altLang="ja-JP" sz="2000" b="1" dirty="0" smtClean="0"/>
              <a:t>Response: </a:t>
            </a:r>
            <a:endParaRPr kumimoji="1" lang="pl-PL" altLang="ja-JP" sz="2000" b="1" dirty="0" smtClean="0"/>
          </a:p>
          <a:p>
            <a:pPr lvl="0"/>
            <a:r>
              <a:rPr lang="en-US" altLang="ja-JP" sz="2000" dirty="0"/>
              <a:t>Comparing to the state of progress of the projects, most issues have been appropriately addressed. </a:t>
            </a:r>
            <a:endParaRPr lang="ja-JP" altLang="ja-JP" sz="2000" dirty="0"/>
          </a:p>
          <a:p>
            <a:pPr lvl="0"/>
            <a:r>
              <a:rPr lang="en-US" altLang="ja-JP" sz="2000" dirty="0"/>
              <a:t>More detailed analyses of the failure modes and mitigation measures need to be done.</a:t>
            </a:r>
            <a:endParaRPr lang="ja-JP" altLang="ja-JP" sz="2000" dirty="0"/>
          </a:p>
          <a:p>
            <a:pPr lvl="0"/>
            <a:r>
              <a:rPr lang="en-US" altLang="ja-JP" sz="2000" dirty="0"/>
              <a:t>Additional comments are included in the answer to question 1.</a:t>
            </a:r>
            <a:endParaRPr lang="ja-JP" altLang="ja-JP" sz="2000" dirty="0"/>
          </a:p>
          <a:p>
            <a:pPr marL="0" indent="0">
              <a:buNone/>
            </a:pPr>
            <a:endParaRPr lang="ja-JP" altLang="ja-JP" sz="2000" dirty="0"/>
          </a:p>
          <a:p>
            <a:pPr marL="0" indent="0">
              <a:buNone/>
            </a:pPr>
            <a:endParaRPr lang="pl-PL" altLang="ja-JP" sz="2000" u="sng" dirty="0"/>
          </a:p>
        </p:txBody>
      </p:sp>
    </p:spTree>
    <p:extLst>
      <p:ext uri="{BB962C8B-B14F-4D97-AF65-F5344CB8AC3E}">
        <p14:creationId xmlns:p14="http://schemas.microsoft.com/office/powerpoint/2010/main" val="191144862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b="1" dirty="0"/>
              <a:t>Final </a:t>
            </a:r>
            <a:r>
              <a:rPr lang="en-US" altLang="ja-JP" b="1" dirty="0" smtClean="0"/>
              <a:t>Word</a:t>
            </a:r>
            <a:endParaRPr kumimoji="1" lang="ja-JP" altLang="en-US" dirty="0"/>
          </a:p>
        </p:txBody>
      </p:sp>
      <p:sp>
        <p:nvSpPr>
          <p:cNvPr id="3" name="コンテンツ プレースホルダー 2"/>
          <p:cNvSpPr>
            <a:spLocks noGrp="1"/>
          </p:cNvSpPr>
          <p:nvPr>
            <p:ph idx="1"/>
          </p:nvPr>
        </p:nvSpPr>
        <p:spPr>
          <a:xfrm>
            <a:off x="495300" y="1633332"/>
            <a:ext cx="8915400" cy="4451625"/>
          </a:xfrm>
        </p:spPr>
        <p:txBody>
          <a:bodyPr>
            <a:normAutofit fontScale="92500" lnSpcReduction="20000"/>
          </a:bodyPr>
          <a:lstStyle/>
          <a:p>
            <a:r>
              <a:rPr lang="en-US" altLang="ja-JP" sz="2800" dirty="0"/>
              <a:t>The panel would like to stress the importance of the project, not only for the HL-LHC project but also for future CERN projects and for the large-scale superconductor community. </a:t>
            </a:r>
            <a:endParaRPr lang="en-US" altLang="ja-JP" sz="2800" dirty="0" smtClean="0"/>
          </a:p>
          <a:p>
            <a:endParaRPr lang="en-US" altLang="ja-JP" sz="2800" dirty="0" smtClean="0"/>
          </a:p>
          <a:p>
            <a:r>
              <a:rPr lang="en-US" altLang="ja-JP" sz="2800" dirty="0" smtClean="0"/>
              <a:t>MgB</a:t>
            </a:r>
            <a:r>
              <a:rPr lang="en-US" altLang="ja-JP" sz="2800" baseline="-25000" dirty="0" smtClean="0"/>
              <a:t>2</a:t>
            </a:r>
            <a:r>
              <a:rPr lang="en-US" altLang="ja-JP" sz="2800" dirty="0" smtClean="0"/>
              <a:t> </a:t>
            </a:r>
            <a:r>
              <a:rPr lang="en-US" altLang="ja-JP" sz="2800" dirty="0"/>
              <a:t>is an extremely interesting material for power transmission and low field magnet applications. </a:t>
            </a:r>
            <a:endParaRPr lang="en-US" altLang="ja-JP" sz="2800" dirty="0" smtClean="0"/>
          </a:p>
          <a:p>
            <a:endParaRPr lang="en-US" altLang="ja-JP" sz="2800" dirty="0" smtClean="0"/>
          </a:p>
          <a:p>
            <a:r>
              <a:rPr lang="en-US" altLang="ja-JP" sz="2800" dirty="0" smtClean="0"/>
              <a:t>With </a:t>
            </a:r>
            <a:r>
              <a:rPr lang="en-US" altLang="ja-JP" sz="2800" dirty="0"/>
              <a:t>the low cost of the raw material and the relatively high operating temperature, it has great potential. </a:t>
            </a:r>
            <a:endParaRPr lang="en-US" altLang="ja-JP" sz="2800" dirty="0" smtClean="0"/>
          </a:p>
          <a:p>
            <a:endParaRPr lang="en-US" altLang="ja-JP" sz="2800" dirty="0" smtClean="0"/>
          </a:p>
          <a:p>
            <a:r>
              <a:rPr lang="en-US" altLang="ja-JP" sz="2800" dirty="0" smtClean="0"/>
              <a:t>This </a:t>
            </a:r>
            <a:r>
              <a:rPr lang="en-US" altLang="ja-JP" sz="2800" dirty="0"/>
              <a:t>project will serve as an important demonstration of its application.</a:t>
            </a:r>
            <a:endParaRPr lang="ja-JP" altLang="ja-JP" sz="2800" dirty="0"/>
          </a:p>
          <a:p>
            <a:endParaRPr kumimoji="1" lang="ja-JP" altLang="en-US" dirty="0"/>
          </a:p>
        </p:txBody>
      </p:sp>
    </p:spTree>
    <p:extLst>
      <p:ext uri="{BB962C8B-B14F-4D97-AF65-F5344CB8AC3E}">
        <p14:creationId xmlns:p14="http://schemas.microsoft.com/office/powerpoint/2010/main" val="1984849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828888"/>
          </a:xfrm>
        </p:spPr>
        <p:txBody>
          <a:bodyPr/>
          <a:lstStyle/>
          <a:p>
            <a:r>
              <a:rPr lang="en-US" altLang="ja-JP" b="1" i="1" dirty="0" smtClean="0">
                <a:solidFill>
                  <a:srgbClr val="3366FF"/>
                </a:solidFill>
              </a:rPr>
              <a:t>Acknowledgements</a:t>
            </a:r>
            <a:endParaRPr kumimoji="1" lang="ja-JP" altLang="en-US" b="1" i="1" dirty="0">
              <a:solidFill>
                <a:srgbClr val="3366FF"/>
              </a:solidFill>
            </a:endParaRPr>
          </a:p>
        </p:txBody>
      </p:sp>
      <p:sp>
        <p:nvSpPr>
          <p:cNvPr id="3" name="コンテンツ プレースホルダー 2"/>
          <p:cNvSpPr>
            <a:spLocks noGrp="1"/>
          </p:cNvSpPr>
          <p:nvPr>
            <p:ph idx="1"/>
          </p:nvPr>
        </p:nvSpPr>
        <p:spPr>
          <a:xfrm>
            <a:off x="333151" y="1347304"/>
            <a:ext cx="9286548" cy="1900812"/>
          </a:xfrm>
        </p:spPr>
        <p:txBody>
          <a:bodyPr>
            <a:normAutofit/>
          </a:bodyPr>
          <a:lstStyle/>
          <a:p>
            <a:r>
              <a:rPr lang="en-US" altLang="ja-JP" sz="2000" i="1" dirty="0"/>
              <a:t>We would like to thank the SL team, led by </a:t>
            </a:r>
            <a:r>
              <a:rPr lang="en-US" altLang="ja-JP" sz="2000" i="1" dirty="0" err="1"/>
              <a:t>Amalia</a:t>
            </a:r>
            <a:r>
              <a:rPr lang="en-US" altLang="ja-JP" sz="2000" i="1" dirty="0"/>
              <a:t> </a:t>
            </a:r>
            <a:r>
              <a:rPr lang="en-US" altLang="ja-JP" sz="2000" i="1" dirty="0" smtClean="0"/>
              <a:t>(</a:t>
            </a:r>
            <a:r>
              <a:rPr lang="en-US" altLang="ja-JP" sz="2000" i="1" dirty="0" err="1" smtClean="0"/>
              <a:t>Ballarino</a:t>
            </a:r>
            <a:r>
              <a:rPr lang="en-US" altLang="ja-JP" sz="2000" i="1" dirty="0" smtClean="0"/>
              <a:t>)</a:t>
            </a:r>
            <a:r>
              <a:rPr lang="ja-JP" altLang="en-US" sz="2000" i="1" dirty="0" smtClean="0"/>
              <a:t> </a:t>
            </a:r>
            <a:r>
              <a:rPr lang="en-US" altLang="ja-JP" sz="2000" i="1" dirty="0" smtClean="0"/>
              <a:t>and Vittorio</a:t>
            </a:r>
            <a:r>
              <a:rPr lang="en-US" altLang="ja-JP" sz="2000" i="1" dirty="0" smtClean="0"/>
              <a:t> (Parma)</a:t>
            </a:r>
            <a:r>
              <a:rPr lang="en-US" altLang="ja-JP" sz="2000" i="1" dirty="0" smtClean="0"/>
              <a:t>, </a:t>
            </a:r>
            <a:r>
              <a:rPr lang="en-US" altLang="ja-JP" sz="2000" i="1" dirty="0"/>
              <a:t>for their hard work to prepare for this review. We appreciate the hospitality of the HL-LHC project. </a:t>
            </a:r>
            <a:r>
              <a:rPr lang="en-US" altLang="ja-JP" sz="2000" i="1" dirty="0" smtClean="0"/>
              <a:t>Finally </a:t>
            </a:r>
            <a:r>
              <a:rPr lang="en-US" altLang="ja-JP" sz="2000" i="1" dirty="0"/>
              <a:t>we wish to thank Jean-Philippe </a:t>
            </a:r>
            <a:r>
              <a:rPr lang="en-US" altLang="ja-JP" sz="2000" i="1" dirty="0" smtClean="0"/>
              <a:t>(Tock) </a:t>
            </a:r>
            <a:r>
              <a:rPr lang="en-US" altLang="ja-JP" sz="2000" i="1" dirty="0" smtClean="0"/>
              <a:t>and </a:t>
            </a:r>
            <a:r>
              <a:rPr lang="en-US" altLang="ja-JP" sz="2000" i="1" dirty="0"/>
              <a:t>Celine </a:t>
            </a:r>
            <a:r>
              <a:rPr lang="en-US" altLang="ja-JP" sz="2000" i="1" dirty="0" smtClean="0"/>
              <a:t>(Le Bon) </a:t>
            </a:r>
            <a:r>
              <a:rPr lang="en-US" altLang="ja-JP" sz="2000" i="1" dirty="0" smtClean="0"/>
              <a:t>for </a:t>
            </a:r>
            <a:r>
              <a:rPr lang="en-US" altLang="ja-JP" sz="2000" i="1" dirty="0"/>
              <a:t>their assistances with the logistics. </a:t>
            </a:r>
            <a:endParaRPr kumimoji="1" lang="ja-JP" altLang="en-US" sz="2000" i="1" dirty="0"/>
          </a:p>
        </p:txBody>
      </p:sp>
      <p:pic>
        <p:nvPicPr>
          <p:cNvPr id="4" name="図 3"/>
          <p:cNvPicPr>
            <a:picLocks noChangeAspect="1"/>
          </p:cNvPicPr>
          <p:nvPr/>
        </p:nvPicPr>
        <p:blipFill>
          <a:blip r:embed="rId2"/>
          <a:stretch>
            <a:fillRect/>
          </a:stretch>
        </p:blipFill>
        <p:spPr>
          <a:xfrm>
            <a:off x="1674225" y="2997563"/>
            <a:ext cx="6254992" cy="3456706"/>
          </a:xfrm>
          <a:prstGeom prst="rect">
            <a:avLst/>
          </a:prstGeom>
        </p:spPr>
      </p:pic>
    </p:spTree>
    <p:extLst>
      <p:ext uri="{BB962C8B-B14F-4D97-AF65-F5344CB8AC3E}">
        <p14:creationId xmlns:p14="http://schemas.microsoft.com/office/powerpoint/2010/main" val="2060789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Appendix</a:t>
            </a:r>
            <a:endParaRPr kumimoji="1" lang="ja-JP" altLang="en-US" b="1" dirty="0"/>
          </a:p>
        </p:txBody>
      </p:sp>
    </p:spTree>
    <p:extLst>
      <p:ext uri="{BB962C8B-B14F-4D97-AF65-F5344CB8AC3E}">
        <p14:creationId xmlns:p14="http://schemas.microsoft.com/office/powerpoint/2010/main" val="7375571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800" b="1" dirty="0" smtClean="0"/>
              <a:t>Review Panel Members</a:t>
            </a:r>
            <a:endParaRPr kumimoji="1" lang="ja-JP" altLang="en-US" sz="4800" b="1" dirty="0"/>
          </a:p>
        </p:txBody>
      </p:sp>
      <p:sp>
        <p:nvSpPr>
          <p:cNvPr id="3" name="コンテンツ プレースホルダー 2"/>
          <p:cNvSpPr>
            <a:spLocks noGrp="1"/>
          </p:cNvSpPr>
          <p:nvPr>
            <p:ph idx="1"/>
          </p:nvPr>
        </p:nvSpPr>
        <p:spPr/>
        <p:txBody>
          <a:bodyPr>
            <a:normAutofit fontScale="92500" lnSpcReduction="10000"/>
          </a:bodyPr>
          <a:lstStyle/>
          <a:p>
            <a:pPr marL="285750" indent="-285750">
              <a:lnSpc>
                <a:spcPct val="150000"/>
              </a:lnSpc>
              <a:buFont typeface="Arial" panose="020B0604020202020204" pitchFamily="34" charset="0"/>
              <a:buChar char="•"/>
            </a:pPr>
            <a:r>
              <a:rPr lang="it-IT" altLang="ja-JP" dirty="0" err="1" smtClean="0"/>
              <a:t>Maciej</a:t>
            </a:r>
            <a:r>
              <a:rPr lang="it-IT" altLang="ja-JP" dirty="0" smtClean="0"/>
              <a:t> </a:t>
            </a:r>
            <a:r>
              <a:rPr lang="it-IT" altLang="ja-JP" dirty="0" err="1" smtClean="0"/>
              <a:t>Chorowski</a:t>
            </a:r>
            <a:r>
              <a:rPr lang="it-IT" altLang="ja-JP" dirty="0" smtClean="0"/>
              <a:t> (WUT)</a:t>
            </a:r>
          </a:p>
          <a:p>
            <a:pPr marL="285750" indent="-285750">
              <a:lnSpc>
                <a:spcPct val="150000"/>
              </a:lnSpc>
              <a:buFont typeface="Arial" panose="020B0604020202020204" pitchFamily="34" charset="0"/>
              <a:buChar char="•"/>
            </a:pPr>
            <a:r>
              <a:rPr lang="it-IT" altLang="ja-JP" dirty="0" smtClean="0"/>
              <a:t>Chen-</a:t>
            </a:r>
            <a:r>
              <a:rPr lang="it-IT" altLang="ja-JP" dirty="0" err="1" smtClean="0"/>
              <a:t>yu</a:t>
            </a:r>
            <a:r>
              <a:rPr lang="it-IT" altLang="ja-JP" dirty="0" smtClean="0"/>
              <a:t> </a:t>
            </a:r>
            <a:r>
              <a:rPr lang="it-IT" altLang="ja-JP" dirty="0" err="1" smtClean="0"/>
              <a:t>Gung</a:t>
            </a:r>
            <a:r>
              <a:rPr lang="it-IT" altLang="ja-JP" dirty="0" smtClean="0"/>
              <a:t> (ITER)</a:t>
            </a:r>
          </a:p>
          <a:p>
            <a:pPr marL="285750" indent="-285750">
              <a:lnSpc>
                <a:spcPct val="150000"/>
              </a:lnSpc>
              <a:buFont typeface="Arial" panose="020B0604020202020204" pitchFamily="34" charset="0"/>
              <a:buChar char="•"/>
            </a:pPr>
            <a:r>
              <a:rPr lang="it-IT" altLang="ja-JP" dirty="0" err="1" smtClean="0"/>
              <a:t>Joe</a:t>
            </a:r>
            <a:r>
              <a:rPr lang="it-IT" altLang="ja-JP" dirty="0" smtClean="0"/>
              <a:t> </a:t>
            </a:r>
            <a:r>
              <a:rPr lang="it-IT" altLang="ja-JP" dirty="0" err="1" smtClean="0"/>
              <a:t>Minervini</a:t>
            </a:r>
            <a:r>
              <a:rPr lang="it-IT" altLang="ja-JP" dirty="0" smtClean="0"/>
              <a:t> (MIT)</a:t>
            </a:r>
          </a:p>
          <a:p>
            <a:pPr marL="285750" indent="-285750">
              <a:lnSpc>
                <a:spcPct val="150000"/>
              </a:lnSpc>
              <a:buFont typeface="Arial" panose="020B0604020202020204" pitchFamily="34" charset="0"/>
              <a:buChar char="•"/>
            </a:pPr>
            <a:r>
              <a:rPr lang="it-IT" altLang="ja-JP" dirty="0" smtClean="0"/>
              <a:t>Davide Tommasini (CERN)</a:t>
            </a:r>
            <a:endParaRPr lang="en-GB" altLang="ja-JP" dirty="0" smtClean="0"/>
          </a:p>
          <a:p>
            <a:pPr marL="285750" indent="-285750">
              <a:lnSpc>
                <a:spcPct val="150000"/>
              </a:lnSpc>
              <a:buFont typeface="Arial" panose="020B0604020202020204" pitchFamily="34" charset="0"/>
              <a:buChar char="•"/>
            </a:pPr>
            <a:r>
              <a:rPr lang="it-IT" altLang="ja-JP" dirty="0" smtClean="0"/>
              <a:t>Pierre </a:t>
            </a:r>
            <a:r>
              <a:rPr lang="it-IT" altLang="ja-JP" dirty="0" err="1" smtClean="0"/>
              <a:t>Vedrine</a:t>
            </a:r>
            <a:r>
              <a:rPr lang="it-IT" altLang="ja-JP" dirty="0" smtClean="0"/>
              <a:t> (CEA)</a:t>
            </a:r>
          </a:p>
          <a:p>
            <a:pPr marL="285750" indent="-285750">
              <a:lnSpc>
                <a:spcPct val="150000"/>
              </a:lnSpc>
              <a:buFont typeface="Arial" panose="020B0604020202020204" pitchFamily="34" charset="0"/>
              <a:buChar char="•"/>
            </a:pPr>
            <a:r>
              <a:rPr lang="en-US" altLang="ja-JP" dirty="0" smtClean="0"/>
              <a:t>Akira Yamamoto (KEK-CERN, Chair)</a:t>
            </a:r>
            <a:endParaRPr lang="en-GB" altLang="ja-JP" dirty="0" smtClean="0"/>
          </a:p>
          <a:p>
            <a:pPr marL="285750" indent="-285750">
              <a:lnSpc>
                <a:spcPct val="150000"/>
              </a:lnSpc>
              <a:buFont typeface="Arial" panose="020B0604020202020204" pitchFamily="34" charset="0"/>
              <a:buChar char="•"/>
            </a:pPr>
            <a:endParaRPr lang="en-GB" altLang="ja-JP" dirty="0" smtClean="0"/>
          </a:p>
          <a:p>
            <a:endParaRPr kumimoji="1" lang="ja-JP" altLang="en-US" dirty="0"/>
          </a:p>
        </p:txBody>
      </p:sp>
    </p:spTree>
    <p:extLst>
      <p:ext uri="{BB962C8B-B14F-4D97-AF65-F5344CB8AC3E}">
        <p14:creationId xmlns:p14="http://schemas.microsoft.com/office/powerpoint/2010/main" val="358630290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Mandate and charges - 1</a:t>
            </a:r>
            <a:endParaRPr lang="en-GB" dirty="0"/>
          </a:p>
        </p:txBody>
      </p:sp>
      <p:sp>
        <p:nvSpPr>
          <p:cNvPr id="4" name="Footer Placeholder 3"/>
          <p:cNvSpPr>
            <a:spLocks noGrp="1"/>
          </p:cNvSpPr>
          <p:nvPr>
            <p:ph type="ftr" sz="quarter" idx="11"/>
          </p:nvPr>
        </p:nvSpPr>
        <p:spPr/>
        <p:txBody>
          <a:bodyPr/>
          <a:lstStyle/>
          <a:p>
            <a:r>
              <a:rPr lang="fr-FR" noProof="0" smtClean="0"/>
              <a:t>L. Rossi</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18</a:t>
            </a:fld>
            <a:endParaRPr lang="fr-FR"/>
          </a:p>
        </p:txBody>
      </p:sp>
      <p:sp>
        <p:nvSpPr>
          <p:cNvPr id="3" name="Content Placeholder 2"/>
          <p:cNvSpPr>
            <a:spLocks noGrp="1"/>
          </p:cNvSpPr>
          <p:nvPr>
            <p:ph idx="1"/>
          </p:nvPr>
        </p:nvSpPr>
        <p:spPr>
          <a:xfrm>
            <a:off x="844820" y="604219"/>
            <a:ext cx="8580000" cy="5760640"/>
          </a:xfrm>
          <a:solidFill>
            <a:srgbClr val="CCFFFF"/>
          </a:solidFill>
        </p:spPr>
        <p:txBody>
          <a:bodyPr>
            <a:noAutofit/>
          </a:bodyPr>
          <a:lstStyle/>
          <a:p>
            <a:endParaRPr lang="en-GB" sz="1600" dirty="0"/>
          </a:p>
          <a:p>
            <a:r>
              <a:rPr lang="en-GB" sz="2000" dirty="0" smtClean="0"/>
              <a:t>The </a:t>
            </a:r>
            <a:r>
              <a:rPr lang="en-GB" sz="2000" dirty="0"/>
              <a:t>High Luminosity LHC (HL-LHC) project has been approved by the CERN Council in the June 2016 session, with a financing profile covering till end of installation in 2026. For the first time the powering system is based on high current long (&gt;100 m) superconducting lines (called Superconducting Links) employing superconductor operating in He gas, well above the usual </a:t>
            </a:r>
            <a:r>
              <a:rPr lang="en-GB" sz="2000" dirty="0" err="1"/>
              <a:t>LHe</a:t>
            </a:r>
            <a:r>
              <a:rPr lang="en-GB" sz="2000" dirty="0"/>
              <a:t> or HEII temperatures. </a:t>
            </a:r>
          </a:p>
          <a:p>
            <a:endParaRPr lang="en-GB" sz="2000" dirty="0" smtClean="0"/>
          </a:p>
          <a:p>
            <a:r>
              <a:rPr lang="en-GB" sz="2000" dirty="0" smtClean="0"/>
              <a:t>The </a:t>
            </a:r>
            <a:r>
              <a:rPr lang="en-GB" sz="2000" dirty="0"/>
              <a:t>HL-LHC cold powering (WP6A in the Project Breakdown) is a complex system that has to enable transferring about 100 kA into the superconducting magnets of the upgraded LHC insertion magnets. The system is now in an advanced phase of design; </a:t>
            </a:r>
            <a:r>
              <a:rPr lang="en-GB" sz="2000" b="1" u="sng" dirty="0" smtClean="0"/>
              <a:t>MgB2 SC </a:t>
            </a:r>
            <a:r>
              <a:rPr lang="en-GB" sz="2000" b="1" u="sng" dirty="0"/>
              <a:t>links basic concept have been demonstrated about two years ago in a 20 kA - 20 m long demonstrators</a:t>
            </a:r>
            <a:r>
              <a:rPr lang="en-GB" sz="2000" dirty="0"/>
              <a:t>, while a long prototype (&gt;60 m) of final size and current is under constructions. </a:t>
            </a:r>
            <a:r>
              <a:rPr lang="en-GB" sz="2000" b="1" u="sng" dirty="0"/>
              <a:t>Other features of the system, like joint box, cold distribution box, etc. are being designed or under </a:t>
            </a:r>
            <a:r>
              <a:rPr lang="en-GB" sz="2000" b="1" u="sng" dirty="0" smtClean="0"/>
              <a:t>validation</a:t>
            </a:r>
            <a:r>
              <a:rPr lang="en-GB" sz="2000" dirty="0"/>
              <a:t> </a:t>
            </a:r>
            <a:r>
              <a:rPr lang="en-GB" sz="2000" dirty="0" smtClean="0"/>
              <a:t>or in conceptual phase. </a:t>
            </a:r>
            <a:endParaRPr lang="en-GB" sz="2000" u="sng" dirty="0"/>
          </a:p>
        </p:txBody>
      </p:sp>
      <p:sp>
        <p:nvSpPr>
          <p:cNvPr id="6" name="TextBox 10"/>
          <p:cNvSpPr txBox="1"/>
          <p:nvPr/>
        </p:nvSpPr>
        <p:spPr>
          <a:xfrm>
            <a:off x="9050772" y="105757"/>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40384779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Mandate and charges - 2</a:t>
            </a:r>
            <a:endParaRPr lang="en-GB" dirty="0"/>
          </a:p>
        </p:txBody>
      </p:sp>
      <p:sp>
        <p:nvSpPr>
          <p:cNvPr id="4" name="Footer Placeholder 3"/>
          <p:cNvSpPr>
            <a:spLocks noGrp="1"/>
          </p:cNvSpPr>
          <p:nvPr>
            <p:ph type="ftr" sz="quarter" idx="11"/>
          </p:nvPr>
        </p:nvSpPr>
        <p:spPr/>
        <p:txBody>
          <a:bodyPr/>
          <a:lstStyle/>
          <a:p>
            <a:r>
              <a:rPr lang="fr-FR" noProof="0" smtClean="0"/>
              <a:t>L. Rossi</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19</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l="2317" r="3184" b="16263"/>
          <a:stretch/>
        </p:blipFill>
        <p:spPr>
          <a:xfrm>
            <a:off x="1520619" y="3830990"/>
            <a:ext cx="6552728" cy="3024336"/>
          </a:xfrm>
          <a:prstGeom prst="rect">
            <a:avLst/>
          </a:prstGeom>
        </p:spPr>
      </p:pic>
      <p:cxnSp>
        <p:nvCxnSpPr>
          <p:cNvPr id="7" name="Straight Arrow Connector 6"/>
          <p:cNvCxnSpPr/>
          <p:nvPr/>
        </p:nvCxnSpPr>
        <p:spPr>
          <a:xfrm flipH="1" flipV="1">
            <a:off x="6702594" y="5962906"/>
            <a:ext cx="1741177" cy="28699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11" name="TextBox 10"/>
          <p:cNvSpPr txBox="1"/>
          <p:nvPr/>
        </p:nvSpPr>
        <p:spPr>
          <a:xfrm>
            <a:off x="8116853" y="5976361"/>
            <a:ext cx="893081" cy="307777"/>
          </a:xfrm>
          <a:prstGeom prst="rect">
            <a:avLst/>
          </a:prstGeom>
          <a:noFill/>
        </p:spPr>
        <p:txBody>
          <a:bodyPr wrap="none" rtlCol="0">
            <a:spAutoFit/>
          </a:bodyPr>
          <a:lstStyle/>
          <a:p>
            <a:r>
              <a:rPr lang="en-US" sz="1400" b="1" dirty="0" smtClean="0">
                <a:solidFill>
                  <a:schemeClr val="accent3">
                    <a:lumMod val="75000"/>
                  </a:schemeClr>
                </a:solidFill>
                <a:effectLst>
                  <a:outerShdw blurRad="38100" dist="38100" dir="2700000" algn="tl">
                    <a:srgbClr val="000000">
                      <a:alpha val="43137"/>
                    </a:srgbClr>
                  </a:outerShdw>
                </a:effectLst>
              </a:rPr>
              <a:t>SC links</a:t>
            </a:r>
            <a:endParaRPr lang="en-US" sz="1400" b="1" dirty="0">
              <a:solidFill>
                <a:schemeClr val="accent3">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68367" y="620704"/>
            <a:ext cx="8658485" cy="3661059"/>
          </a:xfrm>
          <a:solidFill>
            <a:srgbClr val="CCFFFF"/>
          </a:solidFill>
        </p:spPr>
        <p:txBody>
          <a:bodyPr>
            <a:noAutofit/>
          </a:bodyPr>
          <a:lstStyle/>
          <a:p>
            <a:endParaRPr lang="en-GB" sz="1600" dirty="0"/>
          </a:p>
          <a:p>
            <a:r>
              <a:rPr lang="en-GB" sz="1600" dirty="0" smtClean="0"/>
              <a:t>Since the early design phase, end 2010, we decided to explore the MgB2 (with an eye on HTS!) potential for the links, that at beginning were 300 m long, 100 m high, and 150 kA capability, to benefit of the large temperature margin and to make a completely different (from LHC) Cold Powering system, with no liquid in the CL box and removing CL box (DFBs) from LHC tunnel.</a:t>
            </a:r>
          </a:p>
          <a:p>
            <a:endParaRPr lang="en-GB" sz="1600" i="1" dirty="0" smtClean="0"/>
          </a:p>
          <a:p>
            <a:r>
              <a:rPr lang="en-GB" sz="1600" i="1" dirty="0" smtClean="0"/>
              <a:t>(</a:t>
            </a:r>
            <a:r>
              <a:rPr lang="en-GB" sz="1600" i="1" dirty="0" smtClean="0"/>
              <a:t>there was also a 60 m long horizontal link, rated for 25 kA,  for P7, for which was foreseen in 2013-14 one prototype: the cancellation of that link in 2015 has required that the prototype was redirected toward the big IT link)</a:t>
            </a:r>
            <a:endParaRPr lang="en-GB" sz="1600" i="1" dirty="0"/>
          </a:p>
          <a:p>
            <a:endParaRPr lang="en-GB" sz="1600" dirty="0" smtClean="0"/>
          </a:p>
          <a:p>
            <a:r>
              <a:rPr lang="en-GB" sz="1600" dirty="0" smtClean="0"/>
              <a:t>With </a:t>
            </a:r>
            <a:r>
              <a:rPr lang="en-GB" sz="1600" dirty="0" smtClean="0"/>
              <a:t>the double decker solution adapted in 2015, the link became shorter (100 m) and taller (about 15 m). Then, following various circuit reduction the current is reduced to 100 kA.  </a:t>
            </a:r>
          </a:p>
        </p:txBody>
      </p:sp>
      <p:sp>
        <p:nvSpPr>
          <p:cNvPr id="9" name="TextBox 10"/>
          <p:cNvSpPr txBox="1"/>
          <p:nvPr/>
        </p:nvSpPr>
        <p:spPr>
          <a:xfrm>
            <a:off x="9050772" y="105757"/>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42448874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918058"/>
          </a:xfrm>
        </p:spPr>
        <p:txBody>
          <a:bodyPr/>
          <a:lstStyle/>
          <a:p>
            <a:r>
              <a:rPr kumimoji="1" lang="en-US" altLang="ja-JP" b="1" dirty="0" smtClean="0"/>
              <a:t>Introduction</a:t>
            </a:r>
            <a:endParaRPr kumimoji="1" lang="ja-JP" altLang="en-US" b="1" dirty="0"/>
          </a:p>
        </p:txBody>
      </p:sp>
      <p:sp>
        <p:nvSpPr>
          <p:cNvPr id="3" name="コンテンツ プレースホルダー 2"/>
          <p:cNvSpPr>
            <a:spLocks noGrp="1"/>
          </p:cNvSpPr>
          <p:nvPr>
            <p:ph idx="1"/>
          </p:nvPr>
        </p:nvSpPr>
        <p:spPr>
          <a:xfrm>
            <a:off x="495300" y="1417641"/>
            <a:ext cx="8915400" cy="5164275"/>
          </a:xfrm>
        </p:spPr>
        <p:txBody>
          <a:bodyPr>
            <a:normAutofit fontScale="77500" lnSpcReduction="20000"/>
          </a:bodyPr>
          <a:lstStyle/>
          <a:p>
            <a:r>
              <a:rPr lang="en-US" altLang="ja-JP" dirty="0"/>
              <a:t>Superconducting links </a:t>
            </a:r>
            <a:r>
              <a:rPr lang="en-US" altLang="ja-JP" dirty="0" smtClean="0"/>
              <a:t>(</a:t>
            </a:r>
            <a:r>
              <a:rPr lang="en-US" altLang="ja-JP" dirty="0" smtClean="0">
                <a:solidFill>
                  <a:srgbClr val="FF0000"/>
                </a:solidFill>
              </a:rPr>
              <a:t>SL</a:t>
            </a:r>
            <a:r>
              <a:rPr lang="en-US" altLang="ja-JP" dirty="0" smtClean="0"/>
              <a:t>) </a:t>
            </a:r>
            <a:r>
              <a:rPr lang="en-US" altLang="ja-JP" dirty="0" smtClean="0"/>
              <a:t>are </a:t>
            </a:r>
            <a:r>
              <a:rPr lang="en-US" altLang="ja-JP" dirty="0">
                <a:solidFill>
                  <a:srgbClr val="3366FF"/>
                </a:solidFill>
              </a:rPr>
              <a:t>to be implemented </a:t>
            </a:r>
            <a:r>
              <a:rPr lang="en-US" altLang="ja-JP" dirty="0"/>
              <a:t>for powering IR magnets in the HL-LHC Project and they are to be completed by 2026 (during LS3). </a:t>
            </a:r>
            <a:endParaRPr lang="en-US" altLang="ja-JP" dirty="0" smtClean="0"/>
          </a:p>
          <a:p>
            <a:endParaRPr lang="en-US" altLang="ja-JP" dirty="0" smtClean="0"/>
          </a:p>
          <a:p>
            <a:r>
              <a:rPr lang="en-US" altLang="ja-JP" dirty="0" smtClean="0"/>
              <a:t>MgB</a:t>
            </a:r>
            <a:r>
              <a:rPr lang="en-US" altLang="ja-JP" baseline="-25000" dirty="0" smtClean="0"/>
              <a:t>2</a:t>
            </a:r>
            <a:r>
              <a:rPr lang="en-US" altLang="ja-JP" dirty="0" smtClean="0"/>
              <a:t> </a:t>
            </a:r>
            <a:r>
              <a:rPr lang="en-US" altLang="ja-JP" dirty="0"/>
              <a:t>SC links have been demonstrated with a capacity of 20 kA – 20 m long, in 2015, and </a:t>
            </a:r>
            <a:r>
              <a:rPr lang="en-US" altLang="ja-JP" dirty="0">
                <a:solidFill>
                  <a:srgbClr val="3366FF"/>
                </a:solidFill>
              </a:rPr>
              <a:t>links of 20 kA - 60 m long are in preparation </a:t>
            </a:r>
            <a:r>
              <a:rPr lang="en-US" altLang="ja-JP" dirty="0"/>
              <a:t>and will be demonstrated at SM18. </a:t>
            </a:r>
            <a:endParaRPr lang="en-US" altLang="ja-JP" dirty="0" smtClean="0"/>
          </a:p>
          <a:p>
            <a:endParaRPr lang="en-US" altLang="ja-JP" dirty="0" smtClean="0"/>
          </a:p>
          <a:p>
            <a:r>
              <a:rPr lang="en-US" altLang="ja-JP" dirty="0" smtClean="0"/>
              <a:t>A </a:t>
            </a:r>
            <a:r>
              <a:rPr lang="en-US" altLang="ja-JP" dirty="0">
                <a:solidFill>
                  <a:srgbClr val="FF0000"/>
                </a:solidFill>
              </a:rPr>
              <a:t>review</a:t>
            </a:r>
            <a:r>
              <a:rPr lang="en-US" altLang="ja-JP" dirty="0"/>
              <a:t> has been performed of the “</a:t>
            </a:r>
            <a:r>
              <a:rPr lang="en-US" altLang="ja-JP" dirty="0">
                <a:solidFill>
                  <a:srgbClr val="FF0000"/>
                </a:solidFill>
              </a:rPr>
              <a:t>Preliminary design</a:t>
            </a:r>
            <a:r>
              <a:rPr lang="en-US" altLang="ja-JP" dirty="0"/>
              <a:t>” for the HL-LHC project covering technical aspects and general integration as well as global planning. </a:t>
            </a:r>
            <a:endParaRPr lang="en-US" altLang="ja-JP" dirty="0" smtClean="0"/>
          </a:p>
          <a:p>
            <a:endParaRPr lang="en-US" altLang="ja-JP" dirty="0"/>
          </a:p>
          <a:p>
            <a:r>
              <a:rPr lang="en-US" altLang="ja-JP" dirty="0" smtClean="0"/>
              <a:t>The </a:t>
            </a:r>
            <a:r>
              <a:rPr lang="en-US" altLang="ja-JP" dirty="0"/>
              <a:t>general review information is given in the following URL: </a:t>
            </a:r>
            <a:endParaRPr lang="ja-JP" altLang="ja-JP" dirty="0"/>
          </a:p>
          <a:p>
            <a:pPr marL="0" indent="0">
              <a:buNone/>
            </a:pPr>
            <a:r>
              <a:rPr lang="en-US" altLang="ja-JP" dirty="0" smtClean="0">
                <a:hlinkClick r:id="rId2"/>
              </a:rPr>
              <a:t>	</a:t>
            </a:r>
            <a:r>
              <a:rPr lang="en-US" altLang="ja-JP" u="sng" dirty="0" smtClean="0">
                <a:hlinkClick r:id="rId2"/>
              </a:rPr>
              <a:t>https</a:t>
            </a:r>
            <a:r>
              <a:rPr lang="en-US" altLang="ja-JP" u="sng" dirty="0">
                <a:hlinkClick r:id="rId2"/>
              </a:rPr>
              <a:t>://indico.cern.ch/event/643197</a:t>
            </a:r>
            <a:r>
              <a:rPr lang="en-US" altLang="ja-JP" u="sng" dirty="0" smtClean="0">
                <a:hlinkClick r:id="rId2"/>
              </a:rPr>
              <a:t>/</a:t>
            </a:r>
            <a:endParaRPr lang="ja-JP" altLang="ja-JP" dirty="0"/>
          </a:p>
        </p:txBody>
      </p:sp>
    </p:spTree>
    <p:extLst>
      <p:ext uri="{BB962C8B-B14F-4D97-AF65-F5344CB8AC3E}">
        <p14:creationId xmlns:p14="http://schemas.microsoft.com/office/powerpoint/2010/main" val="738255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Mandate and charges - </a:t>
            </a:r>
            <a:r>
              <a:rPr lang="en-GB" dirty="0" smtClean="0"/>
              <a:t>3</a:t>
            </a:r>
            <a:endParaRPr lang="en-GB" dirty="0"/>
          </a:p>
        </p:txBody>
      </p:sp>
      <p:sp>
        <p:nvSpPr>
          <p:cNvPr id="4" name="Footer Placeholder 3"/>
          <p:cNvSpPr>
            <a:spLocks noGrp="1"/>
          </p:cNvSpPr>
          <p:nvPr>
            <p:ph type="ftr" sz="quarter" idx="11"/>
          </p:nvPr>
        </p:nvSpPr>
        <p:spPr/>
        <p:txBody>
          <a:bodyPr/>
          <a:lstStyle/>
          <a:p>
            <a:r>
              <a:rPr lang="fr-FR" noProof="0" smtClean="0"/>
              <a:t>L. Rossi</a:t>
            </a:r>
            <a:endParaRPr lang="en-GB" noProof="0"/>
          </a:p>
        </p:txBody>
      </p:sp>
      <p:sp>
        <p:nvSpPr>
          <p:cNvPr id="8" name="Slide Number Placeholder 7"/>
          <p:cNvSpPr>
            <a:spLocks noGrp="1"/>
          </p:cNvSpPr>
          <p:nvPr>
            <p:ph type="sldNum" sz="quarter" idx="12"/>
          </p:nvPr>
        </p:nvSpPr>
        <p:spPr/>
        <p:txBody>
          <a:bodyPr/>
          <a:lstStyle/>
          <a:p>
            <a:fld id="{BFDCA1C4-9514-7B4F-976F-D92F7E296653}" type="slidenum">
              <a:rPr lang="fr-FR" smtClean="0"/>
              <a:pPr/>
              <a:t>20</a:t>
            </a:fld>
            <a:endParaRPr lang="fr-FR"/>
          </a:p>
        </p:txBody>
      </p:sp>
      <p:sp>
        <p:nvSpPr>
          <p:cNvPr id="3" name="Content Placeholder 2"/>
          <p:cNvSpPr>
            <a:spLocks noGrp="1"/>
          </p:cNvSpPr>
          <p:nvPr>
            <p:ph idx="1"/>
          </p:nvPr>
        </p:nvSpPr>
        <p:spPr>
          <a:xfrm>
            <a:off x="668367" y="620688"/>
            <a:ext cx="8658485" cy="5616624"/>
          </a:xfrm>
          <a:solidFill>
            <a:srgbClr val="CCFFFF"/>
          </a:solidFill>
        </p:spPr>
        <p:txBody>
          <a:bodyPr>
            <a:noAutofit/>
          </a:bodyPr>
          <a:lstStyle/>
          <a:p>
            <a:endParaRPr lang="en-GB" sz="2000" dirty="0"/>
          </a:p>
          <a:p>
            <a:r>
              <a:rPr lang="en-GB" sz="2000" dirty="0" smtClean="0"/>
              <a:t>In addition, also due </a:t>
            </a:r>
            <a:r>
              <a:rPr lang="en-GB" sz="2000" dirty="0"/>
              <a:t>to various </a:t>
            </a:r>
            <a:r>
              <a:rPr lang="en-GB" sz="2000" dirty="0" smtClean="0"/>
              <a:t>changes </a:t>
            </a:r>
            <a:r>
              <a:rPr lang="en-GB" sz="2000" dirty="0"/>
              <a:t>in the general powering scheme, some of them rather recent, </a:t>
            </a:r>
            <a:r>
              <a:rPr lang="en-GB" sz="2000" b="1" u="sng" dirty="0"/>
              <a:t>the </a:t>
            </a:r>
            <a:r>
              <a:rPr lang="en-GB" sz="2000" b="1" u="sng" dirty="0" smtClean="0"/>
              <a:t>design and optimization  </a:t>
            </a:r>
            <a:r>
              <a:rPr lang="en-GB" sz="2000" b="1" u="sng" dirty="0"/>
              <a:t>of the full system still requires some time</a:t>
            </a:r>
            <a:r>
              <a:rPr lang="en-GB" sz="2000" dirty="0"/>
              <a:t>. </a:t>
            </a:r>
            <a:r>
              <a:rPr lang="en-GB" sz="2000" u="sng" dirty="0"/>
              <a:t>The system must be fully designed and validated within 2018 to allow launching production of components for the final production in 2019 and 2020.</a:t>
            </a:r>
            <a:r>
              <a:rPr lang="en-GB" sz="2000" dirty="0"/>
              <a:t> The design must also live with the constraints given by the already defined technical infrastructure and integration, which at this stage cannot be </a:t>
            </a:r>
            <a:r>
              <a:rPr lang="en-GB" sz="2000" dirty="0" smtClean="0"/>
              <a:t>changed</a:t>
            </a:r>
            <a:r>
              <a:rPr lang="en-GB" sz="2000" dirty="0"/>
              <a:t>. </a:t>
            </a:r>
            <a:r>
              <a:rPr lang="en-GB" sz="2000" u="sng" dirty="0"/>
              <a:t>A test of </a:t>
            </a:r>
            <a:r>
              <a:rPr lang="en-GB" sz="2000" u="sng" dirty="0" smtClean="0"/>
              <a:t>a </a:t>
            </a:r>
            <a:r>
              <a:rPr lang="en-GB" sz="2000" b="1" u="sng" dirty="0" smtClean="0"/>
              <a:t>full, prototype  </a:t>
            </a:r>
            <a:r>
              <a:rPr lang="en-GB" sz="2000" b="1" u="sng" dirty="0"/>
              <a:t>system</a:t>
            </a:r>
            <a:r>
              <a:rPr lang="en-GB" sz="2000" u="sng" dirty="0"/>
              <a:t> in </a:t>
            </a:r>
            <a:r>
              <a:rPr lang="en-GB" sz="2000" u="sng" dirty="0" smtClean="0"/>
              <a:t>the Inner </a:t>
            </a:r>
            <a:r>
              <a:rPr lang="en-GB" sz="2000" u="sng" dirty="0"/>
              <a:t>T</a:t>
            </a:r>
            <a:r>
              <a:rPr lang="en-GB" sz="2000" u="sng" dirty="0" smtClean="0"/>
              <a:t>riplet </a:t>
            </a:r>
            <a:r>
              <a:rPr lang="en-GB" sz="2000" u="sng" dirty="0"/>
              <a:t>String is foreseen in 2021-23, and installation in LHC P1 and P5 is foreseen in 2024 and early 2025. </a:t>
            </a:r>
          </a:p>
          <a:p>
            <a:endParaRPr lang="en-GB" sz="2000" dirty="0" smtClean="0"/>
          </a:p>
          <a:p>
            <a:r>
              <a:rPr lang="en-GB" sz="2000" dirty="0" smtClean="0"/>
              <a:t>The </a:t>
            </a:r>
            <a:r>
              <a:rPr lang="en-GB" sz="2000" dirty="0"/>
              <a:t>present review has been called to </a:t>
            </a:r>
            <a:r>
              <a:rPr lang="en-GB" sz="2000" dirty="0" smtClean="0"/>
              <a:t>examine </a:t>
            </a:r>
            <a:r>
              <a:rPr lang="en-GB" sz="2000" b="1" u="sng" dirty="0" smtClean="0"/>
              <a:t>the preliminary design</a:t>
            </a:r>
            <a:r>
              <a:rPr lang="en-GB" sz="2000" dirty="0" smtClean="0"/>
              <a:t>, </a:t>
            </a:r>
            <a:r>
              <a:rPr lang="en-GB" sz="2000" dirty="0"/>
              <a:t>the main choices, to assess the presence of possible show-stoppers and to </a:t>
            </a:r>
            <a:r>
              <a:rPr lang="en-GB" sz="2000" dirty="0" smtClean="0"/>
              <a:t>see </a:t>
            </a:r>
            <a:r>
              <a:rPr lang="en-GB" sz="2000" dirty="0"/>
              <a:t>if interfaces between WP3 (Magnets) and WP6B (warm powering), as well as Cryogenics and Circuit protection, are well defined. The review </a:t>
            </a:r>
            <a:r>
              <a:rPr lang="en-GB" sz="2000" b="1" u="sng" dirty="0"/>
              <a:t>will cover both technical aspects and general integration, as well as the global planning.</a:t>
            </a:r>
            <a:r>
              <a:rPr lang="en-GB" sz="2000" dirty="0"/>
              <a:t> </a:t>
            </a:r>
          </a:p>
        </p:txBody>
      </p:sp>
      <p:sp>
        <p:nvSpPr>
          <p:cNvPr id="6" name="TextBox 10"/>
          <p:cNvSpPr txBox="1"/>
          <p:nvPr/>
        </p:nvSpPr>
        <p:spPr>
          <a:xfrm>
            <a:off x="9050772" y="105757"/>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345544310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Questions to be answered (1/2)</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L. Rossi</a:t>
            </a:r>
            <a:endParaRPr lang="en-GB">
              <a:solidFill>
                <a:srgbClr val="64BCD9"/>
              </a:solidFill>
              <a:latin typeface="Arial"/>
            </a:endParaRPr>
          </a:p>
        </p:txBody>
      </p:sp>
      <p:sp>
        <p:nvSpPr>
          <p:cNvPr id="8" name="Slide Number Placeholder 7"/>
          <p:cNvSpPr>
            <a:spLocks noGrp="1"/>
          </p:cNvSpPr>
          <p:nvPr>
            <p:ph type="sldNum" sz="quarter" idx="12"/>
          </p:nvPr>
        </p:nvSpPr>
        <p:spPr/>
        <p:txBody>
          <a:bodyPr/>
          <a:lstStyle/>
          <a:p>
            <a:fld id="{BFDCA1C4-9514-7B4F-976F-D92F7E296653}" type="slidenum">
              <a:rPr lang="fr-FR" smtClean="0">
                <a:solidFill>
                  <a:srgbClr val="64BCD9"/>
                </a:solidFill>
                <a:latin typeface="Arial"/>
              </a:rPr>
              <a:pPr/>
              <a:t>21</a:t>
            </a:fld>
            <a:endParaRPr lang="fr-FR">
              <a:solidFill>
                <a:srgbClr val="64BCD9"/>
              </a:solidFill>
              <a:latin typeface="Arial"/>
            </a:endParaRPr>
          </a:p>
        </p:txBody>
      </p:sp>
      <p:sp>
        <p:nvSpPr>
          <p:cNvPr id="3" name="Content Placeholder 2"/>
          <p:cNvSpPr>
            <a:spLocks noGrp="1"/>
          </p:cNvSpPr>
          <p:nvPr>
            <p:ph idx="1"/>
          </p:nvPr>
        </p:nvSpPr>
        <p:spPr>
          <a:xfrm>
            <a:off x="0" y="404664"/>
            <a:ext cx="9810114" cy="6311686"/>
          </a:xfrm>
          <a:solidFill>
            <a:srgbClr val="CCFFFF"/>
          </a:solidFill>
        </p:spPr>
        <p:txBody>
          <a:bodyPr>
            <a:noAutofit/>
          </a:bodyPr>
          <a:lstStyle/>
          <a:p>
            <a:r>
              <a:rPr lang="en-GB" sz="2400" dirty="0" smtClean="0"/>
              <a:t>Is the </a:t>
            </a:r>
            <a:r>
              <a:rPr lang="en-GB" sz="2400" dirty="0"/>
              <a:t>technical scope of the Cold Powering System well defined and interfaces with adjacent equipment well clarified, also regarding installation? And in particular is the design and validation of the components closely linked to the cold powering (for example: bus bars, quench detection and protection, warm powering, etc.) sufficiently defined to allow finalization of the design of the </a:t>
            </a:r>
            <a:r>
              <a:rPr lang="en-GB" sz="2400" dirty="0" smtClean="0"/>
              <a:t>Cold Powering System? </a:t>
            </a:r>
          </a:p>
          <a:p>
            <a:endParaRPr lang="en-GB" sz="2400" dirty="0"/>
          </a:p>
          <a:p>
            <a:r>
              <a:rPr lang="en-GB" sz="2400" dirty="0" smtClean="0"/>
              <a:t>Is </a:t>
            </a:r>
            <a:r>
              <a:rPr lang="en-GB" sz="2400" dirty="0"/>
              <a:t>the general design correct and adequate to meet the scope? Is the design safe also with respect to the boundary conditions given by the magnets and circuit protection system? </a:t>
            </a:r>
            <a:endParaRPr lang="en-GB" sz="2400" dirty="0" smtClean="0"/>
          </a:p>
          <a:p>
            <a:endParaRPr lang="en-GB" sz="2400" dirty="0"/>
          </a:p>
          <a:p>
            <a:r>
              <a:rPr lang="en-GB" sz="2400" dirty="0" smtClean="0"/>
              <a:t>Is </a:t>
            </a:r>
            <a:r>
              <a:rPr lang="en-GB" sz="2400" dirty="0"/>
              <a:t>the basic design of each components or subsystem adequate to the scope with reasonable margins? For the items still under definition, is the plan to finalize the design sound? </a:t>
            </a:r>
          </a:p>
        </p:txBody>
      </p:sp>
      <p:sp>
        <p:nvSpPr>
          <p:cNvPr id="6" name="TextBox 10"/>
          <p:cNvSpPr txBox="1"/>
          <p:nvPr/>
        </p:nvSpPr>
        <p:spPr>
          <a:xfrm>
            <a:off x="9050772" y="53381"/>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67629976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Questions to be answered (2/2)</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L. Rossi</a:t>
            </a:r>
            <a:endParaRPr lang="en-GB">
              <a:solidFill>
                <a:srgbClr val="64BCD9"/>
              </a:solidFill>
              <a:latin typeface="Arial"/>
            </a:endParaRPr>
          </a:p>
        </p:txBody>
      </p:sp>
      <p:sp>
        <p:nvSpPr>
          <p:cNvPr id="8" name="Slide Number Placeholder 7"/>
          <p:cNvSpPr>
            <a:spLocks noGrp="1"/>
          </p:cNvSpPr>
          <p:nvPr>
            <p:ph type="sldNum" sz="quarter" idx="12"/>
          </p:nvPr>
        </p:nvSpPr>
        <p:spPr/>
        <p:txBody>
          <a:bodyPr/>
          <a:lstStyle/>
          <a:p>
            <a:fld id="{BFDCA1C4-9514-7B4F-976F-D92F7E296653}" type="slidenum">
              <a:rPr lang="fr-FR" smtClean="0">
                <a:solidFill>
                  <a:srgbClr val="64BCD9"/>
                </a:solidFill>
                <a:latin typeface="Arial"/>
              </a:rPr>
              <a:pPr/>
              <a:t>22</a:t>
            </a:fld>
            <a:endParaRPr lang="fr-FR">
              <a:solidFill>
                <a:srgbClr val="64BCD9"/>
              </a:solidFill>
              <a:latin typeface="Arial"/>
            </a:endParaRPr>
          </a:p>
        </p:txBody>
      </p:sp>
      <p:sp>
        <p:nvSpPr>
          <p:cNvPr id="3" name="Content Placeholder 2"/>
          <p:cNvSpPr>
            <a:spLocks noGrp="1"/>
          </p:cNvSpPr>
          <p:nvPr>
            <p:ph idx="1"/>
          </p:nvPr>
        </p:nvSpPr>
        <p:spPr>
          <a:xfrm>
            <a:off x="39276" y="591125"/>
            <a:ext cx="9810114" cy="5238864"/>
          </a:xfrm>
          <a:solidFill>
            <a:srgbClr val="CCFFFF"/>
          </a:solidFill>
        </p:spPr>
        <p:txBody>
          <a:bodyPr>
            <a:noAutofit/>
          </a:bodyPr>
          <a:lstStyle/>
          <a:p>
            <a:endParaRPr lang="en-GB" sz="2400" b="1" u="sng" dirty="0" smtClean="0"/>
          </a:p>
          <a:p>
            <a:r>
              <a:rPr lang="en-GB" sz="2400" dirty="0" smtClean="0"/>
              <a:t>Is </a:t>
            </a:r>
            <a:r>
              <a:rPr lang="en-GB" sz="2400" dirty="0"/>
              <a:t>the plan to complete the design, to develop demonstrators for each critical item (for example splices among different materials, cabling of many large conductors, handling of the heavy and long SC links, </a:t>
            </a:r>
            <a:r>
              <a:rPr lang="en-GB" sz="2400" dirty="0" err="1"/>
              <a:t>e.m</a:t>
            </a:r>
            <a:r>
              <a:rPr lang="en-GB" sz="2400" dirty="0"/>
              <a:t>. coupling inter-circuit at acceptable level, etc.) properly done and </a:t>
            </a:r>
            <a:r>
              <a:rPr lang="en-GB" sz="2400" dirty="0" smtClean="0"/>
              <a:t>sound</a:t>
            </a:r>
            <a:r>
              <a:rPr lang="en-GB" sz="2400" dirty="0"/>
              <a:t>? Are any critical design and technological developments that are still missing or in severe </a:t>
            </a:r>
            <a:r>
              <a:rPr lang="en-GB" sz="2400" dirty="0" smtClean="0"/>
              <a:t>delay ? </a:t>
            </a:r>
          </a:p>
          <a:p>
            <a:endParaRPr lang="en-GB" sz="2400" dirty="0"/>
          </a:p>
          <a:p>
            <a:r>
              <a:rPr lang="en-GB" sz="2400" dirty="0" smtClean="0"/>
              <a:t>Is </a:t>
            </a:r>
            <a:r>
              <a:rPr lang="en-GB" sz="2400" dirty="0"/>
              <a:t>the test plan including the IT String test adequate (without too many details at this early stage)? </a:t>
            </a:r>
            <a:endParaRPr lang="en-GB" sz="2400" dirty="0" smtClean="0"/>
          </a:p>
          <a:p>
            <a:endParaRPr lang="en-GB" sz="2400" dirty="0"/>
          </a:p>
          <a:p>
            <a:r>
              <a:rPr lang="en-GB" sz="2400" dirty="0" smtClean="0"/>
              <a:t>Are </a:t>
            </a:r>
            <a:r>
              <a:rPr lang="en-GB" sz="2400" dirty="0"/>
              <a:t>there issues that have been neglected or underestimated? </a:t>
            </a:r>
          </a:p>
        </p:txBody>
      </p:sp>
      <p:sp>
        <p:nvSpPr>
          <p:cNvPr id="6" name="TextBox 10"/>
          <p:cNvSpPr txBox="1"/>
          <p:nvPr/>
        </p:nvSpPr>
        <p:spPr>
          <a:xfrm>
            <a:off x="9050772" y="105757"/>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29332516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4820" y="-180000"/>
            <a:ext cx="8580000" cy="720000"/>
          </a:xfrm>
        </p:spPr>
        <p:txBody>
          <a:bodyPr/>
          <a:lstStyle/>
          <a:p>
            <a:r>
              <a:rPr lang="en-GB" dirty="0" smtClean="0"/>
              <a:t>Various</a:t>
            </a:r>
            <a:endParaRPr lang="en-GB" dirty="0"/>
          </a:p>
        </p:txBody>
      </p:sp>
      <p:sp>
        <p:nvSpPr>
          <p:cNvPr id="4" name="Footer Placeholder 3"/>
          <p:cNvSpPr>
            <a:spLocks noGrp="1"/>
          </p:cNvSpPr>
          <p:nvPr>
            <p:ph type="ftr" sz="quarter" idx="11"/>
          </p:nvPr>
        </p:nvSpPr>
        <p:spPr/>
        <p:txBody>
          <a:bodyPr/>
          <a:lstStyle/>
          <a:p>
            <a:r>
              <a:rPr lang="fr-FR" smtClean="0">
                <a:solidFill>
                  <a:srgbClr val="64BCD9"/>
                </a:solidFill>
                <a:latin typeface="Arial"/>
              </a:rPr>
              <a:t>L. Rossi</a:t>
            </a:r>
            <a:endParaRPr lang="en-GB">
              <a:solidFill>
                <a:srgbClr val="64BCD9"/>
              </a:solidFill>
              <a:latin typeface="Arial"/>
            </a:endParaRPr>
          </a:p>
        </p:txBody>
      </p:sp>
      <p:sp>
        <p:nvSpPr>
          <p:cNvPr id="8" name="Slide Number Placeholder 7"/>
          <p:cNvSpPr>
            <a:spLocks noGrp="1"/>
          </p:cNvSpPr>
          <p:nvPr>
            <p:ph type="sldNum" sz="quarter" idx="12"/>
          </p:nvPr>
        </p:nvSpPr>
        <p:spPr/>
        <p:txBody>
          <a:bodyPr/>
          <a:lstStyle/>
          <a:p>
            <a:fld id="{BFDCA1C4-9514-7B4F-976F-D92F7E296653}" type="slidenum">
              <a:rPr lang="fr-FR" smtClean="0">
                <a:solidFill>
                  <a:srgbClr val="64BCD9"/>
                </a:solidFill>
                <a:latin typeface="Arial"/>
              </a:rPr>
              <a:pPr/>
              <a:t>23</a:t>
            </a:fld>
            <a:endParaRPr lang="fr-FR">
              <a:solidFill>
                <a:srgbClr val="64BCD9"/>
              </a:solidFill>
              <a:latin typeface="Arial"/>
            </a:endParaRPr>
          </a:p>
        </p:txBody>
      </p:sp>
      <p:sp>
        <p:nvSpPr>
          <p:cNvPr id="3" name="Content Placeholder 2"/>
          <p:cNvSpPr>
            <a:spLocks noGrp="1"/>
          </p:cNvSpPr>
          <p:nvPr>
            <p:ph idx="1"/>
          </p:nvPr>
        </p:nvSpPr>
        <p:spPr>
          <a:xfrm>
            <a:off x="676643" y="540000"/>
            <a:ext cx="8748177" cy="5184576"/>
          </a:xfrm>
          <a:solidFill>
            <a:srgbClr val="CCFFFF"/>
          </a:solidFill>
        </p:spPr>
        <p:txBody>
          <a:bodyPr>
            <a:noAutofit/>
          </a:bodyPr>
          <a:lstStyle/>
          <a:p>
            <a:r>
              <a:rPr lang="en-GB" sz="2400" dirty="0"/>
              <a:t>While the cost and resources are not in the scope of the review (they have been reviewed by an international panel in HL-LHC C&amp;S reviews on March 2015 and October 2016), the reviewers may comment on the level of resources allocated to design , prototyping and validations, as well as on the schedule</a:t>
            </a:r>
            <a:r>
              <a:rPr lang="en-GB" sz="2400" dirty="0" smtClean="0"/>
              <a:t>.</a:t>
            </a:r>
          </a:p>
          <a:p>
            <a:r>
              <a:rPr lang="en-GB" sz="2400" dirty="0" smtClean="0"/>
              <a:t>(for your info next C&amp;SR3 is on March 2018)</a:t>
            </a:r>
          </a:p>
          <a:p>
            <a:endParaRPr lang="en-GB" sz="3200" b="1" u="sng" dirty="0"/>
          </a:p>
          <a:p>
            <a:r>
              <a:rPr lang="en-GB" sz="2400" dirty="0"/>
              <a:t>The review panel reports to the HL-LHC Project Leader and the panel chair is required to deliver a written report within one month after the review. </a:t>
            </a:r>
            <a:endParaRPr lang="en-GB" sz="2400" dirty="0" smtClean="0"/>
          </a:p>
          <a:p>
            <a:endParaRPr lang="en-GB" sz="2400" dirty="0"/>
          </a:p>
          <a:p>
            <a:pPr marL="0" indent="0">
              <a:buNone/>
            </a:pPr>
            <a:endParaRPr lang="en-GB" sz="2400" b="1" u="sng" dirty="0"/>
          </a:p>
        </p:txBody>
      </p:sp>
      <p:sp>
        <p:nvSpPr>
          <p:cNvPr id="6" name="TextBox 10"/>
          <p:cNvSpPr txBox="1"/>
          <p:nvPr/>
        </p:nvSpPr>
        <p:spPr>
          <a:xfrm>
            <a:off x="9050772" y="105757"/>
            <a:ext cx="719856" cy="307777"/>
          </a:xfrm>
          <a:prstGeom prst="rect">
            <a:avLst/>
          </a:prstGeom>
          <a:solidFill>
            <a:srgbClr val="CCFFCC"/>
          </a:solidFill>
        </p:spPr>
        <p:txBody>
          <a:bodyPr wrap="none" rtlCol="0">
            <a:spAutoFit/>
          </a:bodyPr>
          <a:lstStyle/>
          <a:p>
            <a:pPr defTabSz="914400">
              <a:defRPr/>
            </a:pPr>
            <a:r>
              <a:rPr kumimoji="0" lang="en-GB" sz="1400" dirty="0" smtClean="0">
                <a:solidFill>
                  <a:prstClr val="black"/>
                </a:solidFill>
                <a:latin typeface="Calibri"/>
              </a:rPr>
              <a:t>L</a:t>
            </a:r>
            <a:r>
              <a:rPr kumimoji="0" lang="en-GB" sz="1400" dirty="0">
                <a:solidFill>
                  <a:prstClr val="black"/>
                </a:solidFill>
                <a:latin typeface="Calibri"/>
              </a:rPr>
              <a:t>. Rossi</a:t>
            </a:r>
          </a:p>
        </p:txBody>
      </p:sp>
    </p:spTree>
    <p:extLst>
      <p:ext uri="{BB962C8B-B14F-4D97-AF65-F5344CB8AC3E}">
        <p14:creationId xmlns:p14="http://schemas.microsoft.com/office/powerpoint/2010/main" val="88280274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5237" t="7331" r="8089" b="767"/>
          <a:stretch/>
        </p:blipFill>
        <p:spPr>
          <a:xfrm>
            <a:off x="3957643" y="1672695"/>
            <a:ext cx="4944103" cy="3117196"/>
          </a:xfrm>
          <a:prstGeom prst="rect">
            <a:avLst/>
          </a:prstGeom>
          <a:solidFill>
            <a:srgbClr val="56A2BF"/>
          </a:solidFill>
          <a:ln>
            <a:solidFill>
              <a:srgbClr val="8EB4E3"/>
            </a:solidFill>
          </a:ln>
        </p:spPr>
      </p:pic>
      <p:pic>
        <p:nvPicPr>
          <p:cNvPr id="5" name="E9AE129B-AADE-4D42-A5CD-D33420D126B1" descr="7E832775-FA4B-45D5-A24A-50916B9E27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59" y="56422"/>
            <a:ext cx="2203284"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5"/>
          <a:stretch>
            <a:fillRect/>
          </a:stretch>
        </p:blipFill>
        <p:spPr>
          <a:xfrm>
            <a:off x="1006057" y="2730546"/>
            <a:ext cx="1829763" cy="1734526"/>
          </a:xfrm>
          <a:prstGeom prst="rect">
            <a:avLst/>
          </a:prstGeom>
        </p:spPr>
      </p:pic>
      <p:sp>
        <p:nvSpPr>
          <p:cNvPr id="11" name="TextBox 10"/>
          <p:cNvSpPr txBox="1"/>
          <p:nvPr/>
        </p:nvSpPr>
        <p:spPr>
          <a:xfrm>
            <a:off x="7524211" y="17353"/>
            <a:ext cx="1453518" cy="307777"/>
          </a:xfrm>
          <a:prstGeom prst="rect">
            <a:avLst/>
          </a:prstGeom>
          <a:solidFill>
            <a:srgbClr val="CCFFCC"/>
          </a:solidFill>
        </p:spPr>
        <p:txBody>
          <a:bodyPr wrap="none" rtlCol="0">
            <a:spAutoFit/>
          </a:bodyPr>
          <a:lstStyle/>
          <a:p>
            <a:pPr defTabSz="914400">
              <a:defRPr/>
            </a:pPr>
            <a:r>
              <a:rPr kumimoji="0" lang="en-GB" sz="1400" dirty="0">
                <a:solidFill>
                  <a:prstClr val="black"/>
                </a:solidFill>
                <a:latin typeface="Calibri"/>
              </a:rPr>
              <a:t>Courtesy, L. Rossi</a:t>
            </a:r>
          </a:p>
        </p:txBody>
      </p:sp>
      <p:sp>
        <p:nvSpPr>
          <p:cNvPr id="32" name="テキスト ボックス 31"/>
          <p:cNvSpPr txBox="1"/>
          <p:nvPr/>
        </p:nvSpPr>
        <p:spPr>
          <a:xfrm>
            <a:off x="993091" y="1864618"/>
            <a:ext cx="1824162" cy="646331"/>
          </a:xfrm>
          <a:prstGeom prst="rect">
            <a:avLst/>
          </a:prstGeom>
          <a:solidFill>
            <a:srgbClr val="FFFF00"/>
          </a:solidFill>
        </p:spPr>
        <p:txBody>
          <a:bodyPr wrap="none" rtlCol="0">
            <a:spAutoFit/>
          </a:bodyPr>
          <a:lstStyle/>
          <a:p>
            <a:pPr algn="ctr"/>
            <a:r>
              <a:rPr lang="en-US" altLang="ja-JP" dirty="0">
                <a:solidFill>
                  <a:prstClr val="black"/>
                </a:solidFill>
                <a:latin typeface="Calibri"/>
                <a:ea typeface="ＭＳ Ｐゴシック"/>
              </a:rPr>
              <a:t>IR-FF </a:t>
            </a:r>
            <a:r>
              <a:rPr lang="en-US" altLang="ja-JP" dirty="0" err="1">
                <a:solidFill>
                  <a:prstClr val="black"/>
                </a:solidFill>
                <a:latin typeface="Calibri"/>
                <a:ea typeface="ＭＳ Ｐゴシック"/>
              </a:rPr>
              <a:t>Quadrupole</a:t>
            </a:r>
            <a:endParaRPr lang="en-US" altLang="ja-JP" dirty="0">
              <a:solidFill>
                <a:prstClr val="black"/>
              </a:solidFill>
              <a:latin typeface="Calibri"/>
              <a:ea typeface="ＭＳ Ｐゴシック"/>
            </a:endParaRPr>
          </a:p>
          <a:p>
            <a:pPr algn="ctr"/>
            <a:r>
              <a:rPr lang="en-US" altLang="ja-JP" dirty="0">
                <a:solidFill>
                  <a:prstClr val="black"/>
                </a:solidFill>
                <a:latin typeface="Calibri"/>
                <a:ea typeface="ＭＳ Ｐゴシック"/>
              </a:rPr>
              <a:t>(MQXF)</a:t>
            </a:r>
            <a:endParaRPr lang="ja-JP" altLang="en-US" dirty="0">
              <a:solidFill>
                <a:prstClr val="black"/>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31CB0898-1056-4046-813E-77E50C8D40D9}" type="slidenum">
              <a:rPr lang="ja-JP" altLang="en-US" smtClean="0">
                <a:solidFill>
                  <a:prstClr val="black">
                    <a:tint val="75000"/>
                  </a:prstClr>
                </a:solidFill>
                <a:latin typeface="Calibri"/>
                <a:ea typeface="ＭＳ Ｐゴシック"/>
              </a:rPr>
              <a:pPr/>
              <a:t>24</a:t>
            </a:fld>
            <a:endParaRPr lang="ja-JP" altLang="en-US" dirty="0">
              <a:solidFill>
                <a:prstClr val="black">
                  <a:tint val="75000"/>
                </a:prstClr>
              </a:solidFill>
              <a:latin typeface="Calibri"/>
              <a:ea typeface="ＭＳ Ｐゴシック"/>
            </a:endParaRPr>
          </a:p>
        </p:txBody>
      </p:sp>
      <p:pic>
        <p:nvPicPr>
          <p:cNvPr id="27" name="図 26"/>
          <p:cNvPicPr>
            <a:picLocks noChangeAspect="1"/>
          </p:cNvPicPr>
          <p:nvPr/>
        </p:nvPicPr>
        <p:blipFill>
          <a:blip r:embed="rId6"/>
          <a:stretch>
            <a:fillRect/>
          </a:stretch>
        </p:blipFill>
        <p:spPr>
          <a:xfrm>
            <a:off x="192191" y="3684995"/>
            <a:ext cx="534893" cy="571121"/>
          </a:xfrm>
          <a:prstGeom prst="rect">
            <a:avLst/>
          </a:prstGeom>
        </p:spPr>
      </p:pic>
      <p:grpSp>
        <p:nvGrpSpPr>
          <p:cNvPr id="33" name="図形グループ 32"/>
          <p:cNvGrpSpPr/>
          <p:nvPr/>
        </p:nvGrpSpPr>
        <p:grpSpPr>
          <a:xfrm>
            <a:off x="506388" y="4595286"/>
            <a:ext cx="5027741" cy="2179604"/>
            <a:chOff x="660033" y="1505863"/>
            <a:chExt cx="8542784" cy="3834504"/>
          </a:xfrm>
        </p:grpSpPr>
        <p:pic>
          <p:nvPicPr>
            <p:cNvPr id="34" name="Picture 4"/>
            <p:cNvPicPr>
              <a:picLocks noChangeAspect="1"/>
            </p:cNvPicPr>
            <p:nvPr/>
          </p:nvPicPr>
          <p:blipFill rotWithShape="1">
            <a:blip r:embed="rId7" cstate="screen">
              <a:extLst>
                <a:ext uri="{28A0092B-C50C-407E-A947-70E740481C1C}">
                  <a14:useLocalDpi xmlns:a14="http://schemas.microsoft.com/office/drawing/2010/main"/>
                </a:ext>
              </a:extLst>
            </a:blip>
            <a:srcRect t="11114"/>
            <a:stretch/>
          </p:blipFill>
          <p:spPr>
            <a:xfrm>
              <a:off x="660033" y="1505863"/>
              <a:ext cx="8542784" cy="3834504"/>
            </a:xfrm>
            <a:prstGeom prst="rect">
              <a:avLst/>
            </a:prstGeom>
          </p:spPr>
        </p:pic>
        <p:sp>
          <p:nvSpPr>
            <p:cNvPr id="35" name="TextBox 6"/>
            <p:cNvSpPr txBox="1"/>
            <p:nvPr/>
          </p:nvSpPr>
          <p:spPr>
            <a:xfrm>
              <a:off x="2142505" y="3204084"/>
              <a:ext cx="2032570" cy="656812"/>
            </a:xfrm>
            <a:prstGeom prst="rect">
              <a:avLst/>
            </a:prstGeom>
            <a:noFill/>
          </p:spPr>
          <p:txBody>
            <a:bodyPr wrap="square" rtlCol="0">
              <a:spAutoFit/>
            </a:bodyPr>
            <a:lstStyle/>
            <a:p>
              <a:pPr defTabSz="914400"/>
              <a:r>
                <a:rPr lang="fr-CH" b="1" dirty="0">
                  <a:solidFill>
                    <a:srgbClr val="FFFF00"/>
                  </a:solidFill>
                  <a:latin typeface="Calibri"/>
                </a:rPr>
                <a:t>SC Links</a:t>
              </a:r>
            </a:p>
          </p:txBody>
        </p:sp>
        <p:cxnSp>
          <p:nvCxnSpPr>
            <p:cNvPr id="36" name="Straight Arrow Connector 7"/>
            <p:cNvCxnSpPr/>
            <p:nvPr/>
          </p:nvCxnSpPr>
          <p:spPr>
            <a:xfrm flipH="1" flipV="1">
              <a:off x="1998493" y="2895346"/>
              <a:ext cx="476280" cy="288032"/>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11"/>
            <p:cNvSpPr txBox="1"/>
            <p:nvPr/>
          </p:nvSpPr>
          <p:spPr>
            <a:xfrm>
              <a:off x="3297324" y="4201156"/>
              <a:ext cx="710241" cy="595607"/>
            </a:xfrm>
            <a:prstGeom prst="rect">
              <a:avLst/>
            </a:prstGeom>
            <a:noFill/>
          </p:spPr>
          <p:txBody>
            <a:bodyPr wrap="none" rtlCol="0">
              <a:spAutoFit/>
            </a:bodyPr>
            <a:lstStyle/>
            <a:p>
              <a:pPr defTabSz="914400"/>
              <a:r>
                <a:rPr lang="fr-CH" sz="1600" b="1" dirty="0">
                  <a:solidFill>
                    <a:srgbClr val="FFFF00"/>
                  </a:solidFill>
                  <a:latin typeface="Calibri"/>
                </a:rPr>
                <a:t>D1</a:t>
              </a:r>
              <a:endParaRPr lang="en-GB" sz="1600" b="1" dirty="0">
                <a:solidFill>
                  <a:srgbClr val="FFFF00"/>
                </a:solidFill>
                <a:latin typeface="Calibri"/>
              </a:endParaRPr>
            </a:p>
          </p:txBody>
        </p:sp>
        <p:sp>
          <p:nvSpPr>
            <p:cNvPr id="38" name="TextBox 13"/>
            <p:cNvSpPr txBox="1"/>
            <p:nvPr/>
          </p:nvSpPr>
          <p:spPr>
            <a:xfrm>
              <a:off x="4503176" y="4059222"/>
              <a:ext cx="683856" cy="595607"/>
            </a:xfrm>
            <a:prstGeom prst="rect">
              <a:avLst/>
            </a:prstGeom>
            <a:noFill/>
          </p:spPr>
          <p:txBody>
            <a:bodyPr wrap="none" rtlCol="0">
              <a:spAutoFit/>
            </a:bodyPr>
            <a:lstStyle/>
            <a:p>
              <a:pPr defTabSz="914400"/>
              <a:r>
                <a:rPr lang="fr-CH" sz="1600" b="1" dirty="0">
                  <a:solidFill>
                    <a:srgbClr val="FFFF00"/>
                  </a:solidFill>
                  <a:latin typeface="Calibri"/>
                </a:rPr>
                <a:t>CP</a:t>
              </a:r>
              <a:endParaRPr lang="en-GB" sz="1600" b="1" dirty="0">
                <a:solidFill>
                  <a:srgbClr val="FFFF00"/>
                </a:solidFill>
                <a:latin typeface="Calibri"/>
              </a:endParaRPr>
            </a:p>
          </p:txBody>
        </p:sp>
        <p:sp>
          <p:nvSpPr>
            <p:cNvPr id="39" name="TextBox 14"/>
            <p:cNvSpPr txBox="1"/>
            <p:nvPr/>
          </p:nvSpPr>
          <p:spPr>
            <a:xfrm>
              <a:off x="5516711" y="3928800"/>
              <a:ext cx="729647" cy="595607"/>
            </a:xfrm>
            <a:prstGeom prst="rect">
              <a:avLst/>
            </a:prstGeom>
            <a:noFill/>
          </p:spPr>
          <p:txBody>
            <a:bodyPr wrap="none" rtlCol="0">
              <a:spAutoFit/>
            </a:bodyPr>
            <a:lstStyle/>
            <a:p>
              <a:pPr defTabSz="914400"/>
              <a:r>
                <a:rPr lang="fr-CH" sz="1600" b="1" dirty="0">
                  <a:solidFill>
                    <a:srgbClr val="FFFF00"/>
                  </a:solidFill>
                  <a:latin typeface="Calibri"/>
                </a:rPr>
                <a:t>Q3</a:t>
              </a:r>
              <a:endParaRPr lang="en-GB" sz="1600" b="1" dirty="0">
                <a:solidFill>
                  <a:srgbClr val="FFFF00"/>
                </a:solidFill>
                <a:latin typeface="Calibri"/>
              </a:endParaRPr>
            </a:p>
          </p:txBody>
        </p:sp>
        <p:sp>
          <p:nvSpPr>
            <p:cNvPr id="40" name="TextBox 15"/>
            <p:cNvSpPr txBox="1"/>
            <p:nvPr/>
          </p:nvSpPr>
          <p:spPr>
            <a:xfrm>
              <a:off x="6598738" y="3825433"/>
              <a:ext cx="916733" cy="595607"/>
            </a:xfrm>
            <a:prstGeom prst="rect">
              <a:avLst/>
            </a:prstGeom>
            <a:noFill/>
          </p:spPr>
          <p:txBody>
            <a:bodyPr wrap="none" rtlCol="0">
              <a:spAutoFit/>
            </a:bodyPr>
            <a:lstStyle/>
            <a:p>
              <a:pPr defTabSz="914400"/>
              <a:r>
                <a:rPr lang="fr-CH" sz="1600" b="1" dirty="0">
                  <a:solidFill>
                    <a:srgbClr val="FFFF00"/>
                  </a:solidFill>
                  <a:latin typeface="Calibri"/>
                </a:rPr>
                <a:t>Q2b</a:t>
              </a:r>
              <a:endParaRPr lang="en-GB" sz="1600" b="1" dirty="0">
                <a:solidFill>
                  <a:srgbClr val="FFFF00"/>
                </a:solidFill>
                <a:latin typeface="Calibri"/>
              </a:endParaRPr>
            </a:p>
          </p:txBody>
        </p:sp>
        <p:sp>
          <p:nvSpPr>
            <p:cNvPr id="41" name="TextBox 16"/>
            <p:cNvSpPr txBox="1"/>
            <p:nvPr/>
          </p:nvSpPr>
          <p:spPr>
            <a:xfrm>
              <a:off x="7427826" y="3651800"/>
              <a:ext cx="901752" cy="595607"/>
            </a:xfrm>
            <a:prstGeom prst="rect">
              <a:avLst/>
            </a:prstGeom>
            <a:noFill/>
          </p:spPr>
          <p:txBody>
            <a:bodyPr wrap="none" rtlCol="0">
              <a:spAutoFit/>
            </a:bodyPr>
            <a:lstStyle/>
            <a:p>
              <a:pPr defTabSz="914400"/>
              <a:r>
                <a:rPr lang="fr-CH" sz="1600" b="1" dirty="0">
                  <a:solidFill>
                    <a:srgbClr val="FFFF00"/>
                  </a:solidFill>
                  <a:latin typeface="Calibri"/>
                </a:rPr>
                <a:t>Q2a</a:t>
              </a:r>
              <a:endParaRPr lang="en-GB" sz="1600" b="1" dirty="0">
                <a:solidFill>
                  <a:srgbClr val="FFFF00"/>
                </a:solidFill>
                <a:latin typeface="Calibri"/>
              </a:endParaRPr>
            </a:p>
          </p:txBody>
        </p:sp>
        <p:sp>
          <p:nvSpPr>
            <p:cNvPr id="42" name="TextBox 17"/>
            <p:cNvSpPr txBox="1"/>
            <p:nvPr/>
          </p:nvSpPr>
          <p:spPr>
            <a:xfrm>
              <a:off x="8248655" y="3553091"/>
              <a:ext cx="729647" cy="595607"/>
            </a:xfrm>
            <a:prstGeom prst="rect">
              <a:avLst/>
            </a:prstGeom>
            <a:noFill/>
          </p:spPr>
          <p:txBody>
            <a:bodyPr wrap="none" rtlCol="0">
              <a:spAutoFit/>
            </a:bodyPr>
            <a:lstStyle/>
            <a:p>
              <a:pPr defTabSz="914400"/>
              <a:r>
                <a:rPr lang="fr-CH" sz="1600" b="1" dirty="0">
                  <a:solidFill>
                    <a:srgbClr val="FFFF00"/>
                  </a:solidFill>
                  <a:latin typeface="Calibri"/>
                </a:rPr>
                <a:t>Q1</a:t>
              </a:r>
              <a:endParaRPr lang="en-GB" sz="1600" b="1" dirty="0">
                <a:solidFill>
                  <a:srgbClr val="FFFF00"/>
                </a:solidFill>
                <a:latin typeface="Calibri"/>
              </a:endParaRPr>
            </a:p>
          </p:txBody>
        </p:sp>
        <p:sp>
          <p:nvSpPr>
            <p:cNvPr id="43" name="TextBox 18"/>
            <p:cNvSpPr txBox="1"/>
            <p:nvPr/>
          </p:nvSpPr>
          <p:spPr>
            <a:xfrm>
              <a:off x="2915922" y="1659746"/>
              <a:ext cx="3608224" cy="602077"/>
            </a:xfrm>
            <a:prstGeom prst="rect">
              <a:avLst/>
            </a:prstGeom>
            <a:noFill/>
          </p:spPr>
          <p:txBody>
            <a:bodyPr wrap="square" rtlCol="0">
              <a:spAutoFit/>
            </a:bodyPr>
            <a:lstStyle/>
            <a:p>
              <a:pPr defTabSz="914400"/>
              <a:r>
                <a:rPr lang="fr-CH" sz="1600" b="1" dirty="0">
                  <a:solidFill>
                    <a:srgbClr val="FFFF00"/>
                  </a:solidFill>
                  <a:latin typeface="Calibri"/>
                </a:rPr>
                <a:t>Service </a:t>
              </a:r>
              <a:r>
                <a:rPr lang="fr-CH" sz="1600" b="1" dirty="0" err="1">
                  <a:solidFill>
                    <a:srgbClr val="FFFF00"/>
                  </a:solidFill>
                  <a:latin typeface="Calibri"/>
                </a:rPr>
                <a:t>gallery</a:t>
              </a:r>
              <a:r>
                <a:rPr lang="fr-CH" sz="1600" b="1" dirty="0">
                  <a:solidFill>
                    <a:srgbClr val="FFFF00"/>
                  </a:solidFill>
                  <a:latin typeface="Calibri"/>
                </a:rPr>
                <a:t> (UR)</a:t>
              </a:r>
            </a:p>
          </p:txBody>
        </p:sp>
        <p:cxnSp>
          <p:nvCxnSpPr>
            <p:cNvPr id="44" name="Straight Arrow Connector 22"/>
            <p:cNvCxnSpPr/>
            <p:nvPr/>
          </p:nvCxnSpPr>
          <p:spPr>
            <a:xfrm>
              <a:off x="1278410" y="2029882"/>
              <a:ext cx="0" cy="413466"/>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45" name="TextBox 31"/>
            <p:cNvSpPr txBox="1"/>
            <p:nvPr/>
          </p:nvSpPr>
          <p:spPr>
            <a:xfrm>
              <a:off x="1035007" y="4591213"/>
              <a:ext cx="827148" cy="487315"/>
            </a:xfrm>
            <a:prstGeom prst="rect">
              <a:avLst/>
            </a:prstGeom>
            <a:noFill/>
          </p:spPr>
          <p:txBody>
            <a:bodyPr wrap="none" rtlCol="0">
              <a:spAutoFit/>
            </a:bodyPr>
            <a:lstStyle/>
            <a:p>
              <a:pPr defTabSz="914400"/>
              <a:r>
                <a:rPr lang="fr-CH" sz="1200" b="1" dirty="0">
                  <a:solidFill>
                    <a:srgbClr val="FFFF00"/>
                  </a:solidFill>
                  <a:latin typeface="Calibri"/>
                </a:rPr>
                <a:t>DFM</a:t>
              </a:r>
              <a:endParaRPr lang="en-GB" sz="1200" b="1" dirty="0">
                <a:solidFill>
                  <a:srgbClr val="FFFF00"/>
                </a:solidFill>
                <a:latin typeface="Calibri"/>
              </a:endParaRPr>
            </a:p>
          </p:txBody>
        </p:sp>
        <p:pic>
          <p:nvPicPr>
            <p:cNvPr id="46" name="Picture 54" descr="United States icon">
              <a:hlinkClick r:id="rId8"/>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248650" y="3105939"/>
              <a:ext cx="348738" cy="348738"/>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8"/>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499802" y="3183770"/>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 name="Picture 62" descr="Spain icon">
              <a:hlinkClick r:id="rId11"/>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988603" y="3238376"/>
              <a:ext cx="386328" cy="38632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28"/>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524146" y="3296695"/>
              <a:ext cx="321414" cy="3214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Picture 54" descr="United States icon">
              <a:hlinkClick r:id="rId8"/>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445572" y="3433053"/>
              <a:ext cx="348738" cy="34873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62" descr="Spain icon">
              <a:hlinkClick r:id="rId11"/>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4622385" y="3472052"/>
              <a:ext cx="386328" cy="38632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4" descr="Italy icon">
              <a:hlinkClick r:id="rId13"/>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4175076" y="3544530"/>
              <a:ext cx="384262" cy="38426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6" descr="Japan icon">
              <a:hlinkClick r:id="rId15"/>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386314" y="3668269"/>
              <a:ext cx="380222" cy="380222"/>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31"/>
            <p:cNvSpPr txBox="1"/>
            <p:nvPr/>
          </p:nvSpPr>
          <p:spPr>
            <a:xfrm>
              <a:off x="2474773" y="4388475"/>
              <a:ext cx="749564" cy="487315"/>
            </a:xfrm>
            <a:prstGeom prst="rect">
              <a:avLst/>
            </a:prstGeom>
            <a:noFill/>
          </p:spPr>
          <p:txBody>
            <a:bodyPr wrap="none" rtlCol="0">
              <a:spAutoFit/>
            </a:bodyPr>
            <a:lstStyle/>
            <a:p>
              <a:pPr defTabSz="914400"/>
              <a:r>
                <a:rPr lang="fr-CH" sz="1200" b="1" dirty="0">
                  <a:solidFill>
                    <a:srgbClr val="FFFF00"/>
                  </a:solidFill>
                  <a:latin typeface="Calibri"/>
                </a:rPr>
                <a:t>DFX</a:t>
              </a:r>
              <a:endParaRPr lang="en-GB" sz="1200" b="1" dirty="0">
                <a:solidFill>
                  <a:srgbClr val="FFFF00"/>
                </a:solidFill>
                <a:latin typeface="Calibri"/>
              </a:endParaRPr>
            </a:p>
          </p:txBody>
        </p:sp>
      </p:grpSp>
      <p:cxnSp>
        <p:nvCxnSpPr>
          <p:cNvPr id="18" name="直線矢印コネクタ 17"/>
          <p:cNvCxnSpPr/>
          <p:nvPr/>
        </p:nvCxnSpPr>
        <p:spPr>
          <a:xfrm>
            <a:off x="506388" y="4256114"/>
            <a:ext cx="521944" cy="872060"/>
          </a:xfrm>
          <a:prstGeom prst="straightConnector1">
            <a:avLst/>
          </a:prstGeom>
          <a:ln>
            <a:solidFill>
              <a:schemeClr val="tx2">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5" name="直線矢印コネクタ 24"/>
          <p:cNvCxnSpPr/>
          <p:nvPr/>
        </p:nvCxnSpPr>
        <p:spPr>
          <a:xfrm flipV="1">
            <a:off x="4848098" y="4354972"/>
            <a:ext cx="553907" cy="670016"/>
          </a:xfrm>
          <a:prstGeom prst="straightConnector1">
            <a:avLst/>
          </a:prstGeom>
          <a:ln>
            <a:solidFill>
              <a:srgbClr val="4F81BD"/>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p:nvPr/>
        </p:nvCxnSpPr>
        <p:spPr>
          <a:xfrm>
            <a:off x="1920949" y="4354992"/>
            <a:ext cx="1928215" cy="1357937"/>
          </a:xfrm>
          <a:prstGeom prst="straightConnector1">
            <a:avLst/>
          </a:prstGeom>
          <a:ln>
            <a:solidFill>
              <a:srgbClr val="8EB4E3"/>
            </a:solidFill>
            <a:tailEnd type="arrow"/>
          </a:ln>
        </p:spPr>
        <p:style>
          <a:lnRef idx="2">
            <a:schemeClr val="accent1"/>
          </a:lnRef>
          <a:fillRef idx="0">
            <a:schemeClr val="accent1"/>
          </a:fillRef>
          <a:effectRef idx="1">
            <a:schemeClr val="accent1"/>
          </a:effectRef>
          <a:fontRef idx="minor">
            <a:schemeClr val="tx1"/>
          </a:fontRef>
        </p:style>
      </p:cxnSp>
      <p:sp>
        <p:nvSpPr>
          <p:cNvPr id="60" name="日付プレースホルダー 59"/>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A. Yamamoto, 17/05/15c</a:t>
            </a:r>
            <a:endParaRPr lang="ja-JP" altLang="en-US">
              <a:solidFill>
                <a:prstClr val="black">
                  <a:tint val="75000"/>
                </a:prstClr>
              </a:solidFill>
              <a:latin typeface="Calibri"/>
              <a:ea typeface="ＭＳ Ｐゴシック"/>
            </a:endParaRPr>
          </a:p>
        </p:txBody>
      </p:sp>
      <p:cxnSp>
        <p:nvCxnSpPr>
          <p:cNvPr id="55" name="直線矢印コネクタ 54"/>
          <p:cNvCxnSpPr/>
          <p:nvPr/>
        </p:nvCxnSpPr>
        <p:spPr>
          <a:xfrm flipV="1">
            <a:off x="5177823" y="2510929"/>
            <a:ext cx="1834797" cy="2605692"/>
          </a:xfrm>
          <a:prstGeom prst="straightConnector1">
            <a:avLst/>
          </a:prstGeom>
          <a:ln>
            <a:solidFill>
              <a:srgbClr val="4F81BD"/>
            </a:solidFill>
            <a:prstDash val="dash"/>
            <a:tailEnd type="arrow"/>
          </a:ln>
        </p:spPr>
        <p:style>
          <a:lnRef idx="2">
            <a:schemeClr val="accent1"/>
          </a:lnRef>
          <a:fillRef idx="0">
            <a:schemeClr val="accent1"/>
          </a:fillRef>
          <a:effectRef idx="1">
            <a:schemeClr val="accent1"/>
          </a:effectRef>
          <a:fontRef idx="minor">
            <a:schemeClr val="tx1"/>
          </a:fontRef>
        </p:style>
      </p:cxnSp>
      <p:pic>
        <p:nvPicPr>
          <p:cNvPr id="56" name="図 55"/>
          <p:cNvPicPr>
            <a:picLocks noChangeAspect="1"/>
          </p:cNvPicPr>
          <p:nvPr/>
        </p:nvPicPr>
        <p:blipFill>
          <a:blip r:embed="rId17"/>
          <a:stretch>
            <a:fillRect/>
          </a:stretch>
        </p:blipFill>
        <p:spPr>
          <a:xfrm>
            <a:off x="9263723" y="40498"/>
            <a:ext cx="601738" cy="748503"/>
          </a:xfrm>
          <a:prstGeom prst="rect">
            <a:avLst/>
          </a:prstGeom>
        </p:spPr>
      </p:pic>
      <p:pic>
        <p:nvPicPr>
          <p:cNvPr id="58" name="図 57"/>
          <p:cNvPicPr>
            <a:picLocks noChangeAspect="1"/>
          </p:cNvPicPr>
          <p:nvPr/>
        </p:nvPicPr>
        <p:blipFill>
          <a:blip r:embed="rId18"/>
          <a:stretch>
            <a:fillRect/>
          </a:stretch>
        </p:blipFill>
        <p:spPr>
          <a:xfrm>
            <a:off x="87191" y="34125"/>
            <a:ext cx="1090697" cy="482340"/>
          </a:xfrm>
          <a:prstGeom prst="rect">
            <a:avLst/>
          </a:prstGeom>
        </p:spPr>
      </p:pic>
      <p:sp>
        <p:nvSpPr>
          <p:cNvPr id="2" name="タイトル 1"/>
          <p:cNvSpPr>
            <a:spLocks noGrp="1"/>
          </p:cNvSpPr>
          <p:nvPr>
            <p:ph type="title"/>
          </p:nvPr>
        </p:nvSpPr>
        <p:spPr>
          <a:xfrm>
            <a:off x="358422" y="460361"/>
            <a:ext cx="9052279" cy="841451"/>
          </a:xfrm>
        </p:spPr>
        <p:txBody>
          <a:bodyPr>
            <a:normAutofit fontScale="90000"/>
          </a:bodyPr>
          <a:lstStyle/>
          <a:p>
            <a:r>
              <a:rPr lang="en-US" altLang="ja-JP" b="1" dirty="0" smtClean="0">
                <a:solidFill>
                  <a:srgbClr val="FF6600"/>
                </a:solidFill>
              </a:rPr>
              <a:t>Nb</a:t>
            </a:r>
            <a:r>
              <a:rPr lang="en-US" altLang="ja-JP" b="1" baseline="-25000" dirty="0" smtClean="0">
                <a:solidFill>
                  <a:srgbClr val="FF6600"/>
                </a:solidFill>
              </a:rPr>
              <a:t>3</a:t>
            </a:r>
            <a:r>
              <a:rPr lang="en-US" altLang="ja-JP" b="1" dirty="0" smtClean="0">
                <a:solidFill>
                  <a:srgbClr val="FF6600"/>
                </a:solidFill>
              </a:rPr>
              <a:t>Sn</a:t>
            </a:r>
            <a:r>
              <a:rPr lang="en-US" altLang="ja-JP" b="1" dirty="0" smtClean="0"/>
              <a:t> Superconducting Magnets </a:t>
            </a:r>
            <a:br>
              <a:rPr lang="en-US" altLang="ja-JP" b="1" dirty="0" smtClean="0"/>
            </a:br>
            <a:r>
              <a:rPr lang="en-US" altLang="ja-JP" b="1" dirty="0" smtClean="0"/>
              <a:t>and </a:t>
            </a:r>
            <a:r>
              <a:rPr lang="en-US" altLang="ja-JP" b="1" dirty="0" smtClean="0">
                <a:solidFill>
                  <a:srgbClr val="008000"/>
                </a:solidFill>
              </a:rPr>
              <a:t>MgB</a:t>
            </a:r>
            <a:r>
              <a:rPr lang="en-US" altLang="ja-JP" b="1" baseline="-25000" dirty="0" smtClean="0">
                <a:solidFill>
                  <a:srgbClr val="008000"/>
                </a:solidFill>
              </a:rPr>
              <a:t>2</a:t>
            </a:r>
            <a:r>
              <a:rPr lang="en-US" altLang="ja-JP" b="1" dirty="0" smtClean="0"/>
              <a:t> SC Links for HL-LHC</a:t>
            </a:r>
            <a:endParaRPr kumimoji="1" lang="ja-JP" altLang="en-US" b="1" dirty="0"/>
          </a:p>
        </p:txBody>
      </p:sp>
    </p:spTree>
    <p:extLst>
      <p:ext uri="{BB962C8B-B14F-4D97-AF65-F5344CB8AC3E}">
        <p14:creationId xmlns:p14="http://schemas.microsoft.com/office/powerpoint/2010/main" val="12724061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profile: ULTIMATE goal</a:t>
            </a:r>
            <a:endParaRPr lang="en-US" dirty="0"/>
          </a:p>
        </p:txBody>
      </p:sp>
      <p:sp>
        <p:nvSpPr>
          <p:cNvPr id="3" name="Footer Placeholder 2"/>
          <p:cNvSpPr>
            <a:spLocks noGrp="1"/>
          </p:cNvSpPr>
          <p:nvPr>
            <p:ph type="ftr" sz="quarter" idx="11"/>
          </p:nvPr>
        </p:nvSpPr>
        <p:spPr/>
        <p:txBody>
          <a:bodyPr/>
          <a:lstStyle/>
          <a:p>
            <a:r>
              <a:rPr lang="en-GB" smtClean="0">
                <a:solidFill>
                  <a:srgbClr val="64BCD9"/>
                </a:solidFill>
                <a:latin typeface="Arial"/>
              </a:rPr>
              <a:t>L Rossi @ Director CD-1 review - 13 June 2017</a:t>
            </a:r>
            <a:endParaRPr lang="en-GB">
              <a:solidFill>
                <a:srgbClr val="64BCD9"/>
              </a:solidFill>
              <a:latin typeface="Arial"/>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solidFill>
                  <a:srgbClr val="64BCD9"/>
                </a:solidFill>
                <a:latin typeface="Arial"/>
              </a:rPr>
              <a:pPr/>
              <a:t>25</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379650" y="930128"/>
            <a:ext cx="9146723" cy="5005670"/>
          </a:xfrm>
          <a:prstGeom prst="rect">
            <a:avLst/>
          </a:prstGeom>
        </p:spPr>
      </p:pic>
      <p:pic>
        <p:nvPicPr>
          <p:cNvPr id="7" name="Picture 6"/>
          <p:cNvPicPr>
            <a:picLocks noChangeAspect="1"/>
          </p:cNvPicPr>
          <p:nvPr/>
        </p:nvPicPr>
        <p:blipFill>
          <a:blip r:embed="rId3"/>
          <a:stretch>
            <a:fillRect/>
          </a:stretch>
        </p:blipFill>
        <p:spPr>
          <a:xfrm>
            <a:off x="2300708" y="5649940"/>
            <a:ext cx="5567654" cy="853514"/>
          </a:xfrm>
          <a:prstGeom prst="rect">
            <a:avLst/>
          </a:prstGeom>
        </p:spPr>
      </p:pic>
      <p:sp>
        <p:nvSpPr>
          <p:cNvPr id="6" name="左右矢印 5"/>
          <p:cNvSpPr/>
          <p:nvPr/>
        </p:nvSpPr>
        <p:spPr>
          <a:xfrm>
            <a:off x="4156193" y="1995974"/>
            <a:ext cx="1039047" cy="42888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595435" y="1593633"/>
            <a:ext cx="2352890" cy="369332"/>
          </a:xfrm>
          <a:prstGeom prst="rect">
            <a:avLst/>
          </a:prstGeom>
          <a:solidFill>
            <a:srgbClr val="FFFF00"/>
          </a:solidFill>
        </p:spPr>
        <p:txBody>
          <a:bodyPr wrap="none" rtlCol="0">
            <a:spAutoFit/>
          </a:bodyPr>
          <a:lstStyle/>
          <a:p>
            <a:r>
              <a:rPr kumimoji="1" lang="en-US" altLang="ja-JP" dirty="0" smtClean="0">
                <a:solidFill>
                  <a:srgbClr val="FF0000"/>
                </a:solidFill>
              </a:rPr>
              <a:t>SC Link Construction</a:t>
            </a:r>
            <a:endParaRPr kumimoji="1" lang="ja-JP" altLang="en-US" dirty="0">
              <a:solidFill>
                <a:srgbClr val="FF0000"/>
              </a:solidFill>
            </a:endParaRPr>
          </a:p>
        </p:txBody>
      </p:sp>
    </p:spTree>
    <p:extLst>
      <p:ext uri="{BB962C8B-B14F-4D97-AF65-F5344CB8AC3E}">
        <p14:creationId xmlns:p14="http://schemas.microsoft.com/office/powerpoint/2010/main" val="37555991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946028"/>
          </a:xfrm>
        </p:spPr>
        <p:txBody>
          <a:bodyPr/>
          <a:lstStyle/>
          <a:p>
            <a:r>
              <a:rPr kumimoji="1" lang="en-US" altLang="ja-JP" b="1" dirty="0" smtClean="0"/>
              <a:t>Agenda: 3 July </a:t>
            </a:r>
            <a:endParaRPr kumimoji="1" lang="ja-JP" altLang="en-US" b="1" dirty="0"/>
          </a:p>
        </p:txBody>
      </p:sp>
      <p:sp>
        <p:nvSpPr>
          <p:cNvPr id="3" name="コンテンツ プレースホルダー 2"/>
          <p:cNvSpPr>
            <a:spLocks noGrp="1"/>
          </p:cNvSpPr>
          <p:nvPr>
            <p:ph idx="1"/>
          </p:nvPr>
        </p:nvSpPr>
        <p:spPr>
          <a:xfrm>
            <a:off x="993189" y="1319221"/>
            <a:ext cx="8161855" cy="5384170"/>
          </a:xfrm>
        </p:spPr>
        <p:txBody>
          <a:bodyPr>
            <a:normAutofit fontScale="92500" lnSpcReduction="20000"/>
          </a:bodyPr>
          <a:lstStyle/>
          <a:p>
            <a:pPr marL="0" indent="0">
              <a:buNone/>
            </a:pPr>
            <a:r>
              <a:rPr kumimoji="1" lang="en-US" altLang="ja-JP" sz="2000" dirty="0" smtClean="0"/>
              <a:t>AM</a:t>
            </a:r>
            <a:endParaRPr kumimoji="1" lang="en-US" altLang="ja-JP" sz="2000" dirty="0" smtClean="0"/>
          </a:p>
          <a:p>
            <a:r>
              <a:rPr kumimoji="1" lang="en-US" altLang="ja-JP" sz="2000" dirty="0" smtClean="0"/>
              <a:t>Welcome  </a:t>
            </a:r>
            <a:r>
              <a:rPr kumimoji="1" lang="en-US" altLang="ja-JP" sz="2000" dirty="0" smtClean="0"/>
              <a:t>and Review Charge </a:t>
            </a:r>
            <a:r>
              <a:rPr kumimoji="1" lang="en-US" altLang="ja-JP" sz="2000" dirty="0" smtClean="0"/>
              <a:t>					(</a:t>
            </a:r>
            <a:r>
              <a:rPr kumimoji="1" lang="en-US" altLang="ja-JP" sz="2000" dirty="0" smtClean="0"/>
              <a:t>L. Rossi)</a:t>
            </a:r>
          </a:p>
          <a:p>
            <a:r>
              <a:rPr lang="en-US" altLang="ja-JP" sz="2000" dirty="0" smtClean="0"/>
              <a:t>System overview and baseline design  </a:t>
            </a:r>
            <a:r>
              <a:rPr lang="en-US" altLang="ja-JP" sz="2000" dirty="0" smtClean="0"/>
              <a:t>				(</a:t>
            </a:r>
            <a:r>
              <a:rPr lang="en-US" altLang="ja-JP" sz="2000" dirty="0" smtClean="0"/>
              <a:t>A. </a:t>
            </a:r>
            <a:r>
              <a:rPr lang="en-US" altLang="ja-JP" sz="2000" dirty="0" err="1" smtClean="0"/>
              <a:t>Ballarino</a:t>
            </a:r>
            <a:r>
              <a:rPr lang="en-US" altLang="ja-JP" sz="2000" dirty="0" smtClean="0"/>
              <a:t>)</a:t>
            </a:r>
          </a:p>
          <a:p>
            <a:r>
              <a:rPr kumimoji="1" lang="en-US" altLang="ja-JP" sz="2000" dirty="0" smtClean="0"/>
              <a:t>Circuits description and requirements </a:t>
            </a:r>
            <a:r>
              <a:rPr kumimoji="1" lang="en-US" altLang="ja-JP" sz="2000" dirty="0" smtClean="0"/>
              <a:t>				(</a:t>
            </a:r>
            <a:r>
              <a:rPr kumimoji="1" lang="en-US" altLang="ja-JP" sz="2000" dirty="0" smtClean="0"/>
              <a:t>F. R. </a:t>
            </a:r>
            <a:r>
              <a:rPr kumimoji="1" lang="en-US" altLang="ja-JP" sz="2000" dirty="0" err="1" smtClean="0"/>
              <a:t>Mateos</a:t>
            </a:r>
            <a:r>
              <a:rPr kumimoji="1" lang="en-US" altLang="ja-JP" sz="2000" dirty="0" smtClean="0"/>
              <a:t>)</a:t>
            </a:r>
          </a:p>
          <a:p>
            <a:r>
              <a:rPr lang="en-US" altLang="ja-JP" sz="2000" dirty="0" smtClean="0"/>
              <a:t>Bus-bars </a:t>
            </a:r>
            <a:r>
              <a:rPr lang="en-US" altLang="ja-JP" sz="2000" dirty="0" err="1" smtClean="0"/>
              <a:t>deflinition</a:t>
            </a:r>
            <a:r>
              <a:rPr lang="en-US" altLang="ja-JP" sz="2000" dirty="0" smtClean="0"/>
              <a:t> and requirements .</a:t>
            </a:r>
            <a:r>
              <a:rPr lang="en-US" altLang="ja-JP" sz="2000" dirty="0" smtClean="0"/>
              <a:t>.</a:t>
            </a:r>
            <a:r>
              <a:rPr lang="en-US" altLang="ja-JP" sz="2000" dirty="0" smtClean="0"/>
              <a:t>.</a:t>
            </a:r>
            <a:r>
              <a:rPr lang="en-US" altLang="ja-JP" sz="2000" dirty="0" smtClean="0"/>
              <a:t>			(</a:t>
            </a:r>
            <a:r>
              <a:rPr lang="en-US" altLang="ja-JP" sz="2000" dirty="0" smtClean="0"/>
              <a:t>E. </a:t>
            </a:r>
            <a:r>
              <a:rPr lang="en-US" altLang="ja-JP" sz="2000" dirty="0" err="1" smtClean="0"/>
              <a:t>Todescco</a:t>
            </a:r>
            <a:r>
              <a:rPr lang="en-US" altLang="ja-JP" sz="2000" dirty="0" smtClean="0"/>
              <a:t>)</a:t>
            </a:r>
          </a:p>
          <a:p>
            <a:r>
              <a:rPr lang="en-US" altLang="ja-JP" sz="2000" dirty="0" smtClean="0"/>
              <a:t>MgB</a:t>
            </a:r>
            <a:r>
              <a:rPr lang="en-US" altLang="ja-JP" sz="2000" baseline="-25000" dirty="0" smtClean="0"/>
              <a:t>2</a:t>
            </a:r>
            <a:r>
              <a:rPr lang="en-US" altLang="ja-JP" sz="2000" dirty="0" smtClean="0"/>
              <a:t> wire 	</a:t>
            </a:r>
            <a:r>
              <a:rPr lang="en-US" altLang="ja-JP" sz="2000" dirty="0" smtClean="0"/>
              <a:t>								(</a:t>
            </a:r>
            <a:r>
              <a:rPr lang="en-US" altLang="ja-JP" sz="2000" dirty="0" smtClean="0"/>
              <a:t>B. </a:t>
            </a:r>
            <a:r>
              <a:rPr lang="en-US" altLang="ja-JP" sz="2000" dirty="0" err="1" smtClean="0"/>
              <a:t>Bordini</a:t>
            </a:r>
            <a:r>
              <a:rPr lang="en-US" altLang="ja-JP" sz="2000" dirty="0" smtClean="0"/>
              <a:t>)</a:t>
            </a:r>
          </a:p>
          <a:p>
            <a:r>
              <a:rPr lang="en-US" altLang="ja-JP" sz="2000" dirty="0" smtClean="0"/>
              <a:t>MgB</a:t>
            </a:r>
            <a:r>
              <a:rPr lang="en-US" altLang="ja-JP" sz="2000" baseline="-25000" dirty="0" smtClean="0"/>
              <a:t>2</a:t>
            </a:r>
            <a:r>
              <a:rPr lang="en-US" altLang="ja-JP" sz="2000" dirty="0" smtClean="0"/>
              <a:t> cables </a:t>
            </a:r>
            <a:r>
              <a:rPr lang="en-US" altLang="ja-JP" sz="2000" dirty="0" smtClean="0"/>
              <a:t>									(</a:t>
            </a:r>
            <a:r>
              <a:rPr lang="en-US" altLang="ja-JP" sz="2000" dirty="0" smtClean="0"/>
              <a:t>K. </a:t>
            </a:r>
            <a:r>
              <a:rPr lang="en-US" sz="2000" dirty="0" err="1" smtClean="0"/>
              <a:t>Konstantopoulou</a:t>
            </a:r>
            <a:r>
              <a:rPr lang="en-US" altLang="ja-JP" sz="2000" dirty="0" smtClean="0"/>
              <a:t>)</a:t>
            </a:r>
          </a:p>
          <a:p>
            <a:r>
              <a:rPr kumimoji="1" lang="en-US" altLang="ja-JP" sz="2000" dirty="0" smtClean="0"/>
              <a:t>SC link cryostat </a:t>
            </a:r>
            <a:r>
              <a:rPr kumimoji="1" lang="en-US" altLang="ja-JP" sz="2000" dirty="0" smtClean="0"/>
              <a:t>								(</a:t>
            </a:r>
            <a:r>
              <a:rPr kumimoji="1" lang="en-US" altLang="ja-JP" sz="2000" dirty="0" smtClean="0"/>
              <a:t>P. W. Retz</a:t>
            </a:r>
            <a:r>
              <a:rPr kumimoji="1" lang="en-US" altLang="ja-JP" sz="2000" dirty="0" smtClean="0"/>
              <a:t>)</a:t>
            </a:r>
          </a:p>
          <a:p>
            <a:pPr marL="0" indent="0">
              <a:buNone/>
            </a:pPr>
            <a:r>
              <a:rPr lang="en-US" altLang="ja-JP" sz="2000" dirty="0" smtClean="0"/>
              <a:t>PM</a:t>
            </a:r>
            <a:endParaRPr lang="en-US" altLang="ja-JP" sz="2000" dirty="0" smtClean="0"/>
          </a:p>
          <a:p>
            <a:r>
              <a:rPr lang="en-US" altLang="ja-JP" sz="2000" dirty="0" smtClean="0"/>
              <a:t>Interconnection </a:t>
            </a:r>
            <a:r>
              <a:rPr lang="en-US" altLang="ja-JP" sz="2000" dirty="0"/>
              <a:t>boxes (DFX)  </a:t>
            </a:r>
            <a:r>
              <a:rPr lang="en-US" altLang="ja-JP" sz="2000" dirty="0" smtClean="0"/>
              <a:t>					(</a:t>
            </a:r>
            <a:r>
              <a:rPr lang="en-US" altLang="ja-JP" sz="2000" dirty="0"/>
              <a:t>Y. </a:t>
            </a:r>
            <a:r>
              <a:rPr lang="en-US" altLang="ja-JP" sz="2000" dirty="0" err="1"/>
              <a:t>Leclercq</a:t>
            </a:r>
            <a:r>
              <a:rPr lang="en-US" altLang="ja-JP" sz="2000" dirty="0"/>
              <a:t>)</a:t>
            </a:r>
          </a:p>
          <a:p>
            <a:r>
              <a:rPr lang="en-US" altLang="ja-JP" sz="2000" dirty="0"/>
              <a:t>Cooling scheme for the cold powering system </a:t>
            </a:r>
            <a:r>
              <a:rPr lang="en-US" altLang="ja-JP" sz="2000" dirty="0" smtClean="0"/>
              <a:t>		(</a:t>
            </a:r>
            <a:r>
              <a:rPr lang="en-US" altLang="ja-JP" sz="2000" dirty="0"/>
              <a:t>S. </a:t>
            </a:r>
            <a:r>
              <a:rPr lang="en-US" altLang="ja-JP" sz="2000" dirty="0" err="1"/>
              <a:t>Claudet</a:t>
            </a:r>
            <a:r>
              <a:rPr lang="en-US" altLang="ja-JP" sz="2000" dirty="0"/>
              <a:t>) </a:t>
            </a:r>
          </a:p>
          <a:p>
            <a:r>
              <a:rPr lang="en-US" altLang="ja-JP" sz="2000" dirty="0"/>
              <a:t>Integration in the HL-LHC </a:t>
            </a:r>
            <a:r>
              <a:rPr lang="en-US" altLang="ja-JP" sz="2000" dirty="0" smtClean="0"/>
              <a:t>tunnel					 </a:t>
            </a:r>
            <a:r>
              <a:rPr lang="en-US" altLang="ja-JP" sz="2000" dirty="0"/>
              <a:t>(V. Parma)</a:t>
            </a:r>
          </a:p>
          <a:p>
            <a:r>
              <a:rPr lang="en-US" altLang="ja-JP" sz="2000" dirty="0"/>
              <a:t>Test plan overview </a:t>
            </a:r>
            <a:r>
              <a:rPr lang="en-US" altLang="ja-JP" sz="2000" dirty="0" smtClean="0"/>
              <a:t>								(</a:t>
            </a:r>
            <a:r>
              <a:rPr lang="en-US" altLang="ja-JP" sz="2000" dirty="0"/>
              <a:t>A. </a:t>
            </a:r>
            <a:r>
              <a:rPr lang="en-US" altLang="ja-JP" sz="2000" dirty="0" err="1"/>
              <a:t>Ballarino</a:t>
            </a:r>
            <a:r>
              <a:rPr lang="en-US" altLang="ja-JP" sz="2000" dirty="0"/>
              <a:t>)</a:t>
            </a:r>
          </a:p>
          <a:p>
            <a:r>
              <a:rPr lang="en-US" altLang="ja-JP" sz="2000" dirty="0"/>
              <a:t>String test and series test plan </a:t>
            </a:r>
            <a:r>
              <a:rPr lang="en-US" altLang="ja-JP" sz="2000" dirty="0" smtClean="0"/>
              <a:t>					(</a:t>
            </a:r>
            <a:r>
              <a:rPr lang="en-US" altLang="ja-JP" sz="2000" dirty="0"/>
              <a:t>M. </a:t>
            </a:r>
            <a:r>
              <a:rPr lang="en-US" altLang="ja-JP" sz="2000" dirty="0" err="1"/>
              <a:t>Bajko</a:t>
            </a:r>
            <a:r>
              <a:rPr lang="en-US" altLang="ja-JP" sz="2000" dirty="0"/>
              <a:t>) </a:t>
            </a:r>
          </a:p>
          <a:p>
            <a:r>
              <a:rPr lang="en-US" altLang="ja-JP" sz="2000" dirty="0" err="1"/>
              <a:t>Eletromagnetic</a:t>
            </a:r>
            <a:r>
              <a:rPr lang="en-US" altLang="ja-JP" sz="2000" dirty="0"/>
              <a:t> compatibility and losses </a:t>
            </a:r>
            <a:r>
              <a:rPr lang="is-IS" altLang="ja-JP" sz="2000" dirty="0" smtClean="0"/>
              <a:t>…			</a:t>
            </a:r>
            <a:r>
              <a:rPr lang="en-US" altLang="ja-JP" sz="2000" dirty="0" smtClean="0"/>
              <a:t> </a:t>
            </a:r>
            <a:r>
              <a:rPr lang="en-US" altLang="ja-JP" sz="2000" dirty="0"/>
              <a:t>(Y. Yang)</a:t>
            </a:r>
          </a:p>
          <a:p>
            <a:r>
              <a:rPr lang="en-US" altLang="ja-JP" sz="2000" dirty="0"/>
              <a:t>Requirements for the protection </a:t>
            </a:r>
            <a:r>
              <a:rPr lang="is-IS" altLang="ja-JP" sz="2000" dirty="0" smtClean="0"/>
              <a:t>…				 </a:t>
            </a:r>
            <a:r>
              <a:rPr lang="is-IS" altLang="ja-JP" sz="2000" dirty="0"/>
              <a:t>(A. Ballarino)</a:t>
            </a:r>
          </a:p>
          <a:p>
            <a:r>
              <a:rPr lang="is-IS" altLang="ja-JP" sz="2000" dirty="0"/>
              <a:t>Protection system for the SC links ... </a:t>
            </a:r>
            <a:r>
              <a:rPr lang="is-IS" altLang="ja-JP" sz="2000" dirty="0" smtClean="0"/>
              <a:t>				(</a:t>
            </a:r>
            <a:r>
              <a:rPr lang="is-IS" altLang="ja-JP" sz="2000" dirty="0"/>
              <a:t>R. Denz) </a:t>
            </a:r>
          </a:p>
          <a:p>
            <a:r>
              <a:rPr lang="is-IS" altLang="ja-JP" sz="2000" dirty="0"/>
              <a:t>Question and answers </a:t>
            </a:r>
          </a:p>
          <a:p>
            <a:endParaRPr kumimoji="1" lang="en-US" altLang="ja-JP" sz="2000" dirty="0" smtClean="0"/>
          </a:p>
          <a:p>
            <a:endParaRPr kumimoji="1" lang="en-US" altLang="ja-JP" sz="2000" dirty="0" smtClean="0"/>
          </a:p>
          <a:p>
            <a:endParaRPr kumimoji="1" lang="ja-JP" altLang="en-US" dirty="0"/>
          </a:p>
        </p:txBody>
      </p:sp>
    </p:spTree>
    <p:extLst>
      <p:ext uri="{BB962C8B-B14F-4D97-AF65-F5344CB8AC3E}">
        <p14:creationId xmlns:p14="http://schemas.microsoft.com/office/powerpoint/2010/main" val="136687210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t>Agenda: 4 July</a:t>
            </a:r>
            <a:endParaRPr kumimoji="1" lang="ja-JP" altLang="en-US" dirty="0"/>
          </a:p>
        </p:txBody>
      </p:sp>
      <p:sp>
        <p:nvSpPr>
          <p:cNvPr id="3" name="コンテンツ プレースホルダー 2"/>
          <p:cNvSpPr>
            <a:spLocks noGrp="1"/>
          </p:cNvSpPr>
          <p:nvPr>
            <p:ph idx="1"/>
          </p:nvPr>
        </p:nvSpPr>
        <p:spPr>
          <a:xfrm>
            <a:off x="307561" y="1600206"/>
            <a:ext cx="8915400" cy="4525963"/>
          </a:xfrm>
        </p:spPr>
        <p:txBody>
          <a:bodyPr>
            <a:normAutofit/>
          </a:bodyPr>
          <a:lstStyle/>
          <a:p>
            <a:pPr marL="0" indent="0">
              <a:buNone/>
            </a:pPr>
            <a:r>
              <a:rPr lang="en-US" altLang="ja-JP" sz="2000" dirty="0" smtClean="0"/>
              <a:t>AM:</a:t>
            </a:r>
            <a:endParaRPr kumimoji="1" lang="en-US" altLang="ja-JP" sz="2000" dirty="0" smtClean="0"/>
          </a:p>
          <a:p>
            <a:r>
              <a:rPr kumimoji="1" lang="en-US" altLang="ja-JP" sz="2000" dirty="0" smtClean="0"/>
              <a:t>Visit B927 </a:t>
            </a:r>
            <a:r>
              <a:rPr lang="en-US" altLang="en-US" sz="2000" dirty="0" smtClean="0"/>
              <a:t>(SC link R&amp;D area) </a:t>
            </a:r>
            <a:endParaRPr kumimoji="1" lang="en-US" altLang="ja-JP" sz="2000" dirty="0"/>
          </a:p>
          <a:p>
            <a:r>
              <a:rPr lang="en-US" altLang="ja-JP" sz="2000" dirty="0"/>
              <a:t>A</a:t>
            </a:r>
            <a:r>
              <a:rPr lang="en-US" altLang="ja-JP" sz="2000" dirty="0" smtClean="0"/>
              <a:t>nswers </a:t>
            </a:r>
            <a:r>
              <a:rPr lang="en-US" altLang="ja-JP" sz="2000" dirty="0" smtClean="0"/>
              <a:t>to questions from reviewers</a:t>
            </a:r>
          </a:p>
          <a:p>
            <a:endParaRPr lang="en-US" altLang="ja-JP" sz="2000" dirty="0" smtClean="0"/>
          </a:p>
          <a:p>
            <a:pPr marL="0" indent="0">
              <a:buNone/>
            </a:pPr>
            <a:endParaRPr lang="en-US" altLang="ja-JP" sz="2000" dirty="0" smtClean="0"/>
          </a:p>
          <a:p>
            <a:pPr marL="0" indent="0">
              <a:buNone/>
            </a:pPr>
            <a:r>
              <a:rPr lang="en-US" altLang="ja-JP" sz="2000" dirty="0" smtClean="0"/>
              <a:t>PM</a:t>
            </a:r>
            <a:r>
              <a:rPr lang="en-US" altLang="ja-JP" sz="2000" dirty="0" smtClean="0"/>
              <a:t>:</a:t>
            </a:r>
            <a:endParaRPr lang="en-US" altLang="ja-JP" sz="2000" dirty="0"/>
          </a:p>
          <a:p>
            <a:r>
              <a:rPr lang="en-US" altLang="ja-JP" sz="2000" dirty="0" smtClean="0"/>
              <a:t>Close session </a:t>
            </a:r>
            <a:endParaRPr lang="en-US" altLang="ja-JP" sz="2000" dirty="0"/>
          </a:p>
          <a:p>
            <a:r>
              <a:rPr lang="en-US" altLang="ja-JP" sz="2000" dirty="0" smtClean="0"/>
              <a:t>Close out  (17:00)  </a:t>
            </a:r>
            <a:endParaRPr kumimoji="1" lang="en-US" altLang="ja-JP" sz="2000" dirty="0" smtClean="0"/>
          </a:p>
        </p:txBody>
      </p:sp>
      <p:pic>
        <p:nvPicPr>
          <p:cNvPr id="4" name="コンテンツ プレースホルダー 3" descr="20170704_083153.jpg"/>
          <p:cNvPicPr>
            <a:picLocks noChangeAspect="1"/>
          </p:cNvPicPr>
          <p:nvPr/>
        </p:nvPicPr>
        <p:blipFill>
          <a:blip r:embed="rId2">
            <a:extLst>
              <a:ext uri="{28A0092B-C50C-407E-A947-70E740481C1C}">
                <a14:useLocalDpi xmlns:a14="http://schemas.microsoft.com/office/drawing/2010/main" val="0"/>
              </a:ext>
            </a:extLst>
          </a:blip>
          <a:srcRect t="4875" b="4875"/>
          <a:stretch>
            <a:fillRect/>
          </a:stretch>
        </p:blipFill>
        <p:spPr>
          <a:xfrm>
            <a:off x="4892272" y="1663644"/>
            <a:ext cx="4193121" cy="2128666"/>
          </a:xfrm>
          <a:prstGeom prst="rect">
            <a:avLst/>
          </a:prstGeom>
          <a:ln>
            <a:solidFill>
              <a:schemeClr val="bg1"/>
            </a:solidFill>
          </a:ln>
        </p:spPr>
      </p:pic>
      <p:pic>
        <p:nvPicPr>
          <p:cNvPr id="5" name="図 4" descr="20170704_100802.jpg.pdf"/>
          <p:cNvPicPr>
            <a:picLocks noChangeAspect="1"/>
          </p:cNvPicPr>
          <p:nvPr/>
        </p:nvPicPr>
        <p:blipFill rotWithShape="1">
          <a:blip r:embed="rId3">
            <a:extLst>
              <a:ext uri="{28A0092B-C50C-407E-A947-70E740481C1C}">
                <a14:useLocalDpi xmlns:a14="http://schemas.microsoft.com/office/drawing/2010/main" val="0"/>
              </a:ext>
            </a:extLst>
          </a:blip>
          <a:srcRect t="10251" b="11840"/>
          <a:stretch/>
        </p:blipFill>
        <p:spPr>
          <a:xfrm>
            <a:off x="7109177" y="4391717"/>
            <a:ext cx="2564921" cy="1412104"/>
          </a:xfrm>
          <a:prstGeom prst="rect">
            <a:avLst/>
          </a:prstGeom>
          <a:ln>
            <a:solidFill>
              <a:srgbClr val="FFFFFF"/>
            </a:solidFill>
          </a:ln>
        </p:spPr>
      </p:pic>
      <p:pic>
        <p:nvPicPr>
          <p:cNvPr id="6" name="図 5" descr="20170704_083649.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325" y="5289990"/>
            <a:ext cx="2190989" cy="1232432"/>
          </a:xfrm>
          <a:prstGeom prst="rect">
            <a:avLst/>
          </a:prstGeom>
        </p:spPr>
      </p:pic>
      <p:pic>
        <p:nvPicPr>
          <p:cNvPr id="7" name="図 6" descr="20170704_092231.jpg.pdf"/>
          <p:cNvPicPr>
            <a:picLocks noChangeAspect="1"/>
          </p:cNvPicPr>
          <p:nvPr/>
        </p:nvPicPr>
        <p:blipFill rotWithShape="1">
          <a:blip r:embed="rId5">
            <a:extLst>
              <a:ext uri="{28A0092B-C50C-407E-A947-70E740481C1C}">
                <a14:useLocalDpi xmlns:a14="http://schemas.microsoft.com/office/drawing/2010/main" val="0"/>
              </a:ext>
            </a:extLst>
          </a:blip>
          <a:srcRect t="8087" b="13522"/>
          <a:stretch/>
        </p:blipFill>
        <p:spPr>
          <a:xfrm>
            <a:off x="4400689" y="3898368"/>
            <a:ext cx="2165216" cy="1199421"/>
          </a:xfrm>
          <a:prstGeom prst="rect">
            <a:avLst/>
          </a:prstGeom>
          <a:ln>
            <a:solidFill>
              <a:srgbClr val="FFFFFF"/>
            </a:solidFill>
          </a:ln>
        </p:spPr>
      </p:pic>
    </p:spTree>
    <p:extLst>
      <p:ext uri="{BB962C8B-B14F-4D97-AF65-F5344CB8AC3E}">
        <p14:creationId xmlns:p14="http://schemas.microsoft.com/office/powerpoint/2010/main" val="9083533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58"/>
            <a:ext cx="8915400" cy="813831"/>
          </a:xfrm>
        </p:spPr>
        <p:txBody>
          <a:bodyPr/>
          <a:lstStyle/>
          <a:p>
            <a:r>
              <a:rPr kumimoji="1" lang="en-US" altLang="ja-JP" b="1" dirty="0" smtClean="0"/>
              <a:t>Executive Summary (1</a:t>
            </a:r>
            <a:r>
              <a:rPr kumimoji="1" lang="en-US" altLang="ja-JP" b="1" dirty="0" smtClean="0"/>
              <a:t>/</a:t>
            </a:r>
            <a:r>
              <a:rPr kumimoji="1" lang="en-US" altLang="ja-JP" b="1" dirty="0" smtClean="0"/>
              <a:t>3</a:t>
            </a:r>
            <a:r>
              <a:rPr kumimoji="1" lang="en-US" altLang="ja-JP" b="1" dirty="0" smtClean="0"/>
              <a:t>) </a:t>
            </a:r>
            <a:endParaRPr kumimoji="1" lang="ja-JP" altLang="en-US" b="1" dirty="0"/>
          </a:p>
        </p:txBody>
      </p:sp>
      <p:sp>
        <p:nvSpPr>
          <p:cNvPr id="3" name="コンテンツ プレースホルダー 2"/>
          <p:cNvSpPr>
            <a:spLocks noGrp="1"/>
          </p:cNvSpPr>
          <p:nvPr>
            <p:ph idx="1"/>
          </p:nvPr>
        </p:nvSpPr>
        <p:spPr>
          <a:xfrm>
            <a:off x="495300" y="1231014"/>
            <a:ext cx="8915400" cy="5247973"/>
          </a:xfrm>
        </p:spPr>
        <p:txBody>
          <a:bodyPr>
            <a:noAutofit/>
          </a:bodyPr>
          <a:lstStyle/>
          <a:p>
            <a:pPr marL="0" indent="0">
              <a:lnSpc>
                <a:spcPct val="120000"/>
              </a:lnSpc>
              <a:buNone/>
            </a:pPr>
            <a:r>
              <a:rPr lang="en-US" altLang="ja-JP" sz="2000" b="1" dirty="0" smtClean="0">
                <a:solidFill>
                  <a:srgbClr val="3366FF"/>
                </a:solidFill>
              </a:rPr>
              <a:t>General: </a:t>
            </a:r>
            <a:endParaRPr lang="en-US" altLang="ja-JP" sz="2000" b="1" dirty="0" smtClean="0">
              <a:solidFill>
                <a:srgbClr val="3366FF"/>
              </a:solidFill>
            </a:endParaRPr>
          </a:p>
          <a:p>
            <a:pPr lvl="0">
              <a:lnSpc>
                <a:spcPct val="120000"/>
              </a:lnSpc>
            </a:pPr>
            <a:r>
              <a:rPr lang="en-US" altLang="ja-JP" sz="2000" dirty="0"/>
              <a:t>The review panel would like to thank the participants to this review. The presentations have been well prepared with 15 very comprehensive reports that have been very clearly presented as well as discussed during the technical tour</a:t>
            </a:r>
            <a:r>
              <a:rPr lang="en-US" altLang="ja-JP" sz="2000" dirty="0" smtClean="0"/>
              <a:t>.</a:t>
            </a:r>
          </a:p>
          <a:p>
            <a:pPr lvl="0">
              <a:lnSpc>
                <a:spcPct val="120000"/>
              </a:lnSpc>
            </a:pPr>
            <a:r>
              <a:rPr lang="en-US" altLang="ja-JP" sz="2000" dirty="0" smtClean="0"/>
              <a:t>We </a:t>
            </a:r>
            <a:r>
              <a:rPr lang="en-US" altLang="ja-JP" sz="2000" dirty="0"/>
              <a:t>have been very much impressed with the technical progress in design/preparation and development for the HL-LHC superconducting link (SL) based on the MgB</a:t>
            </a:r>
            <a:r>
              <a:rPr lang="en-US" altLang="ja-JP" sz="2000" baseline="-25000" dirty="0"/>
              <a:t>2</a:t>
            </a:r>
            <a:r>
              <a:rPr lang="en-US" altLang="ja-JP" sz="2000" dirty="0"/>
              <a:t> technology. </a:t>
            </a:r>
            <a:endParaRPr lang="en-US" altLang="ja-JP" sz="2000" dirty="0" smtClean="0"/>
          </a:p>
          <a:p>
            <a:pPr lvl="0">
              <a:lnSpc>
                <a:spcPct val="120000"/>
              </a:lnSpc>
            </a:pPr>
            <a:r>
              <a:rPr lang="en-US" altLang="ja-JP" sz="2000" dirty="0" smtClean="0"/>
              <a:t>We </a:t>
            </a:r>
            <a:r>
              <a:rPr lang="en-US" altLang="ja-JP" sz="2000" dirty="0"/>
              <a:t>congratulate the team on the extraordinary progress they have made in improving the performance of MgB</a:t>
            </a:r>
            <a:r>
              <a:rPr lang="en-US" altLang="ja-JP" sz="2000" baseline="-25000" dirty="0"/>
              <a:t>2</a:t>
            </a:r>
            <a:r>
              <a:rPr lang="en-US" altLang="ja-JP" sz="2000" dirty="0"/>
              <a:t> and bringing commercial scale development to a high level</a:t>
            </a:r>
            <a:r>
              <a:rPr lang="en-US" altLang="ja-JP" sz="2000" dirty="0" smtClean="0"/>
              <a:t>.</a:t>
            </a:r>
          </a:p>
          <a:p>
            <a:pPr>
              <a:lnSpc>
                <a:spcPct val="120000"/>
              </a:lnSpc>
            </a:pPr>
            <a:r>
              <a:rPr lang="en-US" altLang="ja-JP" sz="2000" dirty="0" smtClean="0"/>
              <a:t>The </a:t>
            </a:r>
            <a:r>
              <a:rPr lang="en-US" altLang="ja-JP" sz="2000" dirty="0"/>
              <a:t>SL preliminary design with MgB</a:t>
            </a:r>
            <a:r>
              <a:rPr lang="en-US" altLang="ja-JP" sz="2000" baseline="-25000" dirty="0"/>
              <a:t>2</a:t>
            </a:r>
            <a:r>
              <a:rPr lang="en-US" altLang="ja-JP" sz="2000" dirty="0"/>
              <a:t> is sound for this early stage of design and development, and further detailed design study and technology demonstration should be extended. </a:t>
            </a:r>
            <a:endParaRPr lang="ja-JP" altLang="ja-JP" sz="2000" dirty="0"/>
          </a:p>
        </p:txBody>
      </p:sp>
    </p:spTree>
    <p:extLst>
      <p:ext uri="{BB962C8B-B14F-4D97-AF65-F5344CB8AC3E}">
        <p14:creationId xmlns:p14="http://schemas.microsoft.com/office/powerpoint/2010/main" val="364864262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58"/>
            <a:ext cx="8915400" cy="813831"/>
          </a:xfrm>
        </p:spPr>
        <p:txBody>
          <a:bodyPr/>
          <a:lstStyle/>
          <a:p>
            <a:r>
              <a:rPr kumimoji="1" lang="en-US" altLang="ja-JP" b="1" dirty="0" smtClean="0"/>
              <a:t>Executive Summary </a:t>
            </a:r>
            <a:r>
              <a:rPr kumimoji="1" lang="en-US" altLang="ja-JP" b="1" dirty="0" smtClean="0"/>
              <a:t>(</a:t>
            </a:r>
            <a:r>
              <a:rPr kumimoji="1" lang="en-US" altLang="ja-JP" b="1" dirty="0" smtClean="0"/>
              <a:t>2</a:t>
            </a:r>
            <a:r>
              <a:rPr kumimoji="1" lang="en-US" altLang="ja-JP" b="1" dirty="0" smtClean="0"/>
              <a:t>/</a:t>
            </a:r>
            <a:r>
              <a:rPr lang="en-US" altLang="ja-JP" b="1" dirty="0"/>
              <a:t>3</a:t>
            </a:r>
            <a:r>
              <a:rPr kumimoji="1" lang="en-US" altLang="ja-JP" b="1" dirty="0" smtClean="0"/>
              <a:t>) </a:t>
            </a:r>
            <a:endParaRPr kumimoji="1" lang="ja-JP" altLang="en-US" b="1" dirty="0"/>
          </a:p>
        </p:txBody>
      </p:sp>
      <p:sp>
        <p:nvSpPr>
          <p:cNvPr id="3" name="コンテンツ プレースホルダー 2"/>
          <p:cNvSpPr>
            <a:spLocks noGrp="1"/>
          </p:cNvSpPr>
          <p:nvPr>
            <p:ph idx="1"/>
          </p:nvPr>
        </p:nvSpPr>
        <p:spPr>
          <a:xfrm>
            <a:off x="495300" y="1231006"/>
            <a:ext cx="8915400" cy="5406124"/>
          </a:xfrm>
        </p:spPr>
        <p:txBody>
          <a:bodyPr>
            <a:normAutofit/>
          </a:bodyPr>
          <a:lstStyle/>
          <a:p>
            <a:pPr marL="0" indent="0">
              <a:buNone/>
            </a:pPr>
            <a:r>
              <a:rPr lang="en-US" altLang="ja-JP" sz="2000" b="1" dirty="0" smtClean="0">
                <a:solidFill>
                  <a:srgbClr val="3366FF"/>
                </a:solidFill>
              </a:rPr>
              <a:t>General</a:t>
            </a:r>
            <a:r>
              <a:rPr lang="en-US" altLang="ja-JP" sz="2000" b="1" dirty="0" smtClean="0">
                <a:solidFill>
                  <a:srgbClr val="3366FF"/>
                </a:solidFill>
              </a:rPr>
              <a:t> (continued) </a:t>
            </a:r>
            <a:r>
              <a:rPr lang="en-US" altLang="ja-JP" sz="2000" b="1" dirty="0" smtClean="0">
                <a:solidFill>
                  <a:srgbClr val="3366FF"/>
                </a:solidFill>
              </a:rPr>
              <a:t>:</a:t>
            </a:r>
            <a:endParaRPr lang="en-US" altLang="ja-JP" sz="2000" dirty="0" smtClean="0">
              <a:solidFill>
                <a:srgbClr val="3366FF"/>
              </a:solidFill>
            </a:endParaRPr>
          </a:p>
          <a:p>
            <a:pPr lvl="0"/>
            <a:r>
              <a:rPr lang="en-US" altLang="ja-JP" sz="2000" dirty="0" smtClean="0"/>
              <a:t>The </a:t>
            </a:r>
            <a:r>
              <a:rPr lang="en-US" altLang="ja-JP" sz="2000" dirty="0"/>
              <a:t>use of MgB</a:t>
            </a:r>
            <a:r>
              <a:rPr lang="en-US" altLang="ja-JP" sz="2000" baseline="-25000" dirty="0"/>
              <a:t>2</a:t>
            </a:r>
            <a:r>
              <a:rPr lang="en-US" altLang="ja-JP" sz="2000" dirty="0"/>
              <a:t> and the SL will be a crucial and fundamental technology for realizing the stable, long-term operation of the HL-LHC IR magnet system. </a:t>
            </a:r>
            <a:endParaRPr lang="en-US" altLang="ja-JP" sz="2000" dirty="0" smtClean="0"/>
          </a:p>
          <a:p>
            <a:pPr lvl="0"/>
            <a:r>
              <a:rPr lang="en-US" altLang="ja-JP" sz="2000" dirty="0" smtClean="0"/>
              <a:t>We </a:t>
            </a:r>
            <a:r>
              <a:rPr lang="en-US" altLang="ja-JP" sz="2000" dirty="0"/>
              <a:t>strongly support the 60-m long prototype demonstration, now in preparation, including various extreme operational and failure modes, to confirm the design reliability and robustness of the MgB</a:t>
            </a:r>
            <a:r>
              <a:rPr lang="en-US" altLang="ja-JP" sz="2000" baseline="-25000" dirty="0"/>
              <a:t>2</a:t>
            </a:r>
            <a:r>
              <a:rPr lang="en-US" altLang="ja-JP" sz="2000" dirty="0"/>
              <a:t> SL. </a:t>
            </a:r>
            <a:r>
              <a:rPr lang="en-US" altLang="ja-JP" sz="2000" u="sng" dirty="0" smtClean="0"/>
              <a:t> </a:t>
            </a:r>
          </a:p>
          <a:p>
            <a:pPr marL="0" indent="0">
              <a:buNone/>
            </a:pPr>
            <a:endParaRPr lang="en-US" altLang="ja-JP" sz="2000" b="1" dirty="0" smtClean="0"/>
          </a:p>
          <a:p>
            <a:pPr marL="0" indent="0">
              <a:buNone/>
            </a:pPr>
            <a:r>
              <a:rPr lang="en-US" altLang="ja-JP" sz="2000" b="1" dirty="0" smtClean="0">
                <a:solidFill>
                  <a:srgbClr val="3366FF"/>
                </a:solidFill>
              </a:rPr>
              <a:t>Comments</a:t>
            </a:r>
            <a:r>
              <a:rPr lang="en-US" altLang="ja-JP" sz="2000" b="1" dirty="0">
                <a:solidFill>
                  <a:srgbClr val="3366FF"/>
                </a:solidFill>
              </a:rPr>
              <a:t>: </a:t>
            </a:r>
          </a:p>
          <a:p>
            <a:pPr lvl="0"/>
            <a:r>
              <a:rPr lang="en-US" altLang="ja-JP" sz="2000" dirty="0"/>
              <a:t>It is an essential concept that the SL must be a transparent and crucial technology (“as similar as air”). It must be extremely robust in order to support SC magnet operation in any kind of emergencies or failure modes. </a:t>
            </a:r>
            <a:endParaRPr lang="ja-JP" altLang="ja-JP" sz="2000" dirty="0"/>
          </a:p>
          <a:p>
            <a:pPr lvl="0"/>
            <a:r>
              <a:rPr lang="en-US" altLang="ja-JP" sz="2000" dirty="0"/>
              <a:t>We encourage very thoughtful planning for the SL prototype demonstration as well as for the SM18 string tests. </a:t>
            </a:r>
            <a:endParaRPr lang="ja-JP" altLang="ja-JP" sz="2000" dirty="0"/>
          </a:p>
          <a:p>
            <a:pPr lvl="0"/>
            <a:r>
              <a:rPr lang="en-US" altLang="ja-JP" sz="2000" dirty="0"/>
              <a:t>A very thorough risk analysis of failure modes of the SL should be performed and an experimental program carried out</a:t>
            </a:r>
            <a:r>
              <a:rPr lang="en-US" altLang="ja-JP" sz="2000" dirty="0" smtClean="0"/>
              <a:t>.</a:t>
            </a:r>
            <a:endParaRPr lang="en-US" altLang="ja-JP" sz="2000" u="sng" dirty="0"/>
          </a:p>
          <a:p>
            <a:pPr lvl="0"/>
            <a:endParaRPr lang="en-US" altLang="ja-JP" sz="2000" u="sng" dirty="0" smtClean="0"/>
          </a:p>
          <a:p>
            <a:pPr>
              <a:lnSpc>
                <a:spcPct val="120000"/>
              </a:lnSpc>
            </a:pPr>
            <a:endParaRPr lang="en-US" altLang="ja-JP" dirty="0" smtClean="0"/>
          </a:p>
        </p:txBody>
      </p:sp>
    </p:spTree>
    <p:extLst>
      <p:ext uri="{BB962C8B-B14F-4D97-AF65-F5344CB8AC3E}">
        <p14:creationId xmlns:p14="http://schemas.microsoft.com/office/powerpoint/2010/main" val="24254620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75248"/>
            <a:ext cx="8915400" cy="708230"/>
          </a:xfrm>
        </p:spPr>
        <p:txBody>
          <a:bodyPr>
            <a:normAutofit fontScale="90000"/>
          </a:bodyPr>
          <a:lstStyle/>
          <a:p>
            <a:r>
              <a:rPr kumimoji="1" lang="en-US" altLang="ja-JP" b="1" dirty="0" smtClean="0"/>
              <a:t>Executive Summary </a:t>
            </a:r>
            <a:r>
              <a:rPr kumimoji="1" lang="en-US" altLang="ja-JP" b="1" dirty="0" smtClean="0"/>
              <a:t>(</a:t>
            </a:r>
            <a:r>
              <a:rPr kumimoji="1" lang="en-US" altLang="ja-JP" b="1" dirty="0" smtClean="0"/>
              <a:t>3</a:t>
            </a:r>
            <a:r>
              <a:rPr kumimoji="1" lang="en-US" altLang="ja-JP" b="1" dirty="0" smtClean="0"/>
              <a:t>/</a:t>
            </a:r>
            <a:r>
              <a:rPr lang="en-US" altLang="ja-JP" b="1" dirty="0"/>
              <a:t>3</a:t>
            </a:r>
            <a:r>
              <a:rPr kumimoji="1" lang="en-US" altLang="ja-JP" b="1" dirty="0" smtClean="0"/>
              <a:t>) </a:t>
            </a:r>
            <a:endParaRPr kumimoji="1" lang="ja-JP" altLang="en-US" b="1" dirty="0"/>
          </a:p>
        </p:txBody>
      </p:sp>
      <p:sp>
        <p:nvSpPr>
          <p:cNvPr id="3" name="コンテンツ プレースホルダー 2"/>
          <p:cNvSpPr>
            <a:spLocks noGrp="1"/>
          </p:cNvSpPr>
          <p:nvPr>
            <p:ph idx="1"/>
          </p:nvPr>
        </p:nvSpPr>
        <p:spPr>
          <a:xfrm>
            <a:off x="495300" y="1148522"/>
            <a:ext cx="8915400" cy="4826000"/>
          </a:xfrm>
        </p:spPr>
        <p:txBody>
          <a:bodyPr>
            <a:normAutofit/>
          </a:bodyPr>
          <a:lstStyle/>
          <a:p>
            <a:pPr marL="0" indent="0">
              <a:lnSpc>
                <a:spcPct val="110000"/>
              </a:lnSpc>
              <a:buNone/>
            </a:pPr>
            <a:r>
              <a:rPr lang="en-US" altLang="ja-JP" sz="2600" b="1" dirty="0" smtClean="0">
                <a:solidFill>
                  <a:srgbClr val="FF0000"/>
                </a:solidFill>
              </a:rPr>
              <a:t>Recommendations</a:t>
            </a:r>
            <a:r>
              <a:rPr lang="en-US" altLang="ja-JP" sz="2600" b="1" dirty="0" smtClean="0">
                <a:solidFill>
                  <a:srgbClr val="FF0000"/>
                </a:solidFill>
              </a:rPr>
              <a:t>: </a:t>
            </a:r>
            <a:endParaRPr lang="pl-PL" altLang="ja-JP" sz="2600" b="1" dirty="0" smtClean="0">
              <a:solidFill>
                <a:srgbClr val="FF0000"/>
              </a:solidFill>
            </a:endParaRPr>
          </a:p>
          <a:p>
            <a:pPr lvl="0">
              <a:lnSpc>
                <a:spcPct val="110000"/>
              </a:lnSpc>
            </a:pPr>
            <a:r>
              <a:rPr lang="en-US" altLang="ja-JP" sz="2600" dirty="0"/>
              <a:t>Further detailed plans for future development and testing should be established.</a:t>
            </a:r>
            <a:endParaRPr lang="ja-JP" altLang="ja-JP" sz="2600" dirty="0"/>
          </a:p>
          <a:p>
            <a:pPr lvl="0">
              <a:lnSpc>
                <a:spcPct val="110000"/>
              </a:lnSpc>
            </a:pPr>
            <a:endParaRPr lang="en-US" altLang="ja-JP" sz="2600" dirty="0" smtClean="0"/>
          </a:p>
          <a:p>
            <a:pPr lvl="0">
              <a:lnSpc>
                <a:spcPct val="110000"/>
              </a:lnSpc>
            </a:pPr>
            <a:r>
              <a:rPr lang="en-US" altLang="ja-JP" sz="2600" dirty="0" smtClean="0"/>
              <a:t>Adequate </a:t>
            </a:r>
            <a:r>
              <a:rPr lang="en-US" altLang="ja-JP" sz="2600" dirty="0"/>
              <a:t>resources should be foreseen to perform the test program and validate the SL system.</a:t>
            </a:r>
            <a:endParaRPr lang="ja-JP" altLang="ja-JP" sz="2600" dirty="0"/>
          </a:p>
          <a:p>
            <a:pPr lvl="0">
              <a:lnSpc>
                <a:spcPct val="110000"/>
              </a:lnSpc>
            </a:pPr>
            <a:endParaRPr lang="en-US" altLang="ja-JP" sz="2600" dirty="0" smtClean="0"/>
          </a:p>
          <a:p>
            <a:pPr lvl="0">
              <a:lnSpc>
                <a:spcPct val="110000"/>
              </a:lnSpc>
            </a:pPr>
            <a:r>
              <a:rPr lang="en-US" altLang="ja-JP" sz="2600" dirty="0" smtClean="0"/>
              <a:t>Advantages </a:t>
            </a:r>
            <a:r>
              <a:rPr lang="en-US" altLang="ja-JP" sz="2600" dirty="0"/>
              <a:t>of the MgB</a:t>
            </a:r>
            <a:r>
              <a:rPr lang="en-US" altLang="ja-JP" sz="2600" baseline="-25000" dirty="0"/>
              <a:t>2</a:t>
            </a:r>
            <a:r>
              <a:rPr lang="en-US" altLang="ja-JP" sz="2600" dirty="0"/>
              <a:t> should be further quantified in comparisons with other technical approaches.  </a:t>
            </a:r>
            <a:endParaRPr lang="ja-JP" altLang="ja-JP" sz="2600" dirty="0"/>
          </a:p>
          <a:p>
            <a:pPr>
              <a:lnSpc>
                <a:spcPct val="120000"/>
              </a:lnSpc>
            </a:pPr>
            <a:endParaRPr lang="en-US" altLang="ja-JP" sz="5100" dirty="0" smtClean="0"/>
          </a:p>
          <a:p>
            <a:endParaRPr kumimoji="1" lang="en-US" altLang="ja-JP" dirty="0" smtClean="0"/>
          </a:p>
          <a:p>
            <a:endParaRPr kumimoji="1" lang="ja-JP" altLang="en-US" dirty="0"/>
          </a:p>
        </p:txBody>
      </p:sp>
    </p:spTree>
    <p:extLst>
      <p:ext uri="{BB962C8B-B14F-4D97-AF65-F5344CB8AC3E}">
        <p14:creationId xmlns:p14="http://schemas.microsoft.com/office/powerpoint/2010/main" val="34584584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142126"/>
            <a:ext cx="8915400" cy="645377"/>
          </a:xfrm>
        </p:spPr>
        <p:txBody>
          <a:bodyPr>
            <a:normAutofit fontScale="90000"/>
          </a:bodyPr>
          <a:lstStyle/>
          <a:p>
            <a:r>
              <a:rPr kumimoji="1" lang="en-US" altLang="ja-JP" b="1" dirty="0" smtClean="0"/>
              <a:t>Question 1:</a:t>
            </a:r>
            <a:endParaRPr kumimoji="1" lang="ja-JP" altLang="en-US" b="1" dirty="0"/>
          </a:p>
        </p:txBody>
      </p:sp>
      <p:sp>
        <p:nvSpPr>
          <p:cNvPr id="3" name="コンテンツ プレースホルダー 2"/>
          <p:cNvSpPr>
            <a:spLocks noGrp="1"/>
          </p:cNvSpPr>
          <p:nvPr>
            <p:ph idx="1"/>
          </p:nvPr>
        </p:nvSpPr>
        <p:spPr>
          <a:xfrm>
            <a:off x="110438" y="834027"/>
            <a:ext cx="9718261" cy="5990843"/>
          </a:xfrm>
        </p:spPr>
        <p:txBody>
          <a:bodyPr>
            <a:normAutofit fontScale="47500" lnSpcReduction="20000"/>
          </a:bodyPr>
          <a:lstStyle/>
          <a:p>
            <a:pPr marL="0" indent="0">
              <a:lnSpc>
                <a:spcPct val="110000"/>
              </a:lnSpc>
              <a:buNone/>
            </a:pPr>
            <a:r>
              <a:rPr lang="en-US" altLang="ja-JP" sz="1600" i="1" dirty="0" smtClean="0">
                <a:solidFill>
                  <a:srgbClr val="3366FF"/>
                </a:solidFill>
              </a:rPr>
              <a:t>	</a:t>
            </a:r>
            <a:r>
              <a:rPr lang="en-US" altLang="ja-JP" sz="2900" i="1" dirty="0" smtClean="0">
                <a:solidFill>
                  <a:srgbClr val="3366FF"/>
                </a:solidFill>
              </a:rPr>
              <a:t>Is </a:t>
            </a:r>
            <a:r>
              <a:rPr lang="en-US" altLang="ja-JP" sz="2900" i="1" dirty="0">
                <a:solidFill>
                  <a:srgbClr val="3366FF"/>
                </a:solidFill>
              </a:rPr>
              <a:t>the technical scope of the Cold Powering System (CPS) well defined and </a:t>
            </a:r>
            <a:r>
              <a:rPr lang="en-US" altLang="ja-JP" sz="2900" i="1" dirty="0" smtClean="0">
                <a:solidFill>
                  <a:srgbClr val="3366FF"/>
                </a:solidFill>
              </a:rPr>
              <a:t>interfaces with</a:t>
            </a:r>
            <a:r>
              <a:rPr lang="en-US" altLang="ja-JP" sz="2900" i="1" dirty="0">
                <a:solidFill>
                  <a:srgbClr val="3366FF"/>
                </a:solidFill>
              </a:rPr>
              <a:t> </a:t>
            </a:r>
            <a:r>
              <a:rPr lang="en-US" altLang="ja-JP" sz="2900" i="1" dirty="0" smtClean="0">
                <a:solidFill>
                  <a:srgbClr val="3366FF"/>
                </a:solidFill>
              </a:rPr>
              <a:t>adjacent </a:t>
            </a:r>
            <a:r>
              <a:rPr lang="en-US" altLang="ja-JP" sz="2900" i="1" dirty="0">
                <a:solidFill>
                  <a:srgbClr val="3366FF"/>
                </a:solidFill>
              </a:rPr>
              <a:t>equipment well clarified, also regarding installation? </a:t>
            </a:r>
            <a:r>
              <a:rPr lang="en-US" altLang="ja-JP" sz="2900" i="1" dirty="0" smtClean="0">
                <a:solidFill>
                  <a:srgbClr val="3366FF"/>
                </a:solidFill>
              </a:rPr>
              <a:t> </a:t>
            </a:r>
            <a:r>
              <a:rPr lang="en-US" altLang="ja-JP" sz="2900" i="1" dirty="0">
                <a:solidFill>
                  <a:srgbClr val="3366FF"/>
                </a:solidFill>
              </a:rPr>
              <a:t> </a:t>
            </a:r>
            <a:r>
              <a:rPr lang="en-US" altLang="ja-JP" sz="2900" i="1" dirty="0" smtClean="0">
                <a:solidFill>
                  <a:srgbClr val="3366FF"/>
                </a:solidFill>
              </a:rPr>
              <a:t>And </a:t>
            </a:r>
            <a:r>
              <a:rPr lang="en-US" altLang="ja-JP" sz="2900" i="1" dirty="0">
                <a:solidFill>
                  <a:srgbClr val="3366FF"/>
                </a:solidFill>
              </a:rPr>
              <a:t>in </a:t>
            </a:r>
            <a:r>
              <a:rPr lang="en-US" altLang="ja-JP" sz="2900" i="1" dirty="0" smtClean="0">
                <a:solidFill>
                  <a:srgbClr val="3366FF"/>
                </a:solidFill>
              </a:rPr>
              <a:t>particular,  </a:t>
            </a:r>
            <a:r>
              <a:rPr lang="en-US" altLang="ja-JP" sz="2900" i="1" dirty="0">
                <a:solidFill>
                  <a:srgbClr val="3366FF"/>
                </a:solidFill>
              </a:rPr>
              <a:t>is the design and validation of the components closely linked to </a:t>
            </a:r>
            <a:r>
              <a:rPr lang="en-US" altLang="ja-JP" sz="2900" i="1" dirty="0" smtClean="0">
                <a:solidFill>
                  <a:srgbClr val="3366FF"/>
                </a:solidFill>
              </a:rPr>
              <a:t>the</a:t>
            </a:r>
            <a:r>
              <a:rPr lang="en-US" altLang="ja-JP" sz="2900" i="1" dirty="0">
                <a:solidFill>
                  <a:srgbClr val="3366FF"/>
                </a:solidFill>
              </a:rPr>
              <a:t> cold powering (for example: bus bars, quench detection and protection, warm powering, etc.) </a:t>
            </a:r>
            <a:r>
              <a:rPr lang="en-US" altLang="ja-JP" sz="2900" i="1" dirty="0" smtClean="0">
                <a:solidFill>
                  <a:srgbClr val="3366FF"/>
                </a:solidFill>
              </a:rPr>
              <a:t>sufficiently </a:t>
            </a:r>
            <a:r>
              <a:rPr lang="en-US" altLang="ja-JP" sz="2900" i="1" dirty="0">
                <a:solidFill>
                  <a:srgbClr val="3366FF"/>
                </a:solidFill>
              </a:rPr>
              <a:t>defined to allow finalization of the design of the CPS? </a:t>
            </a:r>
            <a:endParaRPr lang="en-US" altLang="ja-JP" sz="2900" b="1" u="sng" dirty="0" smtClean="0"/>
          </a:p>
          <a:p>
            <a:pPr marL="0" indent="0">
              <a:lnSpc>
                <a:spcPct val="110000"/>
              </a:lnSpc>
              <a:buNone/>
            </a:pPr>
            <a:r>
              <a:rPr lang="en-US" altLang="ja-JP" sz="3400" b="1" dirty="0" smtClean="0"/>
              <a:t>Response</a:t>
            </a:r>
            <a:r>
              <a:rPr lang="en-US" altLang="ja-JP" sz="3400" b="1" dirty="0" smtClean="0"/>
              <a:t>: </a:t>
            </a:r>
            <a:endParaRPr lang="is-IS" altLang="ja-JP" sz="3400" b="1" dirty="0" smtClean="0"/>
          </a:p>
          <a:p>
            <a:pPr lvl="0">
              <a:lnSpc>
                <a:spcPct val="110000"/>
              </a:lnSpc>
            </a:pPr>
            <a:r>
              <a:rPr lang="en-US" altLang="ja-JP" sz="3400" dirty="0"/>
              <a:t>Generally yes.</a:t>
            </a:r>
            <a:endParaRPr lang="ja-JP" altLang="ja-JP" sz="3400" dirty="0"/>
          </a:p>
          <a:p>
            <a:pPr lvl="0">
              <a:lnSpc>
                <a:spcPct val="110000"/>
              </a:lnSpc>
            </a:pPr>
            <a:r>
              <a:rPr lang="en-US" altLang="ja-JP" sz="3400" dirty="0"/>
              <a:t>The technical scope of the SC link is well defined and the interfaces with the other systems are clear enough. </a:t>
            </a:r>
            <a:endParaRPr lang="ja-JP" altLang="ja-JP" sz="3400" dirty="0"/>
          </a:p>
          <a:p>
            <a:pPr lvl="0">
              <a:lnSpc>
                <a:spcPct val="110000"/>
              </a:lnSpc>
            </a:pPr>
            <a:r>
              <a:rPr lang="en-US" altLang="ja-JP" sz="3400" dirty="0"/>
              <a:t>Quench scenarios have been studied in detail and the analysis gives conservatives values for the overcurrent in the SC trim circuit.</a:t>
            </a:r>
            <a:endParaRPr lang="ja-JP" altLang="ja-JP" sz="3400" dirty="0"/>
          </a:p>
          <a:p>
            <a:pPr lvl="0">
              <a:lnSpc>
                <a:spcPct val="110000"/>
              </a:lnSpc>
            </a:pPr>
            <a:r>
              <a:rPr lang="en-US" altLang="ja-JP" sz="3400" dirty="0"/>
              <a:t>We encourage further study to optimize cable installation in the tunnel taking into account the stiffness and minimum bend radius of the cryostat (4-wall versus 2-wall). It should include consideration of maintenance, repair, or replacement.</a:t>
            </a:r>
            <a:endParaRPr lang="ja-JP" altLang="ja-JP" sz="3400" dirty="0"/>
          </a:p>
          <a:p>
            <a:pPr lvl="0">
              <a:lnSpc>
                <a:spcPct val="110000"/>
              </a:lnSpc>
            </a:pPr>
            <a:r>
              <a:rPr lang="en-US" altLang="ja-JP" sz="3400" dirty="0"/>
              <a:t>The present design margin in length required for the link seems excessive, possibly forcing a snake-like installation over the whole length of the link (worst case of 8 meters too long). The length tolerance can be adjusted also by the warm cable length</a:t>
            </a:r>
            <a:r>
              <a:rPr lang="en-US" altLang="ja-JP" sz="3400" dirty="0" smtClean="0"/>
              <a:t>.</a:t>
            </a:r>
          </a:p>
          <a:p>
            <a:pPr lvl="0">
              <a:lnSpc>
                <a:spcPct val="110000"/>
              </a:lnSpc>
            </a:pPr>
            <a:r>
              <a:rPr lang="en-US" altLang="ja-JP" sz="3400" dirty="0"/>
              <a:t>Some interface issues shall be further identified and resolved. The baseline for the electrical circuit (e.g. routing of the low current links) should be frozen soon. We note that a very reliable SL may allow location of diodes at the warm end.</a:t>
            </a:r>
            <a:endParaRPr lang="ja-JP" altLang="ja-JP" sz="3400" dirty="0"/>
          </a:p>
          <a:p>
            <a:pPr lvl="0">
              <a:lnSpc>
                <a:spcPct val="110000"/>
              </a:lnSpc>
            </a:pPr>
            <a:r>
              <a:rPr lang="en-US" altLang="ja-JP" sz="3400" dirty="0"/>
              <a:t>Cryogenic design parameters (temperature, pressure drop, mass flow, etc.) shall be further established to quantify the enthalpy margin of the SL.</a:t>
            </a:r>
            <a:endParaRPr lang="ja-JP" altLang="ja-JP" sz="3400" dirty="0"/>
          </a:p>
          <a:p>
            <a:pPr lvl="0">
              <a:lnSpc>
                <a:spcPct val="110000"/>
              </a:lnSpc>
            </a:pPr>
            <a:r>
              <a:rPr lang="en-US" altLang="ja-JP" sz="3400" dirty="0"/>
              <a:t>A cooling scheme should be designed allowing demonstration of the technology advantages, including thermodynamic and manufacturing aspects of the selected scheme. The design decision can be made once the results of the cold tests are completed for the 60 m cryostat prototypes.</a:t>
            </a:r>
            <a:endParaRPr lang="ja-JP" altLang="ja-JP" sz="3400" dirty="0"/>
          </a:p>
          <a:p>
            <a:pPr lvl="0">
              <a:lnSpc>
                <a:spcPct val="110000"/>
              </a:lnSpc>
            </a:pPr>
            <a:r>
              <a:rPr lang="en-US" altLang="ja-JP" sz="3400" dirty="0"/>
              <a:t>We recognize the advantage of a design that avoids the SL flow partially bypassing the current leads, if possible</a:t>
            </a:r>
            <a:r>
              <a:rPr lang="en-US" altLang="ja-JP" sz="3400" dirty="0" smtClean="0"/>
              <a:t>.</a:t>
            </a:r>
            <a:endParaRPr lang="ja-JP" altLang="ja-JP" sz="3400" dirty="0"/>
          </a:p>
          <a:p>
            <a:pPr marL="0" indent="0">
              <a:lnSpc>
                <a:spcPct val="110000"/>
              </a:lnSpc>
              <a:buNone/>
            </a:pPr>
            <a:endParaRPr lang="en-US" altLang="ja-JP" sz="2900" dirty="0" smtClean="0"/>
          </a:p>
          <a:p>
            <a:pPr marL="0" indent="0">
              <a:buNone/>
            </a:pPr>
            <a:endParaRPr kumimoji="1" lang="ja-JP" altLang="en-US" sz="2000" dirty="0"/>
          </a:p>
        </p:txBody>
      </p:sp>
    </p:spTree>
    <p:extLst>
      <p:ext uri="{BB962C8B-B14F-4D97-AF65-F5344CB8AC3E}">
        <p14:creationId xmlns:p14="http://schemas.microsoft.com/office/powerpoint/2010/main" val="135388306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58"/>
            <a:ext cx="8915400" cy="586753"/>
          </a:xfrm>
        </p:spPr>
        <p:txBody>
          <a:bodyPr>
            <a:normAutofit fontScale="90000"/>
          </a:bodyPr>
          <a:lstStyle/>
          <a:p>
            <a:r>
              <a:rPr kumimoji="1" lang="en-US" altLang="ja-JP" b="1" dirty="0" smtClean="0"/>
              <a:t>Question 2: </a:t>
            </a:r>
            <a:endParaRPr kumimoji="1" lang="ja-JP" altLang="en-US" b="1" dirty="0"/>
          </a:p>
        </p:txBody>
      </p:sp>
      <p:sp>
        <p:nvSpPr>
          <p:cNvPr id="3" name="コンテンツ プレースホルダー 2"/>
          <p:cNvSpPr>
            <a:spLocks noGrp="1"/>
          </p:cNvSpPr>
          <p:nvPr>
            <p:ph idx="1"/>
          </p:nvPr>
        </p:nvSpPr>
        <p:spPr>
          <a:xfrm>
            <a:off x="495300" y="883484"/>
            <a:ext cx="8915400" cy="5610087"/>
          </a:xfrm>
        </p:spPr>
        <p:txBody>
          <a:bodyPr>
            <a:noAutofit/>
          </a:bodyPr>
          <a:lstStyle/>
          <a:p>
            <a:pPr marL="0" indent="0">
              <a:lnSpc>
                <a:spcPct val="90000"/>
              </a:lnSpc>
              <a:buNone/>
            </a:pPr>
            <a:r>
              <a:rPr lang="en-US" altLang="ja-JP" sz="2000" dirty="0"/>
              <a:t>	</a:t>
            </a:r>
            <a:r>
              <a:rPr lang="en-US" altLang="ja-JP" sz="2000" i="1" dirty="0" smtClean="0">
                <a:solidFill>
                  <a:srgbClr val="3366FF"/>
                </a:solidFill>
              </a:rPr>
              <a:t>Is </a:t>
            </a:r>
            <a:r>
              <a:rPr lang="en-US" altLang="ja-JP" sz="2000" i="1" dirty="0">
                <a:solidFill>
                  <a:srgbClr val="3366FF"/>
                </a:solidFill>
              </a:rPr>
              <a:t>the </a:t>
            </a:r>
            <a:r>
              <a:rPr lang="en-US" altLang="ja-JP" sz="2000" b="1" i="1" dirty="0">
                <a:solidFill>
                  <a:srgbClr val="3366FF"/>
                </a:solidFill>
              </a:rPr>
              <a:t>general design </a:t>
            </a:r>
            <a:r>
              <a:rPr lang="en-US" altLang="ja-JP" sz="2000" i="1" dirty="0">
                <a:solidFill>
                  <a:srgbClr val="3366FF"/>
                </a:solidFill>
              </a:rPr>
              <a:t>correct and adequate to meet the scope?  Is the </a:t>
            </a:r>
            <a:r>
              <a:rPr lang="en-US" altLang="ja-JP" sz="2000" b="1" i="1" dirty="0">
                <a:solidFill>
                  <a:srgbClr val="3366FF"/>
                </a:solidFill>
              </a:rPr>
              <a:t>design safe </a:t>
            </a:r>
            <a:r>
              <a:rPr lang="en-US" altLang="ja-JP" sz="2000" i="1" dirty="0">
                <a:solidFill>
                  <a:srgbClr val="3366FF"/>
                </a:solidFill>
              </a:rPr>
              <a:t>also with respect to the boundary conditions given by the magnets and circuit protection system? </a:t>
            </a:r>
            <a:endParaRPr lang="en-US" altLang="ja-JP" sz="2000" dirty="0"/>
          </a:p>
          <a:p>
            <a:pPr marL="0" indent="0">
              <a:lnSpc>
                <a:spcPct val="90000"/>
              </a:lnSpc>
              <a:buNone/>
            </a:pPr>
            <a:r>
              <a:rPr lang="en-US" altLang="ja-JP" sz="2000" b="1" u="sng" dirty="0" smtClean="0"/>
              <a:t>Response: </a:t>
            </a:r>
            <a:endParaRPr lang="pl-PL" altLang="ja-JP" sz="2000" b="1" u="sng" dirty="0" smtClean="0"/>
          </a:p>
          <a:p>
            <a:pPr lvl="0">
              <a:lnSpc>
                <a:spcPct val="90000"/>
              </a:lnSpc>
            </a:pPr>
            <a:r>
              <a:rPr lang="en-US" altLang="ja-JP" sz="1800" dirty="0"/>
              <a:t>Generally yes.</a:t>
            </a:r>
            <a:endParaRPr lang="ja-JP" altLang="ja-JP" sz="1800" dirty="0"/>
          </a:p>
          <a:p>
            <a:pPr lvl="0">
              <a:lnSpc>
                <a:spcPct val="90000"/>
              </a:lnSpc>
            </a:pPr>
            <a:r>
              <a:rPr lang="en-US" altLang="ja-JP" sz="1800" dirty="0"/>
              <a:t>We encourage the team’s plan to perform a very thorough risk analysis of failure modes of the SL and corresponding experimental program.</a:t>
            </a:r>
            <a:endParaRPr lang="ja-JP" altLang="ja-JP" sz="1800" dirty="0"/>
          </a:p>
          <a:p>
            <a:pPr lvl="0">
              <a:lnSpc>
                <a:spcPct val="90000"/>
              </a:lnSpc>
            </a:pPr>
            <a:r>
              <a:rPr lang="en-US" altLang="ja-JP" sz="1800" dirty="0"/>
              <a:t>Conductor design and development are mature and this allows the procurement of 1200 km of wires. Nevertheless there is only one manufacturer on the market and its QA/QC is still a potential issue as significant non-conformities for the first delivered batch have been detected during testing at CERN.  </a:t>
            </a:r>
            <a:endParaRPr lang="ja-JP" altLang="ja-JP" sz="1800" dirty="0"/>
          </a:p>
          <a:p>
            <a:pPr lvl="0">
              <a:lnSpc>
                <a:spcPct val="90000"/>
              </a:lnSpc>
            </a:pPr>
            <a:r>
              <a:rPr lang="en-US" altLang="ja-JP" sz="1800" dirty="0"/>
              <a:t>Specific work on identified technical challenges are underway (plug, splices, </a:t>
            </a:r>
            <a:r>
              <a:rPr lang="en-US" altLang="ja-JP" sz="1800" dirty="0" err="1"/>
              <a:t>LHe</a:t>
            </a:r>
            <a:r>
              <a:rPr lang="en-US" altLang="ja-JP" sz="1800" dirty="0"/>
              <a:t> barriers, etc.) and must be strongly pursued. Final details could have an impact on the overall schedule. </a:t>
            </a:r>
            <a:endParaRPr lang="ja-JP" altLang="ja-JP" sz="1800" dirty="0"/>
          </a:p>
          <a:p>
            <a:pPr lvl="0">
              <a:lnSpc>
                <a:spcPct val="90000"/>
              </a:lnSpc>
            </a:pPr>
            <a:r>
              <a:rPr lang="en-US" altLang="ja-JP" sz="1800" dirty="0"/>
              <a:t>Filler materials in the cable are still in the process of being defined </a:t>
            </a:r>
            <a:endParaRPr lang="ja-JP" altLang="ja-JP" sz="1800" dirty="0"/>
          </a:p>
          <a:p>
            <a:pPr lvl="0">
              <a:lnSpc>
                <a:spcPct val="90000"/>
              </a:lnSpc>
            </a:pPr>
            <a:r>
              <a:rPr lang="en-US" altLang="ja-JP" sz="1800" dirty="0"/>
              <a:t>Theoretical contraction of the cable is taken into account but the real values must be measured. </a:t>
            </a:r>
            <a:endParaRPr lang="ja-JP" altLang="ja-JP" sz="1800" dirty="0"/>
          </a:p>
          <a:p>
            <a:pPr lvl="0">
              <a:lnSpc>
                <a:spcPct val="90000"/>
              </a:lnSpc>
            </a:pPr>
            <a:r>
              <a:rPr lang="en-US" altLang="ja-JP" sz="1800" dirty="0"/>
              <a:t>Cryostat design of the terminations are at a preliminary design stage. </a:t>
            </a:r>
            <a:endParaRPr lang="ja-JP" altLang="ja-JP" sz="1800" dirty="0"/>
          </a:p>
          <a:p>
            <a:pPr lvl="0">
              <a:lnSpc>
                <a:spcPct val="90000"/>
              </a:lnSpc>
            </a:pPr>
            <a:r>
              <a:rPr lang="en-US" altLang="ja-JP" sz="1800" dirty="0"/>
              <a:t>The two cryostat options should be optimized regarding power consumption to show the clear advantage of the MgB</a:t>
            </a:r>
            <a:r>
              <a:rPr lang="en-US" altLang="ja-JP" sz="1800" baseline="-25000" dirty="0"/>
              <a:t>2</a:t>
            </a:r>
            <a:r>
              <a:rPr lang="en-US" altLang="ja-JP" sz="1800" dirty="0"/>
              <a:t> solution compared to a classical LTS solution.</a:t>
            </a:r>
            <a:endParaRPr lang="ja-JP" altLang="ja-JP" sz="1800" dirty="0"/>
          </a:p>
          <a:p>
            <a:pPr marL="0" indent="0">
              <a:lnSpc>
                <a:spcPct val="90000"/>
              </a:lnSpc>
              <a:buNone/>
            </a:pPr>
            <a:endParaRPr lang="en-US" altLang="ja-JP" sz="2000" dirty="0">
              <a:solidFill>
                <a:srgbClr val="00B050"/>
              </a:solidFill>
            </a:endParaRPr>
          </a:p>
        </p:txBody>
      </p:sp>
    </p:spTree>
    <p:extLst>
      <p:ext uri="{BB962C8B-B14F-4D97-AF65-F5344CB8AC3E}">
        <p14:creationId xmlns:p14="http://schemas.microsoft.com/office/powerpoint/2010/main" val="144663994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HiLumi-Pres-Template-4-3-CSR2016.pptx" id="{37610B82-38C5-4A79-9AD6-9055ADFB9289}" vid="{B895EA73-40B8-4DB4-B376-5DB62EC8AB97}"/>
    </a:ext>
  </a:extLst>
</a:theme>
</file>

<file path=ppt/theme/theme5.xml><?xml version="1.0" encoding="utf-8"?>
<a:theme xmlns:a="http://schemas.openxmlformats.org/drawingml/2006/main" name="2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HiLumi-Pres-Template-4-3-CSR2016.pptx" id="{37610B82-38C5-4A79-9AD6-9055ADFB9289}" vid="{B895EA73-40B8-4DB4-B376-5DB62EC8AB97}"/>
    </a:ext>
  </a:extLst>
</a:theme>
</file>

<file path=ppt/theme/theme6.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2006</TotalTime>
  <Words>1854</Words>
  <Application>Microsoft Macintosh PowerPoint</Application>
  <PresentationFormat>A4 210x297 mm</PresentationFormat>
  <Paragraphs>220</Paragraphs>
  <Slides>25</Slides>
  <Notes>1</Notes>
  <HiddenSlides>0</HiddenSlides>
  <MMClips>0</MMClips>
  <ScaleCrop>false</ScaleCrop>
  <HeadingPairs>
    <vt:vector size="4" baseType="variant">
      <vt:variant>
        <vt:lpstr>テーマ</vt:lpstr>
      </vt:variant>
      <vt:variant>
        <vt:i4>5</vt:i4>
      </vt:variant>
      <vt:variant>
        <vt:lpstr>スライド タイトル</vt:lpstr>
      </vt:variant>
      <vt:variant>
        <vt:i4>25</vt:i4>
      </vt:variant>
    </vt:vector>
  </HeadingPairs>
  <TitlesOfParts>
    <vt:vector size="30" baseType="lpstr">
      <vt:lpstr>ホワイト</vt:lpstr>
      <vt:lpstr>1_ホワイト</vt:lpstr>
      <vt:lpstr>1_Thème Office</vt:lpstr>
      <vt:lpstr>Thème Office</vt:lpstr>
      <vt:lpstr>2_Thème Office</vt:lpstr>
      <vt:lpstr>International Review of the  Conceptual Design of the Cold Powering System  for the  HL-LHC Superconducting Magnets -- held at CERN, 3-4 July, 2017 --  Summary of the Review</vt:lpstr>
      <vt:lpstr>Introduction</vt:lpstr>
      <vt:lpstr>Agenda: 3 July </vt:lpstr>
      <vt:lpstr>Agenda: 4 July</vt:lpstr>
      <vt:lpstr>Executive Summary (1/3) </vt:lpstr>
      <vt:lpstr>Executive Summary (2/3) </vt:lpstr>
      <vt:lpstr>Executive Summary (3/3) </vt:lpstr>
      <vt:lpstr>Question 1:</vt:lpstr>
      <vt:lpstr>Question 2: </vt:lpstr>
      <vt:lpstr>Question 3: </vt:lpstr>
      <vt:lpstr>Question  4:</vt:lpstr>
      <vt:lpstr>Question 5: </vt:lpstr>
      <vt:lpstr>Question 6:  </vt:lpstr>
      <vt:lpstr>Final Word</vt:lpstr>
      <vt:lpstr>Acknowledgements</vt:lpstr>
      <vt:lpstr>Appendix</vt:lpstr>
      <vt:lpstr>Review Panel Members</vt:lpstr>
      <vt:lpstr>Mandate and charges - 1</vt:lpstr>
      <vt:lpstr>Mandate and charges - 2</vt:lpstr>
      <vt:lpstr>Mandate and charges - 3</vt:lpstr>
      <vt:lpstr>Questions to be answered (1/2)</vt:lpstr>
      <vt:lpstr>Questions to be answered (2/2)</vt:lpstr>
      <vt:lpstr>Various</vt:lpstr>
      <vt:lpstr>Nb3Sn Superconducting Magnets  and MgB2 SC Links for HL-LHC</vt:lpstr>
      <vt:lpstr>Luminosity profile: ULTIMATE goal</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Review  of the  Conceptual Design of the Cold Powering System  for the  HL-LHC Superconducting Magnets</dc:title>
  <dc:creator>Yamamoto Akira</dc:creator>
  <cp:lastModifiedBy>Yamamoto Akira</cp:lastModifiedBy>
  <cp:revision>85</cp:revision>
  <dcterms:created xsi:type="dcterms:W3CDTF">2017-07-03T02:46:40Z</dcterms:created>
  <dcterms:modified xsi:type="dcterms:W3CDTF">2017-07-26T22:59:09Z</dcterms:modified>
</cp:coreProperties>
</file>