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269" r:id="rId6"/>
    <p:sldId id="262" r:id="rId7"/>
    <p:sldId id="267" r:id="rId8"/>
    <p:sldId id="273" r:id="rId9"/>
    <p:sldId id="272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4" d="100"/>
          <a:sy n="84" d="100"/>
        </p:scale>
        <p:origin x="11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6684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1652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1571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9th TCC - 27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9th TCC - 27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9th TCC - 27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9th TCC - 27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9th TCC - 27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9th TCC - 27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GB" noProof="0" smtClean="0"/>
              <a:t>9th TCC - 27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9th TCC - 27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714/timetable/#20171113.detailed" TargetMode="External"/><Relationship Id="rId2" Type="http://schemas.openxmlformats.org/officeDocument/2006/relationships/hyperlink" Target="https://espace.cern.ch/HiLumi/2017/SitePages/Home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HL-LHC Collaboration Meeting</a:t>
            </a:r>
            <a:br>
              <a:rPr lang="en-GB" dirty="0" smtClean="0"/>
            </a:br>
            <a:r>
              <a:rPr lang="en-GB" dirty="0" smtClean="0"/>
              <a:t>Madrid, 13-16 </a:t>
            </a:r>
            <a:r>
              <a:rPr lang="en-GB" dirty="0" smtClean="0"/>
              <a:t>November </a:t>
            </a:r>
            <a:r>
              <a:rPr lang="en-GB" dirty="0" smtClean="0"/>
              <a:t>2017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400" dirty="0" smtClean="0"/>
              <a:t>Preliminary programme and practicalities</a:t>
            </a:r>
            <a:endParaRPr lang="en-GB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</a:t>
            </a:r>
            <a:r>
              <a:rPr lang="en-GB" dirty="0" smtClean="0"/>
              <a:t>. Noels</a:t>
            </a:r>
            <a:r>
              <a:rPr lang="en-GB" dirty="0" smtClean="0"/>
              <a:t>, ATS-DO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TCC Meeting – 23 June 2016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programme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9th TCC - 27 July 2017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1219201"/>
            <a:ext cx="7848432" cy="1561727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Annual </a:t>
            </a:r>
            <a:r>
              <a:rPr lang="en-US" dirty="0"/>
              <a:t>meeting website: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espace.cern.ch/HiLumi/2017/SitePages/Home.aspx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GB" dirty="0"/>
              <a:t>Detailed agenda in </a:t>
            </a:r>
            <a:r>
              <a:rPr lang="en-GB" dirty="0" err="1"/>
              <a:t>Indico</a:t>
            </a:r>
            <a:r>
              <a:rPr lang="en-GB" dirty="0"/>
              <a:t>: </a:t>
            </a:r>
            <a:r>
              <a:rPr lang="en-GB" dirty="0">
                <a:hlinkClick r:id="rId3"/>
              </a:rPr>
              <a:t>https://indico.cern.ch/event/647714/timetable/#20171113.detailed</a:t>
            </a:r>
            <a:endParaRPr lang="en-GB" dirty="0"/>
          </a:p>
          <a:p>
            <a:pPr>
              <a:lnSpc>
                <a:spcPct val="200000"/>
              </a:lnSpc>
            </a:pPr>
            <a:endParaRPr lang="en-GB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8583" y="2780928"/>
            <a:ext cx="4935265" cy="346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96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9th TCC - 27 July 2017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9123758"/>
              </p:ext>
            </p:extLst>
          </p:nvPr>
        </p:nvGraphicFramePr>
        <p:xfrm>
          <a:off x="42302" y="918286"/>
          <a:ext cx="9051833" cy="509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3" imgW="12658615" imgH="7124700" progId="Excel.Sheet.12">
                  <p:embed/>
                </p:oleObj>
              </mc:Choice>
              <mc:Fallback>
                <p:oleObj name="Worksheet" r:id="rId3" imgW="12658615" imgH="7124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302" y="918286"/>
                        <a:ext cx="9051833" cy="5094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8135" y="0"/>
            <a:ext cx="7295565" cy="6858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9th TCC - 27 July 2017</a:t>
            </a:r>
            <a:endParaRPr lang="en-GB" noProof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339752" y="764704"/>
            <a:ext cx="144016" cy="1213688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475966" y="-15834"/>
            <a:ext cx="5677232" cy="206210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How to get to CIEMAT</a:t>
            </a:r>
          </a:p>
          <a:p>
            <a:pPr algn="ctr"/>
            <a:endParaRPr lang="en-GB" sz="1600" dirty="0" smtClean="0">
              <a:solidFill>
                <a:schemeClr val="bg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Bus line </a:t>
            </a:r>
            <a:r>
              <a:rPr lang="en-GB" sz="1600" dirty="0" smtClean="0">
                <a:solidFill>
                  <a:schemeClr val="bg1"/>
                </a:solidFill>
              </a:rPr>
              <a:t>82 to </a:t>
            </a:r>
            <a:r>
              <a:rPr lang="en-GB" sz="1600" dirty="0" err="1" smtClean="0">
                <a:solidFill>
                  <a:schemeClr val="bg1"/>
                </a:solidFill>
              </a:rPr>
              <a:t>Paraninfo</a:t>
            </a:r>
            <a:r>
              <a:rPr lang="en-GB" sz="1600" dirty="0" smtClean="0">
                <a:solidFill>
                  <a:schemeClr val="bg1"/>
                </a:solidFill>
              </a:rPr>
              <a:t> CIEMAT stop from hotels</a:t>
            </a: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From airport, metro lines 8 &amp; 6 to Ciudad </a:t>
            </a:r>
            <a:r>
              <a:rPr lang="en-GB" sz="1600" dirty="0" err="1" smtClean="0">
                <a:solidFill>
                  <a:schemeClr val="bg1"/>
                </a:solidFill>
              </a:rPr>
              <a:t>Universitaria</a:t>
            </a:r>
            <a:endParaRPr lang="en-GB" sz="1600" dirty="0" smtClean="0">
              <a:solidFill>
                <a:schemeClr val="bg1"/>
              </a:solidFill>
            </a:endParaRPr>
          </a:p>
          <a:p>
            <a:r>
              <a:rPr lang="en-US" sz="1600" dirty="0" smtClean="0">
                <a:solidFill>
                  <a:schemeClr val="bg1"/>
                </a:solidFill>
              </a:rPr>
              <a:t>From hotels: metro line 6 to </a:t>
            </a:r>
            <a:r>
              <a:rPr lang="en-GB" sz="1600" dirty="0" smtClean="0">
                <a:solidFill>
                  <a:schemeClr val="bg1"/>
                </a:solidFill>
              </a:rPr>
              <a:t>Ciudad </a:t>
            </a:r>
            <a:r>
              <a:rPr lang="en-GB" sz="1600" dirty="0" err="1" smtClean="0">
                <a:solidFill>
                  <a:schemeClr val="bg1"/>
                </a:solidFill>
              </a:rPr>
              <a:t>Universitaria</a:t>
            </a:r>
            <a:endParaRPr lang="en-GB" sz="1600" dirty="0" smtClean="0">
              <a:solidFill>
                <a:schemeClr val="bg1"/>
              </a:solidFill>
            </a:endParaRPr>
          </a:p>
          <a:p>
            <a:endParaRPr lang="en-GB" sz="1600" dirty="0" smtClean="0">
              <a:solidFill>
                <a:schemeClr val="bg1"/>
              </a:solidFill>
            </a:endParaRPr>
          </a:p>
          <a:p>
            <a:r>
              <a:rPr lang="en-GB" sz="1600" dirty="0" smtClean="0">
                <a:solidFill>
                  <a:schemeClr val="bg1"/>
                </a:solidFill>
              </a:rPr>
              <a:t>20 </a:t>
            </a:r>
            <a:r>
              <a:rPr lang="en-GB" sz="1600" dirty="0">
                <a:solidFill>
                  <a:schemeClr val="bg1"/>
                </a:solidFill>
              </a:rPr>
              <a:t>minute walk from Ciudad </a:t>
            </a:r>
            <a:r>
              <a:rPr lang="en-GB" sz="1600" dirty="0" err="1">
                <a:solidFill>
                  <a:schemeClr val="bg1"/>
                </a:solidFill>
              </a:rPr>
              <a:t>Universitaria</a:t>
            </a:r>
            <a:r>
              <a:rPr lang="en-GB" sz="1600" dirty="0">
                <a:solidFill>
                  <a:schemeClr val="bg1"/>
                </a:solidFill>
              </a:rPr>
              <a:t> </a:t>
            </a:r>
            <a:r>
              <a:rPr lang="en-GB" sz="1600" dirty="0" smtClean="0">
                <a:solidFill>
                  <a:schemeClr val="bg1"/>
                </a:solidFill>
              </a:rPr>
              <a:t>station to CIEMAT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879868" y="404664"/>
            <a:ext cx="936104" cy="360040"/>
          </a:xfrm>
          <a:prstGeom prst="ellipse">
            <a:avLst/>
          </a:prstGeom>
          <a:noFill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9" name="Oval 18"/>
          <p:cNvSpPr/>
          <p:nvPr/>
        </p:nvSpPr>
        <p:spPr>
          <a:xfrm>
            <a:off x="2400340" y="1978392"/>
            <a:ext cx="299452" cy="307608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2915816" y="2564904"/>
            <a:ext cx="1584176" cy="1368152"/>
          </a:xfrm>
          <a:prstGeom prst="ellipse">
            <a:avLst/>
          </a:prstGeom>
          <a:solidFill>
            <a:schemeClr val="accent4">
              <a:alpha val="46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Area of hotels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507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CIEMAT: Venue and Social Events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9th TCC - 27 July 2017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12000" y="1219201"/>
            <a:ext cx="7848432" cy="372196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200000"/>
              </a:lnSpc>
            </a:pPr>
            <a:r>
              <a:rPr lang="en-GB" dirty="0" smtClean="0"/>
              <a:t>One </a:t>
            </a:r>
            <a:r>
              <a:rPr lang="en-GB" dirty="0" smtClean="0"/>
              <a:t>auditorium for plenary sessions: up to </a:t>
            </a:r>
            <a:r>
              <a:rPr lang="en-GB" dirty="0" smtClean="0"/>
              <a:t>190 </a:t>
            </a:r>
            <a:r>
              <a:rPr lang="en-GB" dirty="0" smtClean="0"/>
              <a:t>participants</a:t>
            </a:r>
          </a:p>
          <a:p>
            <a:pPr>
              <a:lnSpc>
                <a:spcPct val="200000"/>
              </a:lnSpc>
            </a:pPr>
            <a:r>
              <a:rPr lang="en-GB" dirty="0" smtClean="0"/>
              <a:t>Plus 6 </a:t>
            </a:r>
            <a:r>
              <a:rPr lang="en-GB" dirty="0" smtClean="0"/>
              <a:t>meetings rooms for joint and parallel </a:t>
            </a:r>
            <a:r>
              <a:rPr lang="en-GB" dirty="0" smtClean="0"/>
              <a:t>sessions (capacity from 15 to 45 participants)</a:t>
            </a:r>
            <a:endParaRPr lang="en-GB" dirty="0" smtClean="0"/>
          </a:p>
          <a:p>
            <a:pPr>
              <a:lnSpc>
                <a:spcPct val="200000"/>
              </a:lnSpc>
            </a:pPr>
            <a:r>
              <a:rPr lang="en-GB" dirty="0" smtClean="0"/>
              <a:t>Dedicated spaces </a:t>
            </a:r>
            <a:r>
              <a:rPr lang="en-GB" dirty="0" smtClean="0"/>
              <a:t>for coffee breaks and </a:t>
            </a:r>
            <a:r>
              <a:rPr lang="en-GB" dirty="0" smtClean="0"/>
              <a:t>Welcome Drink ( on Monday evening)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CIEMAT will organize a bus transfer to the Cultural Event and Collaboration Banquet location ( on Wednesday evening)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3378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344" y="980728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In the coming weeks, the </a:t>
            </a:r>
            <a:r>
              <a:rPr lang="en-GB" sz="2400" dirty="0" smtClean="0"/>
              <a:t>Project Office will:</a:t>
            </a:r>
          </a:p>
          <a:p>
            <a:pPr lvl="1"/>
            <a:r>
              <a:rPr lang="en-GB" sz="2000" dirty="0" smtClean="0"/>
              <a:t>Finalize </a:t>
            </a:r>
            <a:r>
              <a:rPr lang="en-GB" sz="2000" dirty="0" smtClean="0"/>
              <a:t>the CERN participants’ list and submit it </a:t>
            </a:r>
            <a:r>
              <a:rPr lang="en-GB" sz="2000" dirty="0"/>
              <a:t>to Freddy for approval.</a:t>
            </a:r>
            <a:endParaRPr lang="en-GB" sz="2000" dirty="0" smtClean="0"/>
          </a:p>
          <a:p>
            <a:pPr lvl="1"/>
            <a:r>
              <a:rPr lang="en-US" sz="2000" dirty="0" smtClean="0"/>
              <a:t>Send the invitation to </a:t>
            </a:r>
            <a:r>
              <a:rPr lang="en-US" sz="2000" dirty="0" err="1" smtClean="0"/>
              <a:t>HiLumi</a:t>
            </a:r>
            <a:r>
              <a:rPr lang="en-US" sz="2000" dirty="0" smtClean="0"/>
              <a:t> collaborators (CERN and externals) before end of August.</a:t>
            </a:r>
          </a:p>
          <a:p>
            <a:pPr lvl="1"/>
            <a:r>
              <a:rPr lang="en-US" sz="2000" dirty="0" smtClean="0"/>
              <a:t>Send rules of reimbursement of travels to group secretariats, beginning of September.</a:t>
            </a:r>
            <a:endParaRPr lang="en-GB" sz="2000" dirty="0"/>
          </a:p>
          <a:p>
            <a:pPr marL="457200" lvl="1" indent="0">
              <a:buNone/>
            </a:pPr>
            <a:endParaRPr lang="en-GB" sz="2000" dirty="0" smtClean="0"/>
          </a:p>
          <a:p>
            <a:r>
              <a:rPr lang="en-GB" sz="2400" b="1" dirty="0">
                <a:solidFill>
                  <a:srgbClr val="FF0000"/>
                </a:solidFill>
              </a:rPr>
              <a:t>Before </a:t>
            </a:r>
            <a:r>
              <a:rPr lang="en-GB" sz="2400" b="1" dirty="0" smtClean="0">
                <a:solidFill>
                  <a:srgbClr val="FF0000"/>
                </a:solidFill>
              </a:rPr>
              <a:t>21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st</a:t>
            </a:r>
            <a:r>
              <a:rPr lang="en-GB" sz="2400" b="1" dirty="0" smtClean="0">
                <a:solidFill>
                  <a:srgbClr val="FF0000"/>
                </a:solidFill>
              </a:rPr>
              <a:t> August</a:t>
            </a:r>
            <a:r>
              <a:rPr lang="en-GB" sz="2400" dirty="0"/>
              <a:t>: send missing topics for parallel sessions to </a:t>
            </a:r>
            <a:r>
              <a:rPr lang="en-GB" sz="2400" dirty="0" smtClean="0"/>
              <a:t>Cecile.</a:t>
            </a:r>
            <a:endParaRPr lang="en-GB" sz="2400" dirty="0"/>
          </a:p>
          <a:p>
            <a:r>
              <a:rPr lang="en-GB" sz="2400" b="1" dirty="0" smtClean="0">
                <a:solidFill>
                  <a:srgbClr val="FF0000"/>
                </a:solidFill>
              </a:rPr>
              <a:t>Registration </a:t>
            </a:r>
            <a:r>
              <a:rPr lang="en-GB" sz="2400" b="1" dirty="0">
                <a:solidFill>
                  <a:srgbClr val="FF0000"/>
                </a:solidFill>
              </a:rPr>
              <a:t>will open </a:t>
            </a:r>
            <a:r>
              <a:rPr lang="en-GB" sz="2400" b="1" dirty="0" smtClean="0">
                <a:solidFill>
                  <a:srgbClr val="FF0000"/>
                </a:solidFill>
              </a:rPr>
              <a:t>on 1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st</a:t>
            </a:r>
            <a:r>
              <a:rPr lang="en-GB" sz="2400" b="1" dirty="0" smtClean="0">
                <a:solidFill>
                  <a:srgbClr val="FF0000"/>
                </a:solidFill>
              </a:rPr>
              <a:t> September. Deadline  for registration: 20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th</a:t>
            </a:r>
            <a:r>
              <a:rPr lang="en-GB" sz="2400" b="1" dirty="0" smtClean="0">
                <a:solidFill>
                  <a:srgbClr val="FF0000"/>
                </a:solidFill>
              </a:rPr>
              <a:t> October.</a:t>
            </a:r>
          </a:p>
          <a:p>
            <a:endParaRPr lang="en-GB" sz="2400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9th TCC - 27 July 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8441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265</Words>
  <Application>Microsoft Office PowerPoint</Application>
  <PresentationFormat>On-screen Show (4:3)</PresentationFormat>
  <Paragraphs>41</Paragraphs>
  <Slides>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Thème Office</vt:lpstr>
      <vt:lpstr>Microsoft Excel Worksheet</vt:lpstr>
      <vt:lpstr>7th HL-LHC Collaboration Meeting Madrid, 13-16 November 2017  Preliminary programme and practicalities</vt:lpstr>
      <vt:lpstr>Preliminary programme</vt:lpstr>
      <vt:lpstr>Overview</vt:lpstr>
      <vt:lpstr>PowerPoint Presentation</vt:lpstr>
      <vt:lpstr>CIEMAT: Venue and Social Events</vt:lpstr>
      <vt:lpstr>Next steps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Cecile Noels</cp:lastModifiedBy>
  <cp:revision>60</cp:revision>
  <dcterms:created xsi:type="dcterms:W3CDTF">2016-01-11T14:38:10Z</dcterms:created>
  <dcterms:modified xsi:type="dcterms:W3CDTF">2017-07-27T14:03:08Z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