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2" r:id="rId1"/>
  </p:sldMasterIdLst>
  <p:notesMasterIdLst>
    <p:notesMasterId r:id="rId17"/>
  </p:notesMasterIdLst>
  <p:handoutMasterIdLst>
    <p:handoutMasterId r:id="rId18"/>
  </p:handoutMasterIdLst>
  <p:sldIdLst>
    <p:sldId id="294" r:id="rId2"/>
    <p:sldId id="344" r:id="rId3"/>
    <p:sldId id="313" r:id="rId4"/>
    <p:sldId id="345" r:id="rId5"/>
    <p:sldId id="346" r:id="rId6"/>
    <p:sldId id="348" r:id="rId7"/>
    <p:sldId id="349" r:id="rId8"/>
    <p:sldId id="350" r:id="rId9"/>
    <p:sldId id="351" r:id="rId10"/>
    <p:sldId id="352" r:id="rId11"/>
    <p:sldId id="353" r:id="rId12"/>
    <p:sldId id="360" r:id="rId13"/>
    <p:sldId id="340" r:id="rId14"/>
    <p:sldId id="362" r:id="rId15"/>
    <p:sldId id="342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="" xmlns:mv="urn:schemas-microsoft-com:mac:vml" xmlns:mc="http://schemas.openxmlformats.org/markup-compatibility/2006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="" xmlns:mv="urn:schemas-microsoft-com:mac:vml" xmlns:mc="http://schemas.openxmlformats.org/markup-compatibility/2006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FD5EFAAD-0ECE-453E-9831-46B23BE46B34}">
      <p15:chartTrackingRefBased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="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784" autoAdjust="0"/>
    <p:restoredTop sz="99860" autoAdjust="0"/>
  </p:normalViewPr>
  <p:slideViewPr>
    <p:cSldViewPr snapToGrid="0" snapToObjects="1" showGuides="1">
      <p:cViewPr>
        <p:scale>
          <a:sx n="100" d="100"/>
          <a:sy n="100" d="100"/>
        </p:scale>
        <p:origin x="-1216" y="-69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8/7/17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8/7/17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have been recently appointed</a:t>
            </a:r>
            <a:r>
              <a:rPr lang="en-US" baseline="0" dirty="0" smtClean="0"/>
              <a:t> as FSF L2 Manager for N2 Cryo Systems and Cryo Fluids, positioned occupied by Barry Norris who deserves all the credit for what I am about to present.</a:t>
            </a:r>
          </a:p>
          <a:p>
            <a:r>
              <a:rPr lang="en-US" baseline="0" dirty="0" smtClean="0"/>
              <a:t>I have started as lead cryostat engineer for the 35 ton prototype and I have then been his deputy for the past 3 years in the Cryogenics Systems, starting from LBNE and then LBNF.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am currently stationed at CERN acting as liaison between CERN and Fermilab.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My experience is a little shorter than that of some of the people that preceded me, it includes … READ.</a:t>
            </a:r>
          </a:p>
          <a:p>
            <a:r>
              <a:rPr lang="en-US" baseline="0" dirty="0" smtClean="0"/>
              <a:t>I am also a certified PMP.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2817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680" y="900747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1828800" indent="0">
              <a:buFontTx/>
              <a:buNone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2080" y="22127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C2578E2-6269-ED48-BDF8-69E95B9A1BE4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BFCA9A-C7DF-1E4A-8721-F4C1C92A4F2F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4253F4DC-95C4-1946-BDAF-1BD8A63F063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A0A9A0-D47A-CA49-90F5-568FF08AFCE4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D16AE-59AE-0D45-8880-9969FE9D3542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9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DFAB6C-2349-B64C-B766-E4BFABC9583F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6054879"/>
            <a:ext cx="7538966" cy="0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5900" y="6258863"/>
            <a:ext cx="526286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418" y="6190317"/>
            <a:ext cx="73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LBNF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935018" y="6173440"/>
            <a:ext cx="110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CERN NP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2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dms.cern.ch/document/1554082/2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dms.cern.ch/document/1554082/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dms.cern.ch/document/1554082/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O. Beltramello, CERN </a:t>
            </a:r>
          </a:p>
          <a:p>
            <a:r>
              <a:rPr lang="en-US" dirty="0" smtClean="0"/>
              <a:t>LBNF Cryostat, final design review</a:t>
            </a:r>
            <a:endParaRPr lang="en-US" dirty="0"/>
          </a:p>
          <a:p>
            <a:r>
              <a:rPr lang="en-US" dirty="0" smtClean="0"/>
              <a:t>SURF, 21-22 August 2017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Agreed design rules</a:t>
            </a:r>
            <a:br>
              <a:rPr lang="en-US" dirty="0" smtClean="0"/>
            </a:br>
            <a:r>
              <a:rPr lang="en-US" dirty="0" smtClean="0"/>
              <a:t>Testing requirements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76200"/>
            <a:ext cx="6703226" cy="3949699"/>
          </a:xfrm>
          <a:prstGeom prst="rect">
            <a:avLst/>
          </a:prstGeom>
        </p:spPr>
      </p:pic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l="1053" r="1053"/>
          <a:stretch>
            <a:fillRect/>
          </a:stretch>
        </p:blipFill>
        <p:spPr>
          <a:xfrm>
            <a:off x="6221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7400593" y="6370239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7400593" y="5870469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927100"/>
            <a:ext cx="8782050" cy="410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2. Pneumatic test of the cryostat.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cryostat is NOT related to PED or ASME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BPVC. </a:t>
            </a: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But, if we would apply these standards for the pressure test, it would be required that “critical areas must be observed during the tests with adequate measurements” (PED).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endParaRPr lang="en-US" sz="9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What will be the criteria for test acceptance as the test will not load at maximum the most critical areas ?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endParaRPr lang="en-US" sz="9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What will be the adequate measurements ?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endParaRPr lang="en-US" sz="9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How to protect people during the visual inspection ?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</a:pPr>
            <a:endParaRPr lang="en-US" sz="1800" dirty="0" smtClean="0">
              <a:latin typeface="Helvetica"/>
              <a:cs typeface="Helvetic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585200" cy="569268"/>
          </a:xfrm>
        </p:spPr>
        <p:txBody>
          <a:bodyPr/>
          <a:lstStyle/>
          <a:p>
            <a:r>
              <a:rPr lang="en-US" dirty="0" smtClean="0"/>
              <a:t>Preliminary analysis of the risks related to the tests methods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990600"/>
            <a:ext cx="87820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Possible compensatory safety measures for pressure test 2.: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1. No access to the undergrounds during the test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but </a:t>
            </a:r>
            <a:r>
              <a:rPr lang="en-US" sz="1800" u="sng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there are no mitigation measures for the detector, the cryostat structure and the internal insulation.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Risk mitigated for the personnel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High risk for the cryostat (definitive structural damage for the external structure and for insulation)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High risk for the detector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High risk for the cryogenics platform 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High risk for the project (one detector missing)</a:t>
            </a:r>
            <a:endParaRPr lang="en-US" sz="1800" b="1" dirty="0" smtClean="0">
              <a:latin typeface="Helvetica"/>
              <a:cs typeface="Helvetic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585200" cy="569268"/>
          </a:xfrm>
        </p:spPr>
        <p:txBody>
          <a:bodyPr/>
          <a:lstStyle/>
          <a:p>
            <a:r>
              <a:rPr lang="en-US" dirty="0" smtClean="0"/>
              <a:t>Preliminary analysis of the risks related to the tests methods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0" y="153210"/>
            <a:ext cx="8585200" cy="569268"/>
          </a:xfrm>
        </p:spPr>
        <p:txBody>
          <a:bodyPr/>
          <a:lstStyle/>
          <a:p>
            <a:r>
              <a:rPr lang="en-US" dirty="0" smtClean="0"/>
              <a:t>CERN position versus the testing campaign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557378"/>
            <a:ext cx="8782050" cy="9238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CERN propose to qualify the warm structure via :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Destructive tests for the weakest structural part (1.)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Fill of the cryostat with liquid argon in incremental steps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until the service level (3.)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together with :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welds and construction QA </a:t>
            </a:r>
            <a:r>
              <a:rPr lang="en-US" sz="1800" i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(see </a:t>
            </a:r>
            <a:r>
              <a:rPr lang="en-US" sz="1800" i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Dimitar</a:t>
            </a:r>
            <a:r>
              <a:rPr lang="en-US" sz="1800" i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talk)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Local leakage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tests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of each weld of the 3 containments (primary, secondary and external structure)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test of the concrete floor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9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We disagree to perform a pressure test prior filling process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: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it is too risky for the  personnel, for the equipments and for the project.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critical locations are at the bottom of the cryostat (</a:t>
            </a:r>
            <a:r>
              <a:rPr lang="en-US" sz="1800" b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LAr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static head) where the pressure test is not representative at all.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Pressure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test 2. do not test anything.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we did not find any code related to membrane cryostat requiring to perform this test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Our cryostat is NOT related to Directive 97/23/CE- Pressure equipment (PED) or to ASME BPVC. 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1800" b="1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and references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250" y="1300480"/>
            <a:ext cx="88201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EDMS </a:t>
            </a:r>
            <a:r>
              <a:rPr lang="en-US" sz="2000" dirty="0" smtClean="0">
                <a:latin typeface="Helvetica"/>
                <a:cs typeface="Helvetica"/>
                <a:hlinkClick r:id="rId2"/>
              </a:rPr>
              <a:t>1554082</a:t>
            </a:r>
            <a:r>
              <a:rPr lang="en-US" sz="2000" dirty="0" smtClean="0">
                <a:latin typeface="Helvetica"/>
                <a:cs typeface="Helvetica"/>
              </a:rPr>
              <a:t>: Design, Fabrication, Installation and Testing of the LBNF DUNE and SBN Membrane Cryostats.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ASME BVPC, section VIII division 2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Directive 97/23/CE- Pressure equipment (PED)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ANSI/AISC 360 – Specification for Structural Steel Buildings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EUROCODE 3 – EN 1993 –Design of Steel structures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U.S. DOE 10 CFR 851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FESHM 5031.7 : “Membrane Cryostats” September 2015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latin typeface="Helvetica"/>
                <a:cs typeface="Helvetica"/>
              </a:rPr>
              <a:t>FESHM 5031.7 Technical Note – Guidelines for design, fabrication, Installation and Testing of Metallic Membrane cryostats.”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				</a:t>
            </a:r>
            <a:endParaRPr lang="en-US" sz="20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625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50" y="147976"/>
            <a:ext cx="8585200" cy="56926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250" y="717244"/>
            <a:ext cx="88201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The design, fabrication, installation and testing of the LBNF cryostat follows </a:t>
            </a:r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t</a:t>
            </a:r>
            <a:r>
              <a:rPr lang="en-US" sz="2000" dirty="0" smtClean="0">
                <a:latin typeface="Helvetica"/>
                <a:cs typeface="Helvetica"/>
              </a:rPr>
              <a:t>he </a:t>
            </a:r>
            <a:r>
              <a:rPr lang="en-US" sz="2000" dirty="0" err="1" smtClean="0">
                <a:latin typeface="Helvetica"/>
                <a:cs typeface="Helvetica"/>
              </a:rPr>
              <a:t>MoU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 smtClean="0"/>
              <a:t>(</a:t>
            </a:r>
            <a:r>
              <a:rPr lang="en-US" sz="2000" dirty="0" smtClean="0">
                <a:hlinkClick r:id="rId2"/>
              </a:rPr>
              <a:t>EDMS 1554082) </a:t>
            </a:r>
            <a:r>
              <a:rPr lang="en-US" sz="2000" dirty="0" smtClean="0">
                <a:latin typeface="Helvetica"/>
                <a:cs typeface="Helvetica"/>
              </a:rPr>
              <a:t>signed between CERN and FERMILAB.   </a:t>
            </a:r>
          </a:p>
          <a:p>
            <a:pPr marL="342900" indent="-342900"/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Following a preliminary risk assessment, CERN do not agree to perform the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pneumatic test 2. as : </a:t>
            </a:r>
            <a:br>
              <a:rPr lang="en-US" sz="2000" dirty="0" smtClean="0">
                <a:latin typeface="Helvetica"/>
                <a:cs typeface="Helvetica"/>
              </a:rPr>
            </a:br>
            <a:r>
              <a:rPr lang="en-US" sz="2000" dirty="0" smtClean="0">
                <a:solidFill>
                  <a:srgbClr val="4E4E4E"/>
                </a:solidFill>
                <a:latin typeface="Helvetica"/>
                <a:cs typeface="Helvetica"/>
              </a:rPr>
              <a:t>- it will not qualify the cryostat and will not remove the risks while filling with </a:t>
            </a:r>
            <a:r>
              <a:rPr lang="en-US" sz="2000" dirty="0" err="1" smtClean="0">
                <a:solidFill>
                  <a:srgbClr val="4E4E4E"/>
                </a:solidFill>
                <a:latin typeface="Helvetica"/>
                <a:cs typeface="Helvetica"/>
              </a:rPr>
              <a:t>LAr</a:t>
            </a:r>
            <a:endParaRPr lang="en-US" sz="2000" dirty="0" smtClean="0">
              <a:solidFill>
                <a:srgbClr val="4E4E4E"/>
              </a:solidFill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solidFill>
                  <a:srgbClr val="4E4E4E"/>
                </a:solidFill>
                <a:latin typeface="Helvetica"/>
                <a:cs typeface="Helvetica"/>
              </a:rPr>
              <a:t>	- it is not required for a membrane cryostat </a:t>
            </a:r>
            <a:br>
              <a:rPr lang="en-US" sz="2000" dirty="0" smtClean="0">
                <a:solidFill>
                  <a:srgbClr val="4E4E4E"/>
                </a:solidFill>
                <a:latin typeface="Helvetica"/>
                <a:cs typeface="Helvetica"/>
              </a:rPr>
            </a:br>
            <a:r>
              <a:rPr lang="en-US" sz="2000" dirty="0" smtClean="0">
                <a:solidFill>
                  <a:srgbClr val="4E4E4E"/>
                </a:solidFill>
                <a:latin typeface="Helvetica"/>
                <a:cs typeface="Helvetica"/>
              </a:rPr>
              <a:t>- a preliminary risk assessment shows that the risks are too high for the detector and for the project</a:t>
            </a:r>
          </a:p>
          <a:p>
            <a:pPr marL="342900" indent="-342900"/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We propose to qualify the vessel via test 1. and 3. together with leak tests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and a strict quality insurance policy. </a:t>
            </a:r>
            <a:br>
              <a:rPr lang="en-US" sz="2000" dirty="0" smtClean="0">
                <a:latin typeface="Helvetica"/>
                <a:cs typeface="Helvetica"/>
              </a:rPr>
            </a:br>
            <a:endParaRPr lang="en-US" sz="2000" dirty="0" smtClean="0">
              <a:latin typeface="Helvetica"/>
              <a:cs typeface="Helvetica"/>
            </a:endParaRPr>
          </a:p>
          <a:p>
            <a:pPr marL="342900" indent="-342900">
              <a:buFontTx/>
              <a:buChar char="-"/>
            </a:pPr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>
                <a:latin typeface="Helvetica"/>
                <a:cs typeface="Helvetica"/>
              </a:rPr>
              <a:t>	</a:t>
            </a:r>
            <a:r>
              <a:rPr lang="en-US" sz="2000" dirty="0" smtClean="0">
                <a:latin typeface="Helvetica"/>
                <a:cs typeface="Helvetica"/>
              </a:rPr>
              <a:t>			</a:t>
            </a:r>
            <a:endParaRPr lang="en-US" sz="20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47976"/>
            <a:ext cx="8585200" cy="56926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250" y="717244"/>
            <a:ext cx="892175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If such test request is nevertheless maintained: </a:t>
            </a:r>
          </a:p>
          <a:p>
            <a:pPr marL="342900" indent="-342900"/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b="1" dirty="0" smtClean="0">
                <a:latin typeface="Helvetica"/>
                <a:cs typeface="Helvetica"/>
              </a:rPr>
              <a:t>CERN remove his responsibility for all project consequences </a:t>
            </a:r>
            <a:r>
              <a:rPr lang="en-US" sz="2000" dirty="0" smtClean="0">
                <a:latin typeface="Helvetica"/>
                <a:cs typeface="Helvetica"/>
              </a:rPr>
              <a:t>of a failure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during the test (financial, schedule). </a:t>
            </a:r>
          </a:p>
          <a:p>
            <a:pPr marL="342900" indent="-342900"/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CERN will ask for a technical justification of the need of such a test </a:t>
            </a:r>
          </a:p>
          <a:p>
            <a:pPr marL="342900" indent="-342900"/>
            <a:endParaRPr lang="en-US" sz="2000" dirty="0" smtClean="0">
              <a:latin typeface="Helvetica"/>
              <a:cs typeface="Helvetica"/>
            </a:endParaRP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CERN will ask to FERMILAB to present a detailed risk assessment for the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detector, the cryostat and the external structures.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This should include the analysis of the vessel structure possible modes of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failure and the associated detector and environmental damages due to the </a:t>
            </a:r>
          </a:p>
          <a:p>
            <a:pPr marL="342900" indent="-342900"/>
            <a:r>
              <a:rPr lang="en-US" sz="2000" dirty="0" smtClean="0">
                <a:latin typeface="Helvetica"/>
                <a:cs typeface="Helvetica"/>
              </a:rPr>
              <a:t>pneumatic dispersion. </a:t>
            </a:r>
          </a:p>
          <a:p>
            <a:pPr marL="342900" indent="-342900">
              <a:buFontTx/>
              <a:buChar char="-"/>
            </a:pPr>
            <a:endParaRPr lang="en-US" sz="2000" dirty="0" smtClean="0">
              <a:latin typeface="Helvetica"/>
              <a:cs typeface="Helvetica"/>
            </a:endParaRPr>
          </a:p>
          <a:p>
            <a:pPr marL="342900" indent="-342900">
              <a:buFontTx/>
              <a:buChar char="-"/>
            </a:pPr>
            <a:endParaRPr lang="en-US" sz="1800" dirty="0" smtClean="0">
              <a:latin typeface="Helvetica"/>
              <a:cs typeface="Helvetica"/>
            </a:endParaRPr>
          </a:p>
          <a:p>
            <a:r>
              <a:rPr lang="en-US" sz="1800" dirty="0">
                <a:latin typeface="Helvetica"/>
                <a:cs typeface="Helvetica"/>
              </a:rPr>
              <a:t>	</a:t>
            </a:r>
            <a:r>
              <a:rPr lang="en-US" sz="1800" dirty="0" smtClean="0">
                <a:latin typeface="Helvetica"/>
                <a:cs typeface="Helvetica"/>
              </a:rPr>
              <a:t>			</a:t>
            </a:r>
            <a:endParaRPr lang="en-US" sz="1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Who Am I and Where Have I Been?</a:t>
            </a:r>
          </a:p>
          <a:p>
            <a:r>
              <a:rPr lang="en-US" sz="2400" dirty="0" smtClean="0"/>
              <a:t>Reminder .. the basis</a:t>
            </a:r>
            <a:endParaRPr lang="en-US" dirty="0" smtClean="0"/>
          </a:p>
          <a:p>
            <a:r>
              <a:rPr lang="en-US" dirty="0" smtClean="0"/>
              <a:t>Tests performed to qualify of the warm structure of the cryostats</a:t>
            </a:r>
          </a:p>
          <a:p>
            <a:r>
              <a:rPr lang="en-US" dirty="0" smtClean="0"/>
              <a:t>Preliminary analysis of the risks related to the tests methods</a:t>
            </a:r>
          </a:p>
          <a:p>
            <a:r>
              <a:rPr lang="en-US" dirty="0" smtClean="0"/>
              <a:t>CERN position versus the testing campaign</a:t>
            </a:r>
          </a:p>
          <a:p>
            <a:r>
              <a:rPr lang="en-US" dirty="0" smtClean="0"/>
              <a:t>Documents and references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99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Who Am I and Where Have I Been</a:t>
            </a:r>
            <a:r>
              <a:rPr lang="en-US" dirty="0"/>
              <a:t>?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fld id="{C27EEB1A-850F-D248-9C16-3302B7C2760F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025" y="6488430"/>
            <a:ext cx="525463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7200" y="1135380"/>
            <a:ext cx="8470900" cy="48466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Mechanical engineer within the Neutrino Platform project</a:t>
            </a:r>
          </a:p>
          <a:p>
            <a:pPr marL="0" indent="0">
              <a:buSzPct val="100000"/>
              <a:buNone/>
            </a:pPr>
            <a:r>
              <a:rPr lang="en-US" dirty="0" smtClean="0">
                <a:cs typeface="Helvetica"/>
              </a:rPr>
              <a:t>Member of the LBNF/DUNE Collaboration.</a:t>
            </a:r>
          </a:p>
          <a:p>
            <a:pPr marL="0" indent="0">
              <a:buSzPct val="100000"/>
              <a:buNone/>
            </a:pPr>
            <a:r>
              <a:rPr lang="en-US" dirty="0" smtClean="0"/>
              <a:t>CERN Physics Department Safety Officer </a:t>
            </a:r>
            <a:endParaRPr lang="en-US" dirty="0" smtClean="0">
              <a:cs typeface="Helvetica"/>
            </a:endParaRPr>
          </a:p>
          <a:p>
            <a:pPr marL="0" indent="0">
              <a:buSzPct val="100000"/>
              <a:buNone/>
            </a:pPr>
            <a:endParaRPr lang="en-US" sz="1200" dirty="0" smtClean="0">
              <a:cs typeface="Helvetica"/>
            </a:endParaRPr>
          </a:p>
          <a:p>
            <a:pPr marL="0" indent="0">
              <a:buSzPct val="100000"/>
              <a:buNone/>
            </a:pPr>
            <a:r>
              <a:rPr lang="en-US" dirty="0" smtClean="0">
                <a:cs typeface="Helvetica"/>
              </a:rPr>
              <a:t>Head of safety of the ATLAS LHC project at CERN during construction and run1 operation.</a:t>
            </a:r>
          </a:p>
          <a:p>
            <a:pPr marL="0" indent="0">
              <a:buSzPct val="100000"/>
              <a:buNone/>
            </a:pPr>
            <a:r>
              <a:rPr lang="en-US" dirty="0" smtClean="0">
                <a:cs typeface="Helvetica"/>
              </a:rPr>
              <a:t>Responsible of the ATLAS detector integration </a:t>
            </a:r>
          </a:p>
          <a:p>
            <a:pPr marL="0" indent="0">
              <a:buSzPct val="100000"/>
              <a:buNone/>
            </a:pPr>
            <a:r>
              <a:rPr lang="en-US" dirty="0" smtClean="0">
                <a:cs typeface="Helvetica"/>
              </a:rPr>
              <a:t>ATLAS configuration control manager </a:t>
            </a:r>
          </a:p>
          <a:p>
            <a:pPr marL="0" indent="0">
              <a:buSzPct val="100000"/>
              <a:buNone/>
            </a:pPr>
            <a:endParaRPr lang="en-US" dirty="0" smtClean="0">
              <a:cs typeface="Helvetica"/>
            </a:endParaRPr>
          </a:p>
          <a:p>
            <a:pPr marL="0" indent="0">
              <a:buSzPct val="100000"/>
              <a:buNone/>
            </a:pPr>
            <a:r>
              <a:rPr lang="en-US" dirty="0" smtClean="0">
                <a:cs typeface="Helvetica"/>
              </a:rPr>
              <a:t>Engineer in charge of system structural analysis for aeronautics and aerospace – ESA and Aerospatiale. 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Aerospace and Aeronautical mechanical engineer. 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94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10"/>
            <a:ext cx="8585200" cy="1243790"/>
          </a:xfrm>
        </p:spPr>
        <p:txBody>
          <a:bodyPr/>
          <a:lstStyle/>
          <a:p>
            <a:r>
              <a:rPr lang="en-US" sz="2000" dirty="0" smtClean="0"/>
              <a:t>Reminder .. the basis:</a:t>
            </a:r>
            <a:br>
              <a:rPr lang="en-US" sz="2000" dirty="0" smtClean="0"/>
            </a:br>
            <a:r>
              <a:rPr lang="en-US" sz="2000" b="0" dirty="0" smtClean="0"/>
              <a:t>October 2015 - </a:t>
            </a:r>
            <a:r>
              <a:rPr lang="en-US" sz="2000" b="0" dirty="0" err="1" smtClean="0"/>
              <a:t>MoU</a:t>
            </a:r>
            <a:r>
              <a:rPr lang="en-US" sz="2000" b="0" dirty="0" smtClean="0"/>
              <a:t> signed between CERN and </a:t>
            </a:r>
            <a:r>
              <a:rPr lang="en-US" sz="2000" b="0" dirty="0" err="1" smtClean="0"/>
              <a:t>Fermilab</a:t>
            </a:r>
            <a:r>
              <a:rPr lang="en-US" sz="2000" b="0" dirty="0" smtClean="0"/>
              <a:t>, Design, Fabrication, Installation and Testing of the LBNF/DUNE and SBN Membrane Cryostats - </a:t>
            </a:r>
            <a:r>
              <a:rPr lang="en-US" sz="2000" b="0" dirty="0" smtClean="0">
                <a:hlinkClick r:id="rId2"/>
              </a:rPr>
              <a:t>EDMS 1554082 </a:t>
            </a:r>
            <a:endParaRPr lang="en-US" sz="2000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9250" y="1524000"/>
            <a:ext cx="8182292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Reference for the design, manufacturing and testing of all membrane cryostats of LBNF/DUNE and SBN programs.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main points are: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- US ANSI/AISC 360 (latest edition) “Specification for Structural Steel Buildings” applies to the design and construction of the support structure.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the warm steel supporting structure design is performed per the European standard for steel structure design and construction EN1993 - EUROCODE 3 (equivalent to ANSI/AISC 360).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the design approach is to generate a detailed FEA model of the vessel and to perform a detail stress analysis of each component.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</a:t>
            </a:r>
            <a:r>
              <a:rPr lang="en-US" sz="180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the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level of safety per ASME Boiler and Pressure Vessel Code, Section VIII, Div. 2. is demonstrated to comply with the U.S. DOE 10 CFR 851.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10"/>
            <a:ext cx="8585200" cy="569268"/>
          </a:xfrm>
        </p:spPr>
        <p:txBody>
          <a:bodyPr/>
          <a:lstStyle/>
          <a:p>
            <a:r>
              <a:rPr lang="en-US" dirty="0" smtClean="0"/>
              <a:t>Tests performed to qualify of the warm structure of the cryostats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250" y="824078"/>
            <a:ext cx="8604250" cy="4944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u="sng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Prior to each testing campaign: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900" u="sng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 risk assessment is performed to verify personnel and equipment safety 			  during the tests. </a:t>
            </a:r>
            <a:endParaRPr lang="en-US" sz="14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respective authorities of the host laboratory performs an internal review.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Their approval is mandatory prior to each test.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 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1.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Destructive tests for the weakest structural part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of the steel frame in order to validate the FEA model and the structure mechanical behavior.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 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2. Prior to the Liquid Argon filling process,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 pneumatic test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is performed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at a testing pressure PT: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PT = 1.15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x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Maximum Allowable Working Pressure = 1.15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x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350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mbars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3.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Fill of the cryostat with liquid argon in incremental steps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until the service level.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585200" cy="569268"/>
          </a:xfrm>
        </p:spPr>
        <p:txBody>
          <a:bodyPr/>
          <a:lstStyle/>
          <a:p>
            <a:r>
              <a:rPr lang="en-US" dirty="0" smtClean="0"/>
              <a:t>Preliminary analysis of the risks related to the tests methods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832187"/>
            <a:ext cx="8782050" cy="4903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400"/>
              </a:spcBef>
              <a:spcAft>
                <a:spcPts val="0"/>
              </a:spcAft>
              <a:buAutoNum type="arabicPeriod"/>
            </a:pPr>
            <a:r>
              <a:rPr lang="en-US" sz="1800" u="sng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Destructive tests for the weakest structural part of the steel frame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performed remotely from the cavern and under control.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anticipated from the installation (expected 2017) to correct if required the design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This test will enable to validate the FEA model (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local worst behavior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) and the worst connections case. </a:t>
            </a:r>
            <a:r>
              <a:rPr lang="en-US" sz="1800" i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(see Joao and </a:t>
            </a:r>
            <a:r>
              <a:rPr lang="en-US" sz="1800" i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Dimitar</a:t>
            </a:r>
            <a:r>
              <a:rPr lang="en-US" sz="1800" i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talks) </a:t>
            </a: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No risk for personnel, no risk for the cryostat, no risk for the detector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3. </a:t>
            </a:r>
            <a:r>
              <a:rPr lang="en-US" sz="1800" u="sng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Filling of the cryostat with liquid argon in incremental steps until the service level.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This test is complementary of test 1. 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It verifies the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global model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of the cryostat and the general behavior of the structure under the worst load case.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In particular,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it qualifies the bottom part of the structure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structural behavior (deformations and strains) of the warm structure is checked during the whole filling process: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    - Height of the liquid = service height (96% of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LAr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)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    - Overpressure of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LAr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gas in the remaining volume at 350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mbars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. </a:t>
            </a:r>
            <a:endParaRPr lang="en-US" sz="1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832187"/>
            <a:ext cx="860425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Compensatory safety measures: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1. The cryostat is instrumented with deformation and strain gages at strategic locations.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2. In case of any abnormal behavior of the structure: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- filling is stopped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- the cryogen is transferred to an available adjacent cryostat or drained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3. Oxygen deficiency monitors are installed all around the vessel linked to evacuation of the SURF undergrounds.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4. Exceptional access to the bottom part of the cavern during filling process with specific safety measures (ODH portable, 2 persons rules, oxygen masks)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 FEA calculation of the tests conditions (at 350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mbars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+ 10% safety margin for the safety valves) and a check of the structural behavior local and global behavior is required to check the maximum design stresses are not exceeded.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Risk mitigated for the personnel, limited risk for the cryostat, limited risk for the detector. 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probability of an event is very low.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5400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  <a:t>Preliminary analysis of the risks related to the tests methods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  <a:t>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Geneva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832187"/>
            <a:ext cx="8604250" cy="540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2. Pneumatic test of the cryostat.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This test will NOT qualify the entire vessel structure and connections as the most loaded structural elements of the vessel are loaded by the </a:t>
            </a:r>
            <a:r>
              <a:rPr lang="en-US" sz="1800" b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Lar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static head (not represented by this test).  </a:t>
            </a:r>
            <a:b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It will NOT remove the risk of an issue during the filling with </a:t>
            </a:r>
            <a:r>
              <a:rPr lang="en-US" sz="1800" b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LAr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as the static head will load highly the bottom connections.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vessel will be filled with 1.15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x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350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mbars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= 402.5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mbars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</a:t>
            </a:r>
            <a:r>
              <a:rPr lang="en-US" sz="1800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Ar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or N2 gas.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pneumatic test will generate energy in the vessel.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	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	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E= 420 </a:t>
            </a:r>
            <a:r>
              <a:rPr lang="en-US" sz="1800" b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Mjoules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</a:t>
            </a:r>
            <a:r>
              <a:rPr lang="en-US" sz="1800" b="1" dirty="0" err="1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equivallent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to 100 Kg of TNT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	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With missiles estimated at &gt; 300 meters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These energies and effects are still optimistic as the area around the vessel is not open.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5400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  <a:t>Preliminary analysis of the risks related to the tests methods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Geneva" charset="0"/>
                <a:cs typeface="ＭＳ Ｐゴシック" charset="0"/>
              </a:rPr>
              <a:t>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Geneva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pPr>
                <a:defRPr/>
              </a:pPr>
              <a:t>8/7/17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" y="603587"/>
            <a:ext cx="8782050" cy="636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2. Pneumatic test of the cryostat.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If a structural break happen during the test, it will probably happen: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-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damage of the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detectors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endParaRPr lang="en-US" sz="800" b="1" dirty="0" smtClean="0">
              <a:solidFill>
                <a:srgbClr val="63666A"/>
              </a:solidFill>
              <a:latin typeface="Helvetica"/>
              <a:cs typeface="ＭＳ Ｐゴシック" charset="0"/>
            </a:endParaRP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- damage of the foam and the internal primary and secondary membranes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the static overpressure in the cavern is estimated to be around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1.3 bars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this is around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3 tones/m2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</a:t>
            </a:r>
            <a:r>
              <a:rPr lang="en-US" sz="1800" i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(if we estimate the cavern isolated from the rest 	of the undergrounds). 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No damage expected on the cavern rock.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But will the cavern doors and the cryogenics platform stand this loading ?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</a:t>
            </a:r>
          </a:p>
          <a:p>
            <a:pPr lvl="0" algn="just"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- Depending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of the local failure mode (opening large or small), the shock waves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	propagation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(blast wind) and the drag force (dynamic effect) might vary quite a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 	lot. This depends on the velocity of the gas (and indirectly of the severity of the 	structure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break). We might observe global deformations. 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 detailed analysis is required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to determine the effect of such a failure (dynamic) on the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external structures of the cavern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and on the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insulation/membranes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and on the </a:t>
            </a:r>
            <a:r>
              <a:rPr lang="en-US" sz="1800" b="1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detector components </a:t>
            </a: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>inside the vessel. </a:t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  <a:t/>
            </a:r>
            <a:br>
              <a:rPr lang="en-US" sz="1800" dirty="0" smtClean="0">
                <a:solidFill>
                  <a:srgbClr val="63666A"/>
                </a:solidFill>
                <a:latin typeface="Helvetica"/>
                <a:cs typeface="ＭＳ Ｐゴシック" charset="0"/>
              </a:rPr>
            </a:br>
            <a:endParaRPr lang="en-US" sz="1800" dirty="0">
              <a:latin typeface="Helvetica"/>
              <a:cs typeface="Helvetic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585200" cy="569268"/>
          </a:xfrm>
        </p:spPr>
        <p:txBody>
          <a:bodyPr/>
          <a:lstStyle/>
          <a:p>
            <a:r>
              <a:rPr lang="en-US" dirty="0" smtClean="0"/>
              <a:t>Preliminary analysis of the risks related to the tests methods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BN_PPT_113015-SBND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SBN_PPT_113015-SBND.potx</Template>
  <TotalTime>9386</TotalTime>
  <Words>2142</Words>
  <Application>Microsoft Macintosh PowerPoint</Application>
  <PresentationFormat>On-screen Show (4:3)</PresentationFormat>
  <Paragraphs>155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SBN_PPT_113015-SBND</vt:lpstr>
      <vt:lpstr>Slide 1</vt:lpstr>
      <vt:lpstr>Table of Content</vt:lpstr>
      <vt:lpstr>Who Am I and Where Have I Been?</vt:lpstr>
      <vt:lpstr>Reminder .. the basis: October 2015 - MoU signed between CERN and Fermilab, Design, Fabrication, Installation and Testing of the LBNF/DUNE and SBN Membrane Cryostats - EDMS 1554082 </vt:lpstr>
      <vt:lpstr>Tests performed to qualify of the warm structure of the cryostats </vt:lpstr>
      <vt:lpstr>Preliminary analysis of the risks related to the tests methods  </vt:lpstr>
      <vt:lpstr>Slide 7</vt:lpstr>
      <vt:lpstr>Slide 8</vt:lpstr>
      <vt:lpstr>Preliminary analysis of the risks related to the tests methods  </vt:lpstr>
      <vt:lpstr>Preliminary analysis of the risks related to the tests methods  </vt:lpstr>
      <vt:lpstr>Preliminary analysis of the risks related to the tests methods  </vt:lpstr>
      <vt:lpstr>CERN position versus the testing campaign</vt:lpstr>
      <vt:lpstr>Documents and references</vt:lpstr>
      <vt:lpstr>Summary</vt:lpstr>
      <vt:lpstr>Summary</vt:lpstr>
    </vt:vector>
  </TitlesOfParts>
  <Company>Sandbox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Olga Beltramello</cp:lastModifiedBy>
  <cp:revision>395</cp:revision>
  <cp:lastPrinted>2017-08-07T11:56:37Z</cp:lastPrinted>
  <dcterms:created xsi:type="dcterms:W3CDTF">2017-08-07T16:59:32Z</dcterms:created>
  <dcterms:modified xsi:type="dcterms:W3CDTF">2017-08-07T17:05:37Z</dcterms:modified>
</cp:coreProperties>
</file>