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75"/>
  </p:notesMasterIdLst>
  <p:handoutMasterIdLst>
    <p:handoutMasterId r:id="rId76"/>
  </p:handoutMasterIdLst>
  <p:sldIdLst>
    <p:sldId id="294" r:id="rId2"/>
    <p:sldId id="344" r:id="rId3"/>
    <p:sldId id="313" r:id="rId4"/>
    <p:sldId id="347" r:id="rId5"/>
    <p:sldId id="435" r:id="rId6"/>
    <p:sldId id="345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63" r:id="rId30"/>
    <p:sldId id="388" r:id="rId31"/>
    <p:sldId id="389" r:id="rId32"/>
    <p:sldId id="390" r:id="rId33"/>
    <p:sldId id="391" r:id="rId34"/>
    <p:sldId id="394" r:id="rId35"/>
    <p:sldId id="395" r:id="rId36"/>
    <p:sldId id="396" r:id="rId37"/>
    <p:sldId id="397" r:id="rId38"/>
    <p:sldId id="398" r:id="rId39"/>
    <p:sldId id="399" r:id="rId40"/>
    <p:sldId id="400" r:id="rId41"/>
    <p:sldId id="401" r:id="rId42"/>
    <p:sldId id="402" r:id="rId43"/>
    <p:sldId id="403" r:id="rId44"/>
    <p:sldId id="404" r:id="rId45"/>
    <p:sldId id="405" r:id="rId46"/>
    <p:sldId id="406" r:id="rId47"/>
    <p:sldId id="407" r:id="rId48"/>
    <p:sldId id="408" r:id="rId49"/>
    <p:sldId id="409" r:id="rId50"/>
    <p:sldId id="392" r:id="rId51"/>
    <p:sldId id="412" r:id="rId52"/>
    <p:sldId id="413" r:id="rId53"/>
    <p:sldId id="414" r:id="rId54"/>
    <p:sldId id="415" r:id="rId55"/>
    <p:sldId id="418" r:id="rId56"/>
    <p:sldId id="419" r:id="rId57"/>
    <p:sldId id="420" r:id="rId58"/>
    <p:sldId id="421" r:id="rId59"/>
    <p:sldId id="422" r:id="rId60"/>
    <p:sldId id="423" r:id="rId61"/>
    <p:sldId id="424" r:id="rId62"/>
    <p:sldId id="425" r:id="rId63"/>
    <p:sldId id="426" r:id="rId64"/>
    <p:sldId id="427" r:id="rId65"/>
    <p:sldId id="428" r:id="rId66"/>
    <p:sldId id="429" r:id="rId67"/>
    <p:sldId id="430" r:id="rId68"/>
    <p:sldId id="431" r:id="rId69"/>
    <p:sldId id="432" r:id="rId70"/>
    <p:sldId id="433" r:id="rId71"/>
    <p:sldId id="434" r:id="rId72"/>
    <p:sldId id="340" r:id="rId73"/>
    <p:sldId id="342" r:id="rId7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50504E"/>
    <a:srgbClr val="4E4E4E"/>
    <a:srgbClr val="404040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4" autoAdjust="0"/>
    <p:restoredTop sz="99860" autoAdjust="0"/>
  </p:normalViewPr>
  <p:slideViewPr>
    <p:cSldViewPr snapToGrid="0" snapToObjects="1" showGuides="1">
      <p:cViewPr varScale="1">
        <p:scale>
          <a:sx n="69" d="100"/>
          <a:sy n="69" d="100"/>
        </p:scale>
        <p:origin x="1268" y="44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8/11/2017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have been recently appointed</a:t>
            </a:r>
            <a:r>
              <a:rPr lang="en-US" baseline="0" dirty="0" smtClean="0"/>
              <a:t> as FSF L2 Manager for N2 Cryo Systems and Cryo Fluids, positioned occupied by Barry Norris who deserves all the credit for what I am about to present.</a:t>
            </a:r>
          </a:p>
          <a:p>
            <a:r>
              <a:rPr lang="en-US" baseline="0" dirty="0" smtClean="0"/>
              <a:t>I have started as lead cryostat engineer for the 35 ton prototype and I have then been his deputy for the past 3 years in the Cryogenics Systems, starting from LBNE and then LBNF.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am currently stationed at CERN acting as liaison between CERN and Fermilab.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My experience is a little shorter than that of some of the people that preceded me, it includes … READ.</a:t>
            </a:r>
          </a:p>
          <a:p>
            <a:r>
              <a:rPr lang="en-US" baseline="0" dirty="0" smtClean="0"/>
              <a:t>I am also a certified PMP.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680" y="900747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1828800" indent="0">
              <a:buFontTx/>
              <a:buNone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2080" y="22127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C2578E2-6269-ED48-BDF8-69E95B9A1BE4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BFCA9A-C7DF-1E4A-8721-F4C1C92A4F2F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4253F4DC-95C4-1946-BDAF-1BD8A63F0639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A0A9A0-D47A-CA49-90F5-568FF08AFCE4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E19D1429-2442-D84A-87C7-CBC8499C2249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D16AE-59AE-0D45-8880-9969FE9D3542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18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8E1E0-DA60-4845-8A31-910DEC93E7DF}" type="datetimeFigureOut">
              <a:rPr lang="en-GB" smtClean="0"/>
              <a:t>11/08/2017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939E-5634-4F18-BE1A-F08B6B8EF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95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DFAB6C-2349-B64C-B766-E4BFABC9583F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6054879"/>
            <a:ext cx="7538966" cy="0"/>
          </a:xfrm>
          <a:prstGeom prst="line">
            <a:avLst/>
          </a:prstGeom>
          <a:ln w="76200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15900" y="6258863"/>
            <a:ext cx="526286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418" y="6190317"/>
            <a:ext cx="731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LBNF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935018" y="6173440"/>
            <a:ext cx="110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4C97"/>
                </a:solidFill>
                <a:latin typeface="Helvetica"/>
                <a:cs typeface="Helvetica"/>
              </a:rPr>
              <a:t>CERN NP</a:t>
            </a:r>
            <a:endParaRPr lang="en-US" sz="1600" b="1" dirty="0">
              <a:solidFill>
                <a:srgbClr val="004C97"/>
              </a:solidFill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32" r:id="rId8"/>
    <p:sldLayoutId id="2147484133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Dimitar </a:t>
            </a:r>
            <a:r>
              <a:rPr lang="en-US" dirty="0" smtClean="0"/>
              <a:t>MLADENOV - </a:t>
            </a:r>
            <a:r>
              <a:rPr lang="en-US" dirty="0"/>
              <a:t>CERN EP/NU	</a:t>
            </a:r>
            <a:endParaRPr lang="en-US" dirty="0" smtClean="0"/>
          </a:p>
          <a:p>
            <a:r>
              <a:rPr lang="en-US" dirty="0" smtClean="0"/>
              <a:t>LBNF </a:t>
            </a:r>
            <a:r>
              <a:rPr lang="en-US" dirty="0" smtClean="0"/>
              <a:t>Cryostat, final design review</a:t>
            </a:r>
            <a:endParaRPr lang="en-US" dirty="0"/>
          </a:p>
          <a:p>
            <a:r>
              <a:rPr lang="en-US" dirty="0" smtClean="0"/>
              <a:t>SURF, 21-22 August 2017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Components logistics, manipulations, lowering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152400"/>
            <a:ext cx="6703226" cy="3949699"/>
          </a:xfrm>
          <a:prstGeom prst="rect">
            <a:avLst/>
          </a:prstGeom>
        </p:spPr>
      </p:pic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" r="1053"/>
          <a:stretch>
            <a:fillRect/>
          </a:stretch>
        </p:blipFill>
        <p:spPr>
          <a:xfrm>
            <a:off x="6221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6370239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93" y="5870469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501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4348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603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1342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413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2470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268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491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083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555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F8EB98-AEA5-084F-97DF-C2DF3A6DA39C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Who Am I and Where Have I Been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List of components to be lowered</a:t>
            </a:r>
            <a:endParaRPr lang="en-US" dirty="0"/>
          </a:p>
          <a:p>
            <a:r>
              <a:rPr lang="en-US" dirty="0" smtClean="0"/>
              <a:t>Long beam transportation</a:t>
            </a:r>
          </a:p>
          <a:p>
            <a:r>
              <a:rPr lang="en-US" dirty="0" smtClean="0"/>
              <a:t>Corner beam transportation</a:t>
            </a:r>
          </a:p>
          <a:p>
            <a:r>
              <a:rPr lang="en-US" dirty="0" smtClean="0"/>
              <a:t>Warm skin transportation </a:t>
            </a:r>
          </a:p>
          <a:p>
            <a:r>
              <a:rPr lang="en-US" dirty="0"/>
              <a:t>Documents and </a:t>
            </a:r>
            <a:r>
              <a:rPr lang="en-US" dirty="0" smtClean="0"/>
              <a:t>References</a:t>
            </a:r>
          </a:p>
          <a:p>
            <a:r>
              <a:rPr lang="en-US" dirty="0"/>
              <a:t>Summary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9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6930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564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612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4470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697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534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1682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063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8691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2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Who Am I and Where Have I Been</a:t>
            </a:r>
            <a:r>
              <a:rPr lang="en-US" dirty="0"/>
              <a:t>?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fld id="{C27EEB1A-850F-D248-9C16-3302B7C2760F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025" y="6488430"/>
            <a:ext cx="525463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7200" y="1135380"/>
            <a:ext cx="8249192" cy="4846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Chief Project Engineer of the CERN Neutrino Platform.</a:t>
            </a:r>
            <a:endParaRPr lang="en-US" dirty="0">
              <a:cs typeface="Helvetica"/>
            </a:endParaRPr>
          </a:p>
          <a:p>
            <a:pPr marL="0" indent="0">
              <a:buSzPct val="100000"/>
              <a:buNone/>
            </a:pPr>
            <a:r>
              <a:rPr lang="en-US" dirty="0">
                <a:cs typeface="Helvetica"/>
              </a:rPr>
              <a:t>Member of the LBNF/DUNE Collaboration.</a:t>
            </a:r>
          </a:p>
          <a:p>
            <a:pPr marL="0" indent="0">
              <a:buSzPct val="100000"/>
              <a:buNone/>
            </a:pPr>
            <a:endParaRPr lang="en-US" sz="1200" dirty="0">
              <a:cs typeface="Helvetica"/>
            </a:endParaRPr>
          </a:p>
          <a:p>
            <a:pPr marL="0" indent="0">
              <a:buSzPct val="100000"/>
              <a:buNone/>
            </a:pPr>
            <a:r>
              <a:rPr lang="en-US" dirty="0">
                <a:cs typeface="Helvetica"/>
              </a:rPr>
              <a:t>Mechanical Engineer at the ATLAS LHC project at CERN during construction and operation.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SzPct val="100000"/>
              <a:buNone/>
            </a:pPr>
            <a:r>
              <a:rPr lang="en-US" dirty="0"/>
              <a:t>Experience includes 17 years as a project engineer for support structures for large scale physics detectors, from its conceptual stage to the final commissioning.</a:t>
            </a:r>
            <a:br>
              <a:rPr lang="en-US" dirty="0"/>
            </a:br>
            <a:endParaRPr lang="en-US" sz="1200" dirty="0">
              <a:cs typeface="Helvetica"/>
            </a:endParaRPr>
          </a:p>
          <a:p>
            <a:pPr marL="0" indent="0">
              <a:buNone/>
            </a:pPr>
            <a:r>
              <a:rPr lang="en-US" dirty="0"/>
              <a:t>Large experience on design, manufacturing, underground installation, assembly and logistics.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Education as Mechanical Engineer (PhD). </a:t>
            </a:r>
          </a:p>
        </p:txBody>
      </p:sp>
    </p:spTree>
    <p:extLst>
      <p:ext uri="{BB962C8B-B14F-4D97-AF65-F5344CB8AC3E}">
        <p14:creationId xmlns:p14="http://schemas.microsoft.com/office/powerpoint/2010/main" val="32594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5014685" y="600049"/>
            <a:ext cx="3570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  <a:ea typeface="Times New Roman" panose="02020603050405020304" pitchFamily="18" charset="0"/>
              </a:rPr>
              <a:t>5.5t and 5.6m x 3.6m</a:t>
            </a:r>
            <a:endParaRPr lang="en-US" sz="1800" dirty="0">
              <a:latin typeface="Helvetic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4831" y="1588340"/>
            <a:ext cx="1894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  <a:ea typeface="Times New Roman" panose="02020603050405020304" pitchFamily="18" charset="0"/>
              </a:rPr>
              <a:t>Weight: 	5.5t 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  <a:ea typeface="Times New Roman" panose="02020603050405020304" pitchFamily="18" charset="0"/>
              </a:rPr>
              <a:t>Length: 	5.6m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</a:rPr>
              <a:t>Width: 	3.6m</a:t>
            </a:r>
            <a:endParaRPr lang="en-US" sz="18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473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78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9173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568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990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419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481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2762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2892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45457" y="1226937"/>
            <a:ext cx="53194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800" dirty="0" smtClean="0">
                <a:latin typeface="Helvetica" pitchFamily="34" charset="0"/>
                <a:ea typeface="Times New Roman" panose="02020603050405020304" pitchFamily="18" charset="0"/>
              </a:rPr>
              <a:t>We need to transport 1’800 components</a:t>
            </a:r>
            <a:endParaRPr lang="en-GB" sz="1800" dirty="0">
              <a:latin typeface="Helvetica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sz="1800" dirty="0">
              <a:latin typeface="Helvetica" pitchFamily="34" charset="0"/>
            </a:endParaRPr>
          </a:p>
          <a:p>
            <a:r>
              <a:rPr lang="en-US" sz="1800" dirty="0">
                <a:latin typeface="Helvetica" pitchFamily="34" charset="0"/>
              </a:rPr>
              <a:t>600 </a:t>
            </a:r>
            <a:r>
              <a:rPr lang="en-US" sz="1800" dirty="0" smtClean="0">
                <a:latin typeface="Helvetica" pitchFamily="34" charset="0"/>
              </a:rPr>
              <a:t>pcs 	with weight 	0.1t ÷ 0.5t</a:t>
            </a:r>
            <a:endParaRPr lang="en-US" sz="1800" dirty="0">
              <a:latin typeface="Helvetica" pitchFamily="34" charset="0"/>
            </a:endParaRPr>
          </a:p>
          <a:p>
            <a:r>
              <a:rPr lang="en-US" sz="1800" dirty="0">
                <a:latin typeface="Helvetica" pitchFamily="34" charset="0"/>
              </a:rPr>
              <a:t>900 </a:t>
            </a:r>
            <a:r>
              <a:rPr lang="en-US" sz="1800" dirty="0" smtClean="0">
                <a:latin typeface="Helvetica" pitchFamily="34" charset="0"/>
              </a:rPr>
              <a:t>pcs with weight 	0.5t </a:t>
            </a:r>
            <a:r>
              <a:rPr lang="en-US" sz="1800" dirty="0">
                <a:latin typeface="Helvetica" pitchFamily="34" charset="0"/>
              </a:rPr>
              <a:t>÷ </a:t>
            </a:r>
            <a:r>
              <a:rPr lang="en-US" sz="1800" dirty="0" smtClean="0">
                <a:latin typeface="Helvetica" pitchFamily="34" charset="0"/>
              </a:rPr>
              <a:t>1.0t</a:t>
            </a:r>
          </a:p>
          <a:p>
            <a:endParaRPr lang="en-US" sz="1800" dirty="0">
              <a:latin typeface="Helvetica" pitchFamily="34" charset="0"/>
            </a:endParaRPr>
          </a:p>
          <a:p>
            <a:r>
              <a:rPr lang="en-US" sz="1800" dirty="0">
                <a:latin typeface="Helvetica" pitchFamily="34" charset="0"/>
              </a:rPr>
              <a:t>120 </a:t>
            </a:r>
            <a:r>
              <a:rPr lang="en-US" sz="1800" dirty="0" smtClean="0">
                <a:latin typeface="Helvetica" pitchFamily="34" charset="0"/>
              </a:rPr>
              <a:t>pcs with weight 	1.0t </a:t>
            </a:r>
            <a:r>
              <a:rPr lang="en-US" sz="1800" dirty="0">
                <a:latin typeface="Helvetica" pitchFamily="34" charset="0"/>
              </a:rPr>
              <a:t>÷ </a:t>
            </a:r>
            <a:r>
              <a:rPr lang="en-US" sz="1800" dirty="0" smtClean="0">
                <a:latin typeface="Helvetica" pitchFamily="34" charset="0"/>
              </a:rPr>
              <a:t>5.0t</a:t>
            </a:r>
          </a:p>
          <a:p>
            <a:r>
              <a:rPr lang="en-US" sz="1800" dirty="0">
                <a:latin typeface="Helvetica" pitchFamily="34" charset="0"/>
              </a:rPr>
              <a:t>120 </a:t>
            </a:r>
            <a:r>
              <a:rPr lang="en-US" sz="1800" dirty="0" smtClean="0">
                <a:latin typeface="Helvetica" pitchFamily="34" charset="0"/>
              </a:rPr>
              <a:t>pcs with weight 	5.0t </a:t>
            </a:r>
            <a:r>
              <a:rPr lang="en-US" sz="1800" dirty="0">
                <a:latin typeface="Helvetica" pitchFamily="34" charset="0"/>
              </a:rPr>
              <a:t>÷ </a:t>
            </a:r>
            <a:r>
              <a:rPr lang="en-US" sz="1800" dirty="0" smtClean="0">
                <a:latin typeface="Helvetica" pitchFamily="34" charset="0"/>
              </a:rPr>
              <a:t>7.0t</a:t>
            </a:r>
          </a:p>
          <a:p>
            <a:r>
              <a:rPr lang="en-US" sz="1800" dirty="0" smtClean="0">
                <a:latin typeface="Helvetica" pitchFamily="34" charset="0"/>
              </a:rPr>
              <a:t>  60 pcs with weight 	7.0t </a:t>
            </a:r>
            <a:r>
              <a:rPr lang="en-US" sz="1800" dirty="0">
                <a:latin typeface="Helvetica" pitchFamily="34" charset="0"/>
              </a:rPr>
              <a:t>÷ </a:t>
            </a:r>
            <a:r>
              <a:rPr lang="en-US" sz="1800" dirty="0" smtClean="0">
                <a:latin typeface="Helvetica" pitchFamily="34" charset="0"/>
              </a:rPr>
              <a:t>7.5t </a:t>
            </a:r>
            <a:r>
              <a:rPr lang="en-US" sz="1800" dirty="0">
                <a:latin typeface="Helvetica" pitchFamily="34" charset="0"/>
              </a:rPr>
              <a:t>	</a:t>
            </a:r>
            <a:endParaRPr lang="en-US" sz="1800" dirty="0" smtClean="0">
              <a:latin typeface="Helvetica" pitchFamily="34" charset="0"/>
            </a:endParaRPr>
          </a:p>
          <a:p>
            <a:r>
              <a:rPr lang="en-US" sz="1800" dirty="0">
                <a:latin typeface="Helvetica" pitchFamily="34" charset="0"/>
              </a:rPr>
              <a:t>	</a:t>
            </a:r>
            <a:endParaRPr lang="en-US" sz="1800" dirty="0" smtClean="0">
              <a:latin typeface="Helvetica" pitchFamily="34" charset="0"/>
            </a:endParaRPr>
          </a:p>
          <a:p>
            <a:r>
              <a:rPr lang="en-US" sz="1800" dirty="0" smtClean="0">
                <a:latin typeface="Helvetica" pitchFamily="34" charset="0"/>
              </a:rPr>
              <a:t>	</a:t>
            </a:r>
            <a:endParaRPr lang="en-US" sz="1800" dirty="0">
              <a:latin typeface="Helvetica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5143" y="147976"/>
            <a:ext cx="8585200" cy="569268"/>
          </a:xfrm>
        </p:spPr>
        <p:txBody>
          <a:bodyPr/>
          <a:lstStyle/>
          <a:p>
            <a:r>
              <a:rPr lang="en-US" dirty="0" smtClean="0"/>
              <a:t>List of components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845457" y="2505694"/>
            <a:ext cx="7735125" cy="1"/>
          </a:xfrm>
          <a:prstGeom prst="line">
            <a:avLst/>
          </a:prstGeom>
          <a:ln w="12700">
            <a:solidFill>
              <a:srgbClr val="004C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759196" y="1054562"/>
            <a:ext cx="42944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US" sz="1800" dirty="0" smtClean="0">
              <a:latin typeface="Helvetica" pitchFamily="34" charset="0"/>
              <a:ea typeface="Times New Roman" panose="02020603050405020304" pitchFamily="18" charset="0"/>
            </a:endParaRPr>
          </a:p>
          <a:p>
            <a:r>
              <a:rPr lang="en-US" sz="1800" dirty="0">
                <a:latin typeface="Helvetica" pitchFamily="34" charset="0"/>
              </a:rPr>
              <a:t>	</a:t>
            </a:r>
            <a:endParaRPr lang="en-US" sz="1800" dirty="0" smtClean="0">
              <a:latin typeface="Helvetica" pitchFamily="34" charset="0"/>
            </a:endParaRPr>
          </a:p>
          <a:p>
            <a:r>
              <a:rPr lang="en-US" sz="1800" dirty="0" smtClean="0">
                <a:latin typeface="Helvetica" pitchFamily="34" charset="0"/>
              </a:rPr>
              <a:t>	Cage Load		240 x 60min</a:t>
            </a:r>
          </a:p>
          <a:p>
            <a:r>
              <a:rPr lang="en-US" sz="1800" dirty="0" smtClean="0">
                <a:latin typeface="Helvetica" pitchFamily="34" charset="0"/>
              </a:rPr>
              <a:t>					240 hours</a:t>
            </a:r>
          </a:p>
          <a:p>
            <a:r>
              <a:rPr lang="en-US" sz="1800" dirty="0" smtClean="0">
                <a:latin typeface="Helvetica" pitchFamily="34" charset="0"/>
              </a:rPr>
              <a:t>					10 days</a:t>
            </a:r>
          </a:p>
          <a:p>
            <a:endParaRPr lang="en-US" sz="1800" dirty="0" smtClean="0">
              <a:latin typeface="Helvetica" pitchFamily="34" charset="0"/>
            </a:endParaRPr>
          </a:p>
          <a:p>
            <a:r>
              <a:rPr lang="en-US" sz="1800" dirty="0" smtClean="0">
                <a:latin typeface="Helvetica" pitchFamily="34" charset="0"/>
              </a:rPr>
              <a:t>	Skip Load		300 x 60 min</a:t>
            </a:r>
          </a:p>
          <a:p>
            <a:r>
              <a:rPr lang="en-US" sz="1800" dirty="0" smtClean="0">
                <a:latin typeface="Helvetica" pitchFamily="34" charset="0"/>
              </a:rPr>
              <a:t>					300 hours</a:t>
            </a:r>
          </a:p>
          <a:p>
            <a:r>
              <a:rPr lang="en-US" sz="1800" dirty="0" smtClean="0">
                <a:latin typeface="Helvetica" pitchFamily="34" charset="0"/>
              </a:rPr>
              <a:t>					13 days</a:t>
            </a:r>
          </a:p>
          <a:p>
            <a:endParaRPr lang="en-US" sz="1800" dirty="0" smtClean="0">
              <a:latin typeface="Helvetica" pitchFamily="34" charset="0"/>
            </a:endParaRPr>
          </a:p>
          <a:p>
            <a:r>
              <a:rPr lang="en-US" sz="1800" dirty="0" smtClean="0">
                <a:latin typeface="Helvetica" pitchFamily="34" charset="0"/>
              </a:rPr>
              <a:t>	</a:t>
            </a:r>
          </a:p>
          <a:p>
            <a:r>
              <a:rPr lang="en-US" sz="1800" dirty="0" smtClean="0">
                <a:latin typeface="Helvetica" pitchFamily="34" charset="0"/>
              </a:rPr>
              <a:t>	In addition to this:</a:t>
            </a:r>
          </a:p>
          <a:p>
            <a:r>
              <a:rPr lang="en-US" sz="1800" dirty="0">
                <a:latin typeface="Helvetica" pitchFamily="34" charset="0"/>
              </a:rPr>
              <a:t>	</a:t>
            </a:r>
            <a:r>
              <a:rPr lang="en-US" sz="1800" dirty="0" smtClean="0">
                <a:latin typeface="Helvetica" pitchFamily="34" charset="0"/>
              </a:rPr>
              <a:t>125t of Bolts</a:t>
            </a:r>
            <a:r>
              <a:rPr lang="en-US" sz="1800" dirty="0">
                <a:latin typeface="Helvetica" pitchFamily="34" charset="0"/>
              </a:rPr>
              <a:t>	</a:t>
            </a:r>
            <a:r>
              <a:rPr lang="en-US" sz="1800" dirty="0" smtClean="0">
                <a:latin typeface="Helvetica" pitchFamily="34" charset="0"/>
              </a:rPr>
              <a:t>	1 day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</a:rPr>
              <a:t>	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Helvetica" pitchFamily="34" charset="0"/>
              </a:rPr>
              <a:t>	</a:t>
            </a:r>
            <a:r>
              <a:rPr lang="en-US" sz="1800" dirty="0" smtClean="0">
                <a:latin typeface="Helvetica" pitchFamily="34" charset="0"/>
              </a:rPr>
              <a:t>4’000 boxes of insulation</a:t>
            </a:r>
          </a:p>
          <a:p>
            <a:pPr>
              <a:spcAft>
                <a:spcPts val="0"/>
              </a:spcAft>
            </a:pPr>
            <a:endParaRPr lang="en-US" sz="1800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4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793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780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453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019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35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932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4887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895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775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655"/>
            <a:ext cx="9144000" cy="47066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Corner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62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623826"/>
              </p:ext>
            </p:extLst>
          </p:nvPr>
        </p:nvGraphicFramePr>
        <p:xfrm>
          <a:off x="3141663" y="4763"/>
          <a:ext cx="5867400" cy="598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Worksheet" r:id="rId3" imgW="8667756" imgH="8848657" progId="Excel.Sheet.12">
                  <p:embed/>
                </p:oleObj>
              </mc:Choice>
              <mc:Fallback>
                <p:oleObj name="Worksheet" r:id="rId3" imgW="8667756" imgH="88486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1663" y="4763"/>
                        <a:ext cx="5867400" cy="5989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5143" y="147976"/>
            <a:ext cx="8585200" cy="569268"/>
          </a:xfrm>
        </p:spPr>
        <p:txBody>
          <a:bodyPr/>
          <a:lstStyle/>
          <a:p>
            <a:r>
              <a:rPr lang="en-US" dirty="0" smtClean="0"/>
              <a:t>List of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13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905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520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667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960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054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430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0285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292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458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607065"/>
              </p:ext>
            </p:extLst>
          </p:nvPr>
        </p:nvGraphicFramePr>
        <p:xfrm>
          <a:off x="3178175" y="147638"/>
          <a:ext cx="5799138" cy="587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3" imgW="8667756" imgH="8772457" progId="Excel.Sheet.12">
                  <p:embed/>
                </p:oleObj>
              </mc:Choice>
              <mc:Fallback>
                <p:oleObj name="Worksheet" r:id="rId3" imgW="8667756" imgH="8772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8175" y="147638"/>
                        <a:ext cx="5799138" cy="587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5143" y="147976"/>
            <a:ext cx="8585200" cy="569268"/>
          </a:xfrm>
        </p:spPr>
        <p:txBody>
          <a:bodyPr/>
          <a:lstStyle/>
          <a:p>
            <a:r>
              <a:rPr lang="en-US" dirty="0" smtClean="0"/>
              <a:t>List of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10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267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435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759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12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1137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8558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9077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7257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6416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3894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6344722" y="1597576"/>
            <a:ext cx="1894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  <a:ea typeface="Times New Roman" panose="02020603050405020304" pitchFamily="18" charset="0"/>
              </a:rPr>
              <a:t>Weight: 7.5t 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Helvetica" pitchFamily="34" charset="0"/>
                <a:ea typeface="Times New Roman" panose="02020603050405020304" pitchFamily="18" charset="0"/>
              </a:rPr>
              <a:t>Length: 13.6m</a:t>
            </a:r>
            <a:endParaRPr lang="en-US" sz="1800" dirty="0">
              <a:latin typeface="Helvetic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43" y="1021394"/>
            <a:ext cx="5097909" cy="371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6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2168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Warm skin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195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and references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513B-9FD2-524A-9C99-D07F43DE24CE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6588" y="1300480"/>
            <a:ext cx="8182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>
                <a:latin typeface="Helvetica"/>
                <a:cs typeface="Helvetica"/>
              </a:rPr>
              <a:t>EDMS</a:t>
            </a:r>
          </a:p>
          <a:p>
            <a:pPr marL="342900" indent="-342900">
              <a:buFontTx/>
              <a:buChar char="-"/>
            </a:pPr>
            <a:endParaRPr lang="en-US" dirty="0" smtClean="0">
              <a:latin typeface="Helvetica"/>
              <a:cs typeface="Helvetica"/>
            </a:endParaRPr>
          </a:p>
          <a:p>
            <a:r>
              <a:rPr lang="en-US" dirty="0">
                <a:latin typeface="Helvetica"/>
                <a:cs typeface="Helvetica"/>
              </a:rPr>
              <a:t>	</a:t>
            </a:r>
            <a:r>
              <a:rPr lang="en-US" dirty="0" smtClean="0">
                <a:latin typeface="Helvetica"/>
                <a:cs typeface="Helvetica"/>
              </a:rPr>
              <a:t>			</a:t>
            </a:r>
            <a:endParaRPr lang="en-US" sz="16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625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2AB16A-1988-1D43-B1D0-4FBFE31E0789}" type="datetime1">
              <a:rPr lang="en-US" smtClean="0"/>
              <a:t>8/11/2017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6588" y="1779452"/>
            <a:ext cx="81822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Helvetica"/>
                <a:cs typeface="Helvetica"/>
              </a:rPr>
              <a:t>The number, the sizes and the weights of the components to be lowered in the cavern is well defined and understood</a:t>
            </a:r>
          </a:p>
          <a:p>
            <a:endParaRPr lang="en-US" sz="2000" dirty="0" smtClean="0">
              <a:latin typeface="Helvetica"/>
              <a:cs typeface="Helvetica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Helvetica"/>
                <a:cs typeface="Helvetica"/>
              </a:rPr>
              <a:t>All infrastructure limitations are taken into account</a:t>
            </a:r>
          </a:p>
          <a:p>
            <a:endParaRPr lang="en-US" sz="2000" dirty="0" smtClean="0">
              <a:latin typeface="Helvetica"/>
              <a:cs typeface="Helvetica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Helvetica"/>
                <a:cs typeface="Helvetica"/>
              </a:rPr>
              <a:t>The time needed to </a:t>
            </a:r>
            <a:r>
              <a:rPr lang="en-US" sz="2000" dirty="0">
                <a:latin typeface="Helvetica"/>
                <a:cs typeface="Helvetica"/>
              </a:rPr>
              <a:t>lower </a:t>
            </a:r>
            <a:r>
              <a:rPr lang="en-US" sz="2000" dirty="0" smtClean="0">
                <a:latin typeface="Helvetica"/>
                <a:cs typeface="Helvetica"/>
              </a:rPr>
              <a:t>1’500m down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all the 1’800 cryostat’s elements</a:t>
            </a:r>
            <a:r>
              <a:rPr lang="en-US" sz="2000" dirty="0">
                <a:latin typeface="Helvetica"/>
                <a:cs typeface="Helvetica"/>
              </a:rPr>
              <a:t>, and </a:t>
            </a:r>
            <a:r>
              <a:rPr lang="en-US" sz="2000" dirty="0" smtClean="0">
                <a:latin typeface="Helvetica"/>
                <a:cs typeface="Helvetica"/>
              </a:rPr>
              <a:t>to transport them to the cavern, is realistic.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dirty="0" smtClean="0">
              <a:latin typeface="Helvetica"/>
              <a:cs typeface="Helvetica"/>
            </a:endParaRPr>
          </a:p>
          <a:p>
            <a:pPr marL="342900" indent="-342900">
              <a:buFontTx/>
              <a:buChar char="-"/>
            </a:pPr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>
                <a:latin typeface="Helvetica"/>
                <a:cs typeface="Helvetica"/>
              </a:rPr>
              <a:t>	</a:t>
            </a:r>
            <a:r>
              <a:rPr lang="en-US" sz="2000" dirty="0" smtClean="0">
                <a:latin typeface="Helvetica"/>
                <a:cs typeface="Helvetica"/>
              </a:rPr>
              <a:t>			</a:t>
            </a:r>
            <a:endParaRPr lang="en-US" sz="1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234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226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94"/>
            <a:ext cx="9144000" cy="48152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5143" y="147976"/>
            <a:ext cx="8585200" cy="569268"/>
          </a:xfrm>
          <a:prstGeom prst="rect">
            <a:avLst/>
          </a:prstGeom>
        </p:spPr>
        <p:txBody>
          <a:bodyPr anchor="b"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2200" dirty="0" smtClean="0"/>
              <a:t>Vertical beam lowering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424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BN_PPT_113015-SBND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SBN_PPT_113015-SBND.potx</Template>
  <TotalTime>18197</TotalTime>
  <Words>507</Words>
  <Application>Microsoft Office PowerPoint</Application>
  <PresentationFormat>On-screen Show (4:3)</PresentationFormat>
  <Paragraphs>148</Paragraphs>
  <Slides>73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3" baseType="lpstr">
      <vt:lpstr>ＭＳ Ｐゴシック</vt:lpstr>
      <vt:lpstr>Arial</vt:lpstr>
      <vt:lpstr>Calibri</vt:lpstr>
      <vt:lpstr>Geneva</vt:lpstr>
      <vt:lpstr>Helvetica</vt:lpstr>
      <vt:lpstr>Lucida Grande</vt:lpstr>
      <vt:lpstr>Times New Roman</vt:lpstr>
      <vt:lpstr>Wingdings</vt:lpstr>
      <vt:lpstr>SBN_PPT_113015-SBND</vt:lpstr>
      <vt:lpstr>Worksheet</vt:lpstr>
      <vt:lpstr>PowerPoint Presentation</vt:lpstr>
      <vt:lpstr>Table of Content</vt:lpstr>
      <vt:lpstr>Who Am I and Where Have I Been?</vt:lpstr>
      <vt:lpstr>List of components</vt:lpstr>
      <vt:lpstr>List of components</vt:lpstr>
      <vt:lpstr>List of components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Documents and references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Dimitar Mladenov</cp:lastModifiedBy>
  <cp:revision>393</cp:revision>
  <cp:lastPrinted>2015-12-16T08:26:01Z</cp:lastPrinted>
  <dcterms:created xsi:type="dcterms:W3CDTF">2014-01-03T20:18:13Z</dcterms:created>
  <dcterms:modified xsi:type="dcterms:W3CDTF">2017-08-11T17:00:43Z</dcterms:modified>
</cp:coreProperties>
</file>