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40"/>
  </p:notesMasterIdLst>
  <p:handoutMasterIdLst>
    <p:handoutMasterId r:id="rId41"/>
  </p:handoutMasterIdLst>
  <p:sldIdLst>
    <p:sldId id="294" r:id="rId2"/>
    <p:sldId id="370" r:id="rId3"/>
    <p:sldId id="371" r:id="rId4"/>
    <p:sldId id="356" r:id="rId5"/>
    <p:sldId id="346" r:id="rId6"/>
    <p:sldId id="357" r:id="rId7"/>
    <p:sldId id="358" r:id="rId8"/>
    <p:sldId id="352" r:id="rId9"/>
    <p:sldId id="397" r:id="rId10"/>
    <p:sldId id="359" r:id="rId11"/>
    <p:sldId id="366" r:id="rId12"/>
    <p:sldId id="367" r:id="rId13"/>
    <p:sldId id="368" r:id="rId14"/>
    <p:sldId id="369" r:id="rId15"/>
    <p:sldId id="373" r:id="rId16"/>
    <p:sldId id="379" r:id="rId17"/>
    <p:sldId id="374" r:id="rId18"/>
    <p:sldId id="375" r:id="rId19"/>
    <p:sldId id="396" r:id="rId20"/>
    <p:sldId id="381" r:id="rId21"/>
    <p:sldId id="360" r:id="rId22"/>
    <p:sldId id="384" r:id="rId23"/>
    <p:sldId id="385" r:id="rId24"/>
    <p:sldId id="386" r:id="rId25"/>
    <p:sldId id="389" r:id="rId26"/>
    <p:sldId id="390" r:id="rId27"/>
    <p:sldId id="391" r:id="rId28"/>
    <p:sldId id="361" r:id="rId29"/>
    <p:sldId id="362" r:id="rId30"/>
    <p:sldId id="363" r:id="rId31"/>
    <p:sldId id="364" r:id="rId32"/>
    <p:sldId id="388" r:id="rId33"/>
    <p:sldId id="365" r:id="rId34"/>
    <p:sldId id="382" r:id="rId35"/>
    <p:sldId id="383" r:id="rId36"/>
    <p:sldId id="394" r:id="rId37"/>
    <p:sldId id="387" r:id="rId38"/>
    <p:sldId id="372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63666A"/>
    <a:srgbClr val="50504E"/>
    <a:srgbClr val="4E4E4E"/>
    <a:srgbClr val="404040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9860" autoAdjust="0"/>
  </p:normalViewPr>
  <p:slideViewPr>
    <p:cSldViewPr snapToGrid="0" snapToObjects="1" showGuides="1">
      <p:cViewPr varScale="1">
        <p:scale>
          <a:sx n="72" d="100"/>
          <a:sy n="72" d="100"/>
        </p:scale>
        <p:origin x="1488" y="7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8/21/2017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have been recently appointed</a:t>
            </a:r>
            <a:r>
              <a:rPr lang="en-US" baseline="0" dirty="0"/>
              <a:t> as FSF L2 Manager for N2 Cryo Systems and Cryo Fluids, positioned occupied by Barry Norris who deserves all the credit for what I am about to present.</a:t>
            </a:r>
          </a:p>
          <a:p>
            <a:r>
              <a:rPr lang="en-US" baseline="0" dirty="0"/>
              <a:t>I have started as lead cryostat engineer for the 35 ton prototype and I have then been his deputy for the past 3 years in the Cryogenics Systems, starting from LBNE and then LBNF.</a:t>
            </a:r>
          </a:p>
          <a:p>
            <a:endParaRPr lang="en-US" baseline="0" dirty="0"/>
          </a:p>
          <a:p>
            <a:r>
              <a:rPr lang="en-US" baseline="0" dirty="0"/>
              <a:t>I am currently stationed at CERN acting as liaison between CERN and Fermilab.</a:t>
            </a:r>
          </a:p>
          <a:p>
            <a:endParaRPr lang="en-US" baseline="0" dirty="0"/>
          </a:p>
          <a:p>
            <a:r>
              <a:rPr lang="en-US" baseline="0" dirty="0"/>
              <a:t>My experience is a little shorter than that of some of the people that preceded me, it includes … READ.</a:t>
            </a:r>
          </a:p>
          <a:p>
            <a:r>
              <a:rPr lang="en-US" baseline="0" dirty="0"/>
              <a:t>I am also a certified PMP.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4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680" y="900747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1828800" indent="0">
              <a:buFontTx/>
              <a:buNone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2080" y="22127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C2578E2-6269-ED48-BDF8-69E95B9A1BE4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BFCA9A-C7DF-1E4A-8721-F4C1C92A4F2F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4253F4DC-95C4-1946-BDAF-1BD8A63F063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A0A9A0-D47A-CA49-90F5-568FF08AFCE4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D16AE-59AE-0D45-8880-9969FE9D3542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9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DFAB6C-2349-B64C-B766-E4BFABC9583F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6054879"/>
            <a:ext cx="7538966" cy="0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5900" y="6258863"/>
            <a:ext cx="526286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418" y="6190317"/>
            <a:ext cx="73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4C97"/>
                </a:solidFill>
                <a:latin typeface="Helvetica"/>
                <a:cs typeface="Helvetica"/>
              </a:rPr>
              <a:t>LBNF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935018" y="6173440"/>
            <a:ext cx="110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4C97"/>
                </a:solidFill>
                <a:latin typeface="Helvetica"/>
                <a:cs typeface="Helvetica"/>
              </a:rPr>
              <a:t>CERN NP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2" r:id="rId8"/>
  </p:sldLayoutIdLst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6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6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58.png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0.png"/><Relationship Id="rId5" Type="http://schemas.openxmlformats.org/officeDocument/2006/relationships/image" Target="../media/image590.png"/><Relationship Id="rId4" Type="http://schemas.openxmlformats.org/officeDocument/2006/relationships/image" Target="../media/image58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0.png"/><Relationship Id="rId3" Type="http://schemas.openxmlformats.org/officeDocument/2006/relationships/image" Target="../media/image81.png"/><Relationship Id="rId7" Type="http://schemas.openxmlformats.org/officeDocument/2006/relationships/image" Target="../media/image76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50.png"/><Relationship Id="rId11" Type="http://schemas.openxmlformats.org/officeDocument/2006/relationships/image" Target="../media/image6.jpeg"/><Relationship Id="rId5" Type="http://schemas.openxmlformats.org/officeDocument/2006/relationships/image" Target="../media/image740.png"/><Relationship Id="rId10" Type="http://schemas.openxmlformats.org/officeDocument/2006/relationships/image" Target="../media/image83.png"/><Relationship Id="rId4" Type="http://schemas.openxmlformats.org/officeDocument/2006/relationships/image" Target="../media/image730.png"/><Relationship Id="rId9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0.png"/><Relationship Id="rId7" Type="http://schemas.openxmlformats.org/officeDocument/2006/relationships/image" Target="../media/image85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11" Type="http://schemas.openxmlformats.org/officeDocument/2006/relationships/image" Target="../media/image6.jpeg"/><Relationship Id="rId5" Type="http://schemas.openxmlformats.org/officeDocument/2006/relationships/image" Target="../media/image830.png"/><Relationship Id="rId10" Type="http://schemas.openxmlformats.org/officeDocument/2006/relationships/image" Target="../media/image88.png"/><Relationship Id="rId4" Type="http://schemas.openxmlformats.org/officeDocument/2006/relationships/image" Target="../media/image820.png"/><Relationship Id="rId9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6039" y="4901476"/>
            <a:ext cx="8499231" cy="1390219"/>
          </a:xfrm>
        </p:spPr>
        <p:txBody>
          <a:bodyPr/>
          <a:lstStyle/>
          <a:p>
            <a:r>
              <a:rPr lang="en-US" dirty="0"/>
              <a:t>Luca D’Angelo</a:t>
            </a:r>
          </a:p>
          <a:p>
            <a:r>
              <a:rPr lang="en-US" dirty="0"/>
              <a:t>LBNF Cryostat, final design review</a:t>
            </a:r>
          </a:p>
          <a:p>
            <a:r>
              <a:rPr lang="en-US" dirty="0"/>
              <a:t>SURF, 21-22 August 2017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691240" cy="1003049"/>
          </a:xfrm>
        </p:spPr>
        <p:txBody>
          <a:bodyPr>
            <a:noAutofit/>
          </a:bodyPr>
          <a:lstStyle/>
          <a:p>
            <a:r>
              <a:rPr lang="en-US" sz="2800" dirty="0"/>
              <a:t>Structural Analysis of Reinforced Warm Membrane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4300" y="152400"/>
            <a:ext cx="6703226" cy="3949699"/>
          </a:xfrm>
          <a:prstGeom prst="rect">
            <a:avLst/>
          </a:prstGeom>
        </p:spPr>
      </p:pic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" r="1053"/>
          <a:stretch>
            <a:fillRect/>
          </a:stretch>
        </p:blipFill>
        <p:spPr>
          <a:xfrm>
            <a:off x="6221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6370239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5870469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Baseline concept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372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8" t="917"/>
          <a:stretch/>
        </p:blipFill>
        <p:spPr>
          <a:xfrm>
            <a:off x="429419" y="1001878"/>
            <a:ext cx="4585214" cy="28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91" t="2287" b="1306"/>
          <a:stretch/>
        </p:blipFill>
        <p:spPr>
          <a:xfrm>
            <a:off x="5384600" y="2024037"/>
            <a:ext cx="2678877" cy="4032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97675" y="4889878"/>
            <a:ext cx="289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HL1100M main column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0561" y="969342"/>
            <a:ext cx="2289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Outer vessel floor </a:t>
            </a:r>
          </a:p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 pitch = 400 mm</a:t>
            </a:r>
          </a:p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S460 ML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26472" y="1332923"/>
            <a:ext cx="2919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Unit Cell : 800 x 400mm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395" y="2441878"/>
            <a:ext cx="950579" cy="100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92854" y="600010"/>
            <a:ext cx="186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transversal ribs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010891" y="782782"/>
            <a:ext cx="554182" cy="4826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186723" y="892330"/>
            <a:ext cx="221905" cy="5254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18382" y="600010"/>
            <a:ext cx="186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longitudinal ribs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6079514" y="2109118"/>
            <a:ext cx="562129" cy="4664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46969" y="1797441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12mm warm membrane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014633" y="4688996"/>
            <a:ext cx="1064882" cy="2362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6539430" y="2988601"/>
            <a:ext cx="562128" cy="5309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595375" y="3537667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FLA 150×12mm ribs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6595375" y="2765051"/>
            <a:ext cx="773188" cy="2426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060653" y="2951466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4mm fillet welds</a:t>
            </a:r>
          </a:p>
        </p:txBody>
      </p:sp>
      <p:pic>
        <p:nvPicPr>
          <p:cNvPr id="3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653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6280" y="1338417"/>
            <a:ext cx="4182810" cy="370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47" y="1356023"/>
            <a:ext cx="4236330" cy="3744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98734" y="5144814"/>
            <a:ext cx="2720617" cy="496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Nominal loads: </a:t>
            </a:r>
            <a:r>
              <a:rPr lang="en-GB" sz="2000" dirty="0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=1.0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080631" y="5144157"/>
            <a:ext cx="33922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Design loads: </a:t>
            </a:r>
            <a:r>
              <a:rPr lang="en-GB" sz="2000" dirty="0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=1.35 - 1.40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</p:spPr>
        <p:txBody>
          <a:bodyPr/>
          <a:lstStyle/>
          <a:p>
            <a:r>
              <a:rPr lang="en-GB" dirty="0"/>
              <a:t>	Displacement Analysis				Stress Analysis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85110" y="745739"/>
            <a:ext cx="817417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dirty="0"/>
              <a:t>(SLS)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51419" y="745739"/>
            <a:ext cx="817417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dirty="0"/>
              <a:t>(ULS)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132317" y="2129769"/>
            <a:ext cx="969643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1600" b="0" dirty="0">
                <a:solidFill>
                  <a:srgbClr val="63666A"/>
                </a:solidFill>
              </a:rPr>
              <a:t>p</a:t>
            </a:r>
            <a:r>
              <a:rPr lang="en-GB" sz="1600" b="0" baseline="-25000" dirty="0">
                <a:solidFill>
                  <a:srgbClr val="63666A"/>
                </a:solidFill>
              </a:rPr>
              <a:t>0</a:t>
            </a:r>
            <a:r>
              <a:rPr lang="en-GB" sz="1600" b="0" dirty="0">
                <a:solidFill>
                  <a:srgbClr val="63666A"/>
                </a:solidFill>
              </a:rPr>
              <a:t>+</a:t>
            </a:r>
            <a:r>
              <a:rPr lang="en-GB" sz="1600" b="0" dirty="0">
                <a:solidFill>
                  <a:srgbClr val="63666A"/>
                </a:solidFill>
                <a:latin typeface="Symbol" panose="05050102010706020507" pitchFamily="18" charset="2"/>
              </a:rPr>
              <a:t>r</a:t>
            </a:r>
            <a:r>
              <a:rPr lang="en-GB" sz="1600" b="0" dirty="0">
                <a:solidFill>
                  <a:srgbClr val="63666A"/>
                </a:solidFill>
              </a:rPr>
              <a:t>gh</a:t>
            </a:r>
            <a:r>
              <a:rPr lang="en-GB" sz="1600" b="0" baseline="-25000" dirty="0">
                <a:solidFill>
                  <a:srgbClr val="63666A"/>
                </a:solidFill>
              </a:rPr>
              <a:t>max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318291" y="1910357"/>
            <a:ext cx="153374" cy="219412"/>
          </a:xfrm>
          <a:prstGeom prst="straightConnector1">
            <a:avLst/>
          </a:prstGeom>
          <a:ln>
            <a:solidFill>
              <a:srgbClr val="63666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567244" y="2129842"/>
            <a:ext cx="969643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1600" b="0" dirty="0">
                <a:solidFill>
                  <a:srgbClr val="63666A"/>
                </a:solidFill>
              </a:rPr>
              <a:t>p</a:t>
            </a:r>
            <a:r>
              <a:rPr lang="en-GB" sz="1600" b="0" baseline="-25000" dirty="0">
                <a:solidFill>
                  <a:srgbClr val="63666A"/>
                </a:solidFill>
              </a:rPr>
              <a:t>0</a:t>
            </a:r>
            <a:r>
              <a:rPr lang="en-GB" sz="1600" b="0" dirty="0">
                <a:solidFill>
                  <a:srgbClr val="63666A"/>
                </a:solidFill>
              </a:rPr>
              <a:t>+</a:t>
            </a:r>
            <a:r>
              <a:rPr lang="en-GB" sz="1600" b="0" dirty="0">
                <a:solidFill>
                  <a:srgbClr val="63666A"/>
                </a:solidFill>
                <a:latin typeface="Symbol" panose="05050102010706020507" pitchFamily="18" charset="2"/>
              </a:rPr>
              <a:t>r</a:t>
            </a:r>
            <a:r>
              <a:rPr lang="en-GB" sz="1600" b="0" dirty="0">
                <a:solidFill>
                  <a:srgbClr val="63666A"/>
                </a:solidFill>
              </a:rPr>
              <a:t>gh</a:t>
            </a:r>
            <a:r>
              <a:rPr lang="en-GB" sz="1600" b="0" baseline="-25000" dirty="0">
                <a:solidFill>
                  <a:srgbClr val="63666A"/>
                </a:solidFill>
              </a:rPr>
              <a:t>max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53218" y="1910430"/>
            <a:ext cx="153374" cy="219412"/>
          </a:xfrm>
          <a:prstGeom prst="straightConnector1">
            <a:avLst/>
          </a:prstGeom>
          <a:ln>
            <a:solidFill>
              <a:srgbClr val="63666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593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Displacement Analysis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57200" y="1592505"/>
            <a:ext cx="4615714" cy="4320000"/>
            <a:chOff x="359506" y="1257300"/>
            <a:chExt cx="4615714" cy="432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9506" y="1257300"/>
              <a:ext cx="4615714" cy="432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9506" y="4602480"/>
              <a:ext cx="863115" cy="90000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5546775" y="1592505"/>
            <a:ext cx="3256814" cy="4320000"/>
            <a:chOff x="5688917" y="1257300"/>
            <a:chExt cx="3256814" cy="43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88917" y="1257300"/>
              <a:ext cx="3256814" cy="432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75007" y="4602480"/>
              <a:ext cx="825620" cy="90000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542752" y="1000797"/>
            <a:ext cx="62007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Membrane displacement in mm (amplification = 60 x)</a:t>
            </a:r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784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Stress analysis – reinforcing ribs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68579" y="1041307"/>
            <a:ext cx="4777413" cy="4320000"/>
            <a:chOff x="354304" y="1012732"/>
            <a:chExt cx="4777413" cy="432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4304" y="1012732"/>
              <a:ext cx="4777413" cy="432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903" y="4374832"/>
              <a:ext cx="831298" cy="90000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5814056" y="1041307"/>
            <a:ext cx="2872636" cy="4320000"/>
            <a:chOff x="5814056" y="1041307"/>
            <a:chExt cx="2872636" cy="4320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14056" y="1041307"/>
              <a:ext cx="2872636" cy="432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14056" y="4372394"/>
              <a:ext cx="831933" cy="900000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205075" y="5305289"/>
            <a:ext cx="32667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[MPa] – longitudinal rib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84520" y="5272014"/>
            <a:ext cx="3200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[MPa]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– transversal rib</a:t>
            </a:r>
          </a:p>
        </p:txBody>
      </p:sp>
      <p:pic>
        <p:nvPicPr>
          <p:cNvPr id="14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47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stress analysis of welds – central transversal rib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4706" y="776332"/>
            <a:ext cx="9022988" cy="5260720"/>
            <a:chOff x="54706" y="776332"/>
            <a:chExt cx="9022988" cy="5260720"/>
          </a:xfrm>
        </p:grpSpPr>
        <p:grpSp>
          <p:nvGrpSpPr>
            <p:cNvPr id="6" name="Group 5"/>
            <p:cNvGrpSpPr/>
            <p:nvPr/>
          </p:nvGrpSpPr>
          <p:grpSpPr>
            <a:xfrm>
              <a:off x="54706" y="1569781"/>
              <a:ext cx="4839542" cy="3600000"/>
              <a:chOff x="54706" y="1554151"/>
              <a:chExt cx="4839542" cy="36000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54706" y="1554151"/>
                <a:ext cx="4839542" cy="3600000"/>
                <a:chOff x="54706" y="1420801"/>
                <a:chExt cx="4839542" cy="3600000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54706" y="1420801"/>
                  <a:ext cx="4839542" cy="360000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125027" y="4018464"/>
                  <a:ext cx="917091" cy="900000"/>
                </a:xfrm>
                <a:prstGeom prst="rect">
                  <a:avLst/>
                </a:prstGeom>
              </p:spPr>
            </p:pic>
          </p:grpSp>
          <p:sp>
            <p:nvSpPr>
              <p:cNvPr id="8" name="Oval 7"/>
              <p:cNvSpPr/>
              <p:nvPr/>
            </p:nvSpPr>
            <p:spPr>
              <a:xfrm rot="19988629">
                <a:off x="1960796" y="2635220"/>
                <a:ext cx="527803" cy="333375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352942" y="1231769"/>
              <a:ext cx="4724752" cy="4310241"/>
              <a:chOff x="4352942" y="1262249"/>
              <a:chExt cx="4724752" cy="431024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4352942" y="1264219"/>
                <a:ext cx="4724752" cy="4308271"/>
                <a:chOff x="4352942" y="1264219"/>
                <a:chExt cx="4724752" cy="4308271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4352942" y="2641169"/>
                  <a:ext cx="950000" cy="900000"/>
                </a:xfrm>
                <a:prstGeom prst="rect">
                  <a:avLst/>
                </a:prstGeom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134248" y="1264219"/>
                  <a:ext cx="943446" cy="1774800"/>
                </a:xfrm>
                <a:prstGeom prst="rect">
                  <a:avLst/>
                </a:prstGeom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3052"/>
                <a:stretch/>
              </p:blipFill>
              <p:spPr>
                <a:xfrm>
                  <a:off x="8134248" y="3790490"/>
                  <a:ext cx="872592" cy="1782000"/>
                </a:xfrm>
                <a:prstGeom prst="rect">
                  <a:avLst/>
                </a:prstGeom>
              </p:spPr>
            </p:pic>
          </p:grp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894248" y="1262249"/>
                <a:ext cx="3240000" cy="1774286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894248" y="3779449"/>
                <a:ext cx="3240000" cy="1783361"/>
              </a:xfrm>
              <a:prstGeom prst="rect">
                <a:avLst/>
              </a:prstGeom>
            </p:spPr>
          </p:pic>
        </p:grpSp>
        <p:sp>
          <p:nvSpPr>
            <p:cNvPr id="22" name="Rectangle 21"/>
            <p:cNvSpPr/>
            <p:nvPr/>
          </p:nvSpPr>
          <p:spPr>
            <a:xfrm>
              <a:off x="5168316" y="776332"/>
              <a:ext cx="356420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000" dirty="0" err="1">
                  <a:solidFill>
                    <a:srgbClr val="63666A"/>
                  </a:solidFill>
                  <a:latin typeface="Symbol" panose="05050102010706020507" pitchFamily="18" charset="2"/>
                  <a:cs typeface="Arial" panose="020B0604020202020204" pitchFamily="34" charset="0"/>
                </a:rPr>
                <a:t>s</a:t>
              </a:r>
              <a:r>
                <a:rPr lang="en-GB" sz="2000" baseline="-25000" dirty="0" err="1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VM</a:t>
              </a:r>
              <a:r>
                <a:rPr lang="en-GB" sz="2000" baseline="-25000" dirty="0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 </a:t>
              </a:r>
              <a:r>
                <a:rPr lang="en-GB" sz="2000" dirty="0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plot [MPa] – EP analysis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24249" y="3399565"/>
              <a:ext cx="38523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Equivalent plastic strain (&lt;0.8%)</a:t>
              </a:r>
              <a:endParaRPr lang="en-GB" sz="2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2804" y="5636942"/>
              <a:ext cx="655179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In the other ribs, the equivalent plastic strain is negligible</a:t>
              </a:r>
              <a:endParaRPr lang="en-GB" sz="2000" dirty="0"/>
            </a:p>
          </p:txBody>
        </p:sp>
      </p:grpSp>
      <p:pic>
        <p:nvPicPr>
          <p:cNvPr id="2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97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stress analysis of welds – warm membrane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8035" y="1512252"/>
            <a:ext cx="5734189" cy="3118084"/>
            <a:chOff x="159475" y="742632"/>
            <a:chExt cx="5734189" cy="311808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475" y="985836"/>
              <a:ext cx="5734189" cy="25200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475" y="2785836"/>
              <a:ext cx="614890" cy="720000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>
              <a:off x="2661285" y="876300"/>
              <a:ext cx="0" cy="28727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653665" y="742632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latin typeface="Helvetica" pitchFamily="34" charset="0"/>
                </a:rPr>
                <a:t>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53665" y="3460606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latin typeface="Helvetica" pitchFamily="34" charset="0"/>
                </a:rPr>
                <a:t>A</a:t>
              </a: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75" y="5449214"/>
            <a:ext cx="5875200" cy="306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180" y="4617538"/>
            <a:ext cx="657144" cy="720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334558" y="4937428"/>
            <a:ext cx="15250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Section A-A</a:t>
            </a:r>
            <a:endParaRPr lang="en-GB" sz="2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2400" y="3082290"/>
            <a:ext cx="2880000" cy="105871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2400" y="2007290"/>
            <a:ext cx="2880000" cy="84375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593338" y="5362236"/>
            <a:ext cx="1003192" cy="4632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>
            <a:endCxn id="32" idx="2"/>
          </p:cNvCxnSpPr>
          <p:nvPr/>
        </p:nvCxnSpPr>
        <p:spPr>
          <a:xfrm flipV="1">
            <a:off x="3728281" y="4141004"/>
            <a:ext cx="3874119" cy="12653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678895" y="968083"/>
            <a:ext cx="3564204" cy="49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plot [MPa] – EP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62400" y="1755456"/>
            <a:ext cx="2879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Equivalent plastic strain</a:t>
            </a:r>
            <a:endParaRPr lang="en-GB" sz="2000" dirty="0"/>
          </a:p>
        </p:txBody>
      </p:sp>
      <p:sp>
        <p:nvSpPr>
          <p:cNvPr id="41" name="Rectangle 40"/>
          <p:cNvSpPr/>
          <p:nvPr/>
        </p:nvSpPr>
        <p:spPr>
          <a:xfrm>
            <a:off x="6586117" y="2871674"/>
            <a:ext cx="1866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plot [MPa] </a:t>
            </a:r>
            <a:endParaRPr lang="en-GB" sz="2000" dirty="0"/>
          </a:p>
        </p:txBody>
      </p:sp>
      <p:pic>
        <p:nvPicPr>
          <p:cNvPr id="2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602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of welds according to Eurocode 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88620" y="920551"/>
            <a:ext cx="4927503" cy="1708085"/>
            <a:chOff x="2435956" y="789609"/>
            <a:chExt cx="4927503" cy="17080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435956" y="789609"/>
                  <a:ext cx="4927503" cy="9896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𝐸𝑞</m:t>
                            </m:r>
                          </m:sub>
                        </m:sSub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  <m:sup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+3(</m:t>
                                </m:r>
                                <m:sSubSup>
                                  <m:sSubSupPr>
                                    <m:ctrlP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fr-CH" sz="2000" b="0" i="1" smtClean="0">
                                        <a:solidFill>
                                          <a:srgbClr val="63666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f>
                          <m:fPr>
                            <m:ctrlPr>
                              <a:rPr lang="fr-CH" sz="2000" i="1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,2</m:t>
                                </m:r>
                              </m:sub>
                            </m:sSub>
                          </m:den>
                        </m:f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=432 </m:t>
                        </m:r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𝑀𝑃𝑎</m:t>
                        </m:r>
                      </m:oMath>
                    </m:oMathPara>
                  </a14:m>
                  <a:endParaRPr lang="en-GB" sz="2000" dirty="0">
                    <a:solidFill>
                      <a:srgbClr val="63666A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5956" y="789609"/>
                  <a:ext cx="4927503" cy="989630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435956" y="1910867"/>
                  <a:ext cx="1757917" cy="5868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𝑈𝐹</m:t>
                        </m:r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𝐸𝑞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den>
                        </m:f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2000" i="1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i="1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fr-CH" sz="2000" i="1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fr-CH" sz="2000" i="1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,2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5956" y="1910867"/>
                  <a:ext cx="1757917" cy="58682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57"/>
          <a:stretch/>
        </p:blipFill>
        <p:spPr>
          <a:xfrm>
            <a:off x="6088380" y="798631"/>
            <a:ext cx="2471872" cy="199028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92801" y="2771902"/>
            <a:ext cx="4038345" cy="2988767"/>
            <a:chOff x="192801" y="2771902"/>
            <a:chExt cx="4038345" cy="2988767"/>
          </a:xfrm>
        </p:grpSpPr>
        <p:grpSp>
          <p:nvGrpSpPr>
            <p:cNvPr id="10" name="Group 9"/>
            <p:cNvGrpSpPr/>
            <p:nvPr/>
          </p:nvGrpSpPr>
          <p:grpSpPr>
            <a:xfrm>
              <a:off x="359506" y="2880669"/>
              <a:ext cx="3871640" cy="2880000"/>
              <a:chOff x="492856" y="1681821"/>
              <a:chExt cx="3871640" cy="288000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92856" y="1681821"/>
                <a:ext cx="3871640" cy="288000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238454" y="3841821"/>
                <a:ext cx="733673" cy="720000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449756" y="3586095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latin typeface="Helvetica" pitchFamily="34" charset="0"/>
                </a:rPr>
                <a:t>TW2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801" y="2771902"/>
              <a:ext cx="12716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latin typeface="Helvetica" pitchFamily="34" charset="0"/>
                </a:rPr>
                <a:t>S460 ML </a:t>
              </a:r>
            </a:p>
            <a:p>
              <a:r>
                <a:rPr lang="en-GB" sz="2000" dirty="0">
                  <a:latin typeface="Helvetica" pitchFamily="34" charset="0"/>
                </a:rPr>
                <a:t>a=4mm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01191" y="4273272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Helvetica" pitchFamily="34" charset="0"/>
              </a:rPr>
              <a:t>TW1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95326" y="3713946"/>
            <a:ext cx="69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Helvetica" pitchFamily="34" charset="0"/>
              </a:rPr>
              <a:t>LW1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3748" y="4143792"/>
            <a:ext cx="69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Helvetica" pitchFamily="34" charset="0"/>
              </a:rPr>
              <a:t>LW2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06716" y="4552120"/>
            <a:ext cx="69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Helvetica" pitchFamily="34" charset="0"/>
              </a:rPr>
              <a:t>LW3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185512"/>
              </p:ext>
            </p:extLst>
          </p:nvPr>
        </p:nvGraphicFramePr>
        <p:xfrm>
          <a:off x="4487226" y="2897301"/>
          <a:ext cx="4555173" cy="286337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62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8380">
                <a:tc>
                  <a:txBody>
                    <a:bodyPr/>
                    <a:lstStyle/>
                    <a:p>
                      <a:pPr algn="ctr"/>
                      <a:r>
                        <a:rPr lang="en-GB" sz="2000" b="0" i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Y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Z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Eq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[MPa]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UF</a:t>
                      </a:r>
                      <a:endParaRPr lang="en-GB" sz="2000" b="1" baseline="-25000" dirty="0">
                        <a:solidFill>
                          <a:srgbClr val="63666A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000" b="1" baseline="-25000" dirty="0">
                        <a:solidFill>
                          <a:srgbClr val="63666A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998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LW1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998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LW2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46%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998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LW3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998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TW1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998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TW2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66.8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419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3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6429829" y="2307772"/>
            <a:ext cx="478971" cy="466634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720113" y="2011318"/>
            <a:ext cx="478971" cy="466634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908800" y="2477952"/>
            <a:ext cx="290284" cy="2939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028236" y="2532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a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88057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Corners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73076" y="991032"/>
            <a:ext cx="2465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Global model (shell)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19" y="1772235"/>
            <a:ext cx="1073738" cy="2016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0151" y="1531790"/>
            <a:ext cx="5201377" cy="4346025"/>
            <a:chOff x="-200795" y="1240848"/>
            <a:chExt cx="5201377" cy="43460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9419" y="1240848"/>
              <a:ext cx="4571163" cy="432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00795" y="4686873"/>
              <a:ext cx="977698" cy="90000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427019" y="4371107"/>
            <a:ext cx="727363" cy="1480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1139" y="1840798"/>
            <a:ext cx="1071917" cy="2088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443628" y="991032"/>
            <a:ext cx="34900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Sub-model (solid membrane)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990" y="1490590"/>
            <a:ext cx="1875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</a:schemeClr>
                </a:solidFill>
                <a:latin typeface="Helvetica" pitchFamily="34" charset="0"/>
              </a:rPr>
              <a:t>Total def. [mm] (ULS)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24299" y="1487849"/>
            <a:ext cx="1875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</a:schemeClr>
                </a:solidFill>
                <a:latin typeface="Helvetica" pitchFamily="34" charset="0"/>
              </a:rPr>
              <a:t>Total def. [mm] (ULS)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154382" y="4416279"/>
            <a:ext cx="4572000" cy="7343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268204" y="5252325"/>
            <a:ext cx="2555508" cy="496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(amplification = 50 x)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1008" y="1920872"/>
            <a:ext cx="2122678" cy="3600000"/>
          </a:xfrm>
          <a:prstGeom prst="rect">
            <a:avLst/>
          </a:prstGeom>
        </p:spPr>
      </p:pic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517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Corners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858" y="1571146"/>
            <a:ext cx="1254125" cy="215452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817463" y="96633"/>
            <a:ext cx="44069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deformed shape (amplification = 20x)</a:t>
            </a: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endParaRPr lang="en-GB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580" y="4962525"/>
            <a:ext cx="984615" cy="720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150701" y="1220196"/>
            <a:ext cx="1866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plot [MPa] 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7328551" y="1450768"/>
            <a:ext cx="17917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Stiffening effect of insulation is neglected (no pressure)</a:t>
            </a: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92" y="1727243"/>
            <a:ext cx="1892495" cy="43200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3409950" y="4787900"/>
            <a:ext cx="1409700" cy="349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652569" y="4787900"/>
            <a:ext cx="757381" cy="6811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0505" y="3693629"/>
            <a:ext cx="3381517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9052" y="737572"/>
            <a:ext cx="2583797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8330" y="2589541"/>
            <a:ext cx="66586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4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57200" y="1020928"/>
            <a:ext cx="8585200" cy="48466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Who Am I and Where Have I Been?</a:t>
            </a:r>
          </a:p>
          <a:p>
            <a:pPr>
              <a:lnSpc>
                <a:spcPct val="150000"/>
              </a:lnSpc>
            </a:pPr>
            <a:r>
              <a:rPr lang="en-US" dirty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/>
              <a:t>Reinforced membrane concepts</a:t>
            </a:r>
          </a:p>
          <a:p>
            <a:pPr>
              <a:lnSpc>
                <a:spcPct val="150000"/>
              </a:lnSpc>
            </a:pPr>
            <a:r>
              <a:rPr lang="en-US" dirty="0"/>
              <a:t>Baseline concept</a:t>
            </a:r>
          </a:p>
          <a:p>
            <a:pPr>
              <a:lnSpc>
                <a:spcPct val="150000"/>
              </a:lnSpc>
            </a:pPr>
            <a:r>
              <a:rPr lang="en-US" dirty="0"/>
              <a:t>Door concept</a:t>
            </a:r>
          </a:p>
          <a:p>
            <a:pPr>
              <a:lnSpc>
                <a:spcPct val="150000"/>
              </a:lnSpc>
            </a:pPr>
            <a:r>
              <a:rPr lang="en-US" dirty="0"/>
              <a:t>Membrane welds</a:t>
            </a:r>
          </a:p>
          <a:p>
            <a:pPr>
              <a:lnSpc>
                <a:spcPct val="150000"/>
              </a:lnSpc>
            </a:pPr>
            <a:r>
              <a:rPr lang="en-US" dirty="0"/>
              <a:t>Membrane brackets</a:t>
            </a:r>
          </a:p>
          <a:p>
            <a:pPr>
              <a:lnSpc>
                <a:spcPct val="150000"/>
              </a:lnSpc>
            </a:pPr>
            <a:r>
              <a:rPr lang="en-US" dirty="0"/>
              <a:t>Documents and References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94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2250" y="848173"/>
            <a:ext cx="856361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Maximum displacement of warm membrane &lt; 3 mm;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Ribs take bending moment by remaining in the elastic domain;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EP stress analysis of ribs shows that yield strength is reached very locally on some areas of welds  (not through the thickness);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Max EP strain in central transversal weld &lt; 0.8%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EP stress analysis of  warm membrane shows that yield strength is reached in external layer at central transversal rib. Eq. </a:t>
            </a:r>
            <a:r>
              <a:rPr lang="en-GB" sz="2000" dirty="0" err="1">
                <a:solidFill>
                  <a:srgbClr val="63666A"/>
                </a:solidFill>
                <a:latin typeface="Helvetica" pitchFamily="34" charset="0"/>
              </a:rPr>
              <a:t>pl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 strain = 0;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50 mm length welds with 4 mm throat allow to take design loads;</a:t>
            </a:r>
          </a:p>
          <a:p>
            <a:pPr algn="just"/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Stress level in membrane corner stay below yield strength.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894" y="5550070"/>
            <a:ext cx="8829447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(*)  Detailed calculations are given in EDMS doc. N. 1831536</a:t>
            </a: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594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Door concept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484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486" y="1494709"/>
            <a:ext cx="4763118" cy="32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1878" y="1596385"/>
            <a:ext cx="3494523" cy="43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55180" y="4496335"/>
            <a:ext cx="2289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Outer vessel floor </a:t>
            </a:r>
          </a:p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 pitch = 550 mm</a:t>
            </a:r>
          </a:p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S460 ML</a:t>
            </a:r>
          </a:p>
          <a:p>
            <a:endParaRPr lang="en-GB" sz="2000" dirty="0">
              <a:latin typeface="Helvetic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52144" y="1251349"/>
            <a:ext cx="2702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</a:rPr>
              <a:t>Unit Cell : 800 x 550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9419" y="870927"/>
            <a:ext cx="8181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Unit cell in the center of the floor: worst case loading scenario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882" y="4059766"/>
            <a:ext cx="701887" cy="9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88825" y="5104000"/>
            <a:ext cx="289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HL1100M main column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5618018" y="1964510"/>
            <a:ext cx="776640" cy="2987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47762" y="1647000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12mm warm membrane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709632" y="4186464"/>
            <a:ext cx="720837" cy="10386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6255329" y="3172385"/>
            <a:ext cx="464609" cy="9758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500934" y="4133817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IPE 220, l=1540 mm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5640261" y="3134986"/>
            <a:ext cx="860673" cy="15997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372347" y="4624876"/>
            <a:ext cx="271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10 mm fin plate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731351" y="3377694"/>
            <a:ext cx="2511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34" charset="0"/>
              </a:rPr>
              <a:t>2 M16 bolts, grade 8.8</a:t>
            </a:r>
          </a:p>
          <a:p>
            <a:pPr algn="ctr"/>
            <a:r>
              <a:rPr lang="en-GB" sz="1800" dirty="0">
                <a:latin typeface="Helvetica" pitchFamily="34" charset="0"/>
              </a:rPr>
              <a:t>(slotted holes)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6013570" y="2939407"/>
            <a:ext cx="1551012" cy="4799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611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29581" y="986701"/>
            <a:ext cx="2720617" cy="496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Nominal loads: </a:t>
            </a:r>
            <a:r>
              <a:rPr lang="en-GB" sz="2000" dirty="0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=1.0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32615" y="972040"/>
            <a:ext cx="33922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Design loads: </a:t>
            </a:r>
            <a:r>
              <a:rPr lang="en-GB" sz="2000" dirty="0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=1.35 - 1.40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</p:spPr>
        <p:txBody>
          <a:bodyPr/>
          <a:lstStyle/>
          <a:p>
            <a:r>
              <a:rPr lang="en-GB" dirty="0"/>
              <a:t>Displacement Analysis				Stress Analysis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331"/>
          <a:stretch/>
        </p:blipFill>
        <p:spPr>
          <a:xfrm>
            <a:off x="257524" y="1526038"/>
            <a:ext cx="3570986" cy="370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545" y="4204689"/>
            <a:ext cx="760563" cy="7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6811" y="1519196"/>
            <a:ext cx="1227189" cy="1720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0382" y="1526038"/>
            <a:ext cx="4016364" cy="216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8714" y="2697967"/>
            <a:ext cx="822172" cy="828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36827" y="5249569"/>
            <a:ext cx="2626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Displacement in mm</a:t>
            </a:r>
          </a:p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(amplification = 15 x)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205318" y="3526285"/>
            <a:ext cx="2046868" cy="49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plot [MPa]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99544" y="720661"/>
            <a:ext cx="817417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dirty="0"/>
              <a:t>(SLS)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665853" y="720661"/>
            <a:ext cx="817417" cy="43882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dirty="0"/>
              <a:t>(ULS)</a:t>
            </a:r>
          </a:p>
        </p:txBody>
      </p:sp>
      <p:pic>
        <p:nvPicPr>
          <p:cNvPr id="1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507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</p:spPr>
        <p:txBody>
          <a:bodyPr/>
          <a:lstStyle/>
          <a:p>
            <a:r>
              <a:rPr lang="en-GB" dirty="0"/>
              <a:t>Verification of bolted connection (FEA and Analytical)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250" y="865170"/>
            <a:ext cx="5342330" cy="21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4482" t="25264" r="15071" b="43520"/>
          <a:stretch/>
        </p:blipFill>
        <p:spPr>
          <a:xfrm>
            <a:off x="5481583" y="1001878"/>
            <a:ext cx="3246805" cy="165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89829" y="1328057"/>
            <a:ext cx="1045028" cy="5095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014685" y="1582829"/>
            <a:ext cx="629723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53" y="3040921"/>
            <a:ext cx="4522408" cy="2880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216401" y="3819407"/>
            <a:ext cx="5007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FE model of connection is used</a:t>
            </a:r>
          </a:p>
          <a:p>
            <a:endParaRPr lang="en-GB" sz="2000" dirty="0">
              <a:solidFill>
                <a:srgbClr val="63666A"/>
              </a:solidFill>
              <a:latin typeface="Helvetica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Bolts are verified according to Eurocode 3</a:t>
            </a:r>
          </a:p>
          <a:p>
            <a:endParaRPr lang="en-GB" sz="2000" dirty="0">
              <a:solidFill>
                <a:srgbClr val="63666A"/>
              </a:solidFill>
              <a:latin typeface="Helvetica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Stress analysis of bolts and welds is also</a:t>
            </a: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performed</a:t>
            </a:r>
            <a:endParaRPr lang="en-GB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39" y="2457629"/>
            <a:ext cx="822172" cy="82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2131465" y="5069298"/>
            <a:ext cx="244590" cy="723735"/>
          </a:xfrm>
          <a:prstGeom prst="rect">
            <a:avLst/>
          </a:prstGeom>
        </p:spPr>
      </p:pic>
      <p:pic>
        <p:nvPicPr>
          <p:cNvPr id="13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676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</p:spPr>
        <p:txBody>
          <a:bodyPr/>
          <a:lstStyle/>
          <a:p>
            <a:r>
              <a:rPr lang="en-GB" dirty="0"/>
              <a:t>Verification of bolted connection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58867" y="834330"/>
            <a:ext cx="6594991" cy="2808337"/>
            <a:chOff x="1258867" y="834330"/>
            <a:chExt cx="6594991" cy="2808337"/>
          </a:xfrm>
        </p:grpSpPr>
        <p:grpSp>
          <p:nvGrpSpPr>
            <p:cNvPr id="5" name="Group 4"/>
            <p:cNvGrpSpPr/>
            <p:nvPr/>
          </p:nvGrpSpPr>
          <p:grpSpPr>
            <a:xfrm>
              <a:off x="1258867" y="834330"/>
              <a:ext cx="2104907" cy="1980000"/>
              <a:chOff x="1258867" y="928672"/>
              <a:chExt cx="2104907" cy="19800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7520" t="15649" r="1" b="24502"/>
              <a:stretch/>
            </p:blipFill>
            <p:spPr>
              <a:xfrm>
                <a:off x="1258867" y="928672"/>
                <a:ext cx="2104907" cy="1980000"/>
              </a:xfrm>
              <a:prstGeom prst="rect">
                <a:avLst/>
              </a:prstGeom>
            </p:spPr>
          </p:pic>
          <p:sp>
            <p:nvSpPr>
              <p:cNvPr id="2" name="Oval 1"/>
              <p:cNvSpPr/>
              <p:nvPr/>
            </p:nvSpPr>
            <p:spPr>
              <a:xfrm>
                <a:off x="1756229" y="1901275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756229" y="2161675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756229" y="1612026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756229" y="2459402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83976" y="1915129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83976" y="2175529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383976" y="1625880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383976" y="2473256"/>
                <a:ext cx="108000" cy="108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Oval 40"/>
            <p:cNvSpPr/>
            <p:nvPr/>
          </p:nvSpPr>
          <p:spPr>
            <a:xfrm>
              <a:off x="4934712" y="967721"/>
              <a:ext cx="144000" cy="14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4952008" y="3478338"/>
              <a:ext cx="144000" cy="1440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7709858" y="952535"/>
              <a:ext cx="144000" cy="1440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709858" y="3498667"/>
              <a:ext cx="144000" cy="144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57085" y="2847445"/>
              <a:ext cx="14369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>
                  <a:solidFill>
                    <a:srgbClr val="63666A"/>
                  </a:solidFill>
                  <a:latin typeface="Helvetica" pitchFamily="34" charset="0"/>
                </a:rPr>
                <a:t>design case</a:t>
              </a: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24" y="3122418"/>
            <a:ext cx="3548185" cy="288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283" y="1164294"/>
            <a:ext cx="2609224" cy="216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6283" y="3687981"/>
            <a:ext cx="2649631" cy="216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9431" y="1155406"/>
            <a:ext cx="2604569" cy="216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9431" y="3687981"/>
            <a:ext cx="2628855" cy="2160000"/>
          </a:xfrm>
          <a:prstGeom prst="rect">
            <a:avLst/>
          </a:prstGeom>
        </p:spPr>
      </p:pic>
      <p:pic>
        <p:nvPicPr>
          <p:cNvPr id="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810229" y="1566675"/>
            <a:ext cx="0" cy="84737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448434" y="1574885"/>
            <a:ext cx="0" cy="84737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1805194" y="1573260"/>
            <a:ext cx="643796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1804638" y="2422261"/>
            <a:ext cx="643796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43217" y="2025249"/>
            <a:ext cx="1220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Envelope for drilling holes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05191" y="1746250"/>
            <a:ext cx="1099447" cy="317941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441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</p:spPr>
        <p:txBody>
          <a:bodyPr/>
          <a:lstStyle/>
          <a:p>
            <a:r>
              <a:rPr lang="en-GB" dirty="0"/>
              <a:t>FE analysis of bolts and welds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172" y="2098727"/>
            <a:ext cx="4761439" cy="3276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74511" y="1611669"/>
            <a:ext cx="2772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Bolts (steel grade 8.8)</a:t>
            </a:r>
          </a:p>
        </p:txBody>
      </p:sp>
      <p:sp>
        <p:nvSpPr>
          <p:cNvPr id="6" name="Rectangle 5"/>
          <p:cNvSpPr/>
          <p:nvPr/>
        </p:nvSpPr>
        <p:spPr>
          <a:xfrm>
            <a:off x="1709738" y="5342518"/>
            <a:ext cx="1866217" cy="496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baseline="-25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plot [MPa]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73486" y="3332867"/>
            <a:ext cx="3121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4C97"/>
                </a:solidFill>
                <a:latin typeface="Helvetica" pitchFamily="34" charset="0"/>
              </a:rPr>
              <a:t>Vertical weld (a</a:t>
            </a:r>
            <a:r>
              <a:rPr lang="en-GB" sz="2000" baseline="-25000" dirty="0">
                <a:solidFill>
                  <a:srgbClr val="004C97"/>
                </a:solidFill>
                <a:latin typeface="Helvetica" pitchFamily="34" charset="0"/>
              </a:rPr>
              <a:t>w</a:t>
            </a:r>
            <a:r>
              <a:rPr lang="en-GB" sz="2000" dirty="0">
                <a:solidFill>
                  <a:srgbClr val="004C97"/>
                </a:solidFill>
                <a:latin typeface="Helvetica" pitchFamily="34" charset="0"/>
              </a:rPr>
              <a:t>=5mm)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57"/>
          <a:stretch/>
        </p:blipFill>
        <p:spPr>
          <a:xfrm>
            <a:off x="5956349" y="251538"/>
            <a:ext cx="2235538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677037" y="2103908"/>
                <a:ext cx="2794162" cy="9659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𝐸𝑞</m:t>
                          </m:r>
                        </m:sub>
                      </m:sSub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+3(</m:t>
                              </m:r>
                              <m:sSubSup>
                                <m:sSubSup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63666A"/>
                  </a:solidFill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037" y="2103908"/>
                <a:ext cx="2794162" cy="9659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158625" y="3732977"/>
                <a:ext cx="3830985" cy="6606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𝐸𝑞</m:t>
                          </m:r>
                        </m:sub>
                      </m:sSub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=59 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 &lt;</m:t>
                      </m:r>
                      <m:f>
                        <m:f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=432 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GB" sz="2000" dirty="0">
                  <a:solidFill>
                    <a:srgbClr val="63666A"/>
                  </a:solidFill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625" y="3732977"/>
                <a:ext cx="3830985" cy="66063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5348514" y="4612093"/>
            <a:ext cx="3345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4C97"/>
                </a:solidFill>
                <a:latin typeface="Helvetica" pitchFamily="34" charset="0"/>
              </a:rPr>
              <a:t>Horizontal weld (a</a:t>
            </a:r>
            <a:r>
              <a:rPr lang="en-GB" sz="2000" baseline="-25000" dirty="0">
                <a:solidFill>
                  <a:srgbClr val="004C97"/>
                </a:solidFill>
                <a:latin typeface="Helvetica" pitchFamily="34" charset="0"/>
              </a:rPr>
              <a:t>w</a:t>
            </a:r>
            <a:r>
              <a:rPr lang="en-GB" sz="2000" dirty="0">
                <a:solidFill>
                  <a:srgbClr val="004C97"/>
                </a:solidFill>
                <a:latin typeface="Helvetica" pitchFamily="34" charset="0"/>
              </a:rPr>
              <a:t>=5mm)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158625" y="5012203"/>
                <a:ext cx="3830985" cy="6606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𝐸𝑞</m:t>
                          </m:r>
                        </m:sub>
                      </m:sSub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=59 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𝑀𝑃𝑎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 &lt;</m:t>
                      </m:r>
                      <m:f>
                        <m:fPr>
                          <m:ctrlP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=432 </m:t>
                      </m:r>
                      <m:r>
                        <a:rPr lang="fr-CH" sz="20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GB" sz="2000" dirty="0">
                  <a:solidFill>
                    <a:srgbClr val="63666A"/>
                  </a:solidFill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625" y="5012203"/>
                <a:ext cx="3830985" cy="66063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559300" y="1739900"/>
            <a:ext cx="1606550" cy="1329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640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2250" y="1174744"/>
            <a:ext cx="85636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Maximum displacement of warm membrane &lt; 5 mm;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IPE beams take bending moment by remaining in the elastic domain;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Bolted connections passes the Eurocode 3 checks, with all Utilization Factors staying below 85%;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FE analysis of the bolts shows that maximum </a:t>
            </a:r>
            <a:r>
              <a:rPr lang="en-GB" sz="2000" dirty="0" err="1">
                <a:solidFill>
                  <a:srgbClr val="63666A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GB" sz="2000" baseline="-25000" dirty="0" err="1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VM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 stays below the yield strength;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5mm throat welds allow to transfer loads from the fin plate to the columns with a considerable safety margin.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894" y="5550070"/>
            <a:ext cx="882944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(*)  Detailed calculations are given in EDMS doc. N. 18315363</a:t>
            </a: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417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Membrane welds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5783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9250" y="952104"/>
            <a:ext cx="2917432" cy="3240000"/>
            <a:chOff x="299277" y="330542"/>
            <a:chExt cx="2917432" cy="3240000"/>
          </a:xfrm>
        </p:grpSpPr>
        <p:grpSp>
          <p:nvGrpSpPr>
            <p:cNvPr id="7" name="Group 6"/>
            <p:cNvGrpSpPr/>
            <p:nvPr/>
          </p:nvGrpSpPr>
          <p:grpSpPr>
            <a:xfrm>
              <a:off x="299277" y="330542"/>
              <a:ext cx="2917432" cy="3240000"/>
              <a:chOff x="3862690" y="2768942"/>
              <a:chExt cx="2917432" cy="3240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62690" y="2768942"/>
                <a:ext cx="2917432" cy="3240000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5269902" y="2924348"/>
                <a:ext cx="482400" cy="432697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5238601" y="3432198"/>
                <a:ext cx="47363" cy="17574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5246437" y="5181994"/>
                <a:ext cx="496991" cy="3991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2082303" y="918645"/>
              <a:ext cx="3722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</a:p>
          </p:txBody>
        </p:sp>
      </p:grpSp>
      <p:sp>
        <p:nvSpPr>
          <p:cNvPr id="14" name="Subtitle 2"/>
          <p:cNvSpPr txBox="1">
            <a:spLocks/>
          </p:cNvSpPr>
          <p:nvPr/>
        </p:nvSpPr>
        <p:spPr>
          <a:xfrm>
            <a:off x="2720364" y="420720"/>
            <a:ext cx="6568354" cy="2418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-  Worst  case scenario: all longitudinal forces are taken      by the membrane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-  Shell model of warm membrane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-  Equivalent thickness is used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  (max  deform. = max deform. of the warm vessel)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-  Internal forces at section -</a:t>
            </a:r>
            <a:r>
              <a:rPr lang="en-GB" sz="2000" i="1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S</a:t>
            </a:r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 are used for weld design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966682" y="2900805"/>
            <a:ext cx="6143886" cy="2997075"/>
            <a:chOff x="3837851" y="3685665"/>
            <a:chExt cx="6143886" cy="29970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886"/>
            <a:stretch/>
          </p:blipFill>
          <p:spPr>
            <a:xfrm>
              <a:off x="8024074" y="4085775"/>
              <a:ext cx="1914525" cy="258172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37851" y="4093854"/>
              <a:ext cx="2047875" cy="258505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089" b="13253"/>
            <a:stretch/>
          </p:blipFill>
          <p:spPr>
            <a:xfrm>
              <a:off x="5933061" y="4092667"/>
              <a:ext cx="2047875" cy="259007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934567" y="3701964"/>
              <a:ext cx="1870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F</a:t>
              </a:r>
              <a:r>
                <a:rPr lang="en-GB" sz="2000" baseline="-25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Ed</a:t>
              </a:r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=6.7 MN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0813" y="3701824"/>
              <a:ext cx="1870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F</a:t>
              </a:r>
              <a:r>
                <a:rPr lang="en-GB" sz="2000" baseline="-25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Ed</a:t>
              </a:r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=9.2 MN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11623" y="3685665"/>
              <a:ext cx="1870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F</a:t>
              </a:r>
              <a:r>
                <a:rPr lang="en-GB" sz="2000" baseline="-25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Ed</a:t>
              </a:r>
              <a:r>
                <a:rPr lang="en-GB" sz="2000" dirty="0">
                  <a:solidFill>
                    <a:srgbClr val="004C97"/>
                  </a:solidFill>
                  <a:latin typeface="Helvetica" pitchFamily="34" charset="0"/>
                  <a:cs typeface="Arial" panose="020B0604020202020204" pitchFamily="34" charset="0"/>
                </a:rPr>
                <a:t>=3.6 MN</a:t>
              </a:r>
            </a:p>
          </p:txBody>
        </p:sp>
      </p:grpSp>
      <p:pic>
        <p:nvPicPr>
          <p:cNvPr id="2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58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/>
              <a:t>Who Am I and Where Have I Been?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fld id="{C27EEB1A-850F-D248-9C16-3302B7C2760F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025" y="6488430"/>
            <a:ext cx="525463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289560" y="1135380"/>
            <a:ext cx="8595360" cy="4846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Fellow at CERN working on LBNF from August 1, 2016.</a:t>
            </a:r>
            <a:endParaRPr lang="en-US" dirty="0">
              <a:cs typeface="Helvetica"/>
            </a:endParaRPr>
          </a:p>
          <a:p>
            <a:pPr marL="0" indent="0">
              <a:buSzPct val="100000"/>
              <a:buNone/>
            </a:pPr>
            <a:endParaRPr lang="en-US" sz="1200" dirty="0">
              <a:cs typeface="Helvetica"/>
            </a:endParaRPr>
          </a:p>
          <a:p>
            <a:pPr marL="0" indent="0" algn="just">
              <a:buSzPct val="100000"/>
              <a:buNone/>
            </a:pPr>
            <a:r>
              <a:rPr lang="en-US" dirty="0">
                <a:cs typeface="Helvetica"/>
              </a:rPr>
              <a:t>Doctoral assistant and research associate at Swiss Federal School of Technology, in Lausanne, from February 2012 to July 2016. Aeronautical Engineer in GECI </a:t>
            </a:r>
            <a:r>
              <a:rPr lang="en-US" dirty="0" err="1">
                <a:cs typeface="Helvetica"/>
              </a:rPr>
              <a:t>SkyAircraft</a:t>
            </a:r>
            <a:r>
              <a:rPr lang="en-US" dirty="0">
                <a:cs typeface="Helvetica"/>
              </a:rPr>
              <a:t> (France) from March 2010 to January 2012. Research Assistant at DTU MEK (Denmark) from September 2008 to February 2010.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US" dirty="0"/>
              <a:t>Expert in structural analysis, fatigue, risk and reliability assessment, probabilistic modelling and simulations. Reviewer for International Journal of Fatigue.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US" dirty="0"/>
              <a:t>BSc and MSc in Aerospace Engineering. PhD in Civil and Environmental Engineering. Experience in teaching.</a:t>
            </a:r>
          </a:p>
        </p:txBody>
      </p:sp>
      <p:pic>
        <p:nvPicPr>
          <p:cNvPr id="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008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Welding options: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3414" y="813923"/>
            <a:ext cx="3661091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037" y="813923"/>
            <a:ext cx="3502220" cy="1440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763315" y="1001878"/>
            <a:ext cx="0" cy="100218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17459" y="1230983"/>
            <a:ext cx="507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Helvetica" pitchFamily="34" charset="0"/>
                <a:cs typeface="Arial" panose="020B0604020202020204" pitchFamily="34" charset="0"/>
              </a:rPr>
              <a:t>t</a:t>
            </a:r>
            <a:r>
              <a:rPr lang="en-GB" sz="2200" baseline="-25000" dirty="0">
                <a:solidFill>
                  <a:schemeClr val="accent6">
                    <a:lumMod val="75000"/>
                  </a:schemeClr>
                </a:solidFill>
                <a:latin typeface="Helvetica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88616" y="888523"/>
            <a:ext cx="507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  <a:latin typeface="Helvetica" pitchFamily="34" charset="0"/>
                <a:cs typeface="Arial" panose="020B0604020202020204" pitchFamily="34" charset="0"/>
              </a:rPr>
              <a:t>a</a:t>
            </a:r>
            <a:endParaRPr lang="en-GB" sz="2200" baseline="-25000" dirty="0">
              <a:solidFill>
                <a:schemeClr val="bg1"/>
              </a:solidFill>
              <a:latin typeface="Helvetica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39906" y="981589"/>
            <a:ext cx="0" cy="33667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7636" y="2324764"/>
            <a:ext cx="27845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Full penetration</a:t>
            </a:r>
            <a:r>
              <a:rPr lang="en-GB" sz="2200" dirty="0">
                <a:solidFill>
                  <a:srgbClr val="6366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36588" y="2855960"/>
                <a:ext cx="2356799" cy="736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fr-CH" sz="22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200" i="1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fr-CH" sz="2200" i="1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fr-CH" sz="2200" i="1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fr-CH" sz="22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200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2855960"/>
                <a:ext cx="2356799" cy="7360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206430" y="2316702"/>
            <a:ext cx="27845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366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Partial penetration: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88867" y="2755651"/>
                <a:ext cx="2902077" cy="77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fr-CH" sz="22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2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CH" sz="2200" i="1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200" i="1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2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</a:rPr>
                                    <m:t>𝐸𝑑</m:t>
                                  </m:r>
                                </m:sub>
                              </m:sSub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fr-CH" sz="2200" b="0" i="1" smtClean="0">
                          <a:solidFill>
                            <a:srgbClr val="63666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CH" sz="2200" i="1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sz="2200" i="1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200" dirty="0">
                  <a:solidFill>
                    <a:srgbClr val="63666A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867" y="2755651"/>
                <a:ext cx="2902077" cy="7716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00960"/>
              </p:ext>
            </p:extLst>
          </p:nvPr>
        </p:nvGraphicFramePr>
        <p:xfrm>
          <a:off x="148037" y="3805560"/>
          <a:ext cx="4035343" cy="1889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94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004C97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ed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4C97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err="1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 err="1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w,Rd</a:t>
                      </a:r>
                      <a:endParaRPr lang="en-GB" sz="2000" b="0" baseline="-25000" dirty="0">
                        <a:solidFill>
                          <a:srgbClr val="004C97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4C97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1" baseline="-25000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ed</a:t>
                      </a:r>
                    </a:p>
                    <a:p>
                      <a:pPr algn="ctr"/>
                      <a:r>
                        <a:rPr lang="en-GB" sz="2000" b="1" dirty="0" err="1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1" baseline="-25000" dirty="0" err="1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w,Rd</a:t>
                      </a:r>
                      <a:endParaRPr lang="en-GB" sz="2000" b="1" baseline="-25000" dirty="0">
                        <a:solidFill>
                          <a:srgbClr val="63666A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44151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9221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82368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6745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4C97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44151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3317986" y="4177665"/>
            <a:ext cx="798945" cy="0"/>
          </a:xfrm>
          <a:prstGeom prst="line">
            <a:avLst/>
          </a:prstGeom>
          <a:ln w="19050">
            <a:solidFill>
              <a:srgbClr val="6366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66658"/>
              </p:ext>
            </p:extLst>
          </p:nvPr>
        </p:nvGraphicFramePr>
        <p:xfrm>
          <a:off x="4749800" y="3805560"/>
          <a:ext cx="4193945" cy="1889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9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0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ed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2000" baseline="-25000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w,min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aseline="-25000" dirty="0">
                        <a:solidFill>
                          <a:srgbClr val="63666A"/>
                        </a:solidFill>
                        <a:latin typeface="Helvetica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1.7 </a:t>
                      </a:r>
                      <a:r>
                        <a:rPr lang="en-GB" sz="18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(42%*)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9221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15600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2.4 </a:t>
                      </a:r>
                      <a:r>
                        <a:rPr lang="en-GB" sz="18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(60%*)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6745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3.2 </a:t>
                      </a:r>
                      <a:r>
                        <a:rPr lang="en-GB" sz="1800" b="1" dirty="0">
                          <a:solidFill>
                            <a:srgbClr val="63666A"/>
                          </a:solidFill>
                          <a:latin typeface="Helvetica" pitchFamily="34" charset="0"/>
                          <a:cs typeface="Arial" panose="020B0604020202020204" pitchFamily="34" charset="0"/>
                        </a:rPr>
                        <a:t>(80%*)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50836" y="5660641"/>
            <a:ext cx="4465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(*) for a throat section equal to 4mm</a:t>
            </a:r>
            <a:endParaRPr lang="en-GB" sz="1800" dirty="0">
              <a:solidFill>
                <a:srgbClr val="6366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2156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166694"/>
              </p:ext>
            </p:extLst>
          </p:nvPr>
        </p:nvGraphicFramePr>
        <p:xfrm>
          <a:off x="130810" y="1166834"/>
          <a:ext cx="4145444" cy="1889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98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2000" baseline="-25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w,min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aseline="-25000" dirty="0">
                        <a:solidFill>
                          <a:srgbClr val="63666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8639" y="1209631"/>
            <a:ext cx="4686333" cy="1836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38868" y="462802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Effect of misalignment: </a:t>
            </a:r>
          </a:p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Probabilistic study EDM N. 1828091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31080" y="3056594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(Scenario 1)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92040" y="3045631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(Scenario 2)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07820" y="3657072"/>
            <a:ext cx="60994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bending stress in the warm membrane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298148"/>
              </p:ext>
            </p:extLst>
          </p:nvPr>
        </p:nvGraphicFramePr>
        <p:xfrm>
          <a:off x="2282273" y="4099899"/>
          <a:ext cx="4750584" cy="1889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7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2000" b="0" dirty="0" err="1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2000" b="0" baseline="-25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  <a:p>
                      <a:pPr algn="ctr"/>
                      <a:r>
                        <a:rPr lang="en-GB" sz="20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="0" baseline="-250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2000" baseline="-25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w,min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[mm]</a:t>
                      </a:r>
                      <a:endParaRPr lang="en-GB" sz="2000" baseline="-25000" dirty="0">
                        <a:solidFill>
                          <a:srgbClr val="63666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63666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425372" y="1900331"/>
            <a:ext cx="515257" cy="11007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940834" y="3074038"/>
            <a:ext cx="148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Helvetica" pitchFamily="34" charset="0"/>
                <a:cs typeface="Arial" panose="020B0604020202020204" pitchFamily="34" charset="0"/>
              </a:rPr>
              <a:t>Compatible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394909" y="3121595"/>
            <a:ext cx="317517" cy="1629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2192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2250" y="1089473"/>
            <a:ext cx="85636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Full penetration butt welds allow to take pressure-induced stresses in the warm membrane with very high safety margin;</a:t>
            </a:r>
          </a:p>
          <a:p>
            <a:pPr marL="285750" indent="-285750" algn="just">
              <a:buFontTx/>
              <a:buChar char="-"/>
            </a:pPr>
            <a:endParaRPr lang="en-GB" sz="2000" b="1" dirty="0">
              <a:solidFill>
                <a:srgbClr val="63666A"/>
              </a:solidFill>
              <a:latin typeface="Helvetica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Full penetration weld can be replaced by 4 mm throat partial penetration weld.</a:t>
            </a:r>
          </a:p>
          <a:p>
            <a:pPr marL="285750" indent="-28575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algn="just"/>
            <a:endParaRPr lang="en-GB" sz="2000" dirty="0">
              <a:solidFill>
                <a:srgbClr val="FF0000"/>
              </a:solidFill>
              <a:latin typeface="Helvetica" pitchFamily="34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97824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Membrane clamps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588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014" y="1365730"/>
            <a:ext cx="1687810" cy="1296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972200" y="2964952"/>
            <a:ext cx="204414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800" dirty="0">
              <a:solidFill>
                <a:srgbClr val="63666A"/>
              </a:solidFill>
              <a:latin typeface="Helvetica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rPr>
              <a:t>M8 clamping bolts</a:t>
            </a:r>
          </a:p>
          <a:p>
            <a:endParaRPr lang="en-GB" sz="2000" dirty="0">
              <a:solidFill>
                <a:srgbClr val="63666A"/>
              </a:solidFill>
              <a:latin typeface="Helvetica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9848" y="1323655"/>
            <a:ext cx="4973204" cy="2794874"/>
            <a:chOff x="222251" y="894476"/>
            <a:chExt cx="4973204" cy="2794874"/>
          </a:xfrm>
        </p:grpSpPr>
        <p:grpSp>
          <p:nvGrpSpPr>
            <p:cNvPr id="40" name="Group 39"/>
            <p:cNvGrpSpPr/>
            <p:nvPr/>
          </p:nvGrpSpPr>
          <p:grpSpPr>
            <a:xfrm>
              <a:off x="222251" y="894476"/>
              <a:ext cx="4828117" cy="2794874"/>
              <a:chOff x="222251" y="894476"/>
              <a:chExt cx="4828117" cy="279487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b="7386"/>
              <a:stretch/>
            </p:blipFill>
            <p:spPr>
              <a:xfrm>
                <a:off x="222251" y="922050"/>
                <a:ext cx="4828117" cy="2767300"/>
              </a:xfrm>
              <a:prstGeom prst="rect">
                <a:avLst/>
              </a:prstGeom>
            </p:spPr>
          </p:pic>
          <p:grpSp>
            <p:nvGrpSpPr>
              <p:cNvPr id="29" name="Group 28"/>
              <p:cNvGrpSpPr/>
              <p:nvPr/>
            </p:nvGrpSpPr>
            <p:grpSpPr>
              <a:xfrm>
                <a:off x="308072" y="1042023"/>
                <a:ext cx="414241" cy="748677"/>
                <a:chOff x="1498768" y="2240920"/>
                <a:chExt cx="414241" cy="748677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1498768" y="2690215"/>
                  <a:ext cx="414241" cy="2864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1503758" y="2240920"/>
                  <a:ext cx="0" cy="4742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1498768" y="2713612"/>
                  <a:ext cx="261841" cy="27598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35"/>
              <p:cNvSpPr txBox="1"/>
              <p:nvPr/>
            </p:nvSpPr>
            <p:spPr>
              <a:xfrm>
                <a:off x="504176" y="1622526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latin typeface="Helvetica" pitchFamily="34" charset="0"/>
                  </a:rPr>
                  <a:t>Y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38857" y="1291382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latin typeface="Helvetica" pitchFamily="34" charset="0"/>
                  </a:rPr>
                  <a:t>X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08072" y="894476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latin typeface="Helvetica" pitchFamily="34" charset="0"/>
                  </a:rPr>
                  <a:t>Z</a:t>
                </a:r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2508871" y="2280787"/>
              <a:ext cx="977279" cy="732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636394" y="1200872"/>
              <a:ext cx="383155" cy="31909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Arrow Connector 43"/>
            <p:cNvCxnSpPr>
              <a:stCxn id="42" idx="3"/>
            </p:cNvCxnSpPr>
            <p:nvPr/>
          </p:nvCxnSpPr>
          <p:spPr>
            <a:xfrm>
              <a:off x="4019549" y="1360418"/>
              <a:ext cx="11759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6742364" y="1508321"/>
            <a:ext cx="2505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63666A"/>
                </a:solidFill>
                <a:latin typeface="Helvetica" pitchFamily="34" charset="0"/>
              </a:rPr>
              <a:t>Used to put in contact the membrane with the beam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2818" y="888423"/>
            <a:ext cx="9001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Clamping system is used during assembly phase to </a:t>
            </a:r>
            <a:r>
              <a:rPr lang="en-GB" sz="2000" u="sng" dirty="0">
                <a:solidFill>
                  <a:srgbClr val="63666A"/>
                </a:solidFill>
                <a:latin typeface="Helvetica" pitchFamily="34" charset="0"/>
              </a:rPr>
              <a:t>hold the warm membrane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2818" y="4585124"/>
            <a:ext cx="9444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4C97"/>
                </a:solidFill>
                <a:latin typeface="Helvetica" pitchFamily="34" charset="0"/>
              </a:rPr>
              <a:t>M8 clamping bolt hold the weight of the warm membrane (and insulation)</a:t>
            </a:r>
          </a:p>
          <a:p>
            <a:endParaRPr lang="en-GB" sz="2000" b="1" dirty="0">
              <a:solidFill>
                <a:srgbClr val="004C97"/>
              </a:solidFill>
              <a:latin typeface="Helvetica" pitchFamily="34" charset="0"/>
            </a:endParaRPr>
          </a:p>
          <a:p>
            <a:r>
              <a:rPr lang="en-GB" sz="2000" b="1" u="sng" dirty="0">
                <a:solidFill>
                  <a:srgbClr val="004C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Same concept of insulation studs: bolted welded on the warm membrane</a:t>
            </a:r>
          </a:p>
          <a:p>
            <a:endParaRPr lang="en-GB" sz="2000" b="1" dirty="0">
              <a:solidFill>
                <a:srgbClr val="004C97"/>
              </a:solidFill>
              <a:latin typeface="Helvetica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55919" y="20651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latin typeface="Helvetica" pitchFamily="34" charset="0"/>
                <a:cs typeface="Arial" panose="020B0604020202020204" pitchFamily="34" charset="0"/>
              </a:rPr>
              <a:t>tolerance bolt -z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442210" y="3673052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latin typeface="Helvetica" pitchFamily="34" charset="0"/>
                <a:cs typeface="Arial" panose="020B0604020202020204" pitchFamily="34" charset="0"/>
              </a:rPr>
              <a:t>tolerance bolt –</a:t>
            </a:r>
            <a:r>
              <a:rPr lang="en-GB" sz="1800" dirty="0" err="1">
                <a:solidFill>
                  <a:schemeClr val="bg1"/>
                </a:solidFill>
                <a:latin typeface="Helvetica" pitchFamily="34" charset="0"/>
                <a:cs typeface="Arial" panose="020B0604020202020204" pitchFamily="34" charset="0"/>
              </a:rPr>
              <a:t>xy</a:t>
            </a:r>
            <a:endParaRPr lang="en-GB" sz="1800" dirty="0">
              <a:solidFill>
                <a:schemeClr val="bg1"/>
              </a:solidFill>
              <a:latin typeface="Helvetica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2673927" y="2431651"/>
            <a:ext cx="159328" cy="3531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2673927" y="3355186"/>
            <a:ext cx="232064" cy="36233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015" y="2784763"/>
            <a:ext cx="2039524" cy="1333765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>
            <a:off x="3333747" y="3145646"/>
            <a:ext cx="1709305" cy="1335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5081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of clamping system on longitudinal wall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836" y="930646"/>
            <a:ext cx="2365414" cy="4788000"/>
            <a:chOff x="304793" y="1001878"/>
            <a:chExt cx="2365414" cy="4788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4793" y="1001878"/>
              <a:ext cx="2365414" cy="4788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34166" y="4140562"/>
              <a:ext cx="506667" cy="720000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5111915" y="4537922"/>
            <a:ext cx="3873240" cy="1297214"/>
            <a:chOff x="2556547" y="4437165"/>
            <a:chExt cx="3873240" cy="12972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2556547" y="4437165"/>
                  <a:ext cx="3873240" cy="6606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𝑅𝑑</m:t>
                            </m:r>
                          </m:sub>
                        </m:sSub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den>
                        </m:f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fr-CH" sz="2000" i="1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,2</m:t>
                                </m:r>
                              </m:sub>
                            </m:sSub>
                          </m:den>
                        </m:f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225.7</m:t>
                        </m:r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CH" sz="2000" i="1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𝑘𝑁</m:t>
                        </m:r>
                      </m:oMath>
                    </m:oMathPara>
                  </a14:m>
                  <a:endParaRPr lang="en-GB" sz="2000" dirty="0">
                    <a:solidFill>
                      <a:srgbClr val="63666A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6547" y="4437165"/>
                  <a:ext cx="3873240" cy="66063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2556547" y="5082662"/>
                  <a:ext cx="1460785" cy="651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004C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𝐸𝑑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𝑅𝑑</m:t>
                                </m:r>
                              </m:sub>
                            </m:sSub>
                          </m:den>
                        </m:f>
                        <m:r>
                          <a:rPr lang="fr-CH" sz="2000" b="0" i="1" smtClean="0">
                            <a:solidFill>
                              <a:srgbClr val="004C97"/>
                            </a:solidFill>
                            <a:latin typeface="Cambria Math" panose="02040503050406030204" pitchFamily="18" charset="0"/>
                          </a:rPr>
                          <m:t>=35%</m:t>
                        </m:r>
                      </m:oMath>
                    </m:oMathPara>
                  </a14:m>
                  <a:endParaRPr lang="en-GB" sz="2000" dirty="0">
                    <a:solidFill>
                      <a:srgbClr val="004C97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6547" y="5082662"/>
                  <a:ext cx="1460785" cy="65171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0" name="Group 89"/>
          <p:cNvGrpSpPr/>
          <p:nvPr/>
        </p:nvGrpSpPr>
        <p:grpSpPr>
          <a:xfrm>
            <a:off x="2411250" y="1055279"/>
            <a:ext cx="6753493" cy="2839265"/>
            <a:chOff x="2411250" y="953679"/>
            <a:chExt cx="6753493" cy="2839265"/>
          </a:xfrm>
        </p:grpSpPr>
        <p:grpSp>
          <p:nvGrpSpPr>
            <p:cNvPr id="70" name="Group 69"/>
            <p:cNvGrpSpPr/>
            <p:nvPr/>
          </p:nvGrpSpPr>
          <p:grpSpPr>
            <a:xfrm>
              <a:off x="2411250" y="953679"/>
              <a:ext cx="6753493" cy="2839265"/>
              <a:chOff x="3227757" y="796900"/>
              <a:chExt cx="6753493" cy="2839265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3227757" y="2712835"/>
                <a:ext cx="283284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dirty="0">
                    <a:solidFill>
                      <a:srgbClr val="63666A"/>
                    </a:solidFill>
                    <a:latin typeface="Helvetica" pitchFamily="34" charset="0"/>
                  </a:rPr>
                  <a:t>3 belts</a:t>
                </a:r>
              </a:p>
              <a:p>
                <a:pPr algn="ctr"/>
                <a:r>
                  <a:rPr lang="en-GB" sz="1800" dirty="0">
                    <a:solidFill>
                      <a:srgbClr val="63666A"/>
                    </a:solidFill>
                    <a:latin typeface="Helvetica" pitchFamily="34" charset="0"/>
                  </a:rPr>
                  <a:t>4 M8 bolts x belt (</a:t>
                </a:r>
                <a:r>
                  <a:rPr lang="en-GB" sz="1800" dirty="0" err="1">
                    <a:solidFill>
                      <a:srgbClr val="63666A"/>
                    </a:solidFill>
                    <a:latin typeface="Helvetica" pitchFamily="34" charset="0"/>
                  </a:rPr>
                  <a:t>n</a:t>
                </a:r>
                <a:r>
                  <a:rPr lang="en-GB" sz="1800" baseline="-25000" dirty="0" err="1">
                    <a:solidFill>
                      <a:srgbClr val="63666A"/>
                    </a:solidFill>
                    <a:latin typeface="Helvetica" pitchFamily="34" charset="0"/>
                  </a:rPr>
                  <a:t>b</a:t>
                </a:r>
                <a:r>
                  <a:rPr lang="en-GB" sz="1800" dirty="0">
                    <a:solidFill>
                      <a:srgbClr val="63666A"/>
                    </a:solidFill>
                    <a:latin typeface="Helvetica" pitchFamily="34" charset="0"/>
                  </a:rPr>
                  <a:t>=12)</a:t>
                </a:r>
              </a:p>
              <a:p>
                <a:pPr algn="ctr"/>
                <a:r>
                  <a:rPr lang="en-GB" sz="1800" dirty="0">
                    <a:solidFill>
                      <a:srgbClr val="63666A"/>
                    </a:solidFill>
                    <a:latin typeface="Helvetica" pitchFamily="34" charset="0"/>
                  </a:rPr>
                  <a:t>10.9 steel grade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5851914" y="796900"/>
                    <a:ext cx="4129336" cy="66063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𝑅𝑑</m:t>
                              </m:r>
                            </m:sub>
                          </m:s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63666A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den>
                          </m:f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=175.7 </m:t>
                          </m:r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𝑘𝑁</m:t>
                          </m:r>
                        </m:oMath>
                      </m:oMathPara>
                    </a14:m>
                    <a:endParaRPr lang="en-GB" sz="2000" dirty="0">
                      <a:solidFill>
                        <a:srgbClr val="63666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2" name="TextBox 6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51914" y="796900"/>
                    <a:ext cx="4129336" cy="660630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92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1" name="Group 70"/>
            <p:cNvGrpSpPr/>
            <p:nvPr/>
          </p:nvGrpSpPr>
          <p:grpSpPr>
            <a:xfrm>
              <a:off x="5052301" y="1653360"/>
              <a:ext cx="1710194" cy="1162311"/>
              <a:chOff x="2556751" y="2029486"/>
              <a:chExt cx="1710194" cy="11623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2616365" y="2029486"/>
                    <a:ext cx="1650580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𝐸𝑑</m:t>
                              </m:r>
                            </m:sub>
                          </m:s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=78.4 </m:t>
                          </m:r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𝑘𝑁</m:t>
                          </m:r>
                        </m:oMath>
                      </m:oMathPara>
                    </a14:m>
                    <a:endParaRPr lang="en-GB" sz="2000" dirty="0">
                      <a:solidFill>
                        <a:srgbClr val="63666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7" name="TextBox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6365" y="2029486"/>
                    <a:ext cx="1650580" cy="30777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3333" r="-3333" b="-18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2556751" y="2540080"/>
                    <a:ext cx="1460785" cy="65171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CH" sz="2000" b="0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𝐸𝑑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𝑅𝑑</m:t>
                                  </m:r>
                                </m:sub>
                              </m:sSub>
                            </m:den>
                          </m:f>
                          <m:r>
                            <a:rPr lang="fr-CH" sz="2000" b="0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=45%</m:t>
                          </m:r>
                        </m:oMath>
                      </m:oMathPara>
                    </a14:m>
                    <a:endParaRPr lang="en-GB" sz="2000" dirty="0">
                      <a:solidFill>
                        <a:srgbClr val="004C97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9" name="TextBox 6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56751" y="2540080"/>
                    <a:ext cx="1460785" cy="651717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87" name="TextBox 86"/>
          <p:cNvSpPr txBox="1"/>
          <p:nvPr/>
        </p:nvSpPr>
        <p:spPr>
          <a:xfrm>
            <a:off x="4772863" y="4097361"/>
            <a:ext cx="359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u="sng" dirty="0">
                <a:solidFill>
                  <a:srgbClr val="63666A"/>
                </a:solidFill>
                <a:latin typeface="Helvetica" pitchFamily="34" charset="0"/>
              </a:rPr>
              <a:t>3 mm throat weld, S460 ML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28800" y="1986537"/>
            <a:ext cx="76200" cy="900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2122" y="908409"/>
            <a:ext cx="2174111" cy="208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1845" y="4264634"/>
            <a:ext cx="2074388" cy="1620000"/>
          </a:xfrm>
          <a:prstGeom prst="rect">
            <a:avLst/>
          </a:prstGeom>
        </p:spPr>
      </p:pic>
      <p:pic>
        <p:nvPicPr>
          <p:cNvPr id="2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6606" y="5625169"/>
            <a:ext cx="168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dirty="0" err="1">
                <a:solidFill>
                  <a:srgbClr val="63666A"/>
                </a:solidFill>
                <a:latin typeface="Helvetica" pitchFamily="34" charset="0"/>
              </a:rPr>
              <a:t>w</a:t>
            </a:r>
            <a:r>
              <a:rPr lang="en-GB" sz="1800" baseline="-25000" dirty="0" err="1">
                <a:solidFill>
                  <a:srgbClr val="63666A"/>
                </a:solidFill>
                <a:latin typeface="Helvetica" pitchFamily="34" charset="0"/>
              </a:rPr>
              <a:t>panel</a:t>
            </a:r>
            <a:r>
              <a:rPr lang="en-GB" sz="1800" dirty="0">
                <a:solidFill>
                  <a:srgbClr val="63666A"/>
                </a:solidFill>
                <a:latin typeface="Helvetica" pitchFamily="34" charset="0"/>
              </a:rPr>
              <a:t>=5.5 tons</a:t>
            </a:r>
          </a:p>
        </p:txBody>
      </p:sp>
    </p:spTree>
    <p:extLst>
      <p:ext uri="{BB962C8B-B14F-4D97-AF65-F5344CB8AC3E}">
        <p14:creationId xmlns:p14="http://schemas.microsoft.com/office/powerpoint/2010/main" val="40299941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 of clamping system on the roof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81554" y="3761021"/>
            <a:ext cx="3471768" cy="1604467"/>
            <a:chOff x="1839901" y="3611816"/>
            <a:chExt cx="3599673" cy="1604467"/>
          </a:xfrm>
        </p:grpSpPr>
        <p:grpSp>
          <p:nvGrpSpPr>
            <p:cNvPr id="80" name="Group 79"/>
            <p:cNvGrpSpPr/>
            <p:nvPr/>
          </p:nvGrpSpPr>
          <p:grpSpPr>
            <a:xfrm>
              <a:off x="2107561" y="4078267"/>
              <a:ext cx="2067003" cy="1138016"/>
              <a:chOff x="2485155" y="4463055"/>
              <a:chExt cx="2067003" cy="113801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2485155" y="4463055"/>
                    <a:ext cx="2067003" cy="32117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000" b="0" i="1" smtClean="0">
                                  <a:solidFill>
                                    <a:srgbClr val="63666A"/>
                                  </a:solidFill>
                                  <a:latin typeface="Cambria Math" panose="02040503050406030204" pitchFamily="18" charset="0"/>
                                </a:rPr>
                                <m:t>𝑅𝑑</m:t>
                              </m:r>
                            </m:sub>
                          </m:sSub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CH" sz="2000" b="0" i="1" smtClean="0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225.7 </m:t>
                          </m:r>
                          <m:r>
                            <a:rPr lang="fr-CH" sz="2000" i="1">
                              <a:solidFill>
                                <a:srgbClr val="63666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𝑘𝑁</m:t>
                          </m:r>
                        </m:oMath>
                      </m:oMathPara>
                    </a14:m>
                    <a:endParaRPr lang="en-GB" sz="2000" dirty="0">
                      <a:solidFill>
                        <a:srgbClr val="63666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3" name="TextBox 7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85155" y="4463055"/>
                    <a:ext cx="2067003" cy="321178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l="-2752" r="-2446" b="-1320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560088" y="4949354"/>
                    <a:ext cx="1460786" cy="65171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CH" sz="2000" b="0" i="1" smtClean="0">
                                  <a:solidFill>
                                    <a:srgbClr val="004C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𝐸𝑑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000" b="0" i="1" smtClean="0">
                                      <a:solidFill>
                                        <a:srgbClr val="004C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𝑅𝑑</m:t>
                                  </m:r>
                                </m:sub>
                              </m:sSub>
                            </m:den>
                          </m:f>
                          <m:r>
                            <a:rPr lang="fr-CH" sz="2000" b="0" i="1" smtClean="0">
                              <a:solidFill>
                                <a:srgbClr val="004C97"/>
                              </a:solidFill>
                              <a:latin typeface="Cambria Math" panose="02040503050406030204" pitchFamily="18" charset="0"/>
                            </a:rPr>
                            <m:t>=34%</m:t>
                          </m:r>
                        </m:oMath>
                      </m:oMathPara>
                    </a14:m>
                    <a:endParaRPr lang="en-GB" sz="2000" dirty="0">
                      <a:solidFill>
                        <a:srgbClr val="004C97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4" name="TextBox 7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60088" y="4949354"/>
                    <a:ext cx="1460786" cy="651717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7" name="TextBox 86"/>
            <p:cNvSpPr txBox="1"/>
            <p:nvPr/>
          </p:nvSpPr>
          <p:spPr>
            <a:xfrm>
              <a:off x="1839901" y="3611816"/>
              <a:ext cx="3599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u="sng" dirty="0">
                  <a:solidFill>
                    <a:srgbClr val="63666A"/>
                  </a:solidFill>
                  <a:latin typeface="Helvetica" pitchFamily="34" charset="0"/>
                </a:rPr>
                <a:t>3 mm throat weld, S460 ML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63798" y="1249077"/>
            <a:ext cx="4119076" cy="1824853"/>
            <a:chOff x="3145360" y="1315562"/>
            <a:chExt cx="4119076" cy="18248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3145360" y="1315562"/>
                  <a:ext cx="4119076" cy="6606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𝑅𝑑</m:t>
                            </m:r>
                          </m:sub>
                        </m:sSub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0.9</m:t>
                            </m:r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fr-CH" sz="2000" b="0" i="1" smtClean="0">
                                    <a:solidFill>
                                      <a:srgbClr val="63666A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,2</m:t>
                                </m:r>
                              </m:sub>
                            </m:sSub>
                          </m:den>
                        </m:f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=170.7 </m:t>
                        </m:r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𝑘𝑁</m:t>
                        </m:r>
                      </m:oMath>
                    </m:oMathPara>
                  </a14:m>
                  <a:endParaRPr lang="en-GB" sz="2000" dirty="0">
                    <a:solidFill>
                      <a:srgbClr val="63666A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5360" y="1315562"/>
                  <a:ext cx="4119076" cy="66063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9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164713" y="2021031"/>
                  <a:ext cx="165058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CH" sz="2000" b="0" i="1" smtClean="0">
                                <a:solidFill>
                                  <a:srgbClr val="63666A"/>
                                </a:solidFill>
                                <a:latin typeface="Cambria Math" panose="02040503050406030204" pitchFamily="18" charset="0"/>
                              </a:rPr>
                              <m:t>𝐸𝑑</m:t>
                            </m:r>
                          </m:sub>
                        </m:sSub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=75.8 </m:t>
                        </m:r>
                        <m:r>
                          <a:rPr lang="fr-CH" sz="2000" b="0" i="1" smtClean="0">
                            <a:solidFill>
                              <a:srgbClr val="63666A"/>
                            </a:solidFill>
                            <a:latin typeface="Cambria Math" panose="02040503050406030204" pitchFamily="18" charset="0"/>
                          </a:rPr>
                          <m:t>𝑘𝑁</m:t>
                        </m:r>
                      </m:oMath>
                    </m:oMathPara>
                  </a14:m>
                  <a:endParaRPr lang="en-GB" sz="2000" dirty="0">
                    <a:solidFill>
                      <a:srgbClr val="63666A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4713" y="2021031"/>
                  <a:ext cx="1650580" cy="3077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333" r="-3333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164713" y="2488698"/>
                  <a:ext cx="1460785" cy="6517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CH" sz="2000" b="0" i="1" smtClean="0">
                                <a:solidFill>
                                  <a:srgbClr val="004C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𝐸𝑑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CH" sz="2000" b="0" i="1" smtClean="0">
                                    <a:solidFill>
                                      <a:srgbClr val="004C97"/>
                                    </a:solidFill>
                                    <a:latin typeface="Cambria Math" panose="02040503050406030204" pitchFamily="18" charset="0"/>
                                  </a:rPr>
                                  <m:t>𝑅𝑑</m:t>
                                </m:r>
                              </m:sub>
                            </m:sSub>
                          </m:den>
                        </m:f>
                        <m:r>
                          <a:rPr lang="fr-CH" sz="2000" b="0" i="1" smtClean="0">
                            <a:solidFill>
                              <a:srgbClr val="004C97"/>
                            </a:solidFill>
                            <a:latin typeface="Cambria Math" panose="02040503050406030204" pitchFamily="18" charset="0"/>
                          </a:rPr>
                          <m:t>=44%</m:t>
                        </m:r>
                      </m:oMath>
                    </m:oMathPara>
                  </a14:m>
                  <a:endParaRPr lang="en-GB" sz="2000" dirty="0">
                    <a:solidFill>
                      <a:srgbClr val="004C97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4713" y="2488698"/>
                  <a:ext cx="1460785" cy="65171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61919" y="2036600"/>
            <a:ext cx="3702110" cy="4143375"/>
            <a:chOff x="-44663" y="1607107"/>
            <a:chExt cx="3702110" cy="4143375"/>
          </a:xfrm>
        </p:grpSpPr>
        <p:sp>
          <p:nvSpPr>
            <p:cNvPr id="27" name="Rectangle 26"/>
            <p:cNvSpPr/>
            <p:nvPr/>
          </p:nvSpPr>
          <p:spPr>
            <a:xfrm>
              <a:off x="-44663" y="2936821"/>
              <a:ext cx="2639290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18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endParaRPr>
            </a:p>
            <a:p>
              <a:r>
                <a:rPr lang="en-GB" sz="1800" dirty="0">
                  <a:solidFill>
                    <a:srgbClr val="63666A"/>
                  </a:solidFill>
                  <a:latin typeface="Helvetica" pitchFamily="34" charset="0"/>
                  <a:cs typeface="Arial" panose="020B0604020202020204" pitchFamily="34" charset="0"/>
                </a:rPr>
                <a:t>Warm membrane is clamped to main beams</a:t>
              </a:r>
            </a:p>
            <a:p>
              <a:pPr marL="457200" indent="-457200">
                <a:buAutoNum type="arabicParenBoth"/>
              </a:pPr>
              <a:endParaRPr lang="en-GB" sz="2000" dirty="0">
                <a:solidFill>
                  <a:srgbClr val="63666A"/>
                </a:solidFill>
                <a:latin typeface="Helvetica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87" y="1607107"/>
              <a:ext cx="3286125" cy="41433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7377" y="4607466"/>
              <a:ext cx="730070" cy="900000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907222"/>
            <a:ext cx="2074255" cy="1620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320636" y="2874818"/>
            <a:ext cx="90055" cy="831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0407" y="3964311"/>
            <a:ext cx="1558303" cy="1764000"/>
          </a:xfrm>
          <a:prstGeom prst="rect">
            <a:avLst/>
          </a:prstGeom>
        </p:spPr>
      </p:pic>
      <p:pic>
        <p:nvPicPr>
          <p:cNvPr id="2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43">
            <a:extLst>
              <a:ext uri="{FF2B5EF4-FFF2-40B4-BE49-F238E27FC236}">
                <a16:creationId xmlns:a16="http://schemas.microsoft.com/office/drawing/2014/main" id="{2D6C67B2-DBC4-490E-9F96-523CC572E5EC}"/>
              </a:ext>
            </a:extLst>
          </p:cNvPr>
          <p:cNvSpPr txBox="1"/>
          <p:nvPr/>
        </p:nvSpPr>
        <p:spPr>
          <a:xfrm>
            <a:off x="1981564" y="839658"/>
            <a:ext cx="283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63666A"/>
                </a:solidFill>
                <a:latin typeface="Helvetica" pitchFamily="34" charset="0"/>
              </a:rPr>
              <a:t>12 M8 bolts </a:t>
            </a:r>
          </a:p>
          <a:p>
            <a:pPr algn="ctr"/>
            <a:r>
              <a:rPr lang="en-GB" sz="1800" dirty="0">
                <a:solidFill>
                  <a:srgbClr val="63666A"/>
                </a:solidFill>
                <a:latin typeface="Helvetica" pitchFamily="34" charset="0"/>
              </a:rPr>
              <a:t>10.9 steel grade </a:t>
            </a:r>
          </a:p>
        </p:txBody>
      </p:sp>
    </p:spTree>
    <p:extLst>
      <p:ext uri="{BB962C8B-B14F-4D97-AF65-F5344CB8AC3E}">
        <p14:creationId xmlns:p14="http://schemas.microsoft.com/office/powerpoint/2010/main" val="23331056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5600" y="1300328"/>
            <a:ext cx="85636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Clamping system with M8 bolts allows to hold longitudinal wall with high safety margin. The same applies to transversal wall;</a:t>
            </a:r>
          </a:p>
          <a:p>
            <a:pPr marL="342900" indent="-342900" algn="just">
              <a:buFontTx/>
              <a:buChar char="-"/>
            </a:pPr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n-GB" sz="2000" dirty="0">
                <a:solidFill>
                  <a:srgbClr val="63666A"/>
                </a:solidFill>
                <a:latin typeface="Helvetica" pitchFamily="34" charset="0"/>
              </a:rPr>
              <a:t>Clamping system with M8 bolts allows to hold roof membrane with high safety margin;</a:t>
            </a:r>
          </a:p>
          <a:p>
            <a:pPr algn="just"/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algn="just"/>
            <a:endParaRPr lang="en-GB" sz="2000" dirty="0">
              <a:solidFill>
                <a:srgbClr val="63666A"/>
              </a:solidFill>
              <a:latin typeface="Helvetica" pitchFamily="34" charset="0"/>
            </a:endParaRPr>
          </a:p>
          <a:p>
            <a:pPr algn="just"/>
            <a:endParaRPr lang="en-GB" sz="2000" dirty="0">
              <a:solidFill>
                <a:srgbClr val="FF0000"/>
              </a:solidFill>
              <a:latin typeface="Helvetica" pitchFamily="34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2943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and references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248" y="1300480"/>
            <a:ext cx="81822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dirty="0">
                <a:latin typeface="Helvetica"/>
                <a:cs typeface="Helvetica"/>
              </a:rPr>
              <a:t>EDMS </a:t>
            </a:r>
            <a:r>
              <a:rPr lang="fr-CH" dirty="0">
                <a:latin typeface="Helvetica"/>
                <a:cs typeface="Helvetica"/>
              </a:rPr>
              <a:t>N. 1831536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dirty="0">
                <a:latin typeface="Helvetica"/>
                <a:cs typeface="Helvetica"/>
              </a:rPr>
              <a:t>EDMS N. 1815363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dirty="0">
                <a:latin typeface="Helvetica"/>
                <a:cs typeface="Helvetica"/>
              </a:rPr>
              <a:t>EDMS N. 1828091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dirty="0">
                <a:latin typeface="Helvetica"/>
                <a:cs typeface="Helvetica"/>
              </a:rPr>
              <a:t>EDMS N. 1832537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dirty="0" err="1">
                <a:latin typeface="Helvetica"/>
                <a:cs typeface="Helvetica"/>
              </a:rPr>
              <a:t>Eurocode</a:t>
            </a:r>
            <a:r>
              <a:rPr lang="fr-CH" dirty="0">
                <a:latin typeface="Helvetica"/>
                <a:cs typeface="Helvetica"/>
              </a:rPr>
              <a:t> 3, Part 1-1: General </a:t>
            </a:r>
            <a:r>
              <a:rPr lang="fr-CH" dirty="0" err="1">
                <a:latin typeface="Helvetica"/>
                <a:cs typeface="Helvetica"/>
              </a:rPr>
              <a:t>rules</a:t>
            </a:r>
            <a:r>
              <a:rPr lang="fr-CH" dirty="0">
                <a:latin typeface="Helvetica"/>
                <a:cs typeface="Helvetica"/>
              </a:rPr>
              <a:t> for buildings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dirty="0" err="1">
                <a:latin typeface="Helvetica"/>
                <a:cs typeface="Helvetica"/>
              </a:rPr>
              <a:t>Eurocode</a:t>
            </a:r>
            <a:r>
              <a:rPr lang="fr-CH" dirty="0">
                <a:latin typeface="Helvetica"/>
                <a:cs typeface="Helvetica"/>
              </a:rPr>
              <a:t> 3, Part 1-8: Design of joints</a:t>
            </a:r>
            <a:endParaRPr lang="en-US" dirty="0">
              <a:latin typeface="Helvetica"/>
              <a:cs typeface="Helvetica"/>
            </a:endParaRPr>
          </a:p>
          <a:p>
            <a:pPr marL="342900" indent="-342900">
              <a:buFontTx/>
              <a:buChar char="-"/>
            </a:pPr>
            <a:endParaRPr lang="en-US" dirty="0">
              <a:latin typeface="Helvetica"/>
              <a:cs typeface="Helvetica"/>
            </a:endParaRPr>
          </a:p>
          <a:p>
            <a:pPr marL="342900" indent="-342900">
              <a:buFontTx/>
              <a:buChar char="-"/>
            </a:pPr>
            <a:endParaRPr lang="en-US" dirty="0">
              <a:latin typeface="Helvetica"/>
              <a:cs typeface="Helvetica"/>
            </a:endParaRPr>
          </a:p>
          <a:p>
            <a:r>
              <a:rPr lang="en-US" dirty="0">
                <a:latin typeface="Helvetica"/>
                <a:cs typeface="Helvetica"/>
              </a:rPr>
              <a:t>				</a:t>
            </a:r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35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452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96740" y="1342830"/>
            <a:ext cx="50596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b="1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Roles: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1) Ensure leak tightness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2) Hold the liquid pressure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3) Transfer loads to primary structure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1913" y="1183323"/>
            <a:ext cx="4198627" cy="2748598"/>
            <a:chOff x="152393" y="988337"/>
            <a:chExt cx="4534517" cy="295846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1581" t="11379" b="-11379"/>
            <a:stretch/>
          </p:blipFill>
          <p:spPr>
            <a:xfrm>
              <a:off x="152400" y="1066800"/>
              <a:ext cx="4534510" cy="288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52393" y="988337"/>
              <a:ext cx="2436051" cy="537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200" dirty="0">
                  <a:solidFill>
                    <a:schemeClr val="bg1"/>
                  </a:solidFill>
                  <a:latin typeface="Helvetica" pitchFamily="34" charset="0"/>
                  <a:cs typeface="Arial" panose="020B0604020202020204" pitchFamily="34" charset="0"/>
                </a:rPr>
                <a:t>Warm membrane </a:t>
              </a:r>
            </a:p>
          </p:txBody>
        </p:sp>
      </p:grpSp>
      <p:pic>
        <p:nvPicPr>
          <p:cNvPr id="10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551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96740" y="1342830"/>
            <a:ext cx="50596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b="1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Roles: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1) Ensure leak tightness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2) Hold the liquid pressure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3) Transfer loads to primary structure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1913" y="1183323"/>
            <a:ext cx="4198627" cy="2748598"/>
            <a:chOff x="152393" y="988337"/>
            <a:chExt cx="4534517" cy="295846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1581" t="11379" b="-11379"/>
            <a:stretch/>
          </p:blipFill>
          <p:spPr>
            <a:xfrm>
              <a:off x="152400" y="1066800"/>
              <a:ext cx="4534510" cy="288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52393" y="988337"/>
              <a:ext cx="2436051" cy="537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200" dirty="0">
                  <a:solidFill>
                    <a:schemeClr val="bg1"/>
                  </a:solidFill>
                  <a:latin typeface="Helvetica" pitchFamily="34" charset="0"/>
                  <a:cs typeface="Arial" panose="020B0604020202020204" pitchFamily="34" charset="0"/>
                </a:rPr>
                <a:t>Warm membrane 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4427220"/>
            <a:ext cx="9258231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u="sng" dirty="0">
                <a:solidFill>
                  <a:srgbClr val="63666A"/>
                </a:solidFill>
                <a:latin typeface="Helvetica"/>
                <a:cs typeface="ＭＳ Ｐゴシック" charset="0"/>
              </a:rPr>
              <a:t>Warm membrane has to be reinforced to take pressure-induced bending</a:t>
            </a:r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040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" y="2453640"/>
            <a:ext cx="8884920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50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Reinforced membrane</a:t>
            </a:r>
          </a:p>
        </p:txBody>
      </p:sp>
      <p:sp>
        <p:nvSpPr>
          <p:cNvPr id="6" name="Oval 5"/>
          <p:cNvSpPr/>
          <p:nvPr/>
        </p:nvSpPr>
        <p:spPr>
          <a:xfrm>
            <a:off x="26727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8560" y="3596640"/>
            <a:ext cx="360000" cy="360000"/>
          </a:xfrm>
          <a:prstGeom prst="ellipse">
            <a:avLst/>
          </a:prstGeom>
          <a:solidFill>
            <a:srgbClr val="004C97"/>
          </a:solidFill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443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301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4159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01760" y="3596640"/>
            <a:ext cx="360000" cy="360000"/>
          </a:xfrm>
          <a:prstGeom prst="ellipse">
            <a:avLst/>
          </a:prstGeom>
          <a:noFill/>
          <a:ln w="57150"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708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Solutions studied to increase bending stiffness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31535" y="760702"/>
            <a:ext cx="7662030" cy="5324246"/>
            <a:chOff x="774435" y="728547"/>
            <a:chExt cx="7662030" cy="532424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0551" y="3523552"/>
              <a:ext cx="3045914" cy="25200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42193" y="3532793"/>
              <a:ext cx="2924000" cy="25200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5849" y="728547"/>
              <a:ext cx="2809621" cy="2664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4954213" y="969723"/>
              <a:ext cx="4363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55A0"/>
                  </a:solidFill>
                  <a:latin typeface="Helvetica" pitchFamily="34" charset="0"/>
                  <a:cs typeface="Arial" panose="020B0604020202020204" pitchFamily="34" charset="0"/>
                </a:rPr>
                <a:t>2)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4435" y="3403305"/>
              <a:ext cx="4363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55A0"/>
                  </a:solidFill>
                  <a:latin typeface="Helvetica" pitchFamily="34" charset="0"/>
                  <a:cs typeface="Arial" panose="020B0604020202020204" pitchFamily="34" charset="0"/>
                </a:rPr>
                <a:t>3)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54213" y="3436792"/>
              <a:ext cx="436338" cy="43088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55A0"/>
                  </a:solidFill>
                  <a:latin typeface="Helvetica" pitchFamily="34" charset="0"/>
                  <a:cs typeface="Arial" panose="020B0604020202020204" pitchFamily="34" charset="0"/>
                </a:rPr>
                <a:t>4)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57200" y="1049897"/>
            <a:ext cx="4363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0055A0"/>
                </a:solidFill>
                <a:latin typeface="Helvetica" pitchFamily="34" charset="0"/>
                <a:cs typeface="Arial" panose="020B0604020202020204" pitchFamily="34" charset="0"/>
              </a:rPr>
              <a:t>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39619" y="1144316"/>
            <a:ext cx="1823504" cy="198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24063" y="717244"/>
            <a:ext cx="10203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GRID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44258" y="693281"/>
            <a:ext cx="10203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RIBS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65399" y="3266754"/>
            <a:ext cx="20160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BOLTED BEAMS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13902" y="3266754"/>
            <a:ext cx="20160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SANDWICH</a:t>
            </a:r>
          </a:p>
        </p:txBody>
      </p:sp>
      <p:pic>
        <p:nvPicPr>
          <p:cNvPr id="2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301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Solutions studied to increase bending stiffness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8/21/2017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31535" y="760702"/>
            <a:ext cx="7491035" cy="5324246"/>
            <a:chOff x="774435" y="728547"/>
            <a:chExt cx="7491035" cy="532424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42193" y="3532793"/>
              <a:ext cx="2924000" cy="25200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5849" y="728547"/>
              <a:ext cx="2809621" cy="2664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4954213" y="969723"/>
              <a:ext cx="4363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55A0"/>
                  </a:solidFill>
                  <a:latin typeface="Helvetica" pitchFamily="34" charset="0"/>
                  <a:cs typeface="Arial" panose="020B0604020202020204" pitchFamily="34" charset="0"/>
                </a:rPr>
                <a:t>2)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4435" y="3403305"/>
              <a:ext cx="4363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55A0"/>
                  </a:solidFill>
                  <a:latin typeface="Helvetica" pitchFamily="34" charset="0"/>
                  <a:cs typeface="Arial" panose="020B0604020202020204" pitchFamily="34" charset="0"/>
                </a:rPr>
                <a:t>3)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44258" y="693281"/>
            <a:ext cx="10203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RIBS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65399" y="3266754"/>
            <a:ext cx="20160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4C97"/>
                </a:solidFill>
                <a:latin typeface="Helvetica" pitchFamily="34" charset="0"/>
                <a:cs typeface="Arial" panose="020B0604020202020204" pitchFamily="34" charset="0"/>
              </a:rPr>
              <a:t>BOLTED BEAMS</a:t>
            </a:r>
          </a:p>
        </p:txBody>
      </p:sp>
      <p:pic>
        <p:nvPicPr>
          <p:cNvPr id="1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74" y="6487737"/>
            <a:ext cx="1512000" cy="34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861891"/>
      </p:ext>
    </p:extLst>
  </p:cSld>
  <p:clrMapOvr>
    <a:masterClrMapping/>
  </p:clrMapOvr>
</p:sld>
</file>

<file path=ppt/theme/theme1.xml><?xml version="1.0" encoding="utf-8"?>
<a:theme xmlns:a="http://schemas.openxmlformats.org/drawingml/2006/main" name="SBN_PPT_113015-SBND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SBN_PPT_113015-SBND.potx</Template>
  <TotalTime>12697</TotalTime>
  <Words>1658</Words>
  <Application>Microsoft Office PowerPoint</Application>
  <PresentationFormat>Affichage à l'écran (4:3)</PresentationFormat>
  <Paragraphs>448</Paragraphs>
  <Slides>38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7" baseType="lpstr">
      <vt:lpstr>ＭＳ Ｐゴシック</vt:lpstr>
      <vt:lpstr>Arial</vt:lpstr>
      <vt:lpstr>Calibri</vt:lpstr>
      <vt:lpstr>Cambria Math</vt:lpstr>
      <vt:lpstr>Geneva</vt:lpstr>
      <vt:lpstr>Helvetica</vt:lpstr>
      <vt:lpstr>Lucida Grande</vt:lpstr>
      <vt:lpstr>Symbol</vt:lpstr>
      <vt:lpstr>SBN_PPT_113015-SBND</vt:lpstr>
      <vt:lpstr>Présentation PowerPoint</vt:lpstr>
      <vt:lpstr>Table of Content</vt:lpstr>
      <vt:lpstr>Who Am I and Where Have I Been?</vt:lpstr>
      <vt:lpstr>Présentation PowerPoint</vt:lpstr>
      <vt:lpstr>Introduction</vt:lpstr>
      <vt:lpstr>Introduction</vt:lpstr>
      <vt:lpstr>Présentation PowerPoint</vt:lpstr>
      <vt:lpstr>Solutions studied to increase bending stiffness</vt:lpstr>
      <vt:lpstr>Solutions studied to increase bending stiffness</vt:lpstr>
      <vt:lpstr>Présentation PowerPoint</vt:lpstr>
      <vt:lpstr>Concept</vt:lpstr>
      <vt:lpstr> Displacement Analysis    Stress Analysis</vt:lpstr>
      <vt:lpstr>Displacement Analysis</vt:lpstr>
      <vt:lpstr>Stress analysis – reinforcing ribs</vt:lpstr>
      <vt:lpstr>Local stress analysis of welds – central transversal rib</vt:lpstr>
      <vt:lpstr>Local stress analysis of welds – warm membrane</vt:lpstr>
      <vt:lpstr>Verification of welds according to Eurocode 3</vt:lpstr>
      <vt:lpstr>Corners</vt:lpstr>
      <vt:lpstr>Corners</vt:lpstr>
      <vt:lpstr>Conclusions</vt:lpstr>
      <vt:lpstr>Présentation PowerPoint</vt:lpstr>
      <vt:lpstr>Concept</vt:lpstr>
      <vt:lpstr>Displacement Analysis    Stress Analysis</vt:lpstr>
      <vt:lpstr>Verification of bolted connection (FEA and Analytical)</vt:lpstr>
      <vt:lpstr>Verification of bolted connection</vt:lpstr>
      <vt:lpstr>FE analysis of bolts and welds</vt:lpstr>
      <vt:lpstr>Conclusions</vt:lpstr>
      <vt:lpstr>Présentation PowerPoint</vt:lpstr>
      <vt:lpstr>Method</vt:lpstr>
      <vt:lpstr>Welding options:</vt:lpstr>
      <vt:lpstr>Results</vt:lpstr>
      <vt:lpstr>Conclusions</vt:lpstr>
      <vt:lpstr>Présentation PowerPoint</vt:lpstr>
      <vt:lpstr>Concept</vt:lpstr>
      <vt:lpstr>Verification of clamping system on longitudinal wall</vt:lpstr>
      <vt:lpstr>Verification of clamping system on the roof</vt:lpstr>
      <vt:lpstr>Conclusions</vt:lpstr>
      <vt:lpstr>Documents and references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Christophe et Anissa</cp:lastModifiedBy>
  <cp:revision>495</cp:revision>
  <cp:lastPrinted>2015-12-16T08:26:01Z</cp:lastPrinted>
  <dcterms:created xsi:type="dcterms:W3CDTF">2014-01-03T20:18:13Z</dcterms:created>
  <dcterms:modified xsi:type="dcterms:W3CDTF">2017-08-21T14:52:42Z</dcterms:modified>
</cp:coreProperties>
</file>