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546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Gas jet experiment update and Pump quotation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495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E-gun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Things changed</a:t>
            </a:r>
          </a:p>
          <a:p>
            <a:pPr lvl="1"/>
            <a:r>
              <a:rPr lang="en-GB" dirty="0" smtClean="0"/>
              <a:t>Introduce a 4 way cross to host the E-gun.</a:t>
            </a:r>
          </a:p>
          <a:p>
            <a:pPr lvl="1"/>
            <a:r>
              <a:rPr lang="en-GB" dirty="0" smtClean="0"/>
              <a:t>Change back to the phosphor screen to better locate the E-beam</a:t>
            </a:r>
          </a:p>
          <a:p>
            <a:pPr lvl="1"/>
            <a:r>
              <a:rPr lang="en-GB" dirty="0" smtClean="0"/>
              <a:t>Gate valve installed before the screen to prevent damage over long time exposure of the screen.</a:t>
            </a:r>
          </a:p>
          <a:p>
            <a:r>
              <a:rPr lang="en-GB" dirty="0" smtClean="0"/>
              <a:t>Things unchanged</a:t>
            </a:r>
          </a:p>
          <a:p>
            <a:pPr lvl="1"/>
            <a:r>
              <a:rPr lang="en-GB" dirty="0" smtClean="0"/>
              <a:t>Old optical system (better known and familiar with the data process)</a:t>
            </a:r>
          </a:p>
          <a:p>
            <a:pPr lvl="1"/>
            <a:r>
              <a:rPr lang="en-GB" dirty="0" smtClean="0"/>
              <a:t>Larger 3</a:t>
            </a:r>
            <a:r>
              <a:rPr lang="en-GB" baseline="30000" dirty="0" smtClean="0"/>
              <a:t>rd</a:t>
            </a:r>
            <a:r>
              <a:rPr lang="en-GB" dirty="0" smtClean="0"/>
              <a:t> skimmer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866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E-gun</a:t>
            </a:r>
          </a:p>
          <a:p>
            <a:pPr lvl="1"/>
            <a:r>
              <a:rPr lang="en-GB" dirty="0" smtClean="0"/>
              <a:t>Beam current is related to the beam energy.</a:t>
            </a:r>
          </a:p>
          <a:p>
            <a:pPr lvl="2"/>
            <a:r>
              <a:rPr lang="en-GB" dirty="0" smtClean="0"/>
              <a:t>Current is read by the default anode reading</a:t>
            </a:r>
          </a:p>
          <a:p>
            <a:pPr lvl="2"/>
            <a:r>
              <a:rPr lang="en-GB" dirty="0" smtClean="0"/>
              <a:t>3 </a:t>
            </a:r>
            <a:r>
              <a:rPr lang="en-GB" dirty="0" err="1" smtClean="0"/>
              <a:t>keV</a:t>
            </a:r>
            <a:r>
              <a:rPr lang="en-GB" dirty="0" smtClean="0"/>
              <a:t> : 40-45</a:t>
            </a:r>
          </a:p>
          <a:p>
            <a:pPr lvl="2"/>
            <a:r>
              <a:rPr lang="en-GB" dirty="0" smtClean="0"/>
              <a:t>10keV: 85-100</a:t>
            </a:r>
            <a:endParaRPr lang="en-GB" dirty="0"/>
          </a:p>
        </p:txBody>
      </p:sp>
      <p:sp>
        <p:nvSpPr>
          <p:cNvPr id="4" name="AutoShape 2" descr="https://mail.google.com/mail/u/1/?ui=2&amp;ik=d53069996b&amp;view=fimg&amp;th=15dac600aaf7ffbc&amp;attid=0.1&amp;disp=emb&amp;realattid=8345746aba44657f_0.1.1&amp;attbid=ANGjdJ-af8rgu8nf36NqVVZasn2WOG46Z1hcwsQyOH_qgSj4V27QdGUVSwC0_zpafo0Q3mKhvyoExmIgO4y0Kln_bUXi5-H05uP-quZaesowIBeWvdxXsG3s7lLmiNI&amp;sz=s0-l75-ft&amp;ats=1501835565335&amp;rm=15dac600aaf7ffbc&amp;zw&amp;atsh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https://mail.google.com/mail/u/1/?ui=2&amp;ik=d53069996b&amp;view=fimg&amp;th=15dac600aaf7ffbc&amp;attid=0.1&amp;disp=emb&amp;realattid=8345746aba44657f_0.1.1&amp;attbid=ANGjdJ-af8rgu8nf36NqVVZasn2WOG46Z1hcwsQyOH_qgSj4V27QdGUVSwC0_zpafo0Q3mKhvyoExmIgO4y0Kln_bUXi5-H05uP-quZaesowIBeWvdxXsG3s7lLmiNI&amp;sz=s0-l75-ft&amp;ats=1501835565335&amp;rm=15dac600aaf7ffbc&amp;zw&amp;atsh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6" r="10394" b="10515"/>
          <a:stretch/>
        </p:blipFill>
        <p:spPr bwMode="auto">
          <a:xfrm>
            <a:off x="6324600" y="3886200"/>
            <a:ext cx="2132922" cy="243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445845"/>
            <a:ext cx="216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26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results</a:t>
            </a:r>
            <a:endParaRPr lang="en-GB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240323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981200"/>
            <a:ext cx="2403237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81200"/>
            <a:ext cx="2403237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810000" y="4114800"/>
            <a:ext cx="698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3 </a:t>
            </a:r>
            <a:r>
              <a:rPr lang="en-GB" dirty="0" err="1"/>
              <a:t>keV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201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295400" y="42730"/>
            <a:ext cx="5943600" cy="533400"/>
          </a:xfrm>
        </p:spPr>
        <p:txBody>
          <a:bodyPr>
            <a:noAutofit/>
          </a:bodyPr>
          <a:lstStyle/>
          <a:p>
            <a:r>
              <a:rPr lang="en-US" altLang="zh-CN" sz="2600" dirty="0" smtClean="0"/>
              <a:t>Proposed modification</a:t>
            </a:r>
            <a:endParaRPr lang="en-GB" sz="2600" dirty="0"/>
          </a:p>
        </p:txBody>
      </p:sp>
      <p:pic>
        <p:nvPicPr>
          <p:cNvPr id="5" name="Picture 4" descr="C:\Work\Conferences\IBIC2016\figures20160315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1" y="1143000"/>
            <a:ext cx="9022279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485735" y="541020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New E-gun</a:t>
            </a:r>
            <a:endParaRPr lang="en-GB" dirty="0"/>
          </a:p>
        </p:txBody>
      </p:sp>
      <p:sp>
        <p:nvSpPr>
          <p:cNvPr id="3" name="Right Arrow 2"/>
          <p:cNvSpPr/>
          <p:nvPr/>
        </p:nvSpPr>
        <p:spPr>
          <a:xfrm rot="15227194">
            <a:off x="6200377" y="4465729"/>
            <a:ext cx="1379491" cy="441142"/>
          </a:xfrm>
          <a:prstGeom prst="rightArrow">
            <a:avLst>
              <a:gd name="adj1" fmla="val 50000"/>
              <a:gd name="adj2" fmla="val 1445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61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Turbo pump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85600"/>
              </p:ext>
            </p:extLst>
          </p:nvPr>
        </p:nvGraphicFramePr>
        <p:xfrm>
          <a:off x="533400" y="1981200"/>
          <a:ext cx="8153402" cy="3240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6371"/>
                <a:gridCol w="1496414"/>
                <a:gridCol w="992517"/>
                <a:gridCol w="700759"/>
                <a:gridCol w="875949"/>
                <a:gridCol w="930696"/>
                <a:gridCol w="930696"/>
              </a:tblGrid>
              <a:tr h="21263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Leybold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price (</a:t>
                      </a:r>
                      <a:r>
                        <a:rPr lang="en-GB" sz="1600" u="none" strike="noStrike" dirty="0" err="1">
                          <a:effectLst/>
                        </a:rPr>
                        <a:t>exl</a:t>
                      </a:r>
                      <a:r>
                        <a:rPr lang="en-GB" sz="1600" u="none" strike="noStrike" dirty="0">
                          <a:effectLst/>
                        </a:rPr>
                        <a:t>. VAT)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Feature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</a:tr>
              <a:tr h="355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TURBOVAC 350 </a:t>
                      </a:r>
                      <a:r>
                        <a:rPr lang="en-GB" sz="1600" u="none" strike="noStrike" dirty="0" err="1">
                          <a:effectLst/>
                        </a:rPr>
                        <a:t>i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Hybrit bearing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£3,460.00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300L/s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55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MAG W 300 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Magnetic bearing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£10,563.00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300L/s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55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MAG W 700 P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Magnetic bearing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£13,035.94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700L/s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55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MAG W 830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Magnetic bearing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£22,941.42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800L/s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2634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21263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Pfeiffer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CERN </a:t>
                      </a:r>
                      <a:r>
                        <a:rPr lang="en-GB" sz="1600" u="none" strike="noStrike" dirty="0" smtClean="0">
                          <a:effectLst/>
                        </a:rPr>
                        <a:t>Price (2014)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55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Turbo </a:t>
                      </a:r>
                      <a:r>
                        <a:rPr lang="en-GB" sz="1600" u="none" strike="noStrike" dirty="0" err="1">
                          <a:effectLst/>
                        </a:rPr>
                        <a:t>HiPace</a:t>
                      </a:r>
                      <a:r>
                        <a:rPr lang="en-GB" sz="1600" u="none" strike="noStrike" dirty="0">
                          <a:effectLst/>
                        </a:rPr>
                        <a:t> 300 Package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Hybrit bearing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£4,241.50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300L/s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€ 3,905.00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£3,486.61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55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Turbo </a:t>
                      </a:r>
                      <a:r>
                        <a:rPr lang="en-GB" sz="1600" u="none" strike="noStrike" dirty="0" err="1">
                          <a:effectLst/>
                        </a:rPr>
                        <a:t>HiPace</a:t>
                      </a:r>
                      <a:r>
                        <a:rPr lang="en-GB" sz="1600" u="none" strike="noStrike" dirty="0">
                          <a:effectLst/>
                        </a:rPr>
                        <a:t> 700 Package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Hybrit bearing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£7,216.50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700L/s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€ 5,241.00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£4,679.46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55185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Turbo </a:t>
                      </a:r>
                      <a:r>
                        <a:rPr lang="en-GB" sz="1600" u="none" strike="noStrike" dirty="0" err="1">
                          <a:effectLst/>
                        </a:rPr>
                        <a:t>HiPace</a:t>
                      </a:r>
                      <a:r>
                        <a:rPr lang="en-GB" sz="1600" u="none" strike="noStrike" dirty="0">
                          <a:effectLst/>
                        </a:rPr>
                        <a:t> 800 Package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Hybrit bearing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£8,965.65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800L/s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291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Backing Pump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025503"/>
              </p:ext>
            </p:extLst>
          </p:nvPr>
        </p:nvGraphicFramePr>
        <p:xfrm>
          <a:off x="838200" y="1295400"/>
          <a:ext cx="7543801" cy="31760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9201"/>
                <a:gridCol w="1887505"/>
                <a:gridCol w="1022235"/>
                <a:gridCol w="642096"/>
                <a:gridCol w="1041382"/>
                <a:gridCol w="1041382"/>
              </a:tblGrid>
              <a:tr h="6644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Leybold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price (</a:t>
                      </a:r>
                      <a:r>
                        <a:rPr lang="en-GB" sz="1600" u="none" strike="noStrike" dirty="0" err="1">
                          <a:effectLst/>
                        </a:rPr>
                        <a:t>exl</a:t>
                      </a:r>
                      <a:r>
                        <a:rPr lang="en-GB" sz="1600" u="none" strike="noStrike" dirty="0">
                          <a:effectLst/>
                        </a:rPr>
                        <a:t>. VAT)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Feature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ultimate pressure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</a:tr>
              <a:tr h="33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SCROLLVAC SC15D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(scroll pump)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£3,967.35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15m3/h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1e-2mbar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3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SCROLLVAC SC30D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(scroll pump)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£6,867.83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30m3/h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1e-2mbar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3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ECODRY 40 plus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(multi-stage roots)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£5,927.70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40m3/h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3e-2mbar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7436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7436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Pfeiffer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rgbClr val="FFFF00"/>
                    </a:solidFill>
                  </a:tcPr>
                </a:tc>
              </a:tr>
              <a:tr h="33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ACP15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(multi-stage roots)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£2,465.00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14 m3/h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3e-2mbar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3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ACP28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£2,975.00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28 m3/h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3e-2mbar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33478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ACP40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£3,400.00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40 m3/h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3e-2mbar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1" t="49801" r="50000" b="6926"/>
          <a:stretch/>
        </p:blipFill>
        <p:spPr bwMode="auto">
          <a:xfrm>
            <a:off x="556008" y="4571133"/>
            <a:ext cx="2720591" cy="2210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3" t="34312" r="35562" b="23374"/>
          <a:stretch/>
        </p:blipFill>
        <p:spPr bwMode="auto">
          <a:xfrm>
            <a:off x="5105400" y="4571131"/>
            <a:ext cx="3048000" cy="212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843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253</Words>
  <Application>Microsoft Office PowerPoint</Application>
  <PresentationFormat>On-screen Show (4:3)</PresentationFormat>
  <Paragraphs>91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Gas jet experiment update and Pump quotation</vt:lpstr>
      <vt:lpstr>New E-gun installation</vt:lpstr>
      <vt:lpstr>Conditions</vt:lpstr>
      <vt:lpstr>Preliminary results</vt:lpstr>
      <vt:lpstr>Proposed modification</vt:lpstr>
      <vt:lpstr>Turbo pump</vt:lpstr>
      <vt:lpstr>Backing Pump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Pump</dc:title>
  <dc:creator/>
  <cp:lastModifiedBy>Hao</cp:lastModifiedBy>
  <cp:revision>7</cp:revision>
  <dcterms:created xsi:type="dcterms:W3CDTF">2006-08-16T00:00:00Z</dcterms:created>
  <dcterms:modified xsi:type="dcterms:W3CDTF">2017-08-04T08:34:42Z</dcterms:modified>
</cp:coreProperties>
</file>