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3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özepesen sötét stíl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43" d="100"/>
          <a:sy n="143" d="100"/>
        </p:scale>
        <p:origin x="126" y="10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Thank you! Questions?</a:t>
            </a:r>
            <a:endParaRPr lang="en-US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Szöveg helye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err="1" smtClean="0"/>
              <a:t>József</a:t>
            </a:r>
            <a:r>
              <a:rPr lang="en-US" dirty="0" smtClean="0"/>
              <a:t> Makai,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13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199" y="1833611"/>
            <a:ext cx="8548653" cy="705332"/>
          </a:xfrm>
        </p:spPr>
        <p:txBody>
          <a:bodyPr>
            <a:noAutofit/>
          </a:bodyPr>
          <a:lstStyle/>
          <a:p>
            <a:r>
              <a:rPr lang="en-US" sz="3600" dirty="0" smtClean="0"/>
              <a:t>New approach of FST metadata storage</a:t>
            </a:r>
            <a:endParaRPr lang="en-US" sz="3600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Szöveg helye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err="1" smtClean="0"/>
              <a:t>József</a:t>
            </a:r>
            <a:r>
              <a:rPr lang="en-US" dirty="0" smtClean="0"/>
              <a:t> Makai,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04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 of today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EOS storage servers has stored metadata so far in different (relational) databases</a:t>
            </a:r>
          </a:p>
          <a:p>
            <a:pPr lvl="1"/>
            <a:r>
              <a:rPr lang="en-US" dirty="0" smtClean="0"/>
              <a:t>SQLite (Aquamarine)</a:t>
            </a:r>
          </a:p>
          <a:p>
            <a:pPr lvl="1"/>
            <a:r>
              <a:rPr lang="en-US" dirty="0" err="1" smtClean="0"/>
              <a:t>levelDB</a:t>
            </a:r>
            <a:r>
              <a:rPr lang="en-US" dirty="0" smtClean="0"/>
              <a:t> (Citrine)</a:t>
            </a:r>
          </a:p>
          <a:p>
            <a:r>
              <a:rPr lang="en-US" dirty="0" smtClean="0"/>
              <a:t>Lot of maintenance operation on FST related to metadata databases</a:t>
            </a:r>
          </a:p>
          <a:p>
            <a:pPr lvl="1"/>
            <a:r>
              <a:rPr lang="en-US" dirty="0" smtClean="0"/>
              <a:t>Detect and remove ghost entries</a:t>
            </a:r>
          </a:p>
          <a:p>
            <a:pPr lvl="1"/>
            <a:r>
              <a:rPr lang="en-US" dirty="0" smtClean="0"/>
              <a:t>Start/shutdown the database, related error handling</a:t>
            </a:r>
          </a:p>
          <a:p>
            <a:pPr lvl="1"/>
            <a:r>
              <a:rPr lang="en-US" dirty="0" smtClean="0"/>
              <a:t>Trim the database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Lot of additional maintenance, resource utilization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6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implementation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Idea: store metadata of file as extended attribute attached to the physical file replica on disk</a:t>
            </a:r>
          </a:p>
          <a:p>
            <a:pPr lvl="1"/>
            <a:r>
              <a:rPr lang="en-US" dirty="0" smtClean="0"/>
              <a:t>Base64 encoded, serialized </a:t>
            </a:r>
            <a:r>
              <a:rPr lang="en-US" dirty="0" err="1" smtClean="0"/>
              <a:t>protobuf</a:t>
            </a:r>
            <a:r>
              <a:rPr lang="en-US" dirty="0" smtClean="0"/>
              <a:t> metadata object</a:t>
            </a:r>
          </a:p>
          <a:p>
            <a:r>
              <a:rPr lang="en-US" dirty="0" smtClean="0"/>
              <a:t>Advantages:</a:t>
            </a:r>
          </a:p>
          <a:p>
            <a:pPr lvl="1"/>
            <a:r>
              <a:rPr lang="en-US" dirty="0" smtClean="0"/>
              <a:t>No database maintenance, saving resources</a:t>
            </a:r>
          </a:p>
          <a:p>
            <a:pPr lvl="1"/>
            <a:r>
              <a:rPr lang="en-US" dirty="0" smtClean="0"/>
              <a:t>Lot of related code can be completely thrown away, simplifies life</a:t>
            </a:r>
          </a:p>
          <a:p>
            <a:pPr lvl="1"/>
            <a:r>
              <a:rPr lang="en-US" dirty="0" smtClean="0"/>
              <a:t>Doesn’t have to execute queries to get metadata, only IO </a:t>
            </a:r>
            <a:r>
              <a:rPr lang="en-US" dirty="0" smtClean="0">
                <a:sym typeface="Wingdings" panose="05000000000000000000" pitchFamily="2" charset="2"/>
              </a:rPr>
              <a:t> less overhead</a:t>
            </a:r>
            <a:endParaRPr lang="en-US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59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Compression of metadata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gave us the perfect opportunity to start compressing metadata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 compress  write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 decompress  read</a:t>
            </a:r>
            <a:endParaRPr lang="en-US" dirty="0" smtClean="0"/>
          </a:p>
          <a:p>
            <a:r>
              <a:rPr lang="en-US" dirty="0" smtClean="0"/>
              <a:t>Metadata on storage servers can consume space up to ~10-100 GB</a:t>
            </a:r>
          </a:p>
          <a:p>
            <a:r>
              <a:rPr lang="en-US" dirty="0" smtClean="0"/>
              <a:t>Less IO in exchange for CPU on disk servers</a:t>
            </a:r>
            <a:endParaRPr lang="en-US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68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ZStandard</a:t>
            </a:r>
            <a:r>
              <a:rPr lang="en-US" dirty="0" smtClean="0"/>
              <a:t> compression – part 1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994206"/>
            <a:ext cx="8229600" cy="122001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It can be trained with existing metadata for better compression </a:t>
            </a:r>
            <a:r>
              <a:rPr lang="en-US" dirty="0" smtClean="0">
                <a:sym typeface="Wingdings" panose="05000000000000000000" pitchFamily="2" charset="2"/>
              </a:rPr>
              <a:t> creates a dictionary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Quite slow  relatively small training sets (~100k)</a:t>
            </a:r>
            <a:endParaRPr lang="en-US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2/5/2018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03925"/>
              </p:ext>
            </p:extLst>
          </p:nvPr>
        </p:nvGraphicFramePr>
        <p:xfrm>
          <a:off x="655650" y="2327978"/>
          <a:ext cx="7856820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71364"/>
                <a:gridCol w="1571364"/>
                <a:gridCol w="1571364"/>
                <a:gridCol w="1571364"/>
                <a:gridCol w="157136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Size of dict.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 </a:t>
                      </a:r>
                      <a:r>
                        <a:rPr lang="en-US" dirty="0" err="1" smtClean="0"/>
                        <a:t>ttc</a:t>
                      </a:r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Avg. comp.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Best comp.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Worst comp.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100 KB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400 KB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600 KB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75 </a:t>
                      </a:r>
                      <a:r>
                        <a:rPr lang="en-US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0.459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0.822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 MB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0.445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0.871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450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ZStandard</a:t>
            </a:r>
            <a:r>
              <a:rPr lang="en-US" dirty="0"/>
              <a:t> compression – part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ZStandard</a:t>
            </a:r>
            <a:r>
              <a:rPr lang="en-US" dirty="0" smtClean="0"/>
              <a:t> is not thread safe, not feasible in concurrent environment</a:t>
            </a:r>
          </a:p>
          <a:p>
            <a:r>
              <a:rPr lang="en-US" dirty="0" smtClean="0"/>
              <a:t>It has a </a:t>
            </a:r>
            <a:r>
              <a:rPr lang="en-US" dirty="0" err="1" smtClean="0"/>
              <a:t>stateful</a:t>
            </a:r>
            <a:r>
              <a:rPr lang="en-US" dirty="0" smtClean="0"/>
              <a:t> context</a:t>
            </a:r>
          </a:p>
          <a:p>
            <a:r>
              <a:rPr lang="en-US" dirty="0" smtClean="0"/>
              <a:t>Protect the context with a </a:t>
            </a:r>
            <a:r>
              <a:rPr lang="en-US" dirty="0" err="1" smtClean="0"/>
              <a:t>mutex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one (de)compression at a time  not scalable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We had to extend it with a wrapper for concurrency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We need more contexts</a:t>
            </a:r>
          </a:p>
          <a:p>
            <a:pPr lvl="1"/>
            <a:r>
              <a:rPr lang="en-US" dirty="0" err="1">
                <a:sym typeface="Wingdings" panose="05000000000000000000" pitchFamily="2" charset="2"/>
              </a:rPr>
              <a:t>t</a:t>
            </a:r>
            <a:r>
              <a:rPr lang="en-US" dirty="0" err="1" smtClean="0">
                <a:sym typeface="Wingdings" panose="05000000000000000000" pitchFamily="2" charset="2"/>
              </a:rPr>
              <a:t>hread_local</a:t>
            </a:r>
            <a:r>
              <a:rPr lang="en-US" dirty="0" smtClean="0">
                <a:sym typeface="Wingdings" panose="05000000000000000000" pitchFamily="2" charset="2"/>
              </a:rPr>
              <a:t> context, one per thread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</a:t>
            </a:r>
            <a:r>
              <a:rPr lang="en-US" dirty="0" smtClean="0">
                <a:sym typeface="Wingdings" panose="05000000000000000000" pitchFamily="2" charset="2"/>
              </a:rPr>
              <a:t>ore contexts in concurrent stack  won the benchmark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2/5/2018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50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Automatic conversion of metadata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Supported for Citrine and </a:t>
            </a:r>
            <a:r>
              <a:rPr lang="en-US" dirty="0" err="1" smtClean="0"/>
              <a:t>levelDB</a:t>
            </a:r>
            <a:r>
              <a:rPr lang="en-US" dirty="0" smtClean="0"/>
              <a:t> metadata</a:t>
            </a:r>
          </a:p>
          <a:p>
            <a:r>
              <a:rPr lang="en-US" dirty="0" smtClean="0"/>
              <a:t>At FST startup, it tries to detect whether convert or not</a:t>
            </a:r>
          </a:p>
          <a:p>
            <a:pPr lvl="1"/>
            <a:r>
              <a:rPr lang="en-US" dirty="0" smtClean="0"/>
              <a:t>It samples files from all </a:t>
            </a:r>
            <a:r>
              <a:rPr lang="en-US" dirty="0" err="1" smtClean="0"/>
              <a:t>mountpoints</a:t>
            </a:r>
            <a:r>
              <a:rPr lang="en-US" dirty="0" smtClean="0"/>
              <a:t> on FST</a:t>
            </a:r>
          </a:p>
          <a:p>
            <a:pPr lvl="1"/>
            <a:r>
              <a:rPr lang="en-US" dirty="0" smtClean="0"/>
              <a:t>If &gt;= 20% of files don’t have new metadata, it will initiate the conversion</a:t>
            </a:r>
          </a:p>
          <a:p>
            <a:pPr lvl="1"/>
            <a:r>
              <a:rPr lang="en-US" dirty="0" smtClean="0"/>
              <a:t>Booting state until finished</a:t>
            </a:r>
          </a:p>
          <a:p>
            <a:r>
              <a:rPr lang="en-US" dirty="0" smtClean="0"/>
              <a:t>Uses a thread pool and all CPUs to parallelize</a:t>
            </a:r>
          </a:p>
          <a:p>
            <a:pPr lvl="1"/>
            <a:r>
              <a:rPr lang="en-US" dirty="0" smtClean="0"/>
              <a:t>5-10 minutes for EOSPPS FSTs (with ~50 million files)</a:t>
            </a:r>
            <a:endParaRPr lang="en-US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03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Current state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nofstdb</a:t>
            </a:r>
            <a:r>
              <a:rPr lang="en-US" dirty="0" smtClean="0"/>
              <a:t> branch and not in master yet</a:t>
            </a:r>
          </a:p>
          <a:p>
            <a:r>
              <a:rPr lang="en-US" dirty="0" smtClean="0"/>
              <a:t>Also led to a new implementation of the </a:t>
            </a:r>
            <a:r>
              <a:rPr lang="en-US" dirty="0" err="1" smtClean="0"/>
              <a:t>fsck</a:t>
            </a:r>
            <a:r>
              <a:rPr lang="en-US" dirty="0" smtClean="0"/>
              <a:t> command</a:t>
            </a:r>
          </a:p>
          <a:p>
            <a:r>
              <a:rPr lang="en-US" dirty="0" smtClean="0"/>
              <a:t>Tested in CI, Docker image ready with the dictionary</a:t>
            </a:r>
          </a:p>
          <a:p>
            <a:r>
              <a:rPr lang="en-US" dirty="0" smtClean="0"/>
              <a:t>Some preliminary tests for EOSPPS conversion</a:t>
            </a:r>
          </a:p>
          <a:p>
            <a:r>
              <a:rPr lang="en-US" dirty="0" smtClean="0"/>
              <a:t>But it is coming soon!</a:t>
            </a:r>
            <a:endParaRPr lang="en-US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91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318</TotalTime>
  <Words>469</Words>
  <Application>Microsoft Office PowerPoint</Application>
  <PresentationFormat>Diavetítés a képernyőre (16:9 oldalarány)</PresentationFormat>
  <Paragraphs>104</Paragraphs>
  <Slides>10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10</vt:i4>
      </vt:variant>
    </vt:vector>
  </HeadingPairs>
  <TitlesOfParts>
    <vt:vector size="14" baseType="lpstr">
      <vt:lpstr>Arial</vt:lpstr>
      <vt:lpstr>Optima</vt:lpstr>
      <vt:lpstr>Wingdings</vt:lpstr>
      <vt:lpstr>CERNCorporate16-9</vt:lpstr>
      <vt:lpstr>PowerPoint bemutató</vt:lpstr>
      <vt:lpstr>New approach of FST metadata storage</vt:lpstr>
      <vt:lpstr>As of today</vt:lpstr>
      <vt:lpstr>New implementation</vt:lpstr>
      <vt:lpstr>Compression of metadata</vt:lpstr>
      <vt:lpstr>ZStandard compression – part 1</vt:lpstr>
      <vt:lpstr>ZStandard compression – part 2</vt:lpstr>
      <vt:lpstr>Automatic conversion of metadata</vt:lpstr>
      <vt:lpstr>Current state</vt:lpstr>
      <vt:lpstr>Thank you! Questions?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Makai Jozsef</cp:lastModifiedBy>
  <cp:revision>77</cp:revision>
  <dcterms:created xsi:type="dcterms:W3CDTF">2012-11-30T11:04:26Z</dcterms:created>
  <dcterms:modified xsi:type="dcterms:W3CDTF">2018-02-05T00:08:11Z</dcterms:modified>
</cp:coreProperties>
</file>