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5" r:id="rId1"/>
    <p:sldMasterId id="2147483947" r:id="rId2"/>
    <p:sldMasterId id="2147484007" r:id="rId3"/>
    <p:sldMasterId id="2147484019" r:id="rId4"/>
  </p:sldMasterIdLst>
  <p:notesMasterIdLst>
    <p:notesMasterId r:id="rId16"/>
  </p:notesMasterIdLst>
  <p:sldIdLst>
    <p:sldId id="256" r:id="rId5"/>
    <p:sldId id="279" r:id="rId6"/>
    <p:sldId id="271" r:id="rId7"/>
    <p:sldId id="273" r:id="rId8"/>
    <p:sldId id="278" r:id="rId9"/>
    <p:sldId id="272" r:id="rId10"/>
    <p:sldId id="275" r:id="rId11"/>
    <p:sldId id="274" r:id="rId12"/>
    <p:sldId id="276" r:id="rId13"/>
    <p:sldId id="280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50" autoAdjust="0"/>
  </p:normalViewPr>
  <p:slideViewPr>
    <p:cSldViewPr snapToGrid="0" showGuides="1">
      <p:cViewPr varScale="1">
        <p:scale>
          <a:sx n="96" d="100"/>
          <a:sy n="96" d="100"/>
        </p:scale>
        <p:origin x="6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17E1A-16CD-4C43-8B6F-A596A5AC8A07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EE9D3-1B76-459D-8F73-B7826F51E1C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891587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8504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44141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10642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029067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213870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58959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974983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054989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068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810642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56890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38836406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784401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3160374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4036535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0595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4000"/>
              </a:lnSpc>
              <a:defRPr sz="2800"/>
            </a:lvl1pPr>
            <a:lvl2pPr>
              <a:lnSpc>
                <a:spcPct val="114000"/>
              </a:lnSpc>
              <a:defRPr sz="2400"/>
            </a:lvl2pPr>
            <a:lvl3pPr>
              <a:lnSpc>
                <a:spcPct val="114000"/>
              </a:lnSpc>
              <a:defRPr sz="2000"/>
            </a:lvl3pPr>
            <a:lvl4pPr>
              <a:lnSpc>
                <a:spcPct val="114000"/>
              </a:lnSpc>
              <a:defRPr/>
            </a:lvl4pPr>
            <a:lvl5pPr>
              <a:lnSpc>
                <a:spcPct val="114000"/>
              </a:lnSpc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32602777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6830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978936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0185432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062681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77619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0902450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3168016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3117011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6236581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5100652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32270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96501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5406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451326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451326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980993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3588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8268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4134616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49391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089751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042649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8170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9875" y="273050"/>
            <a:ext cx="2054225" cy="58451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0275" cy="58451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5206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6900" cy="11318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7739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701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3967185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910498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302148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3488007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9103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247EBE9-964D-4B8E-84F5-BF3BDF56780D}" type="datetimeFigureOut">
              <a:rPr kumimoji="1" lang="en-GB" smtClean="0"/>
              <a:t>20/04/2018</a:t>
            </a:fld>
            <a:endParaRPr kumimoji="1"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5D20095-2766-4D56-94C2-B801927E3D39}" type="slidenum">
              <a:rPr kumimoji="1" lang="en-GB" smtClean="0"/>
              <a:t>‹#›</a:t>
            </a:fld>
            <a:endParaRPr kumimoji="1"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42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16900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the title text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451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the outline text format</a:t>
            </a:r>
          </a:p>
          <a:p>
            <a:pPr lvl="1"/>
            <a:r>
              <a:rPr lang="en-GB" altLang="ja-JP" smtClean="0"/>
              <a:t>Second Outline Level</a:t>
            </a:r>
          </a:p>
          <a:p>
            <a:pPr lvl="2"/>
            <a:r>
              <a:rPr lang="en-GB" altLang="ja-JP" smtClean="0"/>
              <a:t>Third Outline Level</a:t>
            </a:r>
          </a:p>
          <a:p>
            <a:pPr lvl="3"/>
            <a:r>
              <a:rPr lang="en-GB" altLang="ja-JP" smtClean="0"/>
              <a:t>Fourth Outline Level</a:t>
            </a:r>
          </a:p>
          <a:p>
            <a:pPr lvl="4"/>
            <a:r>
              <a:rPr lang="en-GB" altLang="ja-JP" smtClean="0"/>
              <a:t>Fifth Outline Level</a:t>
            </a:r>
          </a:p>
          <a:p>
            <a:pPr lvl="4"/>
            <a:r>
              <a:rPr lang="en-GB" altLang="ja-JP" smtClean="0"/>
              <a:t>Sixth Outline Level</a:t>
            </a:r>
          </a:p>
          <a:p>
            <a:pPr lvl="4"/>
            <a:r>
              <a:rPr lang="en-GB" altLang="ja-JP" smtClean="0"/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43912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os.sissa.it/cgi-bin/reader/recovery_pwd.cgi" TargetMode="External"/><Relationship Id="rId2" Type="http://schemas.openxmlformats.org/officeDocument/2006/relationships/hyperlink" Target="https://pos.sissa.it/cgi-bin/reader/login.cgi" TargetMode="External"/><Relationship Id="rId1" Type="http://schemas.openxmlformats.org/officeDocument/2006/relationships/slideLayout" Target="../slideLayouts/slideLayout29.xml"/><Relationship Id="rId5" Type="http://schemas.openxmlformats.org/officeDocument/2006/relationships/hyperlink" Target="http://www.openoffice.org/" TargetMode="External"/><Relationship Id="rId4" Type="http://schemas.openxmlformats.org/officeDocument/2006/relationships/hyperlink" Target="https://pos.sissa.it/cgi-bin/reader/info.cgi?p=author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113480" y="4800600"/>
            <a:ext cx="7543800" cy="1441783"/>
          </a:xfrm>
        </p:spPr>
        <p:txBody>
          <a:bodyPr>
            <a:normAutofit/>
          </a:bodyPr>
          <a:lstStyle/>
          <a:p>
            <a:r>
              <a:rPr kumimoji="1" lang="en-GB" sz="4000" dirty="0" smtClean="0"/>
              <a:t>It is hard to say farewell …</a:t>
            </a:r>
            <a:endParaRPr kumimoji="1" lang="en-GB" sz="4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95322" y="5575852"/>
            <a:ext cx="1700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253 participants</a:t>
            </a:r>
          </a:p>
          <a:p>
            <a:r>
              <a:rPr kumimoji="1" lang="en-US" altLang="ja-JP" dirty="0"/>
              <a:t>f</a:t>
            </a:r>
            <a:r>
              <a:rPr kumimoji="1" lang="en-US" altLang="ja-JP" dirty="0" smtClean="0"/>
              <a:t>rom 32 nations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9" b="13804"/>
          <a:stretch/>
        </p:blipFill>
        <p:spPr>
          <a:xfrm>
            <a:off x="0" y="0"/>
            <a:ext cx="9144000" cy="4576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43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Thank you again</a:t>
            </a:r>
            <a:r>
              <a:rPr kumimoji="1" lang="ja-JP" altLang="en-US" dirty="0"/>
              <a:t> </a:t>
            </a:r>
            <a:r>
              <a:rPr kumimoji="1" lang="en-US" altLang="ja-JP" dirty="0" smtClean="0"/>
              <a:t>to all of you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Thank you for your joining us,</a:t>
            </a:r>
            <a:br>
              <a:rPr kumimoji="1" lang="en-US" altLang="ja-JP" dirty="0"/>
            </a:br>
            <a:r>
              <a:rPr kumimoji="1" lang="en-US" altLang="ja-JP" dirty="0"/>
              <a:t>taking and discussing </a:t>
            </a:r>
            <a:r>
              <a:rPr kumimoji="1" lang="en-US" altLang="ja-JP" dirty="0" smtClean="0"/>
              <a:t>….</a:t>
            </a:r>
          </a:p>
          <a:p>
            <a:r>
              <a:rPr kumimoji="1" lang="en-US" altLang="ja-JP" dirty="0" smtClean="0"/>
              <a:t>Hope you have time to relax </a:t>
            </a:r>
            <a:br>
              <a:rPr kumimoji="1" lang="en-US" altLang="ja-JP" dirty="0" smtClean="0"/>
            </a:br>
            <a:r>
              <a:rPr kumimoji="1" lang="en-US" altLang="ja-JP" smtClean="0"/>
              <a:t>and still enjoy </a:t>
            </a:r>
            <a:r>
              <a:rPr kumimoji="1" lang="en-US" altLang="ja-JP" dirty="0" smtClean="0"/>
              <a:t>a different part of the globe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576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 idx="4294967295"/>
          </p:nvPr>
        </p:nvSpPr>
        <p:spPr>
          <a:xfrm>
            <a:off x="4966291" y="5137889"/>
            <a:ext cx="7543800" cy="1450975"/>
          </a:xfrm>
        </p:spPr>
        <p:txBody>
          <a:bodyPr>
            <a:normAutofit/>
          </a:bodyPr>
          <a:lstStyle/>
          <a:p>
            <a:r>
              <a:rPr kumimoji="1" lang="en-GB" sz="3600" b="1" dirty="0" smtClean="0">
                <a:solidFill>
                  <a:srgbClr val="FF0000"/>
                </a:solidFill>
              </a:rPr>
              <a:t>See you again in Turin!</a:t>
            </a:r>
            <a:r>
              <a:rPr kumimoji="1" lang="en-GB" sz="4000" b="1" dirty="0">
                <a:solidFill>
                  <a:srgbClr val="FF0000"/>
                </a:solidFill>
              </a:rPr>
              <a:t/>
            </a:r>
            <a:br>
              <a:rPr kumimoji="1" lang="en-GB" sz="4000" b="1" dirty="0">
                <a:solidFill>
                  <a:srgbClr val="FF0000"/>
                </a:solidFill>
              </a:rPr>
            </a:br>
            <a:endParaRPr kumimoji="1" lang="en-GB" sz="2000" b="1" dirty="0">
              <a:solidFill>
                <a:srgbClr val="FF0000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66" y="197062"/>
            <a:ext cx="8429625" cy="546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4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828" y="3120886"/>
            <a:ext cx="5034171" cy="335611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0886"/>
            <a:ext cx="5034169" cy="3356113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34170" cy="335611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170" y="0"/>
            <a:ext cx="4109830" cy="273988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12"/>
          <a:stretch/>
        </p:blipFill>
        <p:spPr>
          <a:xfrm>
            <a:off x="5034168" y="1750942"/>
            <a:ext cx="4109829" cy="233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3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Proceedings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Chief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editor: Koji </a:t>
            </a:r>
            <a:r>
              <a:rPr kumimoji="1" lang="en-US" altLang="ja-JP" dirty="0" err="1" smtClean="0"/>
              <a:t>Terashi</a:t>
            </a:r>
            <a:r>
              <a:rPr kumimoji="1" lang="en-US" altLang="ja-JP" dirty="0" smtClean="0"/>
              <a:t> (Tokyo ICEPP / ATLAS)</a:t>
            </a:r>
          </a:p>
          <a:p>
            <a:pPr lvl="1"/>
            <a:r>
              <a:rPr kumimoji="1" lang="en-US" altLang="ja-JP" dirty="0" smtClean="0"/>
              <a:t>Will </a:t>
            </a:r>
            <a:r>
              <a:rPr kumimoji="1" lang="en-US" altLang="ja-JP" dirty="0" smtClean="0"/>
              <a:t>be published online by </a:t>
            </a:r>
            <a:r>
              <a:rPr kumimoji="1" lang="en-US" altLang="ja-JP" dirty="0" err="1" smtClean="0"/>
              <a:t>PoS</a:t>
            </a:r>
            <a:r>
              <a:rPr kumimoji="1" lang="en-US" altLang="ja-JP" dirty="0" smtClean="0"/>
              <a:t> / SISSA</a:t>
            </a:r>
          </a:p>
          <a:p>
            <a:pPr lvl="1"/>
            <a:r>
              <a:rPr kumimoji="1" lang="en-US" altLang="ja-JP" dirty="0" smtClean="0"/>
              <a:t>Speakers will receive E-mail instruction for template and how to upload to the </a:t>
            </a:r>
            <a:r>
              <a:rPr kumimoji="1" lang="en-US" altLang="ja-JP" dirty="0" err="1" smtClean="0"/>
              <a:t>PoS</a:t>
            </a:r>
            <a:r>
              <a:rPr kumimoji="1" lang="en-US" altLang="ja-JP" dirty="0" smtClean="0"/>
              <a:t> site</a:t>
            </a:r>
          </a:p>
          <a:p>
            <a:pPr lvl="1"/>
            <a:r>
              <a:rPr kumimoji="1" lang="en-US" altLang="ja-JP" dirty="0" smtClean="0"/>
              <a:t>You find the </a:t>
            </a:r>
            <a:r>
              <a:rPr kumimoji="1" lang="en-US" altLang="ja-JP" dirty="0"/>
              <a:t>contributions eventually at:</a:t>
            </a:r>
            <a:br>
              <a:rPr kumimoji="1" lang="en-US" altLang="ja-JP" dirty="0"/>
            </a:br>
            <a:r>
              <a:rPr kumimoji="1" lang="en-US" altLang="ja-JP" dirty="0"/>
              <a:t>https://pos.sissa.it/316/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90671" y="5038097"/>
            <a:ext cx="6008376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Deadline: 30 June 2018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7795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0" y="1268413"/>
            <a:ext cx="4321175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it-IT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it-IT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The proceedings for </a:t>
            </a:r>
            <a:r>
              <a:rPr kumimoji="0" lang="it-IT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DIS2018</a:t>
            </a:r>
            <a:r>
              <a:rPr kumimoji="0" lang="it-IT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 will be published on PoS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it-IT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66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it-IT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 authors will be contacted by the organisers and provided with login data to access their personal pages on PoS (where the style files are available)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it-IT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66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it-IT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 from their PoS pages authors can upload a PDF file (plus any attachments), with a simple two-step procedure.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it-IT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it-IT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For more information please contact: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it-IT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pos-eo@sissa.it </a:t>
            </a:r>
            <a:r>
              <a:rPr kumimoji="0" lang="it-IT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(PoS Editorial office)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it-IT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4032250" cy="4105275"/>
          </a:xfrm>
          <a:prstGeom prst="rect">
            <a:avLst/>
          </a:prstGeom>
          <a:noFill/>
          <a:ln w="12600" cap="sq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916113"/>
            <a:ext cx="2730500" cy="3889375"/>
          </a:xfrm>
          <a:prstGeom prst="rect">
            <a:avLst/>
          </a:prstGeom>
          <a:noFill/>
          <a:ln w="12600" cap="sq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686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9025" y="149087"/>
            <a:ext cx="817990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1600" dirty="0" smtClean="0"/>
              <a:t>Dear </a:t>
            </a:r>
            <a:r>
              <a:rPr lang="en-US" altLang="ja-JP" sz="1600" dirty="0"/>
              <a:t>_AUTHOR_FIRSTNAME_ _AUTHOR_MIDDLENAME_ _AUTHOR_LASTNAME_, </a:t>
            </a:r>
            <a:br>
              <a:rPr lang="en-US" altLang="ja-JP" sz="1600" dirty="0"/>
            </a:br>
            <a:endParaRPr lang="en-US" altLang="ja-JP" sz="1600" dirty="0" smtClean="0"/>
          </a:p>
          <a:p>
            <a:pPr>
              <a:lnSpc>
                <a:spcPct val="80000"/>
              </a:lnSpc>
            </a:pPr>
            <a:r>
              <a:rPr lang="en-US" altLang="ja-JP" sz="1600" dirty="0" smtClean="0"/>
              <a:t>Following </a:t>
            </a:r>
            <a:r>
              <a:rPr lang="en-US" altLang="ja-JP" sz="1600" dirty="0"/>
              <a:t>the "XXVI International Workshop on Deep-Inelastic Scattering and Related Subjects" event, you are invited to submit your contribution for the conference proceedings. </a:t>
            </a:r>
            <a:br>
              <a:rPr lang="en-US" altLang="ja-JP" sz="1600" dirty="0"/>
            </a:b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-US" altLang="ja-JP" sz="1600" dirty="0"/>
              <a:t>Please login to your author pages at </a:t>
            </a:r>
            <a:br>
              <a:rPr lang="en-US" altLang="ja-JP" sz="1600" dirty="0"/>
            </a:br>
            <a:r>
              <a:rPr lang="en-US" altLang="ja-JP" sz="1600" dirty="0">
                <a:hlinkClick r:id="rId2"/>
              </a:rPr>
              <a:t>https://pos.sissa.it/cgi-bin/reader/login.cgi</a:t>
            </a:r>
            <a:r>
              <a:rPr lang="en-US" altLang="ja-JP" sz="1600" dirty="0"/>
              <a:t> </a:t>
            </a:r>
            <a:br>
              <a:rPr lang="en-US" altLang="ja-JP" sz="1600" dirty="0"/>
            </a:b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-US" altLang="ja-JP" sz="1600" dirty="0"/>
              <a:t>For first access or to recover your password, please go to </a:t>
            </a:r>
            <a:br>
              <a:rPr lang="en-US" altLang="ja-JP" sz="1600" dirty="0"/>
            </a:br>
            <a:r>
              <a:rPr lang="en-US" altLang="ja-JP" sz="1600" dirty="0">
                <a:hlinkClick r:id="rId3"/>
              </a:rPr>
              <a:t>https://pos.sissa.it/cgi-bin/reader/recovery_pwd.cgi</a:t>
            </a:r>
            <a:r>
              <a:rPr lang="en-US" altLang="ja-JP" sz="1600" dirty="0"/>
              <a:t> </a:t>
            </a:r>
            <a:br>
              <a:rPr lang="en-US" altLang="ja-JP" sz="1600" dirty="0"/>
            </a:br>
            <a:r>
              <a:rPr lang="en-US" altLang="ja-JP" sz="1600" dirty="0"/>
              <a:t>(please note that your e-mail on our systems is "_AUTHOR_EMAIL_") </a:t>
            </a:r>
            <a:br>
              <a:rPr lang="en-US" altLang="ja-JP" sz="1600" dirty="0"/>
            </a:b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-US" altLang="ja-JP" sz="1600" dirty="0"/>
              <a:t>Your contribution must be set in the </a:t>
            </a:r>
            <a:r>
              <a:rPr lang="en-US" altLang="ja-JP" sz="1600" dirty="0" err="1"/>
              <a:t>PoS</a:t>
            </a:r>
            <a:r>
              <a:rPr lang="en-US" altLang="ja-JP" sz="1600" dirty="0"/>
              <a:t> style and uploaded in the form of a pdf file as specified in the instructions available at </a:t>
            </a:r>
            <a:r>
              <a:rPr lang="en-US" altLang="ja-JP" sz="1600" dirty="0">
                <a:hlinkClick r:id="rId4"/>
              </a:rPr>
              <a:t>https://pos.sissa.it/cgi-bin/reader/info.cgi?p=authors</a:t>
            </a:r>
            <a:r>
              <a:rPr lang="en-US" altLang="ja-JP" sz="1600" dirty="0"/>
              <a:t> </a:t>
            </a:r>
            <a:br>
              <a:rPr lang="en-US" altLang="ja-JP" sz="1600" dirty="0"/>
            </a:b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-US" altLang="ja-JP" sz="1600" dirty="0"/>
              <a:t>As </a:t>
            </a:r>
            <a:r>
              <a:rPr lang="en-US" altLang="ja-JP" sz="1600" dirty="0" err="1"/>
              <a:t>PoS</a:t>
            </a:r>
            <a:r>
              <a:rPr lang="en-US" altLang="ja-JP" sz="1600" dirty="0"/>
              <a:t> authors, you are requested to submit a PDF file, and are free to produce this in your </a:t>
            </a:r>
            <a:r>
              <a:rPr lang="en-US" altLang="ja-JP" sz="1600" dirty="0" err="1"/>
              <a:t>favourite</a:t>
            </a:r>
            <a:r>
              <a:rPr lang="en-US" altLang="ja-JP" sz="1600" dirty="0"/>
              <a:t> way. Please note though that the paper format must be A4 and not US letter, so that the green </a:t>
            </a:r>
            <a:r>
              <a:rPr lang="en-US" altLang="ja-JP" sz="1600" dirty="0" err="1"/>
              <a:t>PoS</a:t>
            </a:r>
            <a:r>
              <a:rPr lang="en-US" altLang="ja-JP" sz="1600" dirty="0"/>
              <a:t> logo on the title page does not appear partly cut off. </a:t>
            </a:r>
            <a:br>
              <a:rPr lang="en-US" altLang="ja-JP" sz="1600" dirty="0"/>
            </a:br>
            <a:endParaRPr lang="en-US" altLang="ja-JP" sz="1600" dirty="0" smtClean="0"/>
          </a:p>
          <a:p>
            <a:pPr>
              <a:lnSpc>
                <a:spcPct val="80000"/>
              </a:lnSpc>
            </a:pPr>
            <a:r>
              <a:rPr lang="en-US" altLang="ja-JP" sz="1600" dirty="0" smtClean="0"/>
              <a:t>When </a:t>
            </a:r>
            <a:r>
              <a:rPr lang="en-US" altLang="ja-JP" sz="1600" dirty="0"/>
              <a:t>you login to your Author pages on </a:t>
            </a:r>
            <a:r>
              <a:rPr lang="en-US" altLang="ja-JP" sz="1600" dirty="0" err="1"/>
              <a:t>PoS</a:t>
            </a:r>
            <a:r>
              <a:rPr lang="en-US" altLang="ja-JP" sz="1600" dirty="0"/>
              <a:t> you will find a link "</a:t>
            </a:r>
            <a:r>
              <a:rPr lang="en-US" altLang="ja-JP" sz="1600" dirty="0" err="1"/>
              <a:t>Workarea</a:t>
            </a:r>
            <a:r>
              <a:rPr lang="en-US" altLang="ja-JP" sz="1600" dirty="0"/>
              <a:t>". By clicking there and then on the link "template files and instructions" you will download a ZIP file which contains the following: </a:t>
            </a:r>
            <a:br>
              <a:rPr lang="en-US" altLang="ja-JP" sz="1600" dirty="0"/>
            </a:b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-US" altLang="ja-JP" sz="1600" dirty="0"/>
              <a:t>1. Instructions (pdf), </a:t>
            </a:r>
            <a:br>
              <a:rPr lang="en-US" altLang="ja-JP" sz="1600" dirty="0"/>
            </a:br>
            <a:r>
              <a:rPr lang="en-US" altLang="ja-JP" sz="1600" dirty="0" smtClean="0"/>
              <a:t>2</a:t>
            </a:r>
            <a:r>
              <a:rPr lang="en-US" altLang="ja-JP" sz="1600" dirty="0"/>
              <a:t>. The word processing template (</a:t>
            </a:r>
            <a:r>
              <a:rPr lang="en-US" altLang="ja-JP" sz="1600" dirty="0" err="1"/>
              <a:t>PoStemplate.odt</a:t>
            </a:r>
            <a:r>
              <a:rPr lang="en-US" altLang="ja-JP" sz="1600" dirty="0"/>
              <a:t>; software available at, for instance, </a:t>
            </a:r>
            <a:r>
              <a:rPr lang="en-US" altLang="ja-JP" sz="1600" dirty="0">
                <a:hlinkClick r:id="rId5"/>
              </a:rPr>
              <a:t>http://www.openoffice.org/</a:t>
            </a:r>
            <a:r>
              <a:rPr lang="en-US" altLang="ja-JP" sz="1600" dirty="0"/>
              <a:t>) </a:t>
            </a:r>
            <a:br>
              <a:rPr lang="en-US" altLang="ja-JP" sz="1600" dirty="0"/>
            </a:br>
            <a:r>
              <a:rPr lang="en-US" altLang="ja-JP" sz="1600" dirty="0" smtClean="0"/>
              <a:t>3</a:t>
            </a:r>
            <a:r>
              <a:rPr lang="en-US" altLang="ja-JP" sz="1600" dirty="0"/>
              <a:t>. The </a:t>
            </a:r>
            <a:r>
              <a:rPr lang="en-US" altLang="ja-JP" sz="1600" dirty="0" err="1"/>
              <a:t>LaTeX</a:t>
            </a:r>
            <a:r>
              <a:rPr lang="en-US" altLang="ja-JP" sz="1600" dirty="0"/>
              <a:t> class file (</a:t>
            </a:r>
            <a:r>
              <a:rPr lang="en-US" altLang="ja-JP" sz="1600" dirty="0" err="1"/>
              <a:t>PoS.cls</a:t>
            </a:r>
            <a:r>
              <a:rPr lang="en-US" altLang="ja-JP" sz="1600" dirty="0"/>
              <a:t>) with the </a:t>
            </a:r>
            <a:r>
              <a:rPr lang="en-US" altLang="ja-JP" sz="1600" dirty="0" err="1"/>
              <a:t>PoS</a:t>
            </a:r>
            <a:r>
              <a:rPr lang="en-US" altLang="ja-JP" sz="1600" dirty="0"/>
              <a:t> logo (PoSlogo.ps or PoSlogo.png) </a:t>
            </a:r>
            <a:br>
              <a:rPr lang="en-US" altLang="ja-JP" sz="1600" dirty="0"/>
            </a:b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-US" altLang="ja-JP" sz="1600" dirty="0"/>
              <a:t>For </a:t>
            </a:r>
            <a:r>
              <a:rPr lang="en-US" altLang="ja-JP" sz="1600" dirty="0" err="1"/>
              <a:t>LaTeX</a:t>
            </a:r>
            <a:r>
              <a:rPr lang="en-US" altLang="ja-JP" sz="1600" dirty="0"/>
              <a:t> users: unzip the file, save the class and the logo in your working directory, then use the skeleton file to create your contribution. </a:t>
            </a:r>
            <a:endParaRPr kumimoji="1" lang="ja-JP" altLang="en-US" sz="1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34879" y="1143000"/>
            <a:ext cx="304378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Speakers will receive an E-mail</a:t>
            </a:r>
            <a:br>
              <a:rPr kumimoji="1" lang="en-US" altLang="ja-JP" dirty="0" smtClean="0"/>
            </a:br>
            <a:r>
              <a:rPr kumimoji="1" lang="en-US" altLang="ja-JP" dirty="0" smtClean="0"/>
              <a:t>with instruction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948070" y="4065105"/>
            <a:ext cx="2663687" cy="268356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934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Thanks to </a:t>
            </a:r>
            <a:r>
              <a:rPr kumimoji="1" lang="en-US" altLang="ja-JP" sz="4000" dirty="0"/>
              <a:t>our sponsors for support</a:t>
            </a:r>
            <a:br>
              <a:rPr kumimoji="1" lang="en-US" altLang="ja-JP" sz="4000" dirty="0"/>
            </a:b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1" lang="en-US" altLang="ja-JP" sz="2400" dirty="0" smtClean="0"/>
              <a:t>CERN</a:t>
            </a:r>
            <a:endParaRPr kumimoji="1" lang="en-US" altLang="ja-JP" sz="2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1" lang="en-US" altLang="ja-JP" sz="2400" dirty="0" smtClean="0"/>
              <a:t>DESY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1" lang="en-US" altLang="ja-JP" sz="2400" dirty="0"/>
              <a:t>Kobe Convention Bureau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1" lang="en-US" altLang="ja-JP" sz="2400" dirty="0"/>
              <a:t>Tsutomu </a:t>
            </a:r>
            <a:r>
              <a:rPr kumimoji="1" lang="en-US" altLang="ja-JP" sz="2400" dirty="0" err="1"/>
              <a:t>Nakauchi</a:t>
            </a:r>
            <a:r>
              <a:rPr kumimoji="1" lang="en-US" altLang="ja-JP" sz="2400" dirty="0"/>
              <a:t> Foundation for Promoting </a:t>
            </a:r>
            <a:r>
              <a:rPr kumimoji="1" lang="en-US" altLang="ja-JP" sz="2400" dirty="0" smtClean="0"/>
              <a:t>Conventions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1" lang="en-US" altLang="ja-JP" sz="2400" dirty="0" smtClean="0"/>
              <a:t>RIKEN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1" lang="en-US" altLang="ja-JP" sz="2400" dirty="0" smtClean="0"/>
              <a:t>KEK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1" lang="en-US" altLang="ja-JP" sz="2400" dirty="0" smtClean="0"/>
              <a:t>Grant-in-Aid for LHC (MEXT)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1" lang="en-US" altLang="ja-JP" sz="2400" dirty="0" smtClean="0"/>
              <a:t>… and others …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873" y="1979166"/>
            <a:ext cx="974864" cy="9748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837" y="1979166"/>
            <a:ext cx="993433" cy="97486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495" y="4012638"/>
            <a:ext cx="1584188" cy="42245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819" y="3922719"/>
            <a:ext cx="1004646" cy="57524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377" y="4693197"/>
            <a:ext cx="1160448" cy="49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595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Thanks to 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6225" y="1921934"/>
            <a:ext cx="4248149" cy="4023360"/>
          </a:xfrm>
        </p:spPr>
        <p:txBody>
          <a:bodyPr>
            <a:noAutofit/>
          </a:bodyPr>
          <a:lstStyle/>
          <a:p>
            <a:r>
              <a:rPr lang="en-US" altLang="ja-JP" sz="2400" b="1" dirty="0" smtClean="0"/>
              <a:t>LOC members:</a:t>
            </a:r>
          </a:p>
          <a:p>
            <a:r>
              <a:rPr lang="en-US" altLang="ja-JP" sz="1600" b="1" dirty="0" smtClean="0">
                <a:solidFill>
                  <a:srgbClr val="0070C0"/>
                </a:solidFill>
              </a:rPr>
              <a:t>Yuji </a:t>
            </a:r>
            <a:r>
              <a:rPr lang="en-US" altLang="ja-JP" sz="1600" b="1" dirty="0" err="1">
                <a:solidFill>
                  <a:srgbClr val="0070C0"/>
                </a:solidFill>
              </a:rPr>
              <a:t>Goto</a:t>
            </a:r>
            <a:r>
              <a:rPr lang="en-US" altLang="ja-JP" sz="1600" b="1" dirty="0">
                <a:solidFill>
                  <a:srgbClr val="0070C0"/>
                </a:solidFill>
              </a:rPr>
              <a:t> (</a:t>
            </a:r>
            <a:r>
              <a:rPr lang="en-US" altLang="ja-JP" sz="1600" b="1" dirty="0" smtClean="0">
                <a:solidFill>
                  <a:srgbClr val="0070C0"/>
                </a:solidFill>
              </a:rPr>
              <a:t>RIKEN)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smtClean="0">
                <a:solidFill>
                  <a:srgbClr val="0070C0"/>
                </a:solidFill>
              </a:rPr>
              <a:t>Kazunori </a:t>
            </a:r>
            <a:r>
              <a:rPr lang="en-US" altLang="ja-JP" sz="1600" b="1" dirty="0" err="1">
                <a:solidFill>
                  <a:srgbClr val="0070C0"/>
                </a:solidFill>
              </a:rPr>
              <a:t>Hanagaki</a:t>
            </a:r>
            <a:r>
              <a:rPr lang="en-US" altLang="ja-JP" sz="1600" b="1" dirty="0">
                <a:solidFill>
                  <a:srgbClr val="0070C0"/>
                </a:solidFill>
              </a:rPr>
              <a:t> (KEK)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>
                <a:solidFill>
                  <a:srgbClr val="0070C0"/>
                </a:solidFill>
              </a:rPr>
              <a:t>Masaki </a:t>
            </a:r>
            <a:r>
              <a:rPr lang="en-US" altLang="ja-JP" sz="1600" b="1" dirty="0" err="1">
                <a:solidFill>
                  <a:srgbClr val="0070C0"/>
                </a:solidFill>
              </a:rPr>
              <a:t>Ishitsuka</a:t>
            </a:r>
            <a:r>
              <a:rPr lang="en-US" altLang="ja-JP" sz="1600" b="1" dirty="0">
                <a:solidFill>
                  <a:srgbClr val="0070C0"/>
                </a:solidFill>
              </a:rPr>
              <a:t> (Tokyo University of Science)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err="1">
                <a:solidFill>
                  <a:srgbClr val="0070C0"/>
                </a:solidFill>
              </a:rPr>
              <a:t>Kentaro</a:t>
            </a:r>
            <a:r>
              <a:rPr lang="en-US" altLang="ja-JP" sz="1600" b="1" dirty="0">
                <a:solidFill>
                  <a:srgbClr val="0070C0"/>
                </a:solidFill>
              </a:rPr>
              <a:t> </a:t>
            </a:r>
            <a:r>
              <a:rPr lang="en-US" altLang="ja-JP" sz="1600" b="1" dirty="0" err="1">
                <a:solidFill>
                  <a:srgbClr val="0070C0"/>
                </a:solidFill>
              </a:rPr>
              <a:t>Kawade</a:t>
            </a:r>
            <a:r>
              <a:rPr lang="en-US" altLang="ja-JP" sz="1600" b="1" dirty="0">
                <a:solidFill>
                  <a:srgbClr val="0070C0"/>
                </a:solidFill>
              </a:rPr>
              <a:t> (Kobe University)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err="1">
                <a:solidFill>
                  <a:srgbClr val="0070C0"/>
                </a:solidFill>
              </a:rPr>
              <a:t>Hisaya</a:t>
            </a:r>
            <a:r>
              <a:rPr lang="en-US" altLang="ja-JP" sz="1600" b="1" dirty="0">
                <a:solidFill>
                  <a:srgbClr val="0070C0"/>
                </a:solidFill>
              </a:rPr>
              <a:t> </a:t>
            </a:r>
            <a:r>
              <a:rPr lang="en-US" altLang="ja-JP" sz="1600" b="1" dirty="0" err="1">
                <a:solidFill>
                  <a:srgbClr val="0070C0"/>
                </a:solidFill>
              </a:rPr>
              <a:t>Kurashige</a:t>
            </a:r>
            <a:r>
              <a:rPr lang="en-US" altLang="ja-JP" sz="1600" b="1" dirty="0">
                <a:solidFill>
                  <a:srgbClr val="0070C0"/>
                </a:solidFill>
              </a:rPr>
              <a:t> (Kobe University)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>
                <a:solidFill>
                  <a:srgbClr val="0070C0"/>
                </a:solidFill>
              </a:rPr>
              <a:t>Masahiro </a:t>
            </a:r>
            <a:r>
              <a:rPr lang="en-US" altLang="ja-JP" sz="1600" b="1" dirty="0" err="1">
                <a:solidFill>
                  <a:srgbClr val="0070C0"/>
                </a:solidFill>
              </a:rPr>
              <a:t>Kuze</a:t>
            </a:r>
            <a:r>
              <a:rPr lang="en-US" altLang="ja-JP" sz="1600" b="1" dirty="0">
                <a:solidFill>
                  <a:srgbClr val="0070C0"/>
                </a:solidFill>
              </a:rPr>
              <a:t> (Tokyo Institute of Technology)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err="1">
                <a:solidFill>
                  <a:srgbClr val="0070C0"/>
                </a:solidFill>
              </a:rPr>
              <a:t>Junpei</a:t>
            </a:r>
            <a:r>
              <a:rPr lang="en-US" altLang="ja-JP" sz="1600" b="1" dirty="0">
                <a:solidFill>
                  <a:srgbClr val="0070C0"/>
                </a:solidFill>
              </a:rPr>
              <a:t> Maeda (Kobe University</a:t>
            </a:r>
            <a:r>
              <a:rPr lang="en-US" altLang="ja-JP" sz="1600" b="1" dirty="0" smtClean="0">
                <a:solidFill>
                  <a:srgbClr val="0070C0"/>
                </a:solidFill>
              </a:rPr>
              <a:t>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kumimoji="1" lang="ja-JP" altLang="en-US" sz="2400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4543423" y="2486025"/>
            <a:ext cx="4114801" cy="34687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14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smtClean="0">
                <a:solidFill>
                  <a:srgbClr val="0070C0"/>
                </a:solidFill>
              </a:rPr>
              <a:t>Yoshiyuki </a:t>
            </a:r>
            <a:r>
              <a:rPr lang="en-US" altLang="ja-JP" sz="1600" b="1" dirty="0" err="1">
                <a:solidFill>
                  <a:srgbClr val="0070C0"/>
                </a:solidFill>
              </a:rPr>
              <a:t>Miyachi</a:t>
            </a:r>
            <a:r>
              <a:rPr lang="en-US" altLang="ja-JP" sz="1600" b="1" dirty="0">
                <a:solidFill>
                  <a:srgbClr val="0070C0"/>
                </a:solidFill>
              </a:rPr>
              <a:t> (Yamagata University)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err="1" smtClean="0">
                <a:solidFill>
                  <a:srgbClr val="0070C0"/>
                </a:solidFill>
              </a:rPr>
              <a:t>Itaru</a:t>
            </a:r>
            <a:r>
              <a:rPr lang="en-US" altLang="ja-JP" sz="1600" b="1" dirty="0" smtClean="0">
                <a:solidFill>
                  <a:srgbClr val="0070C0"/>
                </a:solidFill>
              </a:rPr>
              <a:t> Nakagawa (RIKEN)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smtClean="0">
                <a:solidFill>
                  <a:srgbClr val="0070C0"/>
                </a:solidFill>
              </a:rPr>
              <a:t>Masayuki </a:t>
            </a:r>
            <a:r>
              <a:rPr lang="en-US" altLang="ja-JP" sz="1600" b="1" dirty="0" err="1" smtClean="0">
                <a:solidFill>
                  <a:srgbClr val="0070C0"/>
                </a:solidFill>
              </a:rPr>
              <a:t>Niiyama</a:t>
            </a:r>
            <a:r>
              <a:rPr lang="en-US" altLang="ja-JP" sz="1600" b="1" dirty="0" smtClean="0">
                <a:solidFill>
                  <a:srgbClr val="0070C0"/>
                </a:solidFill>
              </a:rPr>
              <a:t> (Kyoto University)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err="1" smtClean="0">
                <a:solidFill>
                  <a:srgbClr val="0070C0"/>
                </a:solidFill>
              </a:rPr>
              <a:t>Toshi</a:t>
            </a:r>
            <a:r>
              <a:rPr lang="en-US" altLang="ja-JP" sz="1600" b="1" dirty="0" smtClean="0">
                <a:solidFill>
                  <a:srgbClr val="0070C0"/>
                </a:solidFill>
              </a:rPr>
              <a:t> Sumida (Kyoto University)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smtClean="0">
                <a:solidFill>
                  <a:srgbClr val="0070C0"/>
                </a:solidFill>
              </a:rPr>
              <a:t>Junichi Tanaka (ICEPP, The University of Tokyo)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smtClean="0">
                <a:solidFill>
                  <a:srgbClr val="0070C0"/>
                </a:solidFill>
              </a:rPr>
              <a:t>Kiyoshi Tanida (JAEA)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smtClean="0">
                <a:solidFill>
                  <a:srgbClr val="0070C0"/>
                </a:solidFill>
              </a:rPr>
              <a:t>Koji </a:t>
            </a:r>
            <a:r>
              <a:rPr lang="en-US" altLang="ja-JP" sz="1600" b="1" dirty="0" err="1" smtClean="0">
                <a:solidFill>
                  <a:srgbClr val="0070C0"/>
                </a:solidFill>
              </a:rPr>
              <a:t>Terashi</a:t>
            </a:r>
            <a:r>
              <a:rPr lang="en-US" altLang="ja-JP" sz="1600" b="1" dirty="0" smtClean="0">
                <a:solidFill>
                  <a:srgbClr val="0070C0"/>
                </a:solidFill>
              </a:rPr>
              <a:t> (ICEPP, The University of Tokyo)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ja-JP" sz="1600" b="1" dirty="0" smtClean="0">
                <a:solidFill>
                  <a:srgbClr val="0070C0"/>
                </a:solidFill>
              </a:rPr>
              <a:t>Makoto </a:t>
            </a:r>
            <a:r>
              <a:rPr lang="en-US" altLang="ja-JP" sz="1600" b="1" dirty="0" err="1" smtClean="0">
                <a:solidFill>
                  <a:srgbClr val="0070C0"/>
                </a:solidFill>
              </a:rPr>
              <a:t>Tomoto</a:t>
            </a:r>
            <a:r>
              <a:rPr lang="en-US" altLang="ja-JP" sz="1600" b="1" dirty="0" smtClean="0">
                <a:solidFill>
                  <a:srgbClr val="0070C0"/>
                </a:solidFill>
              </a:rPr>
              <a:t> (Nagoya University)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kumimoji="1" lang="ja-JP" altLang="en-US" sz="6400" dirty="0"/>
          </a:p>
        </p:txBody>
      </p:sp>
    </p:spTree>
    <p:extLst>
      <p:ext uri="{BB962C8B-B14F-4D97-AF65-F5344CB8AC3E}">
        <p14:creationId xmlns:p14="http://schemas.microsoft.com/office/powerpoint/2010/main" val="2355975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</a:t>
            </a:r>
            <a:r>
              <a:rPr kumimoji="1" lang="en-US" altLang="ja-JP" dirty="0" smtClean="0"/>
              <a:t>hanks to 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448740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/>
              <a:t>Our scientific secretaries</a:t>
            </a:r>
          </a:p>
          <a:p>
            <a:pPr>
              <a:tabLst>
                <a:tab pos="2781300" algn="l"/>
              </a:tabLst>
            </a:pPr>
            <a:r>
              <a:rPr kumimoji="1" lang="en-US" altLang="ja-JP" sz="2000" b="1" dirty="0" smtClean="0">
                <a:solidFill>
                  <a:srgbClr val="0070C0"/>
                </a:solidFill>
              </a:rPr>
              <a:t>Chief: 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Shima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 Shimizu</a:t>
            </a:r>
          </a:p>
          <a:p>
            <a:pPr>
              <a:tabLst>
                <a:tab pos="2781300" algn="l"/>
              </a:tabLst>
            </a:pPr>
            <a:r>
              <a:rPr kumimoji="1" lang="en-US" altLang="ja-JP" sz="2000" b="1" dirty="0" smtClean="0">
                <a:solidFill>
                  <a:srgbClr val="0070C0"/>
                </a:solidFill>
              </a:rPr>
              <a:t>Keisuke 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Amimoto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	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Sakiko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 Ashikaga</a:t>
            </a:r>
            <a:br>
              <a:rPr kumimoji="1" lang="en-US" altLang="ja-JP" sz="2000" b="1" dirty="0" smtClean="0">
                <a:solidFill>
                  <a:srgbClr val="0070C0"/>
                </a:solidFill>
              </a:rPr>
            </a:br>
            <a:r>
              <a:rPr kumimoji="1" lang="en-US" altLang="ja-JP" sz="2000" b="1" dirty="0" err="1" smtClean="0">
                <a:solidFill>
                  <a:srgbClr val="0070C0"/>
                </a:solidFill>
              </a:rPr>
              <a:t>Hikaru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 Hirata	Hirohisa 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Ishiura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/>
            </a:r>
            <a:br>
              <a:rPr kumimoji="1" lang="en-US" altLang="ja-JP" sz="2000" b="1" dirty="0" smtClean="0">
                <a:solidFill>
                  <a:srgbClr val="0070C0"/>
                </a:solidFill>
              </a:rPr>
            </a:br>
            <a:r>
              <a:rPr kumimoji="1" lang="en-US" altLang="ja-JP" sz="2000" b="1" dirty="0" smtClean="0">
                <a:solidFill>
                  <a:srgbClr val="0070C0"/>
                </a:solidFill>
              </a:rPr>
              <a:t>Shogo Kido	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Koichiro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Kuniyoshi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/>
            </a:r>
            <a:br>
              <a:rPr kumimoji="1" lang="en-US" altLang="ja-JP" sz="2000" b="1" dirty="0" smtClean="0">
                <a:solidFill>
                  <a:srgbClr val="0070C0"/>
                </a:solidFill>
              </a:rPr>
            </a:br>
            <a:r>
              <a:rPr kumimoji="1" lang="en-US" altLang="ja-JP" sz="2000" b="1" dirty="0" smtClean="0">
                <a:solidFill>
                  <a:srgbClr val="0070C0"/>
                </a:solidFill>
              </a:rPr>
              <a:t>Keita 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Mizukoshi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	Tomohiro Ikeda</a:t>
            </a:r>
            <a:br>
              <a:rPr kumimoji="1" lang="en-US" altLang="ja-JP" sz="2000" b="1" dirty="0" smtClean="0">
                <a:solidFill>
                  <a:srgbClr val="0070C0"/>
                </a:solidFill>
              </a:rPr>
            </a:br>
            <a:r>
              <a:rPr kumimoji="1" lang="en-US" altLang="ja-JP" sz="2000" b="1" dirty="0" err="1" smtClean="0">
                <a:solidFill>
                  <a:srgbClr val="0070C0"/>
                </a:solidFill>
              </a:rPr>
              <a:t>Genta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Muroyama</a:t>
            </a:r>
            <a:r>
              <a:rPr kumimoji="1" lang="en-US" altLang="ja-JP" sz="2000" b="1" dirty="0">
                <a:solidFill>
                  <a:srgbClr val="0070C0"/>
                </a:solidFill>
              </a:rPr>
              <a:t>	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Takuma Nakamura</a:t>
            </a:r>
            <a:br>
              <a:rPr kumimoji="1" lang="en-US" altLang="ja-JP" sz="2000" b="1" dirty="0" smtClean="0">
                <a:solidFill>
                  <a:srgbClr val="0070C0"/>
                </a:solidFill>
              </a:rPr>
            </a:br>
            <a:r>
              <a:rPr kumimoji="1" lang="en-US" altLang="ja-JP" sz="2000" b="1" dirty="0" smtClean="0">
                <a:solidFill>
                  <a:srgbClr val="0070C0"/>
                </a:solidFill>
              </a:rPr>
              <a:t>Yuta Okazaki	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Hikaru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Setsuda</a:t>
            </a:r>
            <a:r>
              <a:rPr kumimoji="1" lang="en-US" altLang="ja-JP" sz="2000" b="1" dirty="0">
                <a:solidFill>
                  <a:srgbClr val="0070C0"/>
                </a:solidFill>
              </a:rPr>
              <a:t/>
            </a:r>
            <a:br>
              <a:rPr kumimoji="1" lang="en-US" altLang="ja-JP" sz="2000" b="1" dirty="0">
                <a:solidFill>
                  <a:srgbClr val="0070C0"/>
                </a:solidFill>
              </a:rPr>
            </a:br>
            <a:r>
              <a:rPr kumimoji="1" lang="en-US" altLang="ja-JP" sz="2000" b="1" dirty="0" smtClean="0">
                <a:solidFill>
                  <a:srgbClr val="0070C0"/>
                </a:solidFill>
              </a:rPr>
              <a:t>Tomohiro 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Shiozawa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	</a:t>
            </a:r>
            <a:r>
              <a:rPr kumimoji="1" lang="en-US" altLang="ja-JP" sz="2000" b="1" dirty="0" err="1" smtClean="0">
                <a:solidFill>
                  <a:srgbClr val="0070C0"/>
                </a:solidFill>
              </a:rPr>
              <a:t>Kosuke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 Takeda</a:t>
            </a:r>
            <a:br>
              <a:rPr kumimoji="1" lang="en-US" altLang="ja-JP" sz="2000" b="1" dirty="0" smtClean="0">
                <a:solidFill>
                  <a:srgbClr val="0070C0"/>
                </a:solidFill>
              </a:rPr>
            </a:br>
            <a:r>
              <a:rPr kumimoji="1" lang="en-US" altLang="ja-JP" sz="2000" b="1" dirty="0" smtClean="0">
                <a:solidFill>
                  <a:srgbClr val="0070C0"/>
                </a:solidFill>
              </a:rPr>
              <a:t>Chen Ye </a:t>
            </a:r>
            <a:endParaRPr kumimoji="1" lang="ja-JP" alt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4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… and special thanks to 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1998920"/>
            <a:ext cx="7543801" cy="3870173"/>
          </a:xfrm>
        </p:spPr>
        <p:txBody>
          <a:bodyPr/>
          <a:lstStyle/>
          <a:p>
            <a:r>
              <a:rPr kumimoji="1" lang="en-US" altLang="ja-JP" dirty="0"/>
              <a:t>o</a:t>
            </a:r>
            <a:r>
              <a:rPr kumimoji="1" lang="en-US" altLang="ja-JP" dirty="0" smtClean="0"/>
              <a:t>ur conference secretaries from KEK and RIKEN</a:t>
            </a:r>
          </a:p>
          <a:p>
            <a:pPr>
              <a:lnSpc>
                <a:spcPct val="100000"/>
              </a:lnSpc>
            </a:pPr>
            <a:r>
              <a:rPr kumimoji="1" lang="en-US" altLang="ja-JP" b="1" dirty="0" err="1" smtClean="0">
                <a:solidFill>
                  <a:srgbClr val="FF0000"/>
                </a:solidFill>
              </a:rPr>
              <a:t>Rie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Sakamoto</a:t>
            </a:r>
          </a:p>
          <a:p>
            <a:pPr>
              <a:lnSpc>
                <a:spcPct val="100000"/>
              </a:lnSpc>
            </a:pPr>
            <a:r>
              <a:rPr kumimoji="1" lang="en-US" altLang="ja-JP" b="1" dirty="0" err="1" smtClean="0">
                <a:solidFill>
                  <a:srgbClr val="FF0000"/>
                </a:solidFill>
              </a:rPr>
              <a:t>Ritsuko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Ota</a:t>
            </a:r>
          </a:p>
          <a:p>
            <a:pPr>
              <a:lnSpc>
                <a:spcPct val="100000"/>
              </a:lnSpc>
            </a:pPr>
            <a:r>
              <a:rPr kumimoji="1" lang="en-US" altLang="ja-JP" b="1" dirty="0">
                <a:solidFill>
                  <a:srgbClr val="FF0000"/>
                </a:solidFill>
              </a:rPr>
              <a:t>Sachiko </a:t>
            </a:r>
            <a:r>
              <a:rPr kumimoji="1" lang="en-US" altLang="ja-JP" b="1" dirty="0" err="1">
                <a:solidFill>
                  <a:srgbClr val="FF0000"/>
                </a:solidFill>
              </a:rPr>
              <a:t>Arimoto</a:t>
            </a:r>
            <a:r>
              <a:rPr kumimoji="1" lang="en-US" altLang="ja-JP" b="1" dirty="0">
                <a:solidFill>
                  <a:srgbClr val="FF0000"/>
                </a:solidFill>
              </a:rPr>
              <a:t> (visa)</a:t>
            </a:r>
          </a:p>
          <a:p>
            <a:pPr>
              <a:lnSpc>
                <a:spcPct val="100000"/>
              </a:lnSpc>
            </a:pPr>
            <a:r>
              <a:rPr kumimoji="1" lang="en-US" altLang="ja-JP" b="1" dirty="0" smtClean="0">
                <a:solidFill>
                  <a:srgbClr val="FF0000"/>
                </a:solidFill>
              </a:rPr>
              <a:t>Keiko Suzuki</a:t>
            </a:r>
          </a:p>
          <a:p>
            <a:pPr>
              <a:lnSpc>
                <a:spcPct val="100000"/>
              </a:lnSpc>
            </a:pPr>
            <a:r>
              <a:rPr kumimoji="1" lang="en-US" altLang="ja-JP" b="1" dirty="0" smtClean="0">
                <a:solidFill>
                  <a:srgbClr val="FF0000"/>
                </a:solidFill>
              </a:rPr>
              <a:t>Midori Yamamoto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6" name="図 5" descr="検索結果: &lt;strong&gt;花束&lt;/strong&gt; イラスト - GATAG｜フリー素材集 壱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69815">
            <a:off x="5451584" y="2601177"/>
            <a:ext cx="1882901" cy="309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675046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Office テーマ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テーマ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DejaVu Sans" charset="0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2117</TotalTime>
  <Words>336</Words>
  <Application>Microsoft Office PowerPoint</Application>
  <PresentationFormat>画面に合わせる (4:3)</PresentationFormat>
  <Paragraphs>63</Paragraphs>
  <Slides>11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11</vt:i4>
      </vt:variant>
    </vt:vector>
  </HeadingPairs>
  <TitlesOfParts>
    <vt:vector size="23" baseType="lpstr">
      <vt:lpstr>DejaVu Sans</vt:lpstr>
      <vt:lpstr>ＭＳ Ｐゴシック</vt:lpstr>
      <vt:lpstr>游ゴシック</vt:lpstr>
      <vt:lpstr>Arial</vt:lpstr>
      <vt:lpstr>Calibri</vt:lpstr>
      <vt:lpstr>Calibri Light</vt:lpstr>
      <vt:lpstr>Times New Roman</vt:lpstr>
      <vt:lpstr>Wingdings 2</vt:lpstr>
      <vt:lpstr>HDOfficeLightV0</vt:lpstr>
      <vt:lpstr>1_HDOfficeLightV0</vt:lpstr>
      <vt:lpstr>レトロスペクト</vt:lpstr>
      <vt:lpstr>Office テーマ</vt:lpstr>
      <vt:lpstr>It is hard to say farewell …</vt:lpstr>
      <vt:lpstr>PowerPoint プレゼンテーション</vt:lpstr>
      <vt:lpstr>Proceedings</vt:lpstr>
      <vt:lpstr>PowerPoint プレゼンテーション</vt:lpstr>
      <vt:lpstr>PowerPoint プレゼンテーション</vt:lpstr>
      <vt:lpstr>Thanks to our sponsors for support </vt:lpstr>
      <vt:lpstr>Thanks to …</vt:lpstr>
      <vt:lpstr>Thanks to …</vt:lpstr>
      <vt:lpstr>… and special thanks to …</vt:lpstr>
      <vt:lpstr>Thank you again to all of you </vt:lpstr>
      <vt:lpstr>See you again in Turin!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DIS2018 Proposal  to host in Kobe</dc:title>
  <dc:creator>Yuji Yamazaki</dc:creator>
  <cp:lastModifiedBy>yamazaki</cp:lastModifiedBy>
  <cp:revision>183</cp:revision>
  <dcterms:created xsi:type="dcterms:W3CDTF">2017-03-29T09:58:36Z</dcterms:created>
  <dcterms:modified xsi:type="dcterms:W3CDTF">2018-04-20T07:01:26Z</dcterms:modified>
</cp:coreProperties>
</file>