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10"/>
  </p:notesMasterIdLst>
  <p:handoutMasterIdLst>
    <p:handoutMasterId r:id="rId11"/>
  </p:handoutMasterIdLst>
  <p:sldIdLst>
    <p:sldId id="616" r:id="rId2"/>
    <p:sldId id="723" r:id="rId3"/>
    <p:sldId id="728" r:id="rId4"/>
    <p:sldId id="729" r:id="rId5"/>
    <p:sldId id="732" r:id="rId6"/>
    <p:sldId id="733" r:id="rId7"/>
    <p:sldId id="734" r:id="rId8"/>
    <p:sldId id="727" r:id="rId9"/>
  </p:sldIdLst>
  <p:sldSz cx="9144000" cy="6858000" type="screen4x3"/>
  <p:notesSz cx="6797675" cy="99282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  <a:srgbClr val="0000FF"/>
    <a:srgbClr val="FFFF99"/>
    <a:srgbClr val="789440"/>
    <a:srgbClr val="99FF66"/>
    <a:srgbClr val="7D5AA0"/>
    <a:srgbClr val="FFCC00"/>
    <a:srgbClr val="CCFF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3225" autoAdjust="0"/>
  </p:normalViewPr>
  <p:slideViewPr>
    <p:cSldViewPr>
      <p:cViewPr varScale="1">
        <p:scale>
          <a:sx n="120" d="100"/>
          <a:sy n="120" d="100"/>
        </p:scale>
        <p:origin x="142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85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413"/>
          </a:xfrm>
          <a:prstGeom prst="rect">
            <a:avLst/>
          </a:prstGeom>
        </p:spPr>
        <p:txBody>
          <a:bodyPr vert="horz" lIns="88224" tIns="44111" rIns="88224" bIns="4411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95" y="1"/>
            <a:ext cx="2945862" cy="497413"/>
          </a:xfrm>
          <a:prstGeom prst="rect">
            <a:avLst/>
          </a:prstGeom>
        </p:spPr>
        <p:txBody>
          <a:bodyPr vert="horz" lIns="88224" tIns="44111" rIns="88224" bIns="44111" rtlCol="0"/>
          <a:lstStyle>
            <a:lvl1pPr algn="r">
              <a:defRPr sz="1200"/>
            </a:lvl1pPr>
          </a:lstStyle>
          <a:p>
            <a:fld id="{FB44F07A-8B2D-4C08-8962-4D789EE73865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14"/>
            <a:ext cx="2945862" cy="497413"/>
          </a:xfrm>
          <a:prstGeom prst="rect">
            <a:avLst/>
          </a:prstGeom>
        </p:spPr>
        <p:txBody>
          <a:bodyPr vert="horz" lIns="88224" tIns="44111" rIns="88224" bIns="4411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95" y="9430814"/>
            <a:ext cx="2945862" cy="497413"/>
          </a:xfrm>
          <a:prstGeom prst="rect">
            <a:avLst/>
          </a:prstGeom>
        </p:spPr>
        <p:txBody>
          <a:bodyPr vert="horz" lIns="88224" tIns="44111" rIns="88224" bIns="44111" rtlCol="0" anchor="b"/>
          <a:lstStyle>
            <a:lvl1pPr algn="r">
              <a:defRPr sz="1200"/>
            </a:lvl1pPr>
          </a:lstStyle>
          <a:p>
            <a:fld id="{0924AED5-7434-4281-AFEB-7390BD88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46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34" tIns="49218" rIns="98434" bIns="49218" numCol="1" anchor="t" anchorCtr="0" compatLnSpc="1">
            <a:prstTxWarp prst="textNoShape">
              <a:avLst/>
            </a:prstTxWarp>
          </a:bodyPr>
          <a:lstStyle>
            <a:lvl1pPr algn="l" defTabSz="984528" eaLnBrk="1" hangingPunct="1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7" y="0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34" tIns="49218" rIns="98434" bIns="49218" numCol="1" anchor="t" anchorCtr="0" compatLnSpc="1">
            <a:prstTxWarp prst="textNoShape">
              <a:avLst/>
            </a:prstTxWarp>
          </a:bodyPr>
          <a:lstStyle>
            <a:lvl1pPr algn="r" defTabSz="984528" eaLnBrk="1" hangingPunct="1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20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34" tIns="49218" rIns="98434" bIns="49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30041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34" tIns="49218" rIns="98434" bIns="49218" numCol="1" anchor="b" anchorCtr="0" compatLnSpc="1">
            <a:prstTxWarp prst="textNoShape">
              <a:avLst/>
            </a:prstTxWarp>
          </a:bodyPr>
          <a:lstStyle>
            <a:lvl1pPr algn="l" defTabSz="984528" eaLnBrk="1" hangingPunct="1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7" y="9430041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34" tIns="49218" rIns="98434" bIns="49218" numCol="1" anchor="b" anchorCtr="0" compatLnSpc="1">
            <a:prstTxWarp prst="textNoShape">
              <a:avLst/>
            </a:prstTxWarp>
          </a:bodyPr>
          <a:lstStyle>
            <a:lvl1pPr algn="r" defTabSz="984528" eaLnBrk="1" hangingPunct="1">
              <a:defRPr sz="1300"/>
            </a:lvl1pPr>
          </a:lstStyle>
          <a:p>
            <a:pPr>
              <a:defRPr/>
            </a:pPr>
            <a:fld id="{D6452C91-CA2A-4827-ABD1-88A74120FBD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1367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4775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935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5274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35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67169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6391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2526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4444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08725"/>
            <a:ext cx="2133600" cy="2413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16A1F-528D-458D-AC4D-A264336BA00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16A1F-528D-458D-AC4D-A264336BA007}" type="slidenum">
              <a:rPr lang="el-GR" altLang="en-US"/>
              <a:pPr>
                <a:defRPr/>
              </a:pPr>
              <a:t>‹#›</a:t>
            </a:fld>
            <a:endParaRPr lang="el-G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188913"/>
            <a:ext cx="77152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smtClean="0"/>
              <a:t>Click to edit Master text styles</a:t>
            </a:r>
          </a:p>
          <a:p>
            <a:pPr lvl="1"/>
            <a:r>
              <a:rPr lang="el-GR" altLang="en-US" smtClean="0"/>
              <a:t>Second level</a:t>
            </a:r>
          </a:p>
          <a:p>
            <a:pPr lvl="2"/>
            <a:r>
              <a:rPr lang="el-GR" altLang="en-US" smtClean="0"/>
              <a:t>Third level</a:t>
            </a:r>
          </a:p>
          <a:p>
            <a:pPr lvl="3"/>
            <a:r>
              <a:rPr lang="el-GR" altLang="en-US" smtClean="0"/>
              <a:t>Fourth level</a:t>
            </a:r>
          </a:p>
          <a:p>
            <a:pPr lvl="4"/>
            <a:r>
              <a:rPr lang="el-GR" alt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37288"/>
            <a:ext cx="21336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237288"/>
            <a:ext cx="3960813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08725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fld id="{4AFE4CA5-D488-4E24-A7B8-D9C7121177F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  <p:sp>
        <p:nvSpPr>
          <p:cNvPr id="12295" name="Freeform 7"/>
          <p:cNvSpPr>
            <a:spLocks noChangeArrowheads="1"/>
          </p:cNvSpPr>
          <p:nvPr/>
        </p:nvSpPr>
        <p:spPr bwMode="auto">
          <a:xfrm flipV="1">
            <a:off x="381000" y="29845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57200" y="62801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33" name="Picture 10" descr="CERN-c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9863" y="142875"/>
            <a:ext cx="7588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ERN-cl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9863" y="142875"/>
            <a:ext cx="7588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57200" y="62801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76" r:id="rId5"/>
    <p:sldLayoutId id="2147483681" r:id="rId6"/>
    <p:sldLayoutId id="2147483682" r:id="rId7"/>
    <p:sldLayoutId id="2147483683" r:id="rId8"/>
    <p:sldLayoutId id="2147483684" r:id="rId9"/>
  </p:sldLayoutIdLst>
  <p:transition>
    <p:pull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rgbClr val="003366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rgbClr val="003366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rgbClr val="003366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rgbClr val="003366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916832"/>
            <a:ext cx="8640960" cy="1800200"/>
          </a:xfrm>
        </p:spPr>
        <p:txBody>
          <a:bodyPr/>
          <a:lstStyle/>
          <a:p>
            <a:pPr algn="ctr"/>
            <a:r>
              <a:rPr lang="en-US" sz="3600" dirty="0" smtClean="0">
                <a:latin typeface="+mn-lt"/>
              </a:rPr>
              <a:t>Measurement of CLICpix2 </a:t>
            </a:r>
            <a:br>
              <a:rPr lang="en-US" sz="3600" dirty="0" smtClean="0">
                <a:latin typeface="+mn-lt"/>
              </a:rPr>
            </a:br>
            <a:r>
              <a:rPr lang="en-US" sz="3600" dirty="0" smtClean="0">
                <a:latin typeface="+mn-lt"/>
              </a:rPr>
              <a:t>Power Supply Bounces</a:t>
            </a:r>
            <a:endParaRPr lang="en-US" sz="3200" i="1" u="sng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2207096"/>
          </a:xfrm>
        </p:spPr>
        <p:txBody>
          <a:bodyPr/>
          <a:lstStyle/>
          <a:p>
            <a:r>
              <a:rPr lang="en-US" sz="2800" dirty="0" smtClean="0"/>
              <a:t>Edinei Santin</a:t>
            </a:r>
          </a:p>
          <a:p>
            <a:endParaRPr lang="en-US" sz="2800" dirty="0" smtClean="0"/>
          </a:p>
          <a:p>
            <a:endParaRPr lang="en-US" sz="2400" dirty="0" smtClean="0"/>
          </a:p>
          <a:p>
            <a:r>
              <a:rPr lang="en-US" sz="2400" dirty="0" smtClean="0"/>
              <a:t>CERN, </a:t>
            </a:r>
            <a:r>
              <a:rPr lang="en-US" sz="2400" dirty="0" smtClean="0"/>
              <a:t>July 27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2017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43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Measurement c</a:t>
            </a:r>
            <a:r>
              <a:rPr lang="en-US" sz="3200" dirty="0" smtClean="0">
                <a:latin typeface="+mn-lt"/>
              </a:rPr>
              <a:t>onditions</a:t>
            </a:r>
            <a:endParaRPr lang="en-US" sz="3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2</a:t>
            </a:fld>
            <a:endParaRPr lang="el-GR" alt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67544" y="1412776"/>
            <a:ext cx="8676456" cy="475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The V</a:t>
            </a:r>
            <a:r>
              <a:rPr lang="en-US" sz="2000" kern="0" baseline="-25000" dirty="0" smtClean="0"/>
              <a:t>DD</a:t>
            </a:r>
            <a:r>
              <a:rPr lang="en-US" sz="2000" kern="0" dirty="0" smtClean="0"/>
              <a:t> measurements were performed as follows:</a:t>
            </a:r>
          </a:p>
          <a:p>
            <a:pPr lvl="1"/>
            <a:r>
              <a:rPr lang="en-US" sz="1600" kern="0" dirty="0" smtClean="0"/>
              <a:t>After normal power on and configuration sequence </a:t>
            </a:r>
            <a:r>
              <a:rPr lang="en-US" sz="1600" kern="0" dirty="0"/>
              <a:t>(all pixels unmasked</a:t>
            </a:r>
            <a:r>
              <a:rPr lang="en-US" sz="1600" kern="0" dirty="0" smtClean="0"/>
              <a:t>), the command </a:t>
            </a:r>
            <a:r>
              <a:rPr lang="en-US" sz="1600" kern="0" dirty="0"/>
              <a:t>“acquire 1 1 filename 0” </a:t>
            </a:r>
            <a:r>
              <a:rPr lang="en-US" sz="1600" kern="0" dirty="0" smtClean="0"/>
              <a:t>was </a:t>
            </a:r>
            <a:r>
              <a:rPr lang="en-US" sz="1600" kern="0" dirty="0"/>
              <a:t>called manually </a:t>
            </a:r>
            <a:r>
              <a:rPr lang="en-US" sz="1600" kern="0" dirty="0" smtClean="0"/>
              <a:t>and the scope triggered to the rising edge of PWR_ACQ</a:t>
            </a:r>
          </a:p>
          <a:p>
            <a:pPr lvl="1"/>
            <a:r>
              <a:rPr lang="en-US" sz="1600" kern="0" dirty="0" smtClean="0"/>
              <a:t>PWR_ACQ pulse duration is 100 µs and SHUTTER is 60 µs, starting 40 µs later and finishing simultaneously with PWR_ACQ</a:t>
            </a:r>
          </a:p>
          <a:p>
            <a:pPr lvl="1"/>
            <a:r>
              <a:rPr lang="en-US" sz="1600" kern="0" dirty="0" smtClean="0"/>
              <a:t>After PWR_ACQ/SHUTTER sequence, the readout is performed </a:t>
            </a:r>
          </a:p>
          <a:p>
            <a:pPr lvl="1"/>
            <a:r>
              <a:rPr lang="en-US" sz="1600" kern="0" dirty="0" smtClean="0"/>
              <a:t>The V</a:t>
            </a:r>
            <a:r>
              <a:rPr lang="en-US" sz="1600" kern="0" baseline="-25000" dirty="0" smtClean="0"/>
              <a:t>DD</a:t>
            </a:r>
            <a:r>
              <a:rPr lang="en-US" sz="1600" kern="0" dirty="0" smtClean="0"/>
              <a:t>’s were measured at PCB level (ac coupled)</a:t>
            </a:r>
          </a:p>
          <a:p>
            <a:pPr lvl="1"/>
            <a:endParaRPr lang="en-US" sz="1600" kern="0" dirty="0" smtClean="0"/>
          </a:p>
          <a:p>
            <a:r>
              <a:rPr lang="en-US" sz="2000" kern="0" dirty="0" smtClean="0"/>
              <a:t>Boards used:</a:t>
            </a:r>
          </a:p>
          <a:p>
            <a:pPr lvl="1"/>
            <a:r>
              <a:rPr lang="en-US" sz="1600" kern="0" dirty="0" err="1" smtClean="0"/>
              <a:t>CaR</a:t>
            </a:r>
            <a:r>
              <a:rPr lang="en-US" sz="1600" kern="0" dirty="0" smtClean="0"/>
              <a:t> board #3 </a:t>
            </a:r>
          </a:p>
          <a:p>
            <a:pPr lvl="1"/>
            <a:r>
              <a:rPr lang="en-US" sz="1600" kern="0" dirty="0" smtClean="0"/>
              <a:t>Chip board #2</a:t>
            </a:r>
            <a:endParaRPr lang="en-US" sz="1600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0978" r="11021"/>
          <a:stretch/>
        </p:blipFill>
        <p:spPr>
          <a:xfrm>
            <a:off x="6084168" y="3741903"/>
            <a:ext cx="2559770" cy="240242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6652280" y="5240704"/>
            <a:ext cx="439553" cy="460299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02994" y="5296364"/>
            <a:ext cx="29241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kern="0" dirty="0" smtClean="0"/>
              <a:t>measurement points </a:t>
            </a:r>
            <a:r>
              <a:rPr lang="en-US" sz="1600" kern="0" dirty="0" smtClean="0">
                <a:sym typeface="Wingdings" panose="05000000000000000000" pitchFamily="2" charset="2"/>
              </a:rPr>
              <a:t> </a:t>
            </a: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2862897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V</a:t>
            </a:r>
            <a:r>
              <a:rPr lang="en-US" sz="3200" baseline="-25000" dirty="0" smtClean="0">
                <a:latin typeface="+mn-lt"/>
              </a:rPr>
              <a:t>DD,DIG</a:t>
            </a:r>
            <a:r>
              <a:rPr lang="en-US" sz="3200" dirty="0" smtClean="0">
                <a:latin typeface="+mn-lt"/>
              </a:rPr>
              <a:t> with </a:t>
            </a:r>
            <a:r>
              <a:rPr lang="en-US" sz="3200" dirty="0" err="1" smtClean="0">
                <a:solidFill>
                  <a:srgbClr val="FF0000"/>
                </a:solidFill>
                <a:latin typeface="+mn-lt"/>
              </a:rPr>
              <a:t>pp_en_n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= 0</a:t>
            </a:r>
            <a:endParaRPr lang="en-US" sz="3200" baseline="-25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3</a:t>
            </a:fld>
            <a:endParaRPr lang="el-GR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3" t="3730"/>
          <a:stretch/>
        </p:blipFill>
        <p:spPr>
          <a:xfrm>
            <a:off x="0" y="1700808"/>
            <a:ext cx="4516151" cy="35207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9" t="3656"/>
          <a:stretch/>
        </p:blipFill>
        <p:spPr>
          <a:xfrm>
            <a:off x="4655654" y="1698130"/>
            <a:ext cx="4498828" cy="352343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051720" y="2276872"/>
            <a:ext cx="288032" cy="1872208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346960" y="2415436"/>
            <a:ext cx="4366260" cy="221084"/>
          </a:xfrm>
          <a:custGeom>
            <a:avLst/>
            <a:gdLst>
              <a:gd name="connsiteX0" fmla="*/ 0 w 4366260"/>
              <a:gd name="connsiteY0" fmla="*/ 221084 h 221084"/>
              <a:gd name="connsiteX1" fmla="*/ 2232660 w 4366260"/>
              <a:gd name="connsiteY1" fmla="*/ 104 h 221084"/>
              <a:gd name="connsiteX2" fmla="*/ 4366260 w 4366260"/>
              <a:gd name="connsiteY2" fmla="*/ 198224 h 221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66260" h="221084">
                <a:moveTo>
                  <a:pt x="0" y="221084"/>
                </a:moveTo>
                <a:cubicBezTo>
                  <a:pt x="752475" y="112499"/>
                  <a:pt x="1504950" y="3914"/>
                  <a:pt x="2232660" y="104"/>
                </a:cubicBezTo>
                <a:cubicBezTo>
                  <a:pt x="2960370" y="-3706"/>
                  <a:pt x="3663315" y="97259"/>
                  <a:pt x="4366260" y="198224"/>
                </a:cubicBezTo>
              </a:path>
            </a:pathLst>
          </a:cu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77" y="2498020"/>
            <a:ext cx="9621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PWR_ACQ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175628" y="2657198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kern="0" dirty="0">
                <a:solidFill>
                  <a:srgbClr val="FFFF00"/>
                </a:solidFill>
                <a:sym typeface="Wingdings" panose="05000000000000000000" pitchFamily="2" charset="2"/>
              </a:rPr>
              <a:t>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932040" y="2205780"/>
            <a:ext cx="721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zoom in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624773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4813548" y="4043896"/>
            <a:ext cx="647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500 µs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188775" y="4043896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10 ms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95536" y="5445224"/>
            <a:ext cx="8496944" cy="67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There is a bounce of ~ 10 mV when PWQ_ACQ rises, which settles in ~ 25 µs</a:t>
            </a:r>
            <a:endParaRPr lang="en-US" sz="1800" kern="0" dirty="0"/>
          </a:p>
        </p:txBody>
      </p:sp>
      <p:sp>
        <p:nvSpPr>
          <p:cNvPr id="17" name="Rectangle 16"/>
          <p:cNvSpPr/>
          <p:nvPr/>
        </p:nvSpPr>
        <p:spPr>
          <a:xfrm>
            <a:off x="84577" y="3296409"/>
            <a:ext cx="15440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V</a:t>
            </a:r>
            <a:r>
              <a:rPr lang="pt-BR" sz="1200" kern="0" baseline="-25000" dirty="0" smtClean="0">
                <a:solidFill>
                  <a:srgbClr val="FFFF00"/>
                </a:solidFill>
                <a:sym typeface="Wingdings" panose="05000000000000000000" pitchFamily="2" charset="2"/>
              </a:rPr>
              <a:t>DD</a:t>
            </a:r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 (ac component)</a:t>
            </a:r>
            <a:endParaRPr 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104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V</a:t>
            </a:r>
            <a:r>
              <a:rPr lang="en-US" sz="3200" baseline="-25000" dirty="0" smtClean="0">
                <a:latin typeface="+mn-lt"/>
              </a:rPr>
              <a:t>DD,ANA</a:t>
            </a:r>
            <a:r>
              <a:rPr lang="en-US" sz="3200" dirty="0" smtClean="0">
                <a:latin typeface="+mn-lt"/>
              </a:rPr>
              <a:t> with </a:t>
            </a:r>
            <a:r>
              <a:rPr lang="en-US" sz="3200" dirty="0" err="1" smtClean="0">
                <a:latin typeface="+mn-lt"/>
              </a:rPr>
              <a:t>pp_en_n</a:t>
            </a:r>
            <a:r>
              <a:rPr lang="en-US" sz="3200" dirty="0" smtClean="0">
                <a:latin typeface="+mn-lt"/>
              </a:rPr>
              <a:t> = 0   (1/..)</a:t>
            </a:r>
            <a:endParaRPr lang="en-US" sz="3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4</a:t>
            </a:fld>
            <a:endParaRPr lang="el-GR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8" t="3083"/>
          <a:stretch/>
        </p:blipFill>
        <p:spPr>
          <a:xfrm>
            <a:off x="-3408" y="1700808"/>
            <a:ext cx="4518875" cy="3544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3" t="3391"/>
          <a:stretch/>
        </p:blipFill>
        <p:spPr>
          <a:xfrm>
            <a:off x="4627849" y="1700808"/>
            <a:ext cx="4516151" cy="353311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2051720" y="2276872"/>
            <a:ext cx="288032" cy="1872208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2346960" y="2415436"/>
            <a:ext cx="4366260" cy="221084"/>
          </a:xfrm>
          <a:custGeom>
            <a:avLst/>
            <a:gdLst>
              <a:gd name="connsiteX0" fmla="*/ 0 w 4366260"/>
              <a:gd name="connsiteY0" fmla="*/ 221084 h 221084"/>
              <a:gd name="connsiteX1" fmla="*/ 2232660 w 4366260"/>
              <a:gd name="connsiteY1" fmla="*/ 104 h 221084"/>
              <a:gd name="connsiteX2" fmla="*/ 4366260 w 4366260"/>
              <a:gd name="connsiteY2" fmla="*/ 198224 h 221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66260" h="221084">
                <a:moveTo>
                  <a:pt x="0" y="221084"/>
                </a:moveTo>
                <a:cubicBezTo>
                  <a:pt x="752475" y="112499"/>
                  <a:pt x="1504950" y="3914"/>
                  <a:pt x="2232660" y="104"/>
                </a:cubicBezTo>
                <a:cubicBezTo>
                  <a:pt x="2960370" y="-3706"/>
                  <a:pt x="3663315" y="97259"/>
                  <a:pt x="4366260" y="198224"/>
                </a:cubicBezTo>
              </a:path>
            </a:pathLst>
          </a:cu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2040" y="2205780"/>
            <a:ext cx="721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zoom in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624773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4813548" y="4043896"/>
            <a:ext cx="647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500 µs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0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2" name="Rectangle 11"/>
          <p:cNvSpPr/>
          <p:nvPr/>
        </p:nvSpPr>
        <p:spPr>
          <a:xfrm>
            <a:off x="188775" y="4043896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10 ms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95536" y="5445224"/>
            <a:ext cx="8496944" cy="67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There is a bounce of ~ 5 mV when PWQ_ACQ rises, which settles in ~ 25 µs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2001715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V</a:t>
            </a:r>
            <a:r>
              <a:rPr lang="en-US" sz="3200" baseline="-25000" dirty="0" smtClean="0">
                <a:latin typeface="+mn-lt"/>
              </a:rPr>
              <a:t>DD,ANA</a:t>
            </a:r>
            <a:r>
              <a:rPr lang="en-US" sz="3200" dirty="0" smtClean="0">
                <a:latin typeface="+mn-lt"/>
              </a:rPr>
              <a:t> with </a:t>
            </a:r>
            <a:r>
              <a:rPr lang="en-US" sz="3200" dirty="0" err="1" smtClean="0">
                <a:latin typeface="+mn-lt"/>
              </a:rPr>
              <a:t>pp_en_n</a:t>
            </a:r>
            <a:r>
              <a:rPr lang="en-US" sz="3200" dirty="0" smtClean="0">
                <a:latin typeface="+mn-lt"/>
              </a:rPr>
              <a:t> = 0   (2/2)</a:t>
            </a:r>
            <a:endParaRPr lang="en-US" sz="3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5</a:t>
            </a:fld>
            <a:endParaRPr lang="el-GR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8" t="3083"/>
          <a:stretch/>
        </p:blipFill>
        <p:spPr>
          <a:xfrm>
            <a:off x="-3408" y="1700808"/>
            <a:ext cx="4518875" cy="35443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640656" y="3428999"/>
            <a:ext cx="1508184" cy="504057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" t="3125"/>
          <a:stretch/>
        </p:blipFill>
        <p:spPr>
          <a:xfrm>
            <a:off x="4624773" y="1700808"/>
            <a:ext cx="4531019" cy="3542863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 bwMode="auto">
          <a:xfrm>
            <a:off x="2195736" y="3207916"/>
            <a:ext cx="4357464" cy="292422"/>
          </a:xfrm>
          <a:custGeom>
            <a:avLst/>
            <a:gdLst>
              <a:gd name="connsiteX0" fmla="*/ 0 w 4366260"/>
              <a:gd name="connsiteY0" fmla="*/ 221084 h 221084"/>
              <a:gd name="connsiteX1" fmla="*/ 2232660 w 4366260"/>
              <a:gd name="connsiteY1" fmla="*/ 104 h 221084"/>
              <a:gd name="connsiteX2" fmla="*/ 4366260 w 4366260"/>
              <a:gd name="connsiteY2" fmla="*/ 198224 h 221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66260" h="221084">
                <a:moveTo>
                  <a:pt x="0" y="221084"/>
                </a:moveTo>
                <a:cubicBezTo>
                  <a:pt x="752475" y="112499"/>
                  <a:pt x="1504950" y="3914"/>
                  <a:pt x="2232660" y="104"/>
                </a:cubicBezTo>
                <a:cubicBezTo>
                  <a:pt x="2960370" y="-3706"/>
                  <a:pt x="3663315" y="97259"/>
                  <a:pt x="4366260" y="198224"/>
                </a:cubicBezTo>
              </a:path>
            </a:pathLst>
          </a:cu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0816" y="2998260"/>
            <a:ext cx="8162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zoom out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4624773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4813548" y="4043896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50 ms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0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6" name="Rectangle 15"/>
          <p:cNvSpPr/>
          <p:nvPr/>
        </p:nvSpPr>
        <p:spPr>
          <a:xfrm>
            <a:off x="188775" y="4043896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10 ms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395536" y="5363325"/>
            <a:ext cx="8640960" cy="87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1600" kern="0" dirty="0" smtClean="0"/>
              <a:t>There is also a strange bounce pattern preceding PWR_ACQ. The pattern is roughly the same between acquisitions and it happens roughly at the same time </a:t>
            </a:r>
            <a:r>
              <a:rPr lang="en-US" sz="1600" kern="0" dirty="0" err="1" smtClean="0"/>
              <a:t>wrt</a:t>
            </a:r>
            <a:r>
              <a:rPr lang="en-US" sz="1600" kern="0" dirty="0" smtClean="0"/>
              <a:t> PWR_ACQ</a:t>
            </a:r>
          </a:p>
          <a:p>
            <a:r>
              <a:rPr lang="en-US" sz="1600" kern="0" dirty="0" smtClean="0"/>
              <a:t>It is not clear what causes these bounces, since chip should be quiet during that time</a:t>
            </a: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965805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3" t="3521"/>
          <a:stretch/>
        </p:blipFill>
        <p:spPr>
          <a:xfrm>
            <a:off x="4624773" y="1690665"/>
            <a:ext cx="4516151" cy="35283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3658"/>
          <a:stretch/>
        </p:blipFill>
        <p:spPr>
          <a:xfrm>
            <a:off x="5814" y="1698196"/>
            <a:ext cx="4511647" cy="35233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V</a:t>
            </a:r>
            <a:r>
              <a:rPr lang="en-US" sz="3200" baseline="-25000" dirty="0" smtClean="0">
                <a:latin typeface="+mn-lt"/>
              </a:rPr>
              <a:t>DD,DIG</a:t>
            </a:r>
            <a:r>
              <a:rPr lang="en-US" sz="3200" dirty="0" smtClean="0">
                <a:latin typeface="+mn-lt"/>
              </a:rPr>
              <a:t> with </a:t>
            </a:r>
            <a:r>
              <a:rPr lang="en-US" sz="3200" dirty="0" err="1" smtClean="0">
                <a:solidFill>
                  <a:srgbClr val="FF0000"/>
                </a:solidFill>
                <a:latin typeface="+mn-lt"/>
              </a:rPr>
              <a:t>pp_en_n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= 1</a:t>
            </a:r>
            <a:endParaRPr lang="en-US" sz="3200" baseline="-25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6</a:t>
            </a:fld>
            <a:endParaRPr lang="el-GR" alt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2051720" y="2276872"/>
            <a:ext cx="288032" cy="1872208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346960" y="2415436"/>
            <a:ext cx="4366260" cy="221084"/>
          </a:xfrm>
          <a:custGeom>
            <a:avLst/>
            <a:gdLst>
              <a:gd name="connsiteX0" fmla="*/ 0 w 4366260"/>
              <a:gd name="connsiteY0" fmla="*/ 221084 h 221084"/>
              <a:gd name="connsiteX1" fmla="*/ 2232660 w 4366260"/>
              <a:gd name="connsiteY1" fmla="*/ 104 h 221084"/>
              <a:gd name="connsiteX2" fmla="*/ 4366260 w 4366260"/>
              <a:gd name="connsiteY2" fmla="*/ 198224 h 221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66260" h="221084">
                <a:moveTo>
                  <a:pt x="0" y="221084"/>
                </a:moveTo>
                <a:cubicBezTo>
                  <a:pt x="752475" y="112499"/>
                  <a:pt x="1504950" y="3914"/>
                  <a:pt x="2232660" y="104"/>
                </a:cubicBezTo>
                <a:cubicBezTo>
                  <a:pt x="2960370" y="-3706"/>
                  <a:pt x="3663315" y="97259"/>
                  <a:pt x="4366260" y="198224"/>
                </a:cubicBezTo>
              </a:path>
            </a:pathLst>
          </a:cu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32040" y="2205780"/>
            <a:ext cx="721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zoom in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624773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4813548" y="4043896"/>
            <a:ext cx="647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500 µs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188775" y="4043896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10 ms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95536" y="5445224"/>
            <a:ext cx="8496944" cy="67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There is a bounce of ~ 10 mV when PWQ_ACQ rises, which settles in ~ 25 µs. Very similar to the case when </a:t>
            </a:r>
            <a:r>
              <a:rPr lang="en-US" sz="1800" kern="0" dirty="0" err="1" smtClean="0"/>
              <a:t>pp_en_n</a:t>
            </a:r>
            <a:r>
              <a:rPr lang="en-US" sz="1800" kern="0" dirty="0" smtClean="0"/>
              <a:t> = 0.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2064858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8" t="2750"/>
          <a:stretch/>
        </p:blipFill>
        <p:spPr>
          <a:xfrm>
            <a:off x="4644008" y="1697585"/>
            <a:ext cx="4511549" cy="35565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t="3594"/>
          <a:stretch/>
        </p:blipFill>
        <p:spPr>
          <a:xfrm>
            <a:off x="0" y="1693351"/>
            <a:ext cx="4507307" cy="35257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V</a:t>
            </a:r>
            <a:r>
              <a:rPr lang="en-US" sz="3200" baseline="-25000" dirty="0" smtClean="0">
                <a:latin typeface="+mn-lt"/>
              </a:rPr>
              <a:t>DD,ANA</a:t>
            </a:r>
            <a:r>
              <a:rPr lang="en-US" sz="3200" dirty="0" smtClean="0">
                <a:latin typeface="+mn-lt"/>
              </a:rPr>
              <a:t> with </a:t>
            </a:r>
            <a:r>
              <a:rPr lang="en-US" sz="3200" dirty="0" err="1">
                <a:latin typeface="+mn-lt"/>
              </a:rPr>
              <a:t>pp_en_n</a:t>
            </a:r>
            <a:r>
              <a:rPr lang="en-US" sz="3200" dirty="0">
                <a:latin typeface="+mn-lt"/>
              </a:rPr>
              <a:t> = 1</a:t>
            </a:r>
            <a:endParaRPr lang="en-US" sz="3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7</a:t>
            </a:fld>
            <a:endParaRPr lang="el-GR" alt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2051720" y="2276872"/>
            <a:ext cx="288032" cy="1872208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346960" y="2415436"/>
            <a:ext cx="4366260" cy="221084"/>
          </a:xfrm>
          <a:custGeom>
            <a:avLst/>
            <a:gdLst>
              <a:gd name="connsiteX0" fmla="*/ 0 w 4366260"/>
              <a:gd name="connsiteY0" fmla="*/ 221084 h 221084"/>
              <a:gd name="connsiteX1" fmla="*/ 2232660 w 4366260"/>
              <a:gd name="connsiteY1" fmla="*/ 104 h 221084"/>
              <a:gd name="connsiteX2" fmla="*/ 4366260 w 4366260"/>
              <a:gd name="connsiteY2" fmla="*/ 198224 h 221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66260" h="221084">
                <a:moveTo>
                  <a:pt x="0" y="221084"/>
                </a:moveTo>
                <a:cubicBezTo>
                  <a:pt x="752475" y="112499"/>
                  <a:pt x="1504950" y="3914"/>
                  <a:pt x="2232660" y="104"/>
                </a:cubicBezTo>
                <a:cubicBezTo>
                  <a:pt x="2960370" y="-3706"/>
                  <a:pt x="3663315" y="97259"/>
                  <a:pt x="4366260" y="198224"/>
                </a:cubicBezTo>
              </a:path>
            </a:pathLst>
          </a:cu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32040" y="2205780"/>
            <a:ext cx="721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zoom in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624773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4813548" y="4043896"/>
            <a:ext cx="647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500 µs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4293096"/>
            <a:ext cx="43397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188775" y="4043896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kern="0" dirty="0" smtClean="0">
                <a:solidFill>
                  <a:srgbClr val="FFFF00"/>
                </a:solidFill>
                <a:sym typeface="Wingdings" panose="05000000000000000000" pitchFamily="2" charset="2"/>
              </a:rPr>
              <a:t>10 ms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95536" y="5254157"/>
            <a:ext cx="8496944" cy="86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There is no bounce when PWQ_ACQ rises, since analog biasing is not switched off (i.e. </a:t>
            </a:r>
            <a:r>
              <a:rPr lang="en-US" sz="1800" kern="0" dirty="0" err="1" smtClean="0"/>
              <a:t>pp_en_n</a:t>
            </a:r>
            <a:r>
              <a:rPr lang="en-US" sz="1800" kern="0" dirty="0" smtClean="0"/>
              <a:t> = 1)</a:t>
            </a:r>
          </a:p>
          <a:p>
            <a:r>
              <a:rPr lang="en-US" sz="1800" kern="0" dirty="0" smtClean="0"/>
              <a:t>Strange pattern preceding PWR_ACQ is still present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2834821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Conclusion</a:t>
            </a:r>
            <a:endParaRPr lang="en-US" sz="3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8</a:t>
            </a:fld>
            <a:endParaRPr lang="el-GR" alt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67544" y="1412776"/>
            <a:ext cx="8219256" cy="475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Despite the strange bounce pattern on V</a:t>
            </a:r>
            <a:r>
              <a:rPr lang="en-US" sz="2000" kern="0" baseline="-25000" dirty="0" smtClean="0"/>
              <a:t>DD,ANA</a:t>
            </a:r>
            <a:r>
              <a:rPr lang="en-US" sz="2000" kern="0" dirty="0" smtClean="0"/>
              <a:t> that happens before acquisitions, it doesn’t seem to exist a large V</a:t>
            </a:r>
            <a:r>
              <a:rPr lang="en-US" sz="2000" kern="0" baseline="-25000" dirty="0" smtClean="0"/>
              <a:t>DD</a:t>
            </a:r>
            <a:r>
              <a:rPr lang="en-US" sz="2000" kern="0" dirty="0" smtClean="0"/>
              <a:t> bounce that would deteriorate the chip performance</a:t>
            </a: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452463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1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ter 1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1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211849</TotalTime>
  <Words>358</Words>
  <Application>Microsoft Office PowerPoint</Application>
  <PresentationFormat>On-screen Show (4:3)</PresentationFormat>
  <Paragraphs>63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Garamond</vt:lpstr>
      <vt:lpstr>Wingdings</vt:lpstr>
      <vt:lpstr>Master 1</vt:lpstr>
      <vt:lpstr>Measurement of CLICpix2  Power Supply Bounces</vt:lpstr>
      <vt:lpstr>Measurement conditions</vt:lpstr>
      <vt:lpstr>VDD,DIG with pp_en_n = 0</vt:lpstr>
      <vt:lpstr>VDD,ANA with pp_en_n = 0   (1/..)</vt:lpstr>
      <vt:lpstr>VDD,ANA with pp_en_n = 0   (2/2)</vt:lpstr>
      <vt:lpstr>VDD,DIG with pp_en_n = 1</vt:lpstr>
      <vt:lpstr>VDD,ANA with pp_en_n = 1</vt:lpstr>
      <vt:lpstr>Conclusion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 Frontends Study for the CLICTD chip First Impressions </dc:title>
  <cp:lastModifiedBy>Edinei Santin</cp:lastModifiedBy>
  <cp:revision>3214</cp:revision>
  <cp:lastPrinted>2017-02-15T13:44:53Z</cp:lastPrinted>
  <dcterms:created xsi:type="dcterms:W3CDTF">2009-09-08T12:29:09Z</dcterms:created>
  <dcterms:modified xsi:type="dcterms:W3CDTF">2017-07-27T13:38:57Z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0x010100533FBD79B808774C85957F36893CAAA6</vt:lpwstr>
  </property>
</Properties>
</file>