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6" r:id="rId1"/>
  </p:sldMasterIdLst>
  <p:notesMasterIdLst>
    <p:notesMasterId r:id="rId52"/>
  </p:notesMasterIdLst>
  <p:handoutMasterIdLst>
    <p:handoutMasterId r:id="rId53"/>
  </p:handoutMasterIdLst>
  <p:sldIdLst>
    <p:sldId id="1920" r:id="rId2"/>
    <p:sldId id="1873" r:id="rId3"/>
    <p:sldId id="1874" r:id="rId4"/>
    <p:sldId id="1934" r:id="rId5"/>
    <p:sldId id="1954" r:id="rId6"/>
    <p:sldId id="1876" r:id="rId7"/>
    <p:sldId id="1921" r:id="rId8"/>
    <p:sldId id="1943" r:id="rId9"/>
    <p:sldId id="1936" r:id="rId10"/>
    <p:sldId id="1939" r:id="rId11"/>
    <p:sldId id="1940" r:id="rId12"/>
    <p:sldId id="1941" r:id="rId13"/>
    <p:sldId id="1953" r:id="rId14"/>
    <p:sldId id="1952" r:id="rId15"/>
    <p:sldId id="1879" r:id="rId16"/>
    <p:sldId id="1881" r:id="rId17"/>
    <p:sldId id="1882" r:id="rId18"/>
    <p:sldId id="1883" r:id="rId19"/>
    <p:sldId id="1884" r:id="rId20"/>
    <p:sldId id="1886" r:id="rId21"/>
    <p:sldId id="1885" r:id="rId22"/>
    <p:sldId id="1893" r:id="rId23"/>
    <p:sldId id="1894" r:id="rId24"/>
    <p:sldId id="1896" r:id="rId25"/>
    <p:sldId id="1897" r:id="rId26"/>
    <p:sldId id="1898" r:id="rId27"/>
    <p:sldId id="1899" r:id="rId28"/>
    <p:sldId id="1900" r:id="rId29"/>
    <p:sldId id="1901" r:id="rId30"/>
    <p:sldId id="1902" r:id="rId31"/>
    <p:sldId id="1903" r:id="rId32"/>
    <p:sldId id="1904" r:id="rId33"/>
    <p:sldId id="1905" r:id="rId34"/>
    <p:sldId id="1906" r:id="rId35"/>
    <p:sldId id="1907" r:id="rId36"/>
    <p:sldId id="1908" r:id="rId37"/>
    <p:sldId id="1909" r:id="rId38"/>
    <p:sldId id="1910" r:id="rId39"/>
    <p:sldId id="1911" r:id="rId40"/>
    <p:sldId id="1912" r:id="rId41"/>
    <p:sldId id="1913" r:id="rId42"/>
    <p:sldId id="1914" r:id="rId43"/>
    <p:sldId id="1947" r:id="rId44"/>
    <p:sldId id="1949" r:id="rId45"/>
    <p:sldId id="1951" r:id="rId46"/>
    <p:sldId id="1915" r:id="rId47"/>
    <p:sldId id="1916" r:id="rId48"/>
    <p:sldId id="1918" r:id="rId49"/>
    <p:sldId id="1919" r:id="rId50"/>
    <p:sldId id="1923" r:id="rId51"/>
  </p:sldIdLst>
  <p:sldSz cx="12192000" cy="6858000"/>
  <p:notesSz cx="6731000" cy="9855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CC"/>
    <a:srgbClr val="6600CC"/>
    <a:srgbClr val="CC00CC"/>
    <a:srgbClr val="33CCCC"/>
    <a:srgbClr val="00CC99"/>
    <a:srgbClr val="FFCC00"/>
    <a:srgbClr val="66CCFF"/>
    <a:srgbClr val="66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4" autoAdjust="0"/>
    <p:restoredTop sz="94915" autoAdjust="0"/>
  </p:normalViewPr>
  <p:slideViewPr>
    <p:cSldViewPr>
      <p:cViewPr varScale="1">
        <p:scale>
          <a:sx n="134" d="100"/>
          <a:sy n="134" d="100"/>
        </p:scale>
        <p:origin x="15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873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3075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C069B298-3321-461D-9F13-30736C8366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72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8" tIns="46038" rIns="90488" bIns="46038" numCol="1" anchor="t" anchorCtr="0" compatLnSpc="1">
            <a:prstTxWarp prst="textNoShape">
              <a:avLst/>
            </a:prstTxWarp>
          </a:bodyPr>
          <a:lstStyle>
            <a:lvl1pPr algn="l" defTabSz="909638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654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8" tIns="46038" rIns="90488" bIns="46038" numCol="1" anchor="t" anchorCtr="0" compatLnSpc="1">
            <a:prstTxWarp prst="textNoShape">
              <a:avLst/>
            </a:prstTxWarp>
          </a:bodyPr>
          <a:lstStyle>
            <a:lvl1pPr algn="r" defTabSz="909638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" y="757238"/>
            <a:ext cx="6597650" cy="37115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95825"/>
            <a:ext cx="4941887" cy="43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8" tIns="46038" rIns="90488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8892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8" tIns="46038" rIns="90488" bIns="46038" numCol="1" anchor="b" anchorCtr="0" compatLnSpc="1">
            <a:prstTxWarp prst="textNoShape">
              <a:avLst/>
            </a:prstTxWarp>
          </a:bodyPr>
          <a:lstStyle>
            <a:lvl1pPr algn="l" defTabSz="909638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394825"/>
            <a:ext cx="29654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8" tIns="46038" rIns="90488" bIns="46038" numCol="1" anchor="b" anchorCtr="0" compatLnSpc="1">
            <a:prstTxWarp prst="textNoShape">
              <a:avLst/>
            </a:prstTxWarp>
          </a:bodyPr>
          <a:lstStyle>
            <a:lvl1pPr algn="r" defTabSz="909638">
              <a:defRPr sz="1200">
                <a:latin typeface="Tahoma" pitchFamily="34" charset="0"/>
              </a:defRPr>
            </a:lvl1pPr>
          </a:lstStyle>
          <a:p>
            <a:fld id="{FFC07D64-7DFB-402A-B63D-4AE58A3A9A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35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B6ACF7-8239-4B9C-84A3-885ED5D195D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3550" y="738188"/>
            <a:ext cx="6427788" cy="3616325"/>
          </a:xfrm>
          <a:ln w="12700" cap="flat"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2188" y="4575175"/>
            <a:ext cx="5372100" cy="4283075"/>
          </a:xfrm>
          <a:noFill/>
          <a:ln/>
        </p:spPr>
        <p:txBody>
          <a:bodyPr lIns="95655" tIns="48667" rIns="95655" bIns="48667"/>
          <a:lstStyle/>
          <a:p>
            <a:pPr eaLnBrk="1" hangingPunct="1">
              <a:spcBef>
                <a:spcPct val="0"/>
              </a:spcBef>
            </a:pPr>
            <a:endParaRPr kumimoji="0" lang="en-US" sz="2400" smtClean="0"/>
          </a:p>
        </p:txBody>
      </p:sp>
    </p:spTree>
    <p:extLst>
      <p:ext uri="{BB962C8B-B14F-4D97-AF65-F5344CB8AC3E}">
        <p14:creationId xmlns:p14="http://schemas.microsoft.com/office/powerpoint/2010/main" val="4073204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DD0C4F-81B6-4919-9168-15946C7D3DD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60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" y="757238"/>
            <a:ext cx="65976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07D64-7DFB-402A-B63D-4AE58A3A9AFB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119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46DF32-37E6-493D-8A6C-6EDC617AA0A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modified</a:t>
            </a:r>
          </a:p>
        </p:txBody>
      </p:sp>
    </p:spTree>
    <p:extLst>
      <p:ext uri="{BB962C8B-B14F-4D97-AF65-F5344CB8AC3E}">
        <p14:creationId xmlns:p14="http://schemas.microsoft.com/office/powerpoint/2010/main" val="2031792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slide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DD0C4F-81B6-4919-9168-15946C7D3DD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356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7371B3-79B5-4603-A732-057CB346A94E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49987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B250E8-3FDA-431B-BBBE-D7F043ADA4B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I updated the version</a:t>
            </a:r>
          </a:p>
        </p:txBody>
      </p:sp>
    </p:spTree>
    <p:extLst>
      <p:ext uri="{BB962C8B-B14F-4D97-AF65-F5344CB8AC3E}">
        <p14:creationId xmlns:p14="http://schemas.microsoft.com/office/powerpoint/2010/main" val="808355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F00F1D-6D4B-4E63-A66C-D58399EED1E5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4974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E9BBD306-F850-4D4D-879D-2E6091F57B50}" type="slidenum">
              <a:rPr lang="en-US" sz="1300" b="0">
                <a:latin typeface="Times New Roman" pitchFamily="18" charset="0"/>
              </a:rPr>
              <a:pPr algn="r" defTabSz="966788"/>
              <a:t>20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46012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55C160-1CA6-47E3-ADE5-F96F3F56267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836709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7371B3-79B5-4603-A732-057CB346A94E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86021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435AEA-AAAE-457D-873C-9605B65D329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34083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1908A6-DE1F-4E02-85EF-15B71831310F}" type="slidenum">
              <a:rPr lang="en-US"/>
              <a:pPr/>
              <a:t>23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1718659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36315-A1E1-4726-AF33-16DB6951BBE7}" type="slidenum">
              <a:rPr lang="en-US"/>
              <a:pPr/>
              <a:t>24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2608855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36315-A1E1-4726-AF33-16DB6951BBE7}" type="slidenum">
              <a:rPr lang="en-US"/>
              <a:pPr/>
              <a:t>25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3901330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796B30-30E7-4E9C-B070-735CF34322DD}" type="slidenum">
              <a:rPr lang="en-US"/>
              <a:pPr/>
              <a:t>26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559540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D2FA99-A5DE-4B81-B73A-A57C82EAB32E}" type="slidenum">
              <a:rPr lang="en-US"/>
              <a:pPr/>
              <a:t>27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7051367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A4A7B-1318-474D-8F69-4B16B4BF9E3A}" type="slidenum">
              <a:rPr lang="en-US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4312065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BB4D6-6340-4F96-A9A5-5805FB425F8B}" type="slidenum">
              <a:rPr lang="en-US"/>
              <a:pPr/>
              <a:t>29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856383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36315-A1E1-4726-AF33-16DB6951BBE7}" type="slidenum">
              <a:rPr lang="en-US"/>
              <a:pPr/>
              <a:t>30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4453088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BB4D6-6340-4F96-A9A5-5805FB425F8B}" type="slidenum">
              <a:rPr lang="en-US"/>
              <a:pPr/>
              <a:t>31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6568785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36315-A1E1-4726-AF33-16DB6951BBE7}" type="slidenum">
              <a:rPr lang="en-US"/>
              <a:pPr/>
              <a:t>32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155807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327BFA-F198-45E6-8C10-D08B7E78139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39065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BB4D6-6340-4F96-A9A5-5805FB425F8B}" type="slidenum">
              <a:rPr lang="en-US"/>
              <a:pPr/>
              <a:t>33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8599227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36315-A1E1-4726-AF33-16DB6951BBE7}" type="slidenum">
              <a:rPr lang="en-US"/>
              <a:pPr/>
              <a:t>34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7313409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BB4D6-6340-4F96-A9A5-5805FB425F8B}" type="slidenum">
              <a:rPr lang="en-US"/>
              <a:pPr/>
              <a:t>35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579368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9F313E-5968-4031-8EA7-87EE51B321EB}" type="slidenum">
              <a:rPr lang="en-US"/>
              <a:pPr/>
              <a:t>36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7110731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9F313E-5968-4031-8EA7-87EE51B321EB}" type="slidenum">
              <a:rPr lang="en-US"/>
              <a:pPr/>
              <a:t>37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826305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8BA5-B2D4-4D50-A113-7643630685B2}" type="slidenum">
              <a:rPr lang="en-US"/>
              <a:pPr/>
              <a:t>38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58650504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8BA5-B2D4-4D50-A113-7643630685B2}" type="slidenum">
              <a:rPr lang="en-US"/>
              <a:pPr/>
              <a:t>39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74073978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90A090-6A8C-4EC0-BED2-28D4EDD21E1B}" type="slidenum">
              <a:rPr lang="en-US"/>
              <a:pPr/>
              <a:t>40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830690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BB4D6-6340-4F96-A9A5-5805FB425F8B}" type="slidenum">
              <a:rPr lang="en-US"/>
              <a:pPr/>
              <a:t>41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9369740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90A090-6A8C-4EC0-BED2-28D4EDD21E1B}" type="slidenum">
              <a:rPr lang="en-US"/>
              <a:pPr/>
              <a:t>42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" y="757238"/>
            <a:ext cx="6596063" cy="3711575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609957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46EB59-95FA-4C24-8689-D763CA2466E3}" type="slidenum">
              <a:rPr lang="en-US"/>
              <a:pPr/>
              <a:t>4</a:t>
            </a:fld>
            <a:endParaRPr lang="en-US"/>
          </a:p>
        </p:txBody>
      </p:sp>
      <p:sp>
        <p:nvSpPr>
          <p:cNvPr id="139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757238"/>
            <a:ext cx="6596062" cy="3711575"/>
          </a:xfrm>
          <a:ln/>
        </p:spPr>
      </p:sp>
      <p:sp>
        <p:nvSpPr>
          <p:cNvPr id="139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4" y="4697414"/>
            <a:ext cx="4941887" cy="4394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7827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F6C08F-1761-436B-97F7-11855197A9AC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878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7371B3-79B5-4603-A732-057CB346A94E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467472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Times New Roman" pitchFamily="18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1797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095DD3-5AEA-400B-9658-D8A248802B9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55413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A7A0BD-4087-43F3-8FD0-31DD36DB64F9}" type="slidenum">
              <a:rPr lang="en-US"/>
              <a:pPr/>
              <a:t>7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48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7371B3-79B5-4603-A732-057CB346A94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97284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0025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D44695-F6DC-49A4-BB21-752658B6F715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319088"/>
            <a:ext cx="0" cy="0"/>
          </a:xfrm>
          <a:solidFill>
            <a:srgbClr val="FFFFFF"/>
          </a:solidFill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5963" y="3398838"/>
            <a:ext cx="8323262" cy="182562"/>
          </a:xfrm>
          <a:noFill/>
          <a:ln/>
        </p:spPr>
        <p:txBody>
          <a:bodyPr lIns="0" tIns="0" rIns="0" bIns="0">
            <a:spAutoFit/>
          </a:bodyPr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76248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9D956-2430-4657-8980-AB7F75856B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03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14182-DA69-4F74-93ED-3985936970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40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2" y="273053"/>
            <a:ext cx="2639484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3053"/>
            <a:ext cx="77216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AE4F8-38D2-4326-ADD8-7EBA8FE11A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180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53848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4000500"/>
            <a:ext cx="53848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4000500"/>
            <a:ext cx="53848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Alfredo Ferrari</a:t>
            </a:r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1510D791-F775-4167-A952-77C8CF151010}" type="slidenum">
              <a:rPr lang="it-IT"/>
              <a:pPr/>
              <a:t>‹#›</a:t>
            </a:fld>
            <a:endParaRPr lang="it-IT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November, 6th 2017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7175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106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143000"/>
            <a:ext cx="5181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143000"/>
            <a:ext cx="5181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83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332" y="995367"/>
            <a:ext cx="10817634" cy="5327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xfrm>
            <a:off x="263352" y="6400800"/>
            <a:ext cx="2537884" cy="304800"/>
          </a:xfrm>
          <a:ln/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xfrm>
            <a:off x="3647728" y="6400800"/>
            <a:ext cx="5281084" cy="304800"/>
          </a:xfrm>
          <a:ln/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22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05396-9B3A-42B5-A79E-0F74E64970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83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2" y="1143003"/>
            <a:ext cx="5179484" cy="518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143003"/>
            <a:ext cx="5181600" cy="518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688DA-489A-49E7-B573-9D78C95440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02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4CA68-2546-4101-AEA7-9C681B6DEF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301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3E051-5CF4-4765-8086-B2DC4EB024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20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C8F6B-C925-4F01-9DBF-672B258AAE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694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9EE5E-26EC-4F51-82F1-3CF3C1020F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59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20643-93F8-4851-8F8F-B34F864B6D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21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Line 3"/>
          <p:cNvSpPr>
            <a:spLocks noChangeShapeType="1"/>
          </p:cNvSpPr>
          <p:nvPr/>
        </p:nvSpPr>
        <p:spPr bwMode="auto">
          <a:xfrm>
            <a:off x="11926531" y="0"/>
            <a:ext cx="2117" cy="2362200"/>
          </a:xfrm>
          <a:prstGeom prst="line">
            <a:avLst/>
          </a:prstGeom>
          <a:noFill/>
          <a:ln w="12600">
            <a:solidFill>
              <a:srgbClr val="6F89F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defTabSz="449263">
              <a:lnSpc>
                <a:spcPct val="93000"/>
              </a:lnSpc>
              <a:buClr>
                <a:srgbClr val="40458C"/>
              </a:buClr>
              <a:buSzPct val="100000"/>
              <a:buFont typeface="Arial" charset="0"/>
              <a:buNone/>
            </a:pPr>
            <a:endParaRPr lang="en-US" smtClean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1029" name="Group 4"/>
          <p:cNvGrpSpPr>
            <a:grpSpLocks/>
          </p:cNvGrpSpPr>
          <p:nvPr/>
        </p:nvGrpSpPr>
        <p:grpSpPr bwMode="auto">
          <a:xfrm>
            <a:off x="47328" y="533403"/>
            <a:ext cx="2523067" cy="2589213"/>
            <a:chOff x="192" y="336"/>
            <a:chExt cx="1192" cy="1631"/>
          </a:xfrm>
        </p:grpSpPr>
        <p:sp>
          <p:nvSpPr>
            <p:cNvPr id="2" name="Line 5"/>
            <p:cNvSpPr>
              <a:spLocks noChangeShapeType="1"/>
            </p:cNvSpPr>
            <p:nvPr/>
          </p:nvSpPr>
          <p:spPr bwMode="auto">
            <a:xfrm flipH="1">
              <a:off x="191" y="566"/>
              <a:ext cx="1195" cy="1"/>
            </a:xfrm>
            <a:prstGeom prst="line">
              <a:avLst/>
            </a:prstGeom>
            <a:noFill/>
            <a:ln w="12600">
              <a:solidFill>
                <a:srgbClr val="6F89F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defTabSz="449263">
                <a:lnSpc>
                  <a:spcPct val="93000"/>
                </a:lnSpc>
                <a:buClr>
                  <a:srgbClr val="40458C"/>
                </a:buClr>
                <a:buSzPct val="100000"/>
                <a:buFont typeface="Arial" charset="0"/>
                <a:buNone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" name="Line 6"/>
            <p:cNvSpPr>
              <a:spLocks noChangeShapeType="1"/>
            </p:cNvSpPr>
            <p:nvPr/>
          </p:nvSpPr>
          <p:spPr bwMode="auto">
            <a:xfrm>
              <a:off x="383" y="336"/>
              <a:ext cx="1" cy="1632"/>
            </a:xfrm>
            <a:prstGeom prst="line">
              <a:avLst/>
            </a:prstGeom>
            <a:noFill/>
            <a:ln w="12600">
              <a:solidFill>
                <a:srgbClr val="6F89F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defTabSz="449263">
                <a:lnSpc>
                  <a:spcPct val="93000"/>
                </a:lnSpc>
                <a:buClr>
                  <a:srgbClr val="40458C"/>
                </a:buClr>
                <a:buSzPct val="100000"/>
                <a:buFont typeface="Arial" charset="0"/>
                <a:buNone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037" name="AutoShape 7"/>
            <p:cNvSpPr>
              <a:spLocks noChangeArrowheads="1"/>
            </p:cNvSpPr>
            <p:nvPr/>
          </p:nvSpPr>
          <p:spPr bwMode="auto">
            <a:xfrm>
              <a:off x="325" y="506"/>
              <a:ext cx="121" cy="1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21600" y="10800"/>
                  </a:move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-1" y="4835"/>
                    <a:pt x="4834" y="0"/>
                    <a:pt x="10799" y="0"/>
                  </a:cubicBezTo>
                  <a:lnTo>
                    <a:pt x="10800" y="10800"/>
                  </a:lnTo>
                  <a:lnTo>
                    <a:pt x="21600" y="10800"/>
                  </a:lnTo>
                  <a:close/>
                </a:path>
                <a:path w="21600" h="21600" fill="none">
                  <a:moveTo>
                    <a:pt x="21600" y="10800"/>
                  </a:move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-1" y="4835"/>
                    <a:pt x="4834" y="0"/>
                    <a:pt x="10799" y="0"/>
                  </a:cubicBezTo>
                </a:path>
              </a:pathLst>
            </a:custGeom>
            <a:noFill/>
            <a:ln w="12600">
              <a:solidFill>
                <a:srgbClr val="6F89F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449263">
                <a:lnSpc>
                  <a:spcPct val="93000"/>
                </a:lnSpc>
                <a:buClr>
                  <a:srgbClr val="40458C"/>
                </a:buClr>
                <a:buSzPct val="100000"/>
                <a:buFont typeface="Arial" charset="0"/>
                <a:buNone/>
              </a:pPr>
              <a:endParaRPr 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103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59452" y="273053"/>
            <a:ext cx="10361084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9452" y="995367"/>
            <a:ext cx="10817634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0"/>
            <a:r>
              <a:rPr lang="en-GB" dirty="0" smtClean="0"/>
              <a:t>Ninth Outline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623392" y="6400800"/>
            <a:ext cx="253788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1000"/>
              </a:lnSpc>
              <a:buFont typeface="Tahom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2060"/>
                </a:solidFill>
                <a:latin typeface="+mn-lt"/>
              </a:defRPr>
            </a:lvl1pPr>
          </a:lstStyle>
          <a:p>
            <a:pPr algn="l" defTabSz="449263">
              <a:buClr>
                <a:srgbClr val="40458C"/>
              </a:buClr>
              <a:buSzPct val="100000"/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/>
          </p:nvPr>
        </p:nvSpPr>
        <p:spPr bwMode="auto">
          <a:xfrm>
            <a:off x="3759202" y="6400800"/>
            <a:ext cx="528108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1000"/>
              </a:lnSpc>
              <a:buFont typeface="Tahom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2060"/>
                </a:solidFill>
                <a:latin typeface="+mn-lt"/>
              </a:defRPr>
            </a:lvl1pPr>
          </a:lstStyle>
          <a:p>
            <a:pPr defTabSz="449263">
              <a:buClr>
                <a:srgbClr val="40458C"/>
              </a:buClr>
              <a:buSzPct val="100000"/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9653148" y="6400800"/>
            <a:ext cx="213148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1000"/>
              </a:lnSpc>
              <a:buFont typeface="Tahom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2060"/>
                </a:solidFill>
                <a:latin typeface="+mn-lt"/>
              </a:defRPr>
            </a:lvl1pPr>
          </a:lstStyle>
          <a:p>
            <a:pPr defTabSz="449263">
              <a:buClr>
                <a:srgbClr val="40458C"/>
              </a:buClr>
              <a:buSzPct val="100000"/>
              <a:defRPr/>
            </a:pPr>
            <a:fld id="{A37A3FDE-DE29-4846-8447-D46F7E7F0D35}" type="slidenum">
              <a:rPr lang="en-GB"/>
              <a:pPr defTabSz="449263">
                <a:buClr>
                  <a:srgbClr val="40458C"/>
                </a:buClr>
                <a:buSzPct val="100000"/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79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pitchFamily="32" charset="0"/>
        <a:defRPr sz="3600" b="1">
          <a:solidFill>
            <a:srgbClr val="660066"/>
          </a:solidFill>
          <a:latin typeface="Comic Sans MS" panose="030F0702030302020204" pitchFamily="66" charset="0"/>
          <a:ea typeface="+mj-ea"/>
          <a:cs typeface="+mj-cs"/>
        </a:defRPr>
      </a:lvl1pPr>
      <a:lvl2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pitchFamily="32" charset="0"/>
        <a:defRPr sz="3600">
          <a:solidFill>
            <a:srgbClr val="660066"/>
          </a:solidFill>
          <a:latin typeface="Tahoma" pitchFamily="32" charset="0"/>
        </a:defRPr>
      </a:lvl2pPr>
      <a:lvl3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pitchFamily="32" charset="0"/>
        <a:defRPr sz="3600">
          <a:solidFill>
            <a:srgbClr val="660066"/>
          </a:solidFill>
          <a:latin typeface="Tahoma" pitchFamily="32" charset="0"/>
        </a:defRPr>
      </a:lvl3pPr>
      <a:lvl4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pitchFamily="32" charset="0"/>
        <a:defRPr sz="3600">
          <a:solidFill>
            <a:srgbClr val="660066"/>
          </a:solidFill>
          <a:latin typeface="Tahoma" pitchFamily="32" charset="0"/>
        </a:defRPr>
      </a:lvl4pPr>
      <a:lvl5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pitchFamily="32" charset="0"/>
        <a:defRPr sz="3600">
          <a:solidFill>
            <a:srgbClr val="660066"/>
          </a:solidFill>
          <a:latin typeface="Tahoma" pitchFamily="32" charset="0"/>
        </a:defRPr>
      </a:lvl5pPr>
      <a:lvl6pPr marL="1536700" indent="-215900" algn="l" defTabSz="449263" rtl="0" fontAlgn="base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600">
          <a:solidFill>
            <a:srgbClr val="660066"/>
          </a:solidFill>
          <a:latin typeface="Tahoma" pitchFamily="32" charset="0"/>
        </a:defRPr>
      </a:lvl6pPr>
      <a:lvl7pPr marL="1993900" indent="-215900" algn="l" defTabSz="449263" rtl="0" fontAlgn="base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600">
          <a:solidFill>
            <a:srgbClr val="660066"/>
          </a:solidFill>
          <a:latin typeface="Tahoma" pitchFamily="32" charset="0"/>
        </a:defRPr>
      </a:lvl7pPr>
      <a:lvl8pPr marL="2451100" indent="-215900" algn="l" defTabSz="449263" rtl="0" fontAlgn="base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600">
          <a:solidFill>
            <a:srgbClr val="660066"/>
          </a:solidFill>
          <a:latin typeface="Tahoma" pitchFamily="32" charset="0"/>
        </a:defRPr>
      </a:lvl8pPr>
      <a:lvl9pPr marL="2908300" indent="-215900" algn="l" defTabSz="449263" rtl="0" fontAlgn="base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600">
          <a:solidFill>
            <a:srgbClr val="660066"/>
          </a:solidFill>
          <a:latin typeface="Tahoma" pitchFamily="32" charset="0"/>
        </a:defRPr>
      </a:lvl9pPr>
    </p:titleStyle>
    <p:bodyStyle>
      <a:lvl1pPr marL="341313" indent="-341313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6F89F7"/>
        </a:buClr>
        <a:buSzPct val="80000"/>
        <a:buFont typeface="Wingdings" charset="2"/>
        <a:buChar char=""/>
        <a:defRPr sz="2000">
          <a:solidFill>
            <a:srgbClr val="40458C"/>
          </a:solidFill>
          <a:latin typeface="Comic Sans MS" panose="030F0702030302020204" pitchFamily="66" charset="0"/>
          <a:ea typeface="+mn-ea"/>
          <a:cs typeface="+mn-cs"/>
        </a:defRPr>
      </a:lvl1pPr>
      <a:lvl2pPr marL="741363" indent="-284163" algn="l" defTabSz="449263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40458C"/>
        </a:buClr>
        <a:buSzPct val="60000"/>
        <a:buFont typeface="Wingdings" charset="2"/>
        <a:buChar char=""/>
        <a:defRPr>
          <a:solidFill>
            <a:srgbClr val="40458C"/>
          </a:solidFill>
          <a:latin typeface="Comic Sans MS" panose="030F0702030302020204" pitchFamily="66" charset="0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ts val="400"/>
        </a:spcBef>
        <a:spcAft>
          <a:spcPct val="0"/>
        </a:spcAft>
        <a:buClr>
          <a:srgbClr val="6F89F7"/>
        </a:buClr>
        <a:buSzPct val="95000"/>
        <a:buFont typeface="Wingdings" charset="2"/>
        <a:buChar char=""/>
        <a:defRPr sz="1600">
          <a:solidFill>
            <a:srgbClr val="40458C"/>
          </a:solidFill>
          <a:latin typeface="Comic Sans MS" panose="030F0702030302020204" pitchFamily="66" charset="0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ts val="350"/>
        </a:spcBef>
        <a:spcAft>
          <a:spcPct val="0"/>
        </a:spcAft>
        <a:buClr>
          <a:srgbClr val="40458C"/>
        </a:buClr>
        <a:buSzPct val="65000"/>
        <a:buFont typeface="Wingdings" charset="2"/>
        <a:buChar char=""/>
        <a:defRPr sz="1400">
          <a:solidFill>
            <a:srgbClr val="40458C"/>
          </a:solidFill>
          <a:latin typeface="Comic Sans MS" panose="030F0702030302020204" pitchFamily="66" charset="0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ts val="350"/>
        </a:spcBef>
        <a:spcAft>
          <a:spcPct val="0"/>
        </a:spcAft>
        <a:buClr>
          <a:srgbClr val="40458C"/>
        </a:buClr>
        <a:buSzPct val="60000"/>
        <a:buFont typeface="Wingdings" charset="2"/>
        <a:buChar char=""/>
        <a:defRPr sz="1400">
          <a:solidFill>
            <a:srgbClr val="40458C"/>
          </a:solidFill>
          <a:latin typeface="Comic Sans MS" panose="030F0702030302020204" pitchFamily="66" charset="0"/>
        </a:defRPr>
      </a:lvl5pPr>
      <a:lvl6pPr marL="2514600" indent="-228600" algn="l" defTabSz="449263" rtl="0" fontAlgn="base">
        <a:lnSpc>
          <a:spcPct val="101000"/>
        </a:lnSpc>
        <a:spcBef>
          <a:spcPts val="350"/>
        </a:spcBef>
        <a:spcAft>
          <a:spcPct val="0"/>
        </a:spcAft>
        <a:buClr>
          <a:srgbClr val="40458C"/>
        </a:buClr>
        <a:buSzPct val="60000"/>
        <a:buFont typeface="Wingdings" charset="2"/>
        <a:buChar char=""/>
        <a:defRPr sz="1400">
          <a:solidFill>
            <a:srgbClr val="40458C"/>
          </a:solidFill>
          <a:latin typeface="+mn-lt"/>
        </a:defRPr>
      </a:lvl6pPr>
      <a:lvl7pPr marL="2971800" indent="-228600" algn="l" defTabSz="449263" rtl="0" fontAlgn="base">
        <a:lnSpc>
          <a:spcPct val="101000"/>
        </a:lnSpc>
        <a:spcBef>
          <a:spcPts val="350"/>
        </a:spcBef>
        <a:spcAft>
          <a:spcPct val="0"/>
        </a:spcAft>
        <a:buClr>
          <a:srgbClr val="40458C"/>
        </a:buClr>
        <a:buSzPct val="60000"/>
        <a:buFont typeface="Wingdings" charset="2"/>
        <a:buChar char=""/>
        <a:defRPr sz="1400">
          <a:solidFill>
            <a:srgbClr val="40458C"/>
          </a:solidFill>
          <a:latin typeface="+mn-lt"/>
        </a:defRPr>
      </a:lvl7pPr>
      <a:lvl8pPr marL="3429000" indent="-228600" algn="l" defTabSz="449263" rtl="0" fontAlgn="base">
        <a:lnSpc>
          <a:spcPct val="101000"/>
        </a:lnSpc>
        <a:spcBef>
          <a:spcPts val="350"/>
        </a:spcBef>
        <a:spcAft>
          <a:spcPct val="0"/>
        </a:spcAft>
        <a:buClr>
          <a:srgbClr val="40458C"/>
        </a:buClr>
        <a:buSzPct val="60000"/>
        <a:buFont typeface="Wingdings" charset="2"/>
        <a:buChar char=""/>
        <a:defRPr sz="1400">
          <a:solidFill>
            <a:srgbClr val="40458C"/>
          </a:solidFill>
          <a:latin typeface="+mn-lt"/>
        </a:defRPr>
      </a:lvl8pPr>
      <a:lvl9pPr marL="3886200" indent="-228600" algn="l" defTabSz="449263" rtl="0" fontAlgn="base">
        <a:lnSpc>
          <a:spcPct val="101000"/>
        </a:lnSpc>
        <a:spcBef>
          <a:spcPts val="350"/>
        </a:spcBef>
        <a:spcAft>
          <a:spcPct val="0"/>
        </a:spcAft>
        <a:buClr>
          <a:srgbClr val="40458C"/>
        </a:buClr>
        <a:buSzPct val="60000"/>
        <a:buFont typeface="Wingdings" charset="2"/>
        <a:buChar char=""/>
        <a:defRPr sz="1400">
          <a:solidFill>
            <a:srgbClr val="40458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uka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fluka-users@fluka.or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fluka-discuss@fluka.or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gif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Relationship Id="rId1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dc.bnl.gov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jp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15680" y="3235441"/>
            <a:ext cx="8534400" cy="1752600"/>
          </a:xfrm>
        </p:spPr>
        <p:txBody>
          <a:bodyPr/>
          <a:lstStyle/>
          <a:p>
            <a:pPr algn="l" eaLnBrk="1" hangingPunct="1"/>
            <a:endParaRPr lang="en-US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Introduction to FLUKA: </a:t>
            </a:r>
          </a:p>
          <a:p>
            <a:pPr algn="l" eaLnBrk="1" hangingPunct="1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Multipurpose Particle Interaction and Transport MC code</a:t>
            </a:r>
          </a:p>
        </p:txBody>
      </p:sp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1343472" y="1902119"/>
            <a:ext cx="10513168" cy="1166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r>
              <a:rPr lang="en-US" sz="4000" b="1" dirty="0">
                <a:solidFill>
                  <a:schemeClr val="tx2"/>
                </a:solidFill>
              </a:rPr>
              <a:t>The FLUKA </a:t>
            </a:r>
            <a:r>
              <a:rPr lang="en-US" sz="4000" b="1" dirty="0" smtClean="0">
                <a:solidFill>
                  <a:schemeClr val="tx2"/>
                </a:solidFill>
              </a:rPr>
              <a:t>Code: a short introduction</a:t>
            </a:r>
            <a:endParaRPr lang="en-US" sz="4000" b="1" dirty="0">
              <a:solidFill>
                <a:schemeClr val="tx2"/>
              </a:solidFill>
            </a:endParaRPr>
          </a:p>
        </p:txBody>
      </p:sp>
      <p:pic>
        <p:nvPicPr>
          <p:cNvPr id="17411" name="Picture 8" descr="logo3000x2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6050" y="0"/>
            <a:ext cx="290195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007768" y="4509120"/>
            <a:ext cx="5761037" cy="163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en-US" sz="2000" dirty="0">
              <a:solidFill>
                <a:srgbClr val="008000"/>
              </a:solidFill>
            </a:endParaRPr>
          </a:p>
          <a:p>
            <a:pPr marL="342900" indent="-342900" algn="r" eaLnBrk="0" hangingPunct="0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sz="2000" dirty="0">
                <a:solidFill>
                  <a:srgbClr val="008000"/>
                </a:solidFill>
              </a:rPr>
              <a:t>OMA School on Monte Carlo simulations</a:t>
            </a:r>
          </a:p>
          <a:p>
            <a:pPr marL="342900" indent="-342900" algn="r" eaLnBrk="0" hangingPunct="0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sz="2000" dirty="0">
                <a:solidFill>
                  <a:srgbClr val="008000"/>
                </a:solidFill>
              </a:rPr>
              <a:t>Ludwig Maximilian University of Munich</a:t>
            </a:r>
          </a:p>
          <a:p>
            <a:pPr marL="342900" indent="-342900" algn="r" eaLnBrk="0" hangingPunct="0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sz="2000" dirty="0">
                <a:solidFill>
                  <a:srgbClr val="008000"/>
                </a:solidFill>
              </a:rPr>
              <a:t>6-10 November 2017</a:t>
            </a:r>
          </a:p>
        </p:txBody>
      </p:sp>
    </p:spTree>
    <p:extLst>
      <p:ext uri="{BB962C8B-B14F-4D97-AF65-F5344CB8AC3E}">
        <p14:creationId xmlns:p14="http://schemas.microsoft.com/office/powerpoint/2010/main" val="34408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51384" y="273053"/>
            <a:ext cx="10361084" cy="639763"/>
          </a:xfrm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defTabSz="457200" eaLnBrk="1" hangingPunct="1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Dosimetry + cosmic rays</a:t>
            </a:r>
            <a:endParaRPr lang="en-GB" dirty="0"/>
          </a:p>
        </p:txBody>
      </p:sp>
      <p:sp>
        <p:nvSpPr>
          <p:cNvPr id="894979" name="Text Box 3"/>
          <p:cNvSpPr txBox="1">
            <a:spLocks noChangeArrowheads="1"/>
          </p:cNvSpPr>
          <p:nvPr/>
        </p:nvSpPr>
        <p:spPr bwMode="auto">
          <a:xfrm>
            <a:off x="1415480" y="5373216"/>
            <a:ext cx="76200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 anchor="ctr" anchorCtr="1">
            <a:spAutoFit/>
          </a:bodyPr>
          <a:lstStyle/>
          <a:p>
            <a:pPr algn="l" eaLnBrk="0" hangingPunct="0">
              <a:lnSpc>
                <a:spcPct val="9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b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Ambient dose equivalent from neutrons at solar maximum on commercial flights from Seattle to Hamburg and from Frankfurt  to Johannesburg.</a:t>
            </a:r>
            <a:r>
              <a:rPr lang="en-GB" b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algn="l" eaLnBrk="0" hangingPunct="0">
              <a:lnSpc>
                <a:spcPct val="9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b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                       Solid lines: FLUKA simulation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889126" y="1639888"/>
            <a:ext cx="2759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i="1">
              <a:latin typeface="Arial" charset="0"/>
            </a:endParaRP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9406557" y="5365794"/>
            <a:ext cx="2378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>
                <a:solidFill>
                  <a:srgbClr val="333399"/>
                </a:solidFill>
              </a:rPr>
              <a:t>Roesler</a:t>
            </a:r>
            <a:r>
              <a:rPr lang="en-US" sz="2000" dirty="0">
                <a:solidFill>
                  <a:srgbClr val="333399"/>
                </a:solidFill>
              </a:rPr>
              <a:t> et al., </a:t>
            </a:r>
          </a:p>
          <a:p>
            <a:r>
              <a:rPr lang="en-US" sz="2000" dirty="0">
                <a:solidFill>
                  <a:srgbClr val="333399"/>
                </a:solidFill>
              </a:rPr>
              <a:t>Rad. Prot. </a:t>
            </a:r>
            <a:r>
              <a:rPr lang="en-US" sz="2000" dirty="0" err="1">
                <a:solidFill>
                  <a:srgbClr val="333399"/>
                </a:solidFill>
              </a:rPr>
              <a:t>Dosim</a:t>
            </a:r>
            <a:r>
              <a:rPr lang="en-US" sz="2000" dirty="0">
                <a:solidFill>
                  <a:srgbClr val="333399"/>
                </a:solidFill>
              </a:rPr>
              <a:t>. </a:t>
            </a:r>
          </a:p>
          <a:p>
            <a:r>
              <a:rPr lang="en-US" sz="2000" dirty="0">
                <a:solidFill>
                  <a:srgbClr val="333399"/>
                </a:solidFill>
              </a:rPr>
              <a:t>98, 367 (2002)</a:t>
            </a:r>
          </a:p>
        </p:txBody>
      </p:sp>
      <p:pic>
        <p:nvPicPr>
          <p:cNvPr id="74758" name="Picture 6" descr="amb-flt-nut-GSF1-rps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67808" y="776965"/>
            <a:ext cx="6424735" cy="4588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42043" y="1545322"/>
            <a:ext cx="39257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Complete simulation of </a:t>
            </a:r>
            <a:r>
              <a:rPr lang="en-GB" dirty="0" smtClean="0">
                <a:solidFill>
                  <a:srgbClr val="FF0000"/>
                </a:solidFill>
              </a:rPr>
              <a:t>cosmic rays </a:t>
            </a:r>
            <a:r>
              <a:rPr lang="en-GB" dirty="0" smtClean="0"/>
              <a:t>interactions  in the atmosphere</a:t>
            </a:r>
          </a:p>
          <a:p>
            <a:pPr marL="265113" lvl="1" indent="-179388" algn="l">
              <a:buFont typeface="Arial" panose="020B0604020202020204" pitchFamily="34" charset="0"/>
              <a:buChar char="•"/>
            </a:pPr>
            <a:r>
              <a:rPr lang="en-GB" dirty="0" smtClean="0"/>
              <a:t>Dedicated “cosmic” package available to users</a:t>
            </a:r>
          </a:p>
          <a:p>
            <a:pPr algn="l"/>
            <a:r>
              <a:rPr lang="en-GB" dirty="0" smtClean="0"/>
              <a:t>Model of airplane geometry</a:t>
            </a:r>
          </a:p>
          <a:p>
            <a:pPr algn="l"/>
            <a:r>
              <a:rPr lang="en-GB" dirty="0" smtClean="0"/>
              <a:t>Response of dosimeters</a:t>
            </a:r>
            <a:endParaRPr lang="en-GB" dirty="0"/>
          </a:p>
        </p:txBody>
      </p:sp>
      <p:sp>
        <p:nvSpPr>
          <p:cNvPr id="6" name="Down Arrow 5"/>
          <p:cNvSpPr/>
          <p:nvPr/>
        </p:nvSpPr>
        <p:spPr bwMode="auto">
          <a:xfrm>
            <a:off x="2135560" y="3284984"/>
            <a:ext cx="504056" cy="576064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9452" y="3957218"/>
            <a:ext cx="3675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Dose to aircrew on commercial flights , depending on route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23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452" y="273053"/>
            <a:ext cx="11632548" cy="639763"/>
          </a:xfrm>
        </p:spPr>
        <p:txBody>
          <a:bodyPr/>
          <a:lstStyle/>
          <a:p>
            <a:r>
              <a:rPr lang="en-US" sz="3400" dirty="0"/>
              <a:t>The neutron albedo from GCR’s at 400 km altitude*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4294967295"/>
          </p:nvPr>
        </p:nvSpPr>
        <p:spPr/>
        <p:txBody>
          <a:bodyPr/>
          <a:lstStyle/>
          <a:p>
            <a:r>
              <a:rPr lang="en-US" smtClean="0"/>
              <a:t>November, 6th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/>
        <p:txBody>
          <a:bodyPr/>
          <a:lstStyle/>
          <a:p>
            <a:r>
              <a:rPr lang="en-US" smtClean="0"/>
              <a:t>Alfredo Ferrari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4294967295"/>
          </p:nvPr>
        </p:nvSpPr>
        <p:spPr/>
        <p:txBody>
          <a:bodyPr/>
          <a:lstStyle/>
          <a:p>
            <a:fld id="{14B2A9F2-029D-45CF-B3A2-1B365CC4DE5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061" y="1560169"/>
            <a:ext cx="5805264" cy="41370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468017" y="3444044"/>
            <a:ext cx="4132863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none" rtlCol="0">
            <a:spAutoFit/>
            <a:flatTx/>
          </a:bodyPr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*In collaboration with CEA-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Saclay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810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84" y="262096"/>
            <a:ext cx="9697021" cy="578652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charset="0"/>
              </a:rPr>
              <a:t>Medical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charset="0"/>
              </a:rPr>
              <a:t>physics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charset="0"/>
              </a:rPr>
              <a:t>: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charset="0"/>
              </a:rPr>
              <a:t>Radiotherapy </a:t>
            </a:r>
            <a:endParaRPr lang="en-US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91" t="1662"/>
          <a:stretch>
            <a:fillRect/>
          </a:stretch>
        </p:blipFill>
        <p:spPr bwMode="auto">
          <a:xfrm>
            <a:off x="2024034" y="785794"/>
            <a:ext cx="7924800" cy="511556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24000" y="5934670"/>
            <a:ext cx="9821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0" dirty="0" smtClean="0">
                <a:latin typeface="Comic Sans MS" pitchFamily="66" charset="0"/>
                <a:ea typeface="SimSun" pitchFamily="2" charset="-122"/>
                <a:cs typeface="Times New Roman" charset="0"/>
              </a:rPr>
              <a:t>Exp. Data (points) from </a:t>
            </a:r>
            <a:r>
              <a:rPr lang="en-US" altLang="zh-CN" b="0" dirty="0" err="1" smtClean="0">
                <a:latin typeface="Comic Sans MS" pitchFamily="66" charset="0"/>
                <a:ea typeface="SimSun" pitchFamily="2" charset="-122"/>
                <a:cs typeface="Times New Roman" charset="0"/>
              </a:rPr>
              <a:t>Haettner</a:t>
            </a:r>
            <a:r>
              <a:rPr lang="en-US" altLang="zh-CN" b="0" dirty="0" smtClean="0">
                <a:latin typeface="Comic Sans MS" pitchFamily="66" charset="0"/>
                <a:ea typeface="SimSun" pitchFamily="2" charset="-122"/>
                <a:cs typeface="Times New Roman" charset="0"/>
              </a:rPr>
              <a:t> et al, Rad. Prot. Dos. 2006</a:t>
            </a:r>
          </a:p>
          <a:p>
            <a:pPr algn="ctr"/>
            <a:r>
              <a:rPr lang="de-DE" altLang="zh-CN" b="0" dirty="0" smtClean="0">
                <a:latin typeface="Comic Sans MS" pitchFamily="66" charset="0"/>
                <a:ea typeface="SimSun" pitchFamily="2" charset="-122"/>
              </a:rPr>
              <a:t>Simulation: A. Mairani PhD Thesis, 2007, Nuovo Cimento C, 31, 2008</a:t>
            </a:r>
            <a:endParaRPr lang="en-US" altLang="zh-CN" b="0" dirty="0" smtClean="0">
              <a:latin typeface="Comic Sans MS" pitchFamily="66" charset="0"/>
              <a:ea typeface="SimSun" pitchFamily="2" charset="-122"/>
              <a:cs typeface="Times New Roman" charset="0"/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52794" y="1714488"/>
            <a:ext cx="3776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Comic Sans MS" pitchFamily="66" charset="0"/>
              </a:rPr>
              <a:t>Bragg peak in a water phantom</a:t>
            </a:r>
          </a:p>
          <a:p>
            <a:r>
              <a:rPr lang="en-US" b="0" dirty="0" smtClean="0">
                <a:latin typeface="Comic Sans MS" pitchFamily="66" charset="0"/>
              </a:rPr>
              <a:t>400 </a:t>
            </a:r>
            <a:r>
              <a:rPr lang="en-US" b="0" dirty="0" err="1" smtClean="0">
                <a:latin typeface="Comic Sans MS" pitchFamily="66" charset="0"/>
              </a:rPr>
              <a:t>MeV</a:t>
            </a:r>
            <a:r>
              <a:rPr lang="en-US" b="0" dirty="0" smtClean="0">
                <a:latin typeface="Comic Sans MS" pitchFamily="66" charset="0"/>
              </a:rPr>
              <a:t>/A C beam:</a:t>
            </a:r>
          </a:p>
          <a:p>
            <a:r>
              <a:rPr lang="en-US" b="0" dirty="0" smtClean="0">
                <a:solidFill>
                  <a:srgbClr val="C00000"/>
                </a:solidFill>
                <a:latin typeface="Comic Sans MS" pitchFamily="66" charset="0"/>
              </a:rPr>
              <a:t>The importance of fragmentation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98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2656" y="381000"/>
            <a:ext cx="8011616" cy="609600"/>
          </a:xfrm>
        </p:spPr>
        <p:txBody>
          <a:bodyPr/>
          <a:lstStyle/>
          <a:p>
            <a:pPr eaLnBrk="1" hangingPunct="1"/>
            <a:r>
              <a:rPr lang="en-US" b="1" dirty="0" smtClean="0"/>
              <a:t>ITER geometry: </a:t>
            </a:r>
            <a:r>
              <a:rPr lang="en-US" b="1" dirty="0" err="1" smtClean="0"/>
              <a:t>divertor</a:t>
            </a:r>
            <a:r>
              <a:rPr lang="en-US" b="1" dirty="0" smtClean="0"/>
              <a:t> cassette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747864" y="6394220"/>
            <a:ext cx="52832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640C2ADE-80B4-4F25-89A8-A579AAA44052}" type="slidenum">
              <a:rPr lang="en-US">
                <a:solidFill>
                  <a:srgbClr val="40458C"/>
                </a:solidFill>
                <a:latin typeface="Arial Black" pitchFamily="34" charset="0"/>
              </a:rPr>
              <a:pPr/>
              <a:t>13</a:t>
            </a:fld>
            <a:endParaRPr lang="en-US">
              <a:solidFill>
                <a:srgbClr val="40458C"/>
              </a:solidFill>
              <a:latin typeface="Arial Black" pitchFamily="34" charset="0"/>
            </a:endParaRPr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240" y="907820"/>
            <a:ext cx="3400425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74" name="Straight Arrow Connector 7"/>
          <p:cNvCxnSpPr>
            <a:cxnSpLocks noChangeShapeType="1"/>
          </p:cNvCxnSpPr>
          <p:nvPr/>
        </p:nvCxnSpPr>
        <p:spPr bwMode="auto">
          <a:xfrm rot="10800000">
            <a:off x="7160864" y="2660420"/>
            <a:ext cx="2286000" cy="1295400"/>
          </a:xfrm>
          <a:prstGeom prst="straightConnector1">
            <a:avLst/>
          </a:prstGeom>
          <a:noFill/>
          <a:ln w="44450" cmpd="dbl" algn="ctr">
            <a:solidFill>
              <a:srgbClr val="FF0000"/>
            </a:solidFill>
            <a:prstDash val="dash"/>
            <a:round/>
            <a:headEnd/>
            <a:tailEnd type="arrow" w="med" len="med"/>
          </a:ln>
        </p:spPr>
      </p:cxnSp>
      <p:pic>
        <p:nvPicPr>
          <p:cNvPr id="71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864" y="984021"/>
            <a:ext cx="38671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664" y="4313008"/>
            <a:ext cx="6400800" cy="238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2665065" y="3955821"/>
            <a:ext cx="2339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200">
                <a:solidFill>
                  <a:srgbClr val="40458C"/>
                </a:solidFill>
              </a:rPr>
              <a:t>[FLUKA ray tracer by D. Pastor]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0458C"/>
                </a:solidFill>
              </a:rPr>
              <a:t>November, 6th 2017</a:t>
            </a:r>
            <a:endParaRPr lang="en-US">
              <a:solidFill>
                <a:srgbClr val="40458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0458C"/>
                </a:solidFill>
              </a:rPr>
              <a:t>Alfredo Ferrari</a:t>
            </a:r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52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288" y="1052736"/>
            <a:ext cx="25717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391520" y="914400"/>
            <a:ext cx="8177088" cy="5486400"/>
            <a:chOff x="1752600" y="914400"/>
            <a:chExt cx="8128000" cy="5410200"/>
          </a:xfrm>
        </p:grpSpPr>
        <p:pic>
          <p:nvPicPr>
            <p:cNvPr id="26629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914400"/>
              <a:ext cx="8128000" cy="541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259014" y="1077914"/>
              <a:ext cx="1398587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0070C0"/>
                  </a:solidFill>
                  <a:latin typeface="Arial" charset="0"/>
                </a:rPr>
                <a:t>Max. 3 DPA</a:t>
              </a:r>
            </a:p>
          </p:txBody>
        </p:sp>
        <p:cxnSp>
          <p:nvCxnSpPr>
            <p:cNvPr id="26631" name="Straight Connector 7"/>
            <p:cNvCxnSpPr>
              <a:cxnSpLocks noChangeShapeType="1"/>
            </p:cNvCxnSpPr>
            <p:nvPr/>
          </p:nvCxnSpPr>
          <p:spPr bwMode="auto">
            <a:xfrm rot="5400000" flipH="1" flipV="1">
              <a:off x="4419600" y="2667000"/>
              <a:ext cx="2438400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6632" name="TextBox 8"/>
            <p:cNvSpPr txBox="1">
              <a:spLocks noChangeArrowheads="1"/>
            </p:cNvSpPr>
            <p:nvPr/>
          </p:nvSpPr>
          <p:spPr bwMode="auto">
            <a:xfrm>
              <a:off x="4419600" y="1600200"/>
              <a:ext cx="92868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>
                  <a:solidFill>
                    <a:srgbClr val="40458C"/>
                  </a:solidFill>
                </a:rPr>
                <a:t>blanket</a:t>
              </a:r>
            </a:p>
          </p:txBody>
        </p:sp>
        <p:sp>
          <p:nvSpPr>
            <p:cNvPr id="26633" name="TextBox 9"/>
            <p:cNvSpPr txBox="1">
              <a:spLocks noChangeArrowheads="1"/>
            </p:cNvSpPr>
            <p:nvPr/>
          </p:nvSpPr>
          <p:spPr bwMode="auto">
            <a:xfrm>
              <a:off x="5867401" y="1611313"/>
              <a:ext cx="1077913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>
                  <a:solidFill>
                    <a:srgbClr val="40458C"/>
                  </a:solidFill>
                </a:rPr>
                <a:t>Vacuum </a:t>
              </a:r>
            </a:p>
            <a:p>
              <a:r>
                <a:rPr lang="en-US">
                  <a:solidFill>
                    <a:srgbClr val="40458C"/>
                  </a:solidFill>
                </a:rPr>
                <a:t>vessel</a:t>
              </a: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 rot="5400000" flipH="1" flipV="1">
              <a:off x="5524500" y="4457700"/>
              <a:ext cx="1905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4191001" y="4659314"/>
              <a:ext cx="1985963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0070C0"/>
                  </a:solidFill>
                  <a:latin typeface="Arial" charset="0"/>
                </a:rPr>
                <a:t>Stat. error &lt; 10%</a:t>
              </a: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 rot="5400000" flipH="1" flipV="1">
              <a:off x="6743700" y="4533900"/>
              <a:ext cx="1905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6289676" y="3200400"/>
              <a:ext cx="1711325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0070C0"/>
                  </a:solidFill>
                  <a:latin typeface="Arial" charset="0"/>
                </a:rPr>
                <a:t>10%&lt;err.&lt;20%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91438" y="4191000"/>
              <a:ext cx="1935162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0070C0"/>
                  </a:solidFill>
                  <a:latin typeface="Arial" charset="0"/>
                </a:rPr>
                <a:t>Stat. error &gt; 20%</a:t>
              </a:r>
            </a:p>
          </p:txBody>
        </p:sp>
        <p:sp>
          <p:nvSpPr>
            <p:cNvPr id="26640" name="Rectangle 21"/>
            <p:cNvSpPr>
              <a:spLocks noChangeArrowheads="1"/>
            </p:cNvSpPr>
            <p:nvPr/>
          </p:nvSpPr>
          <p:spPr bwMode="auto">
            <a:xfrm>
              <a:off x="8839200" y="2590800"/>
              <a:ext cx="381000" cy="76200"/>
            </a:xfrm>
            <a:prstGeom prst="rect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40458C"/>
                </a:solidFill>
              </a:endParaRPr>
            </a:p>
          </p:txBody>
        </p:sp>
      </p:grpSp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23392" y="228600"/>
            <a:ext cx="85344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DPA: ITER, blanket module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E38E-58FF-4DC4-9EA8-1D776E36A0E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Alfredo Ferrari</a:t>
            </a:r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23392" y="1340768"/>
            <a:ext cx="31110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For a </a:t>
            </a:r>
            <a:r>
              <a:rPr lang="en-GB" dirty="0" smtClean="0"/>
              <a:t>safety evaluation </a:t>
            </a:r>
            <a:r>
              <a:rPr lang="en-GB" dirty="0"/>
              <a:t>of the ITER machine, </a:t>
            </a:r>
            <a:r>
              <a:rPr lang="en-GB" dirty="0" smtClean="0"/>
              <a:t>IRSN* </a:t>
            </a:r>
            <a:r>
              <a:rPr lang="en-GB" dirty="0"/>
              <a:t>asked CERN to perform </a:t>
            </a:r>
            <a:r>
              <a:rPr lang="en-GB" dirty="0" err="1"/>
              <a:t>neutronic</a:t>
            </a:r>
            <a:r>
              <a:rPr lang="en-GB" dirty="0"/>
              <a:t> and </a:t>
            </a:r>
            <a:r>
              <a:rPr lang="en-GB" dirty="0" smtClean="0"/>
              <a:t>activation calculations </a:t>
            </a:r>
            <a:r>
              <a:rPr lang="en-GB" dirty="0"/>
              <a:t>with the FLUKA Monte Carlo code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3493" y="3712653"/>
            <a:ext cx="34305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The report </a:t>
            </a:r>
            <a:r>
              <a:rPr lang="en-GB" dirty="0"/>
              <a:t>presents FLUKA results </a:t>
            </a:r>
            <a:r>
              <a:rPr lang="en-GB" dirty="0" smtClean="0"/>
              <a:t> on  radionuclide inventory, ambient </a:t>
            </a:r>
            <a:r>
              <a:rPr lang="en-GB" dirty="0"/>
              <a:t>residual dose </a:t>
            </a:r>
            <a:r>
              <a:rPr lang="en-GB" dirty="0" smtClean="0"/>
              <a:t>rate, dose evaluation,</a:t>
            </a:r>
          </a:p>
          <a:p>
            <a:pPr algn="l"/>
            <a:r>
              <a:rPr lang="en-GB" dirty="0" smtClean="0"/>
              <a:t>residual </a:t>
            </a:r>
            <a:r>
              <a:rPr lang="en-GB" dirty="0"/>
              <a:t>power for the cooling circuit, </a:t>
            </a:r>
            <a:r>
              <a:rPr lang="en-GB" dirty="0" smtClean="0"/>
              <a:t>and </a:t>
            </a:r>
            <a:r>
              <a:rPr lang="en-GB" dirty="0"/>
              <a:t>displacement per atom (DPA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7128" y="6121085"/>
            <a:ext cx="5032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2">
                    <a:lumMod val="50000"/>
                  </a:schemeClr>
                </a:solidFill>
              </a:rPr>
              <a:t>*Institute de Radioprotection et </a:t>
            </a:r>
            <a:r>
              <a:rPr lang="en-US" sz="1600" i="1" dirty="0" err="1" smtClean="0">
                <a:solidFill>
                  <a:schemeClr val="tx2">
                    <a:lumMod val="50000"/>
                  </a:schemeClr>
                </a:solidFill>
              </a:rPr>
              <a:t>Surete</a:t>
            </a:r>
            <a:r>
              <a:rPr lang="en-US" sz="16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600" i="1" dirty="0" err="1" smtClean="0">
                <a:solidFill>
                  <a:schemeClr val="tx2">
                    <a:lumMod val="50000"/>
                  </a:schemeClr>
                </a:solidFill>
              </a:rPr>
              <a:t>Nucleaire</a:t>
            </a:r>
            <a:endParaRPr lang="en-US" sz="16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04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911424" y="1052736"/>
            <a:ext cx="1008112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175" algn="just">
              <a:spcBef>
                <a:spcPct val="50000"/>
              </a:spcBef>
            </a:pPr>
            <a:r>
              <a:rPr lang="en-US" sz="2000" u="sng" dirty="0">
                <a:solidFill>
                  <a:srgbClr val="663300"/>
                </a:solidFill>
              </a:rPr>
              <a:t>How</a:t>
            </a:r>
            <a:r>
              <a:rPr lang="en-US" sz="2000" u="sng" dirty="0">
                <a:solidFill>
                  <a:schemeClr val="tx2"/>
                </a:solidFill>
              </a:rPr>
              <a:t>:</a:t>
            </a:r>
          </a:p>
          <a:p>
            <a:pPr indent="3175" algn="just">
              <a:spcBef>
                <a:spcPct val="50000"/>
              </a:spcBef>
            </a:pPr>
            <a:r>
              <a:rPr lang="en-US" sz="2000" dirty="0"/>
              <a:t>This course is </a:t>
            </a:r>
            <a:r>
              <a:rPr lang="en-US" sz="2000" b="1" i="1" dirty="0"/>
              <a:t>not a full FLUKA course</a:t>
            </a:r>
            <a:r>
              <a:rPr lang="en-US" sz="2000" dirty="0"/>
              <a:t>. It is intended to provide a basic and general overview on: 	</a:t>
            </a:r>
          </a:p>
          <a:p>
            <a:pPr marL="1031875" lvl="1" indent="-457200" algn="just">
              <a:spcBef>
                <a:spcPct val="50000"/>
              </a:spcBef>
              <a:buFontTx/>
              <a:buAutoNum type="alphaLcParenR"/>
            </a:pPr>
            <a:r>
              <a:rPr lang="en-US" sz="2000" dirty="0">
                <a:solidFill>
                  <a:srgbClr val="0000CC"/>
                </a:solidFill>
              </a:rPr>
              <a:t>The </a:t>
            </a:r>
            <a:r>
              <a:rPr lang="en-US" sz="2000" dirty="0">
                <a:solidFill>
                  <a:srgbClr val="006600"/>
                </a:solidFill>
              </a:rPr>
              <a:t>most relevant FLUKA instructions</a:t>
            </a:r>
            <a:r>
              <a:rPr lang="en-US" sz="2000" dirty="0">
                <a:solidFill>
                  <a:srgbClr val="CC0000"/>
                </a:solidFill>
              </a:rPr>
              <a:t> </a:t>
            </a:r>
            <a:r>
              <a:rPr lang="en-US" sz="2000" dirty="0">
                <a:solidFill>
                  <a:srgbClr val="0000CC"/>
                </a:solidFill>
              </a:rPr>
              <a:t>and options</a:t>
            </a:r>
          </a:p>
          <a:p>
            <a:pPr marL="1031875" lvl="1" indent="-457200" algn="just">
              <a:spcBef>
                <a:spcPct val="50000"/>
              </a:spcBef>
              <a:buFontTx/>
              <a:buAutoNum type="alphaLcParenR"/>
            </a:pPr>
            <a:r>
              <a:rPr lang="en-US" sz="2000" dirty="0">
                <a:solidFill>
                  <a:srgbClr val="0000CC"/>
                </a:solidFill>
              </a:rPr>
              <a:t>The basic principle of </a:t>
            </a:r>
            <a:r>
              <a:rPr lang="en-US" sz="2000" dirty="0">
                <a:solidFill>
                  <a:srgbClr val="006600"/>
                </a:solidFill>
              </a:rPr>
              <a:t>combinatorial geometry </a:t>
            </a:r>
            <a:r>
              <a:rPr lang="en-US" sz="2000" dirty="0">
                <a:solidFill>
                  <a:srgbClr val="0000CC"/>
                </a:solidFill>
              </a:rPr>
              <a:t>in FLUKA</a:t>
            </a:r>
          </a:p>
          <a:p>
            <a:pPr marL="1031875" lvl="1" indent="-457200" algn="just">
              <a:spcBef>
                <a:spcPct val="50000"/>
              </a:spcBef>
              <a:buFontTx/>
              <a:buAutoNum type="alphaLcParenR"/>
            </a:pPr>
            <a:r>
              <a:rPr lang="en-US" sz="2000" dirty="0">
                <a:solidFill>
                  <a:srgbClr val="0000CC"/>
                </a:solidFill>
              </a:rPr>
              <a:t>The</a:t>
            </a:r>
            <a:r>
              <a:rPr lang="en-US" sz="2000" dirty="0">
                <a:solidFill>
                  <a:srgbClr val="CC0000"/>
                </a:solidFill>
              </a:rPr>
              <a:t> </a:t>
            </a:r>
            <a:r>
              <a:rPr lang="en-US" sz="2000" dirty="0">
                <a:solidFill>
                  <a:srgbClr val="006600"/>
                </a:solidFill>
              </a:rPr>
              <a:t>physics models</a:t>
            </a:r>
            <a:r>
              <a:rPr lang="en-US" sz="2000" dirty="0">
                <a:solidFill>
                  <a:srgbClr val="CC0000"/>
                </a:solidFill>
              </a:rPr>
              <a:t> </a:t>
            </a:r>
            <a:r>
              <a:rPr lang="en-US" sz="2000" dirty="0">
                <a:solidFill>
                  <a:srgbClr val="0000CC"/>
                </a:solidFill>
              </a:rPr>
              <a:t>adopted in FLUKA</a:t>
            </a:r>
          </a:p>
          <a:p>
            <a:pPr marL="1031875" lvl="1" indent="-457200" algn="just">
              <a:spcBef>
                <a:spcPct val="50000"/>
              </a:spcBef>
              <a:buClr>
                <a:srgbClr val="0000CC"/>
              </a:buClr>
              <a:buFontTx/>
              <a:buAutoNum type="alphaLcParenR"/>
            </a:pPr>
            <a:r>
              <a:rPr lang="en-US" sz="2000" dirty="0">
                <a:solidFill>
                  <a:srgbClr val="006600"/>
                </a:solidFill>
              </a:rPr>
              <a:t>Running</a:t>
            </a:r>
            <a:r>
              <a:rPr lang="en-US" sz="2000" dirty="0">
                <a:solidFill>
                  <a:srgbClr val="0000CC"/>
                </a:solidFill>
              </a:rPr>
              <a:t>, </a:t>
            </a:r>
            <a:r>
              <a:rPr lang="en-US" sz="2000" dirty="0">
                <a:solidFill>
                  <a:srgbClr val="006600"/>
                </a:solidFill>
              </a:rPr>
              <a:t>scoring </a:t>
            </a:r>
            <a:r>
              <a:rPr lang="en-US" sz="2000" dirty="0">
                <a:solidFill>
                  <a:srgbClr val="0000CC"/>
                </a:solidFill>
              </a:rPr>
              <a:t>and</a:t>
            </a:r>
            <a:r>
              <a:rPr lang="en-US" sz="2000" dirty="0">
                <a:solidFill>
                  <a:srgbClr val="006600"/>
                </a:solidFill>
              </a:rPr>
              <a:t> plotting </a:t>
            </a:r>
            <a:r>
              <a:rPr lang="en-US" sz="2000" dirty="0">
                <a:solidFill>
                  <a:srgbClr val="0000CC"/>
                </a:solidFill>
              </a:rPr>
              <a:t>in FLUKA</a:t>
            </a:r>
          </a:p>
          <a:p>
            <a:pPr marL="0" lvl="1" algn="just">
              <a:spcBef>
                <a:spcPts val="2400"/>
              </a:spcBef>
            </a:pPr>
            <a:r>
              <a:rPr lang="en-US" sz="2000" dirty="0"/>
              <a:t>For further information, refer to the existing documentation.</a:t>
            </a:r>
          </a:p>
          <a:p>
            <a:pPr marL="0" lvl="1" algn="just">
              <a:spcBef>
                <a:spcPts val="0"/>
              </a:spcBef>
            </a:pPr>
            <a:r>
              <a:rPr lang="en-US" sz="2000" dirty="0"/>
              <a:t>In this course the basic FLUKA input and the graphical interface Flair will be presented.</a:t>
            </a:r>
            <a:endParaRPr lang="en-US" sz="2000" dirty="0">
              <a:solidFill>
                <a:srgbClr val="0000CC"/>
              </a:solidFill>
            </a:endParaRPr>
          </a:p>
          <a:p>
            <a:pPr marL="0" lvl="1" algn="just">
              <a:spcBef>
                <a:spcPts val="0"/>
              </a:spcBef>
            </a:pPr>
            <a:endParaRPr lang="en-US" sz="2000" dirty="0">
              <a:solidFill>
                <a:srgbClr val="0000CC"/>
              </a:solidFill>
            </a:endParaRPr>
          </a:p>
          <a:p>
            <a:pPr marL="0" lvl="1" algn="just">
              <a:spcBef>
                <a:spcPts val="0"/>
              </a:spcBef>
            </a:pPr>
            <a:r>
              <a:rPr lang="en-US" sz="2000" dirty="0">
                <a:solidFill>
                  <a:srgbClr val="0000CC"/>
                </a:solidFill>
              </a:rPr>
              <a:t>Practical exercises:</a:t>
            </a:r>
          </a:p>
          <a:p>
            <a:pPr marL="0" lvl="1" algn="just">
              <a:spcBef>
                <a:spcPts val="0"/>
              </a:spcBef>
            </a:pPr>
            <a:r>
              <a:rPr lang="en-US" sz="2000" dirty="0">
                <a:solidFill>
                  <a:srgbClr val="0000CC"/>
                </a:solidFill>
              </a:rPr>
              <a:t>particle accelerators, dose scoring (depending on the time)</a:t>
            </a: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63352" y="286208"/>
            <a:ext cx="81684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The MC course: an Introduction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35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128975" y="890548"/>
          <a:ext cx="8236877" cy="58260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1870">
                  <a:extLst>
                    <a:ext uri="{9D8B030D-6E8A-4147-A177-3AD203B41FA5}">
                      <a16:colId xmlns:a16="http://schemas.microsoft.com/office/drawing/2014/main" val="1929581173"/>
                    </a:ext>
                  </a:extLst>
                </a:gridCol>
                <a:gridCol w="1362719">
                  <a:extLst>
                    <a:ext uri="{9D8B030D-6E8A-4147-A177-3AD203B41FA5}">
                      <a16:colId xmlns:a16="http://schemas.microsoft.com/office/drawing/2014/main" val="2182608"/>
                    </a:ext>
                  </a:extLst>
                </a:gridCol>
                <a:gridCol w="1541505">
                  <a:extLst>
                    <a:ext uri="{9D8B030D-6E8A-4147-A177-3AD203B41FA5}">
                      <a16:colId xmlns:a16="http://schemas.microsoft.com/office/drawing/2014/main" val="2627913741"/>
                    </a:ext>
                  </a:extLst>
                </a:gridCol>
                <a:gridCol w="1305063">
                  <a:extLst>
                    <a:ext uri="{9D8B030D-6E8A-4147-A177-3AD203B41FA5}">
                      <a16:colId xmlns:a16="http://schemas.microsoft.com/office/drawing/2014/main" val="3351264545"/>
                    </a:ext>
                  </a:extLst>
                </a:gridCol>
                <a:gridCol w="1393001">
                  <a:extLst>
                    <a:ext uri="{9D8B030D-6E8A-4147-A177-3AD203B41FA5}">
                      <a16:colId xmlns:a16="http://schemas.microsoft.com/office/drawing/2014/main" val="2348956190"/>
                    </a:ext>
                  </a:extLst>
                </a:gridCol>
                <a:gridCol w="1362719">
                  <a:extLst>
                    <a:ext uri="{9D8B030D-6E8A-4147-A177-3AD203B41FA5}">
                      <a16:colId xmlns:a16="http://schemas.microsoft.com/office/drawing/2014/main" val="2629039157"/>
                    </a:ext>
                  </a:extLst>
                </a:gridCol>
              </a:tblGrid>
              <a:tr h="11756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6 Nov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7 Nov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8 Nov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9 Nov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10 Nov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6330120"/>
                  </a:ext>
                </a:extLst>
              </a:tr>
              <a:tr h="5291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8:30 - 9:00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General introduction        (A. Ferrari)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Penelope models (low-energy elctromagnetic)   (J.M. Fernández-Varea)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v-SE" sz="1100" u="none" strike="noStrike" dirty="0">
                          <a:effectLst/>
                          <a:latin typeface="+mj-lt"/>
                        </a:rPr>
                        <a:t>Geometry in FLUKA                (E. Skordis)</a:t>
                      </a:r>
                      <a:endParaRPr lang="sv-SE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Heavy ion beams and radioactivity in FLUKA                (A. 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Mairani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Geant4 for space and medicine  </a:t>
                      </a:r>
                      <a:r>
                        <a:rPr lang="en-GB" sz="1100" u="none" strike="noStrike" dirty="0" smtClean="0">
                          <a:effectLst/>
                          <a:latin typeface="+mj-lt"/>
                        </a:rPr>
                        <a:t>            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(G. 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Dedes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1392349"/>
                  </a:ext>
                </a:extLst>
              </a:tr>
              <a:tr h="5197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9:00 - 9:30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Principles of Monte Carlo calculations and codes    (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F.Salvat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416136"/>
                  </a:ext>
                </a:extLst>
              </a:tr>
              <a:tr h="3314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9:30 - 10:00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 Electron           accelerator       modeling with       Penelope + Tutor                (L. Brualla)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FLUKA </a:t>
                      </a:r>
                      <a:r>
                        <a:rPr lang="en-GB" sz="1100" u="none" strike="noStrike" dirty="0" smtClean="0">
                          <a:effectLst/>
                          <a:latin typeface="+mj-lt"/>
                        </a:rPr>
                        <a:t>models      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(A. Ferrari)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Monte Carlo treatment planning in FLUKA     </a:t>
                      </a:r>
                      <a:r>
                        <a:rPr lang="en-GB" sz="1100" u="none" strike="noStrike" dirty="0" smtClean="0">
                          <a:effectLst/>
                          <a:latin typeface="+mj-lt"/>
                        </a:rPr>
                        <a:t>               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(A. 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Mairani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276027"/>
                  </a:ext>
                </a:extLst>
              </a:tr>
              <a:tr h="2902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10:00 - 10:30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829046"/>
                  </a:ext>
                </a:extLst>
              </a:tr>
              <a:tr h="1912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10:30 - 11:00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coffee break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coffee break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coffee break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coffee break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0164531"/>
                  </a:ext>
                </a:extLst>
              </a:tr>
              <a:tr h="2265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11:00 - 11:30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Introduction to Geant4     </a:t>
                      </a:r>
                      <a:r>
                        <a:rPr lang="en-GB" sz="1100" u="none" strike="noStrike" dirty="0" smtClean="0">
                          <a:effectLst/>
                          <a:latin typeface="+mj-lt"/>
                        </a:rPr>
                        <a:t>             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(G. 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Dedes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Transfer to Munich + lunch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 Ionization and      transport in            FLUKA    </a:t>
                      </a:r>
                      <a:r>
                        <a:rPr lang="en-GB" sz="1100" u="none" strike="noStrike" dirty="0" smtClean="0">
                          <a:effectLst/>
                          <a:latin typeface="+mj-lt"/>
                        </a:rPr>
                        <a:t>             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(F. 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Salvat-Pujol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  Scoring in FLUKA              (A. 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Mairani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Outlook in Penelope         (F. Salvat-Pujol)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874285"/>
                  </a:ext>
                </a:extLst>
              </a:tr>
              <a:tr h="1946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11:30 - 12:00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06190"/>
                  </a:ext>
                </a:extLst>
              </a:tr>
              <a:tr h="1946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12:00 - 12:30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Transfer to Munich + lunch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23486"/>
                  </a:ext>
                </a:extLst>
              </a:tr>
              <a:tr h="19761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12:30 - 13:00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lunch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lunch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lunch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1286319"/>
                  </a:ext>
                </a:extLst>
              </a:tr>
              <a:tr h="1691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13:00 - 13:30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Exercises with Penelope</a:t>
                      </a:r>
                      <a:endParaRPr lang="en-GB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68567"/>
                  </a:ext>
                </a:extLst>
              </a:tr>
              <a:tr h="1912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13:30 - 14:00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971585"/>
                  </a:ext>
                </a:extLst>
              </a:tr>
              <a:tr h="28389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14:00 - 14:30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Structure and operation of PENELOPE     </a:t>
                      </a:r>
                      <a:r>
                        <a:rPr lang="en-GB" sz="1100" u="none" strike="noStrike" dirty="0" smtClean="0">
                          <a:effectLst/>
                          <a:latin typeface="+mj-lt"/>
                        </a:rPr>
                        <a:t>        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(F. 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Salvat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v-SE" sz="1100" u="none" strike="noStrike" dirty="0">
                          <a:effectLst/>
                          <a:latin typeface="+mj-lt"/>
                        </a:rPr>
                        <a:t>  Accelerators in FLUKA      </a:t>
                      </a:r>
                      <a:r>
                        <a:rPr lang="sv-SE" sz="1100" u="none" strike="noStrike" dirty="0" smtClean="0">
                          <a:effectLst/>
                          <a:latin typeface="+mj-lt"/>
                        </a:rPr>
                        <a:t>           </a:t>
                      </a:r>
                      <a:r>
                        <a:rPr lang="sv-SE" sz="1100" u="none" strike="noStrike" dirty="0">
                          <a:effectLst/>
                          <a:latin typeface="+mj-lt"/>
                        </a:rPr>
                        <a:t>(E. Skordis)</a:t>
                      </a:r>
                      <a:endParaRPr lang="sv-SE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Exercises with FLUKA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Outlook in GeantV              (A. Gheata)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67582"/>
                  </a:ext>
                </a:extLst>
              </a:tr>
              <a:tr h="2868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14:30 - 15:00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263317"/>
                  </a:ext>
                </a:extLst>
              </a:tr>
              <a:tr h="29961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15:00 - 15:30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Introduction to FLUKA      </a:t>
                      </a:r>
                      <a:r>
                        <a:rPr lang="en-GB" sz="1100" u="none" strike="noStrike" dirty="0" smtClean="0">
                          <a:effectLst/>
                          <a:latin typeface="+mj-lt"/>
                        </a:rPr>
                        <a:t>            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(A. Ferrari)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coffee break</a:t>
                      </a:r>
                      <a:endParaRPr lang="en-GB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Social activity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GeantV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: machine learning techniques      (S. 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Vallecorsa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779410"/>
                  </a:ext>
                </a:extLst>
              </a:tr>
              <a:tr h="2804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15:30 - 16:00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Exercises with Geant4</a:t>
                      </a:r>
                      <a:endParaRPr lang="en-GB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990727"/>
                  </a:ext>
                </a:extLst>
              </a:tr>
              <a:tr h="2328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16:00 - 16:30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coffee break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coffee break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coffee break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6803880"/>
                  </a:ext>
                </a:extLst>
              </a:tr>
              <a:tr h="26136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16:30 - 17:00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Introduction to Flair                   (E. Skordis)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Poster session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Exercises: medical applications with FLUKA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Outlook in FLUKA            (A. Ferrari)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194583"/>
                  </a:ext>
                </a:extLst>
              </a:tr>
              <a:tr h="2549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17:00 - 17:30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978656"/>
                  </a:ext>
                </a:extLst>
              </a:tr>
              <a:tr h="2392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17:30 - 18:00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Geometry in         Penelope       </a:t>
                      </a:r>
                      <a:r>
                        <a:rPr lang="en-GB" sz="1100" u="none" strike="noStrike" dirty="0" smtClean="0">
                          <a:effectLst/>
                          <a:latin typeface="+mj-lt"/>
                        </a:rPr>
                        <a:t>       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(F. </a:t>
                      </a:r>
                      <a:r>
                        <a:rPr lang="en-GB" sz="1100" u="none" strike="noStrike" dirty="0" err="1">
                          <a:effectLst/>
                          <a:latin typeface="+mj-lt"/>
                        </a:rPr>
                        <a:t>Salvat</a:t>
                      </a:r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Closing remarks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2657888"/>
                  </a:ext>
                </a:extLst>
              </a:tr>
              <a:tr h="26476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+mj-lt"/>
                        </a:rPr>
                        <a:t>18:00 - 18:30</a:t>
                      </a:r>
                      <a:endParaRPr lang="en-GB" sz="1100" b="0" i="0" u="none" strike="noStrike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2973" marR="2973" marT="29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8036530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-24680" y="6400800"/>
            <a:ext cx="2537884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19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9950" y="2965450"/>
            <a:ext cx="7772400" cy="609600"/>
          </a:xfrm>
        </p:spPr>
        <p:txBody>
          <a:bodyPr/>
          <a:lstStyle/>
          <a:p>
            <a:pPr algn="ctr" eaLnBrk="1" hangingPunct="1"/>
            <a:r>
              <a:rPr lang="en-US" sz="4400" dirty="0"/>
              <a:t>A glimpse of FLUKA</a:t>
            </a:r>
          </a:p>
        </p:txBody>
      </p:sp>
    </p:spTree>
    <p:extLst>
      <p:ext uri="{BB962C8B-B14F-4D97-AF65-F5344CB8AC3E}">
        <p14:creationId xmlns:p14="http://schemas.microsoft.com/office/powerpoint/2010/main" val="403395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FLUKA version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979488"/>
            <a:ext cx="7924800" cy="3403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lvl="1" algn="ctr" eaLnBrk="1" hangingPunct="1">
              <a:buFont typeface="Wingdings" pitchFamily="2" charset="2"/>
              <a:buNone/>
            </a:pPr>
            <a:r>
              <a:rPr lang="en-US" sz="4400" dirty="0">
                <a:solidFill>
                  <a:srgbClr val="FF0000"/>
                </a:solidFill>
              </a:rPr>
              <a:t>FLUKA</a:t>
            </a:r>
            <a:r>
              <a:rPr lang="en-US" sz="4400" dirty="0">
                <a:solidFill>
                  <a:schemeClr val="accent2"/>
                </a:solidFill>
              </a:rPr>
              <a:t>20xx</a:t>
            </a:r>
            <a:r>
              <a:rPr lang="en-US" sz="4400" dirty="0">
                <a:solidFill>
                  <a:srgbClr val="FF0000"/>
                </a:solidFill>
              </a:rPr>
              <a:t>.</a:t>
            </a:r>
            <a:r>
              <a:rPr lang="en-US" sz="4400" dirty="0">
                <a:solidFill>
                  <a:srgbClr val="008000"/>
                </a:solidFill>
              </a:rPr>
              <a:t>n</a:t>
            </a:r>
            <a:r>
              <a:rPr lang="en-US" sz="4400" dirty="0">
                <a:solidFill>
                  <a:srgbClr val="000000"/>
                </a:solidFill>
              </a:rPr>
              <a:t>(y)</a:t>
            </a:r>
            <a:r>
              <a:rPr lang="en-US" sz="3600" dirty="0">
                <a:solidFill>
                  <a:srgbClr val="FF0066"/>
                </a:solidFill>
              </a:rPr>
              <a:t>(.m)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4029538" y="2582863"/>
            <a:ext cx="249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>
                <a:solidFill>
                  <a:schemeClr val="accent2"/>
                </a:solidFill>
              </a:rPr>
              <a:t>Major version</a:t>
            </a: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 flipV="1">
            <a:off x="5427664" y="2132014"/>
            <a:ext cx="803275" cy="55403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 flipV="1">
            <a:off x="6436505" y="2095500"/>
            <a:ext cx="568325" cy="153670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5271951" y="3497263"/>
            <a:ext cx="245772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>
                <a:solidFill>
                  <a:srgbClr val="008000"/>
                </a:solidFill>
              </a:rPr>
              <a:t>Minor version</a:t>
            </a:r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 flipH="1" flipV="1">
            <a:off x="7577139" y="2175184"/>
            <a:ext cx="720725" cy="13446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7956550" y="3540125"/>
            <a:ext cx="1263650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</a:rPr>
              <a:t>Patch level</a:t>
            </a:r>
          </a:p>
        </p:txBody>
      </p:sp>
      <p:sp>
        <p:nvSpPr>
          <p:cNvPr id="41995" name="Text Box 15"/>
          <p:cNvSpPr txBox="1">
            <a:spLocks noChangeArrowheads="1"/>
          </p:cNvSpPr>
          <p:nvPr/>
        </p:nvSpPr>
        <p:spPr bwMode="auto">
          <a:xfrm>
            <a:off x="2036763" y="4968875"/>
            <a:ext cx="787241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latin typeface="+mj-lt"/>
              </a:rPr>
              <a:t>In this course we are using  </a:t>
            </a:r>
            <a:r>
              <a:rPr lang="en-US" sz="2800" dirty="0">
                <a:solidFill>
                  <a:schemeClr val="hlink"/>
                </a:solidFill>
                <a:latin typeface="+mj-lt"/>
              </a:rPr>
              <a:t>FLUKA</a:t>
            </a:r>
            <a:r>
              <a:rPr lang="en-US" sz="2800" dirty="0">
                <a:solidFill>
                  <a:srgbClr val="0000CC"/>
                </a:solidFill>
                <a:latin typeface="+mj-lt"/>
              </a:rPr>
              <a:t>2011</a:t>
            </a:r>
            <a:r>
              <a:rPr lang="en-US" sz="2800" dirty="0">
                <a:latin typeface="+mj-lt"/>
              </a:rPr>
              <a:t>.2c.6</a:t>
            </a:r>
            <a:endParaRPr lang="en-US" sz="2800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41996" name="Line 17"/>
          <p:cNvSpPr>
            <a:spLocks noChangeShapeType="1"/>
          </p:cNvSpPr>
          <p:nvPr/>
        </p:nvSpPr>
        <p:spPr bwMode="auto">
          <a:xfrm rot="10800000">
            <a:off x="8382000" y="2184400"/>
            <a:ext cx="863600" cy="896938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997" name="Text Box 18"/>
          <p:cNvSpPr txBox="1">
            <a:spLocks noChangeArrowheads="1"/>
          </p:cNvSpPr>
          <p:nvPr/>
        </p:nvSpPr>
        <p:spPr bwMode="auto">
          <a:xfrm>
            <a:off x="8963852" y="3024189"/>
            <a:ext cx="110959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sz="2400">
                <a:solidFill>
                  <a:srgbClr val="FF0066"/>
                </a:solidFill>
              </a:rPr>
              <a:t>Respin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5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FLUKA license (it is not GPL):</a:t>
            </a:r>
          </a:p>
        </p:txBody>
      </p:sp>
      <p:sp>
        <p:nvSpPr>
          <p:cNvPr id="1946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39416" y="944564"/>
            <a:ext cx="10729192" cy="43566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>
                <a:solidFill>
                  <a:srgbClr val="CC0000"/>
                </a:solidFill>
              </a:rPr>
              <a:t>Standard download: </a:t>
            </a:r>
            <a:r>
              <a:rPr lang="en-US" sz="2200" b="1" dirty="0">
                <a:solidFill>
                  <a:srgbClr val="CC0000"/>
                </a:solidFill>
              </a:rPr>
              <a:t>binary library + user routines</a:t>
            </a:r>
            <a:r>
              <a:rPr lang="en-US" sz="2200" dirty="0">
                <a:solidFill>
                  <a:srgbClr val="CC0000"/>
                </a:solidFill>
              </a:rPr>
              <a:t>.</a:t>
            </a:r>
          </a:p>
          <a:p>
            <a:pPr lvl="1" eaLnBrk="1" hangingPunct="1">
              <a:lnSpc>
                <a:spcPct val="90000"/>
              </a:lnSpc>
              <a:buClr>
                <a:srgbClr val="006600"/>
              </a:buClr>
              <a:buSzPct val="100000"/>
              <a:buFont typeface="Tahoma" pitchFamily="34" charset="0"/>
              <a:buChar char="●"/>
              <a:defRPr/>
            </a:pPr>
            <a:r>
              <a:rPr lang="en-US" sz="2200" dirty="0"/>
              <a:t>FLUKA can be used freely for scientific and academic purposes, </a:t>
            </a:r>
          </a:p>
          <a:p>
            <a:pPr lvl="1" eaLnBrk="1" hangingPunct="1">
              <a:lnSpc>
                <a:spcPct val="90000"/>
              </a:lnSpc>
              <a:buClr>
                <a:srgbClr val="006600"/>
              </a:buClr>
              <a:buSzPct val="100000"/>
              <a:buFont typeface="Tahoma" pitchFamily="34" charset="0"/>
              <a:buNone/>
              <a:defRPr/>
            </a:pPr>
            <a:r>
              <a:rPr lang="en-US" sz="2200" dirty="0"/>
              <a:t>    ad-hoc agreement for commercial purposes</a:t>
            </a:r>
          </a:p>
          <a:p>
            <a:pPr lvl="1" eaLnBrk="1" hangingPunct="1">
              <a:lnSpc>
                <a:spcPct val="90000"/>
              </a:lnSpc>
              <a:spcAft>
                <a:spcPts val="1200"/>
              </a:spcAft>
              <a:buClr>
                <a:srgbClr val="006600"/>
              </a:buClr>
              <a:buSzPct val="100000"/>
              <a:buFont typeface="Tahoma" pitchFamily="34" charset="0"/>
              <a:buChar char="●"/>
              <a:defRPr/>
            </a:pPr>
            <a:r>
              <a:rPr lang="en-US" sz="2200" dirty="0"/>
              <a:t>It cannot be used for weapon related applications	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dirty="0" smtClean="0">
                <a:solidFill>
                  <a:srgbClr val="CC0000"/>
                </a:solidFill>
              </a:rPr>
              <a:t>It </a:t>
            </a:r>
            <a:r>
              <a:rPr lang="en-US" sz="2200" dirty="0">
                <a:solidFill>
                  <a:srgbClr val="CC0000"/>
                </a:solidFill>
              </a:rPr>
              <a:t>is possible, by explicit signing of license, to </a:t>
            </a:r>
            <a:r>
              <a:rPr lang="en-US" sz="2200" dirty="0" smtClean="0">
                <a:solidFill>
                  <a:srgbClr val="CC0000"/>
                </a:solidFill>
              </a:rPr>
              <a:t>download the </a:t>
            </a:r>
            <a:r>
              <a:rPr lang="en-US" sz="2200" b="1" dirty="0">
                <a:solidFill>
                  <a:srgbClr val="CC0000"/>
                </a:solidFill>
              </a:rPr>
              <a:t>source</a:t>
            </a:r>
            <a:r>
              <a:rPr lang="en-US" sz="2200" dirty="0">
                <a:solidFill>
                  <a:srgbClr val="CC0000"/>
                </a:solidFill>
              </a:rPr>
              <a:t> for researchers of scientific/academic Institutions.         </a:t>
            </a:r>
          </a:p>
          <a:p>
            <a:pPr lvl="1" eaLnBrk="1" hangingPunct="1">
              <a:lnSpc>
                <a:spcPct val="95000"/>
              </a:lnSpc>
              <a:spcBef>
                <a:spcPct val="25000"/>
              </a:spcBef>
              <a:spcAft>
                <a:spcPts val="1200"/>
              </a:spcAft>
              <a:buClr>
                <a:srgbClr val="006600"/>
              </a:buClr>
              <a:buSzPct val="100000"/>
              <a:buFont typeface="Tahoma" pitchFamily="34" charset="0"/>
              <a:buChar char="●"/>
              <a:defRPr/>
            </a:pPr>
            <a:r>
              <a:rPr lang="en-US" sz="2200" dirty="0"/>
              <a:t>FLUKA can neither be copied into other codes (not even partially), nor translated into another language without permission</a:t>
            </a:r>
          </a:p>
          <a:p>
            <a:pPr eaLnBrk="1" hangingPunct="1">
              <a:lnSpc>
                <a:spcPct val="95000"/>
              </a:lnSpc>
              <a:spcBef>
                <a:spcPct val="25000"/>
              </a:spcBef>
              <a:defRPr/>
            </a:pPr>
            <a:r>
              <a:rPr lang="en-US" sz="2200" dirty="0" smtClean="0">
                <a:solidFill>
                  <a:srgbClr val="CC0000"/>
                </a:solidFill>
              </a:rPr>
              <a:t>For </a:t>
            </a:r>
            <a:r>
              <a:rPr lang="en-US" sz="2200" b="1" dirty="0">
                <a:solidFill>
                  <a:srgbClr val="CC0000"/>
                </a:solidFill>
              </a:rPr>
              <a:t>commercial use</a:t>
            </a:r>
            <a:r>
              <a:rPr lang="en-US" sz="2200" dirty="0">
                <a:solidFill>
                  <a:srgbClr val="CC0000"/>
                </a:solidFill>
              </a:rPr>
              <a:t>, trial version (limited in time and random seeds) available. Commercial license to be </a:t>
            </a:r>
            <a:r>
              <a:rPr lang="en-US" sz="2200" dirty="0" smtClean="0">
                <a:solidFill>
                  <a:srgbClr val="CC0000"/>
                </a:solidFill>
              </a:rPr>
              <a:t>negotiated with CERN &amp; INFN.</a:t>
            </a:r>
          </a:p>
          <a:p>
            <a:pPr eaLnBrk="1" hangingPunct="1">
              <a:lnSpc>
                <a:spcPct val="95000"/>
              </a:lnSpc>
              <a:spcBef>
                <a:spcPct val="25000"/>
              </a:spcBef>
              <a:defRPr/>
            </a:pPr>
            <a:endParaRPr lang="en-US" sz="2200" dirty="0">
              <a:solidFill>
                <a:srgbClr val="CC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ct val="25000"/>
              </a:spcBef>
              <a:defRPr/>
            </a:pPr>
            <a:endParaRPr lang="en-US" sz="2200" dirty="0" smtClean="0">
              <a:solidFill>
                <a:srgbClr val="CC000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ct val="25000"/>
              </a:spcBef>
              <a:buNone/>
              <a:defRPr/>
            </a:pPr>
            <a:r>
              <a:rPr lang="en-US" sz="2200" dirty="0" smtClean="0">
                <a:solidFill>
                  <a:srgbClr val="CC0000"/>
                </a:solidFill>
              </a:rPr>
              <a:t>Please register on </a:t>
            </a:r>
            <a:r>
              <a:rPr lang="en-US" sz="2200" dirty="0" smtClean="0">
                <a:solidFill>
                  <a:srgbClr val="CC0000"/>
                </a:solidFill>
                <a:hlinkClick r:id="rId3"/>
              </a:rPr>
              <a:t>www.fluka.org</a:t>
            </a:r>
            <a:r>
              <a:rPr lang="en-US" sz="2200" dirty="0" smtClean="0">
                <a:solidFill>
                  <a:srgbClr val="CC0000"/>
                </a:solidFill>
              </a:rPr>
              <a:t>  …..and  read the license! </a:t>
            </a:r>
            <a:endParaRPr lang="en-US" sz="2200" dirty="0">
              <a:solidFill>
                <a:srgbClr val="CC000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ct val="25000"/>
              </a:spcBef>
              <a:buNone/>
              <a:defRPr/>
            </a:pPr>
            <a:endParaRPr lang="en-US" sz="2200" dirty="0"/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2111375" y="138906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282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FLUKA</a:t>
            </a:r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1271464" y="5190291"/>
            <a:ext cx="9045699" cy="830997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Developed and maintained under an INFN-CERN agreement Copyright 1989-2017 CERN and INFN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6744072" y="6021288"/>
            <a:ext cx="3204723" cy="461665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http://www.fluka.org</a:t>
            </a:r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983432" y="979489"/>
            <a:ext cx="10657183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b="0" dirty="0">
                <a:solidFill>
                  <a:srgbClr val="CC0000"/>
                </a:solidFill>
              </a:rPr>
              <a:t>Main authors:</a:t>
            </a:r>
            <a:r>
              <a:rPr lang="en-US" dirty="0"/>
              <a:t>         </a:t>
            </a:r>
            <a:r>
              <a:rPr lang="en-US" dirty="0" smtClean="0"/>
              <a:t>   </a:t>
            </a:r>
            <a:r>
              <a:rPr lang="en-US" b="0" dirty="0" smtClean="0">
                <a:latin typeface="+mj-lt"/>
              </a:rPr>
              <a:t>A</a:t>
            </a:r>
            <a:r>
              <a:rPr lang="en-US" b="0" dirty="0">
                <a:latin typeface="+mj-lt"/>
              </a:rPr>
              <a:t>. </a:t>
            </a:r>
            <a:r>
              <a:rPr lang="en-US" b="0" dirty="0" err="1">
                <a:latin typeface="+mj-lt"/>
              </a:rPr>
              <a:t>Fassò</a:t>
            </a:r>
            <a:r>
              <a:rPr lang="en-US" b="0" dirty="0">
                <a:latin typeface="+mj-lt"/>
              </a:rPr>
              <a:t>, A. Ferrari, J. </a:t>
            </a:r>
            <a:r>
              <a:rPr lang="en-US" b="0" dirty="0" err="1">
                <a:latin typeface="+mj-lt"/>
              </a:rPr>
              <a:t>Ranft</a:t>
            </a:r>
            <a:r>
              <a:rPr lang="en-US" b="0" dirty="0">
                <a:latin typeface="+mj-lt"/>
              </a:rPr>
              <a:t>, P.R. </a:t>
            </a:r>
            <a:r>
              <a:rPr lang="en-US" b="0" dirty="0" err="1">
                <a:latin typeface="+mj-lt"/>
              </a:rPr>
              <a:t>Sala</a:t>
            </a:r>
            <a:endParaRPr lang="en-US" b="0" dirty="0">
              <a:latin typeface="+mj-lt"/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en-US" dirty="0">
              <a:latin typeface="+mj-lt"/>
            </a:endParaRPr>
          </a:p>
          <a:p>
            <a:pPr marL="2170113" indent="-2170113" algn="l">
              <a:lnSpc>
                <a:spcPct val="80000"/>
              </a:lnSpc>
              <a:spcBef>
                <a:spcPts val="0"/>
              </a:spcBef>
            </a:pPr>
            <a:r>
              <a:rPr lang="en-US" b="0" dirty="0">
                <a:solidFill>
                  <a:srgbClr val="CC0000"/>
                </a:solidFill>
                <a:latin typeface="+mj-lt"/>
              </a:rPr>
              <a:t>Contributing authors: </a:t>
            </a:r>
            <a:r>
              <a:rPr lang="en-US" b="0" dirty="0">
                <a:latin typeface="+mj-lt"/>
              </a:rPr>
              <a:t>G</a:t>
            </a:r>
            <a:r>
              <a:rPr lang="en-US" b="0" dirty="0" smtClean="0">
                <a:latin typeface="+mj-lt"/>
              </a:rPr>
              <a:t>. </a:t>
            </a:r>
            <a:r>
              <a:rPr lang="en-US" b="0" dirty="0" err="1" smtClean="0">
                <a:latin typeface="+mj-lt"/>
              </a:rPr>
              <a:t>Battistoni</a:t>
            </a:r>
            <a:r>
              <a:rPr lang="en-US" b="0" dirty="0">
                <a:latin typeface="+mj-lt"/>
              </a:rPr>
              <a:t>, F. </a:t>
            </a:r>
            <a:r>
              <a:rPr lang="en-US" b="0" dirty="0" err="1">
                <a:latin typeface="+mj-lt"/>
              </a:rPr>
              <a:t>Cerutti</a:t>
            </a:r>
            <a:r>
              <a:rPr lang="en-US" b="0" dirty="0">
                <a:latin typeface="+mj-lt"/>
              </a:rPr>
              <a:t>, </a:t>
            </a:r>
            <a:r>
              <a:rPr lang="en-US" b="0" dirty="0" smtClean="0">
                <a:latin typeface="+mj-lt"/>
              </a:rPr>
              <a:t>M. Chin, </a:t>
            </a:r>
            <a:r>
              <a:rPr lang="en-US" b="0" dirty="0">
                <a:latin typeface="+mj-lt"/>
              </a:rPr>
              <a:t>T. </a:t>
            </a:r>
            <a:r>
              <a:rPr lang="en-US" b="0" dirty="0" err="1">
                <a:latin typeface="+mj-lt"/>
              </a:rPr>
              <a:t>Empl</a:t>
            </a:r>
            <a:r>
              <a:rPr lang="en-US" b="0" dirty="0">
                <a:latin typeface="+mj-lt"/>
              </a:rPr>
              <a:t>, </a:t>
            </a:r>
            <a:r>
              <a:rPr lang="en-US" b="0" dirty="0" smtClean="0">
                <a:latin typeface="+mj-lt"/>
              </a:rPr>
              <a:t>M.V. </a:t>
            </a:r>
            <a:r>
              <a:rPr lang="en-US" b="0" dirty="0" err="1" smtClean="0">
                <a:latin typeface="+mj-lt"/>
              </a:rPr>
              <a:t>Garzelli</a:t>
            </a:r>
            <a:r>
              <a:rPr lang="en-US" b="0" dirty="0" smtClean="0">
                <a:latin typeface="+mj-lt"/>
              </a:rPr>
              <a:t>, M. Lantz</a:t>
            </a:r>
            <a:r>
              <a:rPr lang="en-US" b="0" dirty="0">
                <a:latin typeface="+mj-lt"/>
              </a:rPr>
              <a:t>, A. </a:t>
            </a:r>
            <a:r>
              <a:rPr lang="en-US" b="0" dirty="0" err="1" smtClean="0">
                <a:latin typeface="+mj-lt"/>
              </a:rPr>
              <a:t>Mairani</a:t>
            </a:r>
            <a:r>
              <a:rPr lang="en-US" b="0" dirty="0" smtClean="0">
                <a:latin typeface="+mj-lt"/>
              </a:rPr>
              <a:t>,              </a:t>
            </a:r>
          </a:p>
          <a:p>
            <a:pPr marL="2170113" indent="-2170113" algn="l">
              <a:lnSpc>
                <a:spcPct val="80000"/>
              </a:lnSpc>
              <a:spcBef>
                <a:spcPts val="0"/>
              </a:spcBef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                     </a:t>
            </a:r>
            <a:r>
              <a:rPr lang="en-US" b="0" dirty="0" smtClean="0">
                <a:latin typeface="+mj-lt"/>
              </a:rPr>
              <a:t>V. </a:t>
            </a:r>
            <a:r>
              <a:rPr lang="en-US" b="0" dirty="0" err="1" smtClean="0">
                <a:latin typeface="+mj-lt"/>
              </a:rPr>
              <a:t>Patera</a:t>
            </a:r>
            <a:r>
              <a:rPr lang="en-US" b="0" dirty="0">
                <a:latin typeface="+mj-lt"/>
              </a:rPr>
              <a:t>, S. </a:t>
            </a:r>
            <a:r>
              <a:rPr lang="en-US" b="0" dirty="0" err="1">
                <a:latin typeface="+mj-lt"/>
              </a:rPr>
              <a:t>Roesler</a:t>
            </a:r>
            <a:r>
              <a:rPr lang="en-US" b="0" dirty="0">
                <a:latin typeface="+mj-lt"/>
              </a:rPr>
              <a:t>, G. </a:t>
            </a:r>
            <a:r>
              <a:rPr lang="en-US" b="0" dirty="0" smtClean="0">
                <a:latin typeface="+mj-lt"/>
              </a:rPr>
              <a:t>Smirnov, F. </a:t>
            </a:r>
            <a:r>
              <a:rPr lang="en-US" b="0" dirty="0" err="1" smtClean="0">
                <a:latin typeface="+mj-lt"/>
              </a:rPr>
              <a:t>Sommerer</a:t>
            </a:r>
            <a:r>
              <a:rPr lang="en-US" b="0" dirty="0" smtClean="0">
                <a:latin typeface="+mj-lt"/>
              </a:rPr>
              <a:t>, </a:t>
            </a:r>
            <a:r>
              <a:rPr lang="en-US" b="0" dirty="0">
                <a:latin typeface="+mj-lt"/>
              </a:rPr>
              <a:t>V</a:t>
            </a:r>
            <a:r>
              <a:rPr lang="en-US" b="0" dirty="0" smtClean="0">
                <a:latin typeface="+mj-lt"/>
              </a:rPr>
              <a:t>. </a:t>
            </a:r>
            <a:r>
              <a:rPr lang="en-US" b="0" dirty="0" err="1" smtClean="0">
                <a:latin typeface="+mj-lt"/>
              </a:rPr>
              <a:t>Vlachoudis</a:t>
            </a:r>
            <a:r>
              <a:rPr lang="en-US" b="0" dirty="0" smtClean="0">
                <a:latin typeface="+mj-lt"/>
              </a:rPr>
              <a:t>  </a:t>
            </a:r>
            <a:r>
              <a:rPr lang="en-US" dirty="0" smtClean="0">
                <a:latin typeface="+mj-lt"/>
              </a:rPr>
              <a:t>           </a:t>
            </a:r>
            <a:endParaRPr lang="en-US" dirty="0">
              <a:latin typeface="+mj-lt"/>
            </a:endParaRPr>
          </a:p>
        </p:txBody>
      </p:sp>
      <p:sp>
        <p:nvSpPr>
          <p:cNvPr id="19462" name="Text Box 11"/>
          <p:cNvSpPr txBox="1">
            <a:spLocks noChangeArrowheads="1"/>
          </p:cNvSpPr>
          <p:nvPr/>
        </p:nvSpPr>
        <p:spPr bwMode="auto">
          <a:xfrm>
            <a:off x="1559496" y="6084004"/>
            <a:ext cx="2805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 smtClean="0"/>
              <a:t>&gt;10000 registered users</a:t>
            </a:r>
            <a:endParaRPr lang="en-US" dirty="0"/>
          </a:p>
        </p:txBody>
      </p:sp>
      <p:pic>
        <p:nvPicPr>
          <p:cNvPr id="19463" name="Picture 13" descr="flukagen"/>
          <p:cNvPicPr>
            <a:picLocks noChangeAspect="1" noChangeArrowheads="1"/>
          </p:cNvPicPr>
          <p:nvPr/>
        </p:nvPicPr>
        <p:blipFill>
          <a:blip r:embed="rId3" cstate="print"/>
          <a:srcRect l="-1617" t="27763" r="-797" b="25610"/>
          <a:stretch>
            <a:fillRect/>
          </a:stretch>
        </p:blipFill>
        <p:spPr bwMode="auto">
          <a:xfrm>
            <a:off x="911424" y="1993045"/>
            <a:ext cx="9577561" cy="327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98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FLUKA mailing lists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59452" y="962025"/>
            <a:ext cx="11153172" cy="491524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2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200" dirty="0">
                <a:solidFill>
                  <a:srgbClr val="CC0000"/>
                </a:solidFill>
                <a:latin typeface="+mj-lt"/>
                <a:hlinkClick r:id="rId3"/>
              </a:rPr>
              <a:t>fluka-users@fluka.org</a:t>
            </a:r>
            <a:endParaRPr lang="en-US" sz="2200" dirty="0">
              <a:solidFill>
                <a:srgbClr val="CC0000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sz="2200" dirty="0">
                <a:latin typeface="+mj-lt"/>
              </a:rPr>
              <a:t>    Users are automatically subscribed here when registering on the web site. </a:t>
            </a:r>
            <a:endParaRPr lang="en-US" sz="22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   It </a:t>
            </a:r>
            <a:r>
              <a:rPr lang="en-US" sz="2200" dirty="0">
                <a:latin typeface="+mj-lt"/>
              </a:rPr>
              <a:t>is used to communicate the availability of new versions, patches, etc.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None/>
            </a:pPr>
            <a:endParaRPr lang="en-US" sz="2200" dirty="0"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200" dirty="0">
                <a:latin typeface="+mj-lt"/>
                <a:hlinkClick r:id="rId4"/>
              </a:rPr>
              <a:t>fluka-discuss@fluka.org</a:t>
            </a:r>
            <a:endParaRPr lang="en-US" sz="2200" dirty="0"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sz="2200" dirty="0">
                <a:latin typeface="+mj-lt"/>
              </a:rPr>
              <a:t>    Users are encouraged to subscribe at registration time, but can uncheck the relevant box. It is used to have user-user and user-expert communication about problems, bugs, general inquiries about the code and its physics content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sz="2200" dirty="0">
                <a:latin typeface="+mj-lt"/>
              </a:rPr>
              <a:t>  </a:t>
            </a:r>
            <a:r>
              <a:rPr lang="en-US" sz="2200" dirty="0" smtClean="0">
                <a:latin typeface="+mj-lt"/>
              </a:rPr>
              <a:t>  </a:t>
            </a:r>
            <a:r>
              <a:rPr lang="en-US" sz="2200" dirty="0" smtClean="0">
                <a:solidFill>
                  <a:srgbClr val="FF0000"/>
                </a:solidFill>
                <a:latin typeface="+mj-lt"/>
              </a:rPr>
              <a:t>Users </a:t>
            </a:r>
            <a:r>
              <a:rPr lang="en-US" sz="2200" dirty="0">
                <a:solidFill>
                  <a:srgbClr val="FF0000"/>
                </a:solidFill>
                <a:latin typeface="+mj-lt"/>
              </a:rPr>
              <a:t>are strongly encouraged to keep this subscription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38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FLUKA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0" y="1071313"/>
            <a:ext cx="9653148" cy="84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</a:pPr>
            <a:r>
              <a:rPr lang="en-US" sz="2400" dirty="0">
                <a:solidFill>
                  <a:srgbClr val="CC0000"/>
                </a:solidFill>
                <a:latin typeface="+mj-lt"/>
              </a:rPr>
              <a:t>Platform:</a:t>
            </a:r>
            <a:r>
              <a:rPr lang="en-US" sz="2400" dirty="0">
                <a:latin typeface="+mj-lt"/>
              </a:rPr>
              <a:t> Linux with g77 </a:t>
            </a:r>
            <a:r>
              <a:rPr lang="en-US" sz="2400" dirty="0" smtClean="0">
                <a:latin typeface="+mj-lt"/>
              </a:rPr>
              <a:t>(</a:t>
            </a:r>
            <a:r>
              <a:rPr lang="en-US" sz="2400" dirty="0" smtClean="0">
                <a:latin typeface="+mj-lt"/>
              </a:rPr>
              <a:t>on </a:t>
            </a:r>
            <a:r>
              <a:rPr lang="en-US" sz="2400" dirty="0" smtClean="0">
                <a:latin typeface="+mj-lt"/>
              </a:rPr>
              <a:t>32 and 64 bit machines)</a:t>
            </a:r>
            <a:endParaRPr lang="en-US" sz="2400" dirty="0">
              <a:latin typeface="+mj-lt"/>
            </a:endParaRPr>
          </a:p>
          <a:p>
            <a:pPr eaLnBrk="0" hangingPunct="0">
              <a:spcBef>
                <a:spcPts val="0"/>
              </a:spcBef>
            </a:pPr>
            <a:r>
              <a:rPr lang="en-US" sz="2400" dirty="0" smtClean="0">
                <a:latin typeface="+mj-lt"/>
              </a:rPr>
              <a:t>  and </a:t>
            </a:r>
            <a:r>
              <a:rPr lang="en-US" sz="2400" dirty="0" err="1">
                <a:latin typeface="+mj-lt"/>
              </a:rPr>
              <a:t>gfortran</a:t>
            </a:r>
            <a:r>
              <a:rPr lang="en-US" sz="2400" dirty="0">
                <a:latin typeface="+mj-lt"/>
              </a:rPr>
              <a:t> (on </a:t>
            </a:r>
            <a:r>
              <a:rPr lang="en-US" sz="2400" dirty="0" smtClean="0">
                <a:latin typeface="+mj-lt"/>
              </a:rPr>
              <a:t>64 bit </a:t>
            </a:r>
            <a:r>
              <a:rPr lang="en-US" sz="2400" dirty="0">
                <a:latin typeface="+mj-lt"/>
              </a:rPr>
              <a:t>machines)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487488" y="2004037"/>
            <a:ext cx="80600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0" dirty="0" smtClean="0">
                <a:solidFill>
                  <a:srgbClr val="FF0066"/>
                </a:solidFill>
                <a:latin typeface="+mj-lt"/>
              </a:rPr>
              <a:t>Work in progress: Mac </a:t>
            </a:r>
            <a:r>
              <a:rPr lang="en-US" b="0" dirty="0">
                <a:solidFill>
                  <a:srgbClr val="FF0066"/>
                </a:solidFill>
                <a:latin typeface="+mj-lt"/>
              </a:rPr>
              <a:t>OSX </a:t>
            </a:r>
            <a:r>
              <a:rPr lang="en-US" b="0" dirty="0" smtClean="0">
                <a:solidFill>
                  <a:srgbClr val="FF0066"/>
                </a:solidFill>
                <a:latin typeface="+mj-lt"/>
              </a:rPr>
              <a:t>with </a:t>
            </a:r>
            <a:r>
              <a:rPr lang="en-US" b="0" dirty="0" err="1" smtClean="0">
                <a:solidFill>
                  <a:srgbClr val="FF0066"/>
                </a:solidFill>
                <a:latin typeface="+mj-lt"/>
              </a:rPr>
              <a:t>gfortran</a:t>
            </a:r>
            <a:endParaRPr lang="en-US" b="0" dirty="0">
              <a:solidFill>
                <a:srgbClr val="FF0066"/>
              </a:solidFill>
              <a:latin typeface="+mj-lt"/>
            </a:endParaRP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198041" y="3249783"/>
            <a:ext cx="8131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30000"/>
              </a:spcBef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j-lt"/>
              </a:rPr>
              <a:t> Command/options driven by “data cards” (</a:t>
            </a:r>
            <a:r>
              <a:rPr lang="en-US" sz="2000" dirty="0" err="1">
                <a:solidFill>
                  <a:schemeClr val="accent2"/>
                </a:solidFill>
                <a:latin typeface="+mj-lt"/>
              </a:rPr>
              <a:t>ascii</a:t>
            </a:r>
            <a:r>
              <a:rPr lang="en-US" sz="2000" dirty="0">
                <a:solidFill>
                  <a:schemeClr val="accent2"/>
                </a:solidFill>
                <a:latin typeface="+mj-lt"/>
              </a:rPr>
              <a:t> file) </a:t>
            </a:r>
            <a:br>
              <a:rPr lang="en-US" sz="2000" dirty="0">
                <a:solidFill>
                  <a:schemeClr val="accent2"/>
                </a:solidFill>
                <a:latin typeface="+mj-lt"/>
              </a:rPr>
            </a:br>
            <a:r>
              <a:rPr lang="en-US" sz="2000" dirty="0">
                <a:solidFill>
                  <a:schemeClr val="accent2"/>
                </a:solidFill>
                <a:latin typeface="+mj-lt"/>
              </a:rPr>
              <a:t>  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Graphical interface is available</a:t>
            </a: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1775520" y="4138382"/>
            <a:ext cx="83581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b="0" dirty="0">
                <a:solidFill>
                  <a:schemeClr val="accent2"/>
                </a:solidFill>
                <a:latin typeface="+mj-lt"/>
              </a:rPr>
              <a:t>Standard Geometry (“Combinatorial geometry”): input by “data cards”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1850926" y="4941168"/>
            <a:ext cx="8207375" cy="113665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dirty="0">
                <a:latin typeface="+mj-lt"/>
              </a:rPr>
              <a:t>     Standard Output and Scoring:</a:t>
            </a:r>
          </a:p>
          <a:p>
            <a:pPr eaLnBrk="0" hangingPunct="0">
              <a:spcBef>
                <a:spcPct val="20000"/>
              </a:spcBef>
              <a:buClr>
                <a:srgbClr val="0000CC"/>
              </a:buClr>
              <a:buSzPct val="180000"/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j-lt"/>
              </a:rPr>
              <a:t> Apparently limited but highly flexible and powerful </a:t>
            </a:r>
          </a:p>
          <a:p>
            <a:pPr eaLnBrk="0" hangingPunct="0">
              <a:spcBef>
                <a:spcPct val="20000"/>
              </a:spcBef>
              <a:buClr>
                <a:srgbClr val="0000CC"/>
              </a:buClr>
              <a:buSzPct val="180000"/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Output processing and plotting interface available</a:t>
            </a:r>
          </a:p>
        </p:txBody>
      </p:sp>
      <p:sp>
        <p:nvSpPr>
          <p:cNvPr id="46088" name="Text Box 13"/>
          <p:cNvSpPr txBox="1">
            <a:spLocks noChangeArrowheads="1"/>
          </p:cNvSpPr>
          <p:nvPr/>
        </p:nvSpPr>
        <p:spPr bwMode="auto">
          <a:xfrm>
            <a:off x="1198041" y="2775969"/>
            <a:ext cx="19790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dirty="0">
                <a:latin typeface="+mj-lt"/>
              </a:rPr>
              <a:t>Standard Input:</a:t>
            </a:r>
          </a:p>
        </p:txBody>
      </p:sp>
      <p:sp>
        <p:nvSpPr>
          <p:cNvPr id="46090" name="Text Box 14"/>
          <p:cNvSpPr txBox="1">
            <a:spLocks noChangeArrowheads="1"/>
          </p:cNvSpPr>
          <p:nvPr/>
        </p:nvSpPr>
        <p:spPr bwMode="auto">
          <a:xfrm>
            <a:off x="2049464" y="2255377"/>
            <a:ext cx="84486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dirty="0">
                <a:solidFill>
                  <a:srgbClr val="0099CC"/>
                </a:solidFill>
                <a:latin typeface="+mj-lt"/>
              </a:rPr>
              <a:t>The code may be compiled/run only using operating systems, compilers (and associated) options tested and approved by the development team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23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9950" y="2024419"/>
            <a:ext cx="7772400" cy="2094822"/>
          </a:xfrm>
        </p:spPr>
        <p:txBody>
          <a:bodyPr/>
          <a:lstStyle/>
          <a:p>
            <a:pPr algn="ctr" eaLnBrk="1" hangingPunct="1"/>
            <a:r>
              <a:rPr lang="en-US" sz="4400" dirty="0"/>
              <a:t>A brief overview:</a:t>
            </a:r>
            <a:br>
              <a:rPr lang="en-US" sz="4400" dirty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your first input</a:t>
            </a:r>
          </a:p>
        </p:txBody>
      </p:sp>
    </p:spTree>
    <p:extLst>
      <p:ext uri="{BB962C8B-B14F-4D97-AF65-F5344CB8AC3E}">
        <p14:creationId xmlns:p14="http://schemas.microsoft.com/office/powerpoint/2010/main" val="410130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983432" y="227013"/>
            <a:ext cx="77724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FLUKA Manual</a:t>
            </a: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127448" y="2464091"/>
            <a:ext cx="10585175" cy="81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200" dirty="0" smtClean="0">
                <a:solidFill>
                  <a:srgbClr val="002060"/>
                </a:solidFill>
                <a:latin typeface="+mj-lt"/>
              </a:rPr>
              <a:t>Many formats: </a:t>
            </a:r>
            <a:r>
              <a:rPr lang="en-US" sz="2200" dirty="0" smtClean="0">
                <a:solidFill>
                  <a:srgbClr val="008000"/>
                </a:solidFill>
                <a:latin typeface="+mj-lt"/>
              </a:rPr>
              <a:t>pdf</a:t>
            </a:r>
            <a:r>
              <a:rPr lang="en-US" sz="2200" dirty="0" smtClean="0">
                <a:solidFill>
                  <a:srgbClr val="002060"/>
                </a:solidFill>
                <a:latin typeface="+mj-lt"/>
              </a:rPr>
              <a:t>:  </a:t>
            </a:r>
            <a:r>
              <a:rPr lang="en-US" sz="2200" dirty="0" smtClean="0">
                <a:solidFill>
                  <a:srgbClr val="FF0000"/>
                </a:solidFill>
                <a:latin typeface="+mj-lt"/>
              </a:rPr>
              <a:t>FM.pdf, </a:t>
            </a:r>
            <a:r>
              <a:rPr lang="en-US" sz="2200" dirty="0" smtClean="0">
                <a:solidFill>
                  <a:srgbClr val="008000"/>
                </a:solidFill>
                <a:latin typeface="+mj-lt"/>
              </a:rPr>
              <a:t>ASCII</a:t>
            </a:r>
            <a:r>
              <a:rPr lang="en-US" sz="2200" dirty="0" smtClean="0">
                <a:solidFill>
                  <a:srgbClr val="002060"/>
                </a:solidFill>
                <a:latin typeface="+mj-lt"/>
              </a:rPr>
              <a:t> : </a:t>
            </a:r>
            <a:r>
              <a:rPr lang="en-US" sz="2200" dirty="0" smtClean="0">
                <a:solidFill>
                  <a:schemeClr val="tx2"/>
                </a:solidFill>
              </a:rPr>
              <a:t>fluka2011.manual, </a:t>
            </a:r>
            <a:r>
              <a:rPr lang="en-US" sz="2200" dirty="0" err="1">
                <a:solidFill>
                  <a:srgbClr val="008000"/>
                </a:solidFill>
              </a:rPr>
              <a:t>Tk</a:t>
            </a:r>
            <a:r>
              <a:rPr lang="en-US" sz="2200" dirty="0">
                <a:solidFill>
                  <a:srgbClr val="008000"/>
                </a:solidFill>
              </a:rPr>
              <a:t> </a:t>
            </a:r>
            <a:r>
              <a:rPr lang="en-US" sz="2200" dirty="0"/>
              <a:t>interface accessible through </a:t>
            </a:r>
            <a:r>
              <a:rPr lang="en-US" sz="2200" dirty="0" smtClean="0"/>
              <a:t>FLAIR, </a:t>
            </a:r>
            <a:r>
              <a:rPr lang="en-US" sz="2200" dirty="0" smtClean="0">
                <a:solidFill>
                  <a:srgbClr val="008000"/>
                </a:solidFill>
              </a:rPr>
              <a:t>html</a:t>
            </a:r>
            <a:r>
              <a:rPr lang="en-US" sz="2200" dirty="0" smtClean="0"/>
              <a:t> on FLUKA website  </a:t>
            </a:r>
          </a:p>
          <a:p>
            <a:pPr algn="l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200" dirty="0">
              <a:solidFill>
                <a:srgbClr val="FF0000"/>
              </a:solidFill>
              <a:latin typeface="+mj-lt"/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it-IT" sz="2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103" name="Rectangle 11"/>
          <p:cNvSpPr>
            <a:spLocks noChangeArrowheads="1"/>
          </p:cNvSpPr>
          <p:nvPr/>
        </p:nvSpPr>
        <p:spPr bwMode="auto">
          <a:xfrm>
            <a:off x="479376" y="981077"/>
            <a:ext cx="10657184" cy="100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200" dirty="0">
                <a:latin typeface="+mj-lt"/>
              </a:rPr>
              <a:t>in </a:t>
            </a:r>
            <a:r>
              <a:rPr lang="en-US" sz="2200" i="1" dirty="0">
                <a:latin typeface="+mj-lt"/>
              </a:rPr>
              <a:t>continuous</a:t>
            </a:r>
            <a:r>
              <a:rPr lang="en-US" sz="2200" dirty="0">
                <a:latin typeface="+mj-lt"/>
              </a:rPr>
              <a:t> development (as the program)!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200" dirty="0">
                <a:latin typeface="+mj-lt"/>
              </a:rPr>
              <a:t>More a User Guide than a Reference </a:t>
            </a:r>
            <a:r>
              <a:rPr lang="en-US" sz="2200" dirty="0" smtClean="0">
                <a:latin typeface="+mj-lt"/>
              </a:rPr>
              <a:t>Manual (only </a:t>
            </a:r>
            <a:r>
              <a:rPr lang="en-US" sz="2200" dirty="0">
                <a:latin typeface="+mj-lt"/>
              </a:rPr>
              <a:t>a short summary about physics)</a:t>
            </a:r>
            <a:endParaRPr lang="it-IT" sz="2200" dirty="0">
              <a:latin typeface="+mj-lt"/>
            </a:endParaRPr>
          </a:p>
        </p:txBody>
      </p:sp>
      <p:sp>
        <p:nvSpPr>
          <p:cNvPr id="4104" name="Rectangle 12"/>
          <p:cNvSpPr>
            <a:spLocks noChangeArrowheads="1"/>
          </p:cNvSpPr>
          <p:nvPr/>
        </p:nvSpPr>
        <p:spPr bwMode="auto">
          <a:xfrm>
            <a:off x="2711450" y="2781300"/>
            <a:ext cx="8857157" cy="37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it-IT" sz="2200" dirty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95590" y="3993040"/>
            <a:ext cx="7287572" cy="1458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it-IT" sz="2400" b="1" dirty="0">
                <a:solidFill>
                  <a:srgbClr val="FF0000"/>
                </a:solidFill>
              </a:rPr>
              <a:t>REMEMBER!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it-IT" sz="2400" dirty="0"/>
              <a:t>The first place to look at when puzzled!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it-IT" sz="2400" b="1" dirty="0"/>
              <a:t>	...and the very best friend of a beginner user!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484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767408" y="1524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b="1" dirty="0">
                <a:solidFill>
                  <a:schemeClr val="tx2"/>
                </a:solidFill>
              </a:rPr>
              <a:t>FLUKA and FLAIR</a:t>
            </a:r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404868" y="1340768"/>
            <a:ext cx="10019724" cy="44935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200" b="1" dirty="0"/>
              <a:t>FLUKA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users can….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bg2">
                    <a:lumMod val="50000"/>
                  </a:schemeClr>
                </a:solidFill>
              </a:rPr>
              <a:t>prepare 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their own input with a text </a:t>
            </a:r>
            <a:r>
              <a:rPr lang="en-US" sz="2200" dirty="0" smtClean="0">
                <a:solidFill>
                  <a:schemeClr val="bg2">
                    <a:lumMod val="50000"/>
                  </a:schemeClr>
                </a:solidFill>
              </a:rPr>
              <a:t>editor </a:t>
            </a:r>
            <a:r>
              <a:rPr lang="en-US" sz="2200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sz="2200" dirty="0" smtClean="0">
                <a:solidFill>
                  <a:schemeClr val="bg2">
                    <a:lumMod val="50000"/>
                  </a:schemeClr>
                </a:solidFill>
              </a:rPr>
              <a:t>remember: the input </a:t>
            </a:r>
            <a:r>
              <a:rPr lang="en-US" sz="2200" dirty="0" smtClean="0">
                <a:solidFill>
                  <a:schemeClr val="bg2">
                    <a:lumMod val="50000"/>
                  </a:schemeClr>
                </a:solidFill>
              </a:rPr>
              <a:t>is a simple text file )</a:t>
            </a:r>
            <a:endParaRPr lang="en-US" sz="2200" dirty="0">
              <a:solidFill>
                <a:schemeClr val="bg2">
                  <a:lumMod val="50000"/>
                </a:schemeClr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bg2">
                    <a:lumMod val="50000"/>
                  </a:schemeClr>
                </a:solidFill>
              </a:rPr>
              <a:t>use 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their own tools for plotting results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bg2">
                    <a:lumMod val="50000"/>
                  </a:schemeClr>
                </a:solidFill>
              </a:rPr>
              <a:t>submit 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jobs by command line</a:t>
            </a:r>
          </a:p>
          <a:p>
            <a:pPr algn="l"/>
            <a:endParaRPr lang="en-US" sz="2200" dirty="0"/>
          </a:p>
          <a:p>
            <a:pPr algn="l"/>
            <a:r>
              <a:rPr lang="en-US" sz="2200" b="1" dirty="0"/>
              <a:t>FLAIR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</a:rPr>
              <a:t>Fluka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 Advanced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</a:rPr>
              <a:t>InteRface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) can be used as well</a:t>
            </a:r>
          </a:p>
          <a:p>
            <a:pPr algn="l"/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	 It helps the users with the aforementioned tasks</a:t>
            </a:r>
          </a:p>
          <a:p>
            <a:pPr algn="l"/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	 (see FLAIR lecture)</a:t>
            </a:r>
          </a:p>
          <a:p>
            <a:pPr algn="l"/>
            <a:endParaRPr lang="en-US" sz="2200" dirty="0"/>
          </a:p>
          <a:p>
            <a:pPr algn="l"/>
            <a:r>
              <a:rPr lang="en-US" sz="2200" dirty="0"/>
              <a:t>You can choose your favorite way…</a:t>
            </a:r>
          </a:p>
          <a:p>
            <a:pPr algn="l"/>
            <a:endParaRPr lang="en-US" sz="2200" dirty="0"/>
          </a:p>
          <a:p>
            <a:pPr algn="l"/>
            <a:r>
              <a:rPr lang="en-US" sz="2200" dirty="0"/>
              <a:t>…but a good user should be able to go both ways!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96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810686" y="17192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b="1" dirty="0">
                <a:solidFill>
                  <a:schemeClr val="tx2"/>
                </a:solidFill>
              </a:rPr>
              <a:t>Structure of the input file</a:t>
            </a:r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983432" y="1268760"/>
            <a:ext cx="4824536" cy="410881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200" u="sng" dirty="0"/>
              <a:t>General definitions</a:t>
            </a:r>
          </a:p>
          <a:p>
            <a:pPr algn="l"/>
            <a:r>
              <a:rPr lang="en-US" sz="2200" dirty="0"/>
              <a:t>  </a:t>
            </a:r>
            <a:r>
              <a:rPr lang="en-US" sz="2000" dirty="0"/>
              <a:t>Beam definition</a:t>
            </a:r>
          </a:p>
          <a:p>
            <a:pPr algn="l"/>
            <a:r>
              <a:rPr lang="en-US" sz="2000" dirty="0"/>
              <a:t>  Materials: definition and assignment</a:t>
            </a:r>
          </a:p>
          <a:p>
            <a:pPr algn="l"/>
            <a:r>
              <a:rPr lang="en-US" sz="2000" dirty="0"/>
              <a:t>  Random number initialization</a:t>
            </a:r>
          </a:p>
          <a:p>
            <a:pPr algn="l">
              <a:spcAft>
                <a:spcPts val="1800"/>
              </a:spcAft>
            </a:pPr>
            <a:r>
              <a:rPr lang="en-US" sz="2000" dirty="0"/>
              <a:t>  Start/Stop of simulation</a:t>
            </a:r>
            <a:endParaRPr lang="en-US" sz="2200" dirty="0">
              <a:solidFill>
                <a:schemeClr val="accent2"/>
              </a:solidFill>
            </a:endParaRPr>
          </a:p>
          <a:p>
            <a:pPr algn="l">
              <a:spcAft>
                <a:spcPts val="1200"/>
              </a:spcAft>
            </a:pPr>
            <a:r>
              <a:rPr lang="en-US" sz="2200" u="sng" dirty="0">
                <a:solidFill>
                  <a:srgbClr val="009900"/>
                </a:solidFill>
              </a:rPr>
              <a:t>Physics settings</a:t>
            </a:r>
            <a:endParaRPr lang="en-US" sz="2200" dirty="0">
              <a:solidFill>
                <a:srgbClr val="000000"/>
              </a:solidFill>
            </a:endParaRPr>
          </a:p>
          <a:p>
            <a:pPr algn="l"/>
            <a:r>
              <a:rPr lang="en-US" sz="2000" dirty="0">
                <a:solidFill>
                  <a:srgbClr val="009900"/>
                </a:solidFill>
              </a:rPr>
              <a:t>   Defaults</a:t>
            </a:r>
          </a:p>
          <a:p>
            <a:pPr algn="l"/>
            <a:r>
              <a:rPr lang="en-US" sz="2000" dirty="0">
                <a:solidFill>
                  <a:srgbClr val="009900"/>
                </a:solidFill>
              </a:rPr>
              <a:t>   Physical processes</a:t>
            </a:r>
          </a:p>
          <a:p>
            <a:pPr algn="l"/>
            <a:r>
              <a:rPr lang="en-US" sz="2000" dirty="0">
                <a:solidFill>
                  <a:srgbClr val="009900"/>
                </a:solidFill>
              </a:rPr>
              <a:t>   Transport thresholds</a:t>
            </a:r>
          </a:p>
          <a:p>
            <a:pPr algn="l"/>
            <a:r>
              <a:rPr lang="en-US" sz="2000" dirty="0">
                <a:solidFill>
                  <a:srgbClr val="009900"/>
                </a:solidFill>
              </a:rPr>
              <a:t>   Low energy neutrons</a:t>
            </a:r>
          </a:p>
          <a:p>
            <a:pPr algn="l">
              <a:spcAft>
                <a:spcPts val="1800"/>
              </a:spcAft>
            </a:pPr>
            <a:r>
              <a:rPr lang="en-US" sz="2000" dirty="0">
                <a:solidFill>
                  <a:srgbClr val="009900"/>
                </a:solidFill>
              </a:rPr>
              <a:t>   Induced </a:t>
            </a:r>
            <a:r>
              <a:rPr lang="en-US" sz="2000" dirty="0" smtClean="0">
                <a:solidFill>
                  <a:srgbClr val="009900"/>
                </a:solidFill>
              </a:rPr>
              <a:t>radioactivity</a:t>
            </a:r>
            <a:endParaRPr lang="en-US" sz="2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422595" y="1268760"/>
            <a:ext cx="4824536" cy="401648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Aft>
                <a:spcPts val="1800"/>
              </a:spcAft>
            </a:pPr>
            <a:r>
              <a:rPr lang="en-US" sz="2200" u="sng" dirty="0" smtClean="0">
                <a:solidFill>
                  <a:srgbClr val="6600CC"/>
                </a:solidFill>
              </a:rPr>
              <a:t>Biasing</a:t>
            </a:r>
            <a:endParaRPr lang="en-US" sz="2200" u="sng" dirty="0">
              <a:solidFill>
                <a:srgbClr val="6600CC"/>
              </a:solidFill>
            </a:endParaRPr>
          </a:p>
          <a:p>
            <a:pPr algn="l">
              <a:spcAft>
                <a:spcPts val="0"/>
              </a:spcAft>
            </a:pPr>
            <a:r>
              <a:rPr lang="en-US" sz="2200" dirty="0">
                <a:solidFill>
                  <a:srgbClr val="6600CC"/>
                </a:solidFill>
              </a:rPr>
              <a:t>  </a:t>
            </a:r>
            <a:r>
              <a:rPr lang="en-US" sz="2200" dirty="0" smtClean="0">
                <a:solidFill>
                  <a:srgbClr val="6600CC"/>
                </a:solidFill>
              </a:rPr>
              <a:t>Geometry related biasing</a:t>
            </a:r>
            <a:endParaRPr lang="en-US" sz="2200" dirty="0">
              <a:solidFill>
                <a:srgbClr val="6600CC"/>
              </a:solidFill>
            </a:endParaRPr>
          </a:p>
          <a:p>
            <a:pPr algn="l">
              <a:spcAft>
                <a:spcPts val="0"/>
              </a:spcAft>
            </a:pPr>
            <a:r>
              <a:rPr lang="en-US" sz="2200" dirty="0">
                <a:solidFill>
                  <a:srgbClr val="6600CC"/>
                </a:solidFill>
              </a:rPr>
              <a:t>  </a:t>
            </a:r>
            <a:r>
              <a:rPr lang="en-US" sz="2200" dirty="0" smtClean="0">
                <a:solidFill>
                  <a:srgbClr val="6600CC"/>
                </a:solidFill>
              </a:rPr>
              <a:t>Interaction/decay biasing</a:t>
            </a:r>
            <a:endParaRPr lang="en-US" sz="2200" dirty="0">
              <a:solidFill>
                <a:srgbClr val="6600CC"/>
              </a:solidFill>
            </a:endParaRPr>
          </a:p>
          <a:p>
            <a:pPr algn="l">
              <a:spcAft>
                <a:spcPts val="600"/>
              </a:spcAft>
            </a:pPr>
            <a:endParaRPr lang="en-US" sz="2200" u="sng" dirty="0" smtClean="0">
              <a:solidFill>
                <a:srgbClr val="CC0066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US" sz="2200" u="sng" dirty="0" smtClean="0">
                <a:solidFill>
                  <a:srgbClr val="CC0066"/>
                </a:solidFill>
              </a:rPr>
              <a:t>Geometry</a:t>
            </a:r>
          </a:p>
          <a:p>
            <a:pPr algn="l">
              <a:spcAft>
                <a:spcPts val="0"/>
              </a:spcAft>
            </a:pPr>
            <a:r>
              <a:rPr lang="en-US" sz="2200" dirty="0" smtClean="0">
                <a:solidFill>
                  <a:srgbClr val="CC0066"/>
                </a:solidFill>
              </a:rPr>
              <a:t>  Setup description</a:t>
            </a:r>
          </a:p>
          <a:p>
            <a:pPr algn="l">
              <a:spcAft>
                <a:spcPts val="0"/>
              </a:spcAft>
            </a:pPr>
            <a:r>
              <a:rPr lang="en-US" sz="2200" dirty="0">
                <a:solidFill>
                  <a:srgbClr val="CC0066"/>
                </a:solidFill>
              </a:rPr>
              <a:t> </a:t>
            </a:r>
            <a:r>
              <a:rPr lang="en-US" sz="2200" dirty="0" smtClean="0">
                <a:solidFill>
                  <a:srgbClr val="CC0066"/>
                </a:solidFill>
              </a:rPr>
              <a:t> Voxel phantoms</a:t>
            </a:r>
          </a:p>
          <a:p>
            <a:pPr algn="l">
              <a:spcAft>
                <a:spcPts val="0"/>
              </a:spcAft>
            </a:pPr>
            <a:endParaRPr lang="en-US" sz="2200" dirty="0">
              <a:solidFill>
                <a:srgbClr val="009900"/>
              </a:solidFill>
            </a:endParaRPr>
          </a:p>
          <a:p>
            <a:pPr algn="l">
              <a:spcAft>
                <a:spcPts val="1200"/>
              </a:spcAft>
            </a:pPr>
            <a:r>
              <a:rPr lang="en-US" sz="2200" u="sng" dirty="0">
                <a:solidFill>
                  <a:srgbClr val="FF0000"/>
                </a:solidFill>
              </a:rPr>
              <a:t>Output settings</a:t>
            </a:r>
            <a:endParaRPr lang="en-US" sz="2200" dirty="0">
              <a:solidFill>
                <a:srgbClr val="FF0000"/>
              </a:solidFill>
            </a:endParaRPr>
          </a:p>
          <a:p>
            <a:pPr algn="l"/>
            <a:r>
              <a:rPr lang="en-US" sz="2200" dirty="0">
                <a:solidFill>
                  <a:srgbClr val="FF0000"/>
                </a:solidFill>
              </a:rPr>
              <a:t>  </a:t>
            </a:r>
            <a:r>
              <a:rPr lang="en-US" sz="2000" dirty="0">
                <a:solidFill>
                  <a:srgbClr val="FF0000"/>
                </a:solidFill>
              </a:rPr>
              <a:t>Estimators / scoring cards</a:t>
            </a:r>
            <a:endParaRPr lang="en-US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0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263352" y="1951866"/>
            <a:ext cx="11153172" cy="1138887"/>
          </a:xfrm>
          <a:prstGeom prst="rect">
            <a:avLst/>
          </a:prstGeom>
          <a:solidFill>
            <a:srgbClr val="FFFFFF">
              <a:alpha val="8196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FLUKA input file commands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>
          <a:xfrm>
            <a:off x="559452" y="1043276"/>
            <a:ext cx="10289076" cy="5338052"/>
          </a:xfrm>
        </p:spPr>
        <p:txBody>
          <a:bodyPr/>
          <a:lstStyle/>
          <a:p>
            <a:pPr indent="222250">
              <a:lnSpc>
                <a:spcPct val="90000"/>
              </a:lnSpc>
              <a:buNone/>
              <a:tabLst>
                <a:tab pos="4686300" algn="l"/>
              </a:tabLst>
            </a:pPr>
            <a:r>
              <a:rPr lang="de-DE" sz="1800" u="sng" dirty="0">
                <a:solidFill>
                  <a:schemeClr val="tx2"/>
                </a:solidFill>
              </a:rPr>
              <a:t>Commands</a:t>
            </a:r>
            <a:r>
              <a:rPr lang="de-DE" sz="1800" dirty="0"/>
              <a:t> aka </a:t>
            </a:r>
            <a:r>
              <a:rPr lang="de-DE" sz="1800" u="sng" dirty="0">
                <a:solidFill>
                  <a:schemeClr val="tx2"/>
                </a:solidFill>
              </a:rPr>
              <a:t>cards</a:t>
            </a:r>
            <a:r>
              <a:rPr lang="de-DE" sz="1800" dirty="0"/>
              <a:t>, aka </a:t>
            </a:r>
            <a:r>
              <a:rPr lang="de-DE" sz="1800" u="sng" dirty="0">
                <a:solidFill>
                  <a:schemeClr val="tx2"/>
                </a:solidFill>
              </a:rPr>
              <a:t>options</a:t>
            </a:r>
            <a:r>
              <a:rPr lang="de-DE" sz="1800" dirty="0"/>
              <a:t>, aka </a:t>
            </a:r>
            <a:r>
              <a:rPr lang="de-DE" sz="1800" u="sng" dirty="0">
                <a:solidFill>
                  <a:schemeClr val="tx2"/>
                </a:solidFill>
              </a:rPr>
              <a:t>directives</a:t>
            </a:r>
            <a:r>
              <a:rPr lang="de-DE" sz="1800" dirty="0"/>
              <a:t>, aka </a:t>
            </a:r>
            <a:r>
              <a:rPr lang="de-DE" sz="1800" u="sng" dirty="0">
                <a:solidFill>
                  <a:schemeClr val="tx2"/>
                </a:solidFill>
              </a:rPr>
              <a:t>definitions</a:t>
            </a:r>
          </a:p>
          <a:p>
            <a:pPr indent="106363">
              <a:lnSpc>
                <a:spcPct val="90000"/>
              </a:lnSpc>
              <a:buNone/>
              <a:tabLst>
                <a:tab pos="4686300" algn="l"/>
              </a:tabLst>
            </a:pPr>
            <a:r>
              <a:rPr lang="en-US" sz="1800" dirty="0">
                <a:solidFill>
                  <a:srgbClr val="CC0066"/>
                </a:solidFill>
              </a:rPr>
              <a:t>One keyword </a:t>
            </a:r>
            <a:r>
              <a:rPr lang="en-US" sz="1800" dirty="0"/>
              <a:t>(command)</a:t>
            </a:r>
            <a:r>
              <a:rPr lang="en-US" sz="1800" dirty="0">
                <a:solidFill>
                  <a:srgbClr val="CC0066"/>
                </a:solidFill>
              </a:rPr>
              <a:t>, 6 floating point numbers </a:t>
            </a:r>
            <a:r>
              <a:rPr lang="en-US" sz="1800" dirty="0"/>
              <a:t>(WHATs)</a:t>
            </a:r>
            <a:r>
              <a:rPr lang="en-US" sz="1800" dirty="0">
                <a:solidFill>
                  <a:srgbClr val="CC0066"/>
                </a:solidFill>
              </a:rPr>
              <a:t>, one string</a:t>
            </a:r>
            <a:r>
              <a:rPr lang="en-US" sz="1800" dirty="0"/>
              <a:t> (SDUM</a:t>
            </a:r>
            <a:r>
              <a:rPr lang="en-US" sz="1800" dirty="0" smtClean="0"/>
              <a:t>)</a:t>
            </a:r>
            <a:endParaRPr lang="en-US" sz="1600" dirty="0" smtClean="0"/>
          </a:p>
          <a:p>
            <a:pPr marL="714375" indent="-447675" eaLnBrk="1" hangingPunct="1">
              <a:lnSpc>
                <a:spcPct val="90000"/>
              </a:lnSpc>
              <a:buNone/>
              <a:tabLst>
                <a:tab pos="4686300" algn="l"/>
              </a:tabLst>
            </a:pPr>
            <a:r>
              <a:rPr lang="en-US" sz="1600" dirty="0"/>
              <a:t>	</a:t>
            </a:r>
            <a:r>
              <a:rPr lang="en-US" sz="1600" dirty="0" smtClean="0"/>
              <a:t>                                             Example </a:t>
            </a:r>
            <a:r>
              <a:rPr lang="en-US" sz="1600" dirty="0"/>
              <a:t>of a FLUKA </a:t>
            </a:r>
            <a:r>
              <a:rPr lang="en-US" sz="1600" dirty="0" smtClean="0"/>
              <a:t>command</a:t>
            </a:r>
            <a:endParaRPr lang="de-DE" sz="1200" b="1" dirty="0">
              <a:solidFill>
                <a:srgbClr val="009900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None/>
              <a:tabLst>
                <a:tab pos="4686300" algn="l"/>
              </a:tabLst>
            </a:pPr>
            <a:r>
              <a:rPr lang="en-US" sz="1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*...+....1....+....2....+....3....+....4....+....5....+....6....+....7....+...</a:t>
            </a:r>
            <a:endParaRPr lang="de-DE" sz="900" b="1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90000"/>
              </a:lnSpc>
              <a:buNone/>
              <a:tabLst>
                <a:tab pos="4686300" algn="l"/>
              </a:tabLst>
            </a:pPr>
            <a:r>
              <a:rPr lang="de-DE" sz="1400" b="1" dirty="0">
                <a:solidFill>
                  <a:srgbClr val="009900"/>
                </a:solidFill>
                <a:latin typeface="Courier New" pitchFamily="49" charset="0"/>
              </a:rPr>
              <a:t>BEAM          1.E+04       0.0       0.0       0.0       0.0       0.0PROTON</a:t>
            </a:r>
          </a:p>
          <a:p>
            <a:pPr eaLnBrk="1" hangingPunct="1">
              <a:lnSpc>
                <a:spcPct val="90000"/>
              </a:lnSpc>
              <a:buNone/>
              <a:tabLst>
                <a:tab pos="46863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Courier New" pitchFamily="49" charset="0"/>
              </a:rPr>
              <a:t>*keyword    momentum mom.spread  diverg.   X-width   Y-width  ignored particle</a:t>
            </a:r>
          </a:p>
          <a:p>
            <a:pPr eaLnBrk="1" hangingPunct="1">
              <a:lnSpc>
                <a:spcPct val="90000"/>
              </a:lnSpc>
              <a:buNone/>
              <a:tabLst>
                <a:tab pos="46863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Courier New" pitchFamily="49" charset="0"/>
              </a:rPr>
              <a:t>*            WHAT(1)   WHAT(2)   WHAT(3)   WHAT(4)   WHAT(5)   WHAT(6)  SDUM</a:t>
            </a:r>
          </a:p>
          <a:p>
            <a:pPr eaLnBrk="1" hangingPunct="1">
              <a:lnSpc>
                <a:spcPct val="90000"/>
              </a:lnSpc>
              <a:buNone/>
              <a:tabLst>
                <a:tab pos="4686300" algn="l"/>
              </a:tabLst>
            </a:pPr>
            <a:r>
              <a:rPr lang="de-DE" sz="1200" b="1" dirty="0">
                <a:solidFill>
                  <a:srgbClr val="009900"/>
                </a:solidFill>
                <a:latin typeface="Courier New" pitchFamily="49" charset="0"/>
              </a:rPr>
              <a:t>    </a:t>
            </a:r>
          </a:p>
          <a:p>
            <a:pPr marL="582613" indent="-250825" eaLnBrk="1" hangingPunct="1">
              <a:tabLst>
                <a:tab pos="4686300" algn="l"/>
              </a:tabLst>
            </a:pPr>
            <a:r>
              <a:rPr lang="de-DE" sz="1800" dirty="0"/>
              <a:t>Command keywords MUST be uppercase, numbers MUST have the decimal point</a:t>
            </a:r>
          </a:p>
          <a:p>
            <a:pPr marL="582613" indent="-250825">
              <a:tabLst>
                <a:tab pos="4686300" algn="l"/>
              </a:tabLst>
            </a:pPr>
            <a:r>
              <a:rPr lang="de-DE" sz="1800" dirty="0"/>
              <a:t>Some commands require more than one “card“</a:t>
            </a:r>
          </a:p>
          <a:p>
            <a:pPr marL="582613" indent="-250825">
              <a:tabLst>
                <a:tab pos="4686300" algn="l"/>
              </a:tabLst>
            </a:pPr>
            <a:r>
              <a:rPr lang="de-DE" sz="1800" dirty="0" smtClean="0"/>
              <a:t>With </a:t>
            </a:r>
            <a:r>
              <a:rPr lang="de-DE" sz="1800" dirty="0"/>
              <a:t>few exceptions, the </a:t>
            </a:r>
            <a:r>
              <a:rPr lang="de-DE" sz="1800" dirty="0">
                <a:solidFill>
                  <a:srgbClr val="FF0000"/>
                </a:solidFill>
              </a:rPr>
              <a:t>order</a:t>
            </a:r>
            <a:r>
              <a:rPr lang="de-DE" sz="1800" dirty="0"/>
              <a:t> of commands is </a:t>
            </a:r>
            <a:r>
              <a:rPr lang="de-DE" sz="1800" dirty="0">
                <a:solidFill>
                  <a:srgbClr val="FF0000"/>
                </a:solidFill>
              </a:rPr>
              <a:t>irrelevant</a:t>
            </a:r>
          </a:p>
          <a:p>
            <a:pPr marL="582613" indent="-250825">
              <a:tabLst>
                <a:tab pos="4686300" algn="l"/>
              </a:tabLst>
            </a:pPr>
            <a:r>
              <a:rPr lang="de-DE" sz="1800" dirty="0" smtClean="0">
                <a:solidFill>
                  <a:srgbClr val="FF0000"/>
                </a:solidFill>
              </a:rPr>
              <a:t>Repeated </a:t>
            </a:r>
            <a:r>
              <a:rPr lang="de-DE" sz="1800" dirty="0" smtClean="0"/>
              <a:t>commands </a:t>
            </a:r>
            <a:r>
              <a:rPr lang="de-DE" sz="1800" dirty="0"/>
              <a:t>can </a:t>
            </a:r>
            <a:r>
              <a:rPr lang="de-DE" sz="1800" dirty="0">
                <a:solidFill>
                  <a:srgbClr val="FF0000"/>
                </a:solidFill>
              </a:rPr>
              <a:t>add</a:t>
            </a:r>
            <a:r>
              <a:rPr lang="de-DE" sz="1800" dirty="0"/>
              <a:t> themselves or </a:t>
            </a:r>
            <a:r>
              <a:rPr lang="de-DE" sz="1800" u="sng" dirty="0">
                <a:solidFill>
                  <a:srgbClr val="FF0000"/>
                </a:solidFill>
              </a:rPr>
              <a:t>override</a:t>
            </a:r>
            <a:r>
              <a:rPr lang="de-DE" sz="1800" dirty="0">
                <a:solidFill>
                  <a:srgbClr val="FF0000"/>
                </a:solidFill>
              </a:rPr>
              <a:t> </a:t>
            </a:r>
            <a:r>
              <a:rPr lang="de-DE" sz="1800" dirty="0"/>
              <a:t>previous commands</a:t>
            </a:r>
          </a:p>
          <a:p>
            <a:pPr marL="582613" indent="-250825">
              <a:tabLst>
                <a:tab pos="4686300" algn="l"/>
              </a:tabLst>
            </a:pPr>
            <a:r>
              <a:rPr lang="de-DE" sz="1800" dirty="0"/>
              <a:t>A line with a </a:t>
            </a:r>
            <a:r>
              <a:rPr lang="de-DE" sz="1800" dirty="0">
                <a:solidFill>
                  <a:srgbClr val="FF0000"/>
                </a:solidFill>
              </a:rPr>
              <a:t>*</a:t>
            </a:r>
            <a:r>
              <a:rPr lang="de-DE" sz="1800" dirty="0"/>
              <a:t> character in column 1 is a </a:t>
            </a:r>
            <a:r>
              <a:rPr lang="de-DE" sz="1800" dirty="0">
                <a:solidFill>
                  <a:srgbClr val="FF0000"/>
                </a:solidFill>
              </a:rPr>
              <a:t>comment</a:t>
            </a:r>
          </a:p>
          <a:p>
            <a:pPr marL="582613" indent="-250825">
              <a:tabLst>
                <a:tab pos="4686300" algn="l"/>
              </a:tabLst>
            </a:pPr>
            <a:r>
              <a:rPr lang="de-DE" sz="1800" dirty="0"/>
              <a:t>Text after an exclamation mark (!) is ignored (does not work within the geometry)</a:t>
            </a:r>
          </a:p>
          <a:p>
            <a:pPr marL="582613" indent="-250825" eaLnBrk="1" hangingPunct="1">
              <a:tabLst>
                <a:tab pos="4686300" algn="l"/>
              </a:tabLst>
            </a:pPr>
            <a:r>
              <a:rPr lang="de-DE" sz="1800" dirty="0"/>
              <a:t>Almost all the WHAT() have a default value</a:t>
            </a:r>
          </a:p>
          <a:p>
            <a:pPr marL="582613" indent="-250825" eaLnBrk="1" hangingPunct="1">
              <a:tabLst>
                <a:tab pos="4686300" algn="l"/>
              </a:tabLst>
            </a:pPr>
            <a:r>
              <a:rPr lang="de-DE" sz="1800" dirty="0"/>
              <a:t>Commands can be issued in fixed or free </a:t>
            </a:r>
            <a:r>
              <a:rPr lang="de-DE" sz="1800" dirty="0" smtClean="0"/>
              <a:t>format</a:t>
            </a:r>
          </a:p>
          <a:p>
            <a:pPr marL="582613" indent="-250825" eaLnBrk="1" hangingPunct="1">
              <a:tabLst>
                <a:tab pos="4686300" algn="l"/>
              </a:tabLst>
            </a:pPr>
            <a:r>
              <a:rPr lang="de-DE" sz="1800" dirty="0" smtClean="0"/>
              <a:t>Special </a:t>
            </a:r>
            <a:r>
              <a:rPr lang="de-DE" sz="1800" dirty="0" smtClean="0"/>
              <a:t>commands</a:t>
            </a:r>
            <a:r>
              <a:rPr lang="de-DE" sz="1800" dirty="0" smtClean="0"/>
              <a:t>, called #</a:t>
            </a:r>
            <a:r>
              <a:rPr lang="de-DE" sz="1800" dirty="0" smtClean="0">
                <a:solidFill>
                  <a:srgbClr val="FF0000"/>
                </a:solidFill>
              </a:rPr>
              <a:t>directives</a:t>
            </a:r>
            <a:r>
              <a:rPr lang="de-DE" sz="1800" dirty="0" smtClean="0">
                <a:solidFill>
                  <a:srgbClr val="002060"/>
                </a:solidFill>
              </a:rPr>
              <a:t>,  allow for input parametrization</a:t>
            </a:r>
            <a:endParaRPr lang="de-DE" sz="1800" dirty="0"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89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028700" y="1340620"/>
            <a:ext cx="8459788" cy="1152277"/>
          </a:xfrm>
          <a:prstGeom prst="rect">
            <a:avLst/>
          </a:prstGeom>
          <a:solidFill>
            <a:srgbClr val="FFFFFF">
              <a:alpha val="8196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Fixed format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idx="1"/>
          </p:nvPr>
        </p:nvSpPr>
        <p:spPr>
          <a:xfrm>
            <a:off x="695400" y="2500306"/>
            <a:ext cx="10657184" cy="3809014"/>
          </a:xfrm>
        </p:spPr>
        <p:txBody>
          <a:bodyPr/>
          <a:lstStyle/>
          <a:p>
            <a:pPr eaLnBrk="1" hangingPunct="1"/>
            <a:r>
              <a:rPr lang="de-DE" sz="1800" dirty="0"/>
              <a:t>The “traditional“ FLUKA format is </a:t>
            </a:r>
            <a:r>
              <a:rPr lang="de-DE" sz="1800" dirty="0">
                <a:solidFill>
                  <a:srgbClr val="CC0066"/>
                </a:solidFill>
              </a:rPr>
              <a:t>(A8, 2X, 6E10.0, A8)</a:t>
            </a:r>
          </a:p>
          <a:p>
            <a:pPr algn="ctr" eaLnBrk="1" hangingPunct="1">
              <a:buNone/>
            </a:pPr>
            <a:r>
              <a:rPr lang="de-DE" sz="1800" dirty="0">
                <a:solidFill>
                  <a:srgbClr val="FF0000"/>
                </a:solidFill>
              </a:rPr>
              <a:t>Numbers: 9 digits at most can be used!</a:t>
            </a:r>
            <a:endParaRPr lang="de-DE" sz="1800" dirty="0">
              <a:solidFill>
                <a:srgbClr val="CC0066"/>
              </a:solidFill>
            </a:endParaRPr>
          </a:p>
          <a:p>
            <a:pPr eaLnBrk="1" hangingPunct="1"/>
            <a:r>
              <a:rPr lang="de-DE" sz="1800" dirty="0"/>
              <a:t>All WHAT fields are in floating point format, </a:t>
            </a:r>
            <a:r>
              <a:rPr lang="de-DE" sz="1800" i="1" u="sng" dirty="0">
                <a:solidFill>
                  <a:schemeClr val="tx2"/>
                </a:solidFill>
              </a:rPr>
              <a:t>even integers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de-DE" sz="1800" dirty="0">
                <a:solidFill>
                  <a:srgbClr val="FF0000"/>
                </a:solidFill>
              </a:rPr>
              <a:t>They </a:t>
            </a:r>
            <a:r>
              <a:rPr lang="de-DE" sz="1800" u="sng" dirty="0">
                <a:solidFill>
                  <a:srgbClr val="FF0000"/>
                </a:solidFill>
              </a:rPr>
              <a:t>must</a:t>
            </a:r>
            <a:r>
              <a:rPr lang="de-DE" sz="1800" dirty="0">
                <a:solidFill>
                  <a:srgbClr val="FF0000"/>
                </a:solidFill>
              </a:rPr>
              <a:t> always be written with the decimal point</a:t>
            </a:r>
          </a:p>
          <a:p>
            <a:pPr eaLnBrk="1" hangingPunct="1"/>
            <a:r>
              <a:rPr lang="de-DE" sz="1800" dirty="0"/>
              <a:t>Exponential notation numbers (e.g. </a:t>
            </a:r>
            <a:r>
              <a:rPr lang="de-DE" sz="1800" dirty="0">
                <a:solidFill>
                  <a:srgbClr val="CC0066"/>
                </a:solidFill>
              </a:rPr>
              <a:t>1.234E+5</a:t>
            </a:r>
            <a:r>
              <a:rPr lang="de-DE" sz="1800" dirty="0"/>
              <a:t>), must be right aligned</a:t>
            </a:r>
          </a:p>
          <a:p>
            <a:pPr eaLnBrk="1" hangingPunct="1"/>
            <a:r>
              <a:rPr lang="de-DE" sz="1800" dirty="0"/>
              <a:t>Double precision format (e.g. </a:t>
            </a:r>
            <a:r>
              <a:rPr lang="de-DE" sz="1800" dirty="0">
                <a:solidFill>
                  <a:srgbClr val="CC0066"/>
                </a:solidFill>
              </a:rPr>
              <a:t>1.234D+5</a:t>
            </a:r>
            <a:r>
              <a:rPr lang="de-DE" sz="1800" dirty="0"/>
              <a:t>) is allowed </a:t>
            </a:r>
          </a:p>
          <a:p>
            <a:pPr eaLnBrk="1" hangingPunct="1"/>
            <a:r>
              <a:rPr lang="de-DE" sz="1800" dirty="0"/>
              <a:t>Blank numerical fields are read as 0.0</a:t>
            </a:r>
          </a:p>
          <a:p>
            <a:pPr eaLnBrk="1" hangingPunct="1">
              <a:buNone/>
            </a:pPr>
            <a:r>
              <a:rPr lang="de-DE" sz="1800" dirty="0"/>
              <a:t>		In most cases (</a:t>
            </a:r>
            <a:r>
              <a:rPr lang="de-DE" sz="1800" i="1" dirty="0"/>
              <a:t>not all!</a:t>
            </a:r>
            <a:r>
              <a:rPr lang="de-DE" sz="1800" dirty="0"/>
              <a:t>) such values are ignored and</a:t>
            </a:r>
          </a:p>
          <a:p>
            <a:pPr eaLnBrk="1" hangingPunct="1">
              <a:buNone/>
            </a:pPr>
            <a:r>
              <a:rPr lang="de-DE" sz="1800" dirty="0"/>
              <a:t>		the corresponding default values are used</a:t>
            </a:r>
          </a:p>
          <a:p>
            <a:pPr eaLnBrk="1" hangingPunct="1"/>
            <a:r>
              <a:rPr lang="de-DE" sz="1800" dirty="0"/>
              <a:t>Blank lines </a:t>
            </a:r>
            <a:r>
              <a:rPr lang="de-DE" sz="1800" dirty="0">
                <a:solidFill>
                  <a:srgbClr val="FF0000"/>
                </a:solidFill>
              </a:rPr>
              <a:t>NOT ALLOWED</a:t>
            </a:r>
            <a:r>
              <a:rPr lang="de-DE" sz="1800" dirty="0"/>
              <a:t> in geometry declaration (tolerated elsewhere)</a:t>
            </a:r>
            <a:endParaRPr lang="de-DE" sz="1800" dirty="0">
              <a:solidFill>
                <a:srgbClr val="FF0000"/>
              </a:solidFill>
            </a:endParaRPr>
          </a:p>
          <a:p>
            <a:pPr eaLnBrk="1" hangingPunct="1"/>
            <a:r>
              <a:rPr lang="de-DE" sz="1800" dirty="0">
                <a:solidFill>
                  <a:srgbClr val="FF0000"/>
                </a:solidFill>
              </a:rPr>
              <a:t>FLAIR</a:t>
            </a:r>
            <a:r>
              <a:rPr lang="de-DE" dirty="0" smtClean="0">
                <a:solidFill>
                  <a:srgbClr val="FF0000"/>
                </a:solidFill>
              </a:rPr>
              <a:t> takes care of all the alignment problems for you</a:t>
            </a:r>
          </a:p>
          <a:p>
            <a:pPr marL="0" indent="0" eaLnBrk="1" hangingPunct="1"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eaLnBrk="1" hangingPunct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63552" y="1412777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*...+....1....+....2....+....3....+....4....+....5....+....6....+....7....+...</a:t>
            </a:r>
          </a:p>
          <a:p>
            <a:pPr algn="l"/>
            <a:r>
              <a:rPr lang="en-US" sz="14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BEAM          1.E+04   0.0D+00       0.0       0.0       0.0       0.0PROTON</a:t>
            </a:r>
          </a:p>
          <a:p>
            <a:pPr algn="l"/>
            <a:r>
              <a:rPr lang="en-US" sz="1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*keyword    momentum </a:t>
            </a:r>
            <a:r>
              <a:rPr lang="en-US" sz="1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mom.spread</a:t>
            </a:r>
            <a:r>
              <a:rPr lang="en-US" sz="1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diverg</a:t>
            </a:r>
            <a:r>
              <a:rPr lang="en-US" sz="1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   X-width   Y-width  ignored particle</a:t>
            </a:r>
          </a:p>
          <a:p>
            <a:pPr algn="l"/>
            <a:r>
              <a:rPr lang="en-US" sz="1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            WHAT(1)   WHAT(2)   WHAT(3)   WHAT(4)   WHAT(5)   WHAT(6)  SDUM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66910" y="928671"/>
            <a:ext cx="2928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CC0066"/>
                </a:solidFill>
              </a:rPr>
              <a:t>Fixed format: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68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Names instead of numbers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>
          <a:xfrm>
            <a:off x="1479548" y="1412776"/>
            <a:ext cx="9368980" cy="468052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400" dirty="0" smtClean="0"/>
              <a:t>FLUKA also allows to use keywords (names) - </a:t>
            </a:r>
            <a:r>
              <a:rPr lang="en-US" sz="2400" dirty="0" smtClean="0">
                <a:solidFill>
                  <a:srgbClr val="FF0000"/>
                </a:solidFill>
              </a:rPr>
              <a:t>8 characters maximum length</a:t>
            </a:r>
            <a:r>
              <a:rPr lang="en-US" sz="2400" dirty="0" smtClean="0"/>
              <a:t> - instead of numbers inside FLUKA commands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400" dirty="0" smtClean="0"/>
              <a:t>Examples later (for instance materials, or geometrical region, can be inserted using their </a:t>
            </a:r>
            <a:r>
              <a:rPr lang="en-US" sz="2400" dirty="0" smtClean="0"/>
              <a:t>names </a:t>
            </a:r>
            <a:r>
              <a:rPr lang="en-US" sz="2400" dirty="0" smtClean="0"/>
              <a:t>instead of numbers)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400" dirty="0" smtClean="0"/>
              <a:t>This </a:t>
            </a:r>
            <a:r>
              <a:rPr lang="en-US" sz="2400" i="1" dirty="0" smtClean="0"/>
              <a:t>helps</a:t>
            </a:r>
            <a:r>
              <a:rPr lang="en-US" sz="2400" dirty="0" smtClean="0"/>
              <a:t> the user, improving the </a:t>
            </a:r>
            <a:r>
              <a:rPr lang="en-US" sz="2400" i="1" dirty="0" smtClean="0"/>
              <a:t>readability</a:t>
            </a:r>
            <a:r>
              <a:rPr lang="en-US" sz="2400" dirty="0" smtClean="0"/>
              <a:t> of the input FLUKA file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US" sz="2400" dirty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400" dirty="0" smtClean="0"/>
              <a:t>Internally, FLUKA works always by NUMBERS, and keeps name-to-number bidirectional tables / functions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31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basic input: step 1: Physics settings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910388" y="6400800"/>
            <a:ext cx="5281612" cy="304800"/>
          </a:xfrm>
        </p:spPr>
        <p:txBody>
          <a:bodyPr/>
          <a:lstStyle/>
          <a:p>
            <a:pPr>
              <a:defRPr/>
            </a:pPr>
            <a:fld id="{B6A86A46-C15E-4870-B55F-8FCF2CEC5D9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14" name="Picture 13" descr="emac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1623" y="834153"/>
            <a:ext cx="5311853" cy="6009718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 bwMode="auto">
          <a:xfrm>
            <a:off x="3300661" y="834153"/>
            <a:ext cx="5557589" cy="512440"/>
          </a:xfrm>
          <a:prstGeom prst="roundRect">
            <a:avLst>
              <a:gd name="adj" fmla="val 30135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it-IT" sz="24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60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ob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94882" y="1700808"/>
            <a:ext cx="769670" cy="437497"/>
          </a:xfrm>
          <a:prstGeom prst="rect">
            <a:avLst/>
          </a:prstGeom>
        </p:spPr>
      </p:pic>
      <p:sp>
        <p:nvSpPr>
          <p:cNvPr id="21510" name="Picture 3"/>
          <p:cNvSpPr>
            <a:spLocks noChangeArrowheads="1"/>
          </p:cNvSpPr>
          <p:nvPr/>
        </p:nvSpPr>
        <p:spPr bwMode="white">
          <a:xfrm>
            <a:off x="6032500" y="33655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50000"/>
              </a:spcBef>
            </a:pPr>
            <a:endParaRPr lang="en-US" b="1">
              <a:latin typeface="Tahoma" pitchFamily="34" charset="0"/>
            </a:endParaRPr>
          </a:p>
        </p:txBody>
      </p:sp>
      <p:sp>
        <p:nvSpPr>
          <p:cNvPr id="21511" name="Picture 4"/>
          <p:cNvSpPr>
            <a:spLocks noChangeArrowheads="1"/>
          </p:cNvSpPr>
          <p:nvPr/>
        </p:nvSpPr>
        <p:spPr bwMode="white">
          <a:xfrm>
            <a:off x="6032500" y="33655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50000"/>
              </a:spcBef>
            </a:pPr>
            <a:endParaRPr lang="en-US" b="1">
              <a:latin typeface="Tahoma" pitchFamily="34" charset="0"/>
            </a:endParaRPr>
          </a:p>
        </p:txBody>
      </p:sp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1738187" y="967218"/>
            <a:ext cx="8736547" cy="598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ts val="0"/>
              </a:spcBef>
            </a:pPr>
            <a:r>
              <a:rPr lang="en-US" sz="1200" dirty="0">
                <a:latin typeface="Tahoma" pitchFamily="34" charset="0"/>
              </a:rPr>
              <a:t>R. Augusto, G. </a:t>
            </a:r>
            <a:r>
              <a:rPr lang="en-US" sz="1200" dirty="0" err="1">
                <a:latin typeface="Tahoma" pitchFamily="34" charset="0"/>
              </a:rPr>
              <a:t>Aric</a:t>
            </a:r>
            <a:r>
              <a:rPr lang="en-US" sz="1200" dirty="0" err="1"/>
              <a:t>ò</a:t>
            </a:r>
            <a:r>
              <a:rPr lang="en-US" sz="1200" dirty="0">
                <a:latin typeface="Tahoma" pitchFamily="34" charset="0"/>
              </a:rPr>
              <a:t>, C. </a:t>
            </a:r>
            <a:r>
              <a:rPr lang="en-US" sz="1200" dirty="0" err="1">
                <a:latin typeface="Tahoma" pitchFamily="34" charset="0"/>
              </a:rPr>
              <a:t>Bahamonde</a:t>
            </a:r>
            <a:r>
              <a:rPr lang="en-US" sz="1200" dirty="0">
                <a:latin typeface="Tahoma" pitchFamily="34" charset="0"/>
              </a:rPr>
              <a:t> Castro, M.I. Besana, M. Brugger</a:t>
            </a:r>
            <a:r>
              <a:rPr lang="en-US" sz="1200" dirty="0"/>
              <a:t>, F. Cerutti</a:t>
            </a:r>
            <a:r>
              <a:rPr lang="en-US" sz="1200" dirty="0">
                <a:latin typeface="Tahoma" pitchFamily="34" charset="0"/>
              </a:rPr>
              <a:t>, A. </a:t>
            </a:r>
            <a:r>
              <a:rPr lang="en-US" sz="1200" dirty="0" err="1">
                <a:latin typeface="Tahoma" pitchFamily="34" charset="0"/>
              </a:rPr>
              <a:t>Cimmino</a:t>
            </a:r>
            <a:r>
              <a:rPr lang="en-US" sz="1200" dirty="0">
                <a:latin typeface="Tahoma" pitchFamily="34" charset="0"/>
              </a:rPr>
              <a:t>, L. Esposito</a:t>
            </a:r>
            <a:r>
              <a:rPr lang="en-US" sz="1200" i="1" dirty="0">
                <a:latin typeface="Tahoma" pitchFamily="34" charset="0"/>
              </a:rPr>
              <a:t>, Alfredo Ferrari</a:t>
            </a:r>
            <a:r>
              <a:rPr lang="en-US" sz="1200" dirty="0">
                <a:latin typeface="Tahoma" pitchFamily="34" charset="0"/>
              </a:rPr>
              <a:t>,        R. Garcia Alia, </a:t>
            </a:r>
            <a:r>
              <a:rPr lang="en-US" sz="1200" dirty="0"/>
              <a:t>J. </a:t>
            </a:r>
            <a:r>
              <a:rPr lang="en-US" sz="1200" dirty="0" err="1"/>
              <a:t>Idarraga</a:t>
            </a:r>
            <a:r>
              <a:rPr lang="en-US" sz="1200" dirty="0"/>
              <a:t> Munoz, </a:t>
            </a:r>
            <a:r>
              <a:rPr lang="en-US" sz="1200" dirty="0">
                <a:latin typeface="Tahoma" pitchFamily="34" charset="0"/>
              </a:rPr>
              <a:t>W. </a:t>
            </a:r>
            <a:r>
              <a:rPr lang="en-US" sz="1200" dirty="0" err="1">
                <a:latin typeface="Tahoma" pitchFamily="34" charset="0"/>
              </a:rPr>
              <a:t>Kozlowska</a:t>
            </a:r>
            <a:r>
              <a:rPr lang="en-US" sz="1200" dirty="0">
                <a:latin typeface="Tahoma" pitchFamily="34" charset="0"/>
              </a:rPr>
              <a:t>, </a:t>
            </a:r>
            <a:r>
              <a:rPr lang="en-US" sz="1200" dirty="0"/>
              <a:t>A. </a:t>
            </a:r>
            <a:r>
              <a:rPr lang="en-US" sz="1200" dirty="0" err="1"/>
              <a:t>Lechner</a:t>
            </a:r>
            <a:r>
              <a:rPr lang="en-US" sz="1200" dirty="0"/>
              <a:t>,  M. </a:t>
            </a:r>
            <a:r>
              <a:rPr lang="en-US" sz="1200" dirty="0" err="1"/>
              <a:t>Magistris</a:t>
            </a:r>
            <a:r>
              <a:rPr lang="en-US" sz="1200" dirty="0"/>
              <a:t>, A. </a:t>
            </a:r>
            <a:r>
              <a:rPr lang="en-US" sz="1200" dirty="0" err="1"/>
              <a:t>Mereghetti</a:t>
            </a:r>
            <a:r>
              <a:rPr lang="en-US" sz="1200" dirty="0"/>
              <a:t>, E. Nowak, S. </a:t>
            </a:r>
            <a:r>
              <a:rPr lang="en-US" sz="1200" dirty="0" err="1"/>
              <a:t>Roesler</a:t>
            </a:r>
            <a:r>
              <a:rPr lang="en-US" sz="1200" dirty="0"/>
              <a:t>, F. </a:t>
            </a:r>
            <a:r>
              <a:rPr lang="en-US" sz="1200" dirty="0" err="1"/>
              <a:t>Salvat-Pujol</a:t>
            </a:r>
            <a:r>
              <a:rPr lang="en-US" sz="1200" dirty="0"/>
              <a:t>,  P. </a:t>
            </a:r>
            <a:r>
              <a:rPr lang="en-US" sz="1200" dirty="0" err="1"/>
              <a:t>Schoofs</a:t>
            </a:r>
            <a:r>
              <a:rPr lang="en-US" sz="1200" dirty="0"/>
              <a:t>, E. </a:t>
            </a:r>
            <a:r>
              <a:rPr lang="en-US" sz="1200" dirty="0" err="1"/>
              <a:t>Skordis</a:t>
            </a:r>
            <a:r>
              <a:rPr lang="en-US" sz="1200" dirty="0"/>
              <a:t>, </a:t>
            </a:r>
            <a:r>
              <a:rPr lang="en-US" sz="1200" dirty="0">
                <a:latin typeface="Tahoma" pitchFamily="34" charset="0"/>
              </a:rPr>
              <a:t>G. Smirnov, C. </a:t>
            </a:r>
            <a:r>
              <a:rPr lang="en-US" sz="1200" dirty="0" err="1">
                <a:latin typeface="Tahoma" pitchFamily="34" charset="0"/>
              </a:rPr>
              <a:t>Theis</a:t>
            </a:r>
            <a:r>
              <a:rPr lang="en-US" sz="1200" dirty="0">
                <a:latin typeface="Tahoma" pitchFamily="34" charset="0"/>
              </a:rPr>
              <a:t>,  A. </a:t>
            </a:r>
            <a:r>
              <a:rPr lang="en-US" sz="1200" dirty="0" err="1">
                <a:latin typeface="Tahoma" pitchFamily="34" charset="0"/>
              </a:rPr>
              <a:t>Tsinganis</a:t>
            </a:r>
            <a:r>
              <a:rPr lang="en-US" sz="1200" dirty="0">
                <a:latin typeface="Tahoma" pitchFamily="34" charset="0"/>
              </a:rPr>
              <a:t>, Heinz </a:t>
            </a:r>
            <a:r>
              <a:rPr lang="en-US" sz="1200" dirty="0" err="1">
                <a:latin typeface="Tahoma" pitchFamily="34" charset="0"/>
              </a:rPr>
              <a:t>Vincke</a:t>
            </a:r>
            <a:r>
              <a:rPr lang="en-US" sz="1200" dirty="0">
                <a:latin typeface="Tahoma" pitchFamily="34" charset="0"/>
              </a:rPr>
              <a:t>, Helmut </a:t>
            </a:r>
            <a:r>
              <a:rPr lang="en-US" sz="1200" dirty="0" err="1">
                <a:latin typeface="Tahoma" pitchFamily="34" charset="0"/>
              </a:rPr>
              <a:t>Vincke</a:t>
            </a:r>
            <a:r>
              <a:rPr lang="en-US" sz="1200" dirty="0">
                <a:latin typeface="Tahoma" pitchFamily="34" charset="0"/>
              </a:rPr>
              <a:t>, </a:t>
            </a:r>
            <a:r>
              <a:rPr lang="en-US" sz="1200" dirty="0"/>
              <a:t>V. </a:t>
            </a:r>
            <a:r>
              <a:rPr lang="en-US" sz="1200" dirty="0" err="1"/>
              <a:t>Vlachoudis</a:t>
            </a:r>
            <a:r>
              <a:rPr lang="en-US" sz="1200" dirty="0"/>
              <a:t>, </a:t>
            </a:r>
            <a:r>
              <a:rPr lang="en-US" sz="1200" dirty="0" err="1"/>
              <a:t>J.Vollaire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50"/>
                </a:solidFill>
              </a:rPr>
              <a:t>CERN</a:t>
            </a:r>
          </a:p>
          <a:p>
            <a:pPr eaLnBrk="0" hangingPunct="0">
              <a:spcBef>
                <a:spcPts val="0"/>
              </a:spcBef>
            </a:pPr>
            <a:endParaRPr lang="en-US" sz="1200" dirty="0">
              <a:latin typeface="Tahoma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lang="en-US" sz="1200" dirty="0">
                <a:latin typeface="Tahoma" pitchFamily="34" charset="0"/>
              </a:rPr>
              <a:t>G. Battistoni, F. </a:t>
            </a:r>
            <a:r>
              <a:rPr lang="en-US" sz="1200" dirty="0" err="1">
                <a:latin typeface="Tahoma" pitchFamily="34" charset="0"/>
              </a:rPr>
              <a:t>Broggi</a:t>
            </a:r>
            <a:r>
              <a:rPr lang="en-US" sz="1200" dirty="0">
                <a:latin typeface="Tahoma" pitchFamily="34" charset="0"/>
              </a:rPr>
              <a:t>,  M. </a:t>
            </a:r>
            <a:r>
              <a:rPr lang="en-US" sz="1200" dirty="0" err="1">
                <a:latin typeface="Tahoma" pitchFamily="34" charset="0"/>
              </a:rPr>
              <a:t>Campanella</a:t>
            </a:r>
            <a:r>
              <a:rPr lang="en-US" sz="1200" dirty="0">
                <a:latin typeface="Tahoma" pitchFamily="34" charset="0"/>
              </a:rPr>
              <a:t>, I. </a:t>
            </a:r>
            <a:r>
              <a:rPr lang="en-US" sz="1200" dirty="0" err="1">
                <a:latin typeface="Tahoma" pitchFamily="34" charset="0"/>
              </a:rPr>
              <a:t>Mattei</a:t>
            </a:r>
            <a:r>
              <a:rPr lang="en-US" sz="1200" dirty="0">
                <a:latin typeface="Tahoma" pitchFamily="34" charset="0"/>
              </a:rPr>
              <a:t>, S. </a:t>
            </a:r>
            <a:r>
              <a:rPr lang="en-US" sz="1200" dirty="0" err="1">
                <a:latin typeface="Tahoma" pitchFamily="34" charset="0"/>
              </a:rPr>
              <a:t>Muraro</a:t>
            </a:r>
            <a:r>
              <a:rPr lang="en-US" sz="1200" dirty="0">
                <a:latin typeface="Tahoma" pitchFamily="34" charset="0"/>
              </a:rPr>
              <a:t>, </a:t>
            </a:r>
            <a:r>
              <a:rPr lang="en-US" sz="1200" dirty="0"/>
              <a:t>P.R. Sala, S.M. Valle</a:t>
            </a:r>
            <a:r>
              <a:rPr lang="en-US" sz="1200" dirty="0">
                <a:latin typeface="Tahoma" pitchFamily="34" charset="0"/>
              </a:rPr>
              <a:t> </a:t>
            </a:r>
            <a:r>
              <a:rPr lang="en-US" sz="1200" dirty="0">
                <a:solidFill>
                  <a:srgbClr val="00B050"/>
                </a:solidFill>
              </a:rPr>
              <a:t>INFN. Milano, Italy                                     </a:t>
            </a:r>
            <a:r>
              <a:rPr lang="en-US" sz="1200" dirty="0"/>
              <a:t>N. </a:t>
            </a:r>
            <a:r>
              <a:rPr lang="en-US" sz="1200" dirty="0" err="1"/>
              <a:t>Mazziotta</a:t>
            </a:r>
            <a:r>
              <a:rPr lang="en-US" sz="1200" dirty="0">
                <a:solidFill>
                  <a:srgbClr val="00B050"/>
                </a:solidFill>
              </a:rPr>
              <a:t> INFN Bari, Italy</a:t>
            </a:r>
            <a:r>
              <a:rPr lang="en-US" sz="1200" dirty="0">
                <a:solidFill>
                  <a:srgbClr val="006600"/>
                </a:solidFill>
              </a:rPr>
              <a:t>  </a:t>
            </a:r>
            <a:r>
              <a:rPr lang="en-US" sz="1200" dirty="0"/>
              <a:t>A. </a:t>
            </a:r>
            <a:r>
              <a:rPr lang="en-US" sz="1200" dirty="0" err="1"/>
              <a:t>Margiotta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50"/>
                </a:solidFill>
              </a:rPr>
              <a:t>INFN &amp; Univ. Bologna, Italy  </a:t>
            </a:r>
            <a:r>
              <a:rPr lang="en-US" sz="1200" dirty="0"/>
              <a:t>M.C. </a:t>
            </a:r>
            <a:r>
              <a:rPr lang="en-US" sz="1200" dirty="0" err="1"/>
              <a:t>Morone</a:t>
            </a:r>
            <a:r>
              <a:rPr lang="en-US" sz="1200" dirty="0">
                <a:solidFill>
                  <a:srgbClr val="00B050"/>
                </a:solidFill>
              </a:rPr>
              <a:t> Univ. Roma II, Italy                                        </a:t>
            </a:r>
            <a:r>
              <a:rPr lang="en-US" sz="1200" dirty="0"/>
              <a:t>F. </a:t>
            </a:r>
            <a:r>
              <a:rPr lang="en-US" sz="1200" dirty="0" err="1"/>
              <a:t>Ballarini</a:t>
            </a:r>
            <a:r>
              <a:rPr lang="en-US" sz="1200" dirty="0"/>
              <a:t>, E. </a:t>
            </a:r>
            <a:r>
              <a:rPr lang="en-US" sz="1200" dirty="0" err="1"/>
              <a:t>Bellinzona</a:t>
            </a:r>
            <a:r>
              <a:rPr lang="en-US" sz="1200" dirty="0"/>
              <a:t>, M. </a:t>
            </a:r>
            <a:r>
              <a:rPr lang="en-US" sz="1200" dirty="0" err="1"/>
              <a:t>Carante</a:t>
            </a:r>
            <a:r>
              <a:rPr lang="en-US" sz="1200" dirty="0"/>
              <a:t>, A. </a:t>
            </a:r>
            <a:r>
              <a:rPr lang="en-US" sz="1200" dirty="0" err="1"/>
              <a:t>Embriaco</a:t>
            </a:r>
            <a:r>
              <a:rPr lang="en-US" sz="1200" dirty="0"/>
              <a:t>, A. Fontana </a:t>
            </a:r>
            <a:r>
              <a:rPr lang="en-US" sz="1200" dirty="0">
                <a:solidFill>
                  <a:srgbClr val="00B050"/>
                </a:solidFill>
              </a:rPr>
              <a:t>INFN &amp; Univ. Pavia, Italy </a:t>
            </a:r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L. </a:t>
            </a:r>
            <a:r>
              <a:rPr lang="en-US" sz="1200" dirty="0" err="1"/>
              <a:t>Sarchiapone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50"/>
                </a:solidFill>
              </a:rPr>
              <a:t>INFN </a:t>
            </a:r>
            <a:r>
              <a:rPr lang="en-US" sz="1200" dirty="0" err="1">
                <a:solidFill>
                  <a:srgbClr val="00B050"/>
                </a:solidFill>
              </a:rPr>
              <a:t>Legnaro</a:t>
            </a:r>
            <a:r>
              <a:rPr lang="en-US" sz="1200" dirty="0">
                <a:solidFill>
                  <a:srgbClr val="00B050"/>
                </a:solidFill>
              </a:rPr>
              <a:t>, Italy  </a:t>
            </a:r>
            <a:r>
              <a:rPr lang="en-US" sz="1200" dirty="0">
                <a:latin typeface="Tahoma" pitchFamily="34" charset="0"/>
              </a:rPr>
              <a:t>V. </a:t>
            </a:r>
            <a:r>
              <a:rPr lang="en-US" sz="1200" dirty="0" err="1">
                <a:latin typeface="Tahoma" pitchFamily="34" charset="0"/>
              </a:rPr>
              <a:t>Patera</a:t>
            </a:r>
            <a:r>
              <a:rPr lang="en-US" sz="1200" dirty="0">
                <a:latin typeface="Tahoma" pitchFamily="34" charset="0"/>
              </a:rPr>
              <a:t>, S. Pioli </a:t>
            </a:r>
            <a:r>
              <a:rPr lang="en-US" sz="1200" dirty="0">
                <a:solidFill>
                  <a:srgbClr val="00B050"/>
                </a:solidFill>
              </a:rPr>
              <a:t>INFN </a:t>
            </a:r>
            <a:r>
              <a:rPr lang="en-US" sz="1200" dirty="0" err="1">
                <a:solidFill>
                  <a:srgbClr val="00B050"/>
                </a:solidFill>
              </a:rPr>
              <a:t>Frascati</a:t>
            </a:r>
            <a:r>
              <a:rPr lang="en-US" sz="1200" dirty="0">
                <a:solidFill>
                  <a:srgbClr val="00B050"/>
                </a:solidFill>
              </a:rPr>
              <a:t> &amp; Univ. Roma I , Italy                                                     </a:t>
            </a:r>
            <a:r>
              <a:rPr lang="en-US" sz="1200" dirty="0"/>
              <a:t>P. Colleoni</a:t>
            </a:r>
            <a:r>
              <a:rPr lang="en-US" sz="1200" dirty="0">
                <a:solidFill>
                  <a:srgbClr val="00B050"/>
                </a:solidFill>
              </a:rPr>
              <a:t>, </a:t>
            </a:r>
            <a:r>
              <a:rPr lang="en-US" sz="1200" dirty="0" err="1">
                <a:solidFill>
                  <a:srgbClr val="00B050"/>
                </a:solidFill>
              </a:rPr>
              <a:t>Ospedali</a:t>
            </a:r>
            <a:r>
              <a:rPr lang="en-US" sz="1200" dirty="0">
                <a:solidFill>
                  <a:srgbClr val="00B050"/>
                </a:solidFill>
              </a:rPr>
              <a:t> </a:t>
            </a:r>
            <a:r>
              <a:rPr lang="en-US" sz="1200" dirty="0" err="1">
                <a:solidFill>
                  <a:srgbClr val="00B050"/>
                </a:solidFill>
              </a:rPr>
              <a:t>Riuniti</a:t>
            </a:r>
            <a:r>
              <a:rPr lang="en-US" sz="1200" dirty="0">
                <a:solidFill>
                  <a:srgbClr val="00B050"/>
                </a:solidFill>
              </a:rPr>
              <a:t> di Bergamo, Italy  </a:t>
            </a:r>
            <a:r>
              <a:rPr lang="en-US" sz="1200" dirty="0"/>
              <a:t>G. </a:t>
            </a:r>
            <a:r>
              <a:rPr lang="en-US" sz="1200" dirty="0" err="1"/>
              <a:t>Magro</a:t>
            </a:r>
            <a:r>
              <a:rPr lang="en-US" sz="1200" dirty="0"/>
              <a:t>, M. </a:t>
            </a:r>
            <a:r>
              <a:rPr lang="en-US" sz="1200" dirty="0" err="1"/>
              <a:t>Pelliccioni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50"/>
                </a:solidFill>
              </a:rPr>
              <a:t>CNAO  Pavia, Italy                                                        </a:t>
            </a:r>
            <a:r>
              <a:rPr lang="en-US" sz="1200" dirty="0"/>
              <a:t>A. </a:t>
            </a:r>
            <a:r>
              <a:rPr lang="en-US" sz="1200" dirty="0" err="1"/>
              <a:t>Mairani</a:t>
            </a:r>
            <a:r>
              <a:rPr lang="en-US" sz="1200" dirty="0"/>
              <a:t>,</a:t>
            </a:r>
            <a:r>
              <a:rPr lang="en-US" sz="1200" dirty="0">
                <a:solidFill>
                  <a:srgbClr val="006600"/>
                </a:solidFill>
              </a:rPr>
              <a:t> </a:t>
            </a:r>
            <a:r>
              <a:rPr lang="en-US" sz="1200" dirty="0">
                <a:solidFill>
                  <a:srgbClr val="00B050"/>
                </a:solidFill>
              </a:rPr>
              <a:t>CNAO  Pavia, Italy &amp; HIT, Germany         </a:t>
            </a:r>
          </a:p>
          <a:p>
            <a:pPr eaLnBrk="0" hangingPunct="0">
              <a:spcBef>
                <a:spcPts val="0"/>
              </a:spcBef>
            </a:pPr>
            <a:endParaRPr lang="en-US" sz="1200" dirty="0"/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P. </a:t>
            </a:r>
            <a:r>
              <a:rPr lang="en-US" sz="1200" dirty="0" err="1">
                <a:solidFill>
                  <a:srgbClr val="000000"/>
                </a:solidFill>
              </a:rPr>
              <a:t>Degtiarenko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/>
              <a:t>G. </a:t>
            </a:r>
            <a:r>
              <a:rPr lang="en-US" sz="1200" dirty="0" err="1"/>
              <a:t>Kharashvili</a:t>
            </a:r>
            <a:r>
              <a:rPr lang="en-US" sz="1200" dirty="0">
                <a:solidFill>
                  <a:srgbClr val="006600"/>
                </a:solidFill>
              </a:rPr>
              <a:t>, </a:t>
            </a:r>
            <a:r>
              <a:rPr lang="en-US" sz="1200" dirty="0" err="1">
                <a:solidFill>
                  <a:srgbClr val="00B050"/>
                </a:solidFill>
              </a:rPr>
              <a:t>JLab</a:t>
            </a:r>
            <a:r>
              <a:rPr lang="en-US" sz="1200" dirty="0">
                <a:solidFill>
                  <a:srgbClr val="00B050"/>
                </a:solidFill>
              </a:rPr>
              <a:t>, USA  </a:t>
            </a:r>
            <a:r>
              <a:rPr lang="en-US" sz="1200" dirty="0"/>
              <a:t>M. Santana</a:t>
            </a:r>
            <a:r>
              <a:rPr lang="en-US" sz="1200" dirty="0">
                <a:solidFill>
                  <a:srgbClr val="00B050"/>
                </a:solidFill>
              </a:rPr>
              <a:t>, SLAC, USA  </a:t>
            </a:r>
            <a:r>
              <a:rPr lang="en-US" sz="1200" dirty="0"/>
              <a:t>L. </a:t>
            </a:r>
            <a:r>
              <a:rPr lang="en-US" sz="1200" dirty="0" err="1"/>
              <a:t>Lari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50"/>
                </a:solidFill>
              </a:rPr>
              <a:t>,FNAL USA                                                         </a:t>
            </a:r>
            <a:r>
              <a:rPr lang="en-US" sz="1200" dirty="0"/>
              <a:t>A. </a:t>
            </a:r>
            <a:r>
              <a:rPr lang="en-US" sz="1200" dirty="0" err="1"/>
              <a:t>Empl</a:t>
            </a:r>
            <a:r>
              <a:rPr lang="en-US" sz="1200" dirty="0"/>
              <a:t>, S. Hoang, M. </a:t>
            </a:r>
            <a:r>
              <a:rPr lang="en-US" sz="1200" dirty="0" err="1"/>
              <a:t>Kroupa</a:t>
            </a:r>
            <a:r>
              <a:rPr lang="en-US" sz="1200" dirty="0"/>
              <a:t>, L. Pinsky</a:t>
            </a:r>
            <a:r>
              <a:rPr lang="en-US" sz="1200" dirty="0">
                <a:solidFill>
                  <a:srgbClr val="006600"/>
                </a:solidFill>
              </a:rPr>
              <a:t> </a:t>
            </a:r>
            <a:r>
              <a:rPr lang="en-US" sz="1200" dirty="0">
                <a:solidFill>
                  <a:srgbClr val="00B050"/>
                </a:solidFill>
              </a:rPr>
              <a:t>Univ. of Houston, USA                                                                                                      </a:t>
            </a:r>
            <a:r>
              <a:rPr lang="en-US" sz="1200" dirty="0"/>
              <a:t>K.T. Lee,    E. </a:t>
            </a:r>
            <a:r>
              <a:rPr lang="en-US" sz="1200" dirty="0" err="1"/>
              <a:t>Semones</a:t>
            </a:r>
            <a:r>
              <a:rPr lang="en-US" sz="1200" dirty="0"/>
              <a:t>, N. </a:t>
            </a:r>
            <a:r>
              <a:rPr lang="en-US" sz="1200" dirty="0" err="1"/>
              <a:t>Stoffle</a:t>
            </a:r>
            <a:r>
              <a:rPr lang="en-US" sz="1200" dirty="0"/>
              <a:t>, N. </a:t>
            </a:r>
            <a:r>
              <a:rPr lang="en-US" sz="1200" dirty="0" err="1"/>
              <a:t>Zapp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50"/>
                </a:solidFill>
              </a:rPr>
              <a:t>NASA, Houston, USA                                                                          </a:t>
            </a:r>
            <a:r>
              <a:rPr lang="en-US" sz="1200" dirty="0" err="1"/>
              <a:t>A.Bahadori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50"/>
                </a:solidFill>
              </a:rPr>
              <a:t>Kansas Univ. USA  </a:t>
            </a:r>
            <a:r>
              <a:rPr lang="en-US" sz="1200" dirty="0"/>
              <a:t>M. </a:t>
            </a:r>
            <a:r>
              <a:rPr lang="en-US" sz="1200" dirty="0" err="1"/>
              <a:t>Trinczec</a:t>
            </a:r>
            <a:r>
              <a:rPr lang="en-US" sz="1200" dirty="0"/>
              <a:t>, A. </a:t>
            </a:r>
            <a:r>
              <a:rPr lang="en-US" sz="1200" dirty="0" err="1"/>
              <a:t>Trudel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50"/>
                </a:solidFill>
              </a:rPr>
              <a:t>TRIUMF, Canada </a:t>
            </a:r>
          </a:p>
          <a:p>
            <a:pPr eaLnBrk="0" hangingPunct="0">
              <a:spcBef>
                <a:spcPts val="0"/>
              </a:spcBef>
            </a:pPr>
            <a:endParaRPr lang="en-US" sz="1200" dirty="0">
              <a:solidFill>
                <a:srgbClr val="00B050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sz="1200" dirty="0">
                <a:latin typeface="Tahoma" pitchFamily="34" charset="0"/>
              </a:rPr>
              <a:t>G. </a:t>
            </a:r>
            <a:r>
              <a:rPr lang="en-US" sz="1200" dirty="0" err="1">
                <a:latin typeface="Tahoma" pitchFamily="34" charset="0"/>
              </a:rPr>
              <a:t>Dedes</a:t>
            </a:r>
            <a:r>
              <a:rPr lang="en-US" sz="1200" dirty="0">
                <a:latin typeface="Tahoma" pitchFamily="34" charset="0"/>
              </a:rPr>
              <a:t>, S. Mayer, K. </a:t>
            </a:r>
            <a:r>
              <a:rPr lang="en-US" sz="1200" dirty="0" err="1">
                <a:latin typeface="Tahoma" pitchFamily="34" charset="0"/>
              </a:rPr>
              <a:t>Parodi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B050"/>
                </a:solidFill>
              </a:rPr>
              <a:t>LMU Munich, Germany  </a:t>
            </a:r>
            <a:r>
              <a:rPr lang="en-US" sz="1200" dirty="0"/>
              <a:t>Anna Ferrari, S. Mueller </a:t>
            </a:r>
            <a:r>
              <a:rPr lang="en-US" sz="1200" dirty="0">
                <a:solidFill>
                  <a:srgbClr val="00B050"/>
                </a:solidFill>
              </a:rPr>
              <a:t>HZDR </a:t>
            </a:r>
            <a:r>
              <a:rPr lang="en-US" sz="1200" dirty="0" err="1">
                <a:solidFill>
                  <a:srgbClr val="00B050"/>
                </a:solidFill>
              </a:rPr>
              <a:t>Rossendorf</a:t>
            </a:r>
            <a:r>
              <a:rPr lang="en-US" sz="1200" dirty="0">
                <a:solidFill>
                  <a:srgbClr val="00B050"/>
                </a:solidFill>
              </a:rPr>
              <a:t>, Germany</a:t>
            </a:r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S. </a:t>
            </a:r>
            <a:r>
              <a:rPr lang="en-US" sz="1200" dirty="0" err="1"/>
              <a:t>Brechet</a:t>
            </a:r>
            <a:r>
              <a:rPr lang="en-US" sz="1200" dirty="0"/>
              <a:t>, L. </a:t>
            </a:r>
            <a:r>
              <a:rPr lang="en-US" sz="1200" dirty="0" err="1"/>
              <a:t>Morejon</a:t>
            </a:r>
            <a:r>
              <a:rPr lang="en-US" sz="1200" dirty="0"/>
              <a:t>, N. Shetty, S. </a:t>
            </a:r>
            <a:r>
              <a:rPr lang="en-US" sz="1200" dirty="0" err="1"/>
              <a:t>Stransky</a:t>
            </a:r>
            <a:r>
              <a:rPr lang="en-US" sz="1200" dirty="0"/>
              <a:t>, S. </a:t>
            </a:r>
            <a:r>
              <a:rPr lang="en-US" sz="1200" dirty="0" err="1"/>
              <a:t>Trovati</a:t>
            </a:r>
            <a:r>
              <a:rPr lang="en-US" sz="1200" dirty="0"/>
              <a:t>, R. </a:t>
            </a:r>
            <a:r>
              <a:rPr lang="en-US" sz="1200" dirty="0" err="1"/>
              <a:t>Versaci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B050"/>
                </a:solidFill>
              </a:rPr>
              <a:t>ELI-Beamlines, Prague, </a:t>
            </a:r>
            <a:r>
              <a:rPr lang="en-US" sz="1200" dirty="0" err="1">
                <a:solidFill>
                  <a:srgbClr val="00B050"/>
                </a:solidFill>
              </a:rPr>
              <a:t>Czechia</a:t>
            </a:r>
            <a:endParaRPr lang="en-US" sz="1200" dirty="0">
              <a:solidFill>
                <a:srgbClr val="00B050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T.J. </a:t>
            </a:r>
            <a:r>
              <a:rPr lang="en-US" sz="1200" dirty="0" err="1"/>
              <a:t>Dahle</a:t>
            </a:r>
            <a:r>
              <a:rPr lang="en-US" sz="1200" dirty="0"/>
              <a:t>, L. </a:t>
            </a:r>
            <a:r>
              <a:rPr lang="en-US" sz="1200" dirty="0" err="1"/>
              <a:t>Fjera</a:t>
            </a:r>
            <a:r>
              <a:rPr lang="en-US" sz="1200" dirty="0"/>
              <a:t>, A. </a:t>
            </a:r>
            <a:r>
              <a:rPr lang="en-US" sz="1200" dirty="0" err="1"/>
              <a:t>Rorvik</a:t>
            </a:r>
            <a:r>
              <a:rPr lang="en-US" sz="1200" dirty="0"/>
              <a:t>, K. </a:t>
            </a:r>
            <a:r>
              <a:rPr lang="en-US" sz="1200" dirty="0" err="1"/>
              <a:t>Ytre-Hauge</a:t>
            </a:r>
            <a:r>
              <a:rPr lang="en-US" sz="1200" dirty="0"/>
              <a:t> , </a:t>
            </a:r>
            <a:r>
              <a:rPr lang="en-US" sz="1200" dirty="0">
                <a:solidFill>
                  <a:srgbClr val="00B050"/>
                </a:solidFill>
              </a:rPr>
              <a:t>Bergen Univ., Norway</a:t>
            </a:r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F. </a:t>
            </a:r>
            <a:r>
              <a:rPr lang="en-US" sz="1200" dirty="0" err="1" smtClean="0"/>
              <a:t>Belloni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B050"/>
                </a:solidFill>
              </a:rPr>
              <a:t>INSTN-CEA</a:t>
            </a:r>
            <a:r>
              <a:rPr lang="en-US" sz="1200" dirty="0">
                <a:solidFill>
                  <a:srgbClr val="00B050"/>
                </a:solidFill>
              </a:rPr>
              <a:t>, France</a:t>
            </a:r>
          </a:p>
          <a:p>
            <a:pPr eaLnBrk="0" hangingPunct="0">
              <a:spcBef>
                <a:spcPts val="0"/>
              </a:spcBef>
            </a:pPr>
            <a:r>
              <a:rPr lang="en-US" sz="1200" dirty="0">
                <a:solidFill>
                  <a:srgbClr val="00B050"/>
                </a:solidFill>
              </a:rPr>
              <a:t> </a:t>
            </a:r>
          </a:p>
          <a:p>
            <a:pPr eaLnBrk="0" hangingPunct="0">
              <a:spcBef>
                <a:spcPts val="0"/>
              </a:spcBef>
            </a:pPr>
            <a:r>
              <a:rPr lang="en-US" sz="1200" dirty="0">
                <a:solidFill>
                  <a:srgbClr val="00B050"/>
                </a:solidFill>
              </a:rPr>
              <a:t> </a:t>
            </a:r>
            <a:r>
              <a:rPr lang="en-US" sz="1200" dirty="0"/>
              <a:t>A. </a:t>
            </a:r>
            <a:r>
              <a:rPr lang="en-US" sz="1200" dirty="0" err="1"/>
              <a:t>Fedynitch</a:t>
            </a:r>
            <a:r>
              <a:rPr lang="en-US" sz="1200" dirty="0"/>
              <a:t>  </a:t>
            </a:r>
            <a:r>
              <a:rPr lang="en-US" sz="1200" dirty="0">
                <a:solidFill>
                  <a:srgbClr val="00B050"/>
                </a:solidFill>
              </a:rPr>
              <a:t>DESY</a:t>
            </a:r>
            <a:r>
              <a:rPr lang="en-US" sz="1200" dirty="0"/>
              <a:t> </a:t>
            </a:r>
            <a:r>
              <a:rPr lang="en-US" sz="1200" dirty="0" err="1">
                <a:solidFill>
                  <a:srgbClr val="00B050"/>
                </a:solidFill>
              </a:rPr>
              <a:t>Zeuthen</a:t>
            </a:r>
            <a:r>
              <a:rPr lang="en-US" sz="1200" dirty="0">
                <a:solidFill>
                  <a:srgbClr val="00B050"/>
                </a:solidFill>
              </a:rPr>
              <a:t>, Germany  </a:t>
            </a:r>
            <a:r>
              <a:rPr lang="en-US" sz="1200" dirty="0"/>
              <a:t>T. T. </a:t>
            </a:r>
            <a:r>
              <a:rPr lang="en-US" sz="1200" dirty="0" err="1"/>
              <a:t>Boehlen</a:t>
            </a:r>
            <a:r>
              <a:rPr lang="en-US" sz="1200" dirty="0">
                <a:solidFill>
                  <a:srgbClr val="00B050"/>
                </a:solidFill>
              </a:rPr>
              <a:t>, </a:t>
            </a:r>
            <a:r>
              <a:rPr lang="en-US" sz="1200" dirty="0" err="1">
                <a:solidFill>
                  <a:srgbClr val="00B050"/>
                </a:solidFill>
              </a:rPr>
              <a:t>Medaustron</a:t>
            </a:r>
            <a:r>
              <a:rPr lang="en-US" sz="1200" dirty="0">
                <a:solidFill>
                  <a:srgbClr val="00B050"/>
                </a:solidFill>
              </a:rPr>
              <a:t>, Austria,</a:t>
            </a:r>
            <a:r>
              <a:rPr lang="en-US" sz="1200" dirty="0"/>
              <a:t> </a:t>
            </a:r>
            <a:r>
              <a:rPr lang="en-US" sz="1200" dirty="0" err="1"/>
              <a:t>D.Georg</a:t>
            </a:r>
            <a:r>
              <a:rPr lang="en-US" sz="1200" dirty="0">
                <a:solidFill>
                  <a:srgbClr val="00B050"/>
                </a:solidFill>
              </a:rPr>
              <a:t>, </a:t>
            </a:r>
            <a:r>
              <a:rPr lang="en-US" sz="1200" dirty="0" err="1">
                <a:solidFill>
                  <a:srgbClr val="00B050"/>
                </a:solidFill>
              </a:rPr>
              <a:t>MedUni</a:t>
            </a:r>
            <a:r>
              <a:rPr lang="en-US" sz="1200" dirty="0">
                <a:solidFill>
                  <a:srgbClr val="00B050"/>
                </a:solidFill>
              </a:rPr>
              <a:t>, Vienna, Austria</a:t>
            </a:r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C. </a:t>
            </a:r>
            <a:r>
              <a:rPr lang="en-US" sz="1200" dirty="0" err="1"/>
              <a:t>Cuccagna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B050"/>
                </a:solidFill>
              </a:rPr>
              <a:t>TERA Switzerland  </a:t>
            </a:r>
            <a:r>
              <a:rPr lang="en-US" sz="1200" dirty="0"/>
              <a:t>T.V. Miranda Lima </a:t>
            </a:r>
            <a:r>
              <a:rPr lang="en-US" sz="1200" dirty="0" err="1">
                <a:solidFill>
                  <a:srgbClr val="00B050"/>
                </a:solidFill>
              </a:rPr>
              <a:t>Kantonhospital</a:t>
            </a:r>
            <a:r>
              <a:rPr lang="en-US" sz="1200" dirty="0">
                <a:solidFill>
                  <a:srgbClr val="00B050"/>
                </a:solidFill>
              </a:rPr>
              <a:t> Aarau, Switzerland </a:t>
            </a:r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M. Lantz, </a:t>
            </a:r>
            <a:r>
              <a:rPr lang="en-US" sz="1200" dirty="0">
                <a:solidFill>
                  <a:srgbClr val="00B050"/>
                </a:solidFill>
              </a:rPr>
              <a:t>Uppsala Univ., Sweden  </a:t>
            </a:r>
            <a:r>
              <a:rPr lang="en-US" sz="1200" dirty="0"/>
              <a:t>F. </a:t>
            </a:r>
            <a:r>
              <a:rPr lang="en-US" sz="1200" dirty="0" err="1"/>
              <a:t>Fiorini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B050"/>
                </a:solidFill>
              </a:rPr>
              <a:t>Oxford Inst. Rad. </a:t>
            </a:r>
            <a:r>
              <a:rPr lang="en-US" sz="1200" dirty="0" err="1">
                <a:solidFill>
                  <a:srgbClr val="00B050"/>
                </a:solidFill>
              </a:rPr>
              <a:t>Oncol</a:t>
            </a:r>
            <a:r>
              <a:rPr lang="en-US" sz="1200" dirty="0">
                <a:solidFill>
                  <a:srgbClr val="00B050"/>
                </a:solidFill>
              </a:rPr>
              <a:t>., UK</a:t>
            </a:r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P. Garcia Ortega </a:t>
            </a:r>
            <a:r>
              <a:rPr lang="en-US" sz="1200" dirty="0">
                <a:solidFill>
                  <a:srgbClr val="00B050"/>
                </a:solidFill>
              </a:rPr>
              <a:t>IUFFYM, Spain </a:t>
            </a:r>
            <a:r>
              <a:rPr lang="en-US" sz="1200" dirty="0"/>
              <a:t>I. Rinaldi, </a:t>
            </a:r>
            <a:r>
              <a:rPr lang="en-US" sz="1200" dirty="0">
                <a:solidFill>
                  <a:srgbClr val="00B050"/>
                </a:solidFill>
              </a:rPr>
              <a:t>INP Lyon, France</a:t>
            </a:r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M. Chin</a:t>
            </a:r>
            <a:r>
              <a:rPr lang="en-US" sz="1200" dirty="0">
                <a:solidFill>
                  <a:srgbClr val="00B050"/>
                </a:solidFill>
              </a:rPr>
              <a:t>, Malaysia </a:t>
            </a:r>
            <a:endParaRPr lang="en-US" sz="1200" dirty="0"/>
          </a:p>
          <a:p>
            <a:pPr eaLnBrk="0" hangingPunct="0">
              <a:spcBef>
                <a:spcPts val="0"/>
              </a:spcBef>
            </a:pPr>
            <a:endParaRPr lang="en-US" sz="1200" dirty="0"/>
          </a:p>
          <a:p>
            <a:pPr eaLnBrk="0" hangingPunct="0">
              <a:spcBef>
                <a:spcPts val="0"/>
              </a:spcBef>
            </a:pPr>
            <a:r>
              <a:rPr lang="en-US" sz="1200" dirty="0"/>
              <a:t>A. </a:t>
            </a:r>
            <a:r>
              <a:rPr lang="en-US" sz="1200" dirty="0" err="1"/>
              <a:t>Fassò</a:t>
            </a:r>
            <a:r>
              <a:rPr lang="en-US" sz="1200" dirty="0"/>
              <a:t>, M.V. </a:t>
            </a:r>
            <a:r>
              <a:rPr lang="en-US" sz="1200" dirty="0" err="1"/>
              <a:t>Garzelli</a:t>
            </a:r>
            <a:r>
              <a:rPr lang="en-US" sz="1200" dirty="0"/>
              <a:t>, E. </a:t>
            </a:r>
            <a:r>
              <a:rPr lang="en-US" sz="1200" dirty="0" err="1"/>
              <a:t>Gadioli</a:t>
            </a:r>
            <a:r>
              <a:rPr lang="en-US" sz="1200" dirty="0"/>
              <a:t>, J. </a:t>
            </a:r>
            <a:r>
              <a:rPr lang="en-US" sz="1200" dirty="0" err="1"/>
              <a:t>Ranft</a:t>
            </a:r>
            <a:endParaRPr lang="en-US" sz="1200" dirty="0"/>
          </a:p>
        </p:txBody>
      </p:sp>
      <p:pic>
        <p:nvPicPr>
          <p:cNvPr id="21513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49276" y="308337"/>
            <a:ext cx="548640" cy="54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nasa.jpg"/>
          <p:cNvPicPr>
            <a:picLocks noChangeAspect="1"/>
          </p:cNvPicPr>
          <p:nvPr/>
        </p:nvPicPr>
        <p:blipFill rotWithShape="1">
          <a:blip r:embed="rId5" cstate="print"/>
          <a:srcRect l="17873" t="8108" r="24431" b="10811"/>
          <a:stretch/>
        </p:blipFill>
        <p:spPr>
          <a:xfrm>
            <a:off x="10225559" y="2883061"/>
            <a:ext cx="694977" cy="687789"/>
          </a:xfrm>
          <a:prstGeom prst="rect">
            <a:avLst/>
          </a:prstGeom>
        </p:spPr>
      </p:pic>
      <p:pic>
        <p:nvPicPr>
          <p:cNvPr id="21514" name="Picture 11" descr="uhbig_sha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43472" y="1628800"/>
            <a:ext cx="435422" cy="54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JLab_logo_text_black2.jpg"/>
          <p:cNvPicPr>
            <a:picLocks noChangeAspect="1"/>
          </p:cNvPicPr>
          <p:nvPr/>
        </p:nvPicPr>
        <p:blipFill rotWithShape="1">
          <a:blip r:embed="rId7" cstate="print"/>
          <a:srcRect t="-3" r="26053" b="2901"/>
          <a:stretch/>
        </p:blipFill>
        <p:spPr>
          <a:xfrm>
            <a:off x="2999656" y="6310375"/>
            <a:ext cx="1095696" cy="355156"/>
          </a:xfrm>
          <a:prstGeom prst="rect">
            <a:avLst/>
          </a:prstGeom>
        </p:spPr>
      </p:pic>
      <p:pic>
        <p:nvPicPr>
          <p:cNvPr id="17" name="Picture 16" descr="ait_log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7745" y="5060032"/>
            <a:ext cx="1509823" cy="457200"/>
          </a:xfrm>
          <a:prstGeom prst="rect">
            <a:avLst/>
          </a:prstGeom>
        </p:spPr>
      </p:pic>
      <p:pic>
        <p:nvPicPr>
          <p:cNvPr id="21" name="Picture 20" descr="ContMan.Pics.SizeType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74420" y="3423422"/>
            <a:ext cx="43160" cy="11156"/>
          </a:xfrm>
          <a:prstGeom prst="rect">
            <a:avLst/>
          </a:prstGeom>
        </p:spPr>
      </p:pic>
      <p:pic>
        <p:nvPicPr>
          <p:cNvPr id="23" name="Picture 22" descr="ContMan.Pics.SizeType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74420" y="3423422"/>
            <a:ext cx="43160" cy="11156"/>
          </a:xfrm>
          <a:prstGeom prst="rect">
            <a:avLst/>
          </a:prstGeom>
        </p:spPr>
      </p:pic>
      <p:pic>
        <p:nvPicPr>
          <p:cNvPr id="25" name="Picture 24" descr="uulogo_grey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59496" y="5661248"/>
            <a:ext cx="731520" cy="731520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112432" y="5157192"/>
            <a:ext cx="1024128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CNAO.gif"/>
          <p:cNvPicPr>
            <a:picLocks noChangeAspect="1"/>
          </p:cNvPicPr>
          <p:nvPr/>
        </p:nvPicPr>
        <p:blipFill rotWithShape="1">
          <a:blip r:embed="rId12" cstate="print"/>
          <a:srcRect r="22906" b="11658"/>
          <a:stretch/>
        </p:blipFill>
        <p:spPr>
          <a:xfrm>
            <a:off x="8981951" y="5877272"/>
            <a:ext cx="2010593" cy="2710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09" y="3645024"/>
            <a:ext cx="1218767" cy="436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996" y="4077072"/>
            <a:ext cx="931564" cy="64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14" b="28504"/>
          <a:stretch/>
        </p:blipFill>
        <p:spPr bwMode="auto">
          <a:xfrm>
            <a:off x="7752184" y="6253398"/>
            <a:ext cx="1019175" cy="381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2708920"/>
            <a:ext cx="1348462" cy="411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 descr="LOGO INFN NEWS sito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4772"/>
            <a:ext cx="866576" cy="48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2295525" y="304800"/>
            <a:ext cx="7672388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400" dirty="0">
                <a:solidFill>
                  <a:srgbClr val="660066"/>
                </a:solidFill>
                <a:latin typeface="Tahoma (Headings)"/>
                <a:ea typeface="Tahoma" panose="020B0604030504040204" pitchFamily="34" charset="0"/>
                <a:cs typeface="Tahoma" panose="020B0604030504040204" pitchFamily="34" charset="0"/>
              </a:rPr>
              <a:t>The FLUKA International Collaboration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42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271464" y="980728"/>
            <a:ext cx="10157754" cy="530684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200" dirty="0"/>
              <a:t>Defaults set </a:t>
            </a:r>
            <a:r>
              <a:rPr lang="en-US" sz="2200" dirty="0" smtClean="0"/>
              <a:t>reasonable FLUKA </a:t>
            </a:r>
            <a:r>
              <a:rPr lang="en-US" sz="2200" dirty="0"/>
              <a:t>defaults for a specified kind of  problem:</a:t>
            </a:r>
          </a:p>
          <a:p>
            <a:pPr algn="l"/>
            <a:endParaRPr lang="en-US" sz="2200" dirty="0"/>
          </a:p>
          <a:p>
            <a:pPr algn="l">
              <a:spcAft>
                <a:spcPts val="600"/>
              </a:spcAft>
            </a:pPr>
            <a:r>
              <a:rPr lang="en-US" sz="2200" dirty="0">
                <a:solidFill>
                  <a:srgbClr val="008000"/>
                </a:solidFill>
              </a:rPr>
              <a:t>SDUM</a:t>
            </a:r>
            <a:r>
              <a:rPr lang="en-US" sz="2200" dirty="0"/>
              <a:t>  = </a:t>
            </a:r>
            <a:r>
              <a:rPr lang="en-US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CALORIME</a:t>
            </a:r>
            <a:r>
              <a:rPr lang="en-US" sz="2200" dirty="0" err="1"/>
              <a:t>try</a:t>
            </a:r>
            <a:r>
              <a:rPr lang="en-US" sz="2200" dirty="0"/>
              <a:t> : calorimetry simulations</a:t>
            </a:r>
          </a:p>
          <a:p>
            <a:pPr algn="l">
              <a:spcAft>
                <a:spcPts val="0"/>
              </a:spcAft>
            </a:pPr>
            <a:r>
              <a:rPr lang="en-US" sz="2200" dirty="0"/>
              <a:t>              </a:t>
            </a:r>
            <a:r>
              <a:rPr lang="en-US" sz="2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EET/</a:t>
            </a:r>
            <a:r>
              <a:rPr lang="en-US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</a:t>
            </a:r>
            <a:r>
              <a:rPr lang="en-US" sz="2200" dirty="0" err="1"/>
              <a:t>smut</a:t>
            </a:r>
            <a:r>
              <a:rPr lang="en-US" sz="2200" dirty="0"/>
              <a:t> : energy transformer or transmutation       </a:t>
            </a:r>
          </a:p>
          <a:p>
            <a:pPr algn="l">
              <a:spcAft>
                <a:spcPts val="600"/>
              </a:spcAft>
            </a:pPr>
            <a:r>
              <a:rPr lang="en-US" sz="2200" dirty="0"/>
              <a:t>                                       calculations</a:t>
            </a:r>
          </a:p>
          <a:p>
            <a:pPr algn="l">
              <a:spcAft>
                <a:spcPts val="600"/>
              </a:spcAft>
            </a:pPr>
            <a:r>
              <a:rPr lang="en-US" sz="2200" dirty="0"/>
              <a:t>              </a:t>
            </a:r>
            <a:r>
              <a:rPr lang="en-US" sz="2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EM-</a:t>
            </a:r>
            <a:r>
              <a:rPr lang="en-US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CASCA</a:t>
            </a:r>
            <a:r>
              <a:rPr lang="en-US" sz="2200" dirty="0" err="1"/>
              <a:t>de</a:t>
            </a:r>
            <a:r>
              <a:rPr lang="en-US" sz="2200" dirty="0"/>
              <a:t> : pure EM cascades</a:t>
            </a:r>
          </a:p>
          <a:p>
            <a:pPr algn="l">
              <a:spcAft>
                <a:spcPts val="600"/>
              </a:spcAft>
            </a:pPr>
            <a:r>
              <a:rPr lang="en-US" sz="2200" dirty="0"/>
              <a:t>              </a:t>
            </a:r>
            <a:r>
              <a:rPr lang="en-US" sz="2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ICARUS</a:t>
            </a:r>
            <a:r>
              <a:rPr lang="en-US" sz="2200" dirty="0"/>
              <a:t> : studies related to the ICARUS experiment</a:t>
            </a:r>
          </a:p>
          <a:p>
            <a:pPr algn="l">
              <a:spcAft>
                <a:spcPts val="600"/>
              </a:spcAft>
            </a:pPr>
            <a:r>
              <a:rPr lang="en-US" sz="2200" dirty="0"/>
              <a:t>              </a:t>
            </a:r>
            <a:r>
              <a:rPr lang="en-US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HADROTHE</a:t>
            </a:r>
            <a:r>
              <a:rPr lang="en-US" sz="2200" dirty="0" err="1"/>
              <a:t>rapy</a:t>
            </a:r>
            <a:r>
              <a:rPr lang="en-US" sz="2200" dirty="0"/>
              <a:t> : </a:t>
            </a:r>
            <a:r>
              <a:rPr lang="en-US" sz="2200" dirty="0" err="1"/>
              <a:t>hadrotherapy</a:t>
            </a:r>
            <a:r>
              <a:rPr lang="en-US" sz="2200" dirty="0"/>
              <a:t> calculations</a:t>
            </a:r>
          </a:p>
          <a:p>
            <a:pPr algn="l">
              <a:spcAft>
                <a:spcPts val="600"/>
              </a:spcAft>
            </a:pPr>
            <a:r>
              <a:rPr lang="en-US" sz="2200" dirty="0"/>
              <a:t>              </a:t>
            </a:r>
            <a:r>
              <a:rPr lang="en-US" sz="2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NEUTRONS</a:t>
            </a:r>
            <a:r>
              <a:rPr lang="en-US" sz="2200" dirty="0"/>
              <a:t> : pure low-energy neutron runs</a:t>
            </a:r>
          </a:p>
          <a:p>
            <a:pPr algn="l">
              <a:spcAft>
                <a:spcPts val="0"/>
              </a:spcAft>
            </a:pPr>
            <a:r>
              <a:rPr lang="en-US" sz="2200" dirty="0"/>
              <a:t>              </a:t>
            </a:r>
            <a:r>
              <a:rPr lang="en-US" sz="2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NEW-</a:t>
            </a:r>
            <a:r>
              <a:rPr lang="en-US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DEFA</a:t>
            </a:r>
            <a:r>
              <a:rPr lang="en-US" sz="2200" dirty="0" err="1"/>
              <a:t>ults</a:t>
            </a:r>
            <a:r>
              <a:rPr lang="en-US" sz="2200" dirty="0"/>
              <a:t> : reasonable minimal set of new </a:t>
            </a:r>
          </a:p>
          <a:p>
            <a:pPr algn="l">
              <a:spcAft>
                <a:spcPts val="600"/>
              </a:spcAft>
            </a:pPr>
            <a:r>
              <a:rPr lang="en-US" sz="2200" dirty="0"/>
              <a:t>                                         </a:t>
            </a:r>
            <a:r>
              <a:rPr lang="en-US" sz="2200" dirty="0" smtClean="0"/>
              <a:t>defaults (very coarse!) </a:t>
            </a:r>
            <a:r>
              <a:rPr lang="en-US" sz="2200" dirty="0"/>
              <a:t>– set by default</a:t>
            </a:r>
          </a:p>
          <a:p>
            <a:pPr algn="l">
              <a:spcAft>
                <a:spcPts val="600"/>
              </a:spcAft>
            </a:pPr>
            <a:r>
              <a:rPr lang="en-US" sz="2200" dirty="0"/>
              <a:t>              </a:t>
            </a:r>
            <a:r>
              <a:rPr lang="en-US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PRECISIO</a:t>
            </a:r>
            <a:r>
              <a:rPr lang="en-US" sz="2200" dirty="0" err="1"/>
              <a:t>n</a:t>
            </a:r>
            <a:r>
              <a:rPr lang="en-US" sz="2200" dirty="0"/>
              <a:t> : precision simulations</a:t>
            </a:r>
          </a:p>
          <a:p>
            <a:pPr algn="l">
              <a:spcAft>
                <a:spcPts val="600"/>
              </a:spcAft>
            </a:pPr>
            <a:r>
              <a:rPr lang="en-US" sz="2200" dirty="0"/>
              <a:t>              </a:t>
            </a:r>
            <a:r>
              <a:rPr lang="en-US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SHIELDIN</a:t>
            </a:r>
            <a:r>
              <a:rPr lang="en-US" sz="2200" dirty="0" err="1"/>
              <a:t>g</a:t>
            </a:r>
            <a:r>
              <a:rPr lang="en-US" sz="2200" dirty="0"/>
              <a:t> : </a:t>
            </a:r>
            <a:r>
              <a:rPr lang="en-US" sz="2200" dirty="0" smtClean="0"/>
              <a:t>hadron </a:t>
            </a:r>
            <a:r>
              <a:rPr lang="en-US" sz="2200" dirty="0"/>
              <a:t>shielding calculations without </a:t>
            </a:r>
            <a:r>
              <a:rPr lang="en-US" sz="2200" dirty="0" smtClean="0"/>
              <a:t>gammas</a:t>
            </a:r>
            <a:endParaRPr lang="en-US" sz="22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767408" y="274992"/>
            <a:ext cx="9286800" cy="6976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it-IT" b="1" kern="0" dirty="0">
                <a:latin typeface="Comic Sans MS" panose="030F0702030302020204" pitchFamily="66" charset="0"/>
              </a:rPr>
              <a:t>A basic input: step 1: Physics settings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6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basic input: step 2: Beam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910388" y="6400800"/>
            <a:ext cx="5281612" cy="304800"/>
          </a:xfrm>
        </p:spPr>
        <p:txBody>
          <a:bodyPr/>
          <a:lstStyle/>
          <a:p>
            <a:pPr>
              <a:defRPr/>
            </a:pPr>
            <a:fld id="{B6A86A46-C15E-4870-B55F-8FCF2CEC5D9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14" name="Picture 13" descr="emac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41598" y="843678"/>
            <a:ext cx="5502352" cy="6009718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 bwMode="auto">
          <a:xfrm>
            <a:off x="3167311" y="1476400"/>
            <a:ext cx="5643314" cy="512440"/>
          </a:xfrm>
          <a:prstGeom prst="roundRect">
            <a:avLst>
              <a:gd name="adj" fmla="val 30135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it-IT" sz="24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1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911424" y="316717"/>
            <a:ext cx="7918648" cy="609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it-IT" b="1" kern="0" dirty="0">
                <a:latin typeface="Comic Sans MS" panose="030F0702030302020204" pitchFamily="66" charset="0"/>
              </a:rPr>
              <a:t>A basic input: step 2: Beam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87488" y="1628800"/>
            <a:ext cx="9156500" cy="34778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200" dirty="0"/>
              <a:t>The card </a:t>
            </a:r>
            <a:r>
              <a:rPr lang="en-US" sz="2200" dirty="0">
                <a:solidFill>
                  <a:srgbClr val="008000"/>
                </a:solidFill>
              </a:rPr>
              <a:t>BEAM</a:t>
            </a:r>
            <a:r>
              <a:rPr lang="en-US" sz="2200" dirty="0"/>
              <a:t> defines the particle type and energy (or momentum).</a:t>
            </a:r>
          </a:p>
          <a:p>
            <a:pPr algn="l"/>
            <a:endParaRPr lang="en-US" sz="2200" dirty="0"/>
          </a:p>
          <a:p>
            <a:pPr algn="l"/>
            <a:r>
              <a:rPr lang="en-US" sz="2200" dirty="0"/>
              <a:t>The card </a:t>
            </a:r>
            <a:r>
              <a:rPr lang="en-US" sz="2200" dirty="0">
                <a:solidFill>
                  <a:srgbClr val="008000"/>
                </a:solidFill>
              </a:rPr>
              <a:t>BEAMPOS</a:t>
            </a:r>
            <a:r>
              <a:rPr lang="en-US" sz="2200" dirty="0"/>
              <a:t> controls particle </a:t>
            </a:r>
            <a:r>
              <a:rPr lang="en-US" sz="2200" dirty="0" smtClean="0"/>
              <a:t>starting </a:t>
            </a:r>
            <a:r>
              <a:rPr lang="en-US" sz="2200" dirty="0"/>
              <a:t>position and direction.</a:t>
            </a:r>
          </a:p>
          <a:p>
            <a:pPr algn="l"/>
            <a:endParaRPr lang="en-US" sz="2200" dirty="0"/>
          </a:p>
          <a:p>
            <a:pPr algn="l"/>
            <a:endParaRPr lang="en-US" sz="2200" dirty="0"/>
          </a:p>
          <a:p>
            <a:pPr algn="l"/>
            <a:r>
              <a:rPr lang="en-US" sz="2200" dirty="0"/>
              <a:t>For complex particle sources (complex distributions in energy, space and direction) a special user routine, </a:t>
            </a:r>
            <a:r>
              <a:rPr lang="en-US" sz="2200" dirty="0">
                <a:solidFill>
                  <a:srgbClr val="008000"/>
                </a:solidFill>
              </a:rPr>
              <a:t>SOURCE</a:t>
            </a:r>
            <a:r>
              <a:rPr lang="en-US" sz="2200" dirty="0"/>
              <a:t>, can be </a:t>
            </a:r>
            <a:r>
              <a:rPr lang="en-US" sz="2200" dirty="0" smtClean="0"/>
              <a:t>used*. </a:t>
            </a:r>
            <a:r>
              <a:rPr lang="en-US" sz="2200" dirty="0"/>
              <a:t>The card SOURCE has to be added in the input file. </a:t>
            </a:r>
          </a:p>
          <a:p>
            <a:pPr algn="l"/>
            <a:endParaRPr lang="en-US" sz="2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911424" y="5411342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Some pre-defined cases (volume sources, cosmic ray source, uniform isotropic source </a:t>
            </a:r>
            <a:r>
              <a:rPr lang="en-US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  <a:r>
              <a:rPr lang="en-US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already </a:t>
            </a:r>
            <a:r>
              <a:rPr lang="en-US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uilt-in and available via data cards, see the manual</a:t>
            </a:r>
            <a:endParaRPr lang="en-US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631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basic input: step 3: Geometry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910388" y="6400800"/>
            <a:ext cx="5281612" cy="304800"/>
          </a:xfrm>
        </p:spPr>
        <p:txBody>
          <a:bodyPr/>
          <a:lstStyle/>
          <a:p>
            <a:pPr>
              <a:defRPr/>
            </a:pPr>
            <a:fld id="{B6A86A46-C15E-4870-B55F-8FCF2CEC5D9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14" name="Picture 13" descr="emac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32048" y="834153"/>
            <a:ext cx="5149927" cy="6009718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 bwMode="auto">
          <a:xfrm>
            <a:off x="2881561" y="1962150"/>
            <a:ext cx="5376614" cy="2556495"/>
          </a:xfrm>
          <a:prstGeom prst="roundRect">
            <a:avLst>
              <a:gd name="adj" fmla="val 8262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it-IT" sz="24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94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101950" y="1771823"/>
            <a:ext cx="8229599" cy="212365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200" dirty="0"/>
              <a:t>The </a:t>
            </a:r>
            <a:r>
              <a:rPr lang="en-US" sz="2200" dirty="0">
                <a:solidFill>
                  <a:srgbClr val="FF0000"/>
                </a:solidFill>
              </a:rPr>
              <a:t>Combinatorial Geometry </a:t>
            </a:r>
            <a:r>
              <a:rPr lang="en-US" sz="2200" dirty="0"/>
              <a:t>in FLUKA must be preceded by a </a:t>
            </a:r>
            <a:r>
              <a:rPr lang="en-US" sz="2200" dirty="0">
                <a:solidFill>
                  <a:srgbClr val="008000"/>
                </a:solidFill>
              </a:rPr>
              <a:t>GEOBEGIN</a:t>
            </a:r>
            <a:r>
              <a:rPr lang="en-US" sz="2200" dirty="0"/>
              <a:t> card and followed by a </a:t>
            </a:r>
            <a:r>
              <a:rPr lang="en-US" sz="2200" dirty="0">
                <a:solidFill>
                  <a:srgbClr val="008000"/>
                </a:solidFill>
              </a:rPr>
              <a:t>GEOEND</a:t>
            </a:r>
            <a:r>
              <a:rPr lang="en-US" sz="2200" dirty="0"/>
              <a:t> card.</a:t>
            </a:r>
          </a:p>
          <a:p>
            <a:pPr algn="l"/>
            <a:endParaRPr lang="en-US" sz="2200" dirty="0"/>
          </a:p>
          <a:p>
            <a:pPr algn="l"/>
            <a:r>
              <a:rPr lang="en-US" sz="2200" dirty="0"/>
              <a:t>The whole geometry must be surrounded by a region of “</a:t>
            </a:r>
            <a:r>
              <a:rPr lang="en-US" sz="2200" dirty="0" err="1"/>
              <a:t>blackhole</a:t>
            </a:r>
            <a:r>
              <a:rPr lang="en-US" sz="2200" dirty="0"/>
              <a:t>” limited by a closed body.</a:t>
            </a:r>
          </a:p>
          <a:p>
            <a:pPr algn="l"/>
            <a:endParaRPr lang="en-US" sz="22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623392" y="245806"/>
            <a:ext cx="7918648" cy="609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it-IT" b="1" kern="0">
                <a:latin typeface="Comic Sans MS" panose="030F0702030302020204" pitchFamily="66" charset="0"/>
              </a:rPr>
              <a:t>A basic input: step 3: Geometry</a:t>
            </a:r>
            <a:endParaRPr lang="it-IT" b="1" kern="0" dirty="0">
              <a:latin typeface="Comic Sans MS" panose="030F0702030302020204" pitchFamily="66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533650" y="4191173"/>
            <a:ext cx="7200900" cy="1107996"/>
          </a:xfrm>
          <a:prstGeom prst="rect">
            <a:avLst/>
          </a:prstGeom>
          <a:noFill/>
          <a:ln w="28575" algn="ctr">
            <a:solidFill>
              <a:schemeClr val="bg2">
                <a:lumMod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200" dirty="0"/>
              <a:t>For details on the Combinatorial Geometry (bodies, regions and optional region volumes) please wait for the Geometry lecture on Wednesday.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9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basic input: step 4: Materials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910388" y="6400800"/>
            <a:ext cx="5281612" cy="304800"/>
          </a:xfrm>
        </p:spPr>
        <p:txBody>
          <a:bodyPr/>
          <a:lstStyle/>
          <a:p>
            <a:pPr>
              <a:defRPr/>
            </a:pPr>
            <a:fld id="{B6A86A46-C15E-4870-B55F-8FCF2CEC5D9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14" name="Picture 13" descr="emac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2523" y="834153"/>
            <a:ext cx="5692852" cy="6009718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 bwMode="auto">
          <a:xfrm>
            <a:off x="2957761" y="4428728"/>
            <a:ext cx="5890964" cy="1520552"/>
          </a:xfrm>
          <a:prstGeom prst="roundRect">
            <a:avLst>
              <a:gd name="adj" fmla="val 16468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it-IT" sz="24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57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830662" y="192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b="1" dirty="0">
                <a:solidFill>
                  <a:schemeClr val="tx2"/>
                </a:solidFill>
              </a:rPr>
              <a:t>Materials</a:t>
            </a: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1271464" y="1038292"/>
            <a:ext cx="9001000" cy="5257816"/>
          </a:xfrm>
          <a:prstGeom prst="rect">
            <a:avLst/>
          </a:prstGeom>
        </p:spPr>
        <p:txBody>
          <a:bodyPr/>
          <a:lstStyle/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/>
              <a:t>FLUKA handles: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US" sz="2000" kern="0" dirty="0" smtClean="0">
                <a:solidFill>
                  <a:srgbClr val="FF0000"/>
                </a:solidFill>
              </a:rPr>
              <a:t>elemental </a:t>
            </a:r>
            <a:r>
              <a:rPr lang="en-US" sz="2000" kern="0" dirty="0">
                <a:solidFill>
                  <a:srgbClr val="FF0000"/>
                </a:solidFill>
              </a:rPr>
              <a:t>materials </a:t>
            </a:r>
            <a:r>
              <a:rPr lang="en-US" kern="0" dirty="0"/>
              <a:t>(by default natural composition, the user can set a specific isotope, being aware of low energy neutron cross sections availability)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US" sz="2000" kern="0" dirty="0" smtClean="0">
                <a:solidFill>
                  <a:srgbClr val="FF0000"/>
                </a:solidFill>
              </a:rPr>
              <a:t>compounds </a:t>
            </a:r>
            <a:r>
              <a:rPr lang="en-US" kern="0" dirty="0"/>
              <a:t>(chemical molecules, alloys, mixtures…)</a:t>
            </a:r>
          </a:p>
          <a:p>
            <a:pPr marL="119063" indent="-119063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en-US" sz="2000" kern="0" dirty="0"/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/>
              <a:t>Each material is uniquely identified by an index/name</a:t>
            </a:r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/>
              <a:t>FLUKA has a set of </a:t>
            </a:r>
            <a:r>
              <a:rPr lang="en-US" sz="2000" kern="0" dirty="0">
                <a:solidFill>
                  <a:srgbClr val="FF0000"/>
                </a:solidFill>
              </a:rPr>
              <a:t>predefined</a:t>
            </a:r>
            <a:r>
              <a:rPr lang="en-US" sz="2000" kern="0" dirty="0"/>
              <a:t> materials.</a:t>
            </a:r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/>
              <a:t>U</a:t>
            </a:r>
            <a:r>
              <a:rPr lang="en-US" sz="2000" kern="0" dirty="0" err="1"/>
              <a:t>sers</a:t>
            </a:r>
            <a:r>
              <a:rPr lang="en-US" sz="2000" kern="0" dirty="0"/>
              <a:t> can both use/modify these and define their own ones.</a:t>
            </a:r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en-US" sz="2000" kern="0" dirty="0"/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/>
              <a:t>Basic cards:</a:t>
            </a:r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>
                <a:solidFill>
                  <a:srgbClr val="008000"/>
                </a:solidFill>
                <a:cs typeface="Courier New" pitchFamily="49" charset="0"/>
              </a:rPr>
              <a:t>MATERIAL</a:t>
            </a:r>
            <a:r>
              <a:rPr lang="en-US" sz="2000" kern="0" dirty="0"/>
              <a:t>	</a:t>
            </a:r>
            <a:r>
              <a:rPr lang="en-US" sz="2000" kern="0" dirty="0" err="1"/>
              <a:t>material</a:t>
            </a:r>
            <a:r>
              <a:rPr lang="en-US" sz="2000" kern="0" dirty="0"/>
              <a:t> declaration</a:t>
            </a:r>
          </a:p>
          <a:p>
            <a:pPr lvl="0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>
                <a:solidFill>
                  <a:srgbClr val="008000"/>
                </a:solidFill>
                <a:cs typeface="Courier New" pitchFamily="49" charset="0"/>
              </a:rPr>
              <a:t>COMPOUND</a:t>
            </a:r>
            <a:r>
              <a:rPr lang="en-US" sz="2000" kern="0" dirty="0"/>
              <a:t>	compound definition (a </a:t>
            </a:r>
            <a:r>
              <a:rPr lang="en-US" sz="2000" kern="0" dirty="0">
                <a:solidFill>
                  <a:srgbClr val="008000"/>
                </a:solidFill>
                <a:cs typeface="Courier New" pitchFamily="49" charset="0"/>
              </a:rPr>
              <a:t>MATERIAL</a:t>
            </a:r>
            <a:r>
              <a:rPr lang="en-US" sz="2000" kern="0" dirty="0">
                <a:solidFill>
                  <a:srgbClr val="009900"/>
                </a:solidFill>
                <a:cs typeface="Courier New" pitchFamily="49" charset="0"/>
              </a:rPr>
              <a:t> </a:t>
            </a:r>
            <a:r>
              <a:rPr lang="en-US" sz="2000" kern="0" dirty="0"/>
              <a:t>card is 			</a:t>
            </a:r>
            <a:r>
              <a:rPr lang="en-US" sz="2000" kern="0" dirty="0" smtClean="0"/>
              <a:t>            mandatory </a:t>
            </a:r>
            <a:r>
              <a:rPr lang="en-US" sz="2000" kern="0" dirty="0"/>
              <a:t>for a compound declaration)</a:t>
            </a:r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>
                <a:solidFill>
                  <a:srgbClr val="008000"/>
                </a:solidFill>
                <a:cs typeface="Courier New" pitchFamily="49" charset="0"/>
              </a:rPr>
              <a:t>ASSIGNMA</a:t>
            </a:r>
            <a:r>
              <a:rPr lang="en-US" sz="2000" kern="0" dirty="0"/>
              <a:t>	material assignment to regions of geometry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26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592382" y="109561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b="1" dirty="0">
                <a:solidFill>
                  <a:schemeClr val="tx2"/>
                </a:solidFill>
              </a:rPr>
              <a:t>Predefined materials</a:t>
            </a:r>
            <a:endParaRPr lang="en-US" sz="3600" b="1" i="1" dirty="0">
              <a:solidFill>
                <a:schemeClr val="tx2"/>
              </a:solidFill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983432" y="980820"/>
            <a:ext cx="10009112" cy="5544524"/>
          </a:xfrm>
          <a:prstGeom prst="rect">
            <a:avLst/>
          </a:prstGeom>
        </p:spPr>
        <p:txBody>
          <a:bodyPr/>
          <a:lstStyle/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/>
              <a:t>In FLUKA </a:t>
            </a:r>
            <a:r>
              <a:rPr lang="en-US" sz="2000" kern="0" dirty="0">
                <a:solidFill>
                  <a:srgbClr val="FF0000"/>
                </a:solidFill>
              </a:rPr>
              <a:t>2 special materials +23</a:t>
            </a:r>
            <a:r>
              <a:rPr lang="en-US" sz="2000" kern="0" dirty="0"/>
              <a:t> </a:t>
            </a:r>
            <a:r>
              <a:rPr lang="en-US" sz="2000" kern="0" dirty="0">
                <a:solidFill>
                  <a:srgbClr val="FF0000"/>
                </a:solidFill>
              </a:rPr>
              <a:t>natural elements</a:t>
            </a:r>
            <a:r>
              <a:rPr lang="en-US" sz="2000" kern="0" dirty="0"/>
              <a:t> of most common use, e.g. Oxygen, Carbon, Iron… (check them out in the manual, Chap. 5), are predefined.</a:t>
            </a:r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en-US" sz="2000" kern="0" dirty="0"/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/>
              <a:t>The first two are very important:</a:t>
            </a:r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buFontTx/>
              <a:buChar char="-"/>
              <a:defRPr/>
            </a:pPr>
            <a:r>
              <a:rPr lang="en-US" sz="2000" kern="0" dirty="0">
                <a:cs typeface="Courier New" pitchFamily="49" charset="0"/>
              </a:rPr>
              <a:t> </a:t>
            </a:r>
            <a:r>
              <a:rPr lang="en-US" sz="2000" kern="0" dirty="0">
                <a:solidFill>
                  <a:srgbClr val="000000"/>
                </a:solidFill>
                <a:cs typeface="Courier New" pitchFamily="49" charset="0"/>
              </a:rPr>
              <a:t>BLCKHOLE</a:t>
            </a:r>
            <a:r>
              <a:rPr lang="en-US" sz="2000" kern="0" dirty="0"/>
              <a:t> (mat #1): material with infinite absorbance;</a:t>
            </a:r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buFontTx/>
              <a:buChar char="-"/>
              <a:defRPr/>
            </a:pPr>
            <a:r>
              <a:rPr lang="en-US" sz="2000" kern="0" dirty="0">
                <a:cs typeface="Courier New" pitchFamily="49" charset="0"/>
              </a:rPr>
              <a:t> </a:t>
            </a:r>
            <a:r>
              <a:rPr lang="en-US" sz="2000" kern="0" dirty="0">
                <a:solidFill>
                  <a:srgbClr val="000000"/>
                </a:solidFill>
                <a:cs typeface="Courier New" pitchFamily="49" charset="0"/>
              </a:rPr>
              <a:t>VACUUM</a:t>
            </a:r>
            <a:r>
              <a:rPr lang="en-US" sz="2000" kern="0" dirty="0"/>
              <a:t>    </a:t>
            </a:r>
            <a:r>
              <a:rPr lang="en-US" sz="2000" kern="0" dirty="0" smtClean="0"/>
              <a:t>(</a:t>
            </a:r>
            <a:r>
              <a:rPr lang="en-US" sz="2000" kern="0" dirty="0"/>
              <a:t>mat #2)</a:t>
            </a:r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buFontTx/>
              <a:buChar char="-"/>
              <a:defRPr/>
            </a:pPr>
            <a:endParaRPr lang="en-US" sz="2000" kern="0" dirty="0"/>
          </a:p>
          <a:p>
            <a:pPr lvl="0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kern="0" dirty="0">
                <a:solidFill>
                  <a:srgbClr val="FF0000"/>
                </a:solidFill>
              </a:rPr>
              <a:t>12 compound materials</a:t>
            </a:r>
            <a:r>
              <a:rPr lang="en-US" sz="2000" kern="0" dirty="0"/>
              <a:t> </a:t>
            </a:r>
            <a:r>
              <a:rPr lang="en-US" sz="2000" dirty="0"/>
              <a:t>with the composition suggested by </a:t>
            </a:r>
            <a:r>
              <a:rPr lang="en-US" sz="2000" dirty="0">
                <a:solidFill>
                  <a:srgbClr val="FF0000"/>
                </a:solidFill>
              </a:rPr>
              <a:t>ICRU</a:t>
            </a:r>
            <a:r>
              <a:rPr lang="en-US" sz="2000" dirty="0"/>
              <a:t> are predefined as well (again, check the manual!).</a:t>
            </a:r>
          </a:p>
          <a:p>
            <a:pPr lvl="0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en-US" sz="2000" dirty="0"/>
          </a:p>
          <a:p>
            <a:pPr lvl="0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dirty="0"/>
              <a:t>All predefined materials can be used WITHOUT  explicit </a:t>
            </a:r>
            <a:r>
              <a:rPr lang="en-US" sz="2000" dirty="0">
                <a:solidFill>
                  <a:srgbClr val="008000"/>
                </a:solidFill>
                <a:cs typeface="Courier New" pitchFamily="49" charset="0"/>
              </a:rPr>
              <a:t>MATERIAL</a:t>
            </a:r>
            <a:r>
              <a:rPr lang="en-US" sz="2000" dirty="0">
                <a:solidFill>
                  <a:srgbClr val="003300"/>
                </a:solidFill>
              </a:rPr>
              <a:t> </a:t>
            </a:r>
            <a:r>
              <a:rPr lang="en-US" sz="2000" dirty="0"/>
              <a:t>/</a:t>
            </a:r>
            <a:r>
              <a:rPr lang="en-US" sz="2000" dirty="0">
                <a:solidFill>
                  <a:srgbClr val="003300"/>
                </a:solidFill>
              </a:rPr>
              <a:t> </a:t>
            </a:r>
            <a:r>
              <a:rPr lang="en-US" sz="2000" dirty="0">
                <a:solidFill>
                  <a:srgbClr val="008000"/>
                </a:solidFill>
                <a:cs typeface="Courier New" pitchFamily="49" charset="0"/>
              </a:rPr>
              <a:t>COMPOUND</a:t>
            </a:r>
            <a:r>
              <a:rPr lang="en-US" sz="2000" dirty="0">
                <a:solidFill>
                  <a:srgbClr val="003300"/>
                </a:solidFill>
              </a:rPr>
              <a:t> </a:t>
            </a:r>
            <a:r>
              <a:rPr lang="en-US" sz="2000" dirty="0"/>
              <a:t>cards.</a:t>
            </a:r>
          </a:p>
          <a:p>
            <a:pPr lvl="0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en-US" sz="2000" dirty="0"/>
          </a:p>
          <a:p>
            <a:pPr lvl="0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000" dirty="0"/>
              <a:t>WARNING: user defined </a:t>
            </a:r>
            <a:r>
              <a:rPr lang="en-US" sz="2000" dirty="0">
                <a:solidFill>
                  <a:srgbClr val="008000"/>
                </a:solidFill>
                <a:cs typeface="Courier New" pitchFamily="49" charset="0"/>
              </a:rPr>
              <a:t>MATERIAL</a:t>
            </a:r>
            <a:r>
              <a:rPr lang="en-US" sz="2000" dirty="0"/>
              <a:t> cards </a:t>
            </a:r>
            <a:r>
              <a:rPr lang="en-US" sz="2000" dirty="0">
                <a:solidFill>
                  <a:srgbClr val="FF0000"/>
                </a:solidFill>
              </a:rPr>
              <a:t>OVERRIDE PREDEFINED </a:t>
            </a:r>
            <a:r>
              <a:rPr lang="en-US" sz="2000" dirty="0"/>
              <a:t>materials having the same name.</a:t>
            </a:r>
            <a:endParaRPr lang="en-US" sz="2000" dirty="0">
              <a:solidFill>
                <a:srgbClr val="800000"/>
              </a:solidFill>
            </a:endParaRPr>
          </a:p>
          <a:p>
            <a:pPr lvl="0"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en-US" sz="2000" kern="0" dirty="0"/>
          </a:p>
          <a:p>
            <a: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en-US" sz="2000" kern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99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 Placeholder 3"/>
          <p:cNvSpPr txBox="1">
            <a:spLocks/>
          </p:cNvSpPr>
          <p:nvPr/>
        </p:nvSpPr>
        <p:spPr bwMode="auto">
          <a:xfrm>
            <a:off x="8458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en-US" sz="1200" dirty="0">
              <a:latin typeface="Tahoma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991544" y="1536402"/>
            <a:ext cx="9361040" cy="412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GB" sz="2100" dirty="0"/>
              <a:t>Defines a new material or override a previous one.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endParaRPr lang="en-GB" sz="2100" dirty="0">
              <a:solidFill>
                <a:srgbClr val="000000"/>
              </a:solidFill>
            </a:endParaRP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100" dirty="0">
                <a:solidFill>
                  <a:srgbClr val="000000"/>
                </a:solidFill>
              </a:rPr>
              <a:t> [</a:t>
            </a:r>
            <a:r>
              <a:rPr lang="en-GB" sz="2100" dirty="0">
                <a:solidFill>
                  <a:srgbClr val="008000"/>
                </a:solidFill>
              </a:rPr>
              <a:t>SDUM</a:t>
            </a:r>
            <a:r>
              <a:rPr lang="en-GB" sz="2100" dirty="0" smtClean="0">
                <a:solidFill>
                  <a:srgbClr val="000000"/>
                </a:solidFill>
              </a:rPr>
              <a:t>]      </a:t>
            </a:r>
            <a:r>
              <a:rPr lang="en-GB" sz="2100" dirty="0"/>
              <a:t>material name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100" dirty="0">
                <a:solidFill>
                  <a:srgbClr val="000000"/>
                </a:solidFill>
              </a:rPr>
              <a:t> [</a:t>
            </a:r>
            <a:r>
              <a:rPr lang="en-GB" sz="2100" dirty="0">
                <a:solidFill>
                  <a:srgbClr val="008000"/>
                </a:solidFill>
              </a:rPr>
              <a:t>WHAT(1</a:t>
            </a:r>
            <a:r>
              <a:rPr lang="en-GB" sz="2100" dirty="0">
                <a:solidFill>
                  <a:srgbClr val="009900"/>
                </a:solidFill>
              </a:rPr>
              <a:t>)</a:t>
            </a:r>
            <a:r>
              <a:rPr lang="en-GB" sz="2100" dirty="0">
                <a:solidFill>
                  <a:srgbClr val="000000"/>
                </a:solidFill>
              </a:rPr>
              <a:t>] </a:t>
            </a:r>
            <a:r>
              <a:rPr lang="en-GB" sz="2100" dirty="0"/>
              <a:t>atomic number Z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100" dirty="0">
                <a:solidFill>
                  <a:srgbClr val="000000"/>
                </a:solidFill>
              </a:rPr>
              <a:t> [</a:t>
            </a:r>
            <a:r>
              <a:rPr lang="en-GB" sz="2100" dirty="0">
                <a:solidFill>
                  <a:srgbClr val="008000"/>
                </a:solidFill>
              </a:rPr>
              <a:t>WHAT(2</a:t>
            </a:r>
            <a:r>
              <a:rPr lang="en-GB" sz="2100" dirty="0">
                <a:solidFill>
                  <a:srgbClr val="009900"/>
                </a:solidFill>
              </a:rPr>
              <a:t>)</a:t>
            </a:r>
            <a:r>
              <a:rPr lang="en-GB" sz="2100" dirty="0">
                <a:solidFill>
                  <a:srgbClr val="000000"/>
                </a:solidFill>
              </a:rPr>
              <a:t>] </a:t>
            </a:r>
            <a:r>
              <a:rPr lang="en-GB" sz="2100" dirty="0"/>
              <a:t>atomic weight </a:t>
            </a:r>
            <a:r>
              <a:rPr lang="en-GB" sz="2100" dirty="0">
                <a:solidFill>
                  <a:srgbClr val="000000"/>
                </a:solidFill>
              </a:rPr>
              <a:t>(</a:t>
            </a:r>
            <a:r>
              <a:rPr lang="en-GB" sz="2100" dirty="0">
                <a:solidFill>
                  <a:srgbClr val="FF0000"/>
                </a:solidFill>
              </a:rPr>
              <a:t>leave it empty</a:t>
            </a:r>
            <a:r>
              <a:rPr lang="en-GB" sz="2100" dirty="0">
                <a:solidFill>
                  <a:srgbClr val="000000"/>
                </a:solidFill>
              </a:rPr>
              <a:t>)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100" dirty="0">
                <a:solidFill>
                  <a:srgbClr val="000000"/>
                </a:solidFill>
              </a:rPr>
              <a:t> [</a:t>
            </a:r>
            <a:r>
              <a:rPr lang="en-GB" sz="2100" dirty="0">
                <a:solidFill>
                  <a:srgbClr val="008000"/>
                </a:solidFill>
              </a:rPr>
              <a:t>WHAT(3</a:t>
            </a:r>
            <a:r>
              <a:rPr lang="en-GB" sz="2100" dirty="0">
                <a:solidFill>
                  <a:srgbClr val="009900"/>
                </a:solidFill>
              </a:rPr>
              <a:t>)</a:t>
            </a:r>
            <a:r>
              <a:rPr lang="en-GB" sz="2100" dirty="0">
                <a:solidFill>
                  <a:srgbClr val="000000"/>
                </a:solidFill>
              </a:rPr>
              <a:t>] </a:t>
            </a:r>
            <a:r>
              <a:rPr lang="en-GB" sz="2100" dirty="0"/>
              <a:t>density [g/cm</a:t>
            </a:r>
            <a:r>
              <a:rPr lang="en-GB" sz="2100" baseline="30000" dirty="0"/>
              <a:t>3</a:t>
            </a:r>
            <a:r>
              <a:rPr lang="en-GB" sz="2100" dirty="0"/>
              <a:t>]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100" dirty="0">
                <a:solidFill>
                  <a:srgbClr val="000000"/>
                </a:solidFill>
              </a:rPr>
              <a:t> [</a:t>
            </a:r>
            <a:r>
              <a:rPr lang="en-GB" sz="2100" dirty="0">
                <a:solidFill>
                  <a:srgbClr val="008000"/>
                </a:solidFill>
              </a:rPr>
              <a:t>WHAT(4</a:t>
            </a:r>
            <a:r>
              <a:rPr lang="en-GB" sz="2100" dirty="0">
                <a:solidFill>
                  <a:srgbClr val="009900"/>
                </a:solidFill>
              </a:rPr>
              <a:t>)</a:t>
            </a:r>
            <a:r>
              <a:rPr lang="en-GB" sz="2100" dirty="0">
                <a:solidFill>
                  <a:srgbClr val="000000"/>
                </a:solidFill>
              </a:rPr>
              <a:t>] </a:t>
            </a:r>
            <a:r>
              <a:rPr lang="en-GB" sz="2100" dirty="0"/>
              <a:t>material number </a:t>
            </a:r>
            <a:r>
              <a:rPr lang="en-GB" sz="2100" dirty="0">
                <a:solidFill>
                  <a:srgbClr val="000000"/>
                </a:solidFill>
              </a:rPr>
              <a:t>(</a:t>
            </a:r>
            <a:r>
              <a:rPr lang="en-GB" sz="2100" dirty="0">
                <a:solidFill>
                  <a:srgbClr val="FF0000"/>
                </a:solidFill>
              </a:rPr>
              <a:t>leave it empty</a:t>
            </a:r>
            <a:r>
              <a:rPr lang="en-GB" sz="2100" dirty="0">
                <a:solidFill>
                  <a:srgbClr val="000000"/>
                </a:solidFill>
              </a:rPr>
              <a:t>)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100" dirty="0">
                <a:solidFill>
                  <a:srgbClr val="000000"/>
                </a:solidFill>
              </a:rPr>
              <a:t> [</a:t>
            </a:r>
            <a:r>
              <a:rPr lang="en-GB" sz="2100" dirty="0">
                <a:solidFill>
                  <a:srgbClr val="008000"/>
                </a:solidFill>
              </a:rPr>
              <a:t>WHAT(5</a:t>
            </a:r>
            <a:r>
              <a:rPr lang="en-GB" sz="2100" dirty="0">
                <a:solidFill>
                  <a:srgbClr val="009900"/>
                </a:solidFill>
              </a:rPr>
              <a:t>)</a:t>
            </a:r>
            <a:r>
              <a:rPr lang="en-GB" sz="2100" dirty="0">
                <a:solidFill>
                  <a:srgbClr val="000000"/>
                </a:solidFill>
              </a:rPr>
              <a:t>] </a:t>
            </a:r>
            <a:r>
              <a:rPr lang="en-GB" sz="2100" dirty="0"/>
              <a:t>alternate material to be used for </a:t>
            </a:r>
            <a:r>
              <a:rPr lang="en-GB" sz="2100" dirty="0" err="1"/>
              <a:t>dE</a:t>
            </a:r>
            <a:r>
              <a:rPr lang="en-GB" sz="2100" dirty="0"/>
              <a:t>/dx </a:t>
            </a:r>
            <a:r>
              <a:rPr lang="en-GB" sz="2100" dirty="0">
                <a:solidFill>
                  <a:srgbClr val="000000"/>
                </a:solidFill>
              </a:rPr>
              <a:t>(</a:t>
            </a:r>
            <a:r>
              <a:rPr lang="en-GB" sz="2100" dirty="0">
                <a:solidFill>
                  <a:srgbClr val="FF0000"/>
                </a:solidFill>
              </a:rPr>
              <a:t>normally empty</a:t>
            </a:r>
            <a:r>
              <a:rPr lang="en-GB" sz="2100" dirty="0">
                <a:solidFill>
                  <a:srgbClr val="000000"/>
                </a:solidFill>
              </a:rPr>
              <a:t>)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100" dirty="0">
                <a:solidFill>
                  <a:srgbClr val="000000"/>
                </a:solidFill>
              </a:rPr>
              <a:t> [</a:t>
            </a:r>
            <a:r>
              <a:rPr lang="en-GB" sz="2100" dirty="0">
                <a:solidFill>
                  <a:srgbClr val="008000"/>
                </a:solidFill>
              </a:rPr>
              <a:t>WHAT(6</a:t>
            </a:r>
            <a:r>
              <a:rPr lang="en-GB" sz="2100" dirty="0">
                <a:solidFill>
                  <a:srgbClr val="009900"/>
                </a:solidFill>
              </a:rPr>
              <a:t>)</a:t>
            </a:r>
            <a:r>
              <a:rPr lang="en-GB" sz="2100" dirty="0">
                <a:solidFill>
                  <a:srgbClr val="000000"/>
                </a:solidFill>
              </a:rPr>
              <a:t>] </a:t>
            </a:r>
            <a:r>
              <a:rPr lang="en-GB" sz="2100" dirty="0"/>
              <a:t>mass number A </a:t>
            </a:r>
            <a:r>
              <a:rPr lang="en-GB" sz="2100" dirty="0">
                <a:solidFill>
                  <a:srgbClr val="000000"/>
                </a:solidFill>
              </a:rPr>
              <a:t>(</a:t>
            </a:r>
            <a:r>
              <a:rPr lang="en-GB" sz="2100" dirty="0">
                <a:solidFill>
                  <a:srgbClr val="FF0000"/>
                </a:solidFill>
              </a:rPr>
              <a:t>leave it empty unless you want a   </a:t>
            </a:r>
          </a:p>
          <a:p>
            <a:pPr marL="117475" lvl="1" algn="l"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en-GB" sz="2100" dirty="0">
                <a:solidFill>
                  <a:srgbClr val="FF0000"/>
                </a:solidFill>
              </a:rPr>
              <a:t>   </a:t>
            </a:r>
            <a:r>
              <a:rPr lang="en-GB" sz="2100" dirty="0" smtClean="0">
                <a:solidFill>
                  <a:srgbClr val="FF0000"/>
                </a:solidFill>
              </a:rPr>
              <a:t>                  specific </a:t>
            </a:r>
            <a:r>
              <a:rPr lang="en-GB" sz="2100" dirty="0">
                <a:solidFill>
                  <a:srgbClr val="FF0000"/>
                </a:solidFill>
              </a:rPr>
              <a:t>isotope</a:t>
            </a:r>
            <a:r>
              <a:rPr lang="en-GB" sz="21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86000" y="1524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b="1" dirty="0">
                <a:solidFill>
                  <a:schemeClr val="tx2"/>
                </a:solidFill>
              </a:rPr>
              <a:t>Material definition: </a:t>
            </a:r>
            <a:r>
              <a:rPr lang="en-US" sz="3200" b="1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MATERIAL</a:t>
            </a:r>
            <a:endParaRPr lang="en-US" sz="3200" b="1" i="1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46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135560" y="1043893"/>
            <a:ext cx="8208912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GB" sz="2000" dirty="0"/>
              <a:t>Defines a new </a:t>
            </a:r>
            <a:r>
              <a:rPr lang="en-GB" sz="2000" dirty="0">
                <a:solidFill>
                  <a:srgbClr val="0066FF"/>
                </a:solidFill>
              </a:rPr>
              <a:t>compound</a:t>
            </a:r>
            <a:r>
              <a:rPr lang="en-GB" sz="2000" dirty="0"/>
              <a:t>.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GB" sz="2000" dirty="0"/>
              <a:t>Each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>
                <a:solidFill>
                  <a:srgbClr val="008000"/>
                </a:solidFill>
                <a:cs typeface="Courier New" pitchFamily="49" charset="0"/>
              </a:rPr>
              <a:t>COMPOUND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/>
              <a:t>card must be associated to a </a:t>
            </a:r>
            <a:r>
              <a:rPr lang="en-GB" sz="2000" dirty="0">
                <a:solidFill>
                  <a:srgbClr val="008000"/>
                </a:solidFill>
                <a:cs typeface="Courier New" pitchFamily="49" charset="0"/>
              </a:rPr>
              <a:t>MATERIAL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/>
              <a:t>card.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GB" sz="2000" dirty="0"/>
              <a:t>More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>
                <a:solidFill>
                  <a:srgbClr val="008000"/>
                </a:solidFill>
                <a:cs typeface="Courier New" pitchFamily="49" charset="0"/>
              </a:rPr>
              <a:t>COMPOUND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/>
              <a:t>card can be used to define a compound.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endParaRPr lang="en-GB" sz="2000" dirty="0">
              <a:solidFill>
                <a:srgbClr val="000000"/>
              </a:solidFill>
            </a:endParaRP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000" dirty="0">
                <a:solidFill>
                  <a:srgbClr val="000000"/>
                </a:solidFill>
              </a:rPr>
              <a:t> [</a:t>
            </a:r>
            <a:r>
              <a:rPr lang="en-GB" sz="2000" dirty="0">
                <a:solidFill>
                  <a:srgbClr val="008000"/>
                </a:solidFill>
              </a:rPr>
              <a:t>SDUM</a:t>
            </a:r>
            <a:r>
              <a:rPr lang="en-GB" sz="2000" dirty="0">
                <a:solidFill>
                  <a:srgbClr val="000000"/>
                </a:solidFill>
              </a:rPr>
              <a:t>] </a:t>
            </a:r>
            <a:r>
              <a:rPr lang="en-GB" sz="2000" dirty="0" smtClean="0">
                <a:solidFill>
                  <a:srgbClr val="000000"/>
                </a:solidFill>
              </a:rPr>
              <a:t>    </a:t>
            </a:r>
            <a:r>
              <a:rPr lang="en-GB" sz="2000" dirty="0" smtClean="0"/>
              <a:t>compound </a:t>
            </a:r>
            <a:r>
              <a:rPr lang="en-GB" sz="2000" dirty="0"/>
              <a:t>name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000" dirty="0">
                <a:solidFill>
                  <a:srgbClr val="000000"/>
                </a:solidFill>
              </a:rPr>
              <a:t> [</a:t>
            </a:r>
            <a:r>
              <a:rPr lang="en-GB" sz="2000" dirty="0">
                <a:solidFill>
                  <a:srgbClr val="008000"/>
                </a:solidFill>
              </a:rPr>
              <a:t>WHAT(1</a:t>
            </a:r>
            <a:r>
              <a:rPr lang="en-GB" sz="2000" dirty="0">
                <a:solidFill>
                  <a:srgbClr val="009900"/>
                </a:solidFill>
              </a:rPr>
              <a:t>)</a:t>
            </a:r>
            <a:r>
              <a:rPr lang="en-GB" sz="2000" dirty="0">
                <a:solidFill>
                  <a:srgbClr val="000000"/>
                </a:solidFill>
              </a:rPr>
              <a:t>] </a:t>
            </a:r>
            <a:r>
              <a:rPr lang="en-GB" sz="2000" dirty="0"/>
              <a:t>amount of the first component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000" dirty="0">
                <a:solidFill>
                  <a:srgbClr val="000000"/>
                </a:solidFill>
              </a:rPr>
              <a:t> [</a:t>
            </a:r>
            <a:r>
              <a:rPr lang="en-GB" sz="2000" dirty="0">
                <a:solidFill>
                  <a:srgbClr val="008000"/>
                </a:solidFill>
              </a:rPr>
              <a:t>WHAT(2</a:t>
            </a:r>
            <a:r>
              <a:rPr lang="en-GB" sz="2000" dirty="0">
                <a:solidFill>
                  <a:srgbClr val="009900"/>
                </a:solidFill>
              </a:rPr>
              <a:t>)</a:t>
            </a:r>
            <a:r>
              <a:rPr lang="en-GB" sz="2000" dirty="0">
                <a:solidFill>
                  <a:srgbClr val="000000"/>
                </a:solidFill>
              </a:rPr>
              <a:t>] </a:t>
            </a:r>
            <a:r>
              <a:rPr lang="en-GB" sz="2000" dirty="0"/>
              <a:t>first component material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000" dirty="0">
                <a:solidFill>
                  <a:srgbClr val="000000"/>
                </a:solidFill>
              </a:rPr>
              <a:t> [</a:t>
            </a:r>
            <a:r>
              <a:rPr lang="en-GB" sz="2000" dirty="0">
                <a:solidFill>
                  <a:srgbClr val="008000"/>
                </a:solidFill>
              </a:rPr>
              <a:t>WHAT(3</a:t>
            </a:r>
            <a:r>
              <a:rPr lang="en-GB" sz="2000" dirty="0">
                <a:solidFill>
                  <a:srgbClr val="009900"/>
                </a:solidFill>
              </a:rPr>
              <a:t>)</a:t>
            </a:r>
            <a:r>
              <a:rPr lang="en-GB" sz="2000" dirty="0">
                <a:solidFill>
                  <a:srgbClr val="000000"/>
                </a:solidFill>
              </a:rPr>
              <a:t>] </a:t>
            </a:r>
            <a:r>
              <a:rPr lang="en-GB" sz="2000" dirty="0"/>
              <a:t>amount of the second component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000" dirty="0">
                <a:solidFill>
                  <a:srgbClr val="000000"/>
                </a:solidFill>
              </a:rPr>
              <a:t> [</a:t>
            </a:r>
            <a:r>
              <a:rPr lang="en-GB" sz="2000" dirty="0">
                <a:solidFill>
                  <a:srgbClr val="008000"/>
                </a:solidFill>
              </a:rPr>
              <a:t>WHAT(4</a:t>
            </a:r>
            <a:r>
              <a:rPr lang="en-GB" sz="2000" dirty="0">
                <a:solidFill>
                  <a:srgbClr val="009900"/>
                </a:solidFill>
              </a:rPr>
              <a:t>)</a:t>
            </a:r>
            <a:r>
              <a:rPr lang="en-GB" sz="2000" dirty="0">
                <a:solidFill>
                  <a:srgbClr val="000000"/>
                </a:solidFill>
              </a:rPr>
              <a:t>] </a:t>
            </a:r>
            <a:r>
              <a:rPr lang="en-GB" sz="2000" dirty="0"/>
              <a:t>second component material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000" dirty="0">
                <a:solidFill>
                  <a:srgbClr val="000000"/>
                </a:solidFill>
              </a:rPr>
              <a:t> [</a:t>
            </a:r>
            <a:r>
              <a:rPr lang="en-GB" sz="2000" dirty="0">
                <a:solidFill>
                  <a:srgbClr val="008000"/>
                </a:solidFill>
              </a:rPr>
              <a:t>WHAT(5</a:t>
            </a:r>
            <a:r>
              <a:rPr lang="en-GB" sz="2000" dirty="0">
                <a:solidFill>
                  <a:srgbClr val="009900"/>
                </a:solidFill>
              </a:rPr>
              <a:t>)</a:t>
            </a:r>
            <a:r>
              <a:rPr lang="en-GB" sz="2000" dirty="0">
                <a:solidFill>
                  <a:srgbClr val="000000"/>
                </a:solidFill>
              </a:rPr>
              <a:t>] </a:t>
            </a:r>
            <a:r>
              <a:rPr lang="en-GB" sz="2000" dirty="0"/>
              <a:t>amount of the third component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GB" sz="2000" dirty="0">
                <a:solidFill>
                  <a:srgbClr val="000000"/>
                </a:solidFill>
              </a:rPr>
              <a:t> [</a:t>
            </a:r>
            <a:r>
              <a:rPr lang="en-GB" sz="2000" dirty="0">
                <a:solidFill>
                  <a:srgbClr val="008000"/>
                </a:solidFill>
              </a:rPr>
              <a:t>WHAT(6</a:t>
            </a:r>
            <a:r>
              <a:rPr lang="en-GB" sz="2000" dirty="0">
                <a:solidFill>
                  <a:srgbClr val="009900"/>
                </a:solidFill>
              </a:rPr>
              <a:t>)</a:t>
            </a:r>
            <a:r>
              <a:rPr lang="en-GB" sz="2000" dirty="0">
                <a:solidFill>
                  <a:srgbClr val="000000"/>
                </a:solidFill>
              </a:rPr>
              <a:t>] </a:t>
            </a:r>
            <a:r>
              <a:rPr lang="en-GB" sz="2000" dirty="0"/>
              <a:t>third component material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704974" y="5229200"/>
            <a:ext cx="8351465" cy="137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17475" lvl="1" indent="1588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GB" sz="2000" dirty="0">
                <a:solidFill>
                  <a:schemeClr val="accent6"/>
                </a:solidFill>
              </a:rPr>
              <a:t>How to define the “amount”?</a:t>
            </a:r>
            <a:endParaRPr lang="en-US" sz="2000" dirty="0">
              <a:solidFill>
                <a:schemeClr val="accent6"/>
              </a:solidFill>
            </a:endParaRPr>
          </a:p>
          <a:p>
            <a:pPr marL="117475" lvl="1" indent="1588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2000" dirty="0">
                <a:solidFill>
                  <a:schemeClr val="accent6"/>
                </a:solidFill>
              </a:rPr>
              <a:t>By atom relative content, mass fraction or volume fraction.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286000" y="1524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b="1" dirty="0">
                <a:solidFill>
                  <a:schemeClr val="tx2"/>
                </a:solidFill>
              </a:rPr>
              <a:t>Material definition: </a:t>
            </a:r>
            <a:r>
              <a:rPr lang="en-US" sz="3600" b="1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COMPOUND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7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369" y="1062333"/>
            <a:ext cx="11089231" cy="4886947"/>
          </a:xfrm>
        </p:spPr>
        <p:txBody>
          <a:bodyPr/>
          <a:lstStyle/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>
                <a:solidFill>
                  <a:srgbClr val="002060"/>
                </a:solidFill>
              </a:rPr>
              <a:t>FLUKA is a general purpose tool for calculations of particle </a:t>
            </a:r>
            <a:r>
              <a:rPr lang="en-US" sz="2200" dirty="0">
                <a:solidFill>
                  <a:srgbClr val="CC0000"/>
                </a:solidFill>
              </a:rPr>
              <a:t>transport</a:t>
            </a:r>
            <a:r>
              <a:rPr lang="en-US" sz="2200" dirty="0">
                <a:solidFill>
                  <a:srgbClr val="002060"/>
                </a:solidFill>
              </a:rPr>
              <a:t> and </a:t>
            </a:r>
            <a:r>
              <a:rPr lang="en-US" sz="2200" dirty="0">
                <a:solidFill>
                  <a:srgbClr val="CC0000"/>
                </a:solidFill>
              </a:rPr>
              <a:t>interactions</a:t>
            </a:r>
            <a:r>
              <a:rPr lang="en-US" sz="2200" dirty="0">
                <a:solidFill>
                  <a:srgbClr val="002060"/>
                </a:solidFill>
              </a:rPr>
              <a:t> with matter</a:t>
            </a:r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/>
              <a:t>All</a:t>
            </a:r>
            <a:r>
              <a:rPr lang="en-US" sz="2200" dirty="0">
                <a:solidFill>
                  <a:srgbClr val="800000"/>
                </a:solidFill>
              </a:rPr>
              <a:t> Hadrons </a:t>
            </a:r>
            <a:r>
              <a:rPr lang="en-US" sz="2200" dirty="0"/>
              <a:t>(p, n, </a:t>
            </a:r>
            <a:r>
              <a:rPr lang="en-US" sz="2200" dirty="0">
                <a:sym typeface="Symbol"/>
              </a:rPr>
              <a:t>, </a:t>
            </a:r>
            <a:r>
              <a:rPr lang="en-US" sz="2200" dirty="0" err="1">
                <a:sym typeface="Symbol"/>
              </a:rPr>
              <a:t>K,pbar</a:t>
            </a:r>
            <a:r>
              <a:rPr lang="en-US" sz="2200" dirty="0">
                <a:sym typeface="Symbol"/>
              </a:rPr>
              <a:t>, </a:t>
            </a:r>
            <a:r>
              <a:rPr lang="en-US" sz="2200" dirty="0" err="1">
                <a:sym typeface="Symbol"/>
              </a:rPr>
              <a:t>nbar</a:t>
            </a:r>
            <a:r>
              <a:rPr lang="en-US" sz="2200" dirty="0">
                <a:sym typeface="Symbol"/>
              </a:rPr>
              <a:t>, (anti)hyperons</a:t>
            </a:r>
            <a:r>
              <a:rPr lang="en-US" sz="2200" dirty="0" smtClean="0">
                <a:sym typeface="Symbol"/>
              </a:rPr>
              <a:t>…)   [0-10000 </a:t>
            </a:r>
            <a:r>
              <a:rPr lang="en-US" sz="2200" dirty="0" err="1" smtClean="0">
                <a:sym typeface="Symbol"/>
              </a:rPr>
              <a:t>TeV</a:t>
            </a:r>
            <a:r>
              <a:rPr lang="en-US" sz="2200" dirty="0" smtClean="0">
                <a:sym typeface="Symbol"/>
              </a:rPr>
              <a:t>]</a:t>
            </a:r>
            <a:endParaRPr lang="en-US" sz="2200" dirty="0"/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>
                <a:solidFill>
                  <a:srgbClr val="800000"/>
                </a:solidFill>
              </a:rPr>
              <a:t>Electromagnetic</a:t>
            </a:r>
            <a:r>
              <a:rPr lang="en-US" sz="2200" dirty="0"/>
              <a:t> (</a:t>
            </a:r>
            <a:r>
              <a:rPr lang="en-US" sz="2200" dirty="0">
                <a:sym typeface="Symbol"/>
              </a:rPr>
              <a:t>, e</a:t>
            </a:r>
            <a:r>
              <a:rPr lang="en-US" sz="2200" baseline="30000" dirty="0">
                <a:sym typeface="Symbol"/>
              </a:rPr>
              <a:t>+/-</a:t>
            </a:r>
            <a:r>
              <a:rPr lang="en-US" sz="2200" dirty="0">
                <a:sym typeface="Symbol"/>
              </a:rPr>
              <a:t>)</a:t>
            </a:r>
            <a:r>
              <a:rPr lang="en-US" sz="2200" dirty="0"/>
              <a:t> and </a:t>
            </a:r>
            <a:r>
              <a:rPr lang="el-GR" sz="2200" dirty="0">
                <a:solidFill>
                  <a:srgbClr val="C00000"/>
                </a:solidFill>
                <a:cs typeface="Arial" pitchFamily="34" charset="0"/>
              </a:rPr>
              <a:t>μ</a:t>
            </a:r>
            <a:r>
              <a:rPr lang="en-US" sz="2200" dirty="0">
                <a:solidFill>
                  <a:srgbClr val="C00000"/>
                </a:solidFill>
                <a:cs typeface="Arial" pitchFamily="34" charset="0"/>
              </a:rPr>
              <a:t> and </a:t>
            </a:r>
            <a:r>
              <a:rPr lang="en-US" sz="2200" dirty="0">
                <a:solidFill>
                  <a:srgbClr val="800000"/>
                </a:solidFill>
                <a:latin typeface="Symbol" pitchFamily="18" charset="2"/>
              </a:rPr>
              <a:t>n</a:t>
            </a:r>
            <a:r>
              <a:rPr lang="en-US" sz="2200" dirty="0">
                <a:solidFill>
                  <a:srgbClr val="800000"/>
                </a:solidFill>
              </a:rPr>
              <a:t> </a:t>
            </a:r>
            <a:r>
              <a:rPr lang="en-US" sz="2200" dirty="0" smtClean="0">
                <a:solidFill>
                  <a:srgbClr val="800000"/>
                </a:solidFill>
              </a:rPr>
              <a:t>                        </a:t>
            </a:r>
            <a:r>
              <a:rPr lang="en-US" sz="2200" dirty="0" smtClean="0">
                <a:solidFill>
                  <a:srgbClr val="002060"/>
                </a:solidFill>
              </a:rPr>
              <a:t>[</a:t>
            </a:r>
            <a:r>
              <a:rPr lang="en-US" sz="2200" dirty="0">
                <a:solidFill>
                  <a:srgbClr val="0000CC"/>
                </a:solidFill>
                <a:cs typeface="Arial" charset="0"/>
              </a:rPr>
              <a:t>1 </a:t>
            </a:r>
            <a:r>
              <a:rPr lang="en-US" sz="2200" dirty="0" err="1">
                <a:solidFill>
                  <a:srgbClr val="0000CC"/>
                </a:solidFill>
                <a:cs typeface="Arial" charset="0"/>
              </a:rPr>
              <a:t>keV</a:t>
            </a:r>
            <a:r>
              <a:rPr lang="en-US" sz="2200" dirty="0">
                <a:solidFill>
                  <a:srgbClr val="0000CC"/>
                </a:solidFill>
                <a:cs typeface="Arial" charset="0"/>
              </a:rPr>
              <a:t> –  </a:t>
            </a:r>
            <a:r>
              <a:rPr lang="en-US" sz="2200" dirty="0">
                <a:solidFill>
                  <a:srgbClr val="0000CC"/>
                </a:solidFill>
              </a:rPr>
              <a:t>10000 </a:t>
            </a:r>
            <a:r>
              <a:rPr lang="en-US" sz="2200" dirty="0" err="1" smtClean="0">
                <a:solidFill>
                  <a:srgbClr val="0000CC"/>
                </a:solidFill>
              </a:rPr>
              <a:t>TeV</a:t>
            </a:r>
            <a:r>
              <a:rPr lang="en-US" sz="2200" dirty="0">
                <a:solidFill>
                  <a:srgbClr val="0000CC"/>
                </a:solidFill>
              </a:rPr>
              <a:t>]</a:t>
            </a:r>
            <a:endParaRPr lang="en-US" sz="2200"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 smtClean="0">
                <a:solidFill>
                  <a:srgbClr val="800000"/>
                </a:solidFill>
              </a:rPr>
              <a:t>Nucleus-nucleus                                                       </a:t>
            </a:r>
            <a:r>
              <a:rPr lang="en-US" sz="2200" dirty="0">
                <a:sym typeface="Symbol"/>
              </a:rPr>
              <a:t>[0-10000 </a:t>
            </a:r>
            <a:r>
              <a:rPr lang="en-US" sz="2200" dirty="0" err="1" smtClean="0">
                <a:sym typeface="Symbol"/>
              </a:rPr>
              <a:t>TeV</a:t>
            </a:r>
            <a:r>
              <a:rPr lang="en-US" sz="2200" dirty="0" smtClean="0">
                <a:sym typeface="Symbol"/>
              </a:rPr>
              <a:t>/n]</a:t>
            </a:r>
            <a:endParaRPr lang="en-US" sz="2200" dirty="0" smtClean="0">
              <a:solidFill>
                <a:srgbClr val="800000"/>
              </a:solidFill>
            </a:endParaRPr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 smtClean="0">
                <a:solidFill>
                  <a:srgbClr val="800000"/>
                </a:solidFill>
              </a:rPr>
              <a:t>Low </a:t>
            </a:r>
            <a:r>
              <a:rPr lang="en-US" sz="2200" dirty="0">
                <a:solidFill>
                  <a:srgbClr val="800000"/>
                </a:solidFill>
              </a:rPr>
              <a:t>energy neutrons </a:t>
            </a:r>
            <a:r>
              <a:rPr lang="en-US" sz="2200" dirty="0" smtClean="0">
                <a:solidFill>
                  <a:srgbClr val="800000"/>
                </a:solidFill>
              </a:rPr>
              <a:t>                               (</a:t>
            </a:r>
            <a:r>
              <a:rPr lang="en-US" sz="2200" dirty="0">
                <a:solidFill>
                  <a:srgbClr val="800000"/>
                </a:solidFill>
              </a:rPr>
              <a:t>0-20 MeV, </a:t>
            </a:r>
            <a:r>
              <a:rPr lang="en-US" sz="2200" dirty="0" err="1">
                <a:solidFill>
                  <a:srgbClr val="800000"/>
                </a:solidFill>
              </a:rPr>
              <a:t>multigroup</a:t>
            </a:r>
            <a:r>
              <a:rPr lang="en-US" sz="2200" dirty="0">
                <a:solidFill>
                  <a:srgbClr val="800000"/>
                </a:solidFill>
              </a:rPr>
              <a:t>, ENDF… )</a:t>
            </a:r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 smtClean="0"/>
              <a:t>Transport </a:t>
            </a:r>
            <a:r>
              <a:rPr lang="en-US" sz="2200" dirty="0"/>
              <a:t>in </a:t>
            </a:r>
            <a:r>
              <a:rPr lang="en-US" sz="2200" dirty="0">
                <a:solidFill>
                  <a:srgbClr val="800000"/>
                </a:solidFill>
              </a:rPr>
              <a:t>magnetic field</a:t>
            </a:r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/>
              <a:t>Combinatorial (</a:t>
            </a:r>
            <a:r>
              <a:rPr lang="en-US" sz="2200" dirty="0" err="1"/>
              <a:t>boolean</a:t>
            </a:r>
            <a:r>
              <a:rPr lang="en-US" sz="2200" dirty="0"/>
              <a:t>) and </a:t>
            </a:r>
            <a:r>
              <a:rPr lang="en-US" sz="2200" dirty="0" err="1"/>
              <a:t>Voxel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800000"/>
                </a:solidFill>
              </a:rPr>
              <a:t>geometries</a:t>
            </a:r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/>
              <a:t>Double capability to run either fully </a:t>
            </a:r>
            <a:r>
              <a:rPr lang="en-US" sz="2200" dirty="0">
                <a:solidFill>
                  <a:srgbClr val="800000"/>
                </a:solidFill>
              </a:rPr>
              <a:t>analogue and/or biased</a:t>
            </a:r>
            <a:r>
              <a:rPr lang="en-US" sz="2200" dirty="0"/>
              <a:t> calculations</a:t>
            </a:r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/>
              <a:t>On-line </a:t>
            </a:r>
            <a:r>
              <a:rPr lang="en-US" sz="2200" dirty="0">
                <a:solidFill>
                  <a:srgbClr val="800000"/>
                </a:solidFill>
              </a:rPr>
              <a:t>evolution </a:t>
            </a:r>
            <a:r>
              <a:rPr lang="en-US" sz="2200" dirty="0"/>
              <a:t>of induced</a:t>
            </a:r>
            <a:r>
              <a:rPr lang="en-US" sz="2200" dirty="0">
                <a:solidFill>
                  <a:srgbClr val="800000"/>
                </a:solidFill>
              </a:rPr>
              <a:t> radioactivity</a:t>
            </a:r>
            <a:r>
              <a:rPr lang="en-US" sz="2200" dirty="0"/>
              <a:t> and  </a:t>
            </a:r>
            <a:r>
              <a:rPr lang="en-US" sz="2200" dirty="0">
                <a:solidFill>
                  <a:srgbClr val="800000"/>
                </a:solidFill>
              </a:rPr>
              <a:t>dose</a:t>
            </a:r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>
                <a:solidFill>
                  <a:srgbClr val="800000"/>
                </a:solidFill>
              </a:rPr>
              <a:t>Radiation damage </a:t>
            </a:r>
            <a:r>
              <a:rPr lang="en-US" sz="2200" dirty="0"/>
              <a:t>predictions </a:t>
            </a:r>
            <a:r>
              <a:rPr lang="en-US" sz="2200" dirty="0">
                <a:solidFill>
                  <a:srgbClr val="800000"/>
                </a:solidFill>
              </a:rPr>
              <a:t>(NIEL, DPA)</a:t>
            </a:r>
          </a:p>
          <a:p>
            <a:pPr>
              <a:lnSpc>
                <a:spcPct val="100000"/>
              </a:lnSpc>
              <a:buClr>
                <a:srgbClr val="0000FF"/>
              </a:buClr>
              <a:buSzPct val="85000"/>
              <a:buFont typeface="Wingdings" pitchFamily="2" charset="2"/>
              <a:buChar char="Ø"/>
            </a:pPr>
            <a:r>
              <a:rPr lang="en-US" sz="2200" dirty="0"/>
              <a:t>User-friendly </a:t>
            </a:r>
            <a:r>
              <a:rPr lang="en-US" sz="2200" dirty="0">
                <a:solidFill>
                  <a:srgbClr val="800000"/>
                </a:solidFill>
              </a:rPr>
              <a:t>GUI</a:t>
            </a:r>
            <a:r>
              <a:rPr lang="en-US" sz="2200" dirty="0"/>
              <a:t> interface thanks to the </a:t>
            </a:r>
            <a:r>
              <a:rPr lang="en-US" sz="2200" dirty="0">
                <a:solidFill>
                  <a:srgbClr val="990000"/>
                </a:solidFill>
              </a:rPr>
              <a:t>Flair </a:t>
            </a:r>
            <a:r>
              <a:rPr lang="en-US" sz="2200" dirty="0"/>
              <a:t>interface </a:t>
            </a:r>
          </a:p>
          <a:p>
            <a:pPr>
              <a:lnSpc>
                <a:spcPct val="90000"/>
              </a:lnSpc>
              <a:spcBef>
                <a:spcPct val="0"/>
              </a:spcBef>
              <a:buNone/>
            </a:pPr>
            <a:endParaRPr lang="en-US" sz="2200" dirty="0">
              <a:solidFill>
                <a:srgbClr val="00CC00"/>
              </a:solidFill>
            </a:endParaRPr>
          </a:p>
        </p:txBody>
      </p:sp>
      <p:sp>
        <p:nvSpPr>
          <p:cNvPr id="139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FLUKA </a:t>
            </a:r>
            <a:r>
              <a:rPr lang="en-US" b="1" dirty="0" smtClean="0"/>
              <a:t>short description:</a:t>
            </a:r>
            <a:endParaRPr lang="en-US" b="1" dirty="0"/>
          </a:p>
        </p:txBody>
      </p:sp>
      <p:sp>
        <p:nvSpPr>
          <p:cNvPr id="1393668" name="Text Box 4"/>
          <p:cNvSpPr txBox="1">
            <a:spLocks noChangeArrowheads="1"/>
          </p:cNvSpPr>
          <p:nvPr/>
        </p:nvSpPr>
        <p:spPr bwMode="auto">
          <a:xfrm>
            <a:off x="7230349" y="6019801"/>
            <a:ext cx="3036729" cy="461665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800000"/>
                </a:solidFill>
                <a:latin typeface="Tahoma" pitchFamily="34" charset="0"/>
              </a:rPr>
              <a:t>http://www.fluka.org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November, 6th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A9F2-029D-45CF-B3A2-1B365CC4DE5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Alfredo Ferrari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97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1631504" y="1340768"/>
            <a:ext cx="9361040" cy="4073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2200" dirty="0"/>
              <a:t>A material must be associated to each of the geometry regions, except to those defined as </a:t>
            </a:r>
            <a:r>
              <a:rPr lang="en-US" sz="2200" dirty="0" err="1"/>
              <a:t>blackhole</a:t>
            </a:r>
            <a:r>
              <a:rPr lang="en-US" sz="2200" dirty="0"/>
              <a:t>.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endParaRPr lang="en-GB" sz="2200" dirty="0"/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endParaRPr lang="en-GB" sz="2200" dirty="0"/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GB" sz="2200" dirty="0"/>
              <a:t>The command </a:t>
            </a:r>
            <a:r>
              <a:rPr lang="en-GB" sz="2200" dirty="0" err="1">
                <a:solidFill>
                  <a:srgbClr val="FF0000"/>
                </a:solidFill>
              </a:rPr>
              <a:t>ASSIGNMAt</a:t>
            </a:r>
            <a:r>
              <a:rPr lang="en-GB" sz="2200" dirty="0"/>
              <a:t> assigns a material to one (or more) region in the geometry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GB" sz="2200" dirty="0"/>
              <a:t>(for the region definition see the geometry lecture or the manual).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endParaRPr lang="en-GB" sz="2200" dirty="0"/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GB" sz="2200" dirty="0"/>
              <a:t>The assigned material could be either a single element material or a compound.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83432" y="18864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b="1" dirty="0">
                <a:solidFill>
                  <a:schemeClr val="tx2"/>
                </a:solidFill>
              </a:rPr>
              <a:t>Material definition: </a:t>
            </a:r>
            <a:r>
              <a:rPr lang="en-US" sz="3200" b="1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ASSIGNMA</a:t>
            </a:r>
            <a:endParaRPr lang="en-US" sz="3200" b="1" i="1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0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Alfredo Ferrari</a:t>
            </a:r>
            <a:endParaRPr lang="en-GB" dirty="0"/>
          </a:p>
        </p:txBody>
      </p:sp>
      <p:pic>
        <p:nvPicPr>
          <p:cNvPr id="14" name="Picture 13" descr="emac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36798" y="1302668"/>
            <a:ext cx="5530927" cy="5510708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 bwMode="auto">
          <a:xfrm flipV="1">
            <a:off x="2891086" y="6112346"/>
            <a:ext cx="5709989" cy="720080"/>
          </a:xfrm>
          <a:prstGeom prst="roundRect">
            <a:avLst>
              <a:gd name="adj" fmla="val 16468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it-IT" sz="2400">
              <a:latin typeface="Tahoma" pitchFamily="34" charset="0"/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559452" y="561085"/>
            <a:ext cx="11632548" cy="707675"/>
          </a:xfrm>
          <a:noFill/>
        </p:spPr>
        <p:txBody>
          <a:bodyPr/>
          <a:lstStyle/>
          <a:p>
            <a:r>
              <a:rPr lang="it-IT" dirty="0" smtClean="0"/>
              <a:t>A basic input: step 5:Random Seed, </a:t>
            </a:r>
            <a:r>
              <a:rPr lang="it-IT" b="1" dirty="0" smtClean="0">
                <a:latin typeface="Courier New" pitchFamily="49" charset="0"/>
                <a:cs typeface="Courier New" pitchFamily="49" charset="0"/>
              </a:rPr>
              <a:t>START</a:t>
            </a:r>
            <a:r>
              <a:rPr lang="it-IT" dirty="0" smtClean="0"/>
              <a:t>, and </a:t>
            </a:r>
            <a:r>
              <a:rPr lang="it-IT" b="1" dirty="0" smtClean="0">
                <a:latin typeface="Courier New" pitchFamily="49" charset="0"/>
                <a:cs typeface="Courier New" pitchFamily="49" charset="0"/>
              </a:rPr>
              <a:t>STOP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910388" y="6400800"/>
            <a:ext cx="5281612" cy="304800"/>
          </a:xfrm>
        </p:spPr>
        <p:txBody>
          <a:bodyPr/>
          <a:lstStyle/>
          <a:p>
            <a:pPr>
              <a:defRPr/>
            </a:pPr>
            <a:fld id="{B6A86A46-C15E-4870-B55F-8FCF2CEC5D9E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11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1343472" y="1340768"/>
            <a:ext cx="9505056" cy="355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2400" dirty="0"/>
              <a:t>The </a:t>
            </a:r>
            <a:r>
              <a:rPr lang="en-US" sz="2400" dirty="0">
                <a:solidFill>
                  <a:srgbClr val="FF0000"/>
                </a:solidFill>
              </a:rPr>
              <a:t>random number generator </a:t>
            </a:r>
            <a:r>
              <a:rPr lang="en-US" sz="2400" dirty="0"/>
              <a:t>is initialized to read a vector of 97 seeds from an external file. Different numbers input will initialize different and independent random number sequences.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endParaRPr lang="en-US" sz="2400" dirty="0"/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2400" dirty="0"/>
              <a:t>A </a:t>
            </a:r>
            <a:r>
              <a:rPr lang="en-US" sz="2400" dirty="0">
                <a:solidFill>
                  <a:srgbClr val="008000"/>
                </a:solidFill>
              </a:rPr>
              <a:t>START</a:t>
            </a:r>
            <a:r>
              <a:rPr lang="en-US" sz="2400" dirty="0"/>
              <a:t> card at the end of the input file is mandatory.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2400" dirty="0"/>
              <a:t>It defines the number of particle histories required. </a:t>
            </a:r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endParaRPr lang="en-US" sz="2400" dirty="0"/>
          </a:p>
          <a:p>
            <a:pPr marL="117475" lvl="1" indent="1588" algn="l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2400" dirty="0"/>
              <a:t>The START card is optionally followed by a </a:t>
            </a:r>
            <a:r>
              <a:rPr lang="en-US" sz="2400" dirty="0">
                <a:solidFill>
                  <a:srgbClr val="008000"/>
                </a:solidFill>
              </a:rPr>
              <a:t>STOP</a:t>
            </a:r>
            <a:r>
              <a:rPr lang="en-US" sz="2400" dirty="0"/>
              <a:t> card, which stops the execution of the program. </a:t>
            </a:r>
            <a:endParaRPr lang="en-GB" sz="24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07368" y="260648"/>
            <a:ext cx="11593288" cy="792088"/>
          </a:xfrm>
          <a:prstGeom prst="rect">
            <a:avLst/>
          </a:prstGeom>
          <a:noFill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it-IT" sz="3300" b="1" kern="0" dirty="0">
                <a:latin typeface="Comic Sans MS" panose="030F0702030302020204" pitchFamily="66" charset="0"/>
              </a:rPr>
              <a:t>A basic input: step </a:t>
            </a:r>
            <a:r>
              <a:rPr lang="it-IT" sz="3300" b="1" kern="0" dirty="0" smtClean="0">
                <a:latin typeface="Comic Sans MS" panose="030F0702030302020204" pitchFamily="66" charset="0"/>
              </a:rPr>
              <a:t>5: Random </a:t>
            </a:r>
            <a:r>
              <a:rPr lang="it-IT" sz="3300" b="1" kern="0" dirty="0">
                <a:latin typeface="Comic Sans MS" panose="030F0702030302020204" pitchFamily="66" charset="0"/>
              </a:rPr>
              <a:t>Seed, </a:t>
            </a:r>
            <a:r>
              <a:rPr lang="it-IT" sz="3300" b="1" dirty="0">
                <a:latin typeface="Courier New" pitchFamily="49" charset="0"/>
                <a:ea typeface="+mn-ea"/>
                <a:cs typeface="Courier New" pitchFamily="49" charset="0"/>
              </a:rPr>
              <a:t>START</a:t>
            </a:r>
            <a:r>
              <a:rPr lang="it-IT" sz="3300" b="1" kern="0" dirty="0">
                <a:latin typeface="Comic Sans MS" panose="030F0702030302020204" pitchFamily="66" charset="0"/>
              </a:rPr>
              <a:t>, and </a:t>
            </a:r>
            <a:r>
              <a:rPr lang="it-IT" sz="3300" b="1" dirty="0">
                <a:latin typeface="Courier New" pitchFamily="49" charset="0"/>
                <a:ea typeface="+mn-ea"/>
                <a:cs typeface="Courier New" pitchFamily="49" charset="0"/>
              </a:rPr>
              <a:t>STOP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39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the code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Download and Install according to instruction in the manual or in the web page</a:t>
            </a:r>
          </a:p>
          <a:p>
            <a:r>
              <a:rPr lang="en-GB" dirty="0" smtClean="0"/>
              <a:t>ALWAYS define an environmental variable </a:t>
            </a:r>
            <a:r>
              <a:rPr lang="en-GB" dirty="0" smtClean="0">
                <a:solidFill>
                  <a:srgbClr val="FF0000"/>
                </a:solidFill>
              </a:rPr>
              <a:t>FLUPRO</a:t>
            </a:r>
            <a:r>
              <a:rPr lang="en-GB" dirty="0" smtClean="0"/>
              <a:t>, that points to the installation directory (export FLUPRO=</a:t>
            </a:r>
            <a:r>
              <a:rPr lang="en-GB" dirty="0" err="1" smtClean="0"/>
              <a:t>my_path_to_fluka</a:t>
            </a:r>
            <a:r>
              <a:rPr lang="en-GB" dirty="0" smtClean="0"/>
              <a:t>) </a:t>
            </a:r>
          </a:p>
          <a:p>
            <a:r>
              <a:rPr lang="en-GB" dirty="0" smtClean="0"/>
              <a:t>Create your input and run your jobs in an area </a:t>
            </a:r>
            <a:r>
              <a:rPr lang="en-GB" dirty="0" smtClean="0">
                <a:solidFill>
                  <a:srgbClr val="FF0000"/>
                </a:solidFill>
              </a:rPr>
              <a:t>different</a:t>
            </a:r>
            <a:r>
              <a:rPr lang="en-GB" dirty="0" smtClean="0"/>
              <a:t> from FLUPRO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RUN: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004096" y="4099570"/>
            <a:ext cx="61478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Helvetica"/>
              </a:rPr>
              <a:t>$FLUPRO/</a:t>
            </a:r>
            <a:r>
              <a:rPr lang="en-US" b="1" dirty="0" err="1">
                <a:solidFill>
                  <a:srgbClr val="000000"/>
                </a:solidFill>
                <a:latin typeface="Helvetica"/>
              </a:rPr>
              <a:t>flutil</a:t>
            </a:r>
            <a:r>
              <a:rPr lang="en-US" b="1" dirty="0">
                <a:solidFill>
                  <a:srgbClr val="000000"/>
                </a:solidFill>
                <a:latin typeface="Helvetica"/>
              </a:rPr>
              <a:t>/</a:t>
            </a:r>
            <a:r>
              <a:rPr lang="en-US" b="1" dirty="0" err="1">
                <a:solidFill>
                  <a:srgbClr val="000000"/>
                </a:solidFill>
                <a:latin typeface="Helvetica"/>
              </a:rPr>
              <a:t>rfluka</a:t>
            </a:r>
            <a:r>
              <a:rPr lang="en-US" b="1" dirty="0">
                <a:solidFill>
                  <a:srgbClr val="000000"/>
                </a:solidFill>
                <a:latin typeface="Helvetica"/>
              </a:rPr>
              <a:t> -e $FLUPRO/</a:t>
            </a:r>
            <a:r>
              <a:rPr lang="en-US" b="1" dirty="0" err="1">
                <a:solidFill>
                  <a:srgbClr val="000000"/>
                </a:solidFill>
                <a:latin typeface="Helvetica"/>
              </a:rPr>
              <a:t>flukahp</a:t>
            </a:r>
            <a:r>
              <a:rPr lang="en-US" b="1" dirty="0">
                <a:solidFill>
                  <a:srgbClr val="000000"/>
                </a:solidFill>
                <a:latin typeface="Helvetica"/>
              </a:rPr>
              <a:t> -N0 -M1 </a:t>
            </a:r>
            <a:r>
              <a:rPr lang="en-US" b="1" dirty="0" smtClean="0">
                <a:solidFill>
                  <a:srgbClr val="000000"/>
                </a:solidFill>
                <a:latin typeface="Helvetica"/>
              </a:rPr>
              <a:t>ex1</a:t>
            </a:r>
            <a:endParaRPr lang="en-US" b="1" i="1" dirty="0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5863578" y="4510177"/>
            <a:ext cx="24288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4927548" y="4581615"/>
            <a:ext cx="1936155" cy="84641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32206" y="5136206"/>
            <a:ext cx="50310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Helvetica"/>
              </a:rPr>
              <a:t>Specifies the executable</a:t>
            </a:r>
          </a:p>
          <a:p>
            <a:pPr algn="just"/>
            <a:r>
              <a:rPr lang="en-US" sz="2000" dirty="0">
                <a:latin typeface="Helvetica"/>
              </a:rPr>
              <a:t>name: if it is </a:t>
            </a:r>
            <a:r>
              <a:rPr lang="en-US" sz="2000" dirty="0" err="1">
                <a:solidFill>
                  <a:srgbClr val="800000"/>
                </a:solidFill>
                <a:latin typeface="Helvetica"/>
              </a:rPr>
              <a:t>flukahp</a:t>
            </a:r>
            <a:r>
              <a:rPr lang="en-US" sz="2000" dirty="0">
                <a:solidFill>
                  <a:srgbClr val="800000"/>
                </a:solidFill>
                <a:latin typeface="Helvetica"/>
              </a:rPr>
              <a:t> </a:t>
            </a:r>
            <a:r>
              <a:rPr lang="en-US" sz="2000" dirty="0">
                <a:latin typeface="Helvetica"/>
              </a:rPr>
              <a:t>in</a:t>
            </a:r>
            <a:r>
              <a:rPr lang="en-US" sz="2000" dirty="0">
                <a:solidFill>
                  <a:srgbClr val="800000"/>
                </a:solidFill>
                <a:latin typeface="Helvetica"/>
              </a:rPr>
              <a:t> $FLUPRO</a:t>
            </a:r>
            <a:r>
              <a:rPr lang="en-US" sz="2000" dirty="0">
                <a:solidFill>
                  <a:schemeClr val="accent2"/>
                </a:solidFill>
                <a:latin typeface="Helvetica"/>
              </a:rPr>
              <a:t> </a:t>
            </a:r>
            <a:r>
              <a:rPr lang="en-US" sz="2000" dirty="0">
                <a:latin typeface="Helvetica"/>
              </a:rPr>
              <a:t>(default) </a:t>
            </a:r>
            <a:r>
              <a:rPr lang="en-US" sz="2000" dirty="0">
                <a:solidFill>
                  <a:srgbClr val="FF0000"/>
                </a:solidFill>
                <a:latin typeface="Helvetica"/>
              </a:rPr>
              <a:t>then it can be omitted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9530702" y="4510177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9751365" y="4581615"/>
            <a:ext cx="112713" cy="57626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6667646" y="5229202"/>
            <a:ext cx="44689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Helvetica"/>
              </a:rPr>
              <a:t>Name of the </a:t>
            </a:r>
            <a:r>
              <a:rPr lang="en-US" sz="2000" dirty="0">
                <a:solidFill>
                  <a:srgbClr val="FF0000"/>
                </a:solidFill>
                <a:latin typeface="Helvetica"/>
              </a:rPr>
              <a:t>input file. </a:t>
            </a:r>
            <a:r>
              <a:rPr lang="en-US" sz="2000" dirty="0">
                <a:solidFill>
                  <a:schemeClr val="tx2"/>
                </a:solidFill>
                <a:latin typeface="Helvetica"/>
              </a:rPr>
              <a:t>It must be a file named</a:t>
            </a:r>
            <a:r>
              <a:rPr lang="en-US" sz="2000" dirty="0">
                <a:solidFill>
                  <a:srgbClr val="FF0000"/>
                </a:solidFill>
                <a:latin typeface="Helvetica"/>
              </a:rPr>
              <a:t> ****.</a:t>
            </a:r>
            <a:r>
              <a:rPr lang="en-US" sz="2000" dirty="0" err="1" smtClean="0">
                <a:solidFill>
                  <a:srgbClr val="FF0000"/>
                </a:solidFill>
                <a:latin typeface="Helvetica"/>
              </a:rPr>
              <a:t>inp</a:t>
            </a:r>
            <a:endParaRPr lang="en-US" sz="2000" dirty="0">
              <a:solidFill>
                <a:srgbClr val="FF0000"/>
              </a:solidFill>
              <a:latin typeface="Helvetica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9033815" y="3367177"/>
            <a:ext cx="187325" cy="7937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8022578" y="2724241"/>
            <a:ext cx="21478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Helvetica"/>
              </a:rPr>
              <a:t>No. of Last cycle </a:t>
            </a:r>
          </a:p>
          <a:p>
            <a:r>
              <a:rPr lang="en-US" sz="2000">
                <a:latin typeface="Helvetica"/>
              </a:rPr>
              <a:t>(default is 5)</a:t>
            </a: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7590778" y="3430677"/>
            <a:ext cx="936625" cy="7191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542903" y="2795678"/>
            <a:ext cx="22494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Helvetica"/>
              </a:rPr>
              <a:t>No. of previous</a:t>
            </a:r>
            <a:br>
              <a:rPr lang="en-US" sz="2000" dirty="0">
                <a:latin typeface="Helvetica"/>
              </a:rPr>
            </a:br>
            <a:r>
              <a:rPr lang="en-US" sz="2000" dirty="0">
                <a:latin typeface="Helvetica"/>
              </a:rPr>
              <a:t>cycle (default is 0)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4091" y="3183125"/>
            <a:ext cx="3706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script is provided to run </a:t>
            </a:r>
            <a:r>
              <a:rPr lang="en-GB" dirty="0" err="1" smtClean="0"/>
              <a:t>fluka</a:t>
            </a:r>
            <a:r>
              <a:rPr lang="en-GB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3938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What </a:t>
            </a:r>
            <a:r>
              <a:rPr lang="en-US" sz="3200" dirty="0" err="1"/>
              <a:t>rfluka</a:t>
            </a:r>
            <a:r>
              <a:rPr lang="en-US" sz="3200" dirty="0"/>
              <a:t> </a:t>
            </a:r>
            <a:r>
              <a:rPr lang="en-US" sz="3200" dirty="0" smtClean="0"/>
              <a:t>does, and what a cycle is:</a:t>
            </a:r>
            <a:endParaRPr lang="en-US" sz="3200" dirty="0"/>
          </a:p>
        </p:txBody>
      </p:sp>
      <p:sp>
        <p:nvSpPr>
          <p:cNvPr id="143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AB8438A-D52F-4A36-83A9-8611051ABCC6}" type="slidenum">
              <a:rPr lang="en-US" smtClean="0">
                <a:latin typeface="Tahoma" pitchFamily="34" charset="0"/>
              </a:rPr>
              <a:pPr/>
              <a:t>44</a:t>
            </a:fld>
            <a:endParaRPr lang="en-US" smtClean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6943" y="1016999"/>
            <a:ext cx="1131111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Remember: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2000" dirty="0" smtClean="0"/>
              <a:t>Many </a:t>
            </a:r>
            <a:r>
              <a:rPr lang="en-GB" sz="2000" dirty="0" smtClean="0"/>
              <a:t>primaries are needed to obtain convergence of the results towards the “</a:t>
            </a:r>
            <a:r>
              <a:rPr lang="en-GB" sz="2000" dirty="0" err="1" smtClean="0"/>
              <a:t>true”values</a:t>
            </a:r>
            <a:endParaRPr lang="en-GB" sz="2000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GB" sz="2000" dirty="0" smtClean="0"/>
              <a:t>Statistical errors need to be evaluated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2000" dirty="0" smtClean="0"/>
              <a:t>Running for more than a few hours is “dangerous” (</a:t>
            </a:r>
            <a:r>
              <a:rPr lang="en-GB" sz="2000" dirty="0" smtClean="0"/>
              <a:t>ops… it </a:t>
            </a:r>
            <a:r>
              <a:rPr lang="en-GB" sz="2000" dirty="0" smtClean="0"/>
              <a:t>crashed after one week…)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2000" dirty="0" smtClean="0"/>
              <a:t>Monte Carlo </a:t>
            </a:r>
            <a:r>
              <a:rPr lang="en-GB" sz="2000" dirty="0" smtClean="0"/>
              <a:t>uses </a:t>
            </a:r>
            <a:r>
              <a:rPr lang="en-GB" sz="2000" dirty="0" smtClean="0">
                <a:solidFill>
                  <a:srgbClr val="FF0000"/>
                </a:solidFill>
              </a:rPr>
              <a:t>pseudo-random</a:t>
            </a:r>
            <a:r>
              <a:rPr lang="en-GB" sz="2000" dirty="0" smtClean="0"/>
              <a:t> number sequences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15682" y="3212976"/>
            <a:ext cx="98283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way for FLUKA: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dirty="0" smtClean="0"/>
              <a:t>Divide a “</a:t>
            </a:r>
            <a:r>
              <a:rPr lang="en-GB" dirty="0" smtClean="0">
                <a:solidFill>
                  <a:srgbClr val="FF0000"/>
                </a:solidFill>
              </a:rPr>
              <a:t>run</a:t>
            </a:r>
            <a:r>
              <a:rPr lang="en-GB" dirty="0" smtClean="0"/>
              <a:t>”  in “batches”  or “</a:t>
            </a:r>
            <a:r>
              <a:rPr lang="en-GB" dirty="0" smtClean="0">
                <a:solidFill>
                  <a:srgbClr val="FF0000"/>
                </a:solidFill>
              </a:rPr>
              <a:t>cycles</a:t>
            </a:r>
            <a:r>
              <a:rPr lang="en-GB" dirty="0" smtClean="0"/>
              <a:t>”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dirty="0" smtClean="0"/>
              <a:t>Run many of them, </a:t>
            </a:r>
            <a:r>
              <a:rPr lang="en-GB" dirty="0" smtClean="0">
                <a:solidFill>
                  <a:srgbClr val="FF0000"/>
                </a:solidFill>
              </a:rPr>
              <a:t>keeping track of the random </a:t>
            </a:r>
            <a:r>
              <a:rPr lang="en-GB" dirty="0" smtClean="0"/>
              <a:t>number sequence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dirty="0" smtClean="0"/>
              <a:t>At the end of the run, </a:t>
            </a:r>
            <a:r>
              <a:rPr lang="en-GB" dirty="0" smtClean="0">
                <a:solidFill>
                  <a:srgbClr val="FF0000"/>
                </a:solidFill>
              </a:rPr>
              <a:t>sum the results </a:t>
            </a:r>
            <a:r>
              <a:rPr lang="en-GB" dirty="0" smtClean="0"/>
              <a:t>from the cycles and </a:t>
            </a:r>
            <a:r>
              <a:rPr lang="en-GB" dirty="0" smtClean="0">
                <a:solidFill>
                  <a:srgbClr val="FF0000"/>
                </a:solidFill>
              </a:rPr>
              <a:t>calculate statistical errors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dirty="0" smtClean="0"/>
              <a:t>Cycles can be added later, continuing in the random sequences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dirty="0" smtClean="0"/>
              <a:t>Cycles can be run in parallel (multi-core), </a:t>
            </a:r>
            <a:r>
              <a:rPr lang="en-GB" dirty="0" smtClean="0"/>
              <a:t>starting from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different initial random seeds</a:t>
            </a:r>
          </a:p>
          <a:p>
            <a:pPr marL="342900" indent="-342900" algn="l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74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err="1"/>
              <a:t>rfluka</a:t>
            </a:r>
            <a:r>
              <a:rPr lang="en-US" dirty="0"/>
              <a:t> does, and what a cycle is: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23392" y="1484784"/>
            <a:ext cx="10945215" cy="206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r</a:t>
            </a:r>
            <a:r>
              <a:rPr lang="en-US" sz="2000" dirty="0" err="1" smtClean="0"/>
              <a:t>fluka</a:t>
            </a:r>
            <a:r>
              <a:rPr lang="en-US" sz="2000" dirty="0" smtClean="0"/>
              <a:t> </a:t>
            </a:r>
            <a:r>
              <a:rPr lang="en-US" sz="2000" dirty="0" smtClean="0"/>
              <a:t>creates </a:t>
            </a:r>
            <a:r>
              <a:rPr lang="en-US" sz="2000" dirty="0"/>
              <a:t>a temporary subdirectory: </a:t>
            </a:r>
            <a:r>
              <a:rPr lang="en-US" sz="2000" dirty="0">
                <a:solidFill>
                  <a:srgbClr val="FF0000"/>
                </a:solidFill>
              </a:rPr>
              <a:t>$</a:t>
            </a:r>
            <a:r>
              <a:rPr lang="en-US" sz="2000" dirty="0" smtClean="0">
                <a:solidFill>
                  <a:srgbClr val="FF0000"/>
                </a:solidFill>
              </a:rPr>
              <a:t>PWD/</a:t>
            </a:r>
            <a:r>
              <a:rPr lang="en-US" sz="2000" dirty="0" err="1" smtClean="0">
                <a:solidFill>
                  <a:srgbClr val="FF0000"/>
                </a:solidFill>
              </a:rPr>
              <a:t>fluka_nnnn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($</a:t>
            </a:r>
            <a:r>
              <a:rPr lang="en-US" sz="2000" dirty="0"/>
              <a:t>PWD means the current </a:t>
            </a:r>
            <a:r>
              <a:rPr lang="en-US" sz="2000" dirty="0" smtClean="0"/>
              <a:t>directory) where </a:t>
            </a:r>
            <a:r>
              <a:rPr lang="en-US" sz="2000" dirty="0" err="1">
                <a:solidFill>
                  <a:srgbClr val="FF0000"/>
                </a:solidFill>
              </a:rPr>
              <a:t>nnnn</a:t>
            </a:r>
            <a:r>
              <a:rPr lang="en-US" sz="2000" dirty="0"/>
              <a:t> is the system process-id assigned to FLUKA. There all necessary assignments are defined  and output files are </a:t>
            </a:r>
            <a:r>
              <a:rPr lang="en-US" sz="2000" dirty="0" smtClean="0"/>
              <a:t>written.</a:t>
            </a:r>
          </a:p>
          <a:p>
            <a:pPr marL="357188" indent="-357188" algn="l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At the end of the cycle, it copies the output/log/results to the working directory, ADDING A NUMBER to the input file name</a:t>
            </a:r>
          </a:p>
          <a:p>
            <a:pPr marL="357188" indent="-357188" algn="l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It also copies the random number seed for the next run</a:t>
            </a:r>
          </a:p>
          <a:p>
            <a:pPr marL="342900" indent="-342900" algn="l">
              <a:lnSpc>
                <a:spcPts val="22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574321" y="3818053"/>
            <a:ext cx="1000253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000" dirty="0" smtClean="0"/>
              <a:t>Running</a:t>
            </a:r>
            <a:r>
              <a:rPr lang="en-US" dirty="0" smtClean="0"/>
              <a:t> ex1.inp , after  the </a:t>
            </a:r>
            <a:r>
              <a:rPr lang="en-US" dirty="0" smtClean="0">
                <a:solidFill>
                  <a:srgbClr val="002060"/>
                </a:solidFill>
              </a:rPr>
              <a:t>n</a:t>
            </a:r>
            <a:r>
              <a:rPr lang="en-US" dirty="0" smtClean="0"/>
              <a:t>-</a:t>
            </a:r>
            <a:r>
              <a:rPr lang="en-US" dirty="0" err="1" smtClean="0"/>
              <a:t>th</a:t>
            </a:r>
            <a:r>
              <a:rPr lang="en-US" dirty="0" smtClean="0"/>
              <a:t> cycle one gets </a:t>
            </a:r>
          </a:p>
          <a:p>
            <a:pPr algn="l"/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ex1</a:t>
            </a:r>
            <a:r>
              <a:rPr lang="en-US" dirty="0">
                <a:solidFill>
                  <a:srgbClr val="000000"/>
                </a:solidFill>
              </a:rPr>
              <a:t>00n</a:t>
            </a:r>
            <a:r>
              <a:rPr lang="en-US" dirty="0">
                <a:solidFill>
                  <a:srgbClr val="FF0000"/>
                </a:solidFill>
              </a:rPr>
              <a:t>.log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ex1</a:t>
            </a:r>
            <a:r>
              <a:rPr lang="en-US" dirty="0">
                <a:solidFill>
                  <a:srgbClr val="000000"/>
                </a:solidFill>
              </a:rPr>
              <a:t>00n</a:t>
            </a:r>
            <a:r>
              <a:rPr lang="en-US" dirty="0">
                <a:solidFill>
                  <a:srgbClr val="FF0000"/>
                </a:solidFill>
              </a:rPr>
              <a:t>.out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ex1</a:t>
            </a:r>
            <a:r>
              <a:rPr lang="en-US" dirty="0">
                <a:solidFill>
                  <a:srgbClr val="000000"/>
                </a:solidFill>
              </a:rPr>
              <a:t>00n</a:t>
            </a:r>
            <a:r>
              <a:rPr lang="en-US" dirty="0">
                <a:solidFill>
                  <a:srgbClr val="FF0000"/>
                </a:solidFill>
              </a:rPr>
              <a:t>.err</a:t>
            </a:r>
            <a:r>
              <a:rPr lang="en-US" dirty="0"/>
              <a:t>     </a:t>
            </a:r>
            <a:r>
              <a:rPr lang="en-US" dirty="0" smtClean="0"/>
              <a:t>(</a:t>
            </a:r>
            <a:r>
              <a:rPr lang="en-US" dirty="0">
                <a:solidFill>
                  <a:srgbClr val="000000"/>
                </a:solidFill>
              </a:rPr>
              <a:t>n</a:t>
            </a:r>
            <a:r>
              <a:rPr lang="en-US" dirty="0"/>
              <a:t>=cycle</a:t>
            </a:r>
            <a:r>
              <a:rPr lang="en-US" dirty="0" smtClean="0"/>
              <a:t>)</a:t>
            </a:r>
          </a:p>
          <a:p>
            <a:pPr algn="l"/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ranex1</a:t>
            </a:r>
            <a:r>
              <a:rPr lang="en-US" dirty="0">
                <a:solidFill>
                  <a:srgbClr val="000000"/>
                </a:solidFill>
              </a:rPr>
              <a:t>00m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(seed for cycle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m = n+1</a:t>
            </a:r>
            <a:r>
              <a:rPr lang="en-US" dirty="0"/>
              <a:t>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983432" y="5157192"/>
            <a:ext cx="100025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One also gets results from scoring, if defined (see lecture). Utilities to sum results are provided.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3513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9950" y="2024419"/>
            <a:ext cx="7772400" cy="2094822"/>
          </a:xfrm>
        </p:spPr>
        <p:txBody>
          <a:bodyPr/>
          <a:lstStyle/>
          <a:p>
            <a:pPr algn="ctr" eaLnBrk="1" hangingPunct="1"/>
            <a:r>
              <a:rPr lang="en-US" sz="4400" dirty="0"/>
              <a:t>A brief overview:</a:t>
            </a:r>
            <a:br>
              <a:rPr lang="en-US" sz="4400" dirty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Standard Output and Plotting</a:t>
            </a:r>
          </a:p>
        </p:txBody>
      </p:sp>
    </p:spTree>
    <p:extLst>
      <p:ext uri="{BB962C8B-B14F-4D97-AF65-F5344CB8AC3E}">
        <p14:creationId xmlns:p14="http://schemas.microsoft.com/office/powerpoint/2010/main" val="23281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8213" y="333375"/>
            <a:ext cx="7772400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</a:rPr>
              <a:t>The FLUKA Standard Output</a:t>
            </a:r>
            <a:endParaRPr lang="en-GB" dirty="0" smtClean="0">
              <a:ea typeface="ＭＳ Ｐゴシック" charset="-128"/>
            </a:endParaRPr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>
            <a:off x="623392" y="1107976"/>
            <a:ext cx="10492398" cy="5445224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panose="05000000000000000000" pitchFamily="2" charset="2"/>
              <a:buChar char="q"/>
            </a:pPr>
            <a:r>
              <a:rPr lang="en-US" sz="2400" dirty="0" smtClean="0">
                <a:ea typeface="ＭＳ Ｐゴシック" charset="-128"/>
              </a:rPr>
              <a:t>FLUKA provides a standard output file that contains plenty of useful information:</a:t>
            </a:r>
          </a:p>
          <a:p>
            <a:pPr marL="0" indent="0" eaLnBrk="1" hangingPunct="1">
              <a:lnSpc>
                <a:spcPct val="90000"/>
              </a:lnSpc>
              <a:spcAft>
                <a:spcPts val="1800"/>
              </a:spcAft>
              <a:buNone/>
            </a:pPr>
            <a:r>
              <a:rPr lang="en-US" sz="2400" dirty="0" smtClean="0">
                <a:ea typeface="ＭＳ Ｐゴシック" charset="-128"/>
              </a:rPr>
              <a:t>        </a:t>
            </a:r>
            <a:r>
              <a:rPr lang="en-US" sz="2400" dirty="0" smtClean="0">
                <a:solidFill>
                  <a:srgbClr val="008000"/>
                </a:solidFill>
                <a:ea typeface="ＭＳ Ｐゴシック" charset="-128"/>
              </a:rPr>
              <a:t>(</a:t>
            </a:r>
            <a:r>
              <a:rPr lang="en-US" sz="2400" dirty="0" err="1" smtClean="0">
                <a:solidFill>
                  <a:srgbClr val="008000"/>
                </a:solidFill>
                <a:ea typeface="ＭＳ Ｐゴシック" charset="-128"/>
              </a:rPr>
              <a:t>fortran</a:t>
            </a:r>
            <a:r>
              <a:rPr lang="en-US" sz="2400" dirty="0" smtClean="0">
                <a:solidFill>
                  <a:srgbClr val="008000"/>
                </a:solidFill>
                <a:ea typeface="ＭＳ Ｐゴシック" charset="-128"/>
              </a:rPr>
              <a:t> unit 11,   </a:t>
            </a:r>
            <a:r>
              <a:rPr lang="en-US" sz="2400" i="1" dirty="0" err="1" smtClean="0">
                <a:solidFill>
                  <a:srgbClr val="008000"/>
                </a:solidFill>
                <a:ea typeface="ＭＳ Ｐゴシック" charset="-128"/>
              </a:rPr>
              <a:t>inp</a:t>
            </a:r>
            <a:r>
              <a:rPr lang="en-US" sz="2400" i="1" dirty="0" smtClean="0">
                <a:solidFill>
                  <a:srgbClr val="008000"/>
                </a:solidFill>
                <a:ea typeface="ＭＳ Ｐゴシック" charset="-128"/>
              </a:rPr>
              <a:t>###.</a:t>
            </a:r>
            <a:r>
              <a:rPr lang="en-US" sz="2400" dirty="0" smtClean="0">
                <a:solidFill>
                  <a:srgbClr val="008000"/>
                </a:solidFill>
                <a:ea typeface="ＭＳ Ｐゴシック" charset="-128"/>
              </a:rPr>
              <a:t>out from </a:t>
            </a:r>
            <a:r>
              <a:rPr lang="en-US" sz="2400" dirty="0" err="1" smtClean="0">
                <a:solidFill>
                  <a:srgbClr val="008000"/>
                </a:solidFill>
                <a:ea typeface="ＭＳ Ｐゴシック" charset="-128"/>
              </a:rPr>
              <a:t>rfluka</a:t>
            </a:r>
            <a:r>
              <a:rPr lang="en-US" sz="2400" dirty="0" smtClean="0">
                <a:solidFill>
                  <a:srgbClr val="008000"/>
                </a:solidFill>
                <a:ea typeface="ＭＳ Ｐゴシック" charset="-128"/>
              </a:rPr>
              <a:t>)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</a:pPr>
            <a:r>
              <a:rPr lang="en-US" sz="2400" dirty="0" smtClean="0">
                <a:solidFill>
                  <a:srgbClr val="0070C0"/>
                </a:solidFill>
                <a:ea typeface="ＭＳ Ｐゴシック" charset="-128"/>
              </a:rPr>
              <a:t>The output file contains the echo and interpretation of your input cards </a:t>
            </a:r>
            <a:r>
              <a:rPr lang="en-US" sz="2400" dirty="0" smtClean="0">
                <a:solidFill>
                  <a:srgbClr val="008000"/>
                </a:solidFill>
                <a:ea typeface="ＭＳ Ｐゴシック" charset="-128"/>
                <a:sym typeface="Wingdings" panose="05000000000000000000" pitchFamily="2" charset="2"/>
              </a:rPr>
              <a:t> helps in understanding if what you wrote is what you wanted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</a:pPr>
            <a:r>
              <a:rPr lang="en-US" sz="2400" dirty="0">
                <a:solidFill>
                  <a:srgbClr val="0070C0"/>
                </a:solidFill>
                <a:ea typeface="ＭＳ Ｐゴシック" charset="-128"/>
              </a:rPr>
              <a:t>The output file </a:t>
            </a:r>
            <a:r>
              <a:rPr lang="en-US" sz="2400" dirty="0" smtClean="0">
                <a:solidFill>
                  <a:srgbClr val="0070C0"/>
                </a:solidFill>
                <a:ea typeface="ＭＳ Ｐゴシック" charset="-128"/>
              </a:rPr>
              <a:t>contains the physics settings and threshold settings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</a:pPr>
            <a:r>
              <a:rPr lang="en-US" sz="2400" dirty="0" smtClean="0">
                <a:solidFill>
                  <a:srgbClr val="0070C0"/>
                </a:solidFill>
                <a:ea typeface="ＭＳ Ｐゴシック" charset="-128"/>
              </a:rPr>
              <a:t>The output file contains basic summary quantities </a:t>
            </a:r>
            <a:r>
              <a:rPr lang="en-US" sz="2400" dirty="0" smtClean="0">
                <a:solidFill>
                  <a:srgbClr val="0070C0"/>
                </a:solidFill>
                <a:ea typeface="ＭＳ Ｐゴシック" charset="-128"/>
                <a:sym typeface="Wingdings" panose="05000000000000000000" pitchFamily="2" charset="2"/>
              </a:rPr>
              <a:t> helps to check that the input is meaningful (..ops, all my particles escaped from the </a:t>
            </a:r>
            <a:r>
              <a:rPr lang="en-US" sz="2400" dirty="0" err="1" smtClean="0">
                <a:solidFill>
                  <a:srgbClr val="0070C0"/>
                </a:solidFill>
                <a:ea typeface="ＭＳ Ｐゴシック" charset="-128"/>
                <a:sym typeface="Wingdings" panose="05000000000000000000" pitchFamily="2" charset="2"/>
              </a:rPr>
              <a:t>geometry..why</a:t>
            </a:r>
            <a:r>
              <a:rPr lang="en-US" sz="2400" dirty="0" smtClean="0">
                <a:solidFill>
                  <a:srgbClr val="0070C0"/>
                </a:solidFill>
                <a:ea typeface="ＭＳ Ｐゴシック" charset="-128"/>
                <a:sym typeface="Wingdings" panose="05000000000000000000" pitchFamily="2" charset="2"/>
              </a:rPr>
              <a:t>?)</a:t>
            </a:r>
            <a:endParaRPr lang="en-US" sz="2400" dirty="0" smtClean="0"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FF0000"/>
                </a:solidFill>
                <a:ea typeface="ＭＳ Ｐゴシック" charset="-128"/>
              </a:rPr>
              <a:t>It must be checked at least once when setting up a simulation and always in case of doubts/crashes</a:t>
            </a:r>
          </a:p>
          <a:p>
            <a:pPr marL="0" indent="0" eaLnBrk="1" hangingPunct="1">
              <a:lnSpc>
                <a:spcPct val="90000"/>
              </a:lnSpc>
              <a:spcAft>
                <a:spcPct val="20000"/>
              </a:spcAft>
              <a:buNone/>
            </a:pPr>
            <a:r>
              <a:rPr lang="en-US" sz="2400" b="1" dirty="0" smtClean="0">
                <a:solidFill>
                  <a:srgbClr val="FF0000"/>
                </a:solidFill>
                <a:ea typeface="ＭＳ Ｐゴシック" charset="-128"/>
              </a:rPr>
              <a:t>	(together with </a:t>
            </a:r>
            <a:r>
              <a:rPr lang="en-US" sz="2400" b="1" i="1" dirty="0" err="1" smtClean="0">
                <a:solidFill>
                  <a:srgbClr val="008000"/>
                </a:solidFill>
                <a:ea typeface="ＭＳ Ｐゴシック" charset="-128"/>
              </a:rPr>
              <a:t>inp</a:t>
            </a:r>
            <a:r>
              <a:rPr lang="en-US" sz="2400" b="1" i="1" dirty="0" smtClean="0">
                <a:solidFill>
                  <a:srgbClr val="008000"/>
                </a:solidFill>
                <a:ea typeface="ＭＳ Ｐゴシック" charset="-128"/>
              </a:rPr>
              <a:t>###.err </a:t>
            </a:r>
            <a:r>
              <a:rPr lang="en-US" sz="2400" b="1" dirty="0" smtClean="0">
                <a:solidFill>
                  <a:srgbClr val="FF0000"/>
                </a:solidFill>
                <a:ea typeface="ＭＳ Ｐゴシック" charset="-128"/>
              </a:rPr>
              <a:t>and </a:t>
            </a:r>
            <a:r>
              <a:rPr lang="en-US" sz="2400" b="1" i="1" dirty="0" smtClean="0">
                <a:solidFill>
                  <a:srgbClr val="008000"/>
                </a:solidFill>
                <a:ea typeface="ＭＳ Ｐゴシック" charset="-128"/>
              </a:rPr>
              <a:t>inp###.log</a:t>
            </a:r>
            <a:r>
              <a:rPr lang="en-US" sz="2400" b="1" dirty="0" smtClean="0">
                <a:solidFill>
                  <a:srgbClr val="FF0000"/>
                </a:solidFill>
                <a:ea typeface="ＭＳ Ｐゴシック" charset="-128"/>
              </a:rPr>
              <a:t> files)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Alfredo Ferrari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40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917" y="2847975"/>
            <a:ext cx="9154084" cy="1128712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67408" y="282550"/>
            <a:ext cx="7772400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</a:rPr>
              <a:t>The FLUKA Standard Output</a:t>
            </a:r>
            <a:endParaRPr lang="en-GB" dirty="0" smtClean="0">
              <a:ea typeface="ＭＳ Ｐゴシック" charset="-12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135560" y="1708820"/>
            <a:ext cx="8784976" cy="452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17475" lvl="1" indent="1588" algn="l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60000"/>
            </a:pPr>
            <a:r>
              <a:rPr lang="en-US" sz="2400" dirty="0"/>
              <a:t>Fatal error messages are also printed in the output file.</a:t>
            </a:r>
          </a:p>
          <a:p>
            <a:pPr marL="117475" lvl="1" indent="1588" algn="l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en-US" sz="2400" dirty="0"/>
              <a:t>For example:</a:t>
            </a:r>
          </a:p>
          <a:p>
            <a:pPr marL="117475" lvl="1" indent="1588" algn="l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endParaRPr lang="en-US" sz="2400" dirty="0"/>
          </a:p>
          <a:p>
            <a:pPr marL="117475" lvl="1" indent="1588" algn="l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endParaRPr lang="en-US" sz="2400" dirty="0"/>
          </a:p>
          <a:p>
            <a:pPr marL="117475" lvl="1" indent="1588" algn="l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endParaRPr lang="en-US" sz="2400" dirty="0"/>
          </a:p>
          <a:p>
            <a:pPr marL="117475" lvl="1" indent="1588" algn="l">
              <a:spcBef>
                <a:spcPct val="20000"/>
              </a:spcBef>
              <a:spcAft>
                <a:spcPts val="2400"/>
              </a:spcAft>
              <a:buClr>
                <a:schemeClr val="tx1"/>
              </a:buClr>
              <a:buSzPct val="60000"/>
            </a:pPr>
            <a:r>
              <a:rPr lang="en-US" sz="2400" dirty="0"/>
              <a:t>Error messages should be of concern to the user.</a:t>
            </a:r>
          </a:p>
          <a:p>
            <a:pPr marL="117475" lvl="1" indent="1588" algn="l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en-US" sz="2400" dirty="0"/>
              <a:t>For more details on possible error messages, see the </a:t>
            </a:r>
            <a:r>
              <a:rPr lang="en-US" sz="2400" dirty="0">
                <a:solidFill>
                  <a:srgbClr val="FF0000"/>
                </a:solidFill>
              </a:rPr>
              <a:t>FLUKA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manual</a:t>
            </a:r>
            <a:r>
              <a:rPr lang="en-US" sz="2400" dirty="0"/>
              <a:t>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3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FLUKA plot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1462746"/>
            <a:ext cx="9361040" cy="272608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Simulation results can be plotted externally, or via Flair.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Flair</a:t>
            </a:r>
            <a:r>
              <a:rPr lang="en-US" sz="2400" dirty="0" smtClean="0"/>
              <a:t> makes use of </a:t>
            </a:r>
            <a:r>
              <a:rPr lang="en-US" sz="2400" dirty="0" err="1" smtClean="0">
                <a:solidFill>
                  <a:srgbClr val="FF0000"/>
                </a:solidFill>
              </a:rPr>
              <a:t>Gnuplot</a:t>
            </a:r>
            <a:r>
              <a:rPr lang="en-US" sz="2400" dirty="0" smtClean="0"/>
              <a:t>. See </a:t>
            </a:r>
            <a:r>
              <a:rPr lang="en-US" sz="2400" dirty="0" err="1" smtClean="0"/>
              <a:t>Gnuplot</a:t>
            </a:r>
            <a:r>
              <a:rPr lang="en-US" sz="2400" dirty="0" smtClean="0"/>
              <a:t> manual for all available commands.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Flair also allows Geometry plotting and debugging.</a:t>
            </a:r>
            <a:endParaRPr lang="en-US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596640" y="5007431"/>
            <a:ext cx="4841966" cy="574766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/>
              <a:t>See Flair lecture for more details.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79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Particles transported by FLUKA: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984824"/>
            <a:ext cx="5972873" cy="50364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3" t="156" r="9453"/>
          <a:stretch/>
        </p:blipFill>
        <p:spPr>
          <a:xfrm>
            <a:off x="6096000" y="988216"/>
            <a:ext cx="5976664" cy="513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3837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865230" y="2852936"/>
            <a:ext cx="746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attention!</a:t>
            </a:r>
            <a:endParaRPr lang="en-US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551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FLUKA Code design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90332" y="837654"/>
            <a:ext cx="10817634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008000"/>
              </a:buClr>
              <a:buSzPct val="120000"/>
              <a:buFont typeface="Wingdings" pitchFamily="2" charset="2"/>
              <a:buNone/>
            </a:pPr>
            <a:endParaRPr lang="en-US" sz="1800" b="1" dirty="0">
              <a:solidFill>
                <a:srgbClr val="336600"/>
              </a:solidFill>
            </a:endParaRP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Clr>
                <a:srgbClr val="008000"/>
              </a:buClr>
              <a:buBlip>
                <a:blip r:embed="rId3"/>
              </a:buBlip>
            </a:pPr>
            <a:r>
              <a:rPr lang="en-US" sz="2200" dirty="0">
                <a:solidFill>
                  <a:srgbClr val="333399"/>
                </a:solidFill>
              </a:rPr>
              <a:t>Based, as far as possible, on original and well-tested</a:t>
            </a:r>
            <a:r>
              <a:rPr lang="en-US" sz="2200" dirty="0">
                <a:solidFill>
                  <a:srgbClr val="336600"/>
                </a:solidFill>
              </a:rPr>
              <a:t> </a:t>
            </a:r>
            <a:r>
              <a:rPr lang="en-US" sz="2200" dirty="0">
                <a:solidFill>
                  <a:srgbClr val="FF0000"/>
                </a:solidFill>
              </a:rPr>
              <a:t>microscopic </a:t>
            </a:r>
            <a:r>
              <a:rPr lang="en-US" sz="2200" dirty="0" smtClean="0">
                <a:solidFill>
                  <a:srgbClr val="FF0000"/>
                </a:solidFill>
              </a:rPr>
              <a:t>models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Clr>
                <a:srgbClr val="008000"/>
              </a:buClr>
              <a:buBlip>
                <a:blip r:embed="rId3"/>
              </a:buBlip>
            </a:pPr>
            <a:r>
              <a:rPr lang="en-US" sz="2200" dirty="0">
                <a:solidFill>
                  <a:srgbClr val="FF0000"/>
                </a:solidFill>
              </a:rPr>
              <a:t>Full cross-talk</a:t>
            </a:r>
            <a:r>
              <a:rPr lang="en-US" sz="2200" dirty="0">
                <a:solidFill>
                  <a:srgbClr val="333399"/>
                </a:solidFill>
              </a:rPr>
              <a:t> between all components: hadronic, electromagnetic, neutrons,  muons, heavy </a:t>
            </a:r>
            <a:r>
              <a:rPr lang="en-US" sz="2200" dirty="0" smtClean="0">
                <a:solidFill>
                  <a:srgbClr val="333399"/>
                </a:solidFill>
              </a:rPr>
              <a:t>ions</a:t>
            </a:r>
          </a:p>
          <a:p>
            <a:pPr eaLnBrk="1" hangingPunct="1">
              <a:lnSpc>
                <a:spcPct val="80000"/>
              </a:lnSpc>
              <a:buClr>
                <a:srgbClr val="008000"/>
              </a:buClr>
              <a:buBlip>
                <a:blip r:embed="rId3"/>
              </a:buBlip>
            </a:pPr>
            <a:r>
              <a:rPr lang="en-US" sz="2200" dirty="0"/>
              <a:t>It is a “condensed history” MC code, however with the possibility to use single instead of multiple </a:t>
            </a:r>
            <a:r>
              <a:rPr lang="en-US" sz="2200" dirty="0" smtClean="0"/>
              <a:t>scattering</a:t>
            </a:r>
          </a:p>
          <a:p>
            <a:pPr marL="0" indent="0" eaLnBrk="1" hangingPunct="1">
              <a:lnSpc>
                <a:spcPct val="80000"/>
              </a:lnSpc>
              <a:buClr>
                <a:srgbClr val="008000"/>
              </a:buClr>
              <a:buNone/>
            </a:pPr>
            <a:endParaRPr lang="en-US" sz="2200" dirty="0" smtClean="0">
              <a:solidFill>
                <a:srgbClr val="333399"/>
              </a:solidFill>
            </a:endParaRPr>
          </a:p>
          <a:p>
            <a:pPr marL="0" indent="0" eaLnBrk="1" hangingPunct="1">
              <a:lnSpc>
                <a:spcPct val="80000"/>
              </a:lnSpc>
              <a:buClr>
                <a:srgbClr val="008000"/>
              </a:buClr>
              <a:buNone/>
            </a:pPr>
            <a:r>
              <a:rPr lang="en-US" sz="2200" b="1" dirty="0" smtClean="0">
                <a:solidFill>
                  <a:srgbClr val="800080"/>
                </a:solidFill>
              </a:rPr>
              <a:t>           </a:t>
            </a:r>
            <a:r>
              <a:rPr lang="en-US" sz="2200" b="1" u="sng" dirty="0" smtClean="0">
                <a:solidFill>
                  <a:srgbClr val="800080"/>
                </a:solidFill>
              </a:rPr>
              <a:t> FLUKA </a:t>
            </a:r>
            <a:r>
              <a:rPr lang="en-US" sz="2200" b="1" u="sng" dirty="0">
                <a:solidFill>
                  <a:srgbClr val="800080"/>
                </a:solidFill>
              </a:rPr>
              <a:t>is NOT a toolkit! Its physical models are fully </a:t>
            </a:r>
            <a:r>
              <a:rPr lang="en-US" sz="2200" b="1" u="sng" dirty="0" smtClean="0">
                <a:solidFill>
                  <a:srgbClr val="800080"/>
                </a:solidFill>
              </a:rPr>
              <a:t>integrated</a:t>
            </a:r>
          </a:p>
          <a:p>
            <a:pPr lvl="1" eaLnBrk="1" hangingPunct="1">
              <a:lnSpc>
                <a:spcPct val="80000"/>
              </a:lnSpc>
              <a:buClr>
                <a:srgbClr val="008000"/>
              </a:buClr>
              <a:buBlip>
                <a:blip r:embed="rId3"/>
              </a:buBlip>
            </a:pPr>
            <a:r>
              <a:rPr lang="en-US" sz="2200" b="1" dirty="0" smtClean="0">
                <a:solidFill>
                  <a:srgbClr val="800080"/>
                </a:solidFill>
              </a:rPr>
              <a:t>The user does not need to choose a “physics list”</a:t>
            </a:r>
          </a:p>
          <a:p>
            <a:pPr lvl="1" eaLnBrk="1" hangingPunct="1">
              <a:lnSpc>
                <a:spcPct val="80000"/>
              </a:lnSpc>
              <a:buClr>
                <a:srgbClr val="008000"/>
              </a:buClr>
              <a:buBlip>
                <a:blip r:embed="rId3"/>
              </a:buBlip>
            </a:pPr>
            <a:r>
              <a:rPr lang="en-US" sz="2200" b="1" dirty="0" smtClean="0">
                <a:solidFill>
                  <a:srgbClr val="800080"/>
                </a:solidFill>
              </a:rPr>
              <a:t>The user has, however, the possibility to optimize CPU vs accuracy when needed</a:t>
            </a:r>
          </a:p>
          <a:p>
            <a:pPr lvl="1" eaLnBrk="1" hangingPunct="1">
              <a:lnSpc>
                <a:spcPct val="80000"/>
              </a:lnSpc>
              <a:buClr>
                <a:srgbClr val="008000"/>
              </a:buClr>
              <a:buBlip>
                <a:blip r:embed="rId3"/>
              </a:buBlip>
            </a:pPr>
            <a:endParaRPr lang="en-US" sz="2200" dirty="0" smtClean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008000"/>
              </a:buClr>
              <a:buBlip>
                <a:blip r:embed="rId3"/>
              </a:buBlip>
            </a:pPr>
            <a:endParaRPr lang="en-US" sz="2200" dirty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008000"/>
              </a:buClr>
              <a:buBlip>
                <a:blip r:embed="rId3"/>
              </a:buBlip>
            </a:pPr>
            <a:r>
              <a:rPr lang="en-US" sz="2200" dirty="0" err="1" smtClean="0">
                <a:solidFill>
                  <a:srgbClr val="002060"/>
                </a:solidFill>
              </a:rPr>
              <a:t>Fluka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002060"/>
                </a:solidFill>
              </a:rPr>
              <a:t>provides  powerful built-in </a:t>
            </a:r>
            <a:r>
              <a:rPr lang="en-US" sz="2200" dirty="0" smtClean="0">
                <a:solidFill>
                  <a:srgbClr val="FF0000"/>
                </a:solidFill>
              </a:rPr>
              <a:t>scoring</a:t>
            </a:r>
            <a:r>
              <a:rPr lang="en-US" sz="2200" dirty="0" smtClean="0">
                <a:solidFill>
                  <a:srgbClr val="002060"/>
                </a:solidFill>
              </a:rPr>
              <a:t>, well tested and suited for most applications</a:t>
            </a:r>
          </a:p>
          <a:p>
            <a:pPr lvl="1" eaLnBrk="1" hangingPunct="1">
              <a:lnSpc>
                <a:spcPct val="80000"/>
              </a:lnSpc>
              <a:buClr>
                <a:srgbClr val="008000"/>
              </a:buClr>
              <a:buBlip>
                <a:blip r:embed="rId3"/>
              </a:buBlip>
            </a:pPr>
            <a:r>
              <a:rPr lang="en-US" sz="2200" b="1" dirty="0">
                <a:solidFill>
                  <a:srgbClr val="800080"/>
                </a:solidFill>
              </a:rPr>
              <a:t>The user does not </a:t>
            </a:r>
            <a:r>
              <a:rPr lang="en-US" sz="2200" b="1" dirty="0" smtClean="0">
                <a:solidFill>
                  <a:srgbClr val="800080"/>
                </a:solidFill>
              </a:rPr>
              <a:t>need to write external code to get results and statistics</a:t>
            </a:r>
            <a:endParaRPr lang="en-US" sz="2200" dirty="0" smtClean="0">
              <a:solidFill>
                <a:srgbClr val="002060"/>
              </a:solidFill>
            </a:endParaRPr>
          </a:p>
          <a:p>
            <a:pPr lvl="1" eaLnBrk="1" hangingPunct="1">
              <a:lnSpc>
                <a:spcPct val="80000"/>
              </a:lnSpc>
              <a:buClr>
                <a:srgbClr val="008000"/>
              </a:buClr>
              <a:buBlip>
                <a:blip r:embed="rId3"/>
              </a:buBlip>
            </a:pPr>
            <a:endParaRPr lang="en-US" dirty="0" smtClean="0">
              <a:solidFill>
                <a:srgbClr val="002060"/>
              </a:solidFill>
            </a:endParaRPr>
          </a:p>
          <a:p>
            <a:pPr marL="0" indent="0" eaLnBrk="1" hangingPunct="1">
              <a:lnSpc>
                <a:spcPct val="80000"/>
              </a:lnSpc>
              <a:buClr>
                <a:srgbClr val="008000"/>
              </a:buClr>
              <a:buNone/>
            </a:pPr>
            <a:endParaRPr lang="en-US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008000"/>
              </a:buClr>
              <a:buFont typeface="Wingdings" pitchFamily="2" charset="2"/>
              <a:buBlip>
                <a:blip r:embed="rId3"/>
              </a:buBlip>
            </a:pPr>
            <a:endParaRPr lang="en-US" b="1" u="sng" dirty="0">
              <a:solidFill>
                <a:srgbClr val="80008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C65232-5696-4F77-8953-8BCB56DF8609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07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51384" y="404664"/>
            <a:ext cx="11161240" cy="461962"/>
          </a:xfrm>
        </p:spPr>
        <p:txBody>
          <a:bodyPr/>
          <a:lstStyle/>
          <a:p>
            <a:r>
              <a:rPr lang="en-US" dirty="0"/>
              <a:t>Online evolution and buildup of induced activity</a:t>
            </a:r>
            <a:endParaRPr lang="en-US" dirty="0">
              <a:solidFill>
                <a:srgbClr val="006600"/>
              </a:solidFill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2135560" y="4269714"/>
            <a:ext cx="8208912" cy="1068970"/>
            <a:chOff x="539552" y="3004159"/>
            <a:chExt cx="8208912" cy="1068970"/>
          </a:xfrm>
        </p:grpSpPr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539552" y="3429001"/>
              <a:ext cx="8208912" cy="644128"/>
            </a:xfrm>
            <a:prstGeom prst="rect">
              <a:avLst/>
            </a:prstGeom>
            <a:solidFill>
              <a:srgbClr val="33CCCC">
                <a:alpha val="46001"/>
              </a:srgbClr>
            </a:solidFill>
            <a:ln w="25400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</a:pPr>
              <a:r>
                <a:rPr lang="en-US" sz="2000" dirty="0">
                  <a:solidFill>
                    <a:schemeClr val="accent2"/>
                  </a:solidFill>
                  <a:cs typeface="Arial" charset="0"/>
                </a:rPr>
                <a:t>Activities: 2D and 3D  distributions, and full inventories at each buildup/cooling time</a:t>
              </a:r>
              <a:endParaRPr lang="en-US" sz="2000" dirty="0"/>
            </a:p>
          </p:txBody>
        </p:sp>
        <p:sp>
          <p:nvSpPr>
            <p:cNvPr id="17" name="AutoShape 7"/>
            <p:cNvSpPr>
              <a:spLocks noChangeArrowheads="1"/>
            </p:cNvSpPr>
            <p:nvPr/>
          </p:nvSpPr>
          <p:spPr bwMode="auto">
            <a:xfrm>
              <a:off x="4343992" y="3004159"/>
              <a:ext cx="506039" cy="41933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33CCCC">
                <a:alpha val="46001"/>
              </a:srgbClr>
            </a:solidFill>
            <a:ln w="25400" algn="ctr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14"/>
          <p:cNvGrpSpPr/>
          <p:nvPr/>
        </p:nvGrpSpPr>
        <p:grpSpPr>
          <a:xfrm>
            <a:off x="2135560" y="5337127"/>
            <a:ext cx="8280920" cy="1116209"/>
            <a:chOff x="827584" y="5470001"/>
            <a:chExt cx="7743671" cy="1060037"/>
          </a:xfrm>
        </p:grpSpPr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827584" y="5856297"/>
              <a:ext cx="7743671" cy="673741"/>
            </a:xfrm>
            <a:prstGeom prst="rect">
              <a:avLst/>
            </a:prstGeom>
            <a:solidFill>
              <a:srgbClr val="33CCCC">
                <a:alpha val="45882"/>
              </a:srgbClr>
            </a:solidFill>
            <a:ln w="25400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6F89F7"/>
                </a:buClr>
                <a:buSzPct val="80000"/>
              </a:pPr>
              <a:r>
                <a:rPr lang="en-US" sz="2000" dirty="0">
                  <a:solidFill>
                    <a:srgbClr val="0033CC"/>
                  </a:solidFill>
                  <a:cs typeface="Arial" charset="0"/>
                </a:rPr>
                <a:t>Energy deposition (dose, decay heat), particle </a:t>
              </a:r>
              <a:r>
                <a:rPr lang="en-US" sz="2000" dirty="0" err="1">
                  <a:solidFill>
                    <a:srgbClr val="0033CC"/>
                  </a:solidFill>
                  <a:cs typeface="Arial" charset="0"/>
                </a:rPr>
                <a:t>fluences</a:t>
              </a:r>
              <a:r>
                <a:rPr lang="en-US" sz="2000" dirty="0">
                  <a:solidFill>
                    <a:srgbClr val="0033CC"/>
                  </a:solidFill>
                  <a:cs typeface="Arial" charset="0"/>
                </a:rPr>
                <a:t> (including dose equivalent with folding online)</a:t>
              </a:r>
              <a:r>
                <a:rPr lang="en-US" sz="2000" dirty="0">
                  <a:solidFill>
                    <a:schemeClr val="accent2"/>
                  </a:solidFill>
                  <a:cs typeface="Arial" charset="0"/>
                </a:rPr>
                <a:t> at each buildup/cooling time</a:t>
              </a:r>
              <a:endParaRPr lang="en-US" sz="2000" dirty="0">
                <a:solidFill>
                  <a:srgbClr val="0033CC"/>
                </a:solidFill>
                <a:cs typeface="Arial" charset="0"/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4385200" y="5470001"/>
              <a:ext cx="503238" cy="39823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33CCCC">
                <a:alpha val="45882"/>
              </a:srgbClr>
            </a:solidFill>
            <a:ln w="25400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endParaRPr lang="en-US">
                <a:solidFill>
                  <a:srgbClr val="40458C"/>
                </a:solidFill>
              </a:endParaRPr>
            </a:p>
          </p:txBody>
        </p: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November, 6th 2017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A9F2-029D-45CF-B3A2-1B365CC4DE5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Alfredo Ferrari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51384" y="980728"/>
            <a:ext cx="10801200" cy="2222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In all  accelerator-related  applications... and in many more, the evaluations of induced activation and  prompt/residual dose rates are essential. In </a:t>
            </a:r>
            <a:r>
              <a:rPr lang="en-US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Fluka</a:t>
            </a:r>
            <a:r>
              <a:rPr lang="en-US" dirty="0" smtClean="0"/>
              <a:t>: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dirty="0" smtClean="0"/>
              <a:t>Reliable </a:t>
            </a:r>
            <a:r>
              <a:rPr lang="en-US" dirty="0" smtClean="0">
                <a:solidFill>
                  <a:srgbClr val="FF0000"/>
                </a:solidFill>
              </a:rPr>
              <a:t>interaction models</a:t>
            </a:r>
            <a:r>
              <a:rPr lang="en-US" dirty="0" smtClean="0"/>
              <a:t>, with particular care of the latest stages  (evaporation, fragmentation, break-up)</a:t>
            </a:r>
            <a:endParaRPr lang="en-US" kern="0" dirty="0" smtClean="0">
              <a:solidFill>
                <a:schemeClr val="accent2"/>
              </a:solidFill>
              <a:cs typeface="Arial" charset="0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3399"/>
                </a:solidFill>
                <a:cs typeface="Arial" charset="0"/>
              </a:rPr>
              <a:t>Decay </a:t>
            </a:r>
            <a:r>
              <a:rPr lang="el-GR" kern="0" dirty="0" smtClean="0">
                <a:solidFill>
                  <a:srgbClr val="003399"/>
                </a:solidFill>
                <a:cs typeface="Arial" charset="0"/>
              </a:rPr>
              <a:t>β</a:t>
            </a:r>
            <a:r>
              <a:rPr lang="en-US" kern="0" dirty="0" smtClean="0">
                <a:solidFill>
                  <a:srgbClr val="003399"/>
                </a:solidFill>
                <a:cs typeface="Arial" charset="0"/>
              </a:rPr>
              <a:t>+/-’s, </a:t>
            </a:r>
            <a:r>
              <a:rPr lang="en-US" kern="0" dirty="0" smtClean="0">
                <a:solidFill>
                  <a:srgbClr val="003399"/>
                </a:solidFill>
                <a:cs typeface="Arial" charset="0"/>
                <a:sym typeface="Symbol" pitchFamily="18" charset="2"/>
              </a:rPr>
              <a:t></a:t>
            </a:r>
            <a:r>
              <a:rPr lang="en-US" kern="0" dirty="0" smtClean="0">
                <a:solidFill>
                  <a:srgbClr val="003399"/>
                </a:solidFill>
                <a:cs typeface="Arial" charset="0"/>
              </a:rPr>
              <a:t>’s, EC electrons, </a:t>
            </a:r>
            <a:r>
              <a:rPr lang="el-GR" kern="0" dirty="0" smtClean="0">
                <a:solidFill>
                  <a:srgbClr val="003399"/>
                </a:solidFill>
                <a:cs typeface="Arial" charset="0"/>
              </a:rPr>
              <a:t>α</a:t>
            </a:r>
            <a:r>
              <a:rPr lang="en-US" kern="0" dirty="0" smtClean="0">
                <a:solidFill>
                  <a:srgbClr val="003399"/>
                </a:solidFill>
                <a:cs typeface="Arial" charset="0"/>
              </a:rPr>
              <a:t>’s,  produced according to a database (based on ENSDF, </a:t>
            </a:r>
            <a:r>
              <a:rPr lang="en-US" kern="0" dirty="0" smtClean="0">
                <a:solidFill>
                  <a:srgbClr val="003399"/>
                </a:solidFill>
                <a:cs typeface="Arial" charset="0"/>
                <a:hlinkClick r:id="rId3"/>
              </a:rPr>
              <a:t>www.nndc.bnl.gov</a:t>
            </a:r>
            <a:r>
              <a:rPr lang="en-US" kern="0" dirty="0" smtClean="0">
                <a:solidFill>
                  <a:srgbClr val="003399"/>
                </a:solidFill>
                <a:cs typeface="Arial" charset="0"/>
              </a:rPr>
              <a:t> )</a:t>
            </a:r>
            <a:endParaRPr lang="en-US" kern="0" dirty="0" smtClean="0">
              <a:solidFill>
                <a:schemeClr val="tx2"/>
              </a:solidFill>
              <a:cs typeface="Arial" charset="0"/>
            </a:endParaRPr>
          </a:p>
          <a:p>
            <a:pPr marL="800100" lvl="1" indent="-342900" algn="l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chemeClr val="tx2"/>
                </a:solidFill>
                <a:cs typeface="Arial" charset="0"/>
              </a:rPr>
              <a:t>Screening and Coulomb corrections for </a:t>
            </a:r>
            <a:r>
              <a:rPr lang="el-GR" kern="0" dirty="0" smtClean="0">
                <a:solidFill>
                  <a:schemeClr val="tx2"/>
                </a:solidFill>
                <a:cs typeface="Arial" charset="0"/>
              </a:rPr>
              <a:t>β</a:t>
            </a:r>
            <a:r>
              <a:rPr lang="en-US" kern="0" baseline="30000" dirty="0" smtClean="0">
                <a:solidFill>
                  <a:schemeClr val="tx2"/>
                </a:solidFill>
                <a:cs typeface="Arial" charset="0"/>
              </a:rPr>
              <a:t>+/-</a:t>
            </a:r>
            <a:r>
              <a:rPr lang="en-US" kern="0" dirty="0" smtClean="0">
                <a:solidFill>
                  <a:schemeClr val="tx2"/>
                </a:solidFill>
                <a:cs typeface="Arial" charset="0"/>
              </a:rPr>
              <a:t> spectra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FF0000"/>
                </a:solidFill>
              </a:rPr>
              <a:t>Analytical calculation of activity build-up and decay</a:t>
            </a:r>
          </a:p>
        </p:txBody>
      </p:sp>
      <p:grpSp>
        <p:nvGrpSpPr>
          <p:cNvPr id="18" name="Group 12"/>
          <p:cNvGrpSpPr/>
          <p:nvPr/>
        </p:nvGrpSpPr>
        <p:grpSpPr>
          <a:xfrm>
            <a:off x="2135560" y="3204000"/>
            <a:ext cx="8208912" cy="1053004"/>
            <a:chOff x="539552" y="2878312"/>
            <a:chExt cx="8208912" cy="1053004"/>
          </a:xfrm>
        </p:grpSpPr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539552" y="3284985"/>
              <a:ext cx="8208912" cy="646331"/>
            </a:xfrm>
            <a:prstGeom prst="rect">
              <a:avLst/>
            </a:prstGeom>
            <a:solidFill>
              <a:srgbClr val="33CCCC">
                <a:alpha val="46001"/>
              </a:srgbClr>
            </a:solidFill>
            <a:ln w="25400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</a:pPr>
              <a:r>
                <a:rPr lang="en-US" sz="2000" dirty="0"/>
                <a:t>In the same run, </a:t>
              </a:r>
              <a:r>
                <a:rPr lang="en-US" sz="2000" dirty="0">
                  <a:solidFill>
                    <a:srgbClr val="FF0000"/>
                  </a:solidFill>
                </a:rPr>
                <a:t>prompt</a:t>
              </a:r>
              <a:r>
                <a:rPr lang="en-US" sz="2000" dirty="0"/>
                <a:t> and </a:t>
              </a:r>
              <a:r>
                <a:rPr lang="en-US" sz="2000" dirty="0">
                  <a:solidFill>
                    <a:srgbClr val="FF0000"/>
                  </a:solidFill>
                </a:rPr>
                <a:t>delayed </a:t>
              </a:r>
              <a:r>
                <a:rPr lang="en-US" sz="2000" dirty="0"/>
                <a:t>results according </a:t>
              </a:r>
              <a:r>
                <a:rPr lang="en-US" sz="2000" dirty="0">
                  <a:solidFill>
                    <a:srgbClr val="FF0000"/>
                  </a:solidFill>
                </a:rPr>
                <a:t>to user-defined irradiation and cooling profiles</a:t>
              </a:r>
            </a:p>
          </p:txBody>
        </p:sp>
        <p:sp>
          <p:nvSpPr>
            <p:cNvPr id="21" name="AutoShape 7"/>
            <p:cNvSpPr>
              <a:spLocks noChangeArrowheads="1"/>
            </p:cNvSpPr>
            <p:nvPr/>
          </p:nvSpPr>
          <p:spPr bwMode="auto">
            <a:xfrm>
              <a:off x="4343992" y="2878312"/>
              <a:ext cx="506039" cy="41933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33CCCC">
                <a:alpha val="46001"/>
              </a:srgbClr>
            </a:solidFill>
            <a:ln w="25400" algn="ctr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0352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31504" y="2996952"/>
            <a:ext cx="8708578" cy="1255638"/>
          </a:xfrm>
        </p:spPr>
        <p:txBody>
          <a:bodyPr/>
          <a:lstStyle/>
          <a:p>
            <a:pPr algn="ctr" eaLnBrk="1" hangingPunct="1"/>
            <a:r>
              <a:rPr lang="en-US" sz="4400" dirty="0" smtClean="0"/>
              <a:t>What can be done with FLUKA?</a:t>
            </a:r>
            <a:br>
              <a:rPr lang="en-US" sz="4400" dirty="0" smtClean="0"/>
            </a:br>
            <a:r>
              <a:rPr lang="en-US" sz="2800" dirty="0" smtClean="0"/>
              <a:t>Some examples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594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" y="16916"/>
            <a:ext cx="12238731" cy="6822918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08000" y="228600"/>
            <a:ext cx="113486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b="1" i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Cern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&amp; </a:t>
            </a:r>
            <a:r>
              <a:rPr lang="en-GB" sz="4000" b="1" i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Fluka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(~9000 registered users worldwide, http://www.fluka.org)</a:t>
            </a:r>
            <a:endParaRPr lang="pt-PT" sz="20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November, 6th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3C8F6B-C925-4F01-9DBF-672B258AAE28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80619" y="2442374"/>
            <a:ext cx="4063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LHC: pp 6.5+6.5 </a:t>
            </a:r>
            <a:r>
              <a:rPr lang="en-US" sz="1600" dirty="0" err="1" smtClean="0">
                <a:solidFill>
                  <a:srgbClr val="FF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TeV</a:t>
            </a:r>
            <a:r>
              <a:rPr lang="en-US" sz="1600" dirty="0" smtClean="0">
                <a:solidFill>
                  <a:srgbClr val="FF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1600" dirty="0" err="1" smtClean="0">
                <a:solidFill>
                  <a:srgbClr val="FF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PbPb</a:t>
            </a:r>
            <a:r>
              <a:rPr lang="en-US" sz="1600" dirty="0" smtClean="0">
                <a:solidFill>
                  <a:srgbClr val="FF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2.5+2.5 </a:t>
            </a:r>
            <a:r>
              <a:rPr lang="en-US" sz="1600" dirty="0" err="1" smtClean="0">
                <a:solidFill>
                  <a:srgbClr val="FF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TeV</a:t>
            </a:r>
            <a:r>
              <a:rPr lang="en-US" sz="1600" dirty="0" smtClean="0">
                <a:solidFill>
                  <a:srgbClr val="FF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/n</a:t>
            </a:r>
            <a:endParaRPr lang="en-US" sz="1600" dirty="0">
              <a:solidFill>
                <a:srgbClr val="FFCC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84432" y="2792749"/>
            <a:ext cx="1265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PS: 24 GeV p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40216" y="3697287"/>
            <a:ext cx="1499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CCFF"/>
                </a:solidFill>
              </a:rPr>
              <a:t>SPS: 450 GeV p</a:t>
            </a:r>
            <a:endParaRPr lang="en-US" sz="1400" dirty="0">
              <a:solidFill>
                <a:srgbClr val="66CCFF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209368" y="233214"/>
            <a:ext cx="3023316" cy="2117686"/>
            <a:chOff x="4691507" y="2949613"/>
            <a:chExt cx="3023316" cy="211768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1507" y="3573016"/>
              <a:ext cx="3023316" cy="14942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pic>
        <p:sp>
          <p:nvSpPr>
            <p:cNvPr id="14" name="TextBox 13"/>
            <p:cNvSpPr txBox="1"/>
            <p:nvPr/>
          </p:nvSpPr>
          <p:spPr>
            <a:xfrm>
              <a:off x="4856252" y="2949613"/>
              <a:ext cx="2652136" cy="646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Radiation damage</a:t>
              </a:r>
            </a:p>
            <a:p>
              <a:r>
                <a:rPr lang="en-US" dirty="0" smtClean="0"/>
                <a:t>(electronics, insulations)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415480" y="3542105"/>
            <a:ext cx="3267075" cy="2119143"/>
            <a:chOff x="1621235" y="3011229"/>
            <a:chExt cx="3267075" cy="211914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1235" y="3011229"/>
              <a:ext cx="3267075" cy="140017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748894" y="4484041"/>
              <a:ext cx="2971716" cy="646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Energy deposition (quenching, damage)</a:t>
              </a:r>
              <a:endParaRPr 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74935" y="1209159"/>
            <a:ext cx="2379837" cy="1802070"/>
            <a:chOff x="874935" y="1209159"/>
            <a:chExt cx="2379837" cy="180207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5650" y="1209159"/>
              <a:ext cx="1164912" cy="1164912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874935" y="2364898"/>
              <a:ext cx="2379837" cy="646331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Shielding, residual dose rates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093555" y="1384311"/>
            <a:ext cx="2859372" cy="1939120"/>
            <a:chOff x="8616153" y="3191252"/>
            <a:chExt cx="2859372" cy="193912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2205" y="3573016"/>
              <a:ext cx="2068489" cy="1557356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8616153" y="3191252"/>
              <a:ext cx="2859372" cy="36933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Activation, Waste disposal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29729" y="3021534"/>
            <a:ext cx="3017236" cy="1720405"/>
            <a:chOff x="5729729" y="3021534"/>
            <a:chExt cx="3017236" cy="172040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6163" y="3702645"/>
              <a:ext cx="1989472" cy="103929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729729" y="3021534"/>
              <a:ext cx="3017236" cy="646331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Spallation sources (</a:t>
              </a:r>
              <a:r>
                <a:rPr lang="en-US" dirty="0" err="1" smtClean="0"/>
                <a:t>n_ToF</a:t>
              </a:r>
              <a:r>
                <a:rPr lang="en-US" dirty="0" smtClean="0"/>
                <a:t>), </a:t>
              </a:r>
            </a:p>
            <a:p>
              <a:r>
                <a:rPr lang="en-US" dirty="0" smtClean="0"/>
                <a:t>secondary beams (</a:t>
              </a:r>
              <a:r>
                <a:rPr lang="en-US" dirty="0" smtClean="0">
                  <a:sym typeface="Symbol" panose="05050102010706020507" pitchFamily="18" charset="2"/>
                </a:rPr>
                <a:t>!!)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440077" y="4582913"/>
            <a:ext cx="2048019" cy="1853107"/>
            <a:chOff x="9440077" y="4582913"/>
            <a:chExt cx="2048019" cy="1853107"/>
          </a:xfrm>
        </p:grpSpPr>
        <p:pic>
          <p:nvPicPr>
            <p:cNvPr id="28" name="Picture 2" descr="Figure 1F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9440077" y="4990484"/>
              <a:ext cx="2048019" cy="1445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9550397" y="4582913"/>
              <a:ext cx="1806906" cy="36933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(</a:t>
              </a:r>
              <a:r>
                <a:rPr lang="en-US" dirty="0" smtClean="0">
                  <a:sym typeface="Symbol" panose="05050102010706020507" pitchFamily="18" charset="2"/>
                </a:rPr>
                <a:t>) Experiments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295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Default Design">
  <a:themeElements>
    <a:clrScheme name="alfredotheme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0033CC"/>
      </a:accent2>
      <a:accent3>
        <a:srgbClr val="FFFFFF"/>
      </a:accent3>
      <a:accent4>
        <a:srgbClr val="353A77"/>
      </a:accent4>
      <a:accent5>
        <a:srgbClr val="F4E9C1"/>
      </a:accent5>
      <a:accent6>
        <a:srgbClr val="002DB9"/>
      </a:accent6>
      <a:hlink>
        <a:srgbClr val="6F89F7"/>
      </a:hlink>
      <a:folHlink>
        <a:srgbClr val="CFDBFD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40458C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40458C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34715</TotalTime>
  <Words>3657</Words>
  <Application>Microsoft Office PowerPoint</Application>
  <PresentationFormat>Widescreen</PresentationFormat>
  <Paragraphs>661</Paragraphs>
  <Slides>50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4" baseType="lpstr">
      <vt:lpstr>ＭＳ Ｐゴシック</vt:lpstr>
      <vt:lpstr>SimSun</vt:lpstr>
      <vt:lpstr>Arial</vt:lpstr>
      <vt:lpstr>Arial Black</vt:lpstr>
      <vt:lpstr>Calibri</vt:lpstr>
      <vt:lpstr>Comic Sans MS</vt:lpstr>
      <vt:lpstr>Courier New</vt:lpstr>
      <vt:lpstr>Helvetica</vt:lpstr>
      <vt:lpstr>Symbol</vt:lpstr>
      <vt:lpstr>Tahoma</vt:lpstr>
      <vt:lpstr>Tahoma (Headings)</vt:lpstr>
      <vt:lpstr>Times New Roman</vt:lpstr>
      <vt:lpstr>Wingdings</vt:lpstr>
      <vt:lpstr>2_Default Design</vt:lpstr>
      <vt:lpstr>PowerPoint Presentation</vt:lpstr>
      <vt:lpstr>FLUKA</vt:lpstr>
      <vt:lpstr>PowerPoint Presentation</vt:lpstr>
      <vt:lpstr>FLUKA short description:</vt:lpstr>
      <vt:lpstr>Particles transported by FLUKA:</vt:lpstr>
      <vt:lpstr>The FLUKA Code design</vt:lpstr>
      <vt:lpstr>Online evolution and buildup of induced activity</vt:lpstr>
      <vt:lpstr>What can be done with FLUKA? Some examples</vt:lpstr>
      <vt:lpstr>PowerPoint Presentation</vt:lpstr>
      <vt:lpstr>Dosimetry + cosmic rays</vt:lpstr>
      <vt:lpstr>The neutron albedo from GCR’s at 400 km altitude*</vt:lpstr>
      <vt:lpstr>Medical physics : Radiotherapy </vt:lpstr>
      <vt:lpstr>ITER geometry: divertor cassette</vt:lpstr>
      <vt:lpstr>DPA: ITER, blanket module</vt:lpstr>
      <vt:lpstr>PowerPoint Presentation</vt:lpstr>
      <vt:lpstr>Agenda</vt:lpstr>
      <vt:lpstr>A glimpse of FLUKA</vt:lpstr>
      <vt:lpstr>The FLUKA version</vt:lpstr>
      <vt:lpstr>The FLUKA license (it is not GPL):</vt:lpstr>
      <vt:lpstr>The FLUKA mailing lists</vt:lpstr>
      <vt:lpstr>Using FLUKA</vt:lpstr>
      <vt:lpstr>A brief overview:  your first input</vt:lpstr>
      <vt:lpstr>FLUKA Manual</vt:lpstr>
      <vt:lpstr>PowerPoint Presentation</vt:lpstr>
      <vt:lpstr>PowerPoint Presentation</vt:lpstr>
      <vt:lpstr>FLUKA input file commands</vt:lpstr>
      <vt:lpstr>Fixed format</vt:lpstr>
      <vt:lpstr>Names instead of numbers</vt:lpstr>
      <vt:lpstr>A basic input: step 1: Physics settings</vt:lpstr>
      <vt:lpstr>PowerPoint Presentation</vt:lpstr>
      <vt:lpstr>A basic input: step 2: Beam</vt:lpstr>
      <vt:lpstr>PowerPoint Presentation</vt:lpstr>
      <vt:lpstr>A basic input: step 3: Geometry</vt:lpstr>
      <vt:lpstr>PowerPoint Presentation</vt:lpstr>
      <vt:lpstr>A basic input: step 4: Materials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basic input: step 5:Random Seed, START, and STOP</vt:lpstr>
      <vt:lpstr>PowerPoint Presentation</vt:lpstr>
      <vt:lpstr>Running the code</vt:lpstr>
      <vt:lpstr>What rfluka does, and what a cycle is:</vt:lpstr>
      <vt:lpstr>What rfluka does, and what a cycle is:</vt:lpstr>
      <vt:lpstr>A brief overview:  Standard Output and Plotting</vt:lpstr>
      <vt:lpstr>The FLUKA Standard Output</vt:lpstr>
      <vt:lpstr>The FLUKA Standard Output</vt:lpstr>
      <vt:lpstr>FLUKA plot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Alfredo Ferrari</dc:creator>
  <cp:lastModifiedBy>Alfredo Ferrari - 2nd</cp:lastModifiedBy>
  <cp:revision>2145</cp:revision>
  <cp:lastPrinted>2004-07-08T08:47:15Z</cp:lastPrinted>
  <dcterms:created xsi:type="dcterms:W3CDTF">2003-02-06T18:33:45Z</dcterms:created>
  <dcterms:modified xsi:type="dcterms:W3CDTF">2017-11-03T13:29:46Z</dcterms:modified>
</cp:coreProperties>
</file>