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2" r:id="rId1"/>
  </p:sldMasterIdLst>
  <p:notesMasterIdLst>
    <p:notesMasterId r:id="rId32"/>
  </p:notesMasterIdLst>
  <p:handoutMasterIdLst>
    <p:handoutMasterId r:id="rId33"/>
  </p:handoutMasterIdLst>
  <p:sldIdLst>
    <p:sldId id="274" r:id="rId2"/>
    <p:sldId id="275" r:id="rId3"/>
    <p:sldId id="276" r:id="rId4"/>
    <p:sldId id="277" r:id="rId5"/>
    <p:sldId id="278" r:id="rId6"/>
    <p:sldId id="279" r:id="rId7"/>
    <p:sldId id="280" r:id="rId8"/>
    <p:sldId id="281" r:id="rId9"/>
    <p:sldId id="282" r:id="rId10"/>
    <p:sldId id="283" r:id="rId11"/>
    <p:sldId id="284" r:id="rId12"/>
    <p:sldId id="285" r:id="rId13"/>
    <p:sldId id="286" r:id="rId14"/>
    <p:sldId id="287" r:id="rId15"/>
    <p:sldId id="288" r:id="rId16"/>
    <p:sldId id="289" r:id="rId17"/>
    <p:sldId id="303" r:id="rId18"/>
    <p:sldId id="290" r:id="rId19"/>
    <p:sldId id="291" r:id="rId20"/>
    <p:sldId id="292" r:id="rId21"/>
    <p:sldId id="293" r:id="rId22"/>
    <p:sldId id="294" r:id="rId23"/>
    <p:sldId id="295" r:id="rId24"/>
    <p:sldId id="296" r:id="rId25"/>
    <p:sldId id="297" r:id="rId26"/>
    <p:sldId id="298" r:id="rId27"/>
    <p:sldId id="299" r:id="rId28"/>
    <p:sldId id="300" r:id="rId29"/>
    <p:sldId id="301" r:id="rId30"/>
    <p:sldId id="302" r:id="rId31"/>
  </p:sldIdLst>
  <p:sldSz cx="9144000" cy="6858000" type="overhead"/>
  <p:notesSz cx="7102475" cy="10234613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sz="2000"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sz="2000"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sz="2000"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sz="2000"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00000"/>
    <a:srgbClr val="008000"/>
    <a:srgbClr val="FF9900"/>
    <a:srgbClr val="A7018F"/>
    <a:srgbClr val="000000"/>
    <a:srgbClr val="FFFF99"/>
    <a:srgbClr val="FFFFCC"/>
    <a:srgbClr val="ECD882"/>
    <a:srgbClr val="010103"/>
    <a:srgbClr val="FF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417" autoAdjust="0"/>
  </p:normalViewPr>
  <p:slideViewPr>
    <p:cSldViewPr>
      <p:cViewPr varScale="1">
        <p:scale>
          <a:sx n="126" d="100"/>
          <a:sy n="126" d="100"/>
        </p:scale>
        <p:origin x="1440" y="12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200" d="100"/>
        <a:sy n="200" d="100"/>
      </p:scale>
      <p:origin x="0" y="237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8048" cy="5110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32" tIns="46116" rIns="92232" bIns="46116" numCol="1" anchor="t" anchorCtr="0" compatLnSpc="1">
            <a:prstTxWarp prst="textNoShape">
              <a:avLst/>
            </a:prstTxWarp>
          </a:bodyPr>
          <a:lstStyle>
            <a:lvl1pPr defTabSz="915988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24429" y="0"/>
            <a:ext cx="3078047" cy="5110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32" tIns="46116" rIns="92232" bIns="46116" numCol="1" anchor="t" anchorCtr="0" compatLnSpc="1">
            <a:prstTxWarp prst="textNoShape">
              <a:avLst/>
            </a:prstTxWarp>
          </a:bodyPr>
          <a:lstStyle>
            <a:lvl1pPr algn="r" defTabSz="915988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723560"/>
            <a:ext cx="3078048" cy="5110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32" tIns="46116" rIns="92232" bIns="46116" numCol="1" anchor="b" anchorCtr="0" compatLnSpc="1">
            <a:prstTxWarp prst="textNoShape">
              <a:avLst/>
            </a:prstTxWarp>
          </a:bodyPr>
          <a:lstStyle>
            <a:lvl1pPr defTabSz="915988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24429" y="9723560"/>
            <a:ext cx="3078047" cy="5110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32" tIns="46116" rIns="92232" bIns="46116" numCol="1" anchor="b" anchorCtr="0" compatLnSpc="1">
            <a:prstTxWarp prst="textNoShape">
              <a:avLst/>
            </a:prstTxWarp>
          </a:bodyPr>
          <a:lstStyle>
            <a:lvl1pPr algn="r" defTabSz="915988">
              <a:defRPr sz="1200" smtClean="0"/>
            </a:lvl1pPr>
          </a:lstStyle>
          <a:p>
            <a:pPr>
              <a:defRPr/>
            </a:pPr>
            <a:fld id="{1862DCF3-6CCF-48DF-AA59-9DC06CA57BD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426188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3048762" cy="5499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642" tIns="46116" rIns="90642" bIns="46116" numCol="1" anchor="t" anchorCtr="0" compatLnSpc="1">
            <a:prstTxWarp prst="textNoShape">
              <a:avLst/>
            </a:prstTxWarp>
          </a:bodyPr>
          <a:lstStyle>
            <a:lvl1pPr defTabSz="911225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10556" y="0"/>
            <a:ext cx="3128912" cy="5499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642" tIns="46116" rIns="90642" bIns="46116" numCol="1" anchor="t" anchorCtr="0" compatLnSpc="1">
            <a:prstTxWarp prst="textNoShape">
              <a:avLst/>
            </a:prstTxWarp>
          </a:bodyPr>
          <a:lstStyle>
            <a:lvl1pPr algn="r" defTabSz="911225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686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003300" y="787400"/>
            <a:ext cx="5138738" cy="385445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63335" y="4877009"/>
            <a:ext cx="5214338" cy="45639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642" tIns="46116" rIns="90642" bIns="4611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757404"/>
            <a:ext cx="3048762" cy="4687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642" tIns="46116" rIns="90642" bIns="46116" numCol="1" anchor="b" anchorCtr="0" compatLnSpc="1">
            <a:prstTxWarp prst="textNoShape">
              <a:avLst/>
            </a:prstTxWarp>
          </a:bodyPr>
          <a:lstStyle>
            <a:lvl1pPr defTabSz="911225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10556" y="9757404"/>
            <a:ext cx="3128912" cy="4687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642" tIns="46116" rIns="90642" bIns="46116" numCol="1" anchor="b" anchorCtr="0" compatLnSpc="1">
            <a:prstTxWarp prst="textNoShape">
              <a:avLst/>
            </a:prstTxWarp>
          </a:bodyPr>
          <a:lstStyle>
            <a:lvl1pPr algn="r" defTabSz="911225">
              <a:defRPr sz="1200" smtClean="0"/>
            </a:lvl1pPr>
          </a:lstStyle>
          <a:p>
            <a:pPr>
              <a:defRPr/>
            </a:pPr>
            <a:fld id="{8322B5DC-5016-4BE9-94A8-3C9452F0598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220729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F6EE95D-81BA-4088-AC2A-B2F27D10529B}" type="slidenum">
              <a:rPr lang="en-US"/>
              <a:pPr/>
              <a:t>1</a:t>
            </a:fld>
            <a:endParaRPr lang="en-US"/>
          </a:p>
        </p:txBody>
      </p:sp>
      <p:sp>
        <p:nvSpPr>
          <p:cNvPr id="378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378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2064054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6"/>
          <p:cNvGrpSpPr>
            <a:grpSpLocks/>
          </p:cNvGrpSpPr>
          <p:nvPr/>
        </p:nvGrpSpPr>
        <p:grpSpPr bwMode="auto">
          <a:xfrm>
            <a:off x="1588" y="887413"/>
            <a:ext cx="6654800" cy="2851150"/>
            <a:chOff x="1" y="559"/>
            <a:chExt cx="4192" cy="1796"/>
          </a:xfrm>
        </p:grpSpPr>
        <p:sp>
          <p:nvSpPr>
            <p:cNvPr id="5" name="Line 2"/>
            <p:cNvSpPr>
              <a:spLocks noChangeShapeType="1"/>
            </p:cNvSpPr>
            <p:nvPr/>
          </p:nvSpPr>
          <p:spPr bwMode="ltGray">
            <a:xfrm>
              <a:off x="506" y="559"/>
              <a:ext cx="0" cy="1796"/>
            </a:xfrm>
            <a:prstGeom prst="line">
              <a:avLst/>
            </a:prstGeom>
            <a:noFill/>
            <a:ln w="12700">
              <a:solidFill>
                <a:schemeClr val="hlink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6" name="Line 3"/>
            <p:cNvSpPr>
              <a:spLocks noChangeShapeType="1"/>
            </p:cNvSpPr>
            <p:nvPr/>
          </p:nvSpPr>
          <p:spPr bwMode="ltGray">
            <a:xfrm flipH="1" flipV="1">
              <a:off x="1" y="1922"/>
              <a:ext cx="3211" cy="1"/>
            </a:xfrm>
            <a:prstGeom prst="line">
              <a:avLst/>
            </a:prstGeom>
            <a:noFill/>
            <a:ln w="12700">
              <a:solidFill>
                <a:schemeClr val="hlink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7" name="Line 4"/>
            <p:cNvSpPr>
              <a:spLocks noChangeShapeType="1"/>
            </p:cNvSpPr>
            <p:nvPr/>
          </p:nvSpPr>
          <p:spPr bwMode="ltGray">
            <a:xfrm flipH="1" flipV="1">
              <a:off x="382" y="936"/>
              <a:ext cx="3811" cy="1"/>
            </a:xfrm>
            <a:prstGeom prst="line">
              <a:avLst/>
            </a:prstGeom>
            <a:noFill/>
            <a:ln w="12700">
              <a:solidFill>
                <a:schemeClr val="hlink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8" name="Arc 5"/>
            <p:cNvSpPr>
              <a:spLocks/>
            </p:cNvSpPr>
            <p:nvPr/>
          </p:nvSpPr>
          <p:spPr bwMode="ltGray">
            <a:xfrm rot="16200000">
              <a:off x="426" y="864"/>
              <a:ext cx="156" cy="157"/>
            </a:xfrm>
            <a:custGeom>
              <a:avLst/>
              <a:gdLst>
                <a:gd name="G0" fmla="+- 21600 0 0"/>
                <a:gd name="G1" fmla="+- 21600 0 0"/>
                <a:gd name="G2" fmla="+- 21600 0 0"/>
                <a:gd name="T0" fmla="*/ 43198 w 43198"/>
                <a:gd name="T1" fmla="*/ 21879 h 43200"/>
                <a:gd name="T2" fmla="*/ 21875 w 43198"/>
                <a:gd name="T3" fmla="*/ 2 h 43200"/>
                <a:gd name="T4" fmla="*/ 21600 w 43198"/>
                <a:gd name="T5" fmla="*/ 21600 h 43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198" h="43200" fill="none" extrusionOk="0">
                  <a:moveTo>
                    <a:pt x="43198" y="21879"/>
                  </a:moveTo>
                  <a:cubicBezTo>
                    <a:pt x="43045" y="33698"/>
                    <a:pt x="33420" y="43199"/>
                    <a:pt x="21600" y="43200"/>
                  </a:cubicBezTo>
                  <a:cubicBezTo>
                    <a:pt x="9670" y="43200"/>
                    <a:pt x="0" y="33529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21691" y="-1"/>
                    <a:pt x="21783" y="0"/>
                    <a:pt x="21875" y="1"/>
                  </a:cubicBezTo>
                </a:path>
                <a:path w="43198" h="43200" stroke="0" extrusionOk="0">
                  <a:moveTo>
                    <a:pt x="43198" y="21879"/>
                  </a:moveTo>
                  <a:cubicBezTo>
                    <a:pt x="43045" y="33698"/>
                    <a:pt x="33420" y="43199"/>
                    <a:pt x="21600" y="43200"/>
                  </a:cubicBezTo>
                  <a:cubicBezTo>
                    <a:pt x="9670" y="43200"/>
                    <a:pt x="0" y="33529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21691" y="-1"/>
                    <a:pt x="21783" y="0"/>
                    <a:pt x="21875" y="1"/>
                  </a:cubicBezTo>
                  <a:lnTo>
                    <a:pt x="21600" y="21600"/>
                  </a:lnTo>
                  <a:close/>
                </a:path>
              </a:pathLst>
            </a:custGeom>
            <a:noFill/>
            <a:ln w="12700" cap="rnd">
              <a:solidFill>
                <a:schemeClr val="hlink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en-GB"/>
            </a:p>
          </p:txBody>
        </p:sp>
      </p:grpSp>
      <p:grpSp>
        <p:nvGrpSpPr>
          <p:cNvPr id="3" name="Group 10"/>
          <p:cNvGrpSpPr>
            <a:grpSpLocks/>
          </p:cNvGrpSpPr>
          <p:nvPr/>
        </p:nvGrpSpPr>
        <p:grpSpPr bwMode="auto">
          <a:xfrm>
            <a:off x="2349500" y="3098800"/>
            <a:ext cx="6045200" cy="2876550"/>
            <a:chOff x="1480" y="1952"/>
            <a:chExt cx="3808" cy="1812"/>
          </a:xfrm>
        </p:grpSpPr>
        <p:sp>
          <p:nvSpPr>
            <p:cNvPr id="10" name="Line 7"/>
            <p:cNvSpPr>
              <a:spLocks noChangeShapeType="1"/>
            </p:cNvSpPr>
            <p:nvPr/>
          </p:nvSpPr>
          <p:spPr bwMode="ltGray">
            <a:xfrm>
              <a:off x="1480" y="3442"/>
              <a:ext cx="3808" cy="0"/>
            </a:xfrm>
            <a:prstGeom prst="line">
              <a:avLst/>
            </a:prstGeom>
            <a:noFill/>
            <a:ln w="12700">
              <a:solidFill>
                <a:schemeClr val="hlink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11" name="Line 8"/>
            <p:cNvSpPr>
              <a:spLocks noChangeShapeType="1"/>
            </p:cNvSpPr>
            <p:nvPr/>
          </p:nvSpPr>
          <p:spPr bwMode="ltGray">
            <a:xfrm>
              <a:off x="5172" y="1952"/>
              <a:ext cx="0" cy="1812"/>
            </a:xfrm>
            <a:prstGeom prst="line">
              <a:avLst/>
            </a:prstGeom>
            <a:noFill/>
            <a:ln w="12700">
              <a:solidFill>
                <a:schemeClr val="hlink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12" name="Arc 9"/>
            <p:cNvSpPr>
              <a:spLocks/>
            </p:cNvSpPr>
            <p:nvPr/>
          </p:nvSpPr>
          <p:spPr bwMode="ltGray">
            <a:xfrm rot="5400000">
              <a:off x="5098" y="3351"/>
              <a:ext cx="156" cy="157"/>
            </a:xfrm>
            <a:custGeom>
              <a:avLst/>
              <a:gdLst>
                <a:gd name="G0" fmla="+- 21600 0 0"/>
                <a:gd name="G1" fmla="+- 21600 0 0"/>
                <a:gd name="G2" fmla="+- 21600 0 0"/>
                <a:gd name="T0" fmla="*/ 21050 w 43200"/>
                <a:gd name="T1" fmla="*/ 7 h 43200"/>
                <a:gd name="T2" fmla="*/ 0 w 43200"/>
                <a:gd name="T3" fmla="*/ 21600 h 43200"/>
                <a:gd name="T4" fmla="*/ 21600 w 43200"/>
                <a:gd name="T5" fmla="*/ 21600 h 43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200" h="43200" fill="none" extrusionOk="0">
                  <a:moveTo>
                    <a:pt x="21050" y="7"/>
                  </a:moveTo>
                  <a:cubicBezTo>
                    <a:pt x="21233" y="2"/>
                    <a:pt x="21416" y="-1"/>
                    <a:pt x="21600" y="0"/>
                  </a:cubicBezTo>
                  <a:cubicBezTo>
                    <a:pt x="33529" y="0"/>
                    <a:pt x="43200" y="9670"/>
                    <a:pt x="43200" y="21600"/>
                  </a:cubicBezTo>
                  <a:cubicBezTo>
                    <a:pt x="43200" y="33529"/>
                    <a:pt x="33529" y="43200"/>
                    <a:pt x="21600" y="43200"/>
                  </a:cubicBezTo>
                  <a:cubicBezTo>
                    <a:pt x="9670" y="43200"/>
                    <a:pt x="0" y="33529"/>
                    <a:pt x="0" y="21600"/>
                  </a:cubicBezTo>
                </a:path>
                <a:path w="43200" h="43200" stroke="0" extrusionOk="0">
                  <a:moveTo>
                    <a:pt x="21050" y="7"/>
                  </a:moveTo>
                  <a:cubicBezTo>
                    <a:pt x="21233" y="2"/>
                    <a:pt x="21416" y="-1"/>
                    <a:pt x="21600" y="0"/>
                  </a:cubicBezTo>
                  <a:cubicBezTo>
                    <a:pt x="33529" y="0"/>
                    <a:pt x="43200" y="9670"/>
                    <a:pt x="43200" y="21600"/>
                  </a:cubicBezTo>
                  <a:cubicBezTo>
                    <a:pt x="43200" y="33529"/>
                    <a:pt x="33529" y="43200"/>
                    <a:pt x="21600" y="43200"/>
                  </a:cubicBezTo>
                  <a:cubicBezTo>
                    <a:pt x="9670" y="43200"/>
                    <a:pt x="0" y="33529"/>
                    <a:pt x="0" y="21600"/>
                  </a:cubicBezTo>
                  <a:lnTo>
                    <a:pt x="21600" y="21600"/>
                  </a:lnTo>
                  <a:close/>
                </a:path>
              </a:pathLst>
            </a:custGeom>
            <a:noFill/>
            <a:ln w="12700" cap="rnd">
              <a:solidFill>
                <a:schemeClr val="hlink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en-GB"/>
            </a:p>
          </p:txBody>
        </p:sp>
      </p:grpSp>
      <p:sp>
        <p:nvSpPr>
          <p:cNvPr id="2059" name="Rectangle 11"/>
          <p:cNvSpPr>
            <a:spLocks noGrp="1" noChangeArrowheads="1"/>
          </p:cNvSpPr>
          <p:nvPr>
            <p:ph type="ctrTitle" sz="quarter"/>
          </p:nvPr>
        </p:nvSpPr>
        <p:spPr>
          <a:xfrm>
            <a:off x="990600" y="17526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060" name="Rectangle 12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990600" y="3309938"/>
            <a:ext cx="7162800" cy="2024062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13" name="Rectangle 13"/>
          <p:cNvSpPr>
            <a:spLocks noGrp="1" noChangeArrowheads="1"/>
          </p:cNvSpPr>
          <p:nvPr>
            <p:ph type="dt" sz="quarter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" name="Rectangle 14"/>
          <p:cNvSpPr>
            <a:spLocks noGrp="1" noChangeArrowheads="1"/>
          </p:cNvSpPr>
          <p:nvPr>
            <p:ph type="ftr" sz="quarter" idx="11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2075" tIns="46038" rIns="92075" bIns="46038" numCol="1" anchor="b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5" name="Rectangle 1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 sz="1400"/>
            </a:lvl1pPr>
          </a:lstStyle>
          <a:p>
            <a:pPr>
              <a:defRPr/>
            </a:pPr>
            <a:fld id="{5D7462FE-00C6-4534-B1EB-7169FEFF407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6" name="Picture 16" descr="logo3000x2000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11863" y="188913"/>
            <a:ext cx="2901950" cy="1054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2BEE85-ED9C-4723-93B5-5340E777B772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304800"/>
            <a:ext cx="1981200" cy="6019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304800"/>
            <a:ext cx="5791200" cy="6019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1028EF-D13F-453D-BD64-8869A1B9111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5C780E-C6F3-460C-BAF7-9298DE1BEB6B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BC438A-7835-43C2-B3BE-AB2893FF3DE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143000"/>
            <a:ext cx="3886200" cy="5181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143000"/>
            <a:ext cx="3886200" cy="5181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DF32E5-03C5-4E49-A3CE-0DF7A8C813B3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12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213E2D-556C-4C85-BA4B-9FA2A8418930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1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27AB8A-85D7-42FA-A00C-4974CBA87BCC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12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A42547-3DF7-44F6-8364-925429495BFB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2AFAB0-9A55-43E7-B716-2F61430E35AE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D5F49F-3187-463A-AB18-B61A8AD10DA0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Line 3"/>
          <p:cNvSpPr>
            <a:spLocks noChangeShapeType="1"/>
          </p:cNvSpPr>
          <p:nvPr/>
        </p:nvSpPr>
        <p:spPr bwMode="ltGray">
          <a:xfrm>
            <a:off x="8839200" y="0"/>
            <a:ext cx="0" cy="2362200"/>
          </a:xfrm>
          <a:prstGeom prst="line">
            <a:avLst/>
          </a:prstGeom>
          <a:noFill/>
          <a:ln w="12700">
            <a:solidFill>
              <a:schemeClr val="hlink"/>
            </a:solidFill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pPr>
              <a:defRPr/>
            </a:pPr>
            <a:endParaRPr lang="en-GB"/>
          </a:p>
        </p:txBody>
      </p:sp>
      <p:grpSp>
        <p:nvGrpSpPr>
          <p:cNvPr id="5" name="Group 7"/>
          <p:cNvGrpSpPr>
            <a:grpSpLocks/>
          </p:cNvGrpSpPr>
          <p:nvPr/>
        </p:nvGrpSpPr>
        <p:grpSpPr bwMode="auto">
          <a:xfrm>
            <a:off x="304800" y="533400"/>
            <a:ext cx="1893888" cy="2590800"/>
            <a:chOff x="192" y="336"/>
            <a:chExt cx="1193" cy="1632"/>
          </a:xfrm>
        </p:grpSpPr>
        <p:sp>
          <p:nvSpPr>
            <p:cNvPr id="2" name="Line 4"/>
            <p:cNvSpPr>
              <a:spLocks noChangeShapeType="1"/>
            </p:cNvSpPr>
            <p:nvPr/>
          </p:nvSpPr>
          <p:spPr bwMode="ltGray">
            <a:xfrm flipH="1">
              <a:off x="192" y="566"/>
              <a:ext cx="1193" cy="0"/>
            </a:xfrm>
            <a:prstGeom prst="line">
              <a:avLst/>
            </a:prstGeom>
            <a:noFill/>
            <a:ln w="12700">
              <a:solidFill>
                <a:schemeClr val="hlink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3" name="Line 5"/>
            <p:cNvSpPr>
              <a:spLocks noChangeShapeType="1"/>
            </p:cNvSpPr>
            <p:nvPr/>
          </p:nvSpPr>
          <p:spPr bwMode="ltGray">
            <a:xfrm>
              <a:off x="383" y="336"/>
              <a:ext cx="0" cy="1632"/>
            </a:xfrm>
            <a:prstGeom prst="line">
              <a:avLst/>
            </a:prstGeom>
            <a:noFill/>
            <a:ln w="12700">
              <a:solidFill>
                <a:schemeClr val="hlink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4" name="Arc 6"/>
            <p:cNvSpPr>
              <a:spLocks/>
            </p:cNvSpPr>
            <p:nvPr/>
          </p:nvSpPr>
          <p:spPr bwMode="ltGray">
            <a:xfrm>
              <a:off x="325" y="506"/>
              <a:ext cx="121" cy="122"/>
            </a:xfrm>
            <a:custGeom>
              <a:avLst/>
              <a:gdLst>
                <a:gd name="G0" fmla="+- 21600 0 0"/>
                <a:gd name="G1" fmla="+- 21600 0 0"/>
                <a:gd name="G2" fmla="+- 21600 0 0"/>
                <a:gd name="T0" fmla="*/ 43200 w 43200"/>
                <a:gd name="T1" fmla="*/ 21600 h 43200"/>
                <a:gd name="T2" fmla="*/ 21600 w 43200"/>
                <a:gd name="T3" fmla="*/ 0 h 43200"/>
                <a:gd name="T4" fmla="*/ 21600 w 43200"/>
                <a:gd name="T5" fmla="*/ 21600 h 43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200" h="43200" fill="none" extrusionOk="0">
                  <a:moveTo>
                    <a:pt x="43200" y="21600"/>
                  </a:moveTo>
                  <a:cubicBezTo>
                    <a:pt x="43200" y="33529"/>
                    <a:pt x="33529" y="43200"/>
                    <a:pt x="21600" y="43200"/>
                  </a:cubicBezTo>
                  <a:cubicBezTo>
                    <a:pt x="9670" y="43200"/>
                    <a:pt x="0" y="33529"/>
                    <a:pt x="0" y="21600"/>
                  </a:cubicBezTo>
                  <a:cubicBezTo>
                    <a:pt x="-1" y="9670"/>
                    <a:pt x="9670" y="0"/>
                    <a:pt x="21599" y="0"/>
                  </a:cubicBezTo>
                </a:path>
                <a:path w="43200" h="43200" stroke="0" extrusionOk="0">
                  <a:moveTo>
                    <a:pt x="43200" y="21600"/>
                  </a:moveTo>
                  <a:cubicBezTo>
                    <a:pt x="43200" y="33529"/>
                    <a:pt x="33529" y="43200"/>
                    <a:pt x="21600" y="43200"/>
                  </a:cubicBezTo>
                  <a:cubicBezTo>
                    <a:pt x="9670" y="43200"/>
                    <a:pt x="0" y="33529"/>
                    <a:pt x="0" y="21600"/>
                  </a:cubicBezTo>
                  <a:cubicBezTo>
                    <a:pt x="-1" y="9670"/>
                    <a:pt x="9670" y="0"/>
                    <a:pt x="21599" y="0"/>
                  </a:cubicBezTo>
                  <a:lnTo>
                    <a:pt x="21600" y="21600"/>
                  </a:lnTo>
                  <a:close/>
                </a:path>
              </a:pathLst>
            </a:custGeom>
            <a:noFill/>
            <a:ln w="12700" cap="rnd">
              <a:solidFill>
                <a:schemeClr val="hlink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en-GB"/>
            </a:p>
          </p:txBody>
        </p:sp>
      </p:grpSp>
      <p:sp>
        <p:nvSpPr>
          <p:cNvPr id="1029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304800"/>
            <a:ext cx="77724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30" name="Rectangle 9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143000"/>
            <a:ext cx="7924800" cy="518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400800"/>
            <a:ext cx="1905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6" name="Rectangle 12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34200" y="6400800"/>
            <a:ext cx="1600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5509766A-4F7A-4829-979B-16B5D90AAE0D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38" name="Rectangle 14"/>
          <p:cNvSpPr>
            <a:spLocks noGrp="1" noChangeArrowheads="1"/>
          </p:cNvSpPr>
          <p:nvPr/>
        </p:nvSpPr>
        <p:spPr bwMode="auto">
          <a:xfrm>
            <a:off x="2627313" y="6248400"/>
            <a:ext cx="4464050" cy="4556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2160" tIns="46080" rIns="92160" bIns="46080" anchor="b"/>
          <a:lstStyle/>
          <a:p>
            <a:pPr eaLnBrk="0" hangingPunct="0"/>
            <a:endParaRPr lang="en-GB" sz="1200">
              <a:solidFill>
                <a:srgbClr val="40458C"/>
              </a:solidFill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-27384"/>
            <a:ext cx="9145588" cy="936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13" descr="logo3000x2000light"/>
          <p:cNvPicPr>
            <a:picLocks noChangeAspect="1" noChangeArrowheads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611188" y="2060575"/>
            <a:ext cx="8208962" cy="298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l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60000"/>
        <a:buFont typeface="Wingdings" pitchFamily="2" charset="2"/>
        <a:buChar char="n"/>
        <a:defRPr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95000"/>
        <a:buFont typeface="Wingdings" pitchFamily="2" charset="2"/>
        <a:buChar char="w"/>
        <a:defRPr sz="16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n"/>
        <a:defRPr sz="14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14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14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14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14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14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gi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9.gif"/><Relationship Id="rId5" Type="http://schemas.openxmlformats.org/officeDocument/2006/relationships/image" Target="../media/image23.png"/><Relationship Id="rId4" Type="http://schemas.openxmlformats.org/officeDocument/2006/relationships/image" Target="../media/image8.gi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9.gif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6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8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gif"/><Relationship Id="rId3" Type="http://schemas.openxmlformats.org/officeDocument/2006/relationships/image" Target="../media/image7.gif"/><Relationship Id="rId7" Type="http://schemas.openxmlformats.org/officeDocument/2006/relationships/image" Target="../media/image11.gif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gif"/><Relationship Id="rId5" Type="http://schemas.openxmlformats.org/officeDocument/2006/relationships/image" Target="../media/image9.gif"/><Relationship Id="rId4" Type="http://schemas.openxmlformats.org/officeDocument/2006/relationships/image" Target="../media/image8.gif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1.png"/><Relationship Id="rId5" Type="http://schemas.openxmlformats.org/officeDocument/2006/relationships/image" Target="../media/image19.gif"/><Relationship Id="rId4" Type="http://schemas.openxmlformats.org/officeDocument/2006/relationships/image" Target="../media/image30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6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1.png"/><Relationship Id="rId4" Type="http://schemas.openxmlformats.org/officeDocument/2006/relationships/image" Target="../media/image19.gif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gif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gif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0.pn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gif"/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white">
          <a:xfrm>
            <a:off x="4508500" y="3365500"/>
            <a:ext cx="139700" cy="139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white">
          <a:xfrm>
            <a:off x="4508500" y="3365500"/>
            <a:ext cx="139700" cy="139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2448735" y="4586351"/>
            <a:ext cx="5761037" cy="86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/>
          <a:lstStyle/>
          <a:p>
            <a:pPr marL="342900" indent="-342900" algn="ctr" eaLnBrk="0" hangingPunct="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None/>
            </a:pPr>
            <a:endParaRPr lang="en-US" sz="2000" dirty="0"/>
          </a:p>
          <a:p>
            <a:pPr marL="342900" indent="-342900" algn="r" eaLnBrk="0" hangingPunct="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None/>
            </a:pPr>
            <a:r>
              <a:rPr lang="en-US" sz="2000" b="0" dirty="0" smtClean="0"/>
              <a:t>OMA </a:t>
            </a:r>
            <a:r>
              <a:rPr lang="en-US" sz="2000" b="0" smtClean="0"/>
              <a:t>MC School</a:t>
            </a:r>
            <a:endParaRPr lang="en-US" sz="2000" b="0" dirty="0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899592" y="1974622"/>
            <a:ext cx="7365172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 anchor="b"/>
          <a:lstStyle/>
          <a:p>
            <a:pPr algn="l"/>
            <a:r>
              <a:rPr lang="en-US" sz="4000" b="0" dirty="0" smtClean="0">
                <a:solidFill>
                  <a:schemeClr val="tx2"/>
                </a:solidFill>
              </a:rPr>
              <a:t>Flair </a:t>
            </a:r>
            <a:r>
              <a:rPr lang="en-US" sz="4000" b="0" smtClean="0">
                <a:solidFill>
                  <a:schemeClr val="tx2"/>
                </a:solidFill>
              </a:rPr>
              <a:t>Geometry Editor</a:t>
            </a:r>
            <a:endParaRPr lang="en-US" sz="4000" b="0" dirty="0" smtClean="0">
              <a:solidFill>
                <a:schemeClr val="tx2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71756" y="428257"/>
            <a:ext cx="1886072" cy="575412"/>
          </a:xfrm>
          <a:prstGeom prst="rect">
            <a:avLst/>
          </a:prstGeom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Body Editing</a:t>
            </a:r>
            <a:endParaRPr lang="en-US" baseline="30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816" y="1143000"/>
            <a:ext cx="5688434" cy="5181600"/>
          </a:xfrm>
        </p:spPr>
        <p:txBody>
          <a:bodyPr/>
          <a:lstStyle/>
          <a:p>
            <a:pPr marL="0" indent="0">
              <a:buNone/>
            </a:pPr>
            <a:r>
              <a:rPr lang="en-US" sz="1800" dirty="0" smtClean="0">
                <a:solidFill>
                  <a:srgbClr val="800000"/>
                </a:solidFill>
              </a:rPr>
              <a:t>Text:</a:t>
            </a:r>
          </a:p>
          <a:p>
            <a:r>
              <a:rPr lang="en-US" sz="1800" dirty="0" smtClean="0"/>
              <a:t>Bodies can be edited by typing the correct coordinates in the </a:t>
            </a:r>
            <a:r>
              <a:rPr lang="en-US" sz="1800" dirty="0" smtClean="0">
                <a:solidFill>
                  <a:srgbClr val="000000"/>
                </a:solidFill>
              </a:rPr>
              <a:t>Properties</a:t>
            </a:r>
            <a:r>
              <a:rPr lang="en-US" sz="1800" dirty="0" smtClean="0"/>
              <a:t> or in flair</a:t>
            </a:r>
          </a:p>
          <a:p>
            <a:pPr marL="0" indent="0">
              <a:buNone/>
            </a:pPr>
            <a:r>
              <a:rPr lang="en-US" sz="1800" dirty="0" smtClean="0">
                <a:solidFill>
                  <a:srgbClr val="800000"/>
                </a:solidFill>
              </a:rPr>
              <a:t>Graphically:</a:t>
            </a:r>
          </a:p>
          <a:p>
            <a:r>
              <a:rPr lang="en-US" sz="1800" dirty="0" smtClean="0"/>
              <a:t>Select the body and the action handler(s) will be displayed</a:t>
            </a:r>
          </a:p>
          <a:p>
            <a:r>
              <a:rPr lang="en-US" sz="1800" dirty="0" smtClean="0">
                <a:solidFill>
                  <a:srgbClr val="800000"/>
                </a:solidFill>
              </a:rPr>
              <a:t>Click</a:t>
            </a:r>
            <a:r>
              <a:rPr lang="en-US" sz="1800" dirty="0" smtClean="0"/>
              <a:t> with the mouse for a second time:</a:t>
            </a:r>
          </a:p>
          <a:p>
            <a:pPr lvl="1"/>
            <a:r>
              <a:rPr lang="en-US" sz="1600" dirty="0" smtClean="0"/>
              <a:t>on the small circle to freely move [</a:t>
            </a:r>
            <a:r>
              <a:rPr lang="en-US" sz="1600" b="1" dirty="0" smtClean="0">
                <a:solidFill>
                  <a:srgbClr val="800000"/>
                </a:solidFill>
              </a:rPr>
              <a:t>g</a:t>
            </a:r>
            <a:r>
              <a:rPr lang="en-US" sz="1600" dirty="0" smtClean="0"/>
              <a:t>]</a:t>
            </a:r>
            <a:r>
              <a:rPr lang="en-US" sz="1600" dirty="0" err="1" smtClean="0"/>
              <a:t>rab</a:t>
            </a:r>
            <a:endParaRPr lang="en-US" sz="1600" dirty="0" smtClean="0"/>
          </a:p>
          <a:p>
            <a:pPr lvl="1"/>
            <a:r>
              <a:rPr lang="en-US" sz="1600" dirty="0"/>
              <a:t>on the large circle to rotate [</a:t>
            </a:r>
            <a:r>
              <a:rPr lang="en-US" sz="1600" b="1" dirty="0" smtClean="0">
                <a:solidFill>
                  <a:srgbClr val="800000"/>
                </a:solidFill>
              </a:rPr>
              <a:t>r</a:t>
            </a:r>
            <a:r>
              <a:rPr lang="en-US" sz="1600" dirty="0" smtClean="0"/>
              <a:t>]</a:t>
            </a:r>
            <a:r>
              <a:rPr lang="en-US" sz="1600" dirty="0" err="1" smtClean="0"/>
              <a:t>otate</a:t>
            </a:r>
            <a:r>
              <a:rPr lang="en-US" sz="1600" dirty="0" smtClean="0"/>
              <a:t> around </a:t>
            </a:r>
            <a:r>
              <a:rPr lang="en-US" sz="1600" b="1" dirty="0" smtClean="0"/>
              <a:t>w</a:t>
            </a:r>
            <a:r>
              <a:rPr lang="en-US" sz="1600" dirty="0" smtClean="0"/>
              <a:t> axis</a:t>
            </a:r>
          </a:p>
          <a:p>
            <a:pPr lvl="1"/>
            <a:r>
              <a:rPr lang="en-US" sz="1600" dirty="0" smtClean="0"/>
              <a:t>on the </a:t>
            </a:r>
            <a:r>
              <a:rPr lang="en-US" sz="1600" dirty="0" smtClean="0">
                <a:solidFill>
                  <a:srgbClr val="800000"/>
                </a:solidFill>
              </a:rPr>
              <a:t>red</a:t>
            </a:r>
            <a:r>
              <a:rPr lang="en-US" sz="1600" dirty="0" smtClean="0"/>
              <a:t>/</a:t>
            </a:r>
            <a:r>
              <a:rPr lang="en-US" sz="1600" dirty="0" smtClean="0">
                <a:solidFill>
                  <a:srgbClr val="008000"/>
                </a:solidFill>
              </a:rPr>
              <a:t>green</a:t>
            </a:r>
            <a:r>
              <a:rPr lang="en-US" sz="1600" dirty="0" smtClean="0"/>
              <a:t>/</a:t>
            </a:r>
            <a:r>
              <a:rPr lang="en-US" sz="1600" dirty="0" smtClean="0">
                <a:solidFill>
                  <a:schemeClr val="bg2">
                    <a:lumMod val="50000"/>
                  </a:schemeClr>
                </a:solidFill>
              </a:rPr>
              <a:t>blue</a:t>
            </a:r>
            <a:r>
              <a:rPr lang="en-US" sz="1600" dirty="0" smtClean="0"/>
              <a:t> line to move but locked on X, Y or Z axis</a:t>
            </a:r>
          </a:p>
          <a:p>
            <a:pPr lvl="1"/>
            <a:r>
              <a:rPr lang="en-US" sz="1600" dirty="0" smtClean="0"/>
              <a:t>Hitting [</a:t>
            </a:r>
            <a:r>
              <a:rPr lang="en-US" sz="1600" b="1" dirty="0" smtClean="0">
                <a:solidFill>
                  <a:srgbClr val="800000"/>
                </a:solidFill>
              </a:rPr>
              <a:t>x</a:t>
            </a:r>
            <a:r>
              <a:rPr lang="en-US" sz="1600" dirty="0" smtClean="0"/>
              <a:t>], [</a:t>
            </a:r>
            <a:r>
              <a:rPr lang="en-US" sz="1600" b="1" dirty="0" smtClean="0">
                <a:solidFill>
                  <a:srgbClr val="800000"/>
                </a:solidFill>
              </a:rPr>
              <a:t>y</a:t>
            </a:r>
            <a:r>
              <a:rPr lang="en-US" sz="1600" dirty="0" smtClean="0"/>
              <a:t>], [</a:t>
            </a:r>
            <a:r>
              <a:rPr lang="en-US" sz="1600" b="1" dirty="0" smtClean="0">
                <a:solidFill>
                  <a:srgbClr val="800000"/>
                </a:solidFill>
              </a:rPr>
              <a:t>z</a:t>
            </a:r>
            <a:r>
              <a:rPr lang="en-US" sz="1600" dirty="0" smtClean="0"/>
              <a:t>] while moving a body toggles the locking on the axis</a:t>
            </a:r>
          </a:p>
          <a:p>
            <a:pPr lvl="1"/>
            <a:r>
              <a:rPr lang="en-US" sz="1600" dirty="0" smtClean="0"/>
              <a:t>Typing the coordinates moves or resizes the objects</a:t>
            </a:r>
            <a:br>
              <a:rPr lang="en-US" sz="1600" dirty="0" smtClean="0"/>
            </a:br>
            <a:r>
              <a:rPr lang="en-US" sz="1600" dirty="0" smtClean="0"/>
              <a:t>e.g.  100 50 10</a:t>
            </a:r>
          </a:p>
          <a:p>
            <a:r>
              <a:rPr lang="en-US" sz="1800" dirty="0" smtClean="0">
                <a:solidFill>
                  <a:srgbClr val="800000"/>
                </a:solidFill>
              </a:rPr>
              <a:t>Shift-Click</a:t>
            </a:r>
            <a:r>
              <a:rPr lang="en-US" sz="1800" dirty="0" smtClean="0"/>
              <a:t> the mouse to clone the body/object</a:t>
            </a:r>
          </a:p>
          <a:p>
            <a:pPr lvl="1"/>
            <a:r>
              <a:rPr lang="en-US" sz="1600" dirty="0" smtClean="0"/>
              <a:t>Using </a:t>
            </a:r>
            <a:r>
              <a:rPr lang="en-US" sz="1600" dirty="0" smtClean="0">
                <a:solidFill>
                  <a:srgbClr val="800000"/>
                </a:solidFill>
              </a:rPr>
              <a:t>/</a:t>
            </a:r>
            <a:r>
              <a:rPr lang="en-US" sz="1600" dirty="0" err="1" smtClean="0">
                <a:solidFill>
                  <a:srgbClr val="800000"/>
                </a:solidFill>
              </a:rPr>
              <a:t>nnn</a:t>
            </a:r>
            <a:r>
              <a:rPr lang="en-US" sz="1600" dirty="0" smtClean="0">
                <a:solidFill>
                  <a:srgbClr val="800000"/>
                </a:solidFill>
              </a:rPr>
              <a:t> </a:t>
            </a:r>
            <a:r>
              <a:rPr lang="en-US" sz="1600" dirty="0" smtClean="0"/>
              <a:t>or </a:t>
            </a:r>
            <a:r>
              <a:rPr lang="en-US" sz="1600" dirty="0" smtClean="0">
                <a:solidFill>
                  <a:srgbClr val="800000"/>
                </a:solidFill>
              </a:rPr>
              <a:t>*</a:t>
            </a:r>
            <a:r>
              <a:rPr lang="en-US" sz="1600" dirty="0" err="1" smtClean="0">
                <a:solidFill>
                  <a:srgbClr val="800000"/>
                </a:solidFill>
              </a:rPr>
              <a:t>nnn</a:t>
            </a:r>
            <a:r>
              <a:rPr lang="en-US" sz="1600" dirty="0" smtClean="0">
                <a:solidFill>
                  <a:srgbClr val="800000"/>
                </a:solidFill>
              </a:rPr>
              <a:t> </a:t>
            </a:r>
            <a:r>
              <a:rPr lang="en-US" sz="1600" dirty="0" smtClean="0"/>
              <a:t>multiple clones can be generated</a:t>
            </a:r>
            <a:r>
              <a:rPr lang="en-US" sz="1600" dirty="0"/>
              <a:t> </a:t>
            </a:r>
            <a:r>
              <a:rPr lang="en-US" sz="1600" dirty="0" smtClean="0"/>
              <a:t>divided or multiple of the distance specified</a:t>
            </a:r>
            <a:br>
              <a:rPr lang="en-US" sz="1600" dirty="0" smtClean="0"/>
            </a:br>
            <a:r>
              <a:rPr lang="en-US" sz="1600" dirty="0" smtClean="0"/>
              <a:t>e.g.  /5   creates 5 clones in 1/5</a:t>
            </a:r>
            <a:r>
              <a:rPr lang="en-US" sz="1600" baseline="30000" dirty="0" smtClean="0"/>
              <a:t>th</a:t>
            </a:r>
            <a:r>
              <a:rPr lang="en-US" sz="1600" dirty="0" smtClean="0"/>
              <a:t> of the distance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6934200" y="6400800"/>
            <a:ext cx="1600200" cy="3048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485C780E-C6F3-460C-BAF7-9298DE1BEB6B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  <p:sp>
        <p:nvSpPr>
          <p:cNvPr id="9" name="Oval 8"/>
          <p:cNvSpPr/>
          <p:nvPr/>
        </p:nvSpPr>
        <p:spPr bwMode="auto">
          <a:xfrm>
            <a:off x="1259632" y="3841599"/>
            <a:ext cx="432048" cy="432048"/>
          </a:xfrm>
          <a:prstGeom prst="ellipse">
            <a:avLst/>
          </a:prstGeom>
          <a:solidFill>
            <a:schemeClr val="accent1"/>
          </a:solidFill>
          <a:ln w="57150" cap="flat" cmpd="sng" algn="ctr">
            <a:solidFill>
              <a:schemeClr val="bg2">
                <a:lumMod val="50000"/>
              </a:schemeClr>
            </a:solidFill>
            <a:prstDash val="solid"/>
            <a:round/>
            <a:headEnd type="none" w="sm" len="sm"/>
            <a:tailEnd type="triangle" w="lg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cxnSp>
        <p:nvCxnSpPr>
          <p:cNvPr id="14" name="Straight Connector 13"/>
          <p:cNvCxnSpPr>
            <a:stCxn id="9" idx="6"/>
          </p:cNvCxnSpPr>
          <p:nvPr/>
        </p:nvCxnSpPr>
        <p:spPr bwMode="auto">
          <a:xfrm>
            <a:off x="1691680" y="4057623"/>
            <a:ext cx="1152128" cy="0"/>
          </a:xfrm>
          <a:prstGeom prst="line">
            <a:avLst/>
          </a:prstGeom>
          <a:solidFill>
            <a:schemeClr val="accent1"/>
          </a:solidFill>
          <a:ln w="57150" cap="flat" cmpd="sng" algn="ctr">
            <a:solidFill>
              <a:srgbClr val="8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5" name="Straight Connector 14"/>
          <p:cNvCxnSpPr/>
          <p:nvPr/>
        </p:nvCxnSpPr>
        <p:spPr bwMode="auto">
          <a:xfrm flipV="1">
            <a:off x="1475656" y="2708920"/>
            <a:ext cx="0" cy="1132680"/>
          </a:xfrm>
          <a:prstGeom prst="line">
            <a:avLst/>
          </a:prstGeom>
          <a:solidFill>
            <a:schemeClr val="accent1"/>
          </a:solidFill>
          <a:ln w="57150" cap="flat" cmpd="sng" algn="ctr">
            <a:solidFill>
              <a:srgbClr val="008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9" name="Oval 18"/>
          <p:cNvSpPr/>
          <p:nvPr/>
        </p:nvSpPr>
        <p:spPr bwMode="auto">
          <a:xfrm>
            <a:off x="179512" y="2708920"/>
            <a:ext cx="2592288" cy="2592288"/>
          </a:xfrm>
          <a:prstGeom prst="ellipse">
            <a:avLst/>
          </a:prstGeom>
          <a:noFill/>
          <a:ln w="57150" cap="flat" cmpd="sng" algn="ctr">
            <a:solidFill>
              <a:schemeClr val="accent2">
                <a:lumMod val="50000"/>
              </a:schemeClr>
            </a:solidFill>
            <a:prstDash val="solid"/>
            <a:round/>
            <a:headEnd type="none" w="sm" len="sm"/>
            <a:tailEnd type="triangle" w="lg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611560" y="5301208"/>
            <a:ext cx="175580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7030A0"/>
                </a:solidFill>
              </a:rPr>
              <a:t>Rotate handle</a:t>
            </a:r>
            <a:endParaRPr lang="en-US" dirty="0">
              <a:solidFill>
                <a:srgbClr val="7030A0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683568" y="4221088"/>
            <a:ext cx="161589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Move handle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691680" y="3676962"/>
            <a:ext cx="177503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800000"/>
                </a:solidFill>
              </a:rPr>
              <a:t>Move locked on X</a:t>
            </a:r>
            <a:endParaRPr lang="en-US" sz="1600" dirty="0">
              <a:solidFill>
                <a:srgbClr val="800000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 rot="16200000">
            <a:off x="402495" y="2636272"/>
            <a:ext cx="177503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008000"/>
                </a:solidFill>
              </a:rPr>
              <a:t>Move locked on Y</a:t>
            </a:r>
            <a:endParaRPr lang="en-US" sz="1600" dirty="0">
              <a:solidFill>
                <a:srgbClr val="008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4871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Body Editing</a:t>
            </a:r>
            <a:endParaRPr lang="en-US" baseline="30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816" y="1143000"/>
            <a:ext cx="5688434" cy="5181600"/>
          </a:xfrm>
        </p:spPr>
        <p:txBody>
          <a:bodyPr/>
          <a:lstStyle/>
          <a:p>
            <a:r>
              <a:rPr lang="en-US" sz="1800" dirty="0" smtClean="0"/>
              <a:t>When a body is selected and the action handlers are shown you can either click ‘n drag the handlers for moving, rotating, resizing the object:</a:t>
            </a:r>
          </a:p>
          <a:p>
            <a:pPr marL="0" indent="0">
              <a:buNone/>
            </a:pPr>
            <a:r>
              <a:rPr lang="en-US" sz="1800" dirty="0" smtClean="0">
                <a:solidFill>
                  <a:srgbClr val="008000"/>
                </a:solidFill>
              </a:rPr>
              <a:t>TRC</a:t>
            </a:r>
            <a:r>
              <a:rPr lang="en-US" sz="1800" dirty="0" smtClean="0"/>
              <a:t> example, click `n drag: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1800" dirty="0" smtClean="0"/>
              <a:t>On the </a:t>
            </a:r>
            <a:r>
              <a:rPr lang="en-US" sz="1800" dirty="0" smtClean="0">
                <a:solidFill>
                  <a:srgbClr val="800000"/>
                </a:solidFill>
              </a:rPr>
              <a:t>base plane</a:t>
            </a:r>
            <a:r>
              <a:rPr lang="en-US" sz="1800" dirty="0" smtClean="0"/>
              <a:t>, to move it perpendicular </a:t>
            </a:r>
            <a:r>
              <a:rPr lang="en-US" sz="1800" b="1" dirty="0">
                <a:solidFill>
                  <a:srgbClr val="000000"/>
                </a:solidFill>
                <a:sym typeface="Symbol"/>
              </a:rPr>
              <a:t></a:t>
            </a:r>
            <a:r>
              <a:rPr lang="en-US" sz="1800" dirty="0" smtClean="0"/>
              <a:t> to height vector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1800" dirty="0" smtClean="0"/>
              <a:t>On the </a:t>
            </a:r>
            <a:r>
              <a:rPr lang="en-US" sz="1800" dirty="0" smtClean="0">
                <a:solidFill>
                  <a:srgbClr val="800000"/>
                </a:solidFill>
              </a:rPr>
              <a:t>small square handler </a:t>
            </a:r>
            <a:r>
              <a:rPr lang="en-US" sz="1800" dirty="0" smtClean="0"/>
              <a:t>on the apex plane, to freely move the height, axis or normal of body</a:t>
            </a:r>
            <a:br>
              <a:rPr lang="en-US" sz="1800" dirty="0" smtClean="0"/>
            </a:br>
            <a:r>
              <a:rPr lang="en-US" sz="1800" i="1" dirty="0" smtClean="0"/>
              <a:t>This handler appears only if it lies on the viewing plane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1800" dirty="0" smtClean="0"/>
              <a:t>On the </a:t>
            </a:r>
            <a:r>
              <a:rPr lang="en-US" sz="1800" dirty="0" smtClean="0">
                <a:solidFill>
                  <a:srgbClr val="800000"/>
                </a:solidFill>
              </a:rPr>
              <a:t>apex plane</a:t>
            </a:r>
            <a:r>
              <a:rPr lang="en-US" sz="1800" dirty="0" smtClean="0"/>
              <a:t>, to move it perpendicular to the height vector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1800" dirty="0" smtClean="0"/>
              <a:t>On the </a:t>
            </a:r>
            <a:r>
              <a:rPr lang="en-US" sz="1800" dirty="0" smtClean="0">
                <a:solidFill>
                  <a:srgbClr val="800000"/>
                </a:solidFill>
              </a:rPr>
              <a:t>conic surface close to the apex </a:t>
            </a:r>
            <a:r>
              <a:rPr lang="en-US" sz="1800" dirty="0" smtClean="0"/>
              <a:t>to resize the </a:t>
            </a:r>
            <a:r>
              <a:rPr lang="en-US" sz="1800" dirty="0" err="1" smtClean="0"/>
              <a:t>appex</a:t>
            </a:r>
            <a:r>
              <a:rPr lang="en-US" sz="1800" dirty="0" smtClean="0"/>
              <a:t> radius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1800" dirty="0" smtClean="0"/>
              <a:t>On the </a:t>
            </a:r>
            <a:r>
              <a:rPr lang="en-US" sz="1800" dirty="0" smtClean="0">
                <a:solidFill>
                  <a:srgbClr val="800000"/>
                </a:solidFill>
              </a:rPr>
              <a:t>conic surface close to the base </a:t>
            </a:r>
            <a:r>
              <a:rPr lang="en-US" sz="1800" dirty="0" smtClean="0"/>
              <a:t>to resize the base radius</a:t>
            </a:r>
            <a:endParaRPr lang="en-US" sz="1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6934200" y="6400800"/>
            <a:ext cx="1600200" cy="3048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485C780E-C6F3-460C-BAF7-9298DE1BEB6B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928762"/>
            <a:ext cx="2419350" cy="2886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611560" y="3933056"/>
            <a:ext cx="34817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</a:t>
            </a:r>
            <a:endParaRPr lang="en-US" b="1" dirty="0">
              <a:solidFill>
                <a:srgbClr val="8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699792" y="2956882"/>
            <a:ext cx="34817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2495636" y="2556772"/>
            <a:ext cx="34817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</a:t>
            </a:r>
            <a:endParaRPr lang="en-US" b="1" dirty="0">
              <a:solidFill>
                <a:srgbClr val="8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8" name="Straight Arrow Connector 7"/>
          <p:cNvCxnSpPr>
            <a:stCxn id="16" idx="1"/>
          </p:cNvCxnSpPr>
          <p:nvPr/>
        </p:nvCxnSpPr>
        <p:spPr bwMode="auto">
          <a:xfrm flipH="1" flipV="1">
            <a:off x="2411760" y="3068960"/>
            <a:ext cx="288032" cy="87977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0" name="Straight Arrow Connector 9"/>
          <p:cNvCxnSpPr/>
          <p:nvPr/>
        </p:nvCxnSpPr>
        <p:spPr bwMode="auto">
          <a:xfrm flipV="1">
            <a:off x="2101029" y="2780928"/>
            <a:ext cx="475134" cy="119663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arrow"/>
            <a:tailEnd type="arrow"/>
          </a:ln>
          <a:effectLst/>
        </p:spPr>
      </p:cxnSp>
      <p:cxnSp>
        <p:nvCxnSpPr>
          <p:cNvPr id="14" name="Straight Arrow Connector 13"/>
          <p:cNvCxnSpPr/>
          <p:nvPr/>
        </p:nvCxnSpPr>
        <p:spPr bwMode="auto">
          <a:xfrm flipH="1" flipV="1">
            <a:off x="2101029" y="2348880"/>
            <a:ext cx="94707" cy="407947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arrow"/>
            <a:tailEnd type="arrow"/>
          </a:ln>
          <a:effectLst/>
        </p:spPr>
      </p:cxnSp>
      <p:sp>
        <p:nvSpPr>
          <p:cNvPr id="18" name="TextBox 17"/>
          <p:cNvSpPr txBox="1"/>
          <p:nvPr/>
        </p:nvSpPr>
        <p:spPr>
          <a:xfrm>
            <a:off x="1974296" y="2060848"/>
            <a:ext cx="34817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</a:t>
            </a:r>
          </a:p>
        </p:txBody>
      </p:sp>
      <p:cxnSp>
        <p:nvCxnSpPr>
          <p:cNvPr id="20" name="Straight Arrow Connector 19"/>
          <p:cNvCxnSpPr/>
          <p:nvPr/>
        </p:nvCxnSpPr>
        <p:spPr bwMode="auto">
          <a:xfrm flipV="1">
            <a:off x="610748" y="3873224"/>
            <a:ext cx="475134" cy="119663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arrow"/>
            <a:tailEnd type="arrow"/>
          </a:ln>
          <a:effectLst/>
        </p:spPr>
      </p:cxnSp>
      <p:cxnSp>
        <p:nvCxnSpPr>
          <p:cNvPr id="21" name="Straight Arrow Connector 20"/>
          <p:cNvCxnSpPr/>
          <p:nvPr/>
        </p:nvCxnSpPr>
        <p:spPr bwMode="auto">
          <a:xfrm flipH="1" flipV="1">
            <a:off x="1187624" y="4333166"/>
            <a:ext cx="94707" cy="407947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arrow"/>
            <a:tailEnd type="arrow"/>
          </a:ln>
          <a:effectLst/>
        </p:spPr>
      </p:cxnSp>
      <p:sp>
        <p:nvSpPr>
          <p:cNvPr id="22" name="TextBox 21"/>
          <p:cNvSpPr txBox="1"/>
          <p:nvPr/>
        </p:nvSpPr>
        <p:spPr>
          <a:xfrm>
            <a:off x="1187624" y="4685074"/>
            <a:ext cx="34817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</a:t>
            </a:r>
            <a:endParaRPr lang="en-US" b="1" dirty="0">
              <a:solidFill>
                <a:srgbClr val="8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95074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Region Editing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Add a </a:t>
            </a:r>
            <a:r>
              <a:rPr lang="en-US" dirty="0" smtClean="0">
                <a:solidFill>
                  <a:srgbClr val="008000"/>
                </a:solidFill>
              </a:rPr>
              <a:t>REGION</a:t>
            </a:r>
            <a:r>
              <a:rPr lang="en-US" dirty="0" smtClean="0"/>
              <a:t>: </a:t>
            </a:r>
            <a:r>
              <a:rPr lang="en-US" dirty="0" smtClean="0">
                <a:solidFill>
                  <a:srgbClr val="800000"/>
                </a:solidFill>
              </a:rPr>
              <a:t>Right-Click</a:t>
            </a:r>
            <a:r>
              <a:rPr lang="en-US" dirty="0" smtClean="0"/>
              <a:t> or [</a:t>
            </a:r>
            <a:r>
              <a:rPr lang="en-US" b="1" dirty="0" smtClean="0">
                <a:solidFill>
                  <a:srgbClr val="800000"/>
                </a:solidFill>
              </a:rPr>
              <a:t>R</a:t>
            </a:r>
            <a:r>
              <a:rPr lang="en-US" dirty="0" smtClean="0"/>
              <a:t>] or </a:t>
            </a:r>
            <a:r>
              <a:rPr lang="en-US" dirty="0"/>
              <a:t>[</a:t>
            </a:r>
            <a:r>
              <a:rPr lang="en-US" b="1" dirty="0">
                <a:solidFill>
                  <a:srgbClr val="800000"/>
                </a:solidFill>
              </a:rPr>
              <a:t>Space</a:t>
            </a:r>
            <a:r>
              <a:rPr lang="en-US" dirty="0"/>
              <a:t>] or [</a:t>
            </a:r>
            <a:r>
              <a:rPr lang="en-US" b="1" dirty="0">
                <a:solidFill>
                  <a:srgbClr val="800000"/>
                </a:solidFill>
              </a:rPr>
              <a:t>Ins</a:t>
            </a:r>
            <a:r>
              <a:rPr lang="en-US" dirty="0"/>
              <a:t>]</a:t>
            </a:r>
            <a:endParaRPr lang="en-US" dirty="0">
              <a:solidFill>
                <a:srgbClr val="800000"/>
              </a:solidFill>
            </a:endParaRPr>
          </a:p>
          <a:p>
            <a:r>
              <a:rPr lang="en-US" dirty="0" smtClean="0">
                <a:sym typeface="Wingdings" pitchFamily="2" charset="2"/>
              </a:rPr>
              <a:t>Immediately the properties </a:t>
            </a:r>
            <a:r>
              <a:rPr lang="en-US" dirty="0" err="1" smtClean="0">
                <a:sym typeface="Wingdings" pitchFamily="2" charset="2"/>
              </a:rPr>
              <a:t>listbox</a:t>
            </a:r>
            <a:r>
              <a:rPr lang="en-US" dirty="0" smtClean="0">
                <a:sym typeface="Wingdings" pitchFamily="2" charset="2"/>
              </a:rPr>
              <a:t> will be activated to edit the name </a:t>
            </a:r>
          </a:p>
          <a:p>
            <a:r>
              <a:rPr lang="en-US" dirty="0">
                <a:sym typeface="Wingdings" pitchFamily="2" charset="2"/>
              </a:rPr>
              <a:t>Renaming a region will automatically rename any reference to it without asking the </a:t>
            </a:r>
            <a:r>
              <a:rPr lang="en-US" dirty="0" smtClean="0">
                <a:sym typeface="Wingdings" pitchFamily="2" charset="2"/>
              </a:rPr>
              <a:t>user</a:t>
            </a:r>
          </a:p>
          <a:p>
            <a:r>
              <a:rPr lang="en-US" dirty="0" smtClean="0">
                <a:sym typeface="Wingdings" pitchFamily="2" charset="2"/>
              </a:rPr>
              <a:t>When changing the material or transformation of a region flair will automatically add the appropriate </a:t>
            </a:r>
            <a:r>
              <a:rPr lang="en-US" dirty="0" smtClean="0">
                <a:solidFill>
                  <a:srgbClr val="008000"/>
                </a:solidFill>
                <a:sym typeface="Wingdings" pitchFamily="2" charset="2"/>
              </a:rPr>
              <a:t>ASSIGNMAT</a:t>
            </a:r>
            <a:r>
              <a:rPr lang="en-US" dirty="0" smtClean="0">
                <a:sym typeface="Wingdings" pitchFamily="2" charset="2"/>
              </a:rPr>
              <a:t> and/or </a:t>
            </a:r>
            <a:r>
              <a:rPr lang="en-US" dirty="0" smtClean="0">
                <a:solidFill>
                  <a:srgbClr val="008000"/>
                </a:solidFill>
                <a:sym typeface="Wingdings" pitchFamily="2" charset="2"/>
              </a:rPr>
              <a:t>LATTICE</a:t>
            </a:r>
            <a:r>
              <a:rPr lang="en-US" dirty="0" smtClean="0">
                <a:sym typeface="Wingdings" pitchFamily="2" charset="2"/>
              </a:rPr>
              <a:t> cards</a:t>
            </a:r>
          </a:p>
          <a:p>
            <a:r>
              <a:rPr lang="en-US" dirty="0" smtClean="0">
                <a:sym typeface="Wingdings" pitchFamily="2" charset="2"/>
              </a:rPr>
              <a:t>However deleting a region will not delete the associated </a:t>
            </a:r>
            <a:r>
              <a:rPr lang="en-US" dirty="0" smtClean="0">
                <a:solidFill>
                  <a:srgbClr val="008000"/>
                </a:solidFill>
                <a:sym typeface="Wingdings" pitchFamily="2" charset="2"/>
              </a:rPr>
              <a:t>ASSIGNMAT</a:t>
            </a:r>
            <a:r>
              <a:rPr lang="en-US" dirty="0" smtClean="0">
                <a:sym typeface="Wingdings" pitchFamily="2" charset="2"/>
              </a:rPr>
              <a:t> and/or </a:t>
            </a:r>
            <a:r>
              <a:rPr lang="en-US" dirty="0" smtClean="0">
                <a:solidFill>
                  <a:srgbClr val="008000"/>
                </a:solidFill>
                <a:sym typeface="Wingdings" pitchFamily="2" charset="2"/>
              </a:rPr>
              <a:t>LATTICE</a:t>
            </a:r>
            <a:r>
              <a:rPr lang="en-US" dirty="0" smtClean="0">
                <a:sym typeface="Wingdings" pitchFamily="2" charset="2"/>
              </a:rPr>
              <a:t> cards</a:t>
            </a:r>
          </a:p>
          <a:p>
            <a:endParaRPr lang="en-US" dirty="0">
              <a:solidFill>
                <a:srgbClr val="8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6934200" y="6400800"/>
            <a:ext cx="1600200" cy="3048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485C780E-C6F3-460C-BAF7-9298DE1BEB6B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5182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Zone editing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With the keyboard:</a:t>
            </a:r>
          </a:p>
          <a:p>
            <a:r>
              <a:rPr lang="en-US" dirty="0" smtClean="0">
                <a:solidFill>
                  <a:srgbClr val="800000"/>
                </a:solidFill>
              </a:rPr>
              <a:t>Add</a:t>
            </a:r>
            <a:r>
              <a:rPr lang="en-US" dirty="0" smtClean="0"/>
              <a:t>: Enter an expression in the “</a:t>
            </a:r>
            <a:r>
              <a:rPr lang="en-US" dirty="0" smtClean="0">
                <a:solidFill>
                  <a:srgbClr val="800000"/>
                </a:solidFill>
              </a:rPr>
              <a:t>+zone</a:t>
            </a:r>
            <a:r>
              <a:rPr lang="en-US" dirty="0" smtClean="0"/>
              <a:t>” field</a:t>
            </a:r>
          </a:p>
          <a:p>
            <a:r>
              <a:rPr lang="en-US" dirty="0" smtClean="0">
                <a:solidFill>
                  <a:srgbClr val="800000"/>
                </a:solidFill>
              </a:rPr>
              <a:t>Modify</a:t>
            </a:r>
            <a:r>
              <a:rPr lang="en-US" dirty="0" smtClean="0"/>
              <a:t>: Select the zone to modify and alter with the keyboard the zone expression</a:t>
            </a:r>
          </a:p>
          <a:p>
            <a:r>
              <a:rPr lang="en-US" dirty="0" smtClean="0">
                <a:solidFill>
                  <a:srgbClr val="800000"/>
                </a:solidFill>
              </a:rPr>
              <a:t>Delete</a:t>
            </a:r>
            <a:r>
              <a:rPr lang="en-US" dirty="0" smtClean="0"/>
              <a:t>: Select the zone and then </a:t>
            </a:r>
            <a:r>
              <a:rPr lang="en-US" dirty="0" err="1" smtClean="0">
                <a:solidFill>
                  <a:srgbClr val="800000"/>
                </a:solidFill>
              </a:rPr>
              <a:t>Right-Click</a:t>
            </a:r>
            <a:r>
              <a:rPr lang="en-US" dirty="0" err="1" smtClean="0">
                <a:solidFill>
                  <a:srgbClr val="800000"/>
                </a:solidFill>
                <a:sym typeface="Wingdings" pitchFamily="2" charset="2"/>
              </a:rPr>
              <a:t>Delete</a:t>
            </a:r>
            <a:r>
              <a:rPr lang="en-US" dirty="0" smtClean="0">
                <a:solidFill>
                  <a:srgbClr val="800000"/>
                </a:solidFill>
                <a:sym typeface="Wingdings" pitchFamily="2" charset="2"/>
              </a:rPr>
              <a:t> </a:t>
            </a:r>
            <a:r>
              <a:rPr lang="en-US" dirty="0" smtClean="0">
                <a:sym typeface="Wingdings" pitchFamily="2" charset="2"/>
              </a:rPr>
              <a:t>or hit the [</a:t>
            </a:r>
            <a:r>
              <a:rPr lang="en-US" b="1" dirty="0" smtClean="0">
                <a:solidFill>
                  <a:srgbClr val="800000"/>
                </a:solidFill>
                <a:sym typeface="Wingdings" pitchFamily="2" charset="2"/>
              </a:rPr>
              <a:t>Del</a:t>
            </a:r>
            <a:r>
              <a:rPr lang="en-US" dirty="0" smtClean="0">
                <a:solidFill>
                  <a:srgbClr val="800000"/>
                </a:solidFill>
                <a:sym typeface="Wingdings" pitchFamily="2" charset="2"/>
              </a:rPr>
              <a:t>]</a:t>
            </a:r>
            <a:r>
              <a:rPr lang="en-US" dirty="0" smtClean="0">
                <a:sym typeface="Wingdings" pitchFamily="2" charset="2"/>
              </a:rPr>
              <a:t> key INSIDE the Property </a:t>
            </a:r>
            <a:r>
              <a:rPr lang="en-US" dirty="0" err="1" smtClean="0">
                <a:sym typeface="Wingdings" pitchFamily="2" charset="2"/>
              </a:rPr>
              <a:t>Listbox</a:t>
            </a:r>
            <a:r>
              <a:rPr lang="en-US" dirty="0" smtClean="0">
                <a:sym typeface="Wingdings" pitchFamily="2" charset="2"/>
              </a:rPr>
              <a:t>!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6934200" y="6400800"/>
            <a:ext cx="1600200" cy="3048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485C780E-C6F3-460C-BAF7-9298DE1BEB6B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3059832" y="3695373"/>
            <a:ext cx="5904656" cy="1908215"/>
          </a:xfrm>
          <a:prstGeom prst="rect">
            <a:avLst/>
          </a:prstGeom>
          <a:solidFill>
            <a:srgbClr val="FFFFCC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sz="1800" dirty="0" smtClean="0">
                <a:solidFill>
                  <a:srgbClr val="000000"/>
                </a:solidFill>
              </a:rPr>
              <a:t>Zone: is a </a:t>
            </a:r>
            <a:r>
              <a:rPr lang="en-US" sz="1800" dirty="0" err="1" smtClean="0">
                <a:solidFill>
                  <a:srgbClr val="000000"/>
                </a:solidFill>
              </a:rPr>
              <a:t>subregion</a:t>
            </a:r>
            <a:r>
              <a:rPr lang="en-US" sz="1800" dirty="0" smtClean="0">
                <a:solidFill>
                  <a:srgbClr val="000000"/>
                </a:solidFill>
              </a:rPr>
              <a:t> expressed in terms of + and – only</a:t>
            </a:r>
          </a:p>
          <a:p>
            <a:r>
              <a:rPr lang="en-US" dirty="0" smtClean="0">
                <a:solidFill>
                  <a:srgbClr val="000000"/>
                </a:solidFill>
              </a:rPr>
              <a:t>e.g.	REGION  TEST </a:t>
            </a:r>
            <a:r>
              <a:rPr lang="en-US" dirty="0" smtClean="0">
                <a:solidFill>
                  <a:srgbClr val="FF0000"/>
                </a:solidFill>
              </a:rPr>
              <a:t>+a +b</a:t>
            </a:r>
            <a:r>
              <a:rPr lang="en-US" dirty="0" smtClean="0">
                <a:solidFill>
                  <a:srgbClr val="000000"/>
                </a:solidFill>
              </a:rPr>
              <a:t> | </a:t>
            </a:r>
            <a:r>
              <a:rPr lang="en-US" dirty="0" smtClean="0">
                <a:solidFill>
                  <a:srgbClr val="00B050"/>
                </a:solidFill>
              </a:rPr>
              <a:t>+c –d </a:t>
            </a:r>
            <a:r>
              <a:rPr lang="en-US" dirty="0" smtClean="0">
                <a:solidFill>
                  <a:srgbClr val="000000"/>
                </a:solidFill>
              </a:rPr>
              <a:t>| </a:t>
            </a:r>
            <a:r>
              <a:rPr lang="en-US" dirty="0" smtClean="0">
                <a:solidFill>
                  <a:srgbClr val="0070C0"/>
                </a:solidFill>
              </a:rPr>
              <a:t>+e</a:t>
            </a:r>
          </a:p>
          <a:p>
            <a:r>
              <a:rPr lang="en-US" dirty="0" smtClean="0">
                <a:solidFill>
                  <a:srgbClr val="000000"/>
                </a:solidFill>
              </a:rPr>
              <a:t>contains three zones</a:t>
            </a:r>
          </a:p>
          <a:p>
            <a:r>
              <a:rPr lang="en-US" dirty="0" smtClean="0">
                <a:solidFill>
                  <a:srgbClr val="000000"/>
                </a:solidFill>
              </a:rPr>
              <a:t>	zone01: </a:t>
            </a:r>
            <a:r>
              <a:rPr lang="en-US" dirty="0" smtClean="0">
                <a:solidFill>
                  <a:srgbClr val="FF0000"/>
                </a:solidFill>
              </a:rPr>
              <a:t>+a +b</a:t>
            </a:r>
          </a:p>
          <a:p>
            <a:r>
              <a:rPr lang="en-US" dirty="0" smtClean="0">
                <a:solidFill>
                  <a:srgbClr val="000000"/>
                </a:solidFill>
              </a:rPr>
              <a:t>	zone02: </a:t>
            </a:r>
            <a:r>
              <a:rPr lang="en-US" dirty="0" smtClean="0">
                <a:solidFill>
                  <a:srgbClr val="00B050"/>
                </a:solidFill>
              </a:rPr>
              <a:t>+c –d</a:t>
            </a:r>
          </a:p>
          <a:p>
            <a:r>
              <a:rPr lang="en-US" dirty="0" smtClean="0">
                <a:solidFill>
                  <a:srgbClr val="000000"/>
                </a:solidFill>
              </a:rPr>
              <a:t>	zone03: </a:t>
            </a:r>
            <a:r>
              <a:rPr lang="en-US" dirty="0">
                <a:solidFill>
                  <a:srgbClr val="0070C0"/>
                </a:solidFill>
              </a:rPr>
              <a:t>+e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3705515"/>
            <a:ext cx="2686708" cy="193899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465470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Zone editing</a:t>
            </a:r>
            <a:endParaRPr lang="en-US" baseline="30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sz="1800" dirty="0" smtClean="0">
                <a:sym typeface="Wingdings" pitchFamily="2" charset="2"/>
              </a:rPr>
              <a:t>Graphically:</a:t>
            </a:r>
          </a:p>
          <a:p>
            <a:r>
              <a:rPr lang="en-US" sz="1800" dirty="0" smtClean="0">
                <a:sym typeface="Wingdings" pitchFamily="2" charset="2"/>
              </a:rPr>
              <a:t>First select the desired </a:t>
            </a:r>
            <a:r>
              <a:rPr lang="en-US" sz="1800" dirty="0" smtClean="0">
                <a:solidFill>
                  <a:srgbClr val="008000"/>
                </a:solidFill>
                <a:sym typeface="Wingdings" pitchFamily="2" charset="2"/>
              </a:rPr>
              <a:t>REGION</a:t>
            </a:r>
            <a:r>
              <a:rPr lang="en-US" sz="1800" dirty="0" smtClean="0">
                <a:sym typeface="Wingdings" pitchFamily="2" charset="2"/>
              </a:rPr>
              <a:t> to add/modify the zone</a:t>
            </a:r>
            <a:endParaRPr lang="en-US" sz="1800" i="1" u="sng" dirty="0" smtClean="0">
              <a:solidFill>
                <a:srgbClr val="FF0000"/>
              </a:solidFill>
              <a:sym typeface="Wingdings" pitchFamily="2" charset="2"/>
            </a:endParaRPr>
          </a:p>
          <a:p>
            <a:r>
              <a:rPr lang="en-US" sz="1800" dirty="0" smtClean="0">
                <a:solidFill>
                  <a:srgbClr val="800000"/>
                </a:solidFill>
              </a:rPr>
              <a:t>Add</a:t>
            </a:r>
            <a:r>
              <a:rPr lang="en-US" sz="1800" dirty="0" smtClean="0"/>
              <a:t> a new zone:</a:t>
            </a:r>
          </a:p>
          <a:p>
            <a:pPr lvl="1"/>
            <a:r>
              <a:rPr lang="en-US" sz="1600" dirty="0" smtClean="0"/>
              <a:t>Verify that there is no zone selected in the property </a:t>
            </a:r>
            <a:r>
              <a:rPr lang="en-US" sz="1600" dirty="0" err="1" smtClean="0"/>
              <a:t>listbox</a:t>
            </a:r>
            <a:r>
              <a:rPr lang="en-US" sz="1600" dirty="0" smtClean="0"/>
              <a:t>.</a:t>
            </a:r>
            <a:br>
              <a:rPr lang="en-US" sz="1600" dirty="0" smtClean="0"/>
            </a:br>
            <a:r>
              <a:rPr lang="en-US" sz="1600" dirty="0" smtClean="0"/>
              <a:t>If there is any hit </a:t>
            </a:r>
            <a:r>
              <a:rPr lang="en-US" sz="1600" dirty="0" smtClean="0">
                <a:solidFill>
                  <a:srgbClr val="800000"/>
                </a:solidFill>
              </a:rPr>
              <a:t>Esc</a:t>
            </a:r>
            <a:r>
              <a:rPr lang="en-US" sz="1600" dirty="0" smtClean="0"/>
              <a:t>ape to unselect them</a:t>
            </a:r>
          </a:p>
          <a:p>
            <a:pPr lvl="1"/>
            <a:r>
              <a:rPr lang="en-US" sz="1600" dirty="0" smtClean="0">
                <a:solidFill>
                  <a:srgbClr val="800000"/>
                </a:solidFill>
              </a:rPr>
              <a:t>Add on the selection </a:t>
            </a:r>
            <a:r>
              <a:rPr lang="en-US" sz="1600" b="1" dirty="0" smtClean="0">
                <a:solidFill>
                  <a:srgbClr val="800000"/>
                </a:solidFill>
              </a:rPr>
              <a:t>ONLY </a:t>
            </a:r>
            <a:r>
              <a:rPr lang="en-US" sz="1600" dirty="0" smtClean="0">
                <a:solidFill>
                  <a:srgbClr val="800000"/>
                </a:solidFill>
              </a:rPr>
              <a:t>the bodies </a:t>
            </a:r>
            <a:r>
              <a:rPr lang="en-US" sz="1600" dirty="0" smtClean="0"/>
              <a:t>representing the borders of the zone</a:t>
            </a:r>
          </a:p>
          <a:p>
            <a:pPr lvl="1"/>
            <a:r>
              <a:rPr lang="en-US" sz="1600" dirty="0" smtClean="0"/>
              <a:t>Click on </a:t>
            </a:r>
            <a:r>
              <a:rPr lang="en-US" sz="1600" dirty="0" smtClean="0">
                <a:solidFill>
                  <a:srgbClr val="800000"/>
                </a:solidFill>
              </a:rPr>
              <a:t>Right-click</a:t>
            </a:r>
            <a:r>
              <a:rPr lang="en-US" sz="1600" dirty="0" smtClean="0"/>
              <a:t> or [</a:t>
            </a:r>
            <a:r>
              <a:rPr lang="en-US" sz="1600" dirty="0" smtClean="0">
                <a:solidFill>
                  <a:srgbClr val="800000"/>
                </a:solidFill>
              </a:rPr>
              <a:t>Space</a:t>
            </a:r>
            <a:r>
              <a:rPr lang="en-US" sz="1600" dirty="0" smtClean="0"/>
              <a:t>]-&gt;</a:t>
            </a:r>
            <a:r>
              <a:rPr lang="en-US" sz="1600" dirty="0" smtClean="0">
                <a:solidFill>
                  <a:srgbClr val="800000"/>
                </a:solidFill>
              </a:rPr>
              <a:t>Zone</a:t>
            </a:r>
            <a:r>
              <a:rPr lang="en-US" sz="1600" dirty="0" smtClean="0"/>
              <a:t>      or with [</a:t>
            </a:r>
            <a:r>
              <a:rPr lang="en-US" sz="1600" b="1" dirty="0" smtClean="0">
                <a:solidFill>
                  <a:srgbClr val="800000"/>
                </a:solidFill>
              </a:rPr>
              <a:t>d</a:t>
            </a:r>
            <a:r>
              <a:rPr lang="en-US" sz="1600" dirty="0" smtClean="0"/>
              <a:t>]</a:t>
            </a:r>
            <a:r>
              <a:rPr lang="en-US" sz="1600" dirty="0" err="1" smtClean="0"/>
              <a:t>efine</a:t>
            </a:r>
            <a:endParaRPr lang="en-US" sz="1600" dirty="0" smtClean="0"/>
          </a:p>
          <a:p>
            <a:pPr lvl="1"/>
            <a:r>
              <a:rPr lang="en-US" sz="1600" dirty="0" smtClean="0">
                <a:sym typeface="Wingdings" pitchFamily="2" charset="2"/>
              </a:rPr>
              <a:t>Move the mouse and click </a:t>
            </a:r>
            <a:r>
              <a:rPr lang="en-US" sz="1600" dirty="0" smtClean="0">
                <a:solidFill>
                  <a:srgbClr val="800000"/>
                </a:solidFill>
                <a:sym typeface="Wingdings" pitchFamily="2" charset="2"/>
              </a:rPr>
              <a:t>in one of the viewports a point that should belong to the wished zone</a:t>
            </a:r>
          </a:p>
          <a:p>
            <a:pPr lvl="1"/>
            <a:r>
              <a:rPr lang="en-US" sz="1600" dirty="0" smtClean="0">
                <a:sym typeface="Wingdings" pitchFamily="2" charset="2"/>
              </a:rPr>
              <a:t>Automatically the zone expression will be created</a:t>
            </a:r>
          </a:p>
          <a:p>
            <a:r>
              <a:rPr lang="en-US" sz="1800" dirty="0" smtClean="0">
                <a:solidFill>
                  <a:srgbClr val="800000"/>
                </a:solidFill>
                <a:sym typeface="Wingdings" pitchFamily="2" charset="2"/>
              </a:rPr>
              <a:t>Modify/Edit an existing zone</a:t>
            </a:r>
            <a:r>
              <a:rPr lang="en-US" sz="1800" dirty="0" smtClean="0">
                <a:sym typeface="Wingdings" pitchFamily="2" charset="2"/>
              </a:rPr>
              <a:t>:</a:t>
            </a:r>
          </a:p>
          <a:p>
            <a:pPr lvl="1"/>
            <a:r>
              <a:rPr lang="en-US" sz="1600" dirty="0" smtClean="0">
                <a:sym typeface="Wingdings" pitchFamily="2" charset="2"/>
              </a:rPr>
              <a:t>Select the </a:t>
            </a:r>
            <a:r>
              <a:rPr lang="en-US" sz="1600" dirty="0" smtClean="0">
                <a:solidFill>
                  <a:srgbClr val="800000"/>
                </a:solidFill>
                <a:sym typeface="Wingdings" pitchFamily="2" charset="2"/>
              </a:rPr>
              <a:t>zone either on the property </a:t>
            </a:r>
            <a:r>
              <a:rPr lang="en-US" sz="1600" dirty="0" err="1" smtClean="0">
                <a:solidFill>
                  <a:srgbClr val="800000"/>
                </a:solidFill>
                <a:sym typeface="Wingdings" pitchFamily="2" charset="2"/>
              </a:rPr>
              <a:t>listbox</a:t>
            </a:r>
            <a:r>
              <a:rPr lang="en-US" sz="1600" dirty="0" smtClean="0">
                <a:solidFill>
                  <a:srgbClr val="800000"/>
                </a:solidFill>
                <a:sym typeface="Wingdings" pitchFamily="2" charset="2"/>
              </a:rPr>
              <a:t> </a:t>
            </a:r>
            <a:r>
              <a:rPr lang="en-US" sz="1600" dirty="0" smtClean="0">
                <a:sym typeface="Wingdings" pitchFamily="2" charset="2"/>
              </a:rPr>
              <a:t>or </a:t>
            </a:r>
            <a:r>
              <a:rPr lang="en-US" sz="1600" dirty="0" smtClean="0">
                <a:solidFill>
                  <a:srgbClr val="800000"/>
                </a:solidFill>
                <a:sym typeface="Wingdings" pitchFamily="2" charset="2"/>
              </a:rPr>
              <a:t>graphically in any viewport clicking a point </a:t>
            </a:r>
            <a:r>
              <a:rPr lang="en-US" sz="1600" dirty="0" smtClean="0">
                <a:sym typeface="Wingdings" pitchFamily="2" charset="2"/>
              </a:rPr>
              <a:t>that belongs to it</a:t>
            </a:r>
          </a:p>
          <a:p>
            <a:pPr lvl="1"/>
            <a:r>
              <a:rPr lang="en-US" sz="1600" dirty="0" smtClean="0">
                <a:solidFill>
                  <a:srgbClr val="800000"/>
                </a:solidFill>
                <a:sym typeface="Wingdings" pitchFamily="2" charset="2"/>
              </a:rPr>
              <a:t>Automatically all bodies involved in the zone expression will be selected</a:t>
            </a:r>
          </a:p>
          <a:p>
            <a:pPr lvl="1"/>
            <a:r>
              <a:rPr lang="en-US" sz="1600" dirty="0" smtClean="0">
                <a:sym typeface="Wingdings" pitchFamily="2" charset="2"/>
              </a:rPr>
              <a:t>With the zone selected, select or unselect additional bodies if needed</a:t>
            </a:r>
          </a:p>
          <a:p>
            <a:pPr lvl="1"/>
            <a:r>
              <a:rPr lang="en-US" sz="1600" dirty="0" smtClean="0">
                <a:sym typeface="Wingdings" pitchFamily="2" charset="2"/>
              </a:rPr>
              <a:t>Then like in the “Add a new zone” click on “</a:t>
            </a:r>
            <a:r>
              <a:rPr lang="en-US" sz="1600" dirty="0" smtClean="0">
                <a:solidFill>
                  <a:srgbClr val="800000"/>
                </a:solidFill>
                <a:sym typeface="Wingdings" pitchFamily="2" charset="2"/>
              </a:rPr>
              <a:t>Zone</a:t>
            </a:r>
            <a:r>
              <a:rPr lang="en-US" sz="1600" dirty="0" smtClean="0">
                <a:sym typeface="Wingdings" pitchFamily="2" charset="2"/>
              </a:rPr>
              <a:t>” or with [</a:t>
            </a:r>
            <a:r>
              <a:rPr lang="en-US" sz="1600" b="1" dirty="0" smtClean="0">
                <a:solidFill>
                  <a:srgbClr val="800000"/>
                </a:solidFill>
                <a:sym typeface="Wingdings" pitchFamily="2" charset="2"/>
              </a:rPr>
              <a:t>d</a:t>
            </a:r>
            <a:r>
              <a:rPr lang="en-US" sz="1600" dirty="0" smtClean="0">
                <a:sym typeface="Wingdings" pitchFamily="2" charset="2"/>
              </a:rPr>
              <a:t>]</a:t>
            </a:r>
            <a:r>
              <a:rPr lang="en-US" sz="1600" dirty="0" err="1" smtClean="0">
                <a:sym typeface="Wingdings" pitchFamily="2" charset="2"/>
              </a:rPr>
              <a:t>efine</a:t>
            </a:r>
            <a:r>
              <a:rPr lang="en-US" sz="1600" dirty="0" smtClean="0">
                <a:sym typeface="Wingdings" pitchFamily="2" charset="2"/>
              </a:rPr>
              <a:t> and click on point that belongs to it</a:t>
            </a:r>
          </a:p>
          <a:p>
            <a:r>
              <a:rPr lang="en-US" dirty="0" smtClean="0">
                <a:solidFill>
                  <a:srgbClr val="000000"/>
                </a:solidFill>
                <a:sym typeface="Wingdings" pitchFamily="2" charset="2"/>
              </a:rPr>
              <a:t>Do not select bodies that you don’t need</a:t>
            </a:r>
            <a:endParaRPr lang="en-US" dirty="0" smtClean="0">
              <a:solidFill>
                <a:srgbClr val="000000"/>
              </a:solidFill>
            </a:endParaRPr>
          </a:p>
          <a:p>
            <a:pPr>
              <a:buNone/>
            </a:pPr>
            <a:endParaRPr lang="en-US" sz="1800" dirty="0">
              <a:solidFill>
                <a:srgbClr val="8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6934200" y="6400800"/>
            <a:ext cx="1600200" cy="3048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485C780E-C6F3-460C-BAF7-9298DE1BEB6B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  <p:sp>
        <p:nvSpPr>
          <p:cNvPr id="7" name="Litebulb"/>
          <p:cNvSpPr>
            <a:spLocks noEditPoints="1" noChangeArrowheads="1"/>
          </p:cNvSpPr>
          <p:nvPr/>
        </p:nvSpPr>
        <p:spPr bwMode="auto">
          <a:xfrm>
            <a:off x="611560" y="6068144"/>
            <a:ext cx="304800" cy="457200"/>
          </a:xfrm>
          <a:custGeom>
            <a:avLst/>
            <a:gdLst>
              <a:gd name="T0" fmla="*/ 10800 w 21600"/>
              <a:gd name="T1" fmla="*/ 0 h 21600"/>
              <a:gd name="T2" fmla="*/ 21600 w 21600"/>
              <a:gd name="T3" fmla="*/ 7782 h 21600"/>
              <a:gd name="T4" fmla="*/ 0 w 21600"/>
              <a:gd name="T5" fmla="*/ 7782 h 21600"/>
              <a:gd name="T6" fmla="*/ 10800 w 21600"/>
              <a:gd name="T7" fmla="*/ 21600 h 21600"/>
              <a:gd name="T8" fmla="*/ 3556 w 21600"/>
              <a:gd name="T9" fmla="*/ 2188 h 21600"/>
              <a:gd name="T10" fmla="*/ 18277 w 21600"/>
              <a:gd name="T11" fmla="*/ 9282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extrusionOk="0">
                <a:moveTo>
                  <a:pt x="10825" y="21723"/>
                </a:moveTo>
                <a:lnTo>
                  <a:pt x="11215" y="21723"/>
                </a:lnTo>
                <a:lnTo>
                  <a:pt x="11552" y="21688"/>
                </a:lnTo>
                <a:lnTo>
                  <a:pt x="11916" y="21617"/>
                </a:lnTo>
                <a:lnTo>
                  <a:pt x="12253" y="21547"/>
                </a:lnTo>
                <a:lnTo>
                  <a:pt x="12617" y="21441"/>
                </a:lnTo>
                <a:lnTo>
                  <a:pt x="12902" y="21317"/>
                </a:lnTo>
                <a:lnTo>
                  <a:pt x="13162" y="21176"/>
                </a:lnTo>
                <a:lnTo>
                  <a:pt x="13396" y="21000"/>
                </a:lnTo>
                <a:lnTo>
                  <a:pt x="13655" y="20841"/>
                </a:lnTo>
                <a:lnTo>
                  <a:pt x="13863" y="20629"/>
                </a:lnTo>
                <a:lnTo>
                  <a:pt x="14045" y="20435"/>
                </a:lnTo>
                <a:lnTo>
                  <a:pt x="14200" y="20223"/>
                </a:lnTo>
                <a:lnTo>
                  <a:pt x="14356" y="19994"/>
                </a:lnTo>
                <a:lnTo>
                  <a:pt x="14460" y="19747"/>
                </a:lnTo>
                <a:lnTo>
                  <a:pt x="14512" y="19482"/>
                </a:lnTo>
                <a:lnTo>
                  <a:pt x="14512" y="19235"/>
                </a:lnTo>
                <a:lnTo>
                  <a:pt x="14512" y="19147"/>
                </a:lnTo>
                <a:lnTo>
                  <a:pt x="14512" y="18900"/>
                </a:lnTo>
                <a:lnTo>
                  <a:pt x="14512" y="18529"/>
                </a:lnTo>
                <a:lnTo>
                  <a:pt x="14512" y="18052"/>
                </a:lnTo>
                <a:lnTo>
                  <a:pt x="14512" y="17505"/>
                </a:lnTo>
                <a:lnTo>
                  <a:pt x="14512" y="16976"/>
                </a:lnTo>
                <a:lnTo>
                  <a:pt x="14512" y="16464"/>
                </a:lnTo>
                <a:lnTo>
                  <a:pt x="14512" y="15952"/>
                </a:lnTo>
                <a:lnTo>
                  <a:pt x="14512" y="15758"/>
                </a:lnTo>
                <a:lnTo>
                  <a:pt x="14616" y="15547"/>
                </a:lnTo>
                <a:lnTo>
                  <a:pt x="14694" y="15352"/>
                </a:lnTo>
                <a:lnTo>
                  <a:pt x="14798" y="15141"/>
                </a:lnTo>
                <a:lnTo>
                  <a:pt x="15161" y="14735"/>
                </a:lnTo>
                <a:lnTo>
                  <a:pt x="15602" y="14329"/>
                </a:lnTo>
                <a:lnTo>
                  <a:pt x="16745" y="13552"/>
                </a:lnTo>
                <a:lnTo>
                  <a:pt x="18043" y="12670"/>
                </a:lnTo>
                <a:lnTo>
                  <a:pt x="18744" y="12194"/>
                </a:lnTo>
                <a:lnTo>
                  <a:pt x="19341" y="11647"/>
                </a:lnTo>
                <a:lnTo>
                  <a:pt x="19938" y="11099"/>
                </a:lnTo>
                <a:lnTo>
                  <a:pt x="20483" y="10464"/>
                </a:lnTo>
                <a:lnTo>
                  <a:pt x="20743" y="10164"/>
                </a:lnTo>
                <a:lnTo>
                  <a:pt x="20950" y="9794"/>
                </a:lnTo>
                <a:lnTo>
                  <a:pt x="21132" y="9441"/>
                </a:lnTo>
                <a:lnTo>
                  <a:pt x="21288" y="9035"/>
                </a:lnTo>
                <a:lnTo>
                  <a:pt x="21444" y="8664"/>
                </a:lnTo>
                <a:lnTo>
                  <a:pt x="21548" y="8223"/>
                </a:lnTo>
                <a:lnTo>
                  <a:pt x="21600" y="7782"/>
                </a:lnTo>
                <a:lnTo>
                  <a:pt x="21600" y="7341"/>
                </a:lnTo>
                <a:lnTo>
                  <a:pt x="21600" y="6935"/>
                </a:lnTo>
                <a:lnTo>
                  <a:pt x="21548" y="6564"/>
                </a:lnTo>
                <a:lnTo>
                  <a:pt x="21496" y="6229"/>
                </a:lnTo>
                <a:lnTo>
                  <a:pt x="21392" y="5858"/>
                </a:lnTo>
                <a:lnTo>
                  <a:pt x="21288" y="5523"/>
                </a:lnTo>
                <a:lnTo>
                  <a:pt x="21132" y="5135"/>
                </a:lnTo>
                <a:lnTo>
                  <a:pt x="20950" y="4800"/>
                </a:lnTo>
                <a:lnTo>
                  <a:pt x="20743" y="4464"/>
                </a:lnTo>
                <a:lnTo>
                  <a:pt x="20535" y="4164"/>
                </a:lnTo>
                <a:lnTo>
                  <a:pt x="20301" y="3847"/>
                </a:lnTo>
                <a:lnTo>
                  <a:pt x="20042" y="3547"/>
                </a:lnTo>
                <a:lnTo>
                  <a:pt x="19782" y="3247"/>
                </a:lnTo>
                <a:lnTo>
                  <a:pt x="19133" y="2664"/>
                </a:lnTo>
                <a:lnTo>
                  <a:pt x="18458" y="2152"/>
                </a:lnTo>
                <a:lnTo>
                  <a:pt x="17705" y="1694"/>
                </a:lnTo>
                <a:lnTo>
                  <a:pt x="16849" y="1252"/>
                </a:lnTo>
                <a:lnTo>
                  <a:pt x="16407" y="1076"/>
                </a:lnTo>
                <a:lnTo>
                  <a:pt x="15940" y="900"/>
                </a:lnTo>
                <a:lnTo>
                  <a:pt x="15499" y="741"/>
                </a:lnTo>
                <a:lnTo>
                  <a:pt x="15057" y="600"/>
                </a:lnTo>
                <a:lnTo>
                  <a:pt x="14564" y="458"/>
                </a:lnTo>
                <a:lnTo>
                  <a:pt x="14045" y="335"/>
                </a:lnTo>
                <a:lnTo>
                  <a:pt x="13500" y="229"/>
                </a:lnTo>
                <a:lnTo>
                  <a:pt x="13006" y="158"/>
                </a:lnTo>
                <a:lnTo>
                  <a:pt x="12461" y="88"/>
                </a:lnTo>
                <a:lnTo>
                  <a:pt x="11968" y="52"/>
                </a:lnTo>
                <a:lnTo>
                  <a:pt x="11423" y="17"/>
                </a:lnTo>
                <a:lnTo>
                  <a:pt x="10825" y="17"/>
                </a:lnTo>
                <a:lnTo>
                  <a:pt x="10254" y="17"/>
                </a:lnTo>
                <a:lnTo>
                  <a:pt x="9709" y="52"/>
                </a:lnTo>
                <a:lnTo>
                  <a:pt x="9216" y="88"/>
                </a:lnTo>
                <a:lnTo>
                  <a:pt x="8671" y="158"/>
                </a:lnTo>
                <a:lnTo>
                  <a:pt x="8177" y="229"/>
                </a:lnTo>
                <a:lnTo>
                  <a:pt x="7632" y="335"/>
                </a:lnTo>
                <a:lnTo>
                  <a:pt x="7113" y="458"/>
                </a:lnTo>
                <a:lnTo>
                  <a:pt x="6620" y="600"/>
                </a:lnTo>
                <a:lnTo>
                  <a:pt x="6178" y="741"/>
                </a:lnTo>
                <a:lnTo>
                  <a:pt x="5737" y="900"/>
                </a:lnTo>
                <a:lnTo>
                  <a:pt x="5270" y="1076"/>
                </a:lnTo>
                <a:lnTo>
                  <a:pt x="4828" y="1252"/>
                </a:lnTo>
                <a:lnTo>
                  <a:pt x="3972" y="1694"/>
                </a:lnTo>
                <a:lnTo>
                  <a:pt x="3219" y="2152"/>
                </a:lnTo>
                <a:lnTo>
                  <a:pt x="2544" y="2664"/>
                </a:lnTo>
                <a:lnTo>
                  <a:pt x="1895" y="3247"/>
                </a:lnTo>
                <a:lnTo>
                  <a:pt x="1635" y="3547"/>
                </a:lnTo>
                <a:lnTo>
                  <a:pt x="1375" y="3847"/>
                </a:lnTo>
                <a:lnTo>
                  <a:pt x="1142" y="4164"/>
                </a:lnTo>
                <a:lnTo>
                  <a:pt x="934" y="4464"/>
                </a:lnTo>
                <a:lnTo>
                  <a:pt x="726" y="4800"/>
                </a:lnTo>
                <a:lnTo>
                  <a:pt x="545" y="5135"/>
                </a:lnTo>
                <a:lnTo>
                  <a:pt x="389" y="5523"/>
                </a:lnTo>
                <a:lnTo>
                  <a:pt x="285" y="5858"/>
                </a:lnTo>
                <a:lnTo>
                  <a:pt x="181" y="6229"/>
                </a:lnTo>
                <a:lnTo>
                  <a:pt x="129" y="6564"/>
                </a:lnTo>
                <a:lnTo>
                  <a:pt x="77" y="6935"/>
                </a:lnTo>
                <a:lnTo>
                  <a:pt x="77" y="7341"/>
                </a:lnTo>
                <a:lnTo>
                  <a:pt x="77" y="7782"/>
                </a:lnTo>
                <a:lnTo>
                  <a:pt x="129" y="8223"/>
                </a:lnTo>
                <a:lnTo>
                  <a:pt x="233" y="8664"/>
                </a:lnTo>
                <a:lnTo>
                  <a:pt x="389" y="9035"/>
                </a:lnTo>
                <a:lnTo>
                  <a:pt x="545" y="9441"/>
                </a:lnTo>
                <a:lnTo>
                  <a:pt x="726" y="9794"/>
                </a:lnTo>
                <a:lnTo>
                  <a:pt x="934" y="10164"/>
                </a:lnTo>
                <a:lnTo>
                  <a:pt x="1194" y="10464"/>
                </a:lnTo>
                <a:lnTo>
                  <a:pt x="1739" y="11099"/>
                </a:lnTo>
                <a:lnTo>
                  <a:pt x="2336" y="11647"/>
                </a:lnTo>
                <a:lnTo>
                  <a:pt x="2933" y="12194"/>
                </a:lnTo>
                <a:lnTo>
                  <a:pt x="3634" y="12670"/>
                </a:lnTo>
                <a:lnTo>
                  <a:pt x="4932" y="13552"/>
                </a:lnTo>
                <a:lnTo>
                  <a:pt x="6075" y="14329"/>
                </a:lnTo>
                <a:lnTo>
                  <a:pt x="6516" y="14735"/>
                </a:lnTo>
                <a:lnTo>
                  <a:pt x="6879" y="15141"/>
                </a:lnTo>
                <a:lnTo>
                  <a:pt x="6983" y="15352"/>
                </a:lnTo>
                <a:lnTo>
                  <a:pt x="7061" y="15547"/>
                </a:lnTo>
                <a:lnTo>
                  <a:pt x="7165" y="15758"/>
                </a:lnTo>
                <a:lnTo>
                  <a:pt x="7165" y="15952"/>
                </a:lnTo>
                <a:lnTo>
                  <a:pt x="7165" y="16464"/>
                </a:lnTo>
                <a:lnTo>
                  <a:pt x="7165" y="16976"/>
                </a:lnTo>
                <a:lnTo>
                  <a:pt x="7165" y="17505"/>
                </a:lnTo>
                <a:lnTo>
                  <a:pt x="7165" y="18052"/>
                </a:lnTo>
                <a:lnTo>
                  <a:pt x="7165" y="18529"/>
                </a:lnTo>
                <a:lnTo>
                  <a:pt x="7165" y="18900"/>
                </a:lnTo>
                <a:lnTo>
                  <a:pt x="7165" y="19147"/>
                </a:lnTo>
                <a:lnTo>
                  <a:pt x="7165" y="19235"/>
                </a:lnTo>
                <a:lnTo>
                  <a:pt x="7165" y="19482"/>
                </a:lnTo>
                <a:lnTo>
                  <a:pt x="7217" y="19747"/>
                </a:lnTo>
                <a:lnTo>
                  <a:pt x="7321" y="19994"/>
                </a:lnTo>
                <a:lnTo>
                  <a:pt x="7476" y="20223"/>
                </a:lnTo>
                <a:lnTo>
                  <a:pt x="7632" y="20435"/>
                </a:lnTo>
                <a:lnTo>
                  <a:pt x="7814" y="20629"/>
                </a:lnTo>
                <a:lnTo>
                  <a:pt x="8022" y="20841"/>
                </a:lnTo>
                <a:lnTo>
                  <a:pt x="8281" y="21000"/>
                </a:lnTo>
                <a:lnTo>
                  <a:pt x="8515" y="21176"/>
                </a:lnTo>
                <a:lnTo>
                  <a:pt x="8775" y="21317"/>
                </a:lnTo>
                <a:lnTo>
                  <a:pt x="9060" y="21441"/>
                </a:lnTo>
                <a:lnTo>
                  <a:pt x="9424" y="21547"/>
                </a:lnTo>
                <a:lnTo>
                  <a:pt x="9761" y="21617"/>
                </a:lnTo>
                <a:lnTo>
                  <a:pt x="10125" y="21688"/>
                </a:lnTo>
                <a:lnTo>
                  <a:pt x="10462" y="21723"/>
                </a:lnTo>
                <a:lnTo>
                  <a:pt x="10825" y="21723"/>
                </a:lnTo>
                <a:close/>
              </a:path>
              <a:path w="21600" h="21600" extrusionOk="0">
                <a:moveTo>
                  <a:pt x="9242" y="14417"/>
                </a:moveTo>
                <a:lnTo>
                  <a:pt x="8541" y="12035"/>
                </a:lnTo>
                <a:lnTo>
                  <a:pt x="7295" y="10129"/>
                </a:lnTo>
                <a:lnTo>
                  <a:pt x="6905" y="9652"/>
                </a:lnTo>
                <a:lnTo>
                  <a:pt x="8541" y="10182"/>
                </a:lnTo>
                <a:lnTo>
                  <a:pt x="9787" y="9547"/>
                </a:lnTo>
                <a:lnTo>
                  <a:pt x="11189" y="10129"/>
                </a:lnTo>
                <a:lnTo>
                  <a:pt x="12279" y="9547"/>
                </a:lnTo>
                <a:lnTo>
                  <a:pt x="13370" y="10076"/>
                </a:lnTo>
                <a:lnTo>
                  <a:pt x="14850" y="9652"/>
                </a:lnTo>
                <a:lnTo>
                  <a:pt x="12902" y="12247"/>
                </a:lnTo>
                <a:lnTo>
                  <a:pt x="12357" y="14417"/>
                </a:lnTo>
                <a:moveTo>
                  <a:pt x="7191" y="15952"/>
                </a:moveTo>
                <a:lnTo>
                  <a:pt x="14512" y="15952"/>
                </a:lnTo>
                <a:lnTo>
                  <a:pt x="14512" y="17064"/>
                </a:lnTo>
                <a:lnTo>
                  <a:pt x="7191" y="17047"/>
                </a:lnTo>
                <a:lnTo>
                  <a:pt x="7191" y="18123"/>
                </a:lnTo>
                <a:lnTo>
                  <a:pt x="14512" y="18158"/>
                </a:lnTo>
                <a:lnTo>
                  <a:pt x="14538" y="19182"/>
                </a:lnTo>
                <a:lnTo>
                  <a:pt x="7217" y="19182"/>
                </a:lnTo>
              </a:path>
            </a:pathLst>
          </a:custGeom>
          <a:solidFill>
            <a:srgbClr val="FFFFCC"/>
          </a:solidFill>
          <a:ln w="1905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71256" y="2924944"/>
            <a:ext cx="376808" cy="3768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9963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Zone Editing: Example</a:t>
            </a:r>
            <a:r>
              <a:rPr lang="en-US" baseline="30000" dirty="0" smtClean="0"/>
              <a:t> [1/8]</a:t>
            </a:r>
            <a:endParaRPr lang="en-US" baseline="30000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679450" y="4293096"/>
            <a:ext cx="7924800" cy="2031504"/>
          </a:xfrm>
        </p:spPr>
        <p:txBody>
          <a:bodyPr/>
          <a:lstStyle/>
          <a:p>
            <a:r>
              <a:rPr lang="en-US" dirty="0" smtClean="0"/>
              <a:t>In this example we will create a sphere with a cylindrical hole cut with a tilted plane (@ 30</a:t>
            </a:r>
            <a:r>
              <a:rPr lang="en-US" baseline="30000" dirty="0" smtClean="0"/>
              <a:t>o</a:t>
            </a:r>
            <a:r>
              <a:rPr lang="en-US" dirty="0" smtClean="0"/>
              <a:t>)</a:t>
            </a:r>
          </a:p>
          <a:p>
            <a:r>
              <a:rPr lang="en-US" dirty="0" smtClean="0"/>
              <a:t>First we have to create all necessary bodies</a:t>
            </a:r>
          </a:p>
          <a:p>
            <a:pPr lvl="1"/>
            <a:r>
              <a:rPr lang="en-US" dirty="0" smtClean="0">
                <a:solidFill>
                  <a:srgbClr val="800000"/>
                </a:solidFill>
              </a:rPr>
              <a:t>sphere</a:t>
            </a:r>
          </a:p>
          <a:p>
            <a:pPr lvl="1"/>
            <a:r>
              <a:rPr lang="en-US" dirty="0" smtClean="0"/>
              <a:t>infinite </a:t>
            </a:r>
            <a:r>
              <a:rPr lang="en-US" dirty="0" smtClean="0">
                <a:solidFill>
                  <a:srgbClr val="800000"/>
                </a:solidFill>
              </a:rPr>
              <a:t>cylinder</a:t>
            </a:r>
          </a:p>
          <a:p>
            <a:pPr lvl="1"/>
            <a:r>
              <a:rPr lang="en-US" dirty="0" smtClean="0"/>
              <a:t>tilted </a:t>
            </a:r>
            <a:r>
              <a:rPr lang="en-US" dirty="0" smtClean="0">
                <a:solidFill>
                  <a:srgbClr val="800000"/>
                </a:solidFill>
              </a:rPr>
              <a:t>plane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6934200" y="6400800"/>
            <a:ext cx="1600200" cy="3048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485C780E-C6F3-460C-BAF7-9298DE1BEB6B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  <p:pic>
        <p:nvPicPr>
          <p:cNvPr id="6" name="Picture 5" descr="example3d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99592" y="1196752"/>
            <a:ext cx="3419475" cy="2943225"/>
          </a:xfrm>
          <a:prstGeom prst="rect">
            <a:avLst/>
          </a:prstGeom>
        </p:spPr>
      </p:pic>
      <p:pic>
        <p:nvPicPr>
          <p:cNvPr id="7" name="Picture 6" descr="example2d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76056" y="1196752"/>
            <a:ext cx="3419475" cy="2943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4794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Zone Editing: Example</a:t>
            </a:r>
            <a:r>
              <a:rPr lang="en-US" baseline="30000" dirty="0" smtClean="0"/>
              <a:t> [2/8]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half" idx="1"/>
          </p:nvPr>
        </p:nvSpPr>
        <p:spPr>
          <a:xfrm>
            <a:off x="679450" y="1196752"/>
            <a:ext cx="4252590" cy="5181600"/>
          </a:xfrm>
        </p:spPr>
        <p:txBody>
          <a:bodyPr/>
          <a:lstStyle/>
          <a:p>
            <a:pPr marL="360363" indent="-360363"/>
            <a:r>
              <a:rPr lang="en-US" sz="1800" dirty="0" smtClean="0"/>
              <a:t>Add a new REGION</a:t>
            </a:r>
            <a:br>
              <a:rPr lang="en-US" sz="1800" dirty="0" smtClean="0"/>
            </a:br>
            <a:r>
              <a:rPr lang="en-US" sz="1800" dirty="0" smtClean="0"/>
              <a:t>[</a:t>
            </a:r>
            <a:r>
              <a:rPr lang="en-US" sz="1800" b="1" dirty="0" smtClean="0">
                <a:solidFill>
                  <a:srgbClr val="800000"/>
                </a:solidFill>
              </a:rPr>
              <a:t>Spacebar</a:t>
            </a:r>
            <a:r>
              <a:rPr lang="en-US" sz="1800" dirty="0" smtClean="0"/>
              <a:t>] </a:t>
            </a:r>
            <a:r>
              <a:rPr lang="en-US" sz="1800" dirty="0" smtClean="0">
                <a:sym typeface="Wingdings" pitchFamily="2" charset="2"/>
              </a:rPr>
              <a:t> </a:t>
            </a:r>
            <a:r>
              <a:rPr lang="en-US" sz="1800" dirty="0" smtClean="0">
                <a:solidFill>
                  <a:srgbClr val="800000"/>
                </a:solidFill>
                <a:sym typeface="Wingdings" pitchFamily="2" charset="2"/>
              </a:rPr>
              <a:t>Region</a:t>
            </a:r>
            <a:endParaRPr lang="en-US" sz="1800" dirty="0">
              <a:solidFill>
                <a:srgbClr val="800000"/>
              </a:solidFill>
              <a:sym typeface="Wingdings" pitchFamily="2" charset="2"/>
            </a:endParaRPr>
          </a:p>
          <a:p>
            <a:pPr marL="360363" indent="-360363"/>
            <a:r>
              <a:rPr lang="en-US" sz="1800" dirty="0" smtClean="0"/>
              <a:t>The region expression is empty</a:t>
            </a:r>
          </a:p>
          <a:p>
            <a:pPr marL="360363" indent="-360363"/>
            <a:r>
              <a:rPr lang="en-US" sz="1800" dirty="0" smtClean="0"/>
              <a:t>Type-in the [</a:t>
            </a:r>
            <a:r>
              <a:rPr lang="en-US" sz="1800" b="1" dirty="0" smtClean="0">
                <a:solidFill>
                  <a:srgbClr val="800000"/>
                </a:solidFill>
              </a:rPr>
              <a:t>n</a:t>
            </a:r>
            <a:r>
              <a:rPr lang="en-US" sz="1800" dirty="0" smtClean="0"/>
              <a:t>]</a:t>
            </a:r>
            <a:r>
              <a:rPr lang="en-US" sz="1800" dirty="0" err="1" smtClean="0"/>
              <a:t>ame</a:t>
            </a:r>
            <a:r>
              <a:rPr lang="en-US" sz="1800" dirty="0" smtClean="0"/>
              <a:t> and select the appropriate [</a:t>
            </a:r>
            <a:r>
              <a:rPr lang="en-US" sz="1800" b="1" dirty="0" smtClean="0">
                <a:solidFill>
                  <a:srgbClr val="800000"/>
                </a:solidFill>
              </a:rPr>
              <a:t>m</a:t>
            </a:r>
            <a:r>
              <a:rPr lang="en-US" sz="1800" dirty="0" smtClean="0"/>
              <a:t>]</a:t>
            </a:r>
            <a:r>
              <a:rPr lang="en-US" sz="1800" dirty="0" err="1" smtClean="0"/>
              <a:t>aterial</a:t>
            </a:r>
            <a:endParaRPr lang="en-US" sz="1800" dirty="0" smtClean="0"/>
          </a:p>
          <a:p>
            <a:pPr marL="360363" indent="-360363"/>
            <a:r>
              <a:rPr lang="en-US" sz="1800" dirty="0" smtClean="0"/>
              <a:t>Press [</a:t>
            </a:r>
            <a:r>
              <a:rPr lang="en-US" sz="1800" b="1" dirty="0" err="1" smtClean="0">
                <a:solidFill>
                  <a:srgbClr val="800000"/>
                </a:solidFill>
              </a:rPr>
              <a:t>ESC</a:t>
            </a:r>
            <a:r>
              <a:rPr lang="en-US" sz="1800" dirty="0" err="1" smtClean="0"/>
              <a:t>ape</a:t>
            </a:r>
            <a:r>
              <a:rPr lang="en-US" sz="1800" dirty="0" smtClean="0"/>
              <a:t>]</a:t>
            </a:r>
          </a:p>
          <a:p>
            <a:pPr marL="360363" indent="-360363"/>
            <a:r>
              <a:rPr lang="en-US" sz="1800" b="1" dirty="0" smtClean="0"/>
              <a:t>The region should remain selected</a:t>
            </a:r>
            <a:br>
              <a:rPr lang="en-US" sz="1800" b="1" dirty="0" smtClean="0"/>
            </a:br>
            <a:endParaRPr lang="en-US" sz="1800" b="1" dirty="0" smtClean="0"/>
          </a:p>
          <a:p>
            <a:pPr marL="360363" indent="-360363"/>
            <a:r>
              <a:rPr lang="en-US" sz="1800" dirty="0" smtClean="0"/>
              <a:t>Alternatively press [</a:t>
            </a:r>
            <a:r>
              <a:rPr lang="en-US" sz="1800" b="1" dirty="0" smtClean="0">
                <a:solidFill>
                  <a:srgbClr val="800000"/>
                </a:solidFill>
              </a:rPr>
              <a:t>d</a:t>
            </a:r>
            <a:r>
              <a:rPr lang="en-US" sz="1800" dirty="0" smtClean="0"/>
              <a:t>]</a:t>
            </a:r>
            <a:r>
              <a:rPr lang="en-US" sz="1800" dirty="0" err="1" smtClean="0"/>
              <a:t>efine</a:t>
            </a:r>
            <a:r>
              <a:rPr lang="en-US" sz="1800" dirty="0" smtClean="0"/>
              <a:t>      to start the editing with no region selected</a:t>
            </a:r>
            <a:br>
              <a:rPr lang="en-US" sz="1800" dirty="0" smtClean="0"/>
            </a:br>
            <a:r>
              <a:rPr lang="en-US" sz="1800" dirty="0" smtClean="0">
                <a:sym typeface="Wingdings" panose="05000000000000000000" pitchFamily="2" charset="2"/>
              </a:rPr>
              <a:t> it will create one for you automatically</a:t>
            </a:r>
            <a:endParaRPr lang="en-US" sz="16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6934200" y="6400800"/>
            <a:ext cx="1600200" cy="3048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485C780E-C6F3-460C-BAF7-9298DE1BEB6B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  <p:pic>
        <p:nvPicPr>
          <p:cNvPr id="7" name="Picture 6" descr="example2d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76256" y="4581128"/>
            <a:ext cx="1619275" cy="1393749"/>
          </a:xfrm>
          <a:prstGeom prst="rect">
            <a:avLst/>
          </a:prstGeom>
        </p:spPr>
      </p:pic>
      <p:pic>
        <p:nvPicPr>
          <p:cNvPr id="8" name="Picture 7" descr="example01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76056" y="1205855"/>
            <a:ext cx="3419475" cy="2943225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6838065" y="5970766"/>
            <a:ext cx="169437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Reference image</a:t>
            </a:r>
            <a:endParaRPr lang="en-US" sz="1600" dirty="0"/>
          </a:p>
        </p:txBody>
      </p:sp>
      <p:sp>
        <p:nvSpPr>
          <p:cNvPr id="16" name="Litebulb"/>
          <p:cNvSpPr>
            <a:spLocks noEditPoints="1" noChangeArrowheads="1"/>
          </p:cNvSpPr>
          <p:nvPr/>
        </p:nvSpPr>
        <p:spPr bwMode="auto">
          <a:xfrm>
            <a:off x="683568" y="3068960"/>
            <a:ext cx="304800" cy="457200"/>
          </a:xfrm>
          <a:custGeom>
            <a:avLst/>
            <a:gdLst>
              <a:gd name="T0" fmla="*/ 10800 w 21600"/>
              <a:gd name="T1" fmla="*/ 0 h 21600"/>
              <a:gd name="T2" fmla="*/ 21600 w 21600"/>
              <a:gd name="T3" fmla="*/ 7782 h 21600"/>
              <a:gd name="T4" fmla="*/ 0 w 21600"/>
              <a:gd name="T5" fmla="*/ 7782 h 21600"/>
              <a:gd name="T6" fmla="*/ 10800 w 21600"/>
              <a:gd name="T7" fmla="*/ 21600 h 21600"/>
              <a:gd name="T8" fmla="*/ 3556 w 21600"/>
              <a:gd name="T9" fmla="*/ 2188 h 21600"/>
              <a:gd name="T10" fmla="*/ 18277 w 21600"/>
              <a:gd name="T11" fmla="*/ 9282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extrusionOk="0">
                <a:moveTo>
                  <a:pt x="10825" y="21723"/>
                </a:moveTo>
                <a:lnTo>
                  <a:pt x="11215" y="21723"/>
                </a:lnTo>
                <a:lnTo>
                  <a:pt x="11552" y="21688"/>
                </a:lnTo>
                <a:lnTo>
                  <a:pt x="11916" y="21617"/>
                </a:lnTo>
                <a:lnTo>
                  <a:pt x="12253" y="21547"/>
                </a:lnTo>
                <a:lnTo>
                  <a:pt x="12617" y="21441"/>
                </a:lnTo>
                <a:lnTo>
                  <a:pt x="12902" y="21317"/>
                </a:lnTo>
                <a:lnTo>
                  <a:pt x="13162" y="21176"/>
                </a:lnTo>
                <a:lnTo>
                  <a:pt x="13396" y="21000"/>
                </a:lnTo>
                <a:lnTo>
                  <a:pt x="13655" y="20841"/>
                </a:lnTo>
                <a:lnTo>
                  <a:pt x="13863" y="20629"/>
                </a:lnTo>
                <a:lnTo>
                  <a:pt x="14045" y="20435"/>
                </a:lnTo>
                <a:lnTo>
                  <a:pt x="14200" y="20223"/>
                </a:lnTo>
                <a:lnTo>
                  <a:pt x="14356" y="19994"/>
                </a:lnTo>
                <a:lnTo>
                  <a:pt x="14460" y="19747"/>
                </a:lnTo>
                <a:lnTo>
                  <a:pt x="14512" y="19482"/>
                </a:lnTo>
                <a:lnTo>
                  <a:pt x="14512" y="19235"/>
                </a:lnTo>
                <a:lnTo>
                  <a:pt x="14512" y="19147"/>
                </a:lnTo>
                <a:lnTo>
                  <a:pt x="14512" y="18900"/>
                </a:lnTo>
                <a:lnTo>
                  <a:pt x="14512" y="18529"/>
                </a:lnTo>
                <a:lnTo>
                  <a:pt x="14512" y="18052"/>
                </a:lnTo>
                <a:lnTo>
                  <a:pt x="14512" y="17505"/>
                </a:lnTo>
                <a:lnTo>
                  <a:pt x="14512" y="16976"/>
                </a:lnTo>
                <a:lnTo>
                  <a:pt x="14512" y="16464"/>
                </a:lnTo>
                <a:lnTo>
                  <a:pt x="14512" y="15952"/>
                </a:lnTo>
                <a:lnTo>
                  <a:pt x="14512" y="15758"/>
                </a:lnTo>
                <a:lnTo>
                  <a:pt x="14616" y="15547"/>
                </a:lnTo>
                <a:lnTo>
                  <a:pt x="14694" y="15352"/>
                </a:lnTo>
                <a:lnTo>
                  <a:pt x="14798" y="15141"/>
                </a:lnTo>
                <a:lnTo>
                  <a:pt x="15161" y="14735"/>
                </a:lnTo>
                <a:lnTo>
                  <a:pt x="15602" y="14329"/>
                </a:lnTo>
                <a:lnTo>
                  <a:pt x="16745" y="13552"/>
                </a:lnTo>
                <a:lnTo>
                  <a:pt x="18043" y="12670"/>
                </a:lnTo>
                <a:lnTo>
                  <a:pt x="18744" y="12194"/>
                </a:lnTo>
                <a:lnTo>
                  <a:pt x="19341" y="11647"/>
                </a:lnTo>
                <a:lnTo>
                  <a:pt x="19938" y="11099"/>
                </a:lnTo>
                <a:lnTo>
                  <a:pt x="20483" y="10464"/>
                </a:lnTo>
                <a:lnTo>
                  <a:pt x="20743" y="10164"/>
                </a:lnTo>
                <a:lnTo>
                  <a:pt x="20950" y="9794"/>
                </a:lnTo>
                <a:lnTo>
                  <a:pt x="21132" y="9441"/>
                </a:lnTo>
                <a:lnTo>
                  <a:pt x="21288" y="9035"/>
                </a:lnTo>
                <a:lnTo>
                  <a:pt x="21444" y="8664"/>
                </a:lnTo>
                <a:lnTo>
                  <a:pt x="21548" y="8223"/>
                </a:lnTo>
                <a:lnTo>
                  <a:pt x="21600" y="7782"/>
                </a:lnTo>
                <a:lnTo>
                  <a:pt x="21600" y="7341"/>
                </a:lnTo>
                <a:lnTo>
                  <a:pt x="21600" y="6935"/>
                </a:lnTo>
                <a:lnTo>
                  <a:pt x="21548" y="6564"/>
                </a:lnTo>
                <a:lnTo>
                  <a:pt x="21496" y="6229"/>
                </a:lnTo>
                <a:lnTo>
                  <a:pt x="21392" y="5858"/>
                </a:lnTo>
                <a:lnTo>
                  <a:pt x="21288" y="5523"/>
                </a:lnTo>
                <a:lnTo>
                  <a:pt x="21132" y="5135"/>
                </a:lnTo>
                <a:lnTo>
                  <a:pt x="20950" y="4800"/>
                </a:lnTo>
                <a:lnTo>
                  <a:pt x="20743" y="4464"/>
                </a:lnTo>
                <a:lnTo>
                  <a:pt x="20535" y="4164"/>
                </a:lnTo>
                <a:lnTo>
                  <a:pt x="20301" y="3847"/>
                </a:lnTo>
                <a:lnTo>
                  <a:pt x="20042" y="3547"/>
                </a:lnTo>
                <a:lnTo>
                  <a:pt x="19782" y="3247"/>
                </a:lnTo>
                <a:lnTo>
                  <a:pt x="19133" y="2664"/>
                </a:lnTo>
                <a:lnTo>
                  <a:pt x="18458" y="2152"/>
                </a:lnTo>
                <a:lnTo>
                  <a:pt x="17705" y="1694"/>
                </a:lnTo>
                <a:lnTo>
                  <a:pt x="16849" y="1252"/>
                </a:lnTo>
                <a:lnTo>
                  <a:pt x="16407" y="1076"/>
                </a:lnTo>
                <a:lnTo>
                  <a:pt x="15940" y="900"/>
                </a:lnTo>
                <a:lnTo>
                  <a:pt x="15499" y="741"/>
                </a:lnTo>
                <a:lnTo>
                  <a:pt x="15057" y="600"/>
                </a:lnTo>
                <a:lnTo>
                  <a:pt x="14564" y="458"/>
                </a:lnTo>
                <a:lnTo>
                  <a:pt x="14045" y="335"/>
                </a:lnTo>
                <a:lnTo>
                  <a:pt x="13500" y="229"/>
                </a:lnTo>
                <a:lnTo>
                  <a:pt x="13006" y="158"/>
                </a:lnTo>
                <a:lnTo>
                  <a:pt x="12461" y="88"/>
                </a:lnTo>
                <a:lnTo>
                  <a:pt x="11968" y="52"/>
                </a:lnTo>
                <a:lnTo>
                  <a:pt x="11423" y="17"/>
                </a:lnTo>
                <a:lnTo>
                  <a:pt x="10825" y="17"/>
                </a:lnTo>
                <a:lnTo>
                  <a:pt x="10254" y="17"/>
                </a:lnTo>
                <a:lnTo>
                  <a:pt x="9709" y="52"/>
                </a:lnTo>
                <a:lnTo>
                  <a:pt x="9216" y="88"/>
                </a:lnTo>
                <a:lnTo>
                  <a:pt x="8671" y="158"/>
                </a:lnTo>
                <a:lnTo>
                  <a:pt x="8177" y="229"/>
                </a:lnTo>
                <a:lnTo>
                  <a:pt x="7632" y="335"/>
                </a:lnTo>
                <a:lnTo>
                  <a:pt x="7113" y="458"/>
                </a:lnTo>
                <a:lnTo>
                  <a:pt x="6620" y="600"/>
                </a:lnTo>
                <a:lnTo>
                  <a:pt x="6178" y="741"/>
                </a:lnTo>
                <a:lnTo>
                  <a:pt x="5737" y="900"/>
                </a:lnTo>
                <a:lnTo>
                  <a:pt x="5270" y="1076"/>
                </a:lnTo>
                <a:lnTo>
                  <a:pt x="4828" y="1252"/>
                </a:lnTo>
                <a:lnTo>
                  <a:pt x="3972" y="1694"/>
                </a:lnTo>
                <a:lnTo>
                  <a:pt x="3219" y="2152"/>
                </a:lnTo>
                <a:lnTo>
                  <a:pt x="2544" y="2664"/>
                </a:lnTo>
                <a:lnTo>
                  <a:pt x="1895" y="3247"/>
                </a:lnTo>
                <a:lnTo>
                  <a:pt x="1635" y="3547"/>
                </a:lnTo>
                <a:lnTo>
                  <a:pt x="1375" y="3847"/>
                </a:lnTo>
                <a:lnTo>
                  <a:pt x="1142" y="4164"/>
                </a:lnTo>
                <a:lnTo>
                  <a:pt x="934" y="4464"/>
                </a:lnTo>
                <a:lnTo>
                  <a:pt x="726" y="4800"/>
                </a:lnTo>
                <a:lnTo>
                  <a:pt x="545" y="5135"/>
                </a:lnTo>
                <a:lnTo>
                  <a:pt x="389" y="5523"/>
                </a:lnTo>
                <a:lnTo>
                  <a:pt x="285" y="5858"/>
                </a:lnTo>
                <a:lnTo>
                  <a:pt x="181" y="6229"/>
                </a:lnTo>
                <a:lnTo>
                  <a:pt x="129" y="6564"/>
                </a:lnTo>
                <a:lnTo>
                  <a:pt x="77" y="6935"/>
                </a:lnTo>
                <a:lnTo>
                  <a:pt x="77" y="7341"/>
                </a:lnTo>
                <a:lnTo>
                  <a:pt x="77" y="7782"/>
                </a:lnTo>
                <a:lnTo>
                  <a:pt x="129" y="8223"/>
                </a:lnTo>
                <a:lnTo>
                  <a:pt x="233" y="8664"/>
                </a:lnTo>
                <a:lnTo>
                  <a:pt x="389" y="9035"/>
                </a:lnTo>
                <a:lnTo>
                  <a:pt x="545" y="9441"/>
                </a:lnTo>
                <a:lnTo>
                  <a:pt x="726" y="9794"/>
                </a:lnTo>
                <a:lnTo>
                  <a:pt x="934" y="10164"/>
                </a:lnTo>
                <a:lnTo>
                  <a:pt x="1194" y="10464"/>
                </a:lnTo>
                <a:lnTo>
                  <a:pt x="1739" y="11099"/>
                </a:lnTo>
                <a:lnTo>
                  <a:pt x="2336" y="11647"/>
                </a:lnTo>
                <a:lnTo>
                  <a:pt x="2933" y="12194"/>
                </a:lnTo>
                <a:lnTo>
                  <a:pt x="3634" y="12670"/>
                </a:lnTo>
                <a:lnTo>
                  <a:pt x="4932" y="13552"/>
                </a:lnTo>
                <a:lnTo>
                  <a:pt x="6075" y="14329"/>
                </a:lnTo>
                <a:lnTo>
                  <a:pt x="6516" y="14735"/>
                </a:lnTo>
                <a:lnTo>
                  <a:pt x="6879" y="15141"/>
                </a:lnTo>
                <a:lnTo>
                  <a:pt x="6983" y="15352"/>
                </a:lnTo>
                <a:lnTo>
                  <a:pt x="7061" y="15547"/>
                </a:lnTo>
                <a:lnTo>
                  <a:pt x="7165" y="15758"/>
                </a:lnTo>
                <a:lnTo>
                  <a:pt x="7165" y="15952"/>
                </a:lnTo>
                <a:lnTo>
                  <a:pt x="7165" y="16464"/>
                </a:lnTo>
                <a:lnTo>
                  <a:pt x="7165" y="16976"/>
                </a:lnTo>
                <a:lnTo>
                  <a:pt x="7165" y="17505"/>
                </a:lnTo>
                <a:lnTo>
                  <a:pt x="7165" y="18052"/>
                </a:lnTo>
                <a:lnTo>
                  <a:pt x="7165" y="18529"/>
                </a:lnTo>
                <a:lnTo>
                  <a:pt x="7165" y="18900"/>
                </a:lnTo>
                <a:lnTo>
                  <a:pt x="7165" y="19147"/>
                </a:lnTo>
                <a:lnTo>
                  <a:pt x="7165" y="19235"/>
                </a:lnTo>
                <a:lnTo>
                  <a:pt x="7165" y="19482"/>
                </a:lnTo>
                <a:lnTo>
                  <a:pt x="7217" y="19747"/>
                </a:lnTo>
                <a:lnTo>
                  <a:pt x="7321" y="19994"/>
                </a:lnTo>
                <a:lnTo>
                  <a:pt x="7476" y="20223"/>
                </a:lnTo>
                <a:lnTo>
                  <a:pt x="7632" y="20435"/>
                </a:lnTo>
                <a:lnTo>
                  <a:pt x="7814" y="20629"/>
                </a:lnTo>
                <a:lnTo>
                  <a:pt x="8022" y="20841"/>
                </a:lnTo>
                <a:lnTo>
                  <a:pt x="8281" y="21000"/>
                </a:lnTo>
                <a:lnTo>
                  <a:pt x="8515" y="21176"/>
                </a:lnTo>
                <a:lnTo>
                  <a:pt x="8775" y="21317"/>
                </a:lnTo>
                <a:lnTo>
                  <a:pt x="9060" y="21441"/>
                </a:lnTo>
                <a:lnTo>
                  <a:pt x="9424" y="21547"/>
                </a:lnTo>
                <a:lnTo>
                  <a:pt x="9761" y="21617"/>
                </a:lnTo>
                <a:lnTo>
                  <a:pt x="10125" y="21688"/>
                </a:lnTo>
                <a:lnTo>
                  <a:pt x="10462" y="21723"/>
                </a:lnTo>
                <a:lnTo>
                  <a:pt x="10825" y="21723"/>
                </a:lnTo>
                <a:close/>
              </a:path>
              <a:path w="21600" h="21600" extrusionOk="0">
                <a:moveTo>
                  <a:pt x="9242" y="14417"/>
                </a:moveTo>
                <a:lnTo>
                  <a:pt x="8541" y="12035"/>
                </a:lnTo>
                <a:lnTo>
                  <a:pt x="7295" y="10129"/>
                </a:lnTo>
                <a:lnTo>
                  <a:pt x="6905" y="9652"/>
                </a:lnTo>
                <a:lnTo>
                  <a:pt x="8541" y="10182"/>
                </a:lnTo>
                <a:lnTo>
                  <a:pt x="9787" y="9547"/>
                </a:lnTo>
                <a:lnTo>
                  <a:pt x="11189" y="10129"/>
                </a:lnTo>
                <a:lnTo>
                  <a:pt x="12279" y="9547"/>
                </a:lnTo>
                <a:lnTo>
                  <a:pt x="13370" y="10076"/>
                </a:lnTo>
                <a:lnTo>
                  <a:pt x="14850" y="9652"/>
                </a:lnTo>
                <a:lnTo>
                  <a:pt x="12902" y="12247"/>
                </a:lnTo>
                <a:lnTo>
                  <a:pt x="12357" y="14417"/>
                </a:lnTo>
                <a:moveTo>
                  <a:pt x="7191" y="15952"/>
                </a:moveTo>
                <a:lnTo>
                  <a:pt x="14512" y="15952"/>
                </a:lnTo>
                <a:lnTo>
                  <a:pt x="14512" y="17064"/>
                </a:lnTo>
                <a:lnTo>
                  <a:pt x="7191" y="17047"/>
                </a:lnTo>
                <a:lnTo>
                  <a:pt x="7191" y="18123"/>
                </a:lnTo>
                <a:lnTo>
                  <a:pt x="14512" y="18158"/>
                </a:lnTo>
                <a:lnTo>
                  <a:pt x="14538" y="19182"/>
                </a:lnTo>
                <a:lnTo>
                  <a:pt x="7217" y="19182"/>
                </a:lnTo>
              </a:path>
            </a:pathLst>
          </a:custGeom>
          <a:solidFill>
            <a:srgbClr val="FFFFCC"/>
          </a:solidFill>
          <a:ln w="1905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9912" y="1484784"/>
            <a:ext cx="273600" cy="273600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04000" y="886385"/>
            <a:ext cx="1440000" cy="1138605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99381" y="3960676"/>
            <a:ext cx="376808" cy="3768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9918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Zone Editing: Example</a:t>
            </a:r>
            <a:r>
              <a:rPr lang="en-US" baseline="30000" dirty="0" smtClean="0"/>
              <a:t> [3/8]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half" idx="1"/>
          </p:nvPr>
        </p:nvSpPr>
        <p:spPr>
          <a:xfrm>
            <a:off x="679450" y="1143000"/>
            <a:ext cx="4252590" cy="5181600"/>
          </a:xfrm>
        </p:spPr>
        <p:txBody>
          <a:bodyPr/>
          <a:lstStyle/>
          <a:p>
            <a:pPr marL="360363" indent="-360363"/>
            <a:r>
              <a:rPr lang="en-US" sz="1800" dirty="0" smtClean="0"/>
              <a:t>Press [</a:t>
            </a:r>
            <a:r>
              <a:rPr lang="en-US" sz="1800" b="1" dirty="0" smtClean="0">
                <a:solidFill>
                  <a:srgbClr val="800000"/>
                </a:solidFill>
              </a:rPr>
              <a:t>d</a:t>
            </a:r>
            <a:r>
              <a:rPr lang="en-US" sz="1800" dirty="0" smtClean="0"/>
              <a:t>]</a:t>
            </a:r>
            <a:r>
              <a:rPr lang="en-US" sz="1800" dirty="0" err="1" smtClean="0"/>
              <a:t>efine</a:t>
            </a:r>
            <a:r>
              <a:rPr lang="en-US" sz="1800" dirty="0" smtClean="0"/>
              <a:t>      to start the editing</a:t>
            </a:r>
          </a:p>
          <a:p>
            <a:pPr marL="360363" indent="-360363"/>
            <a:r>
              <a:rPr lang="en-US" sz="1800" dirty="0" smtClean="0"/>
              <a:t>Each body e.g. </a:t>
            </a:r>
            <a:r>
              <a:rPr lang="en-US" sz="1800" dirty="0" smtClean="0">
                <a:solidFill>
                  <a:srgbClr val="000000"/>
                </a:solidFill>
              </a:rPr>
              <a:t>sphere </a:t>
            </a:r>
            <a:r>
              <a:rPr lang="en-US" sz="1800" dirty="0" smtClean="0"/>
              <a:t>divides the space into 2 zones</a:t>
            </a:r>
          </a:p>
          <a:p>
            <a:pPr marL="360363" indent="-360363"/>
            <a:r>
              <a:rPr lang="en-US" sz="1800" dirty="0" smtClean="0"/>
              <a:t>Add to the selection the </a:t>
            </a:r>
            <a:r>
              <a:rPr lang="en-US" sz="1800" dirty="0" smtClean="0">
                <a:solidFill>
                  <a:srgbClr val="000000"/>
                </a:solidFill>
              </a:rPr>
              <a:t>sphere </a:t>
            </a:r>
            <a:r>
              <a:rPr lang="en-US" sz="1800" dirty="0" smtClean="0"/>
              <a:t>(holding [</a:t>
            </a:r>
            <a:r>
              <a:rPr lang="en-US" sz="1800" b="1" dirty="0" smtClean="0">
                <a:solidFill>
                  <a:srgbClr val="800000"/>
                </a:solidFill>
              </a:rPr>
              <a:t>Ctrl</a:t>
            </a:r>
            <a:r>
              <a:rPr lang="en-US" sz="1800" dirty="0" smtClean="0"/>
              <a:t>] pressed) and the sphere outline will be highlighted</a:t>
            </a:r>
          </a:p>
          <a:p>
            <a:pPr marL="360363" indent="-360363"/>
            <a:r>
              <a:rPr lang="en-US" sz="1800" dirty="0"/>
              <a:t>T</a:t>
            </a:r>
            <a:r>
              <a:rPr lang="en-US" sz="1800" dirty="0" smtClean="0"/>
              <a:t>he </a:t>
            </a:r>
            <a:r>
              <a:rPr lang="en-US" sz="1800" dirty="0" smtClean="0">
                <a:solidFill>
                  <a:srgbClr val="000000"/>
                </a:solidFill>
              </a:rPr>
              <a:t>sphere</a:t>
            </a:r>
            <a:r>
              <a:rPr lang="en-US" sz="1800" dirty="0" smtClean="0"/>
              <a:t> divides the space into two zones:</a:t>
            </a:r>
          </a:p>
          <a:p>
            <a:pPr marL="457200" indent="-457200">
              <a:buAutoNum type="arabicPlain"/>
            </a:pPr>
            <a:r>
              <a:rPr lang="en-US" sz="1800" dirty="0" smtClean="0">
                <a:solidFill>
                  <a:srgbClr val="000000"/>
                </a:solidFill>
              </a:rPr>
              <a:t>+sphere</a:t>
            </a:r>
            <a:r>
              <a:rPr lang="en-US" sz="1800" dirty="0" smtClean="0">
                <a:solidFill>
                  <a:srgbClr val="800000"/>
                </a:solidFill>
              </a:rPr>
              <a:t>	</a:t>
            </a:r>
            <a:r>
              <a:rPr lang="en-US" sz="1600" dirty="0" smtClean="0"/>
              <a:t>inside the sphere</a:t>
            </a:r>
          </a:p>
          <a:p>
            <a:pPr marL="457200" indent="-457200">
              <a:buAutoNum type="arabicPlain"/>
            </a:pPr>
            <a:r>
              <a:rPr lang="en-US" sz="1800" dirty="0" smtClean="0">
                <a:solidFill>
                  <a:srgbClr val="000000"/>
                </a:solidFill>
              </a:rPr>
              <a:t>-sphere</a:t>
            </a:r>
            <a:r>
              <a:rPr lang="en-US" sz="1800" dirty="0" smtClean="0">
                <a:solidFill>
                  <a:srgbClr val="800000"/>
                </a:solidFill>
              </a:rPr>
              <a:t>	</a:t>
            </a:r>
            <a:r>
              <a:rPr lang="en-US" sz="1600" dirty="0" smtClean="0"/>
              <a:t>outside the sphere</a:t>
            </a:r>
            <a:endParaRPr lang="en-US" sz="16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6934200" y="6400800"/>
            <a:ext cx="1600200" cy="3048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485C780E-C6F3-460C-BAF7-9298DE1BEB6B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  <p:pic>
        <p:nvPicPr>
          <p:cNvPr id="7" name="Picture 6" descr="example2d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76256" y="4581128"/>
            <a:ext cx="1619275" cy="1393749"/>
          </a:xfrm>
          <a:prstGeom prst="rect">
            <a:avLst/>
          </a:prstGeom>
        </p:spPr>
      </p:pic>
      <p:pic>
        <p:nvPicPr>
          <p:cNvPr id="8" name="Picture 7" descr="example01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76056" y="1205855"/>
            <a:ext cx="3419475" cy="2943225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6660232" y="2492896"/>
            <a:ext cx="32412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800000"/>
                </a:solidFill>
              </a:rPr>
              <a:t>1</a:t>
            </a:r>
            <a:endParaRPr lang="en-US" dirty="0">
              <a:solidFill>
                <a:srgbClr val="80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632248" y="3356992"/>
            <a:ext cx="32412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800000"/>
                </a:solidFill>
              </a:rPr>
              <a:t>2</a:t>
            </a:r>
            <a:endParaRPr lang="en-US" dirty="0">
              <a:solidFill>
                <a:srgbClr val="80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838065" y="5970766"/>
            <a:ext cx="169437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Reference image</a:t>
            </a:r>
            <a:endParaRPr lang="en-US" sz="1600" dirty="0"/>
          </a:p>
        </p:txBody>
      </p:sp>
      <p:sp>
        <p:nvSpPr>
          <p:cNvPr id="13" name="TextBox 12"/>
          <p:cNvSpPr txBox="1"/>
          <p:nvPr/>
        </p:nvSpPr>
        <p:spPr>
          <a:xfrm>
            <a:off x="5868144" y="2996952"/>
            <a:ext cx="164077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+ </a:t>
            </a:r>
            <a:r>
              <a:rPr lang="en-US" sz="1600" dirty="0" smtClean="0"/>
              <a:t>inside sphere</a:t>
            </a:r>
            <a:endParaRPr lang="en-US" sz="1600" dirty="0"/>
          </a:p>
        </p:txBody>
      </p:sp>
      <p:sp>
        <p:nvSpPr>
          <p:cNvPr id="14" name="TextBox 13"/>
          <p:cNvSpPr txBox="1"/>
          <p:nvPr/>
        </p:nvSpPr>
        <p:spPr>
          <a:xfrm>
            <a:off x="5724128" y="3172906"/>
            <a:ext cx="27764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-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5533509" y="3573016"/>
            <a:ext cx="83869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 smtClean="0"/>
              <a:t>outside</a:t>
            </a:r>
            <a:endParaRPr lang="en-US" sz="1600" dirty="0"/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04000" y="914400"/>
            <a:ext cx="1440000" cy="1138605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32964" y="914340"/>
            <a:ext cx="1440000" cy="1138605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5776" y="1143000"/>
            <a:ext cx="376808" cy="3768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1671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Zone Editing: Example</a:t>
            </a:r>
            <a:r>
              <a:rPr lang="en-US" baseline="30000" dirty="0" smtClean="0"/>
              <a:t> [4/8]</a:t>
            </a:r>
            <a:endParaRPr lang="en-US" dirty="0"/>
          </a:p>
        </p:txBody>
      </p:sp>
      <p:pic>
        <p:nvPicPr>
          <p:cNvPr id="11" name="Content Placeholder 10" descr="example02.pn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5076056" y="1196752"/>
            <a:ext cx="3419475" cy="2943225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6934200" y="6400800"/>
            <a:ext cx="1600200" cy="3048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485C780E-C6F3-460C-BAF7-9298DE1BEB6B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  <p:pic>
        <p:nvPicPr>
          <p:cNvPr id="7" name="Picture 6" descr="example2d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876256" y="4581128"/>
            <a:ext cx="1619275" cy="1393749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838065" y="5970766"/>
            <a:ext cx="169437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Reference image</a:t>
            </a:r>
            <a:endParaRPr lang="en-US" sz="1600" dirty="0"/>
          </a:p>
        </p:txBody>
      </p:sp>
      <p:sp>
        <p:nvSpPr>
          <p:cNvPr id="9" name="TextBox 8"/>
          <p:cNvSpPr txBox="1"/>
          <p:nvPr/>
        </p:nvSpPr>
        <p:spPr>
          <a:xfrm>
            <a:off x="5868144" y="2996952"/>
            <a:ext cx="37061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+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5734520" y="3172906"/>
            <a:ext cx="27764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-</a:t>
            </a:r>
            <a:endParaRPr lang="en-US" dirty="0"/>
          </a:p>
        </p:txBody>
      </p:sp>
      <p:sp>
        <p:nvSpPr>
          <p:cNvPr id="12" name="Content Placeholder 8"/>
          <p:cNvSpPr>
            <a:spLocks noGrp="1"/>
          </p:cNvSpPr>
          <p:nvPr>
            <p:ph sz="half" idx="1"/>
          </p:nvPr>
        </p:nvSpPr>
        <p:spPr>
          <a:xfrm>
            <a:off x="679450" y="1143000"/>
            <a:ext cx="4252590" cy="5181600"/>
          </a:xfrm>
        </p:spPr>
        <p:txBody>
          <a:bodyPr/>
          <a:lstStyle/>
          <a:p>
            <a:pPr marL="360363" indent="-360363"/>
            <a:r>
              <a:rPr lang="en-US" sz="2000" dirty="0" smtClean="0"/>
              <a:t>Add to the selection the infinite </a:t>
            </a:r>
            <a:r>
              <a:rPr lang="en-US" sz="2000" dirty="0" smtClean="0">
                <a:solidFill>
                  <a:srgbClr val="000000"/>
                </a:solidFill>
              </a:rPr>
              <a:t>cylinder </a:t>
            </a:r>
            <a:r>
              <a:rPr lang="en-US" sz="2000" dirty="0" smtClean="0"/>
              <a:t>with [</a:t>
            </a:r>
            <a:r>
              <a:rPr lang="en-US" sz="2000" b="1" dirty="0" smtClean="0">
                <a:solidFill>
                  <a:srgbClr val="800000"/>
                </a:solidFill>
              </a:rPr>
              <a:t>Ctrl</a:t>
            </a:r>
            <a:r>
              <a:rPr lang="en-US" sz="2000" dirty="0" smtClean="0"/>
              <a:t>] + Left mouse click</a:t>
            </a:r>
          </a:p>
          <a:p>
            <a:pPr marL="360363" indent="-360363"/>
            <a:r>
              <a:rPr lang="en-US" sz="2000" dirty="0" smtClean="0"/>
              <a:t>The 2 selected bodies divides the space into 4 zones</a:t>
            </a:r>
          </a:p>
          <a:p>
            <a:pPr marL="457200" indent="-457200">
              <a:buAutoNum type="arabicPlain"/>
              <a:tabLst>
                <a:tab pos="1609725" algn="l"/>
              </a:tabLst>
            </a:pPr>
            <a:r>
              <a:rPr lang="en-US" sz="2000" dirty="0" smtClean="0">
                <a:solidFill>
                  <a:srgbClr val="000000"/>
                </a:solidFill>
              </a:rPr>
              <a:t>+sphere	+cylinder</a:t>
            </a:r>
          </a:p>
          <a:p>
            <a:pPr marL="457200" indent="-457200">
              <a:buAutoNum type="arabicPlain"/>
              <a:tabLst>
                <a:tab pos="1609725" algn="l"/>
              </a:tabLst>
            </a:pPr>
            <a:r>
              <a:rPr lang="en-US" sz="2000" dirty="0" smtClean="0">
                <a:solidFill>
                  <a:srgbClr val="000000"/>
                </a:solidFill>
              </a:rPr>
              <a:t>+sphere	- cylinder</a:t>
            </a:r>
          </a:p>
          <a:p>
            <a:pPr marL="457200" indent="-457200">
              <a:buAutoNum type="arabicPlain"/>
              <a:tabLst>
                <a:tab pos="1609725" algn="l"/>
              </a:tabLst>
            </a:pPr>
            <a:r>
              <a:rPr lang="en-US" sz="2000" dirty="0" smtClean="0">
                <a:solidFill>
                  <a:srgbClr val="000000"/>
                </a:solidFill>
              </a:rPr>
              <a:t>- sphere	+cylinder</a:t>
            </a:r>
          </a:p>
          <a:p>
            <a:pPr marL="457200" indent="-457200">
              <a:buAutoNum type="arabicPlain"/>
              <a:tabLst>
                <a:tab pos="1609725" algn="l"/>
              </a:tabLst>
            </a:pPr>
            <a:r>
              <a:rPr lang="en-US" sz="2000" dirty="0" smtClean="0">
                <a:solidFill>
                  <a:srgbClr val="000000"/>
                </a:solidFill>
              </a:rPr>
              <a:t>- sphere	- cylinder</a:t>
            </a:r>
          </a:p>
          <a:p>
            <a:pPr marL="457200" indent="-457200">
              <a:buAutoNum type="arabicPlain"/>
            </a:pPr>
            <a:endParaRPr lang="en-US" sz="1400" dirty="0"/>
          </a:p>
        </p:txBody>
      </p:sp>
      <p:sp>
        <p:nvSpPr>
          <p:cNvPr id="13" name="TextBox 12"/>
          <p:cNvSpPr txBox="1"/>
          <p:nvPr/>
        </p:nvSpPr>
        <p:spPr>
          <a:xfrm>
            <a:off x="6660232" y="2132856"/>
            <a:ext cx="32412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800000"/>
                </a:solidFill>
              </a:rPr>
              <a:t>1</a:t>
            </a:r>
            <a:endParaRPr lang="en-US" dirty="0">
              <a:solidFill>
                <a:srgbClr val="80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236296" y="2596842"/>
            <a:ext cx="32412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800000"/>
                </a:solidFill>
              </a:rPr>
              <a:t>2</a:t>
            </a:r>
            <a:endParaRPr lang="en-US" dirty="0">
              <a:solidFill>
                <a:srgbClr val="80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156176" y="2596842"/>
            <a:ext cx="32412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800000"/>
                </a:solidFill>
              </a:rPr>
              <a:t>2</a:t>
            </a:r>
            <a:endParaRPr lang="en-US" dirty="0">
              <a:solidFill>
                <a:srgbClr val="80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660232" y="3789040"/>
            <a:ext cx="32412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800000"/>
                </a:solidFill>
              </a:rPr>
              <a:t>3</a:t>
            </a:r>
            <a:endParaRPr lang="en-US" dirty="0">
              <a:solidFill>
                <a:srgbClr val="800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660232" y="1124744"/>
            <a:ext cx="32412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800000"/>
                </a:solidFill>
              </a:rPr>
              <a:t>3</a:t>
            </a:r>
            <a:endParaRPr lang="en-US" dirty="0">
              <a:solidFill>
                <a:srgbClr val="8000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7992288" y="2348880"/>
            <a:ext cx="32412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800000"/>
                </a:solidFill>
              </a:rPr>
              <a:t>4</a:t>
            </a:r>
            <a:endParaRPr lang="en-US" dirty="0">
              <a:solidFill>
                <a:srgbClr val="80000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255984" y="2348880"/>
            <a:ext cx="32412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800000"/>
                </a:solidFill>
              </a:rPr>
              <a:t>4</a:t>
            </a:r>
            <a:endParaRPr lang="en-US" dirty="0">
              <a:solidFill>
                <a:srgbClr val="8000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505642" y="1772816"/>
            <a:ext cx="37061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+</a:t>
            </a:r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6300192" y="1772816"/>
            <a:ext cx="27764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-</a:t>
            </a:r>
            <a:endParaRPr lang="en-US" dirty="0"/>
          </a:p>
        </p:txBody>
      </p:sp>
      <p:sp>
        <p:nvSpPr>
          <p:cNvPr id="22" name="Rectangle 21"/>
          <p:cNvSpPr/>
          <p:nvPr/>
        </p:nvSpPr>
        <p:spPr>
          <a:xfrm>
            <a:off x="7164288" y="3234462"/>
            <a:ext cx="79117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 smtClean="0"/>
              <a:t>sphere</a:t>
            </a:r>
            <a:endParaRPr lang="en-US" sz="1600" dirty="0"/>
          </a:p>
        </p:txBody>
      </p:sp>
      <p:sp>
        <p:nvSpPr>
          <p:cNvPr id="23" name="Rectangle 22"/>
          <p:cNvSpPr/>
          <p:nvPr/>
        </p:nvSpPr>
        <p:spPr>
          <a:xfrm rot="16200000">
            <a:off x="6459633" y="2837512"/>
            <a:ext cx="88376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 smtClean="0"/>
              <a:t>cylinder</a:t>
            </a:r>
            <a:endParaRPr lang="en-US" sz="16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04000" y="900765"/>
            <a:ext cx="1440000" cy="11386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6829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example03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76056" y="1196752"/>
            <a:ext cx="3419475" cy="294322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Zone Editing: Example</a:t>
            </a:r>
            <a:r>
              <a:rPr lang="en-US" baseline="30000" dirty="0" smtClean="0"/>
              <a:t> [</a:t>
            </a:r>
            <a:r>
              <a:rPr lang="en-US" baseline="30000" dirty="0"/>
              <a:t>5</a:t>
            </a:r>
            <a:r>
              <a:rPr lang="en-US" baseline="30000" dirty="0" smtClean="0"/>
              <a:t>/8]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6934200" y="6400800"/>
            <a:ext cx="1600200" cy="3048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485C780E-C6F3-460C-BAF7-9298DE1BEB6B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  <p:pic>
        <p:nvPicPr>
          <p:cNvPr id="7" name="Picture 6" descr="example2d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876256" y="4581128"/>
            <a:ext cx="1619275" cy="1393749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6838065" y="5970766"/>
            <a:ext cx="169437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Reference image</a:t>
            </a:r>
            <a:endParaRPr lang="en-US" sz="1600" dirty="0"/>
          </a:p>
        </p:txBody>
      </p:sp>
      <p:sp>
        <p:nvSpPr>
          <p:cNvPr id="11" name="TextBox 10"/>
          <p:cNvSpPr txBox="1"/>
          <p:nvPr/>
        </p:nvSpPr>
        <p:spPr>
          <a:xfrm>
            <a:off x="5868144" y="2996952"/>
            <a:ext cx="37061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+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5734520" y="3172906"/>
            <a:ext cx="27764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-</a:t>
            </a:r>
            <a:endParaRPr lang="en-US" dirty="0"/>
          </a:p>
        </p:txBody>
      </p:sp>
      <p:sp>
        <p:nvSpPr>
          <p:cNvPr id="13" name="Content Placeholder 8"/>
          <p:cNvSpPr>
            <a:spLocks noGrp="1"/>
          </p:cNvSpPr>
          <p:nvPr>
            <p:ph sz="half" idx="1"/>
          </p:nvPr>
        </p:nvSpPr>
        <p:spPr>
          <a:xfrm>
            <a:off x="679450" y="1143000"/>
            <a:ext cx="4252590" cy="5181600"/>
          </a:xfrm>
        </p:spPr>
        <p:txBody>
          <a:bodyPr/>
          <a:lstStyle/>
          <a:p>
            <a:pPr marL="360363" indent="-360363"/>
            <a:r>
              <a:rPr lang="en-US" sz="2000" dirty="0" smtClean="0"/>
              <a:t>Add to the selection [</a:t>
            </a:r>
            <a:r>
              <a:rPr lang="en-US" sz="2000" b="1" dirty="0" smtClean="0">
                <a:solidFill>
                  <a:srgbClr val="800000"/>
                </a:solidFill>
              </a:rPr>
              <a:t>Ctrl</a:t>
            </a:r>
            <a:r>
              <a:rPr lang="en-US" sz="2000" dirty="0" smtClean="0"/>
              <a:t>]+left click the tilted </a:t>
            </a:r>
            <a:r>
              <a:rPr lang="en-US" sz="2000" dirty="0" smtClean="0">
                <a:solidFill>
                  <a:srgbClr val="000000"/>
                </a:solidFill>
              </a:rPr>
              <a:t>plane</a:t>
            </a:r>
            <a:r>
              <a:rPr lang="en-US" sz="2000" dirty="0" smtClean="0"/>
              <a:t>.</a:t>
            </a:r>
          </a:p>
          <a:p>
            <a:pPr marL="360363" indent="-360363"/>
            <a:r>
              <a:rPr lang="en-US" sz="2000" dirty="0" smtClean="0"/>
              <a:t>Now the space is divided into 8 zones</a:t>
            </a:r>
          </a:p>
          <a:p>
            <a:pPr marL="457200" indent="-457200">
              <a:buAutoNum type="arabicPlain"/>
              <a:tabLst>
                <a:tab pos="1609725" algn="l"/>
                <a:tab pos="2871788" algn="l"/>
              </a:tabLst>
            </a:pPr>
            <a:r>
              <a:rPr lang="en-US" sz="2000" dirty="0" smtClean="0">
                <a:solidFill>
                  <a:srgbClr val="000000"/>
                </a:solidFill>
              </a:rPr>
              <a:t>+sphere	+cylinder	+plane</a:t>
            </a:r>
          </a:p>
          <a:p>
            <a:pPr marL="457200" indent="-457200">
              <a:buFont typeface="Wingdings" pitchFamily="2" charset="2"/>
              <a:buAutoNum type="arabicPlain"/>
              <a:tabLst>
                <a:tab pos="1609725" algn="l"/>
                <a:tab pos="2871788" algn="l"/>
              </a:tabLst>
            </a:pPr>
            <a:r>
              <a:rPr lang="en-US" sz="2000" dirty="0" smtClean="0">
                <a:solidFill>
                  <a:srgbClr val="000000"/>
                </a:solidFill>
              </a:rPr>
              <a:t>+sphere	+cylinder	- plane</a:t>
            </a:r>
          </a:p>
          <a:p>
            <a:pPr marL="457200" indent="-457200">
              <a:buAutoNum type="arabicPlain"/>
              <a:tabLst>
                <a:tab pos="1609725" algn="l"/>
                <a:tab pos="2871788" algn="l"/>
              </a:tabLst>
            </a:pPr>
            <a:r>
              <a:rPr lang="en-US" sz="2000" dirty="0" smtClean="0">
                <a:solidFill>
                  <a:srgbClr val="000000"/>
                </a:solidFill>
              </a:rPr>
              <a:t>+sphere	- cylinder	+plane</a:t>
            </a:r>
          </a:p>
          <a:p>
            <a:pPr marL="457200" indent="-457200">
              <a:buFont typeface="Wingdings" pitchFamily="2" charset="2"/>
              <a:buAutoNum type="arabicPlain"/>
              <a:tabLst>
                <a:tab pos="1609725" algn="l"/>
                <a:tab pos="2871788" algn="l"/>
              </a:tabLst>
            </a:pPr>
            <a:r>
              <a:rPr lang="en-US" sz="2000" dirty="0" smtClean="0">
                <a:solidFill>
                  <a:srgbClr val="000000"/>
                </a:solidFill>
              </a:rPr>
              <a:t>+sphere	- cylinder	- plane</a:t>
            </a:r>
          </a:p>
          <a:p>
            <a:pPr marL="457200" indent="-457200">
              <a:buAutoNum type="arabicPlain"/>
              <a:tabLst>
                <a:tab pos="1609725" algn="l"/>
                <a:tab pos="2871788" algn="l"/>
              </a:tabLst>
            </a:pPr>
            <a:r>
              <a:rPr lang="en-US" sz="2000" dirty="0" smtClean="0">
                <a:solidFill>
                  <a:srgbClr val="000000"/>
                </a:solidFill>
              </a:rPr>
              <a:t>- sphere	+cylinder	+plane</a:t>
            </a:r>
          </a:p>
          <a:p>
            <a:pPr marL="457200" indent="-457200">
              <a:buFont typeface="Wingdings" pitchFamily="2" charset="2"/>
              <a:buAutoNum type="arabicPlain"/>
              <a:tabLst>
                <a:tab pos="1609725" algn="l"/>
                <a:tab pos="2871788" algn="l"/>
              </a:tabLst>
            </a:pPr>
            <a:r>
              <a:rPr lang="en-US" sz="2000" dirty="0" smtClean="0">
                <a:solidFill>
                  <a:srgbClr val="000000"/>
                </a:solidFill>
              </a:rPr>
              <a:t>- sphere	+cylinder	- plane</a:t>
            </a:r>
          </a:p>
          <a:p>
            <a:pPr marL="457200" indent="-457200">
              <a:buAutoNum type="arabicPlain"/>
              <a:tabLst>
                <a:tab pos="1609725" algn="l"/>
                <a:tab pos="2871788" algn="l"/>
              </a:tabLst>
            </a:pPr>
            <a:r>
              <a:rPr lang="en-US" sz="2000" dirty="0" smtClean="0">
                <a:solidFill>
                  <a:srgbClr val="000000"/>
                </a:solidFill>
              </a:rPr>
              <a:t>- sphere	- cylinder	+plane</a:t>
            </a:r>
          </a:p>
          <a:p>
            <a:pPr marL="457200" indent="-457200">
              <a:buFont typeface="Wingdings" pitchFamily="2" charset="2"/>
              <a:buAutoNum type="arabicPlain"/>
              <a:tabLst>
                <a:tab pos="1609725" algn="l"/>
                <a:tab pos="2871788" algn="l"/>
              </a:tabLst>
            </a:pPr>
            <a:r>
              <a:rPr lang="en-US" sz="2000" dirty="0" smtClean="0">
                <a:solidFill>
                  <a:srgbClr val="000000"/>
                </a:solidFill>
              </a:rPr>
              <a:t>- sphere	- cylinder	- plane</a:t>
            </a:r>
          </a:p>
          <a:p>
            <a:pPr marL="457200" indent="-457200">
              <a:buFont typeface="Wingdings" pitchFamily="2" charset="2"/>
              <a:buAutoNum type="arabicPlain"/>
              <a:tabLst>
                <a:tab pos="1609725" algn="l"/>
                <a:tab pos="2871788" algn="l"/>
              </a:tabLst>
            </a:pPr>
            <a:endParaRPr lang="en-US" sz="2000" dirty="0" smtClean="0">
              <a:solidFill>
                <a:srgbClr val="800000"/>
              </a:solidFill>
            </a:endParaRPr>
          </a:p>
          <a:p>
            <a:pPr marL="457200" indent="-457200" algn="ctr">
              <a:buNone/>
              <a:tabLst>
                <a:tab pos="1609725" algn="l"/>
                <a:tab pos="2871788" algn="l"/>
              </a:tabLst>
            </a:pPr>
            <a:r>
              <a:rPr lang="en-US" sz="2000" dirty="0" smtClean="0"/>
              <a:t>Number of valid zones </a:t>
            </a:r>
            <a:r>
              <a:rPr lang="en-US" sz="2000" dirty="0" smtClean="0">
                <a:latin typeface="Calibri"/>
                <a:cs typeface="Calibri"/>
              </a:rPr>
              <a:t>≤</a:t>
            </a:r>
            <a:r>
              <a:rPr lang="en-US" sz="2000" dirty="0" smtClean="0"/>
              <a:t> 2</a:t>
            </a:r>
            <a:r>
              <a:rPr lang="en-US" sz="2000" baseline="30000" dirty="0" smtClean="0"/>
              <a:t>bodies</a:t>
            </a:r>
          </a:p>
          <a:p>
            <a:pPr marL="457200" indent="-457200">
              <a:buAutoNum type="arabicPlain"/>
              <a:tabLst>
                <a:tab pos="1609725" algn="l"/>
                <a:tab pos="2871788" algn="l"/>
              </a:tabLst>
            </a:pPr>
            <a:endParaRPr lang="en-US" sz="2000" dirty="0" smtClean="0"/>
          </a:p>
          <a:p>
            <a:pPr marL="457200" indent="-457200">
              <a:buAutoNum type="arabicPlain"/>
            </a:pPr>
            <a:endParaRPr lang="en-US" sz="1400" dirty="0"/>
          </a:p>
        </p:txBody>
      </p:sp>
      <p:sp>
        <p:nvSpPr>
          <p:cNvPr id="14" name="TextBox 13"/>
          <p:cNvSpPr txBox="1"/>
          <p:nvPr/>
        </p:nvSpPr>
        <p:spPr>
          <a:xfrm>
            <a:off x="6505642" y="1772816"/>
            <a:ext cx="37061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+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6300192" y="1772816"/>
            <a:ext cx="27764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-</a:t>
            </a:r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7164288" y="3234462"/>
            <a:ext cx="79117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 smtClean="0"/>
              <a:t>sphere</a:t>
            </a:r>
            <a:endParaRPr lang="en-US" sz="1600" dirty="0"/>
          </a:p>
        </p:txBody>
      </p:sp>
      <p:sp>
        <p:nvSpPr>
          <p:cNvPr id="17" name="Rectangle 16"/>
          <p:cNvSpPr/>
          <p:nvPr/>
        </p:nvSpPr>
        <p:spPr>
          <a:xfrm rot="16200000">
            <a:off x="6459633" y="2837512"/>
            <a:ext cx="88376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 smtClean="0"/>
              <a:t>cylinder</a:t>
            </a:r>
            <a:endParaRPr lang="en-US" sz="1600" dirty="0"/>
          </a:p>
        </p:txBody>
      </p:sp>
      <p:sp>
        <p:nvSpPr>
          <p:cNvPr id="18" name="TextBox 17"/>
          <p:cNvSpPr txBox="1"/>
          <p:nvPr/>
        </p:nvSpPr>
        <p:spPr>
          <a:xfrm>
            <a:off x="5508104" y="1628800"/>
            <a:ext cx="27764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-</a:t>
            </a:r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5292080" y="1844824"/>
            <a:ext cx="37061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+</a:t>
            </a:r>
            <a:endParaRPr lang="en-US" dirty="0"/>
          </a:p>
        </p:txBody>
      </p:sp>
      <p:sp>
        <p:nvSpPr>
          <p:cNvPr id="20" name="Rectangle 19"/>
          <p:cNvSpPr/>
          <p:nvPr/>
        </p:nvSpPr>
        <p:spPr>
          <a:xfrm rot="1777564">
            <a:off x="7162277" y="2730063"/>
            <a:ext cx="67358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 smtClean="0"/>
              <a:t>plane</a:t>
            </a:r>
            <a:endParaRPr lang="en-US" sz="1600" dirty="0"/>
          </a:p>
        </p:txBody>
      </p:sp>
      <p:sp>
        <p:nvSpPr>
          <p:cNvPr id="21" name="TextBox 20"/>
          <p:cNvSpPr txBox="1"/>
          <p:nvPr/>
        </p:nvSpPr>
        <p:spPr>
          <a:xfrm>
            <a:off x="6552128" y="2780928"/>
            <a:ext cx="32412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800000"/>
                </a:solidFill>
              </a:rPr>
              <a:t>1</a:t>
            </a:r>
            <a:endParaRPr lang="en-US" dirty="0">
              <a:solidFill>
                <a:srgbClr val="80000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6120080" y="2452826"/>
            <a:ext cx="32412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800000"/>
                </a:solidFill>
              </a:rPr>
              <a:t>3</a:t>
            </a:r>
            <a:endParaRPr lang="en-US" dirty="0">
              <a:solidFill>
                <a:srgbClr val="800000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6624136" y="2020778"/>
            <a:ext cx="32412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800000"/>
                </a:solidFill>
              </a:rPr>
              <a:t>2</a:t>
            </a:r>
            <a:endParaRPr lang="en-US" dirty="0">
              <a:solidFill>
                <a:srgbClr val="800000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6084168" y="1804754"/>
            <a:ext cx="32412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800000"/>
                </a:solidFill>
              </a:rPr>
              <a:t>4</a:t>
            </a:r>
            <a:endParaRPr lang="en-US" dirty="0">
              <a:solidFill>
                <a:srgbClr val="800000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6660232" y="1124744"/>
            <a:ext cx="32412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800000"/>
                </a:solidFill>
              </a:rPr>
              <a:t>6</a:t>
            </a:r>
            <a:endParaRPr lang="en-US" dirty="0">
              <a:solidFill>
                <a:srgbClr val="800000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6588224" y="3748970"/>
            <a:ext cx="32412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800000"/>
                </a:solidFill>
              </a:rPr>
              <a:t>5</a:t>
            </a:r>
            <a:endParaRPr lang="en-US" dirty="0">
              <a:solidFill>
                <a:srgbClr val="800000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5292080" y="2636912"/>
            <a:ext cx="32412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800000"/>
                </a:solidFill>
              </a:rPr>
              <a:t>7</a:t>
            </a:r>
            <a:endParaRPr lang="en-US" dirty="0">
              <a:solidFill>
                <a:srgbClr val="800000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7092280" y="3028890"/>
            <a:ext cx="32412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800000"/>
                </a:solidFill>
              </a:rPr>
              <a:t>3</a:t>
            </a:r>
            <a:endParaRPr lang="en-US" dirty="0">
              <a:solidFill>
                <a:srgbClr val="800000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7200200" y="2276872"/>
            <a:ext cx="32412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800000"/>
                </a:solidFill>
              </a:rPr>
              <a:t>4</a:t>
            </a:r>
            <a:endParaRPr lang="en-US" dirty="0">
              <a:solidFill>
                <a:srgbClr val="800000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7380312" y="3573016"/>
            <a:ext cx="32412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800000"/>
                </a:solidFill>
              </a:rPr>
              <a:t>7</a:t>
            </a:r>
            <a:endParaRPr lang="en-US" dirty="0">
              <a:solidFill>
                <a:srgbClr val="800000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5904056" y="1268760"/>
            <a:ext cx="32412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800000"/>
                </a:solidFill>
              </a:rPr>
              <a:t>8</a:t>
            </a:r>
            <a:endParaRPr lang="en-US" dirty="0">
              <a:solidFill>
                <a:srgbClr val="800000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7920280" y="2164794"/>
            <a:ext cx="32412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800000"/>
                </a:solidFill>
              </a:rPr>
              <a:t>8</a:t>
            </a:r>
            <a:endParaRPr lang="en-US" dirty="0">
              <a:solidFill>
                <a:srgbClr val="800000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04000" y="895976"/>
            <a:ext cx="1440000" cy="11386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4209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115536"/>
            <a:ext cx="1905095" cy="49785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Listbox</a:t>
            </a:r>
            <a:r>
              <a:rPr lang="en-US" dirty="0" smtClean="0"/>
              <a:t> - Objects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56616" y="1052736"/>
            <a:ext cx="6447634" cy="5271864"/>
          </a:xfrm>
        </p:spPr>
        <p:txBody>
          <a:bodyPr/>
          <a:lstStyle/>
          <a:p>
            <a:r>
              <a:rPr lang="en-US" sz="1800" dirty="0" smtClean="0"/>
              <a:t>With Geometry tab activated</a:t>
            </a:r>
          </a:p>
          <a:p>
            <a:r>
              <a:rPr lang="en-US" sz="1800" dirty="0" smtClean="0"/>
              <a:t>Lists the type/name of bodies, regions, objects</a:t>
            </a:r>
          </a:p>
          <a:p>
            <a:r>
              <a:rPr lang="en-US" sz="1800" dirty="0" smtClean="0"/>
              <a:t>Text coloring:</a:t>
            </a:r>
          </a:p>
          <a:p>
            <a:pPr lvl="1"/>
            <a:r>
              <a:rPr lang="en-US" sz="1600" dirty="0" smtClean="0">
                <a:solidFill>
                  <a:srgbClr val="C00000"/>
                </a:solidFill>
              </a:rPr>
              <a:t>RED</a:t>
            </a:r>
            <a:r>
              <a:rPr lang="en-US" sz="1600" dirty="0" smtClean="0"/>
              <a:t>	Error in the card description</a:t>
            </a:r>
          </a:p>
          <a:p>
            <a:pPr lvl="1"/>
            <a:r>
              <a:rPr lang="en-US" sz="1600" dirty="0" smtClean="0">
                <a:solidFill>
                  <a:srgbClr val="A7018F"/>
                </a:solidFill>
              </a:rPr>
              <a:t>Magenta</a:t>
            </a:r>
            <a:r>
              <a:rPr lang="en-US" sz="1600" dirty="0" smtClean="0"/>
              <a:t>	Visible body/object</a:t>
            </a:r>
          </a:p>
          <a:p>
            <a:pPr lvl="1"/>
            <a:r>
              <a:rPr lang="en-US" sz="1600" dirty="0" smtClean="0">
                <a:solidFill>
                  <a:srgbClr val="00B0F0"/>
                </a:solidFill>
              </a:rPr>
              <a:t>Cyan</a:t>
            </a:r>
            <a:r>
              <a:rPr lang="en-US" sz="1600" dirty="0" smtClean="0"/>
              <a:t>	Selection frozen</a:t>
            </a:r>
          </a:p>
          <a:p>
            <a:r>
              <a:rPr lang="en-US" sz="1800" dirty="0" smtClean="0">
                <a:solidFill>
                  <a:srgbClr val="800000"/>
                </a:solidFill>
              </a:rPr>
              <a:t>Filtering</a:t>
            </a:r>
            <a:r>
              <a:rPr lang="en-US" sz="1800" dirty="0" smtClean="0"/>
              <a:t> text box can narrow the list with items containing the typed-in text</a:t>
            </a:r>
          </a:p>
          <a:p>
            <a:endParaRPr lang="en-US" sz="1800" dirty="0" smtClean="0"/>
          </a:p>
          <a:p>
            <a:pPr marL="0" indent="0">
              <a:buNone/>
            </a:pPr>
            <a:r>
              <a:rPr lang="en-US" sz="1800" dirty="0" smtClean="0"/>
              <a:t>Buttons – on/off the display</a:t>
            </a:r>
            <a:br>
              <a:rPr lang="en-US" sz="1800" dirty="0" smtClean="0"/>
            </a:br>
            <a:r>
              <a:rPr lang="en-US" sz="1800" dirty="0" smtClean="0"/>
              <a:t>Hold [</a:t>
            </a:r>
            <a:r>
              <a:rPr lang="en-US" sz="1800" dirty="0" smtClean="0">
                <a:solidFill>
                  <a:srgbClr val="800000"/>
                </a:solidFill>
              </a:rPr>
              <a:t>Ctrl</a:t>
            </a:r>
            <a:r>
              <a:rPr lang="en-US" sz="1800" dirty="0" smtClean="0"/>
              <a:t>] to select only one button</a:t>
            </a:r>
          </a:p>
          <a:p>
            <a:pPr marL="457200" lvl="1" indent="0">
              <a:buNone/>
            </a:pPr>
            <a:r>
              <a:rPr lang="en-US" sz="1600" dirty="0" smtClean="0"/>
              <a:t>Bodies</a:t>
            </a:r>
          </a:p>
          <a:p>
            <a:pPr marL="457200" lvl="1" indent="0">
              <a:buNone/>
            </a:pPr>
            <a:r>
              <a:rPr lang="en-US" sz="1600" dirty="0" smtClean="0"/>
              <a:t>Regions</a:t>
            </a:r>
          </a:p>
          <a:p>
            <a:pPr marL="457200" lvl="1" indent="0">
              <a:buNone/>
            </a:pPr>
            <a:r>
              <a:rPr lang="en-US" sz="1600" dirty="0" smtClean="0"/>
              <a:t>Transformations</a:t>
            </a:r>
          </a:p>
          <a:p>
            <a:pPr marL="457200" lvl="1" indent="0">
              <a:buNone/>
            </a:pPr>
            <a:r>
              <a:rPr lang="en-US" sz="1600" dirty="0" smtClean="0"/>
              <a:t> Materials</a:t>
            </a:r>
          </a:p>
          <a:p>
            <a:pPr marL="457200" lvl="1" indent="0">
              <a:buNone/>
            </a:pPr>
            <a:r>
              <a:rPr lang="en-US" sz="1600" dirty="0" smtClean="0"/>
              <a:t>Objects </a:t>
            </a:r>
          </a:p>
          <a:p>
            <a:pPr marL="457200" lvl="1" indent="0">
              <a:buNone/>
            </a:pPr>
            <a:r>
              <a:rPr lang="en-US" sz="1600" dirty="0" smtClean="0"/>
              <a:t>Selected or Visible items (Useful to narrow the list) </a:t>
            </a:r>
            <a:endParaRPr lang="en-US" sz="16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6934200" y="6400800"/>
            <a:ext cx="1600200" cy="3048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485C780E-C6F3-460C-BAF7-9298DE1BEB6B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2176" y="4509120"/>
            <a:ext cx="273600" cy="2736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2176" y="4883967"/>
            <a:ext cx="273600" cy="2736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4523" y="5820450"/>
            <a:ext cx="273600" cy="2736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3036" y="5194781"/>
            <a:ext cx="273600" cy="27360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3036" y="6154609"/>
            <a:ext cx="273600" cy="273600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 bwMode="auto">
          <a:xfrm>
            <a:off x="179512" y="1334365"/>
            <a:ext cx="1879392" cy="2166644"/>
          </a:xfrm>
          <a:prstGeom prst="rect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sm" len="sm"/>
            <a:tailEnd type="triangle" w="lg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99578" y="5480034"/>
            <a:ext cx="292224" cy="292224"/>
          </a:xfrm>
          <a:prstGeom prst="rect">
            <a:avLst/>
          </a:prstGeom>
        </p:spPr>
      </p:pic>
      <p:cxnSp>
        <p:nvCxnSpPr>
          <p:cNvPr id="15" name="Straight Arrow Connector 14"/>
          <p:cNvCxnSpPr/>
          <p:nvPr/>
        </p:nvCxnSpPr>
        <p:spPr bwMode="auto">
          <a:xfrm flipH="1" flipV="1">
            <a:off x="1403648" y="1600628"/>
            <a:ext cx="1080120" cy="1396324"/>
          </a:xfrm>
          <a:prstGeom prst="straightConnector1">
            <a:avLst/>
          </a:prstGeom>
          <a:solidFill>
            <a:schemeClr val="accent1"/>
          </a:solidFill>
          <a:ln w="6350" cap="flat" cmpd="sng" algn="ctr">
            <a:solidFill>
              <a:srgbClr val="FF0000"/>
            </a:solidFill>
            <a:prstDash val="solid"/>
            <a:round/>
            <a:headEnd type="none" w="sm" len="sm"/>
            <a:tailEnd type="triangle"/>
          </a:ln>
          <a:effectLst/>
        </p:spPr>
      </p:cxnSp>
      <p:sp>
        <p:nvSpPr>
          <p:cNvPr id="17" name="Rectangle 16"/>
          <p:cNvSpPr/>
          <p:nvPr/>
        </p:nvSpPr>
        <p:spPr bwMode="auto">
          <a:xfrm>
            <a:off x="205216" y="1133229"/>
            <a:ext cx="727264" cy="201136"/>
          </a:xfrm>
          <a:prstGeom prst="rect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sm" len="sm"/>
            <a:tailEnd type="triangle" w="lg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88254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Content Placeholder 9" descr="example04.pn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5076056" y="1196752"/>
            <a:ext cx="3419475" cy="2943225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Zone Editing: Example</a:t>
            </a:r>
            <a:r>
              <a:rPr lang="en-US" baseline="30000" dirty="0" smtClean="0"/>
              <a:t> [</a:t>
            </a:r>
            <a:r>
              <a:rPr lang="en-US" baseline="30000" dirty="0"/>
              <a:t>6</a:t>
            </a:r>
            <a:r>
              <a:rPr lang="en-US" baseline="30000" dirty="0" smtClean="0"/>
              <a:t>/8]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6934200" y="6400800"/>
            <a:ext cx="1600200" cy="3048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485C780E-C6F3-460C-BAF7-9298DE1BEB6B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  <p:pic>
        <p:nvPicPr>
          <p:cNvPr id="7" name="Picture 6" descr="example2d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876256" y="4581128"/>
            <a:ext cx="1619275" cy="1393749"/>
          </a:xfrm>
          <a:prstGeom prst="rect">
            <a:avLst/>
          </a:prstGeom>
        </p:spPr>
      </p:pic>
      <p:pic>
        <p:nvPicPr>
          <p:cNvPr id="11" name="Picture 10" descr="example3d-half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472350" y="4230191"/>
            <a:ext cx="2331898" cy="2007121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6838065" y="5970766"/>
            <a:ext cx="169437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Reference image</a:t>
            </a:r>
            <a:endParaRPr lang="en-US" sz="1600" dirty="0"/>
          </a:p>
        </p:txBody>
      </p:sp>
      <p:sp>
        <p:nvSpPr>
          <p:cNvPr id="19" name="Content Placeholder 8"/>
          <p:cNvSpPr>
            <a:spLocks noGrp="1"/>
          </p:cNvSpPr>
          <p:nvPr>
            <p:ph sz="half" idx="1"/>
          </p:nvPr>
        </p:nvSpPr>
        <p:spPr>
          <a:xfrm>
            <a:off x="679450" y="1143000"/>
            <a:ext cx="4252590" cy="5181600"/>
          </a:xfrm>
        </p:spPr>
        <p:txBody>
          <a:bodyPr/>
          <a:lstStyle/>
          <a:p>
            <a:pPr marL="360363" indent="-360363"/>
            <a:r>
              <a:rPr lang="en-US" sz="2000" dirty="0" smtClean="0"/>
              <a:t>Press [</a:t>
            </a:r>
            <a:r>
              <a:rPr lang="en-US" sz="2000" b="1" dirty="0" smtClean="0">
                <a:solidFill>
                  <a:srgbClr val="800000"/>
                </a:solidFill>
              </a:rPr>
              <a:t>Spacebar</a:t>
            </a:r>
            <a:r>
              <a:rPr lang="en-US" sz="2000" dirty="0" smtClean="0"/>
              <a:t>] and select the action </a:t>
            </a:r>
            <a:r>
              <a:rPr lang="en-US" sz="2000" b="1" dirty="0" smtClean="0"/>
              <a:t>Zone      </a:t>
            </a: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 smtClean="0"/>
              <a:t>or with the shortcut [</a:t>
            </a:r>
            <a:r>
              <a:rPr lang="en-US" sz="2000" b="1" dirty="0" smtClean="0">
                <a:solidFill>
                  <a:srgbClr val="800000"/>
                </a:solidFill>
              </a:rPr>
              <a:t>d</a:t>
            </a:r>
            <a:r>
              <a:rPr lang="en-US" sz="2000" dirty="0" smtClean="0"/>
              <a:t>]</a:t>
            </a:r>
            <a:r>
              <a:rPr lang="en-US" sz="2000" dirty="0" err="1" smtClean="0"/>
              <a:t>efine</a:t>
            </a:r>
            <a:r>
              <a:rPr lang="en-US" sz="2000" dirty="0" smtClean="0"/>
              <a:t> </a:t>
            </a:r>
          </a:p>
          <a:p>
            <a:pPr marL="360363" indent="-360363"/>
            <a:r>
              <a:rPr lang="en-US" sz="2000" dirty="0" smtClean="0"/>
              <a:t>Moving the mouse, shows the various subdivisions of space and their corresponding expression.</a:t>
            </a:r>
          </a:p>
          <a:p>
            <a:pPr marL="360363" indent="-360363"/>
            <a:r>
              <a:rPr lang="en-US" sz="2000" dirty="0" smtClean="0"/>
              <a:t>Point and click with the mouse somewhere inside zone </a:t>
            </a:r>
            <a:r>
              <a:rPr lang="en-US" sz="2000" dirty="0" smtClean="0">
                <a:solidFill>
                  <a:srgbClr val="800000"/>
                </a:solidFill>
              </a:rPr>
              <a:t>4</a:t>
            </a:r>
          </a:p>
          <a:p>
            <a:pPr marL="360363" indent="-360363">
              <a:tabLst>
                <a:tab pos="1609725" algn="l"/>
              </a:tabLst>
            </a:pPr>
            <a:r>
              <a:rPr lang="en-US" sz="2000" dirty="0" smtClean="0"/>
              <a:t>Automatically the zone expression</a:t>
            </a:r>
            <a:br>
              <a:rPr lang="en-US" sz="2000" dirty="0" smtClean="0"/>
            </a:br>
            <a:r>
              <a:rPr lang="en-US" sz="2000" dirty="0" smtClean="0">
                <a:solidFill>
                  <a:srgbClr val="800000"/>
                </a:solidFill>
              </a:rPr>
              <a:t> </a:t>
            </a:r>
            <a:r>
              <a:rPr lang="en-US" sz="2000" dirty="0" smtClean="0">
                <a:solidFill>
                  <a:srgbClr val="000000"/>
                </a:solidFill>
              </a:rPr>
              <a:t>+sphere	-cylinder	-plane </a:t>
            </a: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 smtClean="0"/>
              <a:t>will be added to the </a:t>
            </a:r>
            <a:r>
              <a:rPr lang="en-US" sz="2000" dirty="0" smtClean="0">
                <a:solidFill>
                  <a:srgbClr val="008000"/>
                </a:solidFill>
              </a:rPr>
              <a:t>REGION</a:t>
            </a:r>
            <a:r>
              <a:rPr lang="en-US" sz="2000" dirty="0" smtClean="0"/>
              <a:t/>
            </a:r>
            <a:br>
              <a:rPr lang="en-US" sz="2000" dirty="0" smtClean="0"/>
            </a:br>
            <a:endParaRPr lang="en-US" sz="2000" dirty="0" smtClean="0">
              <a:solidFill>
                <a:srgbClr val="800000"/>
              </a:solidFill>
            </a:endParaRPr>
          </a:p>
          <a:p>
            <a:pPr marL="457200" indent="-457200">
              <a:buAutoNum type="arabicPlain"/>
              <a:tabLst>
                <a:tab pos="1609725" algn="l"/>
                <a:tab pos="2871788" algn="l"/>
              </a:tabLst>
            </a:pPr>
            <a:endParaRPr lang="en-US" sz="2000" dirty="0" smtClean="0"/>
          </a:p>
          <a:p>
            <a:pPr marL="457200" indent="-457200">
              <a:buAutoNum type="arabicPlain"/>
            </a:pPr>
            <a:endParaRPr lang="en-US" sz="1400" dirty="0"/>
          </a:p>
        </p:txBody>
      </p:sp>
      <p:sp>
        <p:nvSpPr>
          <p:cNvPr id="21" name="TextBox 20"/>
          <p:cNvSpPr txBox="1"/>
          <p:nvPr/>
        </p:nvSpPr>
        <p:spPr>
          <a:xfrm>
            <a:off x="6084168" y="1804754"/>
            <a:ext cx="32412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800000"/>
                </a:solidFill>
              </a:rPr>
              <a:t>4</a:t>
            </a:r>
            <a:endParaRPr lang="en-US" dirty="0">
              <a:solidFill>
                <a:srgbClr val="80000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7200200" y="2276872"/>
            <a:ext cx="32412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800000"/>
                </a:solidFill>
              </a:rPr>
              <a:t>4</a:t>
            </a:r>
            <a:endParaRPr lang="en-US" dirty="0">
              <a:solidFill>
                <a:srgbClr val="800000"/>
              </a:solidFill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65073" y="1487645"/>
            <a:ext cx="376808" cy="376808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04000" y="914400"/>
            <a:ext cx="1440000" cy="11386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273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example05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76056" y="1205855"/>
            <a:ext cx="3419475" cy="294322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Zone Editing: Example</a:t>
            </a:r>
            <a:r>
              <a:rPr lang="en-US" baseline="30000" dirty="0" smtClean="0"/>
              <a:t> [</a:t>
            </a:r>
            <a:r>
              <a:rPr lang="en-US" baseline="30000" dirty="0"/>
              <a:t>7</a:t>
            </a:r>
            <a:r>
              <a:rPr lang="en-US" baseline="30000" dirty="0" smtClean="0"/>
              <a:t>/8]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6934200" y="6400800"/>
            <a:ext cx="1600200" cy="3048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485C780E-C6F3-460C-BAF7-9298DE1BEB6B}" type="slidenum">
              <a:rPr lang="en-US" smtClean="0"/>
              <a:pPr>
                <a:defRPr/>
              </a:pPr>
              <a:t>21</a:t>
            </a:fld>
            <a:endParaRPr lang="en-US"/>
          </a:p>
        </p:txBody>
      </p:sp>
      <p:pic>
        <p:nvPicPr>
          <p:cNvPr id="7" name="Picture 6" descr="example2d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876256" y="4581128"/>
            <a:ext cx="1619275" cy="1393749"/>
          </a:xfrm>
          <a:prstGeom prst="rect">
            <a:avLst/>
          </a:prstGeom>
        </p:spPr>
      </p:pic>
      <p:sp>
        <p:nvSpPr>
          <p:cNvPr id="9" name="Content Placeholder 8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sz="2000" dirty="0" smtClean="0"/>
              <a:t>Finally we have to add as second zone the lower half of the sphere.</a:t>
            </a:r>
          </a:p>
          <a:p>
            <a:r>
              <a:rPr lang="en-US" sz="2000" dirty="0" smtClean="0"/>
              <a:t>Press </a:t>
            </a:r>
            <a:r>
              <a:rPr lang="en-US" sz="2000" dirty="0" smtClean="0">
                <a:solidFill>
                  <a:srgbClr val="800000"/>
                </a:solidFill>
              </a:rPr>
              <a:t>once [</a:t>
            </a:r>
            <a:r>
              <a:rPr lang="en-US" sz="2000" b="1" dirty="0" err="1" smtClean="0">
                <a:solidFill>
                  <a:srgbClr val="800000"/>
                </a:solidFill>
              </a:rPr>
              <a:t>ESCape</a:t>
            </a:r>
            <a:r>
              <a:rPr lang="en-US" sz="2000" dirty="0" smtClean="0">
                <a:solidFill>
                  <a:srgbClr val="800000"/>
                </a:solidFill>
              </a:rPr>
              <a:t>] </a:t>
            </a:r>
            <a:r>
              <a:rPr lang="en-US" sz="2000" dirty="0" smtClean="0"/>
              <a:t>to unselect the bodies, but to </a:t>
            </a:r>
            <a:r>
              <a:rPr lang="en-US" sz="2000" b="1" dirty="0" smtClean="0"/>
              <a:t>leave the region selected</a:t>
            </a:r>
          </a:p>
          <a:p>
            <a:r>
              <a:rPr lang="en-US" sz="2000" dirty="0" smtClean="0"/>
              <a:t>Select the </a:t>
            </a:r>
            <a:r>
              <a:rPr lang="en-US" sz="2000" dirty="0" smtClean="0">
                <a:solidFill>
                  <a:srgbClr val="000000"/>
                </a:solidFill>
              </a:rPr>
              <a:t>sphere </a:t>
            </a:r>
            <a:r>
              <a:rPr lang="en-US" sz="2000" dirty="0" smtClean="0"/>
              <a:t>and </a:t>
            </a:r>
            <a:r>
              <a:rPr lang="en-US" sz="2000" dirty="0" smtClean="0">
                <a:solidFill>
                  <a:srgbClr val="000000"/>
                </a:solidFill>
              </a:rPr>
              <a:t>plane </a:t>
            </a:r>
            <a:r>
              <a:rPr lang="en-US" sz="2000" dirty="0" smtClean="0"/>
              <a:t>(or by deselecting the cylinder)</a:t>
            </a:r>
          </a:p>
          <a:p>
            <a:r>
              <a:rPr lang="en-US" sz="2000" dirty="0" smtClean="0"/>
              <a:t>Again the space is divided into 4 regions</a:t>
            </a:r>
          </a:p>
          <a:p>
            <a:pPr marL="457200" indent="-457200">
              <a:buAutoNum type="arabicPlain"/>
              <a:tabLst>
                <a:tab pos="1609725" algn="l"/>
                <a:tab pos="2871788" algn="l"/>
              </a:tabLst>
            </a:pPr>
            <a:r>
              <a:rPr lang="en-US" sz="2000" dirty="0" smtClean="0">
                <a:solidFill>
                  <a:srgbClr val="000000"/>
                </a:solidFill>
              </a:rPr>
              <a:t>+sphere	+plane</a:t>
            </a:r>
          </a:p>
          <a:p>
            <a:pPr marL="457200" indent="-457200">
              <a:buFont typeface="Wingdings" pitchFamily="2" charset="2"/>
              <a:buAutoNum type="arabicPlain"/>
              <a:tabLst>
                <a:tab pos="1609725" algn="l"/>
                <a:tab pos="2871788" algn="l"/>
              </a:tabLst>
            </a:pPr>
            <a:r>
              <a:rPr lang="en-US" sz="2000" dirty="0" smtClean="0">
                <a:solidFill>
                  <a:srgbClr val="000000"/>
                </a:solidFill>
              </a:rPr>
              <a:t>+sphere	- plane</a:t>
            </a:r>
          </a:p>
          <a:p>
            <a:pPr marL="457200" indent="-457200">
              <a:buAutoNum type="arabicPlain"/>
              <a:tabLst>
                <a:tab pos="1609725" algn="l"/>
                <a:tab pos="2871788" algn="l"/>
              </a:tabLst>
            </a:pPr>
            <a:r>
              <a:rPr lang="en-US" sz="2000" dirty="0" smtClean="0">
                <a:solidFill>
                  <a:srgbClr val="000000"/>
                </a:solidFill>
              </a:rPr>
              <a:t>- sphere	+plane</a:t>
            </a:r>
          </a:p>
          <a:p>
            <a:pPr marL="457200" indent="-457200">
              <a:buFont typeface="Wingdings" pitchFamily="2" charset="2"/>
              <a:buAutoNum type="arabicPlain"/>
              <a:tabLst>
                <a:tab pos="1609725" algn="l"/>
                <a:tab pos="2871788" algn="l"/>
              </a:tabLst>
            </a:pPr>
            <a:r>
              <a:rPr lang="en-US" sz="2000" dirty="0" smtClean="0">
                <a:solidFill>
                  <a:srgbClr val="000000"/>
                </a:solidFill>
              </a:rPr>
              <a:t>- sphere	- plane</a:t>
            </a:r>
          </a:p>
          <a:p>
            <a:endParaRPr lang="en-US" sz="2000" dirty="0" smtClean="0"/>
          </a:p>
        </p:txBody>
      </p:sp>
      <p:sp>
        <p:nvSpPr>
          <p:cNvPr id="12" name="TextBox 11"/>
          <p:cNvSpPr txBox="1"/>
          <p:nvPr/>
        </p:nvSpPr>
        <p:spPr>
          <a:xfrm>
            <a:off x="6838065" y="5970766"/>
            <a:ext cx="169437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Reference image</a:t>
            </a:r>
            <a:endParaRPr lang="en-US" sz="1600" dirty="0"/>
          </a:p>
        </p:txBody>
      </p:sp>
      <p:sp>
        <p:nvSpPr>
          <p:cNvPr id="13" name="TextBox 12"/>
          <p:cNvSpPr txBox="1"/>
          <p:nvPr/>
        </p:nvSpPr>
        <p:spPr>
          <a:xfrm>
            <a:off x="5868144" y="2996952"/>
            <a:ext cx="37061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+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5734520" y="3172906"/>
            <a:ext cx="27764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-</a:t>
            </a:r>
            <a:endParaRPr lang="en-US" dirty="0"/>
          </a:p>
        </p:txBody>
      </p:sp>
      <p:sp>
        <p:nvSpPr>
          <p:cNvPr id="17" name="Rectangle 16"/>
          <p:cNvSpPr/>
          <p:nvPr/>
        </p:nvSpPr>
        <p:spPr>
          <a:xfrm>
            <a:off x="7164288" y="3234462"/>
            <a:ext cx="79117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 smtClean="0"/>
              <a:t>sphere</a:t>
            </a:r>
            <a:endParaRPr lang="en-US" sz="1600" dirty="0"/>
          </a:p>
        </p:txBody>
      </p:sp>
      <p:sp>
        <p:nvSpPr>
          <p:cNvPr id="19" name="Rectangle 18"/>
          <p:cNvSpPr/>
          <p:nvPr/>
        </p:nvSpPr>
        <p:spPr>
          <a:xfrm rot="1777564">
            <a:off x="7162277" y="2730063"/>
            <a:ext cx="67358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 smtClean="0"/>
              <a:t>plane</a:t>
            </a:r>
            <a:endParaRPr lang="en-US" sz="1600" dirty="0"/>
          </a:p>
        </p:txBody>
      </p:sp>
      <p:sp>
        <p:nvSpPr>
          <p:cNvPr id="20" name="TextBox 19"/>
          <p:cNvSpPr txBox="1"/>
          <p:nvPr/>
        </p:nvSpPr>
        <p:spPr>
          <a:xfrm>
            <a:off x="6552128" y="2780928"/>
            <a:ext cx="32412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800000"/>
                </a:solidFill>
              </a:rPr>
              <a:t>1</a:t>
            </a:r>
            <a:endParaRPr lang="en-US" dirty="0">
              <a:solidFill>
                <a:srgbClr val="800000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5508104" y="1628800"/>
            <a:ext cx="27764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-</a:t>
            </a:r>
            <a:endParaRPr lang="en-US" dirty="0"/>
          </a:p>
        </p:txBody>
      </p:sp>
      <p:sp>
        <p:nvSpPr>
          <p:cNvPr id="30" name="TextBox 29"/>
          <p:cNvSpPr txBox="1"/>
          <p:nvPr/>
        </p:nvSpPr>
        <p:spPr>
          <a:xfrm>
            <a:off x="5292080" y="1844824"/>
            <a:ext cx="37061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+</a:t>
            </a:r>
            <a:endParaRPr lang="en-US" dirty="0"/>
          </a:p>
        </p:txBody>
      </p:sp>
      <p:sp>
        <p:nvSpPr>
          <p:cNvPr id="31" name="TextBox 30"/>
          <p:cNvSpPr txBox="1"/>
          <p:nvPr/>
        </p:nvSpPr>
        <p:spPr>
          <a:xfrm>
            <a:off x="7056184" y="2132856"/>
            <a:ext cx="32412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800000"/>
                </a:solidFill>
              </a:rPr>
              <a:t>2</a:t>
            </a:r>
            <a:endParaRPr lang="en-US" dirty="0">
              <a:solidFill>
                <a:srgbClr val="800000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5904056" y="3573016"/>
            <a:ext cx="32412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800000"/>
                </a:solidFill>
              </a:rPr>
              <a:t>3</a:t>
            </a:r>
            <a:endParaRPr lang="en-US" dirty="0">
              <a:solidFill>
                <a:srgbClr val="800000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7092280" y="1156682"/>
            <a:ext cx="32412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800000"/>
                </a:solidFill>
              </a:rPr>
              <a:t>4</a:t>
            </a:r>
            <a:endParaRPr lang="en-US" dirty="0">
              <a:solidFill>
                <a:srgbClr val="800000"/>
              </a:solidFill>
            </a:endParaRPr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04000" y="900765"/>
            <a:ext cx="1440000" cy="11386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2726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 descr="example2d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76056" y="1196752"/>
            <a:ext cx="3419475" cy="294322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Zone Editing: Example</a:t>
            </a:r>
            <a:r>
              <a:rPr lang="en-US" baseline="30000" dirty="0" smtClean="0"/>
              <a:t> [8/8]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6934200" y="6400800"/>
            <a:ext cx="1600200" cy="3048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485C780E-C6F3-460C-BAF7-9298DE1BEB6B}" type="slidenum">
              <a:rPr lang="en-US" smtClean="0"/>
              <a:pPr>
                <a:defRPr/>
              </a:pPr>
              <a:t>22</a:t>
            </a:fld>
            <a:endParaRPr lang="en-US"/>
          </a:p>
        </p:txBody>
      </p:sp>
      <p:pic>
        <p:nvPicPr>
          <p:cNvPr id="7" name="Picture 6" descr="example2d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76256" y="4581128"/>
            <a:ext cx="1619275" cy="1393749"/>
          </a:xfrm>
          <a:prstGeom prst="rect">
            <a:avLst/>
          </a:prstGeom>
        </p:spPr>
      </p:pic>
      <p:sp>
        <p:nvSpPr>
          <p:cNvPr id="9" name="Content Placeholder 8"/>
          <p:cNvSpPr>
            <a:spLocks noGrp="1"/>
          </p:cNvSpPr>
          <p:nvPr>
            <p:ph sz="half" idx="1"/>
          </p:nvPr>
        </p:nvSpPr>
        <p:spPr>
          <a:xfrm>
            <a:off x="679450" y="1143000"/>
            <a:ext cx="4252590" cy="5181600"/>
          </a:xfrm>
        </p:spPr>
        <p:txBody>
          <a:bodyPr/>
          <a:lstStyle/>
          <a:p>
            <a:pPr marL="360363" indent="-360363"/>
            <a:r>
              <a:rPr lang="en-US" sz="2000" dirty="0"/>
              <a:t>Press [</a:t>
            </a:r>
            <a:r>
              <a:rPr lang="en-US" sz="2000" b="1" dirty="0">
                <a:solidFill>
                  <a:srgbClr val="800000"/>
                </a:solidFill>
              </a:rPr>
              <a:t>Spacebar</a:t>
            </a:r>
            <a:r>
              <a:rPr lang="en-US" sz="2000" dirty="0"/>
              <a:t>] and select the action </a:t>
            </a:r>
            <a:r>
              <a:rPr lang="en-US" sz="2000" b="1" dirty="0"/>
              <a:t>Zone      </a:t>
            </a:r>
            <a:r>
              <a:rPr lang="en-US" sz="2000" dirty="0"/>
              <a:t/>
            </a:r>
            <a:br>
              <a:rPr lang="en-US" sz="2000" dirty="0"/>
            </a:br>
            <a:r>
              <a:rPr lang="en-US" sz="2000" dirty="0"/>
              <a:t>or with the shortcut [</a:t>
            </a:r>
            <a:r>
              <a:rPr lang="en-US" sz="2000" b="1" dirty="0">
                <a:solidFill>
                  <a:srgbClr val="800000"/>
                </a:solidFill>
              </a:rPr>
              <a:t>d</a:t>
            </a:r>
            <a:r>
              <a:rPr lang="en-US" sz="2000" dirty="0"/>
              <a:t>] </a:t>
            </a:r>
          </a:p>
          <a:p>
            <a:pPr marL="360363" indent="-360363"/>
            <a:r>
              <a:rPr lang="en-US" sz="2000" dirty="0" smtClean="0"/>
              <a:t>Point and click with the mouse somewhere inside zone </a:t>
            </a:r>
            <a:r>
              <a:rPr lang="en-US" sz="2000" dirty="0" smtClean="0">
                <a:solidFill>
                  <a:srgbClr val="800000"/>
                </a:solidFill>
              </a:rPr>
              <a:t>1</a:t>
            </a:r>
          </a:p>
          <a:p>
            <a:pPr marL="360363" indent="-360363">
              <a:tabLst>
                <a:tab pos="1609725" algn="l"/>
              </a:tabLst>
            </a:pPr>
            <a:r>
              <a:rPr lang="en-US" sz="2000" dirty="0" smtClean="0"/>
              <a:t>Automatically the zone expression</a:t>
            </a:r>
            <a:br>
              <a:rPr lang="en-US" sz="2000" dirty="0" smtClean="0"/>
            </a:br>
            <a:r>
              <a:rPr lang="en-US" sz="2000" dirty="0" smtClean="0">
                <a:solidFill>
                  <a:srgbClr val="000000"/>
                </a:solidFill>
              </a:rPr>
              <a:t> +sphere	+plane </a:t>
            </a: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 smtClean="0"/>
              <a:t>will be appended to the REGION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6838065" y="5970766"/>
            <a:ext cx="169437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Reference image</a:t>
            </a:r>
            <a:endParaRPr lang="en-US" sz="1600" dirty="0"/>
          </a:p>
        </p:txBody>
      </p:sp>
      <p:sp>
        <p:nvSpPr>
          <p:cNvPr id="20" name="TextBox 19"/>
          <p:cNvSpPr txBox="1"/>
          <p:nvPr/>
        </p:nvSpPr>
        <p:spPr>
          <a:xfrm>
            <a:off x="6552128" y="2780928"/>
            <a:ext cx="32412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800000"/>
                </a:solidFill>
              </a:rPr>
              <a:t>1</a:t>
            </a:r>
            <a:endParaRPr lang="en-US" dirty="0">
              <a:solidFill>
                <a:srgbClr val="800000"/>
              </a:solidFill>
            </a:endParaRPr>
          </a:p>
        </p:txBody>
      </p:sp>
      <p:pic>
        <p:nvPicPr>
          <p:cNvPr id="23" name="Picture 22" descr="example3d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779912" y="4221088"/>
            <a:ext cx="2952328" cy="254114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5776" y="1459384"/>
            <a:ext cx="376808" cy="376808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04000" y="914400"/>
            <a:ext cx="1440000" cy="11386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353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Summary: Region and Zone Editing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Remember the sequence:</a:t>
            </a:r>
          </a:p>
          <a:p>
            <a:pPr marL="457200" indent="-457200">
              <a:buAutoNum type="arabicPeriod"/>
            </a:pPr>
            <a:r>
              <a:rPr lang="en-US" dirty="0" smtClean="0">
                <a:solidFill>
                  <a:srgbClr val="800000"/>
                </a:solidFill>
              </a:rPr>
              <a:t>Create</a:t>
            </a:r>
            <a:r>
              <a:rPr lang="en-US" dirty="0" smtClean="0"/>
              <a:t> or </a:t>
            </a:r>
            <a:r>
              <a:rPr lang="en-US" dirty="0" smtClean="0">
                <a:solidFill>
                  <a:srgbClr val="800000"/>
                </a:solidFill>
              </a:rPr>
              <a:t>Select</a:t>
            </a:r>
            <a:r>
              <a:rPr lang="en-US" dirty="0" smtClean="0"/>
              <a:t> the region to edit</a:t>
            </a:r>
          </a:p>
          <a:p>
            <a:pPr marL="457200" indent="-457200">
              <a:buAutoNum type="arabicPeriod"/>
            </a:pPr>
            <a:r>
              <a:rPr lang="en-US" dirty="0" smtClean="0"/>
              <a:t>Select the </a:t>
            </a:r>
            <a:r>
              <a:rPr lang="en-US" dirty="0" smtClean="0">
                <a:solidFill>
                  <a:srgbClr val="008000"/>
                </a:solidFill>
              </a:rPr>
              <a:t>REGION</a:t>
            </a:r>
            <a:r>
              <a:rPr lang="en-US" dirty="0" smtClean="0"/>
              <a:t> if not selected</a:t>
            </a:r>
          </a:p>
          <a:p>
            <a:pPr marL="457200" indent="-457200">
              <a:buAutoNum type="arabicPeriod"/>
            </a:pPr>
            <a:r>
              <a:rPr lang="en-US" dirty="0" smtClean="0"/>
              <a:t>Select a </a:t>
            </a:r>
            <a:r>
              <a:rPr lang="en-US" dirty="0" smtClean="0">
                <a:solidFill>
                  <a:srgbClr val="800000"/>
                </a:solidFill>
              </a:rPr>
              <a:t>zone to modify </a:t>
            </a:r>
            <a:r>
              <a:rPr lang="en-US" dirty="0" smtClean="0"/>
              <a:t>or </a:t>
            </a:r>
            <a:r>
              <a:rPr lang="en-US" dirty="0" smtClean="0">
                <a:solidFill>
                  <a:srgbClr val="800000"/>
                </a:solidFill>
              </a:rPr>
              <a:t>none to add </a:t>
            </a:r>
            <a:r>
              <a:rPr lang="en-US" dirty="0" smtClean="0"/>
              <a:t>a new one</a:t>
            </a:r>
          </a:p>
          <a:p>
            <a:pPr marL="457200" indent="-457200">
              <a:buAutoNum type="arabicPeriod"/>
            </a:pPr>
            <a:r>
              <a:rPr lang="en-US" dirty="0" smtClean="0">
                <a:solidFill>
                  <a:srgbClr val="800000"/>
                </a:solidFill>
              </a:rPr>
              <a:t>Add on the selection the bodies </a:t>
            </a:r>
            <a:r>
              <a:rPr lang="en-US" dirty="0" smtClean="0"/>
              <a:t>that involve in the zone expression</a:t>
            </a:r>
          </a:p>
          <a:p>
            <a:pPr marL="457200" indent="-457200">
              <a:buAutoNum type="arabicPeriod"/>
            </a:pPr>
            <a:r>
              <a:rPr lang="en-US" dirty="0" smtClean="0"/>
              <a:t>Click on the [</a:t>
            </a:r>
            <a:r>
              <a:rPr lang="en-US" b="1" dirty="0" smtClean="0">
                <a:solidFill>
                  <a:srgbClr val="800000"/>
                </a:solidFill>
              </a:rPr>
              <a:t>Spacebar</a:t>
            </a:r>
            <a:r>
              <a:rPr lang="en-US" dirty="0" smtClean="0"/>
              <a:t>] “</a:t>
            </a:r>
            <a:r>
              <a:rPr lang="en-US" dirty="0" smtClean="0">
                <a:solidFill>
                  <a:srgbClr val="800000"/>
                </a:solidFill>
              </a:rPr>
              <a:t>Zone    </a:t>
            </a:r>
            <a:r>
              <a:rPr lang="en-US" dirty="0" smtClean="0"/>
              <a:t>” action [</a:t>
            </a:r>
            <a:r>
              <a:rPr lang="en-US" b="1" dirty="0" smtClean="0">
                <a:solidFill>
                  <a:srgbClr val="800000"/>
                </a:solidFill>
              </a:rPr>
              <a:t>d</a:t>
            </a:r>
            <a:r>
              <a:rPr lang="en-US" dirty="0" smtClean="0"/>
              <a:t>] or [</a:t>
            </a:r>
            <a:r>
              <a:rPr lang="en-US" b="1" dirty="0" smtClean="0">
                <a:solidFill>
                  <a:srgbClr val="800000"/>
                </a:solidFill>
              </a:rPr>
              <a:t>D</a:t>
            </a:r>
            <a:r>
              <a:rPr lang="en-US" dirty="0" smtClean="0"/>
              <a:t>]</a:t>
            </a:r>
          </a:p>
          <a:p>
            <a:pPr marL="457200" indent="-457200">
              <a:buAutoNum type="arabicPeriod"/>
            </a:pPr>
            <a:r>
              <a:rPr lang="en-US" dirty="0" smtClean="0"/>
              <a:t>Move the mouse and click to a point that belongs to the wished zone</a:t>
            </a:r>
          </a:p>
          <a:p>
            <a:pPr marL="457200" indent="-457200">
              <a:buAutoNum type="arabicPeriod"/>
            </a:pPr>
            <a:r>
              <a:rPr lang="en-US" dirty="0" smtClean="0"/>
              <a:t>Repeat steps 2-6 as many times as required</a:t>
            </a:r>
            <a:endParaRPr lang="en-US" dirty="0"/>
          </a:p>
          <a:p>
            <a:pPr marL="0" indent="0">
              <a:buNone/>
            </a:pPr>
            <a:r>
              <a:rPr lang="en-US" dirty="0" smtClean="0"/>
              <a:t>You have to create a selection containing:</a:t>
            </a:r>
          </a:p>
          <a:p>
            <a:r>
              <a:rPr lang="en-US" dirty="0" smtClean="0"/>
              <a:t>the </a:t>
            </a:r>
            <a:r>
              <a:rPr lang="en-US" dirty="0" smtClean="0">
                <a:solidFill>
                  <a:srgbClr val="008000"/>
                </a:solidFill>
              </a:rPr>
              <a:t>REGION</a:t>
            </a:r>
            <a:r>
              <a:rPr lang="en-US" dirty="0" smtClean="0"/>
              <a:t> to edit;</a:t>
            </a:r>
          </a:p>
          <a:p>
            <a:r>
              <a:rPr lang="en-US" dirty="0" smtClean="0"/>
              <a:t>the </a:t>
            </a:r>
            <a:r>
              <a:rPr lang="en-US" dirty="0" smtClean="0">
                <a:solidFill>
                  <a:srgbClr val="008000"/>
                </a:solidFill>
              </a:rPr>
              <a:t>bodies</a:t>
            </a:r>
            <a:r>
              <a:rPr lang="en-US" dirty="0" smtClean="0"/>
              <a:t> representing the boundaries of the new zone;</a:t>
            </a:r>
          </a:p>
          <a:p>
            <a:r>
              <a:rPr lang="en-US" dirty="0">
                <a:solidFill>
                  <a:srgbClr val="800000"/>
                </a:solidFill>
              </a:rPr>
              <a:t>optionally an existing zone </a:t>
            </a:r>
            <a:r>
              <a:rPr lang="en-US" dirty="0"/>
              <a:t>if you want to modify </a:t>
            </a:r>
            <a:r>
              <a:rPr lang="en-US" dirty="0" smtClean="0"/>
              <a:t>it</a:t>
            </a:r>
          </a:p>
          <a:p>
            <a:r>
              <a:rPr lang="en-US" dirty="0" smtClean="0">
                <a:solidFill>
                  <a:srgbClr val="000000"/>
                </a:solidFill>
                <a:sym typeface="Wingdings" pitchFamily="2" charset="2"/>
              </a:rPr>
              <a:t>Verify the selected items and do NOT </a:t>
            </a:r>
            <a:r>
              <a:rPr lang="en-US" dirty="0">
                <a:solidFill>
                  <a:srgbClr val="000000"/>
                </a:solidFill>
                <a:sym typeface="Wingdings" pitchFamily="2" charset="2"/>
              </a:rPr>
              <a:t>select bodies that you don’t need</a:t>
            </a:r>
            <a:endParaRPr lang="en-US" dirty="0">
              <a:solidFill>
                <a:srgbClr val="000000"/>
              </a:solidFill>
            </a:endParaRP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6934200" y="6400800"/>
            <a:ext cx="1600200" cy="3048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485C780E-C6F3-460C-BAF7-9298DE1BEB6B}" type="slidenum">
              <a:rPr lang="en-US" smtClean="0"/>
              <a:pPr>
                <a:defRPr/>
              </a:pPr>
              <a:t>23</a:t>
            </a:fld>
            <a:endParaRPr lang="en-US"/>
          </a:p>
        </p:txBody>
      </p:sp>
      <p:sp>
        <p:nvSpPr>
          <p:cNvPr id="7" name="Litebulb"/>
          <p:cNvSpPr>
            <a:spLocks noEditPoints="1" noChangeArrowheads="1"/>
          </p:cNvSpPr>
          <p:nvPr/>
        </p:nvSpPr>
        <p:spPr bwMode="auto">
          <a:xfrm>
            <a:off x="374981" y="4653136"/>
            <a:ext cx="304800" cy="457200"/>
          </a:xfrm>
          <a:custGeom>
            <a:avLst/>
            <a:gdLst>
              <a:gd name="T0" fmla="*/ 10800 w 21600"/>
              <a:gd name="T1" fmla="*/ 0 h 21600"/>
              <a:gd name="T2" fmla="*/ 21600 w 21600"/>
              <a:gd name="T3" fmla="*/ 7782 h 21600"/>
              <a:gd name="T4" fmla="*/ 0 w 21600"/>
              <a:gd name="T5" fmla="*/ 7782 h 21600"/>
              <a:gd name="T6" fmla="*/ 10800 w 21600"/>
              <a:gd name="T7" fmla="*/ 21600 h 21600"/>
              <a:gd name="T8" fmla="*/ 3556 w 21600"/>
              <a:gd name="T9" fmla="*/ 2188 h 21600"/>
              <a:gd name="T10" fmla="*/ 18277 w 21600"/>
              <a:gd name="T11" fmla="*/ 9282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extrusionOk="0">
                <a:moveTo>
                  <a:pt x="10825" y="21723"/>
                </a:moveTo>
                <a:lnTo>
                  <a:pt x="11215" y="21723"/>
                </a:lnTo>
                <a:lnTo>
                  <a:pt x="11552" y="21688"/>
                </a:lnTo>
                <a:lnTo>
                  <a:pt x="11916" y="21617"/>
                </a:lnTo>
                <a:lnTo>
                  <a:pt x="12253" y="21547"/>
                </a:lnTo>
                <a:lnTo>
                  <a:pt x="12617" y="21441"/>
                </a:lnTo>
                <a:lnTo>
                  <a:pt x="12902" y="21317"/>
                </a:lnTo>
                <a:lnTo>
                  <a:pt x="13162" y="21176"/>
                </a:lnTo>
                <a:lnTo>
                  <a:pt x="13396" y="21000"/>
                </a:lnTo>
                <a:lnTo>
                  <a:pt x="13655" y="20841"/>
                </a:lnTo>
                <a:lnTo>
                  <a:pt x="13863" y="20629"/>
                </a:lnTo>
                <a:lnTo>
                  <a:pt x="14045" y="20435"/>
                </a:lnTo>
                <a:lnTo>
                  <a:pt x="14200" y="20223"/>
                </a:lnTo>
                <a:lnTo>
                  <a:pt x="14356" y="19994"/>
                </a:lnTo>
                <a:lnTo>
                  <a:pt x="14460" y="19747"/>
                </a:lnTo>
                <a:lnTo>
                  <a:pt x="14512" y="19482"/>
                </a:lnTo>
                <a:lnTo>
                  <a:pt x="14512" y="19235"/>
                </a:lnTo>
                <a:lnTo>
                  <a:pt x="14512" y="19147"/>
                </a:lnTo>
                <a:lnTo>
                  <a:pt x="14512" y="18900"/>
                </a:lnTo>
                <a:lnTo>
                  <a:pt x="14512" y="18529"/>
                </a:lnTo>
                <a:lnTo>
                  <a:pt x="14512" y="18052"/>
                </a:lnTo>
                <a:lnTo>
                  <a:pt x="14512" y="17505"/>
                </a:lnTo>
                <a:lnTo>
                  <a:pt x="14512" y="16976"/>
                </a:lnTo>
                <a:lnTo>
                  <a:pt x="14512" y="16464"/>
                </a:lnTo>
                <a:lnTo>
                  <a:pt x="14512" y="15952"/>
                </a:lnTo>
                <a:lnTo>
                  <a:pt x="14512" y="15758"/>
                </a:lnTo>
                <a:lnTo>
                  <a:pt x="14616" y="15547"/>
                </a:lnTo>
                <a:lnTo>
                  <a:pt x="14694" y="15352"/>
                </a:lnTo>
                <a:lnTo>
                  <a:pt x="14798" y="15141"/>
                </a:lnTo>
                <a:lnTo>
                  <a:pt x="15161" y="14735"/>
                </a:lnTo>
                <a:lnTo>
                  <a:pt x="15602" y="14329"/>
                </a:lnTo>
                <a:lnTo>
                  <a:pt x="16745" y="13552"/>
                </a:lnTo>
                <a:lnTo>
                  <a:pt x="18043" y="12670"/>
                </a:lnTo>
                <a:lnTo>
                  <a:pt x="18744" y="12194"/>
                </a:lnTo>
                <a:lnTo>
                  <a:pt x="19341" y="11647"/>
                </a:lnTo>
                <a:lnTo>
                  <a:pt x="19938" y="11099"/>
                </a:lnTo>
                <a:lnTo>
                  <a:pt x="20483" y="10464"/>
                </a:lnTo>
                <a:lnTo>
                  <a:pt x="20743" y="10164"/>
                </a:lnTo>
                <a:lnTo>
                  <a:pt x="20950" y="9794"/>
                </a:lnTo>
                <a:lnTo>
                  <a:pt x="21132" y="9441"/>
                </a:lnTo>
                <a:lnTo>
                  <a:pt x="21288" y="9035"/>
                </a:lnTo>
                <a:lnTo>
                  <a:pt x="21444" y="8664"/>
                </a:lnTo>
                <a:lnTo>
                  <a:pt x="21548" y="8223"/>
                </a:lnTo>
                <a:lnTo>
                  <a:pt x="21600" y="7782"/>
                </a:lnTo>
                <a:lnTo>
                  <a:pt x="21600" y="7341"/>
                </a:lnTo>
                <a:lnTo>
                  <a:pt x="21600" y="6935"/>
                </a:lnTo>
                <a:lnTo>
                  <a:pt x="21548" y="6564"/>
                </a:lnTo>
                <a:lnTo>
                  <a:pt x="21496" y="6229"/>
                </a:lnTo>
                <a:lnTo>
                  <a:pt x="21392" y="5858"/>
                </a:lnTo>
                <a:lnTo>
                  <a:pt x="21288" y="5523"/>
                </a:lnTo>
                <a:lnTo>
                  <a:pt x="21132" y="5135"/>
                </a:lnTo>
                <a:lnTo>
                  <a:pt x="20950" y="4800"/>
                </a:lnTo>
                <a:lnTo>
                  <a:pt x="20743" y="4464"/>
                </a:lnTo>
                <a:lnTo>
                  <a:pt x="20535" y="4164"/>
                </a:lnTo>
                <a:lnTo>
                  <a:pt x="20301" y="3847"/>
                </a:lnTo>
                <a:lnTo>
                  <a:pt x="20042" y="3547"/>
                </a:lnTo>
                <a:lnTo>
                  <a:pt x="19782" y="3247"/>
                </a:lnTo>
                <a:lnTo>
                  <a:pt x="19133" y="2664"/>
                </a:lnTo>
                <a:lnTo>
                  <a:pt x="18458" y="2152"/>
                </a:lnTo>
                <a:lnTo>
                  <a:pt x="17705" y="1694"/>
                </a:lnTo>
                <a:lnTo>
                  <a:pt x="16849" y="1252"/>
                </a:lnTo>
                <a:lnTo>
                  <a:pt x="16407" y="1076"/>
                </a:lnTo>
                <a:lnTo>
                  <a:pt x="15940" y="900"/>
                </a:lnTo>
                <a:lnTo>
                  <a:pt x="15499" y="741"/>
                </a:lnTo>
                <a:lnTo>
                  <a:pt x="15057" y="600"/>
                </a:lnTo>
                <a:lnTo>
                  <a:pt x="14564" y="458"/>
                </a:lnTo>
                <a:lnTo>
                  <a:pt x="14045" y="335"/>
                </a:lnTo>
                <a:lnTo>
                  <a:pt x="13500" y="229"/>
                </a:lnTo>
                <a:lnTo>
                  <a:pt x="13006" y="158"/>
                </a:lnTo>
                <a:lnTo>
                  <a:pt x="12461" y="88"/>
                </a:lnTo>
                <a:lnTo>
                  <a:pt x="11968" y="52"/>
                </a:lnTo>
                <a:lnTo>
                  <a:pt x="11423" y="17"/>
                </a:lnTo>
                <a:lnTo>
                  <a:pt x="10825" y="17"/>
                </a:lnTo>
                <a:lnTo>
                  <a:pt x="10254" y="17"/>
                </a:lnTo>
                <a:lnTo>
                  <a:pt x="9709" y="52"/>
                </a:lnTo>
                <a:lnTo>
                  <a:pt x="9216" y="88"/>
                </a:lnTo>
                <a:lnTo>
                  <a:pt x="8671" y="158"/>
                </a:lnTo>
                <a:lnTo>
                  <a:pt x="8177" y="229"/>
                </a:lnTo>
                <a:lnTo>
                  <a:pt x="7632" y="335"/>
                </a:lnTo>
                <a:lnTo>
                  <a:pt x="7113" y="458"/>
                </a:lnTo>
                <a:lnTo>
                  <a:pt x="6620" y="600"/>
                </a:lnTo>
                <a:lnTo>
                  <a:pt x="6178" y="741"/>
                </a:lnTo>
                <a:lnTo>
                  <a:pt x="5737" y="900"/>
                </a:lnTo>
                <a:lnTo>
                  <a:pt x="5270" y="1076"/>
                </a:lnTo>
                <a:lnTo>
                  <a:pt x="4828" y="1252"/>
                </a:lnTo>
                <a:lnTo>
                  <a:pt x="3972" y="1694"/>
                </a:lnTo>
                <a:lnTo>
                  <a:pt x="3219" y="2152"/>
                </a:lnTo>
                <a:lnTo>
                  <a:pt x="2544" y="2664"/>
                </a:lnTo>
                <a:lnTo>
                  <a:pt x="1895" y="3247"/>
                </a:lnTo>
                <a:lnTo>
                  <a:pt x="1635" y="3547"/>
                </a:lnTo>
                <a:lnTo>
                  <a:pt x="1375" y="3847"/>
                </a:lnTo>
                <a:lnTo>
                  <a:pt x="1142" y="4164"/>
                </a:lnTo>
                <a:lnTo>
                  <a:pt x="934" y="4464"/>
                </a:lnTo>
                <a:lnTo>
                  <a:pt x="726" y="4800"/>
                </a:lnTo>
                <a:lnTo>
                  <a:pt x="545" y="5135"/>
                </a:lnTo>
                <a:lnTo>
                  <a:pt x="389" y="5523"/>
                </a:lnTo>
                <a:lnTo>
                  <a:pt x="285" y="5858"/>
                </a:lnTo>
                <a:lnTo>
                  <a:pt x="181" y="6229"/>
                </a:lnTo>
                <a:lnTo>
                  <a:pt x="129" y="6564"/>
                </a:lnTo>
                <a:lnTo>
                  <a:pt x="77" y="6935"/>
                </a:lnTo>
                <a:lnTo>
                  <a:pt x="77" y="7341"/>
                </a:lnTo>
                <a:lnTo>
                  <a:pt x="77" y="7782"/>
                </a:lnTo>
                <a:lnTo>
                  <a:pt x="129" y="8223"/>
                </a:lnTo>
                <a:lnTo>
                  <a:pt x="233" y="8664"/>
                </a:lnTo>
                <a:lnTo>
                  <a:pt x="389" y="9035"/>
                </a:lnTo>
                <a:lnTo>
                  <a:pt x="545" y="9441"/>
                </a:lnTo>
                <a:lnTo>
                  <a:pt x="726" y="9794"/>
                </a:lnTo>
                <a:lnTo>
                  <a:pt x="934" y="10164"/>
                </a:lnTo>
                <a:lnTo>
                  <a:pt x="1194" y="10464"/>
                </a:lnTo>
                <a:lnTo>
                  <a:pt x="1739" y="11099"/>
                </a:lnTo>
                <a:lnTo>
                  <a:pt x="2336" y="11647"/>
                </a:lnTo>
                <a:lnTo>
                  <a:pt x="2933" y="12194"/>
                </a:lnTo>
                <a:lnTo>
                  <a:pt x="3634" y="12670"/>
                </a:lnTo>
                <a:lnTo>
                  <a:pt x="4932" y="13552"/>
                </a:lnTo>
                <a:lnTo>
                  <a:pt x="6075" y="14329"/>
                </a:lnTo>
                <a:lnTo>
                  <a:pt x="6516" y="14735"/>
                </a:lnTo>
                <a:lnTo>
                  <a:pt x="6879" y="15141"/>
                </a:lnTo>
                <a:lnTo>
                  <a:pt x="6983" y="15352"/>
                </a:lnTo>
                <a:lnTo>
                  <a:pt x="7061" y="15547"/>
                </a:lnTo>
                <a:lnTo>
                  <a:pt x="7165" y="15758"/>
                </a:lnTo>
                <a:lnTo>
                  <a:pt x="7165" y="15952"/>
                </a:lnTo>
                <a:lnTo>
                  <a:pt x="7165" y="16464"/>
                </a:lnTo>
                <a:lnTo>
                  <a:pt x="7165" y="16976"/>
                </a:lnTo>
                <a:lnTo>
                  <a:pt x="7165" y="17505"/>
                </a:lnTo>
                <a:lnTo>
                  <a:pt x="7165" y="18052"/>
                </a:lnTo>
                <a:lnTo>
                  <a:pt x="7165" y="18529"/>
                </a:lnTo>
                <a:lnTo>
                  <a:pt x="7165" y="18900"/>
                </a:lnTo>
                <a:lnTo>
                  <a:pt x="7165" y="19147"/>
                </a:lnTo>
                <a:lnTo>
                  <a:pt x="7165" y="19235"/>
                </a:lnTo>
                <a:lnTo>
                  <a:pt x="7165" y="19482"/>
                </a:lnTo>
                <a:lnTo>
                  <a:pt x="7217" y="19747"/>
                </a:lnTo>
                <a:lnTo>
                  <a:pt x="7321" y="19994"/>
                </a:lnTo>
                <a:lnTo>
                  <a:pt x="7476" y="20223"/>
                </a:lnTo>
                <a:lnTo>
                  <a:pt x="7632" y="20435"/>
                </a:lnTo>
                <a:lnTo>
                  <a:pt x="7814" y="20629"/>
                </a:lnTo>
                <a:lnTo>
                  <a:pt x="8022" y="20841"/>
                </a:lnTo>
                <a:lnTo>
                  <a:pt x="8281" y="21000"/>
                </a:lnTo>
                <a:lnTo>
                  <a:pt x="8515" y="21176"/>
                </a:lnTo>
                <a:lnTo>
                  <a:pt x="8775" y="21317"/>
                </a:lnTo>
                <a:lnTo>
                  <a:pt x="9060" y="21441"/>
                </a:lnTo>
                <a:lnTo>
                  <a:pt x="9424" y="21547"/>
                </a:lnTo>
                <a:lnTo>
                  <a:pt x="9761" y="21617"/>
                </a:lnTo>
                <a:lnTo>
                  <a:pt x="10125" y="21688"/>
                </a:lnTo>
                <a:lnTo>
                  <a:pt x="10462" y="21723"/>
                </a:lnTo>
                <a:lnTo>
                  <a:pt x="10825" y="21723"/>
                </a:lnTo>
                <a:close/>
              </a:path>
              <a:path w="21600" h="21600" extrusionOk="0">
                <a:moveTo>
                  <a:pt x="9242" y="14417"/>
                </a:moveTo>
                <a:lnTo>
                  <a:pt x="8541" y="12035"/>
                </a:lnTo>
                <a:lnTo>
                  <a:pt x="7295" y="10129"/>
                </a:lnTo>
                <a:lnTo>
                  <a:pt x="6905" y="9652"/>
                </a:lnTo>
                <a:lnTo>
                  <a:pt x="8541" y="10182"/>
                </a:lnTo>
                <a:lnTo>
                  <a:pt x="9787" y="9547"/>
                </a:lnTo>
                <a:lnTo>
                  <a:pt x="11189" y="10129"/>
                </a:lnTo>
                <a:lnTo>
                  <a:pt x="12279" y="9547"/>
                </a:lnTo>
                <a:lnTo>
                  <a:pt x="13370" y="10076"/>
                </a:lnTo>
                <a:lnTo>
                  <a:pt x="14850" y="9652"/>
                </a:lnTo>
                <a:lnTo>
                  <a:pt x="12902" y="12247"/>
                </a:lnTo>
                <a:lnTo>
                  <a:pt x="12357" y="14417"/>
                </a:lnTo>
                <a:moveTo>
                  <a:pt x="7191" y="15952"/>
                </a:moveTo>
                <a:lnTo>
                  <a:pt x="14512" y="15952"/>
                </a:lnTo>
                <a:lnTo>
                  <a:pt x="14512" y="17064"/>
                </a:lnTo>
                <a:lnTo>
                  <a:pt x="7191" y="17047"/>
                </a:lnTo>
                <a:lnTo>
                  <a:pt x="7191" y="18123"/>
                </a:lnTo>
                <a:lnTo>
                  <a:pt x="14512" y="18158"/>
                </a:lnTo>
                <a:lnTo>
                  <a:pt x="14538" y="19182"/>
                </a:lnTo>
                <a:lnTo>
                  <a:pt x="7217" y="19182"/>
                </a:lnTo>
              </a:path>
            </a:pathLst>
          </a:custGeom>
          <a:solidFill>
            <a:srgbClr val="FFFFCC"/>
          </a:solidFill>
          <a:ln w="1905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8" y="3301752"/>
            <a:ext cx="376808" cy="3768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3105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39" t="3208" r="2535" b="3107"/>
          <a:stretch/>
        </p:blipFill>
        <p:spPr>
          <a:xfrm>
            <a:off x="1043608" y="1291660"/>
            <a:ext cx="6840760" cy="540419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Geometry Layers </a:t>
            </a:r>
            <a:r>
              <a:rPr lang="en-US" baseline="30000" dirty="0" smtClean="0"/>
              <a:t>[1/6]</a:t>
            </a:r>
            <a:endParaRPr lang="en-US" baseline="30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1560" y="893440"/>
            <a:ext cx="7924800" cy="879376"/>
          </a:xfrm>
        </p:spPr>
        <p:txBody>
          <a:bodyPr/>
          <a:lstStyle/>
          <a:p>
            <a:pPr>
              <a:buNone/>
            </a:pPr>
            <a:r>
              <a:rPr lang="en-US" sz="1800" dirty="0" smtClean="0"/>
              <a:t>Custom Layers can be specified in the “</a:t>
            </a:r>
            <a:r>
              <a:rPr lang="en-US" sz="1800" dirty="0" smtClean="0">
                <a:solidFill>
                  <a:srgbClr val="C00000"/>
                </a:solidFill>
              </a:rPr>
              <a:t>Configure Layer menu”  (     )</a:t>
            </a:r>
            <a:endParaRPr lang="en-US" sz="1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6934200" y="6400800"/>
            <a:ext cx="1600200" cy="3048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485C780E-C6F3-460C-BAF7-9298DE1BEB6B}" type="slidenum">
              <a:rPr lang="en-US" smtClean="0"/>
              <a:pPr>
                <a:defRPr/>
              </a:pPr>
              <a:t>24</a:t>
            </a:fld>
            <a:endParaRPr lang="en-US"/>
          </a:p>
        </p:txBody>
      </p:sp>
      <p:pic>
        <p:nvPicPr>
          <p:cNvPr id="10" name="Picture 2" descr="C:\Documents and Settings\boccone\My Documents\layers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50008" y="965870"/>
            <a:ext cx="274320" cy="274320"/>
          </a:xfrm>
          <a:prstGeom prst="rect">
            <a:avLst/>
          </a:prstGeom>
          <a:noFill/>
          <a:ln>
            <a:solidFill>
              <a:srgbClr val="000000"/>
            </a:solidFill>
          </a:ln>
        </p:spPr>
      </p:pic>
      <p:sp>
        <p:nvSpPr>
          <p:cNvPr id="11" name="Oval 10"/>
          <p:cNvSpPr/>
          <p:nvPr/>
        </p:nvSpPr>
        <p:spPr bwMode="auto">
          <a:xfrm>
            <a:off x="3460322" y="2246548"/>
            <a:ext cx="360040" cy="360040"/>
          </a:xfrm>
          <a:prstGeom prst="ellipse">
            <a:avLst/>
          </a:prstGeom>
          <a:solidFill>
            <a:srgbClr val="ECD882">
              <a:alpha val="30196"/>
            </a:srgbClr>
          </a:solidFill>
          <a:ln w="57150" cap="flat" cmpd="sng" algn="ctr">
            <a:solidFill>
              <a:srgbClr val="FF0000"/>
            </a:solidFill>
            <a:prstDash val="solid"/>
            <a:round/>
            <a:headEnd type="none" w="sm" len="sm"/>
            <a:tailEnd type="triangle" w="lg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13" name="Oval 12"/>
          <p:cNvSpPr/>
          <p:nvPr/>
        </p:nvSpPr>
        <p:spPr bwMode="auto">
          <a:xfrm>
            <a:off x="5926049" y="4316118"/>
            <a:ext cx="360040" cy="360040"/>
          </a:xfrm>
          <a:prstGeom prst="ellipse">
            <a:avLst/>
          </a:prstGeom>
          <a:solidFill>
            <a:srgbClr val="ECD882">
              <a:alpha val="30196"/>
            </a:srgbClr>
          </a:solidFill>
          <a:ln w="57150" cap="flat" cmpd="sng" algn="ctr">
            <a:solidFill>
              <a:srgbClr val="FF0000"/>
            </a:solidFill>
            <a:prstDash val="solid"/>
            <a:round/>
            <a:headEnd type="none" w="sm" len="sm"/>
            <a:tailEnd type="triangle" w="lg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14" name="Oval 13"/>
          <p:cNvSpPr/>
          <p:nvPr/>
        </p:nvSpPr>
        <p:spPr bwMode="auto">
          <a:xfrm>
            <a:off x="5938198" y="2246548"/>
            <a:ext cx="360040" cy="360040"/>
          </a:xfrm>
          <a:prstGeom prst="ellipse">
            <a:avLst/>
          </a:prstGeom>
          <a:solidFill>
            <a:srgbClr val="ECD882">
              <a:alpha val="30196"/>
            </a:srgbClr>
          </a:solidFill>
          <a:ln w="57150" cap="flat" cmpd="sng" algn="ctr">
            <a:solidFill>
              <a:srgbClr val="FF0000"/>
            </a:solidFill>
            <a:prstDash val="solid"/>
            <a:round/>
            <a:headEnd type="none" w="sm" len="sm"/>
            <a:tailEnd type="triangle" w="lg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15" name="Oval 14"/>
          <p:cNvSpPr/>
          <p:nvPr/>
        </p:nvSpPr>
        <p:spPr bwMode="auto">
          <a:xfrm>
            <a:off x="3464877" y="4316118"/>
            <a:ext cx="360040" cy="360040"/>
          </a:xfrm>
          <a:prstGeom prst="ellipse">
            <a:avLst/>
          </a:prstGeom>
          <a:solidFill>
            <a:srgbClr val="ECD882">
              <a:alpha val="30196"/>
            </a:srgbClr>
          </a:solidFill>
          <a:ln w="57150" cap="flat" cmpd="sng" algn="ctr">
            <a:solidFill>
              <a:srgbClr val="FF0000"/>
            </a:solidFill>
            <a:prstDash val="solid"/>
            <a:round/>
            <a:headEnd type="none" w="sm" len="sm"/>
            <a:tailEnd type="triangle" w="lg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16" name="Oval 15"/>
          <p:cNvSpPr/>
          <p:nvPr/>
        </p:nvSpPr>
        <p:spPr bwMode="auto">
          <a:xfrm>
            <a:off x="1662058" y="2205230"/>
            <a:ext cx="739346" cy="381980"/>
          </a:xfrm>
          <a:prstGeom prst="ellipse">
            <a:avLst/>
          </a:prstGeom>
          <a:solidFill>
            <a:srgbClr val="ECD882">
              <a:alpha val="30196"/>
            </a:srgbClr>
          </a:solidFill>
          <a:ln w="57150" cap="flat" cmpd="sng" algn="ctr">
            <a:solidFill>
              <a:srgbClr val="FF0000"/>
            </a:solidFill>
            <a:prstDash val="solid"/>
            <a:round/>
            <a:headEnd type="none" w="sm" len="sm"/>
            <a:tailEnd type="triangle" w="lg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0455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Geometry Layers </a:t>
            </a:r>
            <a:r>
              <a:rPr lang="en-US" baseline="30000" dirty="0" smtClean="0"/>
              <a:t>[2/6]</a:t>
            </a:r>
            <a:endParaRPr lang="en-US" baseline="300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6934200" y="6400800"/>
            <a:ext cx="1600200" cy="3048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485C780E-C6F3-460C-BAF7-9298DE1BEB6B}" type="slidenum">
              <a:rPr lang="en-US" smtClean="0"/>
              <a:pPr>
                <a:defRPr/>
              </a:pPr>
              <a:t>25</a:t>
            </a:fld>
            <a:endParaRPr lang="en-US"/>
          </a:p>
        </p:txBody>
      </p:sp>
      <p:sp>
        <p:nvSpPr>
          <p:cNvPr id="8" name="Content Placeholder 17"/>
          <p:cNvSpPr>
            <a:spLocks noGrp="1"/>
          </p:cNvSpPr>
          <p:nvPr>
            <p:ph idx="1"/>
          </p:nvPr>
        </p:nvSpPr>
        <p:spPr>
          <a:xfrm>
            <a:off x="3707904" y="908720"/>
            <a:ext cx="5112568" cy="5544616"/>
          </a:xfrm>
        </p:spPr>
        <p:txBody>
          <a:bodyPr/>
          <a:lstStyle/>
          <a:p>
            <a:pPr marL="0" indent="0">
              <a:buNone/>
            </a:pPr>
            <a:r>
              <a:rPr lang="en-US" u="sng" dirty="0" smtClean="0"/>
              <a:t>Toolbar</a:t>
            </a:r>
            <a:r>
              <a:rPr lang="en-US" sz="1800" dirty="0" smtClean="0"/>
              <a:t>:</a:t>
            </a:r>
          </a:p>
          <a:p>
            <a:pPr marL="228600" indent="-228600"/>
            <a:r>
              <a:rPr lang="en-US" sz="1800" b="1" dirty="0" smtClean="0"/>
              <a:t>Add/delete/rename/clone layers.</a:t>
            </a:r>
          </a:p>
          <a:p>
            <a:pPr marL="0" indent="0">
              <a:buNone/>
            </a:pPr>
            <a:endParaRPr lang="en-US" sz="1800" dirty="0" smtClean="0"/>
          </a:p>
          <a:p>
            <a:pPr marL="0" indent="0">
              <a:buNone/>
            </a:pPr>
            <a:r>
              <a:rPr lang="en-US" u="sng" dirty="0" smtClean="0"/>
              <a:t>Options</a:t>
            </a:r>
            <a:r>
              <a:rPr lang="en-US" b="1" dirty="0" smtClean="0"/>
              <a:t>:</a:t>
            </a:r>
          </a:p>
          <a:p>
            <a:pPr marL="228600" indent="-228600">
              <a:tabLst>
                <a:tab pos="228600" algn="l"/>
              </a:tabLst>
            </a:pPr>
            <a:r>
              <a:rPr lang="en-US" sz="1800" b="1" dirty="0" smtClean="0"/>
              <a:t>Enable/Disable</a:t>
            </a:r>
            <a:r>
              <a:rPr lang="en-US" sz="1800" dirty="0" smtClean="0">
                <a:solidFill>
                  <a:srgbClr val="C00000"/>
                </a:solidFill>
              </a:rPr>
              <a:t>: Title, Coordinate system, Viewport lines, Vertexes and Grid;</a:t>
            </a:r>
          </a:p>
          <a:p>
            <a:pPr marL="228600" indent="-228600">
              <a:tabLst>
                <a:tab pos="228600" algn="l"/>
              </a:tabLst>
            </a:pPr>
            <a:r>
              <a:rPr lang="en-US" sz="1800" b="1" dirty="0" smtClean="0"/>
              <a:t>Adjust:</a:t>
            </a:r>
          </a:p>
          <a:p>
            <a:pPr marL="628650" lvl="1" indent="-228600">
              <a:tabLst>
                <a:tab pos="228600" algn="l"/>
              </a:tabLst>
            </a:pPr>
            <a:r>
              <a:rPr lang="en-US" sz="1600" dirty="0" smtClean="0">
                <a:solidFill>
                  <a:srgbClr val="C00000"/>
                </a:solidFill>
              </a:rPr>
              <a:t>Grid level 	</a:t>
            </a:r>
            <a:r>
              <a:rPr lang="en-US" sz="1600" dirty="0" smtClean="0"/>
              <a:t>(set gridline intensity);</a:t>
            </a:r>
          </a:p>
          <a:p>
            <a:pPr marL="628650" lvl="1" indent="-228600">
              <a:tabLst>
                <a:tab pos="228600" algn="l"/>
              </a:tabLst>
            </a:pPr>
            <a:r>
              <a:rPr lang="en-US" sz="1600" dirty="0" smtClean="0">
                <a:solidFill>
                  <a:srgbClr val="C00000"/>
                </a:solidFill>
              </a:rPr>
              <a:t>Lattice level </a:t>
            </a:r>
            <a:r>
              <a:rPr lang="en-US" sz="1600" dirty="0" smtClean="0"/>
              <a:t>	(set lattice hash line intensity);</a:t>
            </a:r>
          </a:p>
          <a:p>
            <a:pPr marL="628650" lvl="1" indent="-228600">
              <a:tabLst>
                <a:tab pos="228600" algn="l"/>
              </a:tabLst>
            </a:pPr>
            <a:r>
              <a:rPr lang="en-US" sz="1600" dirty="0" smtClean="0">
                <a:solidFill>
                  <a:srgbClr val="C00000"/>
                </a:solidFill>
              </a:rPr>
              <a:t>Crosshair</a:t>
            </a:r>
            <a:r>
              <a:rPr lang="en-US" sz="1600" dirty="0" smtClean="0"/>
              <a:t>	(dimension of the crosshair in the 		center of the project)</a:t>
            </a:r>
          </a:p>
          <a:p>
            <a:pPr marL="228600" indent="-228600">
              <a:tabLst>
                <a:tab pos="228600" algn="l"/>
              </a:tabLst>
            </a:pPr>
            <a:endParaRPr lang="en-US" sz="1800" dirty="0"/>
          </a:p>
          <a:p>
            <a:pPr marL="228600" indent="-228600">
              <a:tabLst>
                <a:tab pos="228600" algn="l"/>
              </a:tabLst>
            </a:pPr>
            <a:r>
              <a:rPr lang="en-US" sz="1800" dirty="0" smtClean="0"/>
              <a:t>All layers can be combined together </a:t>
            </a:r>
            <a:r>
              <a:rPr lang="en-US" sz="1800" dirty="0" err="1" smtClean="0"/>
              <a:t>e.g</a:t>
            </a:r>
            <a:r>
              <a:rPr lang="en-US" sz="1800" dirty="0" smtClean="0"/>
              <a:t>:</a:t>
            </a:r>
            <a:endParaRPr lang="en-US" sz="1800" dirty="0"/>
          </a:p>
          <a:p>
            <a:pPr marL="628650" lvl="1" indent="-228600">
              <a:tabLst>
                <a:tab pos="228600" algn="l"/>
              </a:tabLst>
            </a:pPr>
            <a:r>
              <a:rPr lang="en-US" sz="1600" dirty="0" smtClean="0"/>
              <a:t>USRBIN and 3D</a:t>
            </a:r>
          </a:p>
          <a:p>
            <a:pPr marL="628650" lvl="1" indent="-228600">
              <a:tabLst>
                <a:tab pos="228600" algn="l"/>
              </a:tabLst>
            </a:pPr>
            <a:r>
              <a:rPr lang="en-US" sz="1600" dirty="0" smtClean="0"/>
              <a:t>Custom color values (EMFCUT) with 3D</a:t>
            </a:r>
          </a:p>
          <a:p>
            <a:pPr marL="628650" lvl="1" indent="-228600">
              <a:tabLst>
                <a:tab pos="228600" algn="l"/>
              </a:tabLst>
            </a:pPr>
            <a:r>
              <a:rPr lang="en-US" sz="1600" dirty="0" smtClean="0"/>
              <a:t>Image and USRBIN</a:t>
            </a:r>
          </a:p>
          <a:p>
            <a:pPr marL="628650" lvl="1" indent="-228600">
              <a:tabLst>
                <a:tab pos="228600" algn="l"/>
              </a:tabLst>
            </a:pPr>
            <a:r>
              <a:rPr lang="en-US" sz="1600" dirty="0" smtClean="0"/>
              <a:t>…</a:t>
            </a:r>
          </a:p>
          <a:p>
            <a:pPr marL="628650" lvl="1" indent="-228600">
              <a:tabLst>
                <a:tab pos="228600" algn="l"/>
              </a:tabLst>
            </a:pPr>
            <a:endParaRPr lang="en-US" sz="1600" dirty="0" smtClean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977146"/>
            <a:ext cx="2476190" cy="547619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 bwMode="auto">
          <a:xfrm>
            <a:off x="683568" y="1150572"/>
            <a:ext cx="2592288" cy="288032"/>
          </a:xfrm>
          <a:prstGeom prst="rect">
            <a:avLst/>
          </a:prstGeom>
          <a:solidFill>
            <a:srgbClr val="ECD882">
              <a:alpha val="14902"/>
            </a:srgbClr>
          </a:solidFill>
          <a:ln w="28575" cap="flat" cmpd="sng" algn="ctr">
            <a:solidFill>
              <a:srgbClr val="C00000"/>
            </a:solidFill>
            <a:prstDash val="solid"/>
            <a:round/>
            <a:headEnd type="none" w="sm" len="sm"/>
            <a:tailEnd type="triangle" w="lg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43935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Geometry Layers </a:t>
            </a:r>
            <a:r>
              <a:rPr lang="en-US" baseline="30000" dirty="0" smtClean="0"/>
              <a:t>[3/6]</a:t>
            </a:r>
            <a:endParaRPr lang="en-US" baseline="300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6934200" y="6400800"/>
            <a:ext cx="1600200" cy="3048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485C780E-C6F3-460C-BAF7-9298DE1BEB6B}" type="slidenum">
              <a:rPr lang="en-US" smtClean="0"/>
              <a:pPr>
                <a:defRPr/>
              </a:pPr>
              <a:t>26</a:t>
            </a:fld>
            <a:endParaRPr lang="en-US"/>
          </a:p>
        </p:txBody>
      </p:sp>
      <p:sp>
        <p:nvSpPr>
          <p:cNvPr id="8" name="Content Placeholder 17"/>
          <p:cNvSpPr>
            <a:spLocks noGrp="1"/>
          </p:cNvSpPr>
          <p:nvPr>
            <p:ph idx="1"/>
          </p:nvPr>
        </p:nvSpPr>
        <p:spPr>
          <a:xfrm>
            <a:off x="3707904" y="908720"/>
            <a:ext cx="5112568" cy="5544616"/>
          </a:xfrm>
        </p:spPr>
        <p:txBody>
          <a:bodyPr/>
          <a:lstStyle/>
          <a:p>
            <a:pPr marL="0" indent="0">
              <a:buNone/>
            </a:pPr>
            <a:r>
              <a:rPr lang="en-US" u="sng" dirty="0" smtClean="0"/>
              <a:t>Show</a:t>
            </a:r>
            <a:r>
              <a:rPr lang="en-US" sz="1800" dirty="0" smtClean="0"/>
              <a:t>: (2D drawing, and color filling options)</a:t>
            </a:r>
          </a:p>
          <a:p>
            <a:pPr marL="228600" indent="-228600">
              <a:tabLst>
                <a:tab pos="228600" algn="l"/>
              </a:tabLst>
            </a:pPr>
            <a:r>
              <a:rPr lang="en-US" sz="1800" b="1" dirty="0" smtClean="0"/>
              <a:t>Bodies: </a:t>
            </a:r>
            <a:r>
              <a:rPr lang="en-US" sz="1800" dirty="0" smtClean="0"/>
              <a:t>display the boundaries of bodies;</a:t>
            </a:r>
          </a:p>
          <a:p>
            <a:pPr marL="228600" indent="-228600">
              <a:tabLst>
                <a:tab pos="228600" algn="l"/>
              </a:tabLst>
            </a:pPr>
            <a:r>
              <a:rPr lang="en-US" sz="1800" b="1" dirty="0" smtClean="0"/>
              <a:t>Vertices: </a:t>
            </a:r>
            <a:r>
              <a:rPr lang="en-US" sz="1800" dirty="0" smtClean="0"/>
              <a:t>display the intersection of bodies;</a:t>
            </a:r>
            <a:r>
              <a:rPr lang="en-US" sz="1800" b="1" dirty="0" smtClean="0"/>
              <a:t> </a:t>
            </a:r>
          </a:p>
          <a:p>
            <a:pPr marL="228600" indent="-228600">
              <a:tabLst>
                <a:tab pos="228600" algn="l"/>
              </a:tabLst>
            </a:pPr>
            <a:r>
              <a:rPr lang="en-US" sz="1800" b="1" dirty="0" smtClean="0"/>
              <a:t>Enable/Disable</a:t>
            </a:r>
            <a:r>
              <a:rPr lang="en-US" sz="1800" dirty="0" smtClean="0">
                <a:solidFill>
                  <a:srgbClr val="C00000"/>
                </a:solidFill>
              </a:rPr>
              <a:t>: Lattice and Voxel;</a:t>
            </a:r>
          </a:p>
          <a:p>
            <a:pPr marL="228600" indent="-228600">
              <a:tabLst>
                <a:tab pos="228600" algn="l"/>
              </a:tabLst>
            </a:pPr>
            <a:r>
              <a:rPr lang="en-US" sz="1800" b="1" dirty="0" smtClean="0"/>
              <a:t>Associate Region Colors to:</a:t>
            </a:r>
          </a:p>
          <a:p>
            <a:pPr marL="628650" lvl="1" indent="-228600">
              <a:tabLst>
                <a:tab pos="228600" algn="l"/>
              </a:tabLst>
            </a:pPr>
            <a:r>
              <a:rPr lang="en-US" sz="1600" dirty="0" smtClean="0">
                <a:solidFill>
                  <a:srgbClr val="C00000"/>
                </a:solidFill>
              </a:rPr>
              <a:t>Regions</a:t>
            </a:r>
          </a:p>
          <a:p>
            <a:pPr marL="628650" lvl="1" indent="-228600">
              <a:tabLst>
                <a:tab pos="228600" algn="l"/>
              </a:tabLst>
            </a:pPr>
            <a:r>
              <a:rPr lang="en-US" sz="1600" dirty="0" smtClean="0">
                <a:solidFill>
                  <a:srgbClr val="C00000"/>
                </a:solidFill>
              </a:rPr>
              <a:t>Materials</a:t>
            </a:r>
          </a:p>
          <a:p>
            <a:pPr marL="628650" lvl="1" indent="-228600">
              <a:tabLst>
                <a:tab pos="228600" algn="l"/>
              </a:tabLst>
            </a:pPr>
            <a:r>
              <a:rPr lang="en-US" sz="1600" dirty="0" smtClean="0">
                <a:solidFill>
                  <a:srgbClr val="C00000"/>
                </a:solidFill>
              </a:rPr>
              <a:t>Density</a:t>
            </a:r>
          </a:p>
          <a:p>
            <a:pPr marL="628650" lvl="1" indent="-228600">
              <a:tabLst>
                <a:tab pos="228600" algn="l"/>
              </a:tabLst>
            </a:pPr>
            <a:r>
              <a:rPr lang="en-US" sz="1600" dirty="0" smtClean="0">
                <a:solidFill>
                  <a:srgbClr val="C00000"/>
                </a:solidFill>
              </a:rPr>
              <a:t>Importance Biasing</a:t>
            </a:r>
          </a:p>
          <a:p>
            <a:pPr marL="628650" lvl="1" indent="-228600">
              <a:tabLst>
                <a:tab pos="228600" algn="l"/>
              </a:tabLst>
            </a:pPr>
            <a:r>
              <a:rPr lang="en-US" sz="1600" dirty="0" smtClean="0">
                <a:solidFill>
                  <a:srgbClr val="C00000"/>
                </a:solidFill>
              </a:rPr>
              <a:t>Splitting</a:t>
            </a:r>
          </a:p>
          <a:p>
            <a:pPr marL="628650" lvl="1" indent="-228600">
              <a:tabLst>
                <a:tab pos="228600" algn="l"/>
              </a:tabLst>
            </a:pPr>
            <a:r>
              <a:rPr lang="en-US" sz="1600" dirty="0" err="1" smtClean="0">
                <a:solidFill>
                  <a:srgbClr val="C00000"/>
                </a:solidFill>
              </a:rPr>
              <a:t>Corrfactor</a:t>
            </a:r>
            <a:endParaRPr lang="en-US" sz="1600" dirty="0" smtClean="0">
              <a:solidFill>
                <a:srgbClr val="C00000"/>
              </a:solidFill>
            </a:endParaRPr>
          </a:p>
          <a:p>
            <a:pPr marL="628650" lvl="1" indent="-228600">
              <a:tabLst>
                <a:tab pos="228600" algn="l"/>
              </a:tabLst>
            </a:pPr>
            <a:r>
              <a:rPr lang="en-US" sz="1600" dirty="0" err="1" smtClean="0">
                <a:solidFill>
                  <a:srgbClr val="C00000"/>
                </a:solidFill>
              </a:rPr>
              <a:t>Deltaray</a:t>
            </a:r>
            <a:endParaRPr lang="en-US" sz="1600" dirty="0" smtClean="0">
              <a:solidFill>
                <a:srgbClr val="C00000"/>
              </a:solidFill>
            </a:endParaRPr>
          </a:p>
          <a:p>
            <a:pPr marL="628650" lvl="1" indent="-228600">
              <a:tabLst>
                <a:tab pos="228600" algn="l"/>
              </a:tabLst>
            </a:pPr>
            <a:r>
              <a:rPr lang="en-US" sz="1600" dirty="0" smtClean="0">
                <a:solidFill>
                  <a:srgbClr val="C00000"/>
                </a:solidFill>
              </a:rPr>
              <a:t>Thresholds</a:t>
            </a:r>
          </a:p>
          <a:p>
            <a:pPr marL="628650" lvl="1" indent="-228600">
              <a:tabLst>
                <a:tab pos="228600" algn="l"/>
              </a:tabLst>
            </a:pPr>
            <a:r>
              <a:rPr lang="en-US" sz="1600" dirty="0" smtClean="0">
                <a:solidFill>
                  <a:srgbClr val="C00000"/>
                </a:solidFill>
              </a:rPr>
              <a:t>…</a:t>
            </a:r>
          </a:p>
        </p:txBody>
      </p:sp>
      <p:pic>
        <p:nvPicPr>
          <p:cNvPr id="10" name="Picture 9" descr="Biasing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89464" y="4033136"/>
            <a:ext cx="3033294" cy="2637108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980728"/>
            <a:ext cx="2269023" cy="30195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1955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UndulatedChamber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5496" y="3888433"/>
            <a:ext cx="3630597" cy="364502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Geometry Layers </a:t>
            </a:r>
            <a:r>
              <a:rPr lang="en-US" baseline="30000" dirty="0" smtClean="0"/>
              <a:t>[4/6]</a:t>
            </a:r>
            <a:endParaRPr lang="en-US" baseline="300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6934200" y="6400800"/>
            <a:ext cx="1600200" cy="3048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485C780E-C6F3-460C-BAF7-9298DE1BEB6B}" type="slidenum">
              <a:rPr lang="en-US" smtClean="0"/>
              <a:pPr>
                <a:defRPr/>
              </a:pPr>
              <a:t>27</a:t>
            </a:fld>
            <a:endParaRPr lang="en-US"/>
          </a:p>
        </p:txBody>
      </p:sp>
      <p:sp>
        <p:nvSpPr>
          <p:cNvPr id="8" name="Content Placeholder 17"/>
          <p:cNvSpPr>
            <a:spLocks noGrp="1"/>
          </p:cNvSpPr>
          <p:nvPr>
            <p:ph idx="1"/>
          </p:nvPr>
        </p:nvSpPr>
        <p:spPr>
          <a:xfrm>
            <a:off x="3707904" y="908720"/>
            <a:ext cx="5112568" cy="5544616"/>
          </a:xfrm>
        </p:spPr>
        <p:txBody>
          <a:bodyPr/>
          <a:lstStyle/>
          <a:p>
            <a:pPr marL="0" indent="0">
              <a:buNone/>
            </a:pPr>
            <a:r>
              <a:rPr lang="en-US" u="sng" dirty="0" smtClean="0"/>
              <a:t>Image:</a:t>
            </a:r>
            <a:r>
              <a:rPr lang="en-US" dirty="0" smtClean="0"/>
              <a:t> 	set a background image to the 	geometry (i.e. a CAD-drawing);</a:t>
            </a:r>
          </a:p>
          <a:p>
            <a:pPr marL="228600" indent="-228600">
              <a:tabLst>
                <a:tab pos="228600" algn="l"/>
              </a:tabLst>
            </a:pPr>
            <a:r>
              <a:rPr lang="en-US" sz="1800" b="1" dirty="0" smtClean="0">
                <a:solidFill>
                  <a:srgbClr val="C00000"/>
                </a:solidFill>
              </a:rPr>
              <a:t>Image</a:t>
            </a:r>
            <a:r>
              <a:rPr lang="en-US" sz="1800" dirty="0" smtClean="0"/>
              <a:t>: load an image file </a:t>
            </a:r>
            <a:r>
              <a:rPr lang="en-US" sz="1800" dirty="0" smtClean="0">
                <a:solidFill>
                  <a:srgbClr val="C00000"/>
                </a:solidFill>
              </a:rPr>
              <a:t>(.</a:t>
            </a:r>
            <a:r>
              <a:rPr lang="en-US" sz="1800" dirty="0" err="1" smtClean="0">
                <a:solidFill>
                  <a:srgbClr val="C00000"/>
                </a:solidFill>
              </a:rPr>
              <a:t>png</a:t>
            </a:r>
            <a:r>
              <a:rPr lang="en-US" sz="1800" dirty="0" smtClean="0">
                <a:solidFill>
                  <a:srgbClr val="C00000"/>
                </a:solidFill>
              </a:rPr>
              <a:t>, .gif or .jpg</a:t>
            </a:r>
            <a:r>
              <a:rPr lang="en-US" sz="1800" dirty="0" smtClean="0"/>
              <a:t>);</a:t>
            </a:r>
          </a:p>
          <a:p>
            <a:pPr marL="228600" indent="-228600">
              <a:tabLst>
                <a:tab pos="228600" algn="l"/>
              </a:tabLst>
            </a:pPr>
            <a:r>
              <a:rPr lang="en-US" sz="1800" b="1" dirty="0" smtClean="0">
                <a:solidFill>
                  <a:srgbClr val="C00000"/>
                </a:solidFill>
              </a:rPr>
              <a:t>Calibrate</a:t>
            </a:r>
            <a:r>
              <a:rPr lang="en-US" sz="1800" dirty="0" smtClean="0"/>
              <a:t>:</a:t>
            </a:r>
            <a:r>
              <a:rPr lang="en-US" sz="1800" b="1" dirty="0" smtClean="0"/>
              <a:t> </a:t>
            </a:r>
            <a:r>
              <a:rPr lang="en-US" sz="1800" dirty="0" smtClean="0"/>
              <a:t>calibrate the image. Define a set of points (min. 3) on the image and specify their coordinate;</a:t>
            </a:r>
          </a:p>
          <a:p>
            <a:pPr marL="228600" indent="-228600">
              <a:tabLst>
                <a:tab pos="228600" algn="l"/>
              </a:tabLst>
            </a:pPr>
            <a:r>
              <a:rPr lang="en-US" sz="1800" b="1" dirty="0" smtClean="0">
                <a:solidFill>
                  <a:srgbClr val="C00000"/>
                </a:solidFill>
              </a:rPr>
              <a:t>Alpha</a:t>
            </a:r>
            <a:r>
              <a:rPr lang="en-US" sz="1800" dirty="0" smtClean="0"/>
              <a:t>: blending of the image</a:t>
            </a:r>
          </a:p>
          <a:p>
            <a:pPr marL="228600" indent="-228600">
              <a:tabLst>
                <a:tab pos="228600" algn="l"/>
              </a:tabLst>
            </a:pPr>
            <a:r>
              <a:rPr lang="en-US" sz="1800" b="1" dirty="0" smtClean="0">
                <a:solidFill>
                  <a:srgbClr val="C00000"/>
                </a:solidFill>
              </a:rPr>
              <a:t>Color Adjust</a:t>
            </a:r>
            <a:r>
              <a:rPr lang="en-US" sz="1800" dirty="0" smtClean="0"/>
              <a:t>: readjust the </a:t>
            </a:r>
            <a:r>
              <a:rPr lang="en-US" sz="1800" b="1" dirty="0" smtClean="0">
                <a:solidFill>
                  <a:srgbClr val="C00000"/>
                </a:solidFill>
              </a:rPr>
              <a:t>black</a:t>
            </a:r>
            <a:r>
              <a:rPr lang="en-US" sz="1800" dirty="0" smtClean="0"/>
              <a:t> and </a:t>
            </a:r>
            <a:r>
              <a:rPr lang="en-US" sz="1800" b="1" dirty="0" smtClean="0">
                <a:solidFill>
                  <a:srgbClr val="C00000"/>
                </a:solidFill>
              </a:rPr>
              <a:t>white</a:t>
            </a:r>
            <a:r>
              <a:rPr lang="en-US" sz="1800" dirty="0" smtClean="0"/>
              <a:t> colors of the loaded image.</a:t>
            </a:r>
          </a:p>
          <a:p>
            <a:pPr marL="228600" indent="-228600">
              <a:tabLst>
                <a:tab pos="228600" algn="l"/>
              </a:tabLst>
            </a:pPr>
            <a:r>
              <a:rPr lang="en-US" sz="1800" b="1" dirty="0" smtClean="0">
                <a:solidFill>
                  <a:srgbClr val="C00000"/>
                </a:solidFill>
              </a:rPr>
              <a:t>Prompt draw</a:t>
            </a:r>
            <a:r>
              <a:rPr lang="en-US" sz="1800" dirty="0" smtClean="0"/>
              <a:t>: immediate drawing of image (slower) or when display is idle. For editing is good to activate it.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 cstate="print">
            <a:alphaModFix/>
            <a:lum/>
          </a:blip>
          <a:srcRect/>
          <a:stretch>
            <a:fillRect/>
          </a:stretch>
        </p:blipFill>
        <p:spPr>
          <a:xfrm>
            <a:off x="4053428" y="4581128"/>
            <a:ext cx="5104568" cy="2606495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4190" y="980728"/>
            <a:ext cx="2476190" cy="32952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8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Geometry Layers </a:t>
            </a:r>
            <a:r>
              <a:rPr lang="en-US" baseline="30000" dirty="0" smtClean="0"/>
              <a:t>[5/6]</a:t>
            </a:r>
            <a:endParaRPr lang="en-US" baseline="300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6934200" y="6400800"/>
            <a:ext cx="1600200" cy="3048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485C780E-C6F3-460C-BAF7-9298DE1BEB6B}" type="slidenum">
              <a:rPr lang="en-US" smtClean="0"/>
              <a:pPr>
                <a:defRPr/>
              </a:pPr>
              <a:t>28</a:t>
            </a:fld>
            <a:endParaRPr lang="en-US"/>
          </a:p>
        </p:txBody>
      </p:sp>
      <p:sp>
        <p:nvSpPr>
          <p:cNvPr id="8" name="Content Placeholder 17"/>
          <p:cNvSpPr>
            <a:spLocks noGrp="1"/>
          </p:cNvSpPr>
          <p:nvPr>
            <p:ph idx="1"/>
          </p:nvPr>
        </p:nvSpPr>
        <p:spPr>
          <a:xfrm>
            <a:off x="3707904" y="908720"/>
            <a:ext cx="5112568" cy="5544616"/>
          </a:xfrm>
        </p:spPr>
        <p:txBody>
          <a:bodyPr/>
          <a:lstStyle/>
          <a:p>
            <a:pPr marL="0" indent="0">
              <a:buNone/>
            </a:pPr>
            <a:r>
              <a:rPr lang="en-US" u="sng" dirty="0" smtClean="0"/>
              <a:t>USRBIN</a:t>
            </a:r>
            <a:r>
              <a:rPr lang="en-US" sz="1800" dirty="0" smtClean="0"/>
              <a:t>: </a:t>
            </a:r>
          </a:p>
          <a:p>
            <a:pPr marL="228600" indent="-228600">
              <a:tabLst>
                <a:tab pos="228600" algn="l"/>
              </a:tabLst>
            </a:pPr>
            <a:r>
              <a:rPr lang="en-US" sz="1800" dirty="0" smtClean="0"/>
              <a:t>USRBIN from input: To select a USRBIN card from input and displayed with a checker pattern</a:t>
            </a:r>
          </a:p>
          <a:p>
            <a:pPr marL="228600" indent="-228600">
              <a:tabLst>
                <a:tab pos="228600" algn="l"/>
              </a:tabLst>
            </a:pPr>
            <a:r>
              <a:rPr lang="en-US" sz="1800" dirty="0" smtClean="0"/>
              <a:t>Load </a:t>
            </a:r>
            <a:r>
              <a:rPr lang="en-US" sz="1800" b="1" dirty="0" smtClean="0">
                <a:solidFill>
                  <a:srgbClr val="C00000"/>
                </a:solidFill>
              </a:rPr>
              <a:t>USRBIN file </a:t>
            </a:r>
            <a:r>
              <a:rPr lang="en-US" sz="1800" dirty="0" smtClean="0"/>
              <a:t>(see SCORING lecture);</a:t>
            </a:r>
            <a:endParaRPr lang="en-US" sz="1800" dirty="0" smtClean="0">
              <a:solidFill>
                <a:srgbClr val="C00000"/>
              </a:solidFill>
            </a:endParaRPr>
          </a:p>
          <a:p>
            <a:pPr marL="228600" indent="-228600">
              <a:tabLst>
                <a:tab pos="228600" algn="l"/>
              </a:tabLst>
            </a:pPr>
            <a:r>
              <a:rPr lang="en-US" sz="1800" dirty="0" smtClean="0"/>
              <a:t>Select a </a:t>
            </a:r>
            <a:r>
              <a:rPr lang="en-US" sz="1800" b="1" dirty="0" smtClean="0">
                <a:solidFill>
                  <a:srgbClr val="C00000"/>
                </a:solidFill>
              </a:rPr>
              <a:t>detector</a:t>
            </a:r>
            <a:r>
              <a:rPr lang="en-US" sz="1800" dirty="0" smtClean="0"/>
              <a:t> (or URSBIN) among the ones present in the file;</a:t>
            </a:r>
          </a:p>
          <a:p>
            <a:pPr marL="228600" indent="-228600">
              <a:tabLst>
                <a:tab pos="228600" algn="l"/>
              </a:tabLst>
            </a:pPr>
            <a:r>
              <a:rPr lang="en-US" sz="1800" b="1" dirty="0" smtClean="0">
                <a:solidFill>
                  <a:srgbClr val="C00000"/>
                </a:solidFill>
              </a:rPr>
              <a:t>Normalization</a:t>
            </a:r>
            <a:r>
              <a:rPr lang="en-US" sz="1800" dirty="0" smtClean="0">
                <a:solidFill>
                  <a:srgbClr val="C00000"/>
                </a:solidFill>
              </a:rPr>
              <a:t> </a:t>
            </a:r>
            <a:r>
              <a:rPr lang="en-US" sz="1800" dirty="0" smtClean="0"/>
              <a:t>constant;</a:t>
            </a:r>
          </a:p>
          <a:p>
            <a:pPr marL="228600" indent="-228600">
              <a:tabLst>
                <a:tab pos="228600" algn="l"/>
              </a:tabLst>
            </a:pPr>
            <a:r>
              <a:rPr lang="en-US" sz="1800" dirty="0" smtClean="0"/>
              <a:t>Associate a </a:t>
            </a:r>
            <a:r>
              <a:rPr lang="en-US" sz="1800" b="1" dirty="0" smtClean="0">
                <a:solidFill>
                  <a:srgbClr val="C00000"/>
                </a:solidFill>
              </a:rPr>
              <a:t>ROT-DEFI</a:t>
            </a:r>
            <a:r>
              <a:rPr lang="en-US" sz="1800" dirty="0" smtClean="0"/>
              <a:t> transformation;</a:t>
            </a:r>
          </a:p>
          <a:p>
            <a:pPr marL="228600" indent="-228600">
              <a:tabLst>
                <a:tab pos="228600" algn="l"/>
              </a:tabLst>
            </a:pPr>
            <a:r>
              <a:rPr lang="en-US" sz="1800" dirty="0" smtClean="0"/>
              <a:t>Alpha blending between USRBIN colors and materials colors</a:t>
            </a:r>
          </a:p>
          <a:p>
            <a:pPr marL="228600" indent="-228600">
              <a:tabLst>
                <a:tab pos="228600" algn="l"/>
              </a:tabLst>
            </a:pPr>
            <a:endParaRPr lang="en-US" sz="1800" dirty="0"/>
          </a:p>
          <a:p>
            <a:pPr marL="228600" indent="-228600">
              <a:tabLst>
                <a:tab pos="228600" algn="l"/>
              </a:tabLst>
            </a:pPr>
            <a:r>
              <a:rPr lang="en-US" sz="1800" dirty="0" smtClean="0"/>
              <a:t>USRBIN should be combined with the </a:t>
            </a:r>
            <a:r>
              <a:rPr lang="en-US" sz="1800" dirty="0" err="1" smtClean="0"/>
              <a:t>Colorband</a:t>
            </a:r>
            <a:r>
              <a:rPr lang="en-US" sz="1800" dirty="0" smtClean="0"/>
              <a:t> to define the color limits</a:t>
            </a:r>
          </a:p>
        </p:txBody>
      </p:sp>
      <p:sp>
        <p:nvSpPr>
          <p:cNvPr id="9" name="Litebulb"/>
          <p:cNvSpPr>
            <a:spLocks noEditPoints="1" noChangeArrowheads="1"/>
          </p:cNvSpPr>
          <p:nvPr/>
        </p:nvSpPr>
        <p:spPr bwMode="auto">
          <a:xfrm>
            <a:off x="3658122" y="4653136"/>
            <a:ext cx="304800" cy="457200"/>
          </a:xfrm>
          <a:custGeom>
            <a:avLst/>
            <a:gdLst>
              <a:gd name="T0" fmla="*/ 10800 w 21600"/>
              <a:gd name="T1" fmla="*/ 0 h 21600"/>
              <a:gd name="T2" fmla="*/ 21600 w 21600"/>
              <a:gd name="T3" fmla="*/ 7782 h 21600"/>
              <a:gd name="T4" fmla="*/ 0 w 21600"/>
              <a:gd name="T5" fmla="*/ 7782 h 21600"/>
              <a:gd name="T6" fmla="*/ 10800 w 21600"/>
              <a:gd name="T7" fmla="*/ 21600 h 21600"/>
              <a:gd name="T8" fmla="*/ 3556 w 21600"/>
              <a:gd name="T9" fmla="*/ 2188 h 21600"/>
              <a:gd name="T10" fmla="*/ 18277 w 21600"/>
              <a:gd name="T11" fmla="*/ 9282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extrusionOk="0">
                <a:moveTo>
                  <a:pt x="10825" y="21723"/>
                </a:moveTo>
                <a:lnTo>
                  <a:pt x="11215" y="21723"/>
                </a:lnTo>
                <a:lnTo>
                  <a:pt x="11552" y="21688"/>
                </a:lnTo>
                <a:lnTo>
                  <a:pt x="11916" y="21617"/>
                </a:lnTo>
                <a:lnTo>
                  <a:pt x="12253" y="21547"/>
                </a:lnTo>
                <a:lnTo>
                  <a:pt x="12617" y="21441"/>
                </a:lnTo>
                <a:lnTo>
                  <a:pt x="12902" y="21317"/>
                </a:lnTo>
                <a:lnTo>
                  <a:pt x="13162" y="21176"/>
                </a:lnTo>
                <a:lnTo>
                  <a:pt x="13396" y="21000"/>
                </a:lnTo>
                <a:lnTo>
                  <a:pt x="13655" y="20841"/>
                </a:lnTo>
                <a:lnTo>
                  <a:pt x="13863" y="20629"/>
                </a:lnTo>
                <a:lnTo>
                  <a:pt x="14045" y="20435"/>
                </a:lnTo>
                <a:lnTo>
                  <a:pt x="14200" y="20223"/>
                </a:lnTo>
                <a:lnTo>
                  <a:pt x="14356" y="19994"/>
                </a:lnTo>
                <a:lnTo>
                  <a:pt x="14460" y="19747"/>
                </a:lnTo>
                <a:lnTo>
                  <a:pt x="14512" y="19482"/>
                </a:lnTo>
                <a:lnTo>
                  <a:pt x="14512" y="19235"/>
                </a:lnTo>
                <a:lnTo>
                  <a:pt x="14512" y="19147"/>
                </a:lnTo>
                <a:lnTo>
                  <a:pt x="14512" y="18900"/>
                </a:lnTo>
                <a:lnTo>
                  <a:pt x="14512" y="18529"/>
                </a:lnTo>
                <a:lnTo>
                  <a:pt x="14512" y="18052"/>
                </a:lnTo>
                <a:lnTo>
                  <a:pt x="14512" y="17505"/>
                </a:lnTo>
                <a:lnTo>
                  <a:pt x="14512" y="16976"/>
                </a:lnTo>
                <a:lnTo>
                  <a:pt x="14512" y="16464"/>
                </a:lnTo>
                <a:lnTo>
                  <a:pt x="14512" y="15952"/>
                </a:lnTo>
                <a:lnTo>
                  <a:pt x="14512" y="15758"/>
                </a:lnTo>
                <a:lnTo>
                  <a:pt x="14616" y="15547"/>
                </a:lnTo>
                <a:lnTo>
                  <a:pt x="14694" y="15352"/>
                </a:lnTo>
                <a:lnTo>
                  <a:pt x="14798" y="15141"/>
                </a:lnTo>
                <a:lnTo>
                  <a:pt x="15161" y="14735"/>
                </a:lnTo>
                <a:lnTo>
                  <a:pt x="15602" y="14329"/>
                </a:lnTo>
                <a:lnTo>
                  <a:pt x="16745" y="13552"/>
                </a:lnTo>
                <a:lnTo>
                  <a:pt x="18043" y="12670"/>
                </a:lnTo>
                <a:lnTo>
                  <a:pt x="18744" y="12194"/>
                </a:lnTo>
                <a:lnTo>
                  <a:pt x="19341" y="11647"/>
                </a:lnTo>
                <a:lnTo>
                  <a:pt x="19938" y="11099"/>
                </a:lnTo>
                <a:lnTo>
                  <a:pt x="20483" y="10464"/>
                </a:lnTo>
                <a:lnTo>
                  <a:pt x="20743" y="10164"/>
                </a:lnTo>
                <a:lnTo>
                  <a:pt x="20950" y="9794"/>
                </a:lnTo>
                <a:lnTo>
                  <a:pt x="21132" y="9441"/>
                </a:lnTo>
                <a:lnTo>
                  <a:pt x="21288" y="9035"/>
                </a:lnTo>
                <a:lnTo>
                  <a:pt x="21444" y="8664"/>
                </a:lnTo>
                <a:lnTo>
                  <a:pt x="21548" y="8223"/>
                </a:lnTo>
                <a:lnTo>
                  <a:pt x="21600" y="7782"/>
                </a:lnTo>
                <a:lnTo>
                  <a:pt x="21600" y="7341"/>
                </a:lnTo>
                <a:lnTo>
                  <a:pt x="21600" y="6935"/>
                </a:lnTo>
                <a:lnTo>
                  <a:pt x="21548" y="6564"/>
                </a:lnTo>
                <a:lnTo>
                  <a:pt x="21496" y="6229"/>
                </a:lnTo>
                <a:lnTo>
                  <a:pt x="21392" y="5858"/>
                </a:lnTo>
                <a:lnTo>
                  <a:pt x="21288" y="5523"/>
                </a:lnTo>
                <a:lnTo>
                  <a:pt x="21132" y="5135"/>
                </a:lnTo>
                <a:lnTo>
                  <a:pt x="20950" y="4800"/>
                </a:lnTo>
                <a:lnTo>
                  <a:pt x="20743" y="4464"/>
                </a:lnTo>
                <a:lnTo>
                  <a:pt x="20535" y="4164"/>
                </a:lnTo>
                <a:lnTo>
                  <a:pt x="20301" y="3847"/>
                </a:lnTo>
                <a:lnTo>
                  <a:pt x="20042" y="3547"/>
                </a:lnTo>
                <a:lnTo>
                  <a:pt x="19782" y="3247"/>
                </a:lnTo>
                <a:lnTo>
                  <a:pt x="19133" y="2664"/>
                </a:lnTo>
                <a:lnTo>
                  <a:pt x="18458" y="2152"/>
                </a:lnTo>
                <a:lnTo>
                  <a:pt x="17705" y="1694"/>
                </a:lnTo>
                <a:lnTo>
                  <a:pt x="16849" y="1252"/>
                </a:lnTo>
                <a:lnTo>
                  <a:pt x="16407" y="1076"/>
                </a:lnTo>
                <a:lnTo>
                  <a:pt x="15940" y="900"/>
                </a:lnTo>
                <a:lnTo>
                  <a:pt x="15499" y="741"/>
                </a:lnTo>
                <a:lnTo>
                  <a:pt x="15057" y="600"/>
                </a:lnTo>
                <a:lnTo>
                  <a:pt x="14564" y="458"/>
                </a:lnTo>
                <a:lnTo>
                  <a:pt x="14045" y="335"/>
                </a:lnTo>
                <a:lnTo>
                  <a:pt x="13500" y="229"/>
                </a:lnTo>
                <a:lnTo>
                  <a:pt x="13006" y="158"/>
                </a:lnTo>
                <a:lnTo>
                  <a:pt x="12461" y="88"/>
                </a:lnTo>
                <a:lnTo>
                  <a:pt x="11968" y="52"/>
                </a:lnTo>
                <a:lnTo>
                  <a:pt x="11423" y="17"/>
                </a:lnTo>
                <a:lnTo>
                  <a:pt x="10825" y="17"/>
                </a:lnTo>
                <a:lnTo>
                  <a:pt x="10254" y="17"/>
                </a:lnTo>
                <a:lnTo>
                  <a:pt x="9709" y="52"/>
                </a:lnTo>
                <a:lnTo>
                  <a:pt x="9216" y="88"/>
                </a:lnTo>
                <a:lnTo>
                  <a:pt x="8671" y="158"/>
                </a:lnTo>
                <a:lnTo>
                  <a:pt x="8177" y="229"/>
                </a:lnTo>
                <a:lnTo>
                  <a:pt x="7632" y="335"/>
                </a:lnTo>
                <a:lnTo>
                  <a:pt x="7113" y="458"/>
                </a:lnTo>
                <a:lnTo>
                  <a:pt x="6620" y="600"/>
                </a:lnTo>
                <a:lnTo>
                  <a:pt x="6178" y="741"/>
                </a:lnTo>
                <a:lnTo>
                  <a:pt x="5737" y="900"/>
                </a:lnTo>
                <a:lnTo>
                  <a:pt x="5270" y="1076"/>
                </a:lnTo>
                <a:lnTo>
                  <a:pt x="4828" y="1252"/>
                </a:lnTo>
                <a:lnTo>
                  <a:pt x="3972" y="1694"/>
                </a:lnTo>
                <a:lnTo>
                  <a:pt x="3219" y="2152"/>
                </a:lnTo>
                <a:lnTo>
                  <a:pt x="2544" y="2664"/>
                </a:lnTo>
                <a:lnTo>
                  <a:pt x="1895" y="3247"/>
                </a:lnTo>
                <a:lnTo>
                  <a:pt x="1635" y="3547"/>
                </a:lnTo>
                <a:lnTo>
                  <a:pt x="1375" y="3847"/>
                </a:lnTo>
                <a:lnTo>
                  <a:pt x="1142" y="4164"/>
                </a:lnTo>
                <a:lnTo>
                  <a:pt x="934" y="4464"/>
                </a:lnTo>
                <a:lnTo>
                  <a:pt x="726" y="4800"/>
                </a:lnTo>
                <a:lnTo>
                  <a:pt x="545" y="5135"/>
                </a:lnTo>
                <a:lnTo>
                  <a:pt x="389" y="5523"/>
                </a:lnTo>
                <a:lnTo>
                  <a:pt x="285" y="5858"/>
                </a:lnTo>
                <a:lnTo>
                  <a:pt x="181" y="6229"/>
                </a:lnTo>
                <a:lnTo>
                  <a:pt x="129" y="6564"/>
                </a:lnTo>
                <a:lnTo>
                  <a:pt x="77" y="6935"/>
                </a:lnTo>
                <a:lnTo>
                  <a:pt x="77" y="7341"/>
                </a:lnTo>
                <a:lnTo>
                  <a:pt x="77" y="7782"/>
                </a:lnTo>
                <a:lnTo>
                  <a:pt x="129" y="8223"/>
                </a:lnTo>
                <a:lnTo>
                  <a:pt x="233" y="8664"/>
                </a:lnTo>
                <a:lnTo>
                  <a:pt x="389" y="9035"/>
                </a:lnTo>
                <a:lnTo>
                  <a:pt x="545" y="9441"/>
                </a:lnTo>
                <a:lnTo>
                  <a:pt x="726" y="9794"/>
                </a:lnTo>
                <a:lnTo>
                  <a:pt x="934" y="10164"/>
                </a:lnTo>
                <a:lnTo>
                  <a:pt x="1194" y="10464"/>
                </a:lnTo>
                <a:lnTo>
                  <a:pt x="1739" y="11099"/>
                </a:lnTo>
                <a:lnTo>
                  <a:pt x="2336" y="11647"/>
                </a:lnTo>
                <a:lnTo>
                  <a:pt x="2933" y="12194"/>
                </a:lnTo>
                <a:lnTo>
                  <a:pt x="3634" y="12670"/>
                </a:lnTo>
                <a:lnTo>
                  <a:pt x="4932" y="13552"/>
                </a:lnTo>
                <a:lnTo>
                  <a:pt x="6075" y="14329"/>
                </a:lnTo>
                <a:lnTo>
                  <a:pt x="6516" y="14735"/>
                </a:lnTo>
                <a:lnTo>
                  <a:pt x="6879" y="15141"/>
                </a:lnTo>
                <a:lnTo>
                  <a:pt x="6983" y="15352"/>
                </a:lnTo>
                <a:lnTo>
                  <a:pt x="7061" y="15547"/>
                </a:lnTo>
                <a:lnTo>
                  <a:pt x="7165" y="15758"/>
                </a:lnTo>
                <a:lnTo>
                  <a:pt x="7165" y="15952"/>
                </a:lnTo>
                <a:lnTo>
                  <a:pt x="7165" y="16464"/>
                </a:lnTo>
                <a:lnTo>
                  <a:pt x="7165" y="16976"/>
                </a:lnTo>
                <a:lnTo>
                  <a:pt x="7165" y="17505"/>
                </a:lnTo>
                <a:lnTo>
                  <a:pt x="7165" y="18052"/>
                </a:lnTo>
                <a:lnTo>
                  <a:pt x="7165" y="18529"/>
                </a:lnTo>
                <a:lnTo>
                  <a:pt x="7165" y="18900"/>
                </a:lnTo>
                <a:lnTo>
                  <a:pt x="7165" y="19147"/>
                </a:lnTo>
                <a:lnTo>
                  <a:pt x="7165" y="19235"/>
                </a:lnTo>
                <a:lnTo>
                  <a:pt x="7165" y="19482"/>
                </a:lnTo>
                <a:lnTo>
                  <a:pt x="7217" y="19747"/>
                </a:lnTo>
                <a:lnTo>
                  <a:pt x="7321" y="19994"/>
                </a:lnTo>
                <a:lnTo>
                  <a:pt x="7476" y="20223"/>
                </a:lnTo>
                <a:lnTo>
                  <a:pt x="7632" y="20435"/>
                </a:lnTo>
                <a:lnTo>
                  <a:pt x="7814" y="20629"/>
                </a:lnTo>
                <a:lnTo>
                  <a:pt x="8022" y="20841"/>
                </a:lnTo>
                <a:lnTo>
                  <a:pt x="8281" y="21000"/>
                </a:lnTo>
                <a:lnTo>
                  <a:pt x="8515" y="21176"/>
                </a:lnTo>
                <a:lnTo>
                  <a:pt x="8775" y="21317"/>
                </a:lnTo>
                <a:lnTo>
                  <a:pt x="9060" y="21441"/>
                </a:lnTo>
                <a:lnTo>
                  <a:pt x="9424" y="21547"/>
                </a:lnTo>
                <a:lnTo>
                  <a:pt x="9761" y="21617"/>
                </a:lnTo>
                <a:lnTo>
                  <a:pt x="10125" y="21688"/>
                </a:lnTo>
                <a:lnTo>
                  <a:pt x="10462" y="21723"/>
                </a:lnTo>
                <a:lnTo>
                  <a:pt x="10825" y="21723"/>
                </a:lnTo>
                <a:close/>
              </a:path>
              <a:path w="21600" h="21600" extrusionOk="0">
                <a:moveTo>
                  <a:pt x="9242" y="14417"/>
                </a:moveTo>
                <a:lnTo>
                  <a:pt x="8541" y="12035"/>
                </a:lnTo>
                <a:lnTo>
                  <a:pt x="7295" y="10129"/>
                </a:lnTo>
                <a:lnTo>
                  <a:pt x="6905" y="9652"/>
                </a:lnTo>
                <a:lnTo>
                  <a:pt x="8541" y="10182"/>
                </a:lnTo>
                <a:lnTo>
                  <a:pt x="9787" y="9547"/>
                </a:lnTo>
                <a:lnTo>
                  <a:pt x="11189" y="10129"/>
                </a:lnTo>
                <a:lnTo>
                  <a:pt x="12279" y="9547"/>
                </a:lnTo>
                <a:lnTo>
                  <a:pt x="13370" y="10076"/>
                </a:lnTo>
                <a:lnTo>
                  <a:pt x="14850" y="9652"/>
                </a:lnTo>
                <a:lnTo>
                  <a:pt x="12902" y="12247"/>
                </a:lnTo>
                <a:lnTo>
                  <a:pt x="12357" y="14417"/>
                </a:lnTo>
                <a:moveTo>
                  <a:pt x="7191" y="15952"/>
                </a:moveTo>
                <a:lnTo>
                  <a:pt x="14512" y="15952"/>
                </a:lnTo>
                <a:lnTo>
                  <a:pt x="14512" y="17064"/>
                </a:lnTo>
                <a:lnTo>
                  <a:pt x="7191" y="17047"/>
                </a:lnTo>
                <a:lnTo>
                  <a:pt x="7191" y="18123"/>
                </a:lnTo>
                <a:lnTo>
                  <a:pt x="14512" y="18158"/>
                </a:lnTo>
                <a:lnTo>
                  <a:pt x="14538" y="19182"/>
                </a:lnTo>
                <a:lnTo>
                  <a:pt x="7217" y="19182"/>
                </a:lnTo>
              </a:path>
            </a:pathLst>
          </a:custGeom>
          <a:solidFill>
            <a:srgbClr val="FFFFCC"/>
          </a:solidFill>
          <a:ln w="1905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1412776"/>
            <a:ext cx="2476190" cy="32952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0431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Geometry Layers </a:t>
            </a:r>
            <a:r>
              <a:rPr lang="en-US" baseline="30000" dirty="0" smtClean="0"/>
              <a:t>[6/6]</a:t>
            </a:r>
            <a:endParaRPr lang="en-US" baseline="300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6934200" y="6400800"/>
            <a:ext cx="1600200" cy="3048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485C780E-C6F3-460C-BAF7-9298DE1BEB6B}" type="slidenum">
              <a:rPr lang="en-US" smtClean="0"/>
              <a:pPr>
                <a:defRPr/>
              </a:pPr>
              <a:t>29</a:t>
            </a:fld>
            <a:endParaRPr lang="en-US"/>
          </a:p>
        </p:txBody>
      </p:sp>
      <p:sp>
        <p:nvSpPr>
          <p:cNvPr id="8" name="Content Placeholder 17"/>
          <p:cNvSpPr>
            <a:spLocks noGrp="1"/>
          </p:cNvSpPr>
          <p:nvPr>
            <p:ph idx="1"/>
          </p:nvPr>
        </p:nvSpPr>
        <p:spPr>
          <a:xfrm>
            <a:off x="3707904" y="908720"/>
            <a:ext cx="5256584" cy="5544616"/>
          </a:xfrm>
        </p:spPr>
        <p:txBody>
          <a:bodyPr/>
          <a:lstStyle/>
          <a:p>
            <a:pPr marL="0" indent="0">
              <a:buNone/>
            </a:pPr>
            <a:r>
              <a:rPr lang="en-US" u="sng" dirty="0" smtClean="0"/>
              <a:t>3D:</a:t>
            </a:r>
            <a:r>
              <a:rPr lang="en-US" dirty="0" smtClean="0"/>
              <a:t> enable 3D rendering</a:t>
            </a:r>
          </a:p>
          <a:p>
            <a:pPr marL="228600" indent="-228600">
              <a:tabLst>
                <a:tab pos="228600" algn="l"/>
              </a:tabLst>
            </a:pPr>
            <a:r>
              <a:rPr lang="en-US" sz="1800" b="1" dirty="0" smtClean="0"/>
              <a:t>Enable/Disable </a:t>
            </a:r>
            <a:r>
              <a:rPr lang="en-US" sz="1800" b="1" dirty="0" smtClean="0">
                <a:solidFill>
                  <a:srgbClr val="C00000"/>
                </a:solidFill>
              </a:rPr>
              <a:t>Perspective</a:t>
            </a:r>
            <a:r>
              <a:rPr lang="en-US" sz="1800" dirty="0" smtClean="0"/>
              <a:t>;</a:t>
            </a:r>
          </a:p>
          <a:p>
            <a:pPr marL="228600" indent="-228600">
              <a:tabLst>
                <a:tab pos="228600" algn="l"/>
              </a:tabLst>
            </a:pPr>
            <a:r>
              <a:rPr lang="en-US" sz="1800" dirty="0" smtClean="0"/>
              <a:t>Set camera </a:t>
            </a:r>
            <a:r>
              <a:rPr lang="en-US" sz="1800" b="1" dirty="0" smtClean="0">
                <a:solidFill>
                  <a:srgbClr val="C00000"/>
                </a:solidFill>
              </a:rPr>
              <a:t>aperture</a:t>
            </a:r>
            <a:r>
              <a:rPr lang="en-US" sz="1800" dirty="0" smtClean="0"/>
              <a:t> angle;</a:t>
            </a:r>
          </a:p>
          <a:p>
            <a:pPr marL="228600" indent="-228600">
              <a:tabLst>
                <a:tab pos="228600" algn="l"/>
              </a:tabLst>
            </a:pPr>
            <a:r>
              <a:rPr lang="en-US" sz="1800" dirty="0" smtClean="0"/>
              <a:t>Intensity of ambient light;</a:t>
            </a:r>
          </a:p>
          <a:p>
            <a:pPr marL="228600" indent="-228600">
              <a:tabLst>
                <a:tab pos="228600" algn="l"/>
              </a:tabLst>
            </a:pPr>
            <a:r>
              <a:rPr lang="en-US" sz="1800" b="1" dirty="0" err="1" smtClean="0">
                <a:solidFill>
                  <a:srgbClr val="C00000"/>
                </a:solidFill>
              </a:rPr>
              <a:t>Antialias</a:t>
            </a:r>
            <a:r>
              <a:rPr lang="en-US" sz="1800" dirty="0" smtClean="0">
                <a:solidFill>
                  <a:srgbClr val="C00000"/>
                </a:solidFill>
              </a:rPr>
              <a:t> </a:t>
            </a:r>
            <a:r>
              <a:rPr lang="en-US" sz="1800" dirty="0" smtClean="0"/>
              <a:t>for </a:t>
            </a:r>
            <a:r>
              <a:rPr lang="en-US" sz="1800" dirty="0" err="1" smtClean="0"/>
              <a:t>supersampling</a:t>
            </a:r>
            <a:r>
              <a:rPr lang="en-US" sz="1800" dirty="0" smtClean="0"/>
              <a:t> (slow rendering);</a:t>
            </a:r>
          </a:p>
          <a:p>
            <a:pPr marL="228600" indent="-228600">
              <a:tabLst>
                <a:tab pos="228600" algn="l"/>
              </a:tabLst>
            </a:pPr>
            <a:r>
              <a:rPr lang="en-US" sz="1800" dirty="0" err="1" smtClean="0"/>
              <a:t>Xray</a:t>
            </a:r>
            <a:r>
              <a:rPr lang="en-US" sz="1800" dirty="0" smtClean="0"/>
              <a:t> – automatic transparencies;</a:t>
            </a:r>
          </a:p>
          <a:p>
            <a:pPr marL="228600" indent="-228600">
              <a:tabLst>
                <a:tab pos="228600" algn="l"/>
              </a:tabLst>
            </a:pPr>
            <a:r>
              <a:rPr lang="en-US" sz="1800" dirty="0" smtClean="0"/>
              <a:t>Clipped by: setting a clipping body;</a:t>
            </a:r>
          </a:p>
          <a:p>
            <a:pPr marL="228600" indent="-228600">
              <a:tabLst>
                <a:tab pos="228600" algn="l"/>
              </a:tabLst>
            </a:pPr>
            <a:r>
              <a:rPr lang="en-US" sz="1800" dirty="0" smtClean="0"/>
              <a:t>Negative Clip: Use the –clipping body</a:t>
            </a:r>
          </a:p>
          <a:p>
            <a:pPr marL="228600" indent="-228600">
              <a:tabLst>
                <a:tab pos="228600" algn="l"/>
              </a:tabLst>
            </a:pPr>
            <a:endParaRPr lang="en-US" sz="1800" dirty="0" smtClean="0"/>
          </a:p>
          <a:p>
            <a:pPr marL="0" indent="0">
              <a:buNone/>
            </a:pPr>
            <a:r>
              <a:rPr lang="en-US" u="sng" dirty="0" err="1" smtClean="0"/>
              <a:t>Colorband</a:t>
            </a:r>
            <a:r>
              <a:rPr lang="en-US" dirty="0" smtClean="0"/>
              <a:t>: enable/set color band properties </a:t>
            </a:r>
          </a:p>
          <a:p>
            <a:pPr marL="228600" indent="-228600">
              <a:tabLst>
                <a:tab pos="228600" algn="l"/>
              </a:tabLst>
            </a:pPr>
            <a:r>
              <a:rPr lang="en-US" sz="1800" dirty="0" smtClean="0"/>
              <a:t>Change the default color </a:t>
            </a:r>
            <a:r>
              <a:rPr lang="en-US" sz="1800" b="1" dirty="0" smtClean="0">
                <a:solidFill>
                  <a:srgbClr val="C00000"/>
                </a:solidFill>
              </a:rPr>
              <a:t>Palette</a:t>
            </a:r>
            <a:r>
              <a:rPr lang="en-US" sz="1800" dirty="0" smtClean="0"/>
              <a:t>;</a:t>
            </a:r>
            <a:endParaRPr lang="en-US" sz="1800" dirty="0" smtClean="0">
              <a:solidFill>
                <a:srgbClr val="C00000"/>
              </a:solidFill>
            </a:endParaRPr>
          </a:p>
          <a:p>
            <a:pPr marL="228600" indent="-228600">
              <a:tabLst>
                <a:tab pos="228600" algn="l"/>
              </a:tabLst>
            </a:pPr>
            <a:r>
              <a:rPr lang="en-US" sz="1800" b="1" dirty="0" smtClean="0"/>
              <a:t>Enable/Disable </a:t>
            </a:r>
            <a:r>
              <a:rPr lang="en-US" sz="1800" b="1" dirty="0" smtClean="0">
                <a:solidFill>
                  <a:srgbClr val="C00000"/>
                </a:solidFill>
              </a:rPr>
              <a:t>Log</a:t>
            </a:r>
            <a:r>
              <a:rPr lang="en-US" sz="1800" dirty="0" smtClean="0"/>
              <a:t> scale;</a:t>
            </a:r>
          </a:p>
          <a:p>
            <a:pPr marL="228600" indent="-228600">
              <a:tabLst>
                <a:tab pos="228600" algn="l"/>
              </a:tabLst>
            </a:pPr>
            <a:r>
              <a:rPr lang="en-US" sz="1800" b="1" dirty="0" smtClean="0"/>
              <a:t>Set: </a:t>
            </a:r>
            <a:r>
              <a:rPr lang="en-US" sz="1800" b="1" dirty="0" smtClean="0">
                <a:solidFill>
                  <a:srgbClr val="C00000"/>
                </a:solidFill>
              </a:rPr>
              <a:t>Maximum, Minimum </a:t>
            </a:r>
            <a:r>
              <a:rPr lang="en-US" sz="1800" dirty="0" smtClean="0"/>
              <a:t>and color </a:t>
            </a:r>
            <a:r>
              <a:rPr lang="en-US" sz="1800" b="1" dirty="0" smtClean="0">
                <a:solidFill>
                  <a:srgbClr val="C00000"/>
                </a:solidFill>
              </a:rPr>
              <a:t>steps</a:t>
            </a:r>
            <a:r>
              <a:rPr lang="en-US" sz="1800" dirty="0" smtClean="0"/>
              <a:t>.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1076"/>
          <a:stretch/>
        </p:blipFill>
        <p:spPr>
          <a:xfrm>
            <a:off x="912222" y="907975"/>
            <a:ext cx="2476190" cy="339605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0277"/>
          <a:stretch/>
        </p:blipFill>
        <p:spPr>
          <a:xfrm>
            <a:off x="909525" y="4320952"/>
            <a:ext cx="2476190" cy="22322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3748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115536"/>
            <a:ext cx="1905095" cy="49785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Listbox</a:t>
            </a:r>
            <a:r>
              <a:rPr lang="en-US" dirty="0" smtClean="0"/>
              <a:t> – Properties / Attributes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95736" y="1052736"/>
            <a:ext cx="6408514" cy="5271864"/>
          </a:xfrm>
        </p:spPr>
        <p:txBody>
          <a:bodyPr/>
          <a:lstStyle/>
          <a:p>
            <a:pPr marL="0" indent="0">
              <a:buNone/>
            </a:pPr>
            <a:r>
              <a:rPr lang="en-US" sz="1800" dirty="0" smtClean="0">
                <a:solidFill>
                  <a:srgbClr val="800000"/>
                </a:solidFill>
              </a:rPr>
              <a:t>Properties</a:t>
            </a:r>
            <a:r>
              <a:rPr lang="en-US" sz="1800" dirty="0" smtClean="0"/>
              <a:t>:</a:t>
            </a:r>
          </a:p>
          <a:p>
            <a:r>
              <a:rPr lang="en-US" sz="1800" dirty="0" smtClean="0"/>
              <a:t>Displays the common WHATs of the selected cards</a:t>
            </a:r>
          </a:p>
          <a:p>
            <a:r>
              <a:rPr lang="en-US" sz="1800" dirty="0" smtClean="0"/>
              <a:t>REGION:</a:t>
            </a:r>
          </a:p>
          <a:p>
            <a:pPr lvl="1"/>
            <a:r>
              <a:rPr lang="en-US" sz="1600" dirty="0" smtClean="0"/>
              <a:t>If one REGION and Bodies are selected the REGION will stay visible</a:t>
            </a:r>
          </a:p>
          <a:p>
            <a:pPr lvl="1"/>
            <a:r>
              <a:rPr lang="en-US" sz="1600" dirty="0" smtClean="0"/>
              <a:t>Additionally one can select the </a:t>
            </a:r>
            <a:r>
              <a:rPr lang="en-US" sz="1600" dirty="0" smtClean="0">
                <a:solidFill>
                  <a:srgbClr val="008000"/>
                </a:solidFill>
              </a:rPr>
              <a:t>MATERIAL</a:t>
            </a:r>
            <a:r>
              <a:rPr lang="en-US" sz="1600" dirty="0" smtClean="0"/>
              <a:t> and automatically an </a:t>
            </a:r>
            <a:r>
              <a:rPr lang="en-US" sz="1600" dirty="0" err="1" smtClean="0">
                <a:solidFill>
                  <a:srgbClr val="008000"/>
                </a:solidFill>
              </a:rPr>
              <a:t>ASSIGNMAt</a:t>
            </a:r>
            <a:r>
              <a:rPr lang="en-US" sz="1600" dirty="0" smtClean="0">
                <a:solidFill>
                  <a:srgbClr val="008000"/>
                </a:solidFill>
              </a:rPr>
              <a:t> </a:t>
            </a:r>
            <a:r>
              <a:rPr lang="en-US" sz="1600" dirty="0" smtClean="0"/>
              <a:t>will be created/modified</a:t>
            </a:r>
            <a:r>
              <a:rPr lang="en-US" sz="1600" dirty="0"/>
              <a:t/>
            </a:r>
            <a:br>
              <a:rPr lang="en-US" sz="1600" dirty="0"/>
            </a:br>
            <a:r>
              <a:rPr lang="en-US" sz="1600" dirty="0" smtClean="0"/>
              <a:t>WARNING: Only if this region is not part of a range or inside an </a:t>
            </a:r>
            <a:r>
              <a:rPr lang="en-US" sz="1600" dirty="0" smtClean="0">
                <a:solidFill>
                  <a:srgbClr val="008000"/>
                </a:solidFill>
              </a:rPr>
              <a:t>#if..#</a:t>
            </a:r>
            <a:r>
              <a:rPr lang="en-US" sz="1600" dirty="0" err="1" smtClean="0">
                <a:solidFill>
                  <a:srgbClr val="008000"/>
                </a:solidFill>
              </a:rPr>
              <a:t>endif</a:t>
            </a:r>
            <a:endParaRPr lang="en-US" sz="1600" dirty="0" smtClean="0">
              <a:solidFill>
                <a:srgbClr val="008000"/>
              </a:solidFill>
            </a:endParaRPr>
          </a:p>
          <a:p>
            <a:r>
              <a:rPr lang="en-US" sz="1800" dirty="0" smtClean="0"/>
              <a:t>Tips:</a:t>
            </a:r>
          </a:p>
          <a:p>
            <a:pPr lvl="1"/>
            <a:r>
              <a:rPr lang="en-US" sz="1600" dirty="0" smtClean="0"/>
              <a:t>[</a:t>
            </a:r>
            <a:r>
              <a:rPr lang="en-US" sz="1600" b="1" dirty="0" smtClean="0">
                <a:solidFill>
                  <a:srgbClr val="800000"/>
                </a:solidFill>
              </a:rPr>
              <a:t>Enter</a:t>
            </a:r>
            <a:r>
              <a:rPr lang="en-US" sz="1600" dirty="0" smtClean="0"/>
              <a:t>] moves to the next field</a:t>
            </a:r>
          </a:p>
          <a:p>
            <a:pPr lvl="1"/>
            <a:r>
              <a:rPr lang="en-US" sz="1600" dirty="0" smtClean="0"/>
              <a:t>Typing multiple values splits them into many fields:</a:t>
            </a:r>
            <a:br>
              <a:rPr lang="en-US" sz="1600" dirty="0" smtClean="0"/>
            </a:br>
            <a:r>
              <a:rPr lang="en-US" sz="1600" dirty="0" smtClean="0"/>
              <a:t>e.g.   x: </a:t>
            </a:r>
            <a:r>
              <a:rPr lang="en-US" sz="1600" b="1" dirty="0" smtClean="0">
                <a:solidFill>
                  <a:srgbClr val="800000"/>
                </a:solidFill>
              </a:rPr>
              <a:t>1 2 3 </a:t>
            </a:r>
            <a:r>
              <a:rPr lang="en-US" sz="1600" dirty="0" smtClean="0"/>
              <a:t>[</a:t>
            </a:r>
            <a:r>
              <a:rPr lang="en-US" sz="1600" b="1" dirty="0" smtClean="0">
                <a:solidFill>
                  <a:srgbClr val="800000"/>
                </a:solidFill>
              </a:rPr>
              <a:t>Enter</a:t>
            </a:r>
            <a:r>
              <a:rPr lang="en-US" sz="1600" dirty="0" smtClean="0"/>
              <a:t>]</a:t>
            </a:r>
            <a:br>
              <a:rPr lang="en-US" sz="1600" dirty="0" smtClean="0"/>
            </a:br>
            <a:r>
              <a:rPr lang="en-US" sz="1600" dirty="0" smtClean="0"/>
              <a:t>will split it to x: 1, y: 2, z: 3</a:t>
            </a:r>
          </a:p>
          <a:p>
            <a:pPr marL="0" indent="0">
              <a:buNone/>
            </a:pPr>
            <a:r>
              <a:rPr lang="en-US" sz="1800" dirty="0" smtClean="0">
                <a:solidFill>
                  <a:srgbClr val="800000"/>
                </a:solidFill>
              </a:rPr>
              <a:t>Attributes</a:t>
            </a:r>
            <a:r>
              <a:rPr lang="en-US" sz="1800" dirty="0" smtClean="0"/>
              <a:t>:</a:t>
            </a:r>
          </a:p>
          <a:p>
            <a:r>
              <a:rPr lang="en-US" sz="1800" dirty="0" smtClean="0"/>
              <a:t>Displays other information related to the card</a:t>
            </a:r>
          </a:p>
          <a:p>
            <a:r>
              <a:rPr lang="en-US" sz="1800" dirty="0" smtClean="0"/>
              <a:t>Bodies: Visibility, Selection Locking, Wireframe</a:t>
            </a:r>
          </a:p>
          <a:p>
            <a:r>
              <a:rPr lang="en-US" sz="1800" dirty="0" smtClean="0"/>
              <a:t>Regions: NAZ, Alpha(Transparency), </a:t>
            </a:r>
            <a:r>
              <a:rPr lang="en-US" sz="1800" dirty="0" smtClean="0">
                <a:solidFill>
                  <a:srgbClr val="008000"/>
                </a:solidFill>
              </a:rPr>
              <a:t>ROT-DEFI</a:t>
            </a:r>
            <a:r>
              <a:rPr lang="en-US" sz="1800" dirty="0" smtClean="0"/>
              <a:t>…</a:t>
            </a:r>
            <a:br>
              <a:rPr lang="en-US" sz="1800" dirty="0" smtClean="0"/>
            </a:br>
            <a:endParaRPr lang="en-US" sz="1800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6934200" y="6400800"/>
            <a:ext cx="1600200" cy="3048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485C780E-C6F3-460C-BAF7-9298DE1BEB6B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179512" y="3501007"/>
            <a:ext cx="1872208" cy="2593043"/>
          </a:xfrm>
          <a:prstGeom prst="rect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sm" len="sm"/>
            <a:tailEnd type="triangle" w="lg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13" name="Litebulb"/>
          <p:cNvSpPr>
            <a:spLocks noEditPoints="1" noChangeArrowheads="1"/>
          </p:cNvSpPr>
          <p:nvPr/>
        </p:nvSpPr>
        <p:spPr bwMode="auto">
          <a:xfrm>
            <a:off x="2195736" y="3604793"/>
            <a:ext cx="304800" cy="457200"/>
          </a:xfrm>
          <a:custGeom>
            <a:avLst/>
            <a:gdLst>
              <a:gd name="T0" fmla="*/ 10800 w 21600"/>
              <a:gd name="T1" fmla="*/ 0 h 21600"/>
              <a:gd name="T2" fmla="*/ 21600 w 21600"/>
              <a:gd name="T3" fmla="*/ 7782 h 21600"/>
              <a:gd name="T4" fmla="*/ 0 w 21600"/>
              <a:gd name="T5" fmla="*/ 7782 h 21600"/>
              <a:gd name="T6" fmla="*/ 10800 w 21600"/>
              <a:gd name="T7" fmla="*/ 21600 h 21600"/>
              <a:gd name="T8" fmla="*/ 3556 w 21600"/>
              <a:gd name="T9" fmla="*/ 2188 h 21600"/>
              <a:gd name="T10" fmla="*/ 18277 w 21600"/>
              <a:gd name="T11" fmla="*/ 9282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extrusionOk="0">
                <a:moveTo>
                  <a:pt x="10825" y="21723"/>
                </a:moveTo>
                <a:lnTo>
                  <a:pt x="11215" y="21723"/>
                </a:lnTo>
                <a:lnTo>
                  <a:pt x="11552" y="21688"/>
                </a:lnTo>
                <a:lnTo>
                  <a:pt x="11916" y="21617"/>
                </a:lnTo>
                <a:lnTo>
                  <a:pt x="12253" y="21547"/>
                </a:lnTo>
                <a:lnTo>
                  <a:pt x="12617" y="21441"/>
                </a:lnTo>
                <a:lnTo>
                  <a:pt x="12902" y="21317"/>
                </a:lnTo>
                <a:lnTo>
                  <a:pt x="13162" y="21176"/>
                </a:lnTo>
                <a:lnTo>
                  <a:pt x="13396" y="21000"/>
                </a:lnTo>
                <a:lnTo>
                  <a:pt x="13655" y="20841"/>
                </a:lnTo>
                <a:lnTo>
                  <a:pt x="13863" y="20629"/>
                </a:lnTo>
                <a:lnTo>
                  <a:pt x="14045" y="20435"/>
                </a:lnTo>
                <a:lnTo>
                  <a:pt x="14200" y="20223"/>
                </a:lnTo>
                <a:lnTo>
                  <a:pt x="14356" y="19994"/>
                </a:lnTo>
                <a:lnTo>
                  <a:pt x="14460" y="19747"/>
                </a:lnTo>
                <a:lnTo>
                  <a:pt x="14512" y="19482"/>
                </a:lnTo>
                <a:lnTo>
                  <a:pt x="14512" y="19235"/>
                </a:lnTo>
                <a:lnTo>
                  <a:pt x="14512" y="19147"/>
                </a:lnTo>
                <a:lnTo>
                  <a:pt x="14512" y="18900"/>
                </a:lnTo>
                <a:lnTo>
                  <a:pt x="14512" y="18529"/>
                </a:lnTo>
                <a:lnTo>
                  <a:pt x="14512" y="18052"/>
                </a:lnTo>
                <a:lnTo>
                  <a:pt x="14512" y="17505"/>
                </a:lnTo>
                <a:lnTo>
                  <a:pt x="14512" y="16976"/>
                </a:lnTo>
                <a:lnTo>
                  <a:pt x="14512" y="16464"/>
                </a:lnTo>
                <a:lnTo>
                  <a:pt x="14512" y="15952"/>
                </a:lnTo>
                <a:lnTo>
                  <a:pt x="14512" y="15758"/>
                </a:lnTo>
                <a:lnTo>
                  <a:pt x="14616" y="15547"/>
                </a:lnTo>
                <a:lnTo>
                  <a:pt x="14694" y="15352"/>
                </a:lnTo>
                <a:lnTo>
                  <a:pt x="14798" y="15141"/>
                </a:lnTo>
                <a:lnTo>
                  <a:pt x="15161" y="14735"/>
                </a:lnTo>
                <a:lnTo>
                  <a:pt x="15602" y="14329"/>
                </a:lnTo>
                <a:lnTo>
                  <a:pt x="16745" y="13552"/>
                </a:lnTo>
                <a:lnTo>
                  <a:pt x="18043" y="12670"/>
                </a:lnTo>
                <a:lnTo>
                  <a:pt x="18744" y="12194"/>
                </a:lnTo>
                <a:lnTo>
                  <a:pt x="19341" y="11647"/>
                </a:lnTo>
                <a:lnTo>
                  <a:pt x="19938" y="11099"/>
                </a:lnTo>
                <a:lnTo>
                  <a:pt x="20483" y="10464"/>
                </a:lnTo>
                <a:lnTo>
                  <a:pt x="20743" y="10164"/>
                </a:lnTo>
                <a:lnTo>
                  <a:pt x="20950" y="9794"/>
                </a:lnTo>
                <a:lnTo>
                  <a:pt x="21132" y="9441"/>
                </a:lnTo>
                <a:lnTo>
                  <a:pt x="21288" y="9035"/>
                </a:lnTo>
                <a:lnTo>
                  <a:pt x="21444" y="8664"/>
                </a:lnTo>
                <a:lnTo>
                  <a:pt x="21548" y="8223"/>
                </a:lnTo>
                <a:lnTo>
                  <a:pt x="21600" y="7782"/>
                </a:lnTo>
                <a:lnTo>
                  <a:pt x="21600" y="7341"/>
                </a:lnTo>
                <a:lnTo>
                  <a:pt x="21600" y="6935"/>
                </a:lnTo>
                <a:lnTo>
                  <a:pt x="21548" y="6564"/>
                </a:lnTo>
                <a:lnTo>
                  <a:pt x="21496" y="6229"/>
                </a:lnTo>
                <a:lnTo>
                  <a:pt x="21392" y="5858"/>
                </a:lnTo>
                <a:lnTo>
                  <a:pt x="21288" y="5523"/>
                </a:lnTo>
                <a:lnTo>
                  <a:pt x="21132" y="5135"/>
                </a:lnTo>
                <a:lnTo>
                  <a:pt x="20950" y="4800"/>
                </a:lnTo>
                <a:lnTo>
                  <a:pt x="20743" y="4464"/>
                </a:lnTo>
                <a:lnTo>
                  <a:pt x="20535" y="4164"/>
                </a:lnTo>
                <a:lnTo>
                  <a:pt x="20301" y="3847"/>
                </a:lnTo>
                <a:lnTo>
                  <a:pt x="20042" y="3547"/>
                </a:lnTo>
                <a:lnTo>
                  <a:pt x="19782" y="3247"/>
                </a:lnTo>
                <a:lnTo>
                  <a:pt x="19133" y="2664"/>
                </a:lnTo>
                <a:lnTo>
                  <a:pt x="18458" y="2152"/>
                </a:lnTo>
                <a:lnTo>
                  <a:pt x="17705" y="1694"/>
                </a:lnTo>
                <a:lnTo>
                  <a:pt x="16849" y="1252"/>
                </a:lnTo>
                <a:lnTo>
                  <a:pt x="16407" y="1076"/>
                </a:lnTo>
                <a:lnTo>
                  <a:pt x="15940" y="900"/>
                </a:lnTo>
                <a:lnTo>
                  <a:pt x="15499" y="741"/>
                </a:lnTo>
                <a:lnTo>
                  <a:pt x="15057" y="600"/>
                </a:lnTo>
                <a:lnTo>
                  <a:pt x="14564" y="458"/>
                </a:lnTo>
                <a:lnTo>
                  <a:pt x="14045" y="335"/>
                </a:lnTo>
                <a:lnTo>
                  <a:pt x="13500" y="229"/>
                </a:lnTo>
                <a:lnTo>
                  <a:pt x="13006" y="158"/>
                </a:lnTo>
                <a:lnTo>
                  <a:pt x="12461" y="88"/>
                </a:lnTo>
                <a:lnTo>
                  <a:pt x="11968" y="52"/>
                </a:lnTo>
                <a:lnTo>
                  <a:pt x="11423" y="17"/>
                </a:lnTo>
                <a:lnTo>
                  <a:pt x="10825" y="17"/>
                </a:lnTo>
                <a:lnTo>
                  <a:pt x="10254" y="17"/>
                </a:lnTo>
                <a:lnTo>
                  <a:pt x="9709" y="52"/>
                </a:lnTo>
                <a:lnTo>
                  <a:pt x="9216" y="88"/>
                </a:lnTo>
                <a:lnTo>
                  <a:pt x="8671" y="158"/>
                </a:lnTo>
                <a:lnTo>
                  <a:pt x="8177" y="229"/>
                </a:lnTo>
                <a:lnTo>
                  <a:pt x="7632" y="335"/>
                </a:lnTo>
                <a:lnTo>
                  <a:pt x="7113" y="458"/>
                </a:lnTo>
                <a:lnTo>
                  <a:pt x="6620" y="600"/>
                </a:lnTo>
                <a:lnTo>
                  <a:pt x="6178" y="741"/>
                </a:lnTo>
                <a:lnTo>
                  <a:pt x="5737" y="900"/>
                </a:lnTo>
                <a:lnTo>
                  <a:pt x="5270" y="1076"/>
                </a:lnTo>
                <a:lnTo>
                  <a:pt x="4828" y="1252"/>
                </a:lnTo>
                <a:lnTo>
                  <a:pt x="3972" y="1694"/>
                </a:lnTo>
                <a:lnTo>
                  <a:pt x="3219" y="2152"/>
                </a:lnTo>
                <a:lnTo>
                  <a:pt x="2544" y="2664"/>
                </a:lnTo>
                <a:lnTo>
                  <a:pt x="1895" y="3247"/>
                </a:lnTo>
                <a:lnTo>
                  <a:pt x="1635" y="3547"/>
                </a:lnTo>
                <a:lnTo>
                  <a:pt x="1375" y="3847"/>
                </a:lnTo>
                <a:lnTo>
                  <a:pt x="1142" y="4164"/>
                </a:lnTo>
                <a:lnTo>
                  <a:pt x="934" y="4464"/>
                </a:lnTo>
                <a:lnTo>
                  <a:pt x="726" y="4800"/>
                </a:lnTo>
                <a:lnTo>
                  <a:pt x="545" y="5135"/>
                </a:lnTo>
                <a:lnTo>
                  <a:pt x="389" y="5523"/>
                </a:lnTo>
                <a:lnTo>
                  <a:pt x="285" y="5858"/>
                </a:lnTo>
                <a:lnTo>
                  <a:pt x="181" y="6229"/>
                </a:lnTo>
                <a:lnTo>
                  <a:pt x="129" y="6564"/>
                </a:lnTo>
                <a:lnTo>
                  <a:pt x="77" y="6935"/>
                </a:lnTo>
                <a:lnTo>
                  <a:pt x="77" y="7341"/>
                </a:lnTo>
                <a:lnTo>
                  <a:pt x="77" y="7782"/>
                </a:lnTo>
                <a:lnTo>
                  <a:pt x="129" y="8223"/>
                </a:lnTo>
                <a:lnTo>
                  <a:pt x="233" y="8664"/>
                </a:lnTo>
                <a:lnTo>
                  <a:pt x="389" y="9035"/>
                </a:lnTo>
                <a:lnTo>
                  <a:pt x="545" y="9441"/>
                </a:lnTo>
                <a:lnTo>
                  <a:pt x="726" y="9794"/>
                </a:lnTo>
                <a:lnTo>
                  <a:pt x="934" y="10164"/>
                </a:lnTo>
                <a:lnTo>
                  <a:pt x="1194" y="10464"/>
                </a:lnTo>
                <a:lnTo>
                  <a:pt x="1739" y="11099"/>
                </a:lnTo>
                <a:lnTo>
                  <a:pt x="2336" y="11647"/>
                </a:lnTo>
                <a:lnTo>
                  <a:pt x="2933" y="12194"/>
                </a:lnTo>
                <a:lnTo>
                  <a:pt x="3634" y="12670"/>
                </a:lnTo>
                <a:lnTo>
                  <a:pt x="4932" y="13552"/>
                </a:lnTo>
                <a:lnTo>
                  <a:pt x="6075" y="14329"/>
                </a:lnTo>
                <a:lnTo>
                  <a:pt x="6516" y="14735"/>
                </a:lnTo>
                <a:lnTo>
                  <a:pt x="6879" y="15141"/>
                </a:lnTo>
                <a:lnTo>
                  <a:pt x="6983" y="15352"/>
                </a:lnTo>
                <a:lnTo>
                  <a:pt x="7061" y="15547"/>
                </a:lnTo>
                <a:lnTo>
                  <a:pt x="7165" y="15758"/>
                </a:lnTo>
                <a:lnTo>
                  <a:pt x="7165" y="15952"/>
                </a:lnTo>
                <a:lnTo>
                  <a:pt x="7165" y="16464"/>
                </a:lnTo>
                <a:lnTo>
                  <a:pt x="7165" y="16976"/>
                </a:lnTo>
                <a:lnTo>
                  <a:pt x="7165" y="17505"/>
                </a:lnTo>
                <a:lnTo>
                  <a:pt x="7165" y="18052"/>
                </a:lnTo>
                <a:lnTo>
                  <a:pt x="7165" y="18529"/>
                </a:lnTo>
                <a:lnTo>
                  <a:pt x="7165" y="18900"/>
                </a:lnTo>
                <a:lnTo>
                  <a:pt x="7165" y="19147"/>
                </a:lnTo>
                <a:lnTo>
                  <a:pt x="7165" y="19235"/>
                </a:lnTo>
                <a:lnTo>
                  <a:pt x="7165" y="19482"/>
                </a:lnTo>
                <a:lnTo>
                  <a:pt x="7217" y="19747"/>
                </a:lnTo>
                <a:lnTo>
                  <a:pt x="7321" y="19994"/>
                </a:lnTo>
                <a:lnTo>
                  <a:pt x="7476" y="20223"/>
                </a:lnTo>
                <a:lnTo>
                  <a:pt x="7632" y="20435"/>
                </a:lnTo>
                <a:lnTo>
                  <a:pt x="7814" y="20629"/>
                </a:lnTo>
                <a:lnTo>
                  <a:pt x="8022" y="20841"/>
                </a:lnTo>
                <a:lnTo>
                  <a:pt x="8281" y="21000"/>
                </a:lnTo>
                <a:lnTo>
                  <a:pt x="8515" y="21176"/>
                </a:lnTo>
                <a:lnTo>
                  <a:pt x="8775" y="21317"/>
                </a:lnTo>
                <a:lnTo>
                  <a:pt x="9060" y="21441"/>
                </a:lnTo>
                <a:lnTo>
                  <a:pt x="9424" y="21547"/>
                </a:lnTo>
                <a:lnTo>
                  <a:pt x="9761" y="21617"/>
                </a:lnTo>
                <a:lnTo>
                  <a:pt x="10125" y="21688"/>
                </a:lnTo>
                <a:lnTo>
                  <a:pt x="10462" y="21723"/>
                </a:lnTo>
                <a:lnTo>
                  <a:pt x="10825" y="21723"/>
                </a:lnTo>
                <a:close/>
              </a:path>
              <a:path w="21600" h="21600" extrusionOk="0">
                <a:moveTo>
                  <a:pt x="9242" y="14417"/>
                </a:moveTo>
                <a:lnTo>
                  <a:pt x="8541" y="12035"/>
                </a:lnTo>
                <a:lnTo>
                  <a:pt x="7295" y="10129"/>
                </a:lnTo>
                <a:lnTo>
                  <a:pt x="6905" y="9652"/>
                </a:lnTo>
                <a:lnTo>
                  <a:pt x="8541" y="10182"/>
                </a:lnTo>
                <a:lnTo>
                  <a:pt x="9787" y="9547"/>
                </a:lnTo>
                <a:lnTo>
                  <a:pt x="11189" y="10129"/>
                </a:lnTo>
                <a:lnTo>
                  <a:pt x="12279" y="9547"/>
                </a:lnTo>
                <a:lnTo>
                  <a:pt x="13370" y="10076"/>
                </a:lnTo>
                <a:lnTo>
                  <a:pt x="14850" y="9652"/>
                </a:lnTo>
                <a:lnTo>
                  <a:pt x="12902" y="12247"/>
                </a:lnTo>
                <a:lnTo>
                  <a:pt x="12357" y="14417"/>
                </a:lnTo>
                <a:moveTo>
                  <a:pt x="7191" y="15952"/>
                </a:moveTo>
                <a:lnTo>
                  <a:pt x="14512" y="15952"/>
                </a:lnTo>
                <a:lnTo>
                  <a:pt x="14512" y="17064"/>
                </a:lnTo>
                <a:lnTo>
                  <a:pt x="7191" y="17047"/>
                </a:lnTo>
                <a:lnTo>
                  <a:pt x="7191" y="18123"/>
                </a:lnTo>
                <a:lnTo>
                  <a:pt x="14512" y="18158"/>
                </a:lnTo>
                <a:lnTo>
                  <a:pt x="14538" y="19182"/>
                </a:lnTo>
                <a:lnTo>
                  <a:pt x="7217" y="19182"/>
                </a:lnTo>
              </a:path>
            </a:pathLst>
          </a:custGeom>
          <a:solidFill>
            <a:srgbClr val="FFFFCC"/>
          </a:solidFill>
          <a:ln w="1905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9997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ESCape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None/>
            </a:pPr>
            <a:r>
              <a:rPr lang="en-US" dirty="0" smtClean="0">
                <a:solidFill>
                  <a:srgbClr val="800000"/>
                </a:solidFill>
              </a:rPr>
              <a:t>[</a:t>
            </a:r>
            <a:r>
              <a:rPr lang="en-US" b="1" dirty="0" err="1" smtClean="0">
                <a:solidFill>
                  <a:srgbClr val="800000"/>
                </a:solidFill>
              </a:rPr>
              <a:t>ESC</a:t>
            </a:r>
            <a:r>
              <a:rPr lang="en-US" dirty="0" err="1" smtClean="0"/>
              <a:t>ape</a:t>
            </a:r>
            <a:r>
              <a:rPr lang="en-US" dirty="0" smtClean="0"/>
              <a:t>] </a:t>
            </a:r>
            <a:r>
              <a:rPr lang="en-US" dirty="0"/>
              <a:t>will stop/unselect in the following </a:t>
            </a:r>
            <a:r>
              <a:rPr lang="en-US" dirty="0" smtClean="0"/>
              <a:t>order on item at a time:</a:t>
            </a:r>
            <a:endParaRPr lang="en-US" dirty="0"/>
          </a:p>
          <a:p>
            <a:pPr marL="457200" indent="-457200">
              <a:buAutoNum type="arabicPeriod"/>
            </a:pPr>
            <a:r>
              <a:rPr lang="en-US" dirty="0"/>
              <a:t>Stop the current </a:t>
            </a:r>
            <a:r>
              <a:rPr lang="en-US" dirty="0" smtClean="0"/>
              <a:t>action e.g. during rotation or panning</a:t>
            </a:r>
          </a:p>
          <a:p>
            <a:pPr marL="457200" indent="-457200">
              <a:buAutoNum type="arabicPeriod"/>
            </a:pPr>
            <a:r>
              <a:rPr lang="en-US" dirty="0" smtClean="0"/>
              <a:t>If a zone is selected unselected the zone</a:t>
            </a:r>
            <a:endParaRPr lang="en-US" dirty="0"/>
          </a:p>
          <a:p>
            <a:pPr marL="457200" indent="-457200">
              <a:buAutoNum type="arabicPeriod"/>
            </a:pPr>
            <a:r>
              <a:rPr lang="en-US" dirty="0"/>
              <a:t>Unselect </a:t>
            </a:r>
            <a:r>
              <a:rPr lang="en-US" dirty="0" smtClean="0"/>
              <a:t>any </a:t>
            </a:r>
            <a:r>
              <a:rPr lang="en-US" dirty="0"/>
              <a:t>selected bodies</a:t>
            </a:r>
          </a:p>
          <a:p>
            <a:pPr marL="457200" indent="-457200">
              <a:buAutoNum type="arabicPeriod"/>
            </a:pPr>
            <a:r>
              <a:rPr lang="en-US" dirty="0"/>
              <a:t>Unselect </a:t>
            </a:r>
            <a:r>
              <a:rPr lang="en-US" dirty="0" smtClean="0"/>
              <a:t>any </a:t>
            </a:r>
            <a:r>
              <a:rPr lang="en-US" dirty="0"/>
              <a:t>selected </a:t>
            </a:r>
            <a:r>
              <a:rPr lang="en-US" dirty="0" smtClean="0"/>
              <a:t>region</a:t>
            </a:r>
            <a:endParaRPr lang="en-US" dirty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6934200" y="6400800"/>
            <a:ext cx="1600200" cy="3048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485C780E-C6F3-460C-BAF7-9298DE1BEB6B}" type="slidenum">
              <a:rPr lang="en-US" smtClean="0"/>
              <a:pPr>
                <a:defRPr/>
              </a:pPr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609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16" t="5105" r="3648" b="4701"/>
          <a:stretch/>
        </p:blipFill>
        <p:spPr>
          <a:xfrm>
            <a:off x="4831665" y="2996952"/>
            <a:ext cx="4251602" cy="302433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Selection</a:t>
            </a:r>
            <a:endParaRPr lang="en-US" baseline="300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6934200" y="6400800"/>
            <a:ext cx="1600200" cy="3048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485C780E-C6F3-460C-BAF7-9298DE1BEB6B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  <p:sp>
        <p:nvSpPr>
          <p:cNvPr id="6" name="Content Placeholder 4"/>
          <p:cNvSpPr>
            <a:spLocks noGrp="1"/>
          </p:cNvSpPr>
          <p:nvPr>
            <p:ph idx="1"/>
          </p:nvPr>
        </p:nvSpPr>
        <p:spPr>
          <a:xfrm>
            <a:off x="611560" y="908720"/>
            <a:ext cx="8208912" cy="5181600"/>
          </a:xfrm>
        </p:spPr>
        <p:txBody>
          <a:bodyPr/>
          <a:lstStyle/>
          <a:p>
            <a:pPr marL="228600" indent="-228600" algn="just" defTabSz="628650"/>
            <a:r>
              <a:rPr lang="en-US" sz="1800" dirty="0" smtClean="0">
                <a:solidFill>
                  <a:srgbClr val="008000"/>
                </a:solidFill>
              </a:rPr>
              <a:t>Objects/Bodies/Regions/Zones</a:t>
            </a:r>
            <a:r>
              <a:rPr lang="en-US" sz="1800" dirty="0" smtClean="0"/>
              <a:t> can be selected using:</a:t>
            </a:r>
          </a:p>
          <a:p>
            <a:pPr marL="628650" lvl="1" indent="-228600" algn="just" defTabSz="628650"/>
            <a:r>
              <a:rPr lang="en-US" sz="1600" dirty="0" smtClean="0"/>
              <a:t>Object and/or Properties list boxes</a:t>
            </a:r>
          </a:p>
          <a:p>
            <a:pPr marL="628650" lvl="1" indent="-228600" algn="just" defTabSz="628650"/>
            <a:r>
              <a:rPr lang="en-US" sz="1600" dirty="0" smtClean="0"/>
              <a:t>graphically with the action [</a:t>
            </a:r>
            <a:r>
              <a:rPr lang="en-US" sz="1600" b="1" dirty="0" smtClean="0">
                <a:solidFill>
                  <a:srgbClr val="800000"/>
                </a:solidFill>
              </a:rPr>
              <a:t>s</a:t>
            </a:r>
            <a:r>
              <a:rPr lang="en-US" sz="1600" dirty="0" smtClean="0"/>
              <a:t>]    </a:t>
            </a:r>
            <a:r>
              <a:rPr lang="en-US" sz="1600" dirty="0"/>
              <a:t> using the</a:t>
            </a:r>
            <a:r>
              <a:rPr lang="en-US" sz="1600" b="1" dirty="0" smtClean="0">
                <a:solidFill>
                  <a:srgbClr val="800000"/>
                </a:solidFill>
              </a:rPr>
              <a:t> left mouse button</a:t>
            </a:r>
            <a:r>
              <a:rPr lang="en-US" sz="1600" dirty="0" smtClean="0"/>
              <a:t> on the viewport;</a:t>
            </a:r>
          </a:p>
          <a:p>
            <a:pPr marL="228600" indent="-228600" algn="just" defTabSz="628650"/>
            <a:r>
              <a:rPr lang="en-US" sz="1800" dirty="0"/>
              <a:t>[</a:t>
            </a:r>
            <a:r>
              <a:rPr lang="en-US" sz="1800" b="1" dirty="0" smtClean="0">
                <a:solidFill>
                  <a:srgbClr val="800000"/>
                </a:solidFill>
              </a:rPr>
              <a:t>Ctrl</a:t>
            </a:r>
            <a:r>
              <a:rPr lang="en-US" sz="1800" dirty="0" smtClean="0"/>
              <a:t>] + </a:t>
            </a:r>
            <a:r>
              <a:rPr lang="en-US" sz="1800" dirty="0" smtClean="0">
                <a:solidFill>
                  <a:srgbClr val="800000"/>
                </a:solidFill>
              </a:rPr>
              <a:t>left mouse button</a:t>
            </a:r>
            <a:r>
              <a:rPr lang="en-US" sz="1800" dirty="0" smtClean="0"/>
              <a:t>: allows to toggle the selection (select/unselect);</a:t>
            </a:r>
          </a:p>
          <a:p>
            <a:pPr marL="228600" indent="-228600" algn="just" defTabSz="628650"/>
            <a:r>
              <a:rPr lang="en-US" sz="1800" dirty="0" smtClean="0">
                <a:solidFill>
                  <a:srgbClr val="800000"/>
                </a:solidFill>
              </a:rPr>
              <a:t>Area selection</a:t>
            </a:r>
            <a:r>
              <a:rPr lang="en-US" sz="1800" dirty="0" smtClean="0"/>
              <a:t>: Click on the background and drag the mouse to draw a rectangle area. Everything inside the area will be selected.</a:t>
            </a:r>
          </a:p>
        </p:txBody>
      </p:sp>
      <p:pic>
        <p:nvPicPr>
          <p:cNvPr id="7" name="Content Placeholder 5" descr="select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4067944" y="1616224"/>
            <a:ext cx="228600" cy="2286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pic>
      <p:sp>
        <p:nvSpPr>
          <p:cNvPr id="9" name="Oval 8"/>
          <p:cNvSpPr/>
          <p:nvPr/>
        </p:nvSpPr>
        <p:spPr bwMode="auto">
          <a:xfrm>
            <a:off x="7877336" y="4025311"/>
            <a:ext cx="360040" cy="360040"/>
          </a:xfrm>
          <a:prstGeom prst="ellipse">
            <a:avLst/>
          </a:prstGeom>
          <a:noFill/>
          <a:ln w="19050" cap="flat" cmpd="sng" algn="ctr">
            <a:solidFill>
              <a:srgbClr val="FFFF00"/>
            </a:solidFill>
            <a:prstDash val="sysDash"/>
            <a:round/>
            <a:headEnd type="none" w="sm" len="sm"/>
            <a:tailEnd type="triangle" w="lg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10" name="Oval 9"/>
          <p:cNvSpPr/>
          <p:nvPr/>
        </p:nvSpPr>
        <p:spPr bwMode="auto">
          <a:xfrm>
            <a:off x="7877336" y="5301208"/>
            <a:ext cx="360040" cy="360040"/>
          </a:xfrm>
          <a:prstGeom prst="ellipse">
            <a:avLst/>
          </a:prstGeom>
          <a:noFill/>
          <a:ln w="19050" cap="flat" cmpd="sng" algn="ctr">
            <a:solidFill>
              <a:srgbClr val="FFFF00"/>
            </a:solidFill>
            <a:prstDash val="sysDash"/>
            <a:round/>
            <a:headEnd type="none" w="sm" len="sm"/>
            <a:tailEnd type="triangle" w="lg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11" name="Oval 10"/>
          <p:cNvSpPr/>
          <p:nvPr/>
        </p:nvSpPr>
        <p:spPr bwMode="auto">
          <a:xfrm>
            <a:off x="6934200" y="4025311"/>
            <a:ext cx="360040" cy="360040"/>
          </a:xfrm>
          <a:prstGeom prst="ellipse">
            <a:avLst/>
          </a:prstGeom>
          <a:noFill/>
          <a:ln w="19050" cap="flat" cmpd="sng" algn="ctr">
            <a:solidFill>
              <a:srgbClr val="FFFF00"/>
            </a:solidFill>
            <a:prstDash val="sysDash"/>
            <a:round/>
            <a:headEnd type="none" w="sm" len="sm"/>
            <a:tailEnd type="triangle" w="lg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12" name="Oval 11"/>
          <p:cNvSpPr/>
          <p:nvPr/>
        </p:nvSpPr>
        <p:spPr bwMode="auto">
          <a:xfrm>
            <a:off x="6934200" y="5301208"/>
            <a:ext cx="360040" cy="360040"/>
          </a:xfrm>
          <a:prstGeom prst="ellipse">
            <a:avLst/>
          </a:prstGeom>
          <a:noFill/>
          <a:ln w="19050" cap="flat" cmpd="sng" algn="ctr">
            <a:solidFill>
              <a:srgbClr val="FFFF00"/>
            </a:solidFill>
            <a:prstDash val="sysDash"/>
            <a:round/>
            <a:headEnd type="none" w="sm" len="sm"/>
            <a:tailEnd type="triangle" w="lg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611560" y="2861642"/>
            <a:ext cx="4220105" cy="35086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69875" indent="-269875" algn="just">
              <a:buFont typeface="Courier New" pitchFamily="49" charset="0"/>
              <a:buChar char="o"/>
            </a:pPr>
            <a:r>
              <a:rPr lang="en-US" sz="1800" dirty="0"/>
              <a:t>The selected bodies are: </a:t>
            </a:r>
          </a:p>
          <a:p>
            <a:pPr marL="541338" lvl="2" indent="-271463" algn="just">
              <a:buFont typeface="Courier New" pitchFamily="49" charset="0"/>
              <a:buChar char="o"/>
            </a:pPr>
            <a:r>
              <a:rPr lang="en-US" sz="1600" dirty="0"/>
              <a:t>outlined in </a:t>
            </a:r>
            <a:r>
              <a:rPr lang="en-US" sz="16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magenta</a:t>
            </a:r>
            <a:endParaRPr lang="en-US" sz="1600" dirty="0" smtClean="0"/>
          </a:p>
          <a:p>
            <a:pPr marL="541338" lvl="2" indent="-271463" algn="just">
              <a:buFont typeface="Courier New" pitchFamily="49" charset="0"/>
              <a:buChar char="o"/>
            </a:pPr>
            <a:r>
              <a:rPr lang="en-US" sz="1600" dirty="0" smtClean="0">
                <a:solidFill>
                  <a:schemeClr val="accent1">
                    <a:lumMod val="50000"/>
                  </a:schemeClr>
                </a:solidFill>
              </a:rPr>
              <a:t>yellow</a:t>
            </a:r>
            <a:r>
              <a:rPr lang="en-US" sz="1600" dirty="0" smtClean="0"/>
              <a:t> dots appear </a:t>
            </a:r>
            <a:r>
              <a:rPr lang="en-US" sz="1600" dirty="0"/>
              <a:t>on their </a:t>
            </a:r>
            <a:r>
              <a:rPr lang="en-US" sz="1600" dirty="0" smtClean="0"/>
              <a:t>vertices;</a:t>
            </a:r>
          </a:p>
          <a:p>
            <a:pPr marL="541338" lvl="2" indent="-271463" algn="just">
              <a:buFont typeface="Courier New" pitchFamily="49" charset="0"/>
              <a:buChar char="o"/>
            </a:pPr>
            <a:r>
              <a:rPr lang="en-US" sz="1600" dirty="0" smtClean="0"/>
              <a:t>highlighted </a:t>
            </a:r>
            <a:r>
              <a:rPr lang="en-US" sz="1600" dirty="0"/>
              <a:t>also into the object </a:t>
            </a:r>
            <a:r>
              <a:rPr lang="en-US" sz="1600" dirty="0" smtClean="0"/>
              <a:t>list in </a:t>
            </a:r>
            <a:r>
              <a:rPr lang="en-US" sz="1600" dirty="0"/>
              <a:t>the left bar;</a:t>
            </a:r>
          </a:p>
          <a:p>
            <a:pPr marL="541338" lvl="2" indent="-271463" algn="just">
              <a:buFont typeface="Courier New" pitchFamily="49" charset="0"/>
              <a:buChar char="o"/>
            </a:pPr>
            <a:r>
              <a:rPr lang="en-US" sz="1600" dirty="0"/>
              <a:t>Their common properties &amp; </a:t>
            </a:r>
            <a:r>
              <a:rPr lang="en-US" sz="1600" dirty="0" smtClean="0"/>
              <a:t>attributes will </a:t>
            </a:r>
            <a:r>
              <a:rPr lang="en-US" sz="1600" dirty="0"/>
              <a:t>be displayed on the list </a:t>
            </a:r>
            <a:r>
              <a:rPr lang="en-US" sz="1600" dirty="0" smtClean="0"/>
              <a:t>boxes.</a:t>
            </a:r>
          </a:p>
          <a:p>
            <a:pPr marL="269875" indent="-269875" algn="just">
              <a:buFont typeface="Courier New" pitchFamily="49" charset="0"/>
              <a:buChar char="o"/>
            </a:pPr>
            <a:r>
              <a:rPr lang="en-US" sz="1800" dirty="0" smtClean="0"/>
              <a:t>The </a:t>
            </a:r>
            <a:r>
              <a:rPr lang="en-US" sz="1800" dirty="0"/>
              <a:t>selected regions are </a:t>
            </a:r>
            <a:r>
              <a:rPr lang="en-US" sz="1800" dirty="0" smtClean="0"/>
              <a:t>shaded;</a:t>
            </a:r>
          </a:p>
          <a:p>
            <a:pPr marL="269875" indent="-269875" algn="just">
              <a:buFont typeface="Courier New" pitchFamily="49" charset="0"/>
              <a:buChar char="o"/>
            </a:pPr>
            <a:r>
              <a:rPr lang="en-US" sz="1800" dirty="0" smtClean="0"/>
              <a:t>The </a:t>
            </a:r>
            <a:r>
              <a:rPr lang="en-US" sz="1800" dirty="0"/>
              <a:t>select zones are </a:t>
            </a:r>
            <a:r>
              <a:rPr lang="en-US" sz="1800" dirty="0" smtClean="0"/>
              <a:t>shaded with a hash pattern; To select a zone first you have to select the REGION</a:t>
            </a:r>
          </a:p>
          <a:p>
            <a:pPr algn="just"/>
            <a:endParaRPr lang="en-US" sz="1800" dirty="0" smtClean="0">
              <a:solidFill>
                <a:srgbClr val="800000"/>
              </a:solidFill>
            </a:endParaRPr>
          </a:p>
          <a:p>
            <a:pPr algn="just"/>
            <a:r>
              <a:rPr lang="en-US" sz="1800" dirty="0" smtClean="0"/>
              <a:t>[</a:t>
            </a:r>
            <a:r>
              <a:rPr lang="en-US" sz="1800" b="1" dirty="0" err="1" smtClean="0">
                <a:solidFill>
                  <a:srgbClr val="800000"/>
                </a:solidFill>
              </a:rPr>
              <a:t>ESC</a:t>
            </a:r>
            <a:r>
              <a:rPr lang="en-US" sz="1800" dirty="0" err="1" smtClean="0"/>
              <a:t>ape</a:t>
            </a:r>
            <a:r>
              <a:rPr lang="en-US" sz="1800" dirty="0" smtClean="0"/>
              <a:t>] </a:t>
            </a:r>
            <a:r>
              <a:rPr lang="en-US" sz="1800" dirty="0"/>
              <a:t>cancels the selection</a:t>
            </a:r>
          </a:p>
        </p:txBody>
      </p:sp>
    </p:spTree>
    <p:extLst>
      <p:ext uri="{BB962C8B-B14F-4D97-AF65-F5344CB8AC3E}">
        <p14:creationId xmlns:p14="http://schemas.microsoft.com/office/powerpoint/2010/main" val="2778097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There are a few auxiliary objects in flair for helping the drawing</a:t>
            </a:r>
          </a:p>
          <a:p>
            <a:r>
              <a:rPr lang="en-US" dirty="0" smtClean="0">
                <a:solidFill>
                  <a:srgbClr val="800000"/>
                </a:solidFill>
              </a:rPr>
              <a:t>Point</a:t>
            </a:r>
            <a:r>
              <a:rPr lang="en-US" dirty="0" smtClean="0"/>
              <a:t> [</a:t>
            </a:r>
            <a:r>
              <a:rPr lang="en-US" b="1" dirty="0" smtClean="0">
                <a:solidFill>
                  <a:srgbClr val="800000"/>
                </a:solidFill>
              </a:rPr>
              <a:t>p</a:t>
            </a:r>
            <a:r>
              <a:rPr lang="en-US" dirty="0" smtClean="0"/>
              <a:t>]</a:t>
            </a:r>
          </a:p>
          <a:p>
            <a:pPr lvl="1"/>
            <a:r>
              <a:rPr lang="en-US" dirty="0" smtClean="0"/>
              <a:t>to be used as snapping points</a:t>
            </a:r>
          </a:p>
          <a:p>
            <a:pPr lvl="1"/>
            <a:r>
              <a:rPr lang="en-US" dirty="0" smtClean="0"/>
              <a:t>provide help text </a:t>
            </a:r>
            <a:r>
              <a:rPr lang="en-US" dirty="0"/>
              <a:t>t</a:t>
            </a:r>
            <a:r>
              <a:rPr lang="en-US" dirty="0" smtClean="0"/>
              <a:t>o the user</a:t>
            </a:r>
          </a:p>
          <a:p>
            <a:pPr lvl="1"/>
            <a:r>
              <a:rPr lang="en-US" dirty="0" smtClean="0"/>
              <a:t>automatically generated after image calibration</a:t>
            </a:r>
          </a:p>
          <a:p>
            <a:r>
              <a:rPr lang="en-US" dirty="0" smtClean="0">
                <a:solidFill>
                  <a:srgbClr val="800000"/>
                </a:solidFill>
              </a:rPr>
              <a:t>Arrow</a:t>
            </a:r>
            <a:r>
              <a:rPr lang="en-US" dirty="0" smtClean="0"/>
              <a:t> or </a:t>
            </a:r>
            <a:r>
              <a:rPr lang="en-US" dirty="0" smtClean="0">
                <a:solidFill>
                  <a:srgbClr val="800000"/>
                </a:solidFill>
              </a:rPr>
              <a:t>line</a:t>
            </a:r>
          </a:p>
          <a:p>
            <a:pPr lvl="1"/>
            <a:r>
              <a:rPr lang="en-US" dirty="0"/>
              <a:t>to be used as snapping points</a:t>
            </a:r>
          </a:p>
          <a:p>
            <a:pPr lvl="1"/>
            <a:r>
              <a:rPr lang="en-US" dirty="0" smtClean="0"/>
              <a:t>provide basic drawing/pointing means to the </a:t>
            </a:r>
            <a:r>
              <a:rPr lang="en-US" dirty="0"/>
              <a:t>user</a:t>
            </a:r>
          </a:p>
          <a:p>
            <a:r>
              <a:rPr lang="en-US" dirty="0" smtClean="0">
                <a:solidFill>
                  <a:srgbClr val="800000"/>
                </a:solidFill>
              </a:rPr>
              <a:t>Ruler</a:t>
            </a:r>
            <a:r>
              <a:rPr lang="en-US" dirty="0" smtClean="0"/>
              <a:t> simple or angle</a:t>
            </a:r>
          </a:p>
          <a:p>
            <a:pPr lvl="1"/>
            <a:r>
              <a:rPr lang="en-US" dirty="0" smtClean="0"/>
              <a:t>to measure distances and angles</a:t>
            </a:r>
          </a:p>
          <a:p>
            <a:pPr lvl="1"/>
            <a:r>
              <a:rPr lang="en-US" dirty="0" smtClean="0"/>
              <a:t>to project snapping points to a different location</a:t>
            </a:r>
          </a:p>
          <a:p>
            <a:pPr lvl="1"/>
            <a:r>
              <a:rPr lang="en-US" dirty="0" smtClean="0"/>
              <a:t>to be used as snapping points</a:t>
            </a:r>
          </a:p>
          <a:p>
            <a:r>
              <a:rPr lang="en-US" dirty="0" smtClean="0">
                <a:solidFill>
                  <a:srgbClr val="800000"/>
                </a:solidFill>
              </a:rPr>
              <a:t>Light</a:t>
            </a:r>
            <a:r>
              <a:rPr lang="en-US" dirty="0" smtClean="0"/>
              <a:t> for the 3D</a:t>
            </a:r>
          </a:p>
          <a:p>
            <a:pPr marL="0" indent="0">
              <a:buNone/>
            </a:pPr>
            <a:r>
              <a:rPr lang="en-US" dirty="0" smtClean="0"/>
              <a:t>The objects are stored in the input file with the special flair tags: 	     </a:t>
            </a:r>
            <a:r>
              <a:rPr lang="en-US" b="1" dirty="0" smtClean="0">
                <a:solidFill>
                  <a:srgbClr val="008000"/>
                </a:solidFill>
              </a:rPr>
              <a:t>!point,    !arrow,    !ruler,    !light</a:t>
            </a:r>
          </a:p>
          <a:p>
            <a:pPr marL="0" indent="0">
              <a:buNone/>
            </a:pPr>
            <a:r>
              <a:rPr lang="en-US" sz="1800" dirty="0"/>
              <a:t>All tags starting with ! are treated as comments and ignore by FLUKA</a:t>
            </a:r>
          </a:p>
          <a:p>
            <a:pPr marL="0" indent="0">
              <a:buNone/>
            </a:pPr>
            <a:endParaRPr lang="en-US" b="1" dirty="0">
              <a:solidFill>
                <a:srgbClr val="008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6934200" y="6400800"/>
            <a:ext cx="1600200" cy="3048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485C780E-C6F3-460C-BAF7-9298DE1BEB6B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0818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 Body</a:t>
            </a:r>
            <a:endParaRPr lang="en-US" baseline="300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6934200" y="6400800"/>
            <a:ext cx="1600200" cy="3048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485C780E-C6F3-460C-BAF7-9298DE1BEB6B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679450" y="1143000"/>
            <a:ext cx="6484838" cy="5181600"/>
          </a:xfrm>
        </p:spPr>
        <p:txBody>
          <a:bodyPr/>
          <a:lstStyle/>
          <a:p>
            <a:r>
              <a:rPr lang="en-US" dirty="0" smtClean="0"/>
              <a:t>Add a body: </a:t>
            </a:r>
            <a:r>
              <a:rPr lang="en-US" dirty="0" smtClean="0">
                <a:solidFill>
                  <a:srgbClr val="800000"/>
                </a:solidFill>
              </a:rPr>
              <a:t>Right-Click</a:t>
            </a:r>
            <a:r>
              <a:rPr lang="en-US" dirty="0" smtClean="0"/>
              <a:t>, or [</a:t>
            </a:r>
            <a:r>
              <a:rPr lang="en-US" b="1" dirty="0" smtClean="0">
                <a:solidFill>
                  <a:srgbClr val="800000"/>
                </a:solidFill>
              </a:rPr>
              <a:t>b</a:t>
            </a:r>
            <a:r>
              <a:rPr lang="en-US" dirty="0" smtClean="0"/>
              <a:t>] or [</a:t>
            </a:r>
            <a:r>
              <a:rPr lang="en-US" b="1" dirty="0" smtClean="0">
                <a:solidFill>
                  <a:srgbClr val="800000"/>
                </a:solidFill>
              </a:rPr>
              <a:t>Space</a:t>
            </a:r>
            <a:r>
              <a:rPr lang="en-US" dirty="0" smtClean="0"/>
              <a:t>] or [</a:t>
            </a:r>
            <a:r>
              <a:rPr lang="en-US" b="1" dirty="0" smtClean="0">
                <a:solidFill>
                  <a:srgbClr val="800000"/>
                </a:solidFill>
              </a:rPr>
              <a:t>Ins</a:t>
            </a:r>
            <a:r>
              <a:rPr lang="en-US" dirty="0" smtClean="0"/>
              <a:t>]</a:t>
            </a:r>
            <a:br>
              <a:rPr lang="en-US" dirty="0" smtClean="0"/>
            </a:br>
            <a:r>
              <a:rPr lang="en-US" dirty="0" smtClean="0"/>
              <a:t>Menus is organized in sub-categories</a:t>
            </a:r>
            <a:endParaRPr lang="en-US" dirty="0" smtClean="0">
              <a:solidFill>
                <a:srgbClr val="800000"/>
              </a:solidFill>
            </a:endParaRPr>
          </a:p>
          <a:p>
            <a:r>
              <a:rPr lang="en-US" dirty="0" smtClean="0"/>
              <a:t>[</a:t>
            </a:r>
            <a:r>
              <a:rPr lang="en-US" b="1" dirty="0" smtClean="0">
                <a:solidFill>
                  <a:srgbClr val="800000"/>
                </a:solidFill>
              </a:rPr>
              <a:t>B</a:t>
            </a:r>
            <a:r>
              <a:rPr lang="en-US" dirty="0" smtClean="0"/>
              <a:t>] (capital) to repeat last add body</a:t>
            </a:r>
          </a:p>
          <a:p>
            <a:pPr lvl="1"/>
            <a:r>
              <a:rPr lang="en-US" dirty="0" smtClean="0">
                <a:solidFill>
                  <a:srgbClr val="800000"/>
                </a:solidFill>
              </a:rPr>
              <a:t>left-click</a:t>
            </a:r>
            <a:r>
              <a:rPr lang="en-US" dirty="0" smtClean="0"/>
              <a:t> on the wished location of the new body</a:t>
            </a:r>
          </a:p>
          <a:p>
            <a:pPr lvl="1"/>
            <a:r>
              <a:rPr lang="en-US" dirty="0" smtClean="0">
                <a:solidFill>
                  <a:srgbClr val="800000"/>
                </a:solidFill>
              </a:rPr>
              <a:t>keeping the left-button pressed drag </a:t>
            </a:r>
            <a:r>
              <a:rPr lang="en-US" dirty="0" smtClean="0"/>
              <a:t>to the location of the first extend of the body</a:t>
            </a:r>
          </a:p>
          <a:p>
            <a:pPr lvl="1"/>
            <a:r>
              <a:rPr lang="en-US" dirty="0" smtClean="0">
                <a:solidFill>
                  <a:srgbClr val="800000"/>
                </a:solidFill>
              </a:rPr>
              <a:t>release</a:t>
            </a:r>
            <a:r>
              <a:rPr lang="en-US" dirty="0" smtClean="0"/>
              <a:t> and continue with the next one…</a:t>
            </a:r>
          </a:p>
          <a:p>
            <a:r>
              <a:rPr lang="en-US" dirty="0" smtClean="0">
                <a:sym typeface="Wingdings" pitchFamily="2" charset="2"/>
              </a:rPr>
              <a:t>Renaming a body will automatically rename any reference to it without asking the user</a:t>
            </a:r>
          </a:p>
          <a:p>
            <a:r>
              <a:rPr lang="en-US" dirty="0" smtClean="0">
                <a:sym typeface="Wingdings" pitchFamily="2" charset="2"/>
              </a:rPr>
              <a:t>All new bodies will use the same </a:t>
            </a:r>
            <a:r>
              <a:rPr lang="en-US" dirty="0" smtClean="0">
                <a:solidFill>
                  <a:srgbClr val="800000"/>
                </a:solidFill>
                <a:sym typeface="Wingdings" pitchFamily="2" charset="2"/>
              </a:rPr>
              <a:t>name</a:t>
            </a:r>
            <a:r>
              <a:rPr lang="en-US" dirty="0" smtClean="0">
                <a:sym typeface="Wingdings" pitchFamily="2" charset="2"/>
              </a:rPr>
              <a:t> prefix from the last body renaming</a:t>
            </a:r>
          </a:p>
          <a:p>
            <a:r>
              <a:rPr lang="en-US" dirty="0" smtClean="0">
                <a:sym typeface="Wingdings" pitchFamily="2" charset="2"/>
              </a:rPr>
              <a:t>[</a:t>
            </a:r>
            <a:r>
              <a:rPr lang="en-US" b="1" dirty="0" smtClean="0">
                <a:solidFill>
                  <a:srgbClr val="800000"/>
                </a:solidFill>
                <a:sym typeface="Wingdings" pitchFamily="2" charset="2"/>
              </a:rPr>
              <a:t>n</a:t>
            </a:r>
            <a:r>
              <a:rPr lang="en-US" dirty="0" smtClean="0">
                <a:sym typeface="Wingdings" pitchFamily="2" charset="2"/>
              </a:rPr>
              <a:t>]</a:t>
            </a:r>
            <a:r>
              <a:rPr lang="en-US" dirty="0" err="1" smtClean="0">
                <a:sym typeface="Wingdings" pitchFamily="2" charset="2"/>
              </a:rPr>
              <a:t>ame</a:t>
            </a:r>
            <a:r>
              <a:rPr lang="en-US" dirty="0" smtClean="0">
                <a:sym typeface="Wingdings" pitchFamily="2" charset="2"/>
              </a:rPr>
              <a:t> allows to fast edit the name of the object</a:t>
            </a:r>
            <a:endParaRPr lang="en-US" dirty="0" smtClean="0"/>
          </a:p>
        </p:txBody>
      </p:sp>
      <p:pic>
        <p:nvPicPr>
          <p:cNvPr id="8" name="Content Placeholder 5" descr="grab-bodies-insert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7179421" y="1262886"/>
            <a:ext cx="1929083" cy="47584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Litebulb"/>
          <p:cNvSpPr>
            <a:spLocks noEditPoints="1" noChangeArrowheads="1"/>
          </p:cNvSpPr>
          <p:nvPr/>
        </p:nvSpPr>
        <p:spPr bwMode="auto">
          <a:xfrm>
            <a:off x="683568" y="4797152"/>
            <a:ext cx="304800" cy="457200"/>
          </a:xfrm>
          <a:custGeom>
            <a:avLst/>
            <a:gdLst>
              <a:gd name="T0" fmla="*/ 10800 w 21600"/>
              <a:gd name="T1" fmla="*/ 0 h 21600"/>
              <a:gd name="T2" fmla="*/ 21600 w 21600"/>
              <a:gd name="T3" fmla="*/ 7782 h 21600"/>
              <a:gd name="T4" fmla="*/ 0 w 21600"/>
              <a:gd name="T5" fmla="*/ 7782 h 21600"/>
              <a:gd name="T6" fmla="*/ 10800 w 21600"/>
              <a:gd name="T7" fmla="*/ 21600 h 21600"/>
              <a:gd name="T8" fmla="*/ 3556 w 21600"/>
              <a:gd name="T9" fmla="*/ 2188 h 21600"/>
              <a:gd name="T10" fmla="*/ 18277 w 21600"/>
              <a:gd name="T11" fmla="*/ 9282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extrusionOk="0">
                <a:moveTo>
                  <a:pt x="10825" y="21723"/>
                </a:moveTo>
                <a:lnTo>
                  <a:pt x="11215" y="21723"/>
                </a:lnTo>
                <a:lnTo>
                  <a:pt x="11552" y="21688"/>
                </a:lnTo>
                <a:lnTo>
                  <a:pt x="11916" y="21617"/>
                </a:lnTo>
                <a:lnTo>
                  <a:pt x="12253" y="21547"/>
                </a:lnTo>
                <a:lnTo>
                  <a:pt x="12617" y="21441"/>
                </a:lnTo>
                <a:lnTo>
                  <a:pt x="12902" y="21317"/>
                </a:lnTo>
                <a:lnTo>
                  <a:pt x="13162" y="21176"/>
                </a:lnTo>
                <a:lnTo>
                  <a:pt x="13396" y="21000"/>
                </a:lnTo>
                <a:lnTo>
                  <a:pt x="13655" y="20841"/>
                </a:lnTo>
                <a:lnTo>
                  <a:pt x="13863" y="20629"/>
                </a:lnTo>
                <a:lnTo>
                  <a:pt x="14045" y="20435"/>
                </a:lnTo>
                <a:lnTo>
                  <a:pt x="14200" y="20223"/>
                </a:lnTo>
                <a:lnTo>
                  <a:pt x="14356" y="19994"/>
                </a:lnTo>
                <a:lnTo>
                  <a:pt x="14460" y="19747"/>
                </a:lnTo>
                <a:lnTo>
                  <a:pt x="14512" y="19482"/>
                </a:lnTo>
                <a:lnTo>
                  <a:pt x="14512" y="19235"/>
                </a:lnTo>
                <a:lnTo>
                  <a:pt x="14512" y="19147"/>
                </a:lnTo>
                <a:lnTo>
                  <a:pt x="14512" y="18900"/>
                </a:lnTo>
                <a:lnTo>
                  <a:pt x="14512" y="18529"/>
                </a:lnTo>
                <a:lnTo>
                  <a:pt x="14512" y="18052"/>
                </a:lnTo>
                <a:lnTo>
                  <a:pt x="14512" y="17505"/>
                </a:lnTo>
                <a:lnTo>
                  <a:pt x="14512" y="16976"/>
                </a:lnTo>
                <a:lnTo>
                  <a:pt x="14512" y="16464"/>
                </a:lnTo>
                <a:lnTo>
                  <a:pt x="14512" y="15952"/>
                </a:lnTo>
                <a:lnTo>
                  <a:pt x="14512" y="15758"/>
                </a:lnTo>
                <a:lnTo>
                  <a:pt x="14616" y="15547"/>
                </a:lnTo>
                <a:lnTo>
                  <a:pt x="14694" y="15352"/>
                </a:lnTo>
                <a:lnTo>
                  <a:pt x="14798" y="15141"/>
                </a:lnTo>
                <a:lnTo>
                  <a:pt x="15161" y="14735"/>
                </a:lnTo>
                <a:lnTo>
                  <a:pt x="15602" y="14329"/>
                </a:lnTo>
                <a:lnTo>
                  <a:pt x="16745" y="13552"/>
                </a:lnTo>
                <a:lnTo>
                  <a:pt x="18043" y="12670"/>
                </a:lnTo>
                <a:lnTo>
                  <a:pt x="18744" y="12194"/>
                </a:lnTo>
                <a:lnTo>
                  <a:pt x="19341" y="11647"/>
                </a:lnTo>
                <a:lnTo>
                  <a:pt x="19938" y="11099"/>
                </a:lnTo>
                <a:lnTo>
                  <a:pt x="20483" y="10464"/>
                </a:lnTo>
                <a:lnTo>
                  <a:pt x="20743" y="10164"/>
                </a:lnTo>
                <a:lnTo>
                  <a:pt x="20950" y="9794"/>
                </a:lnTo>
                <a:lnTo>
                  <a:pt x="21132" y="9441"/>
                </a:lnTo>
                <a:lnTo>
                  <a:pt x="21288" y="9035"/>
                </a:lnTo>
                <a:lnTo>
                  <a:pt x="21444" y="8664"/>
                </a:lnTo>
                <a:lnTo>
                  <a:pt x="21548" y="8223"/>
                </a:lnTo>
                <a:lnTo>
                  <a:pt x="21600" y="7782"/>
                </a:lnTo>
                <a:lnTo>
                  <a:pt x="21600" y="7341"/>
                </a:lnTo>
                <a:lnTo>
                  <a:pt x="21600" y="6935"/>
                </a:lnTo>
                <a:lnTo>
                  <a:pt x="21548" y="6564"/>
                </a:lnTo>
                <a:lnTo>
                  <a:pt x="21496" y="6229"/>
                </a:lnTo>
                <a:lnTo>
                  <a:pt x="21392" y="5858"/>
                </a:lnTo>
                <a:lnTo>
                  <a:pt x="21288" y="5523"/>
                </a:lnTo>
                <a:lnTo>
                  <a:pt x="21132" y="5135"/>
                </a:lnTo>
                <a:lnTo>
                  <a:pt x="20950" y="4800"/>
                </a:lnTo>
                <a:lnTo>
                  <a:pt x="20743" y="4464"/>
                </a:lnTo>
                <a:lnTo>
                  <a:pt x="20535" y="4164"/>
                </a:lnTo>
                <a:lnTo>
                  <a:pt x="20301" y="3847"/>
                </a:lnTo>
                <a:lnTo>
                  <a:pt x="20042" y="3547"/>
                </a:lnTo>
                <a:lnTo>
                  <a:pt x="19782" y="3247"/>
                </a:lnTo>
                <a:lnTo>
                  <a:pt x="19133" y="2664"/>
                </a:lnTo>
                <a:lnTo>
                  <a:pt x="18458" y="2152"/>
                </a:lnTo>
                <a:lnTo>
                  <a:pt x="17705" y="1694"/>
                </a:lnTo>
                <a:lnTo>
                  <a:pt x="16849" y="1252"/>
                </a:lnTo>
                <a:lnTo>
                  <a:pt x="16407" y="1076"/>
                </a:lnTo>
                <a:lnTo>
                  <a:pt x="15940" y="900"/>
                </a:lnTo>
                <a:lnTo>
                  <a:pt x="15499" y="741"/>
                </a:lnTo>
                <a:lnTo>
                  <a:pt x="15057" y="600"/>
                </a:lnTo>
                <a:lnTo>
                  <a:pt x="14564" y="458"/>
                </a:lnTo>
                <a:lnTo>
                  <a:pt x="14045" y="335"/>
                </a:lnTo>
                <a:lnTo>
                  <a:pt x="13500" y="229"/>
                </a:lnTo>
                <a:lnTo>
                  <a:pt x="13006" y="158"/>
                </a:lnTo>
                <a:lnTo>
                  <a:pt x="12461" y="88"/>
                </a:lnTo>
                <a:lnTo>
                  <a:pt x="11968" y="52"/>
                </a:lnTo>
                <a:lnTo>
                  <a:pt x="11423" y="17"/>
                </a:lnTo>
                <a:lnTo>
                  <a:pt x="10825" y="17"/>
                </a:lnTo>
                <a:lnTo>
                  <a:pt x="10254" y="17"/>
                </a:lnTo>
                <a:lnTo>
                  <a:pt x="9709" y="52"/>
                </a:lnTo>
                <a:lnTo>
                  <a:pt x="9216" y="88"/>
                </a:lnTo>
                <a:lnTo>
                  <a:pt x="8671" y="158"/>
                </a:lnTo>
                <a:lnTo>
                  <a:pt x="8177" y="229"/>
                </a:lnTo>
                <a:lnTo>
                  <a:pt x="7632" y="335"/>
                </a:lnTo>
                <a:lnTo>
                  <a:pt x="7113" y="458"/>
                </a:lnTo>
                <a:lnTo>
                  <a:pt x="6620" y="600"/>
                </a:lnTo>
                <a:lnTo>
                  <a:pt x="6178" y="741"/>
                </a:lnTo>
                <a:lnTo>
                  <a:pt x="5737" y="900"/>
                </a:lnTo>
                <a:lnTo>
                  <a:pt x="5270" y="1076"/>
                </a:lnTo>
                <a:lnTo>
                  <a:pt x="4828" y="1252"/>
                </a:lnTo>
                <a:lnTo>
                  <a:pt x="3972" y="1694"/>
                </a:lnTo>
                <a:lnTo>
                  <a:pt x="3219" y="2152"/>
                </a:lnTo>
                <a:lnTo>
                  <a:pt x="2544" y="2664"/>
                </a:lnTo>
                <a:lnTo>
                  <a:pt x="1895" y="3247"/>
                </a:lnTo>
                <a:lnTo>
                  <a:pt x="1635" y="3547"/>
                </a:lnTo>
                <a:lnTo>
                  <a:pt x="1375" y="3847"/>
                </a:lnTo>
                <a:lnTo>
                  <a:pt x="1142" y="4164"/>
                </a:lnTo>
                <a:lnTo>
                  <a:pt x="934" y="4464"/>
                </a:lnTo>
                <a:lnTo>
                  <a:pt x="726" y="4800"/>
                </a:lnTo>
                <a:lnTo>
                  <a:pt x="545" y="5135"/>
                </a:lnTo>
                <a:lnTo>
                  <a:pt x="389" y="5523"/>
                </a:lnTo>
                <a:lnTo>
                  <a:pt x="285" y="5858"/>
                </a:lnTo>
                <a:lnTo>
                  <a:pt x="181" y="6229"/>
                </a:lnTo>
                <a:lnTo>
                  <a:pt x="129" y="6564"/>
                </a:lnTo>
                <a:lnTo>
                  <a:pt x="77" y="6935"/>
                </a:lnTo>
                <a:lnTo>
                  <a:pt x="77" y="7341"/>
                </a:lnTo>
                <a:lnTo>
                  <a:pt x="77" y="7782"/>
                </a:lnTo>
                <a:lnTo>
                  <a:pt x="129" y="8223"/>
                </a:lnTo>
                <a:lnTo>
                  <a:pt x="233" y="8664"/>
                </a:lnTo>
                <a:lnTo>
                  <a:pt x="389" y="9035"/>
                </a:lnTo>
                <a:lnTo>
                  <a:pt x="545" y="9441"/>
                </a:lnTo>
                <a:lnTo>
                  <a:pt x="726" y="9794"/>
                </a:lnTo>
                <a:lnTo>
                  <a:pt x="934" y="10164"/>
                </a:lnTo>
                <a:lnTo>
                  <a:pt x="1194" y="10464"/>
                </a:lnTo>
                <a:lnTo>
                  <a:pt x="1739" y="11099"/>
                </a:lnTo>
                <a:lnTo>
                  <a:pt x="2336" y="11647"/>
                </a:lnTo>
                <a:lnTo>
                  <a:pt x="2933" y="12194"/>
                </a:lnTo>
                <a:lnTo>
                  <a:pt x="3634" y="12670"/>
                </a:lnTo>
                <a:lnTo>
                  <a:pt x="4932" y="13552"/>
                </a:lnTo>
                <a:lnTo>
                  <a:pt x="6075" y="14329"/>
                </a:lnTo>
                <a:lnTo>
                  <a:pt x="6516" y="14735"/>
                </a:lnTo>
                <a:lnTo>
                  <a:pt x="6879" y="15141"/>
                </a:lnTo>
                <a:lnTo>
                  <a:pt x="6983" y="15352"/>
                </a:lnTo>
                <a:lnTo>
                  <a:pt x="7061" y="15547"/>
                </a:lnTo>
                <a:lnTo>
                  <a:pt x="7165" y="15758"/>
                </a:lnTo>
                <a:lnTo>
                  <a:pt x="7165" y="15952"/>
                </a:lnTo>
                <a:lnTo>
                  <a:pt x="7165" y="16464"/>
                </a:lnTo>
                <a:lnTo>
                  <a:pt x="7165" y="16976"/>
                </a:lnTo>
                <a:lnTo>
                  <a:pt x="7165" y="17505"/>
                </a:lnTo>
                <a:lnTo>
                  <a:pt x="7165" y="18052"/>
                </a:lnTo>
                <a:lnTo>
                  <a:pt x="7165" y="18529"/>
                </a:lnTo>
                <a:lnTo>
                  <a:pt x="7165" y="18900"/>
                </a:lnTo>
                <a:lnTo>
                  <a:pt x="7165" y="19147"/>
                </a:lnTo>
                <a:lnTo>
                  <a:pt x="7165" y="19235"/>
                </a:lnTo>
                <a:lnTo>
                  <a:pt x="7165" y="19482"/>
                </a:lnTo>
                <a:lnTo>
                  <a:pt x="7217" y="19747"/>
                </a:lnTo>
                <a:lnTo>
                  <a:pt x="7321" y="19994"/>
                </a:lnTo>
                <a:lnTo>
                  <a:pt x="7476" y="20223"/>
                </a:lnTo>
                <a:lnTo>
                  <a:pt x="7632" y="20435"/>
                </a:lnTo>
                <a:lnTo>
                  <a:pt x="7814" y="20629"/>
                </a:lnTo>
                <a:lnTo>
                  <a:pt x="8022" y="20841"/>
                </a:lnTo>
                <a:lnTo>
                  <a:pt x="8281" y="21000"/>
                </a:lnTo>
                <a:lnTo>
                  <a:pt x="8515" y="21176"/>
                </a:lnTo>
                <a:lnTo>
                  <a:pt x="8775" y="21317"/>
                </a:lnTo>
                <a:lnTo>
                  <a:pt x="9060" y="21441"/>
                </a:lnTo>
                <a:lnTo>
                  <a:pt x="9424" y="21547"/>
                </a:lnTo>
                <a:lnTo>
                  <a:pt x="9761" y="21617"/>
                </a:lnTo>
                <a:lnTo>
                  <a:pt x="10125" y="21688"/>
                </a:lnTo>
                <a:lnTo>
                  <a:pt x="10462" y="21723"/>
                </a:lnTo>
                <a:lnTo>
                  <a:pt x="10825" y="21723"/>
                </a:lnTo>
                <a:close/>
              </a:path>
              <a:path w="21600" h="21600" extrusionOk="0">
                <a:moveTo>
                  <a:pt x="9242" y="14417"/>
                </a:moveTo>
                <a:lnTo>
                  <a:pt x="8541" y="12035"/>
                </a:lnTo>
                <a:lnTo>
                  <a:pt x="7295" y="10129"/>
                </a:lnTo>
                <a:lnTo>
                  <a:pt x="6905" y="9652"/>
                </a:lnTo>
                <a:lnTo>
                  <a:pt x="8541" y="10182"/>
                </a:lnTo>
                <a:lnTo>
                  <a:pt x="9787" y="9547"/>
                </a:lnTo>
                <a:lnTo>
                  <a:pt x="11189" y="10129"/>
                </a:lnTo>
                <a:lnTo>
                  <a:pt x="12279" y="9547"/>
                </a:lnTo>
                <a:lnTo>
                  <a:pt x="13370" y="10076"/>
                </a:lnTo>
                <a:lnTo>
                  <a:pt x="14850" y="9652"/>
                </a:lnTo>
                <a:lnTo>
                  <a:pt x="12902" y="12247"/>
                </a:lnTo>
                <a:lnTo>
                  <a:pt x="12357" y="14417"/>
                </a:lnTo>
                <a:moveTo>
                  <a:pt x="7191" y="15952"/>
                </a:moveTo>
                <a:lnTo>
                  <a:pt x="14512" y="15952"/>
                </a:lnTo>
                <a:lnTo>
                  <a:pt x="14512" y="17064"/>
                </a:lnTo>
                <a:lnTo>
                  <a:pt x="7191" y="17047"/>
                </a:lnTo>
                <a:lnTo>
                  <a:pt x="7191" y="18123"/>
                </a:lnTo>
                <a:lnTo>
                  <a:pt x="14512" y="18158"/>
                </a:lnTo>
                <a:lnTo>
                  <a:pt x="14538" y="19182"/>
                </a:lnTo>
                <a:lnTo>
                  <a:pt x="7217" y="19182"/>
                </a:lnTo>
              </a:path>
            </a:pathLst>
          </a:custGeom>
          <a:solidFill>
            <a:srgbClr val="FFFFCC"/>
          </a:solidFill>
          <a:ln w="1905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134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 Body Mouse Steps</a:t>
            </a:r>
            <a:endParaRPr lang="en-US" baseline="300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6934200" y="6400800"/>
            <a:ext cx="1600200" cy="3048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485C780E-C6F3-460C-BAF7-9298DE1BEB6B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679450" y="1052736"/>
            <a:ext cx="7997006" cy="5181600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The </a:t>
            </a:r>
            <a:r>
              <a:rPr lang="en-US" dirty="0" smtClean="0">
                <a:solidFill>
                  <a:srgbClr val="800000"/>
                </a:solidFill>
              </a:rPr>
              <a:t>default dimension/radius </a:t>
            </a:r>
            <a:r>
              <a:rPr lang="en-US" dirty="0" smtClean="0"/>
              <a:t>of all new bodies is </a:t>
            </a:r>
            <a:r>
              <a:rPr lang="en-US" dirty="0" smtClean="0">
                <a:solidFill>
                  <a:srgbClr val="800000"/>
                </a:solidFill>
              </a:rPr>
              <a:t>one grid unit</a:t>
            </a:r>
          </a:p>
          <a:p>
            <a:pPr marL="0" indent="0">
              <a:buNone/>
            </a:pPr>
            <a:endParaRPr lang="en-US" dirty="0" smtClean="0">
              <a:solidFill>
                <a:srgbClr val="008000"/>
              </a:solidFill>
            </a:endParaRPr>
          </a:p>
          <a:p>
            <a:pPr marL="0" indent="0">
              <a:buNone/>
            </a:pPr>
            <a:r>
              <a:rPr lang="en-US" dirty="0" smtClean="0">
                <a:solidFill>
                  <a:srgbClr val="008000"/>
                </a:solidFill>
              </a:rPr>
              <a:t>XYP, ZXP, YZP</a:t>
            </a:r>
            <a:r>
              <a:rPr lang="en-US" dirty="0" smtClean="0"/>
              <a:t>: Viewport should not be parallel to body</a:t>
            </a:r>
          </a:p>
          <a:p>
            <a:pPr marL="0" indent="0">
              <a:buNone/>
            </a:pPr>
            <a:r>
              <a:rPr lang="en-US" dirty="0" smtClean="0"/>
              <a:t>	</a:t>
            </a:r>
            <a:r>
              <a:rPr lang="en-US" dirty="0" smtClean="0">
                <a:solidFill>
                  <a:srgbClr val="000000"/>
                </a:solidFill>
              </a:rPr>
              <a:t>Location</a:t>
            </a:r>
          </a:p>
          <a:p>
            <a:pPr marL="0" indent="0">
              <a:buNone/>
            </a:pPr>
            <a:r>
              <a:rPr lang="en-US" dirty="0" smtClean="0">
                <a:solidFill>
                  <a:srgbClr val="008000"/>
                </a:solidFill>
              </a:rPr>
              <a:t>PLA</a:t>
            </a:r>
            <a:r>
              <a:rPr lang="en-US" dirty="0" smtClean="0"/>
              <a:t>: </a:t>
            </a:r>
            <a:r>
              <a:rPr lang="en-US" b="1" dirty="0" smtClean="0">
                <a:sym typeface="Symbol"/>
              </a:rPr>
              <a:t></a:t>
            </a:r>
            <a:r>
              <a:rPr lang="en-US" dirty="0" smtClean="0"/>
              <a:t> viewport</a:t>
            </a:r>
          </a:p>
          <a:p>
            <a:pPr marL="0" indent="0">
              <a:buNone/>
            </a:pPr>
            <a:r>
              <a:rPr lang="en-US" dirty="0" smtClean="0"/>
              <a:t>	</a:t>
            </a:r>
            <a:r>
              <a:rPr lang="en-US" dirty="0" smtClean="0">
                <a:solidFill>
                  <a:srgbClr val="000000"/>
                </a:solidFill>
              </a:rPr>
              <a:t>Location </a:t>
            </a:r>
            <a:r>
              <a:rPr lang="en-US" dirty="0" smtClean="0">
                <a:solidFill>
                  <a:srgbClr val="000000"/>
                </a:solidFill>
                <a:sym typeface="Wingdings" pitchFamily="2" charset="2"/>
              </a:rPr>
              <a:t> Second point belonging on the plane</a:t>
            </a:r>
            <a:endParaRPr lang="en-US" dirty="0" smtClean="0">
              <a:solidFill>
                <a:srgbClr val="008000"/>
              </a:solidFill>
              <a:sym typeface="Wingdings" pitchFamily="2" charset="2"/>
            </a:endParaRPr>
          </a:p>
          <a:p>
            <a:pPr marL="0" indent="0">
              <a:buNone/>
            </a:pPr>
            <a:r>
              <a:rPr lang="en-US" dirty="0" smtClean="0">
                <a:solidFill>
                  <a:srgbClr val="008000"/>
                </a:solidFill>
                <a:sym typeface="Wingdings" pitchFamily="2" charset="2"/>
              </a:rPr>
              <a:t>RPP</a:t>
            </a:r>
            <a:r>
              <a:rPr lang="en-US" dirty="0" smtClean="0">
                <a:sym typeface="Wingdings" pitchFamily="2" charset="2"/>
              </a:rPr>
              <a:t>: symmetric around the w-axis</a:t>
            </a:r>
          </a:p>
          <a:p>
            <a:pPr marL="0" indent="0">
              <a:buNone/>
            </a:pPr>
            <a:r>
              <a:rPr lang="en-US" dirty="0">
                <a:sym typeface="Wingdings" pitchFamily="2" charset="2"/>
              </a:rPr>
              <a:t>	</a:t>
            </a:r>
            <a:r>
              <a:rPr lang="en-US" dirty="0" smtClean="0">
                <a:solidFill>
                  <a:srgbClr val="000000"/>
                </a:solidFill>
                <a:sym typeface="Wingdings" pitchFamily="2" charset="2"/>
              </a:rPr>
              <a:t>Location  Outer corner on the viewing plane</a:t>
            </a:r>
            <a:endParaRPr lang="en-US" dirty="0" smtClean="0">
              <a:solidFill>
                <a:srgbClr val="008000"/>
              </a:solidFill>
              <a:sym typeface="Wingdings" pitchFamily="2" charset="2"/>
            </a:endParaRPr>
          </a:p>
          <a:p>
            <a:pPr marL="0" indent="0">
              <a:buNone/>
            </a:pPr>
            <a:r>
              <a:rPr lang="en-US" dirty="0" smtClean="0">
                <a:solidFill>
                  <a:srgbClr val="008000"/>
                </a:solidFill>
                <a:sym typeface="Wingdings" pitchFamily="2" charset="2"/>
              </a:rPr>
              <a:t>BOX</a:t>
            </a:r>
            <a:r>
              <a:rPr lang="en-US" dirty="0" smtClean="0">
                <a:sym typeface="Wingdings" pitchFamily="2" charset="2"/>
              </a:rPr>
              <a:t>: XY plane // viewport, Z vector = </a:t>
            </a:r>
            <a:r>
              <a:rPr lang="en-US" b="1" dirty="0" smtClean="0">
                <a:sym typeface="Wingdings" pitchFamily="2" charset="2"/>
              </a:rPr>
              <a:t>-w</a:t>
            </a:r>
          </a:p>
          <a:p>
            <a:pPr marL="0" indent="0">
              <a:buNone/>
            </a:pPr>
            <a:r>
              <a:rPr lang="en-US" dirty="0">
                <a:sym typeface="Wingdings" pitchFamily="2" charset="2"/>
              </a:rPr>
              <a:t>	</a:t>
            </a:r>
            <a:r>
              <a:rPr lang="en-US" dirty="0" smtClean="0">
                <a:solidFill>
                  <a:srgbClr val="000000"/>
                </a:solidFill>
                <a:sym typeface="Wingdings" pitchFamily="2" charset="2"/>
              </a:rPr>
              <a:t>Location  X-vector end  Move outer plane</a:t>
            </a:r>
            <a:endParaRPr lang="en-US" dirty="0" smtClean="0">
              <a:solidFill>
                <a:srgbClr val="008000"/>
              </a:solidFill>
              <a:sym typeface="Wingdings" pitchFamily="2" charset="2"/>
            </a:endParaRPr>
          </a:p>
          <a:p>
            <a:pPr marL="0" indent="0">
              <a:buNone/>
            </a:pPr>
            <a:r>
              <a:rPr lang="en-US" dirty="0" smtClean="0">
                <a:solidFill>
                  <a:srgbClr val="008000"/>
                </a:solidFill>
                <a:sym typeface="Wingdings" pitchFamily="2" charset="2"/>
              </a:rPr>
              <a:t>WED</a:t>
            </a:r>
            <a:r>
              <a:rPr lang="en-US" dirty="0" smtClean="0">
                <a:sym typeface="Wingdings" pitchFamily="2" charset="2"/>
              </a:rPr>
              <a:t>: as in </a:t>
            </a:r>
            <a:r>
              <a:rPr lang="en-US" dirty="0" smtClean="0">
                <a:solidFill>
                  <a:srgbClr val="008000"/>
                </a:solidFill>
                <a:sym typeface="Wingdings" pitchFamily="2" charset="2"/>
              </a:rPr>
              <a:t>BOX</a:t>
            </a:r>
          </a:p>
          <a:p>
            <a:pPr marL="0" indent="0">
              <a:buNone/>
            </a:pPr>
            <a:r>
              <a:rPr lang="en-US" dirty="0">
                <a:sym typeface="Wingdings" pitchFamily="2" charset="2"/>
              </a:rPr>
              <a:t>	</a:t>
            </a:r>
            <a:r>
              <a:rPr lang="en-US" dirty="0" smtClean="0">
                <a:solidFill>
                  <a:srgbClr val="000000"/>
                </a:solidFill>
                <a:sym typeface="Wingdings" pitchFamily="2" charset="2"/>
              </a:rPr>
              <a:t>Location  X-vector  Y-vector (forced </a:t>
            </a:r>
            <a:r>
              <a:rPr lang="en-US" b="1" dirty="0" smtClean="0">
                <a:solidFill>
                  <a:srgbClr val="000000"/>
                </a:solidFill>
                <a:sym typeface="Symbol"/>
              </a:rPr>
              <a:t> </a:t>
            </a:r>
            <a:r>
              <a:rPr lang="en-US" dirty="0" smtClean="0">
                <a:solidFill>
                  <a:srgbClr val="000000"/>
                </a:solidFill>
                <a:sym typeface="Wingdings" pitchFamily="2" charset="2"/>
              </a:rPr>
              <a:t>X)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97381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 Body Mouse Steps</a:t>
            </a:r>
            <a:endParaRPr lang="en-US" baseline="300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6934200" y="6400800"/>
            <a:ext cx="1600200" cy="3048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485C780E-C6F3-460C-BAF7-9298DE1BEB6B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679450" y="1052736"/>
            <a:ext cx="7997006" cy="5181600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>
                <a:solidFill>
                  <a:srgbClr val="008000"/>
                </a:solidFill>
              </a:rPr>
              <a:t>RCC</a:t>
            </a:r>
            <a:r>
              <a:rPr lang="en-US" dirty="0" smtClean="0"/>
              <a:t>: Height will be lying on viewport</a:t>
            </a:r>
          </a:p>
          <a:p>
            <a:pPr marL="0" indent="0">
              <a:buNone/>
            </a:pPr>
            <a:r>
              <a:rPr lang="en-US" dirty="0" smtClean="0"/>
              <a:t>	</a:t>
            </a:r>
            <a:r>
              <a:rPr lang="en-US" dirty="0" smtClean="0">
                <a:solidFill>
                  <a:srgbClr val="000000"/>
                </a:solidFill>
              </a:rPr>
              <a:t>Location </a:t>
            </a:r>
            <a:r>
              <a:rPr lang="en-US" dirty="0" smtClean="0">
                <a:solidFill>
                  <a:srgbClr val="000000"/>
                </a:solidFill>
                <a:sym typeface="Wingdings" pitchFamily="2" charset="2"/>
              </a:rPr>
              <a:t> Height  Radius</a:t>
            </a:r>
            <a:endParaRPr lang="en-US" dirty="0" smtClean="0">
              <a:solidFill>
                <a:srgbClr val="000000"/>
              </a:solidFill>
            </a:endParaRPr>
          </a:p>
          <a:p>
            <a:pPr marL="0" indent="0">
              <a:buNone/>
            </a:pPr>
            <a:r>
              <a:rPr lang="en-US" dirty="0" smtClean="0">
                <a:solidFill>
                  <a:srgbClr val="008000"/>
                </a:solidFill>
              </a:rPr>
              <a:t>REC</a:t>
            </a:r>
            <a:r>
              <a:rPr lang="en-US" dirty="0" smtClean="0"/>
              <a:t>: </a:t>
            </a:r>
            <a:r>
              <a:rPr lang="en-US" dirty="0"/>
              <a:t>Height will be lying on viewport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>
                <a:solidFill>
                  <a:srgbClr val="000000"/>
                </a:solidFill>
              </a:rPr>
              <a:t>Location </a:t>
            </a:r>
            <a:r>
              <a:rPr lang="en-US" dirty="0">
                <a:solidFill>
                  <a:srgbClr val="000000"/>
                </a:solidFill>
                <a:sym typeface="Wingdings" pitchFamily="2" charset="2"/>
              </a:rPr>
              <a:t> Height  </a:t>
            </a:r>
            <a:r>
              <a:rPr lang="en-US" dirty="0" smtClean="0">
                <a:solidFill>
                  <a:srgbClr val="000000"/>
                </a:solidFill>
                <a:sym typeface="Wingdings" pitchFamily="2" charset="2"/>
              </a:rPr>
              <a:t>Radius-X [ Radius-Y </a:t>
            </a:r>
            <a:r>
              <a:rPr lang="en-US" sz="1400" dirty="0" smtClean="0">
                <a:sym typeface="Wingdings" pitchFamily="2" charset="2"/>
              </a:rPr>
              <a:t>if </a:t>
            </a:r>
            <a:r>
              <a:rPr lang="en-US" sz="1400" dirty="0">
                <a:sym typeface="Wingdings" pitchFamily="2" charset="2"/>
              </a:rPr>
              <a:t>viewport permits it</a:t>
            </a:r>
            <a:r>
              <a:rPr lang="en-US" dirty="0" smtClean="0">
                <a:solidFill>
                  <a:srgbClr val="000000"/>
                </a:solidFill>
                <a:sym typeface="Wingdings" pitchFamily="2" charset="2"/>
              </a:rPr>
              <a:t>]</a:t>
            </a:r>
            <a:endParaRPr lang="en-US" dirty="0" smtClean="0">
              <a:solidFill>
                <a:srgbClr val="008000"/>
              </a:solidFill>
              <a:sym typeface="Wingdings" pitchFamily="2" charset="2"/>
            </a:endParaRPr>
          </a:p>
          <a:p>
            <a:pPr marL="0" indent="0">
              <a:buNone/>
            </a:pPr>
            <a:r>
              <a:rPr lang="en-US" dirty="0" smtClean="0">
                <a:solidFill>
                  <a:srgbClr val="008000"/>
                </a:solidFill>
                <a:sym typeface="Wingdings" pitchFamily="2" charset="2"/>
              </a:rPr>
              <a:t>XCC, YCC, ZCC</a:t>
            </a:r>
          </a:p>
          <a:p>
            <a:pPr marL="0" indent="0">
              <a:buNone/>
            </a:pPr>
            <a:r>
              <a:rPr lang="en-US" dirty="0">
                <a:sym typeface="Wingdings" pitchFamily="2" charset="2"/>
              </a:rPr>
              <a:t>	</a:t>
            </a:r>
            <a:r>
              <a:rPr lang="en-US" dirty="0">
                <a:solidFill>
                  <a:srgbClr val="000000"/>
                </a:solidFill>
                <a:sym typeface="Wingdings" pitchFamily="2" charset="2"/>
              </a:rPr>
              <a:t>Location  </a:t>
            </a:r>
            <a:r>
              <a:rPr lang="en-US" dirty="0" smtClean="0">
                <a:solidFill>
                  <a:srgbClr val="000000"/>
                </a:solidFill>
                <a:sym typeface="Wingdings" pitchFamily="2" charset="2"/>
              </a:rPr>
              <a:t>Radius</a:t>
            </a:r>
            <a:endParaRPr lang="en-US" dirty="0">
              <a:solidFill>
                <a:srgbClr val="008000"/>
              </a:solidFill>
              <a:sym typeface="Wingdings" pitchFamily="2" charset="2"/>
            </a:endParaRPr>
          </a:p>
          <a:p>
            <a:pPr marL="0" indent="0">
              <a:buNone/>
            </a:pPr>
            <a:r>
              <a:rPr lang="en-US" dirty="0" smtClean="0">
                <a:solidFill>
                  <a:srgbClr val="008000"/>
                </a:solidFill>
                <a:sym typeface="Wingdings" pitchFamily="2" charset="2"/>
              </a:rPr>
              <a:t>XEC, YEC, ZEC</a:t>
            </a:r>
            <a:r>
              <a:rPr lang="en-US" dirty="0" smtClean="0">
                <a:sym typeface="Wingdings" pitchFamily="2" charset="2"/>
              </a:rPr>
              <a:t>: </a:t>
            </a:r>
            <a:r>
              <a:rPr lang="en-US" i="1" dirty="0" smtClean="0">
                <a:sym typeface="Wingdings" pitchFamily="2" charset="2"/>
              </a:rPr>
              <a:t>be careful on the chosen viewport</a:t>
            </a:r>
          </a:p>
          <a:p>
            <a:pPr marL="0" indent="0">
              <a:buNone/>
            </a:pPr>
            <a:r>
              <a:rPr lang="en-US" dirty="0">
                <a:sym typeface="Wingdings" pitchFamily="2" charset="2"/>
              </a:rPr>
              <a:t>	</a:t>
            </a:r>
            <a:r>
              <a:rPr lang="en-US" dirty="0" smtClean="0">
                <a:solidFill>
                  <a:srgbClr val="000000"/>
                </a:solidFill>
                <a:sym typeface="Wingdings" pitchFamily="2" charset="2"/>
              </a:rPr>
              <a:t>Location  </a:t>
            </a:r>
            <a:r>
              <a:rPr lang="en-US" dirty="0">
                <a:solidFill>
                  <a:srgbClr val="000000"/>
                </a:solidFill>
                <a:sym typeface="Wingdings" pitchFamily="2" charset="2"/>
              </a:rPr>
              <a:t>Radius-X [ </a:t>
            </a:r>
            <a:r>
              <a:rPr lang="en-US" dirty="0" smtClean="0">
                <a:solidFill>
                  <a:srgbClr val="000000"/>
                </a:solidFill>
                <a:sym typeface="Wingdings" pitchFamily="2" charset="2"/>
              </a:rPr>
              <a:t>Radius-Y</a:t>
            </a:r>
            <a:r>
              <a:rPr lang="en-US" dirty="0">
                <a:sym typeface="Wingdings" pitchFamily="2" charset="2"/>
              </a:rPr>
              <a:t> </a:t>
            </a:r>
            <a:r>
              <a:rPr lang="en-US" sz="1800" dirty="0">
                <a:sym typeface="Wingdings" pitchFamily="2" charset="2"/>
              </a:rPr>
              <a:t>if viewport permits </a:t>
            </a:r>
            <a:r>
              <a:rPr lang="en-US" sz="1800" dirty="0" smtClean="0">
                <a:sym typeface="Wingdings" pitchFamily="2" charset="2"/>
              </a:rPr>
              <a:t>it</a:t>
            </a:r>
            <a:endParaRPr lang="en-US" dirty="0" smtClean="0">
              <a:solidFill>
                <a:srgbClr val="000000"/>
              </a:solidFill>
              <a:sym typeface="Wingdings" pitchFamily="2" charset="2"/>
            </a:endParaRPr>
          </a:p>
          <a:p>
            <a:pPr marL="0" indent="0">
              <a:buNone/>
            </a:pPr>
            <a:r>
              <a:rPr lang="en-US" dirty="0" smtClean="0">
                <a:solidFill>
                  <a:srgbClr val="008000"/>
                </a:solidFill>
                <a:sym typeface="Wingdings" pitchFamily="2" charset="2"/>
              </a:rPr>
              <a:t>TRC</a:t>
            </a:r>
            <a:r>
              <a:rPr lang="en-US" dirty="0" smtClean="0">
                <a:sym typeface="Wingdings" pitchFamily="2" charset="2"/>
              </a:rPr>
              <a:t>:</a:t>
            </a:r>
            <a:r>
              <a:rPr lang="en-US" dirty="0"/>
              <a:t> Height will be lying on viewport</a:t>
            </a:r>
            <a:endParaRPr lang="en-US" dirty="0" smtClean="0">
              <a:sym typeface="Wingdings" pitchFamily="2" charset="2"/>
            </a:endParaRPr>
          </a:p>
          <a:p>
            <a:pPr marL="0" indent="0">
              <a:buNone/>
            </a:pPr>
            <a:r>
              <a:rPr lang="en-US" dirty="0">
                <a:sym typeface="Wingdings" pitchFamily="2" charset="2"/>
              </a:rPr>
              <a:t>	</a:t>
            </a:r>
            <a:r>
              <a:rPr lang="en-US" dirty="0" smtClean="0">
                <a:solidFill>
                  <a:srgbClr val="000000"/>
                </a:solidFill>
                <a:sym typeface="Wingdings" pitchFamily="2" charset="2"/>
              </a:rPr>
              <a:t>Location  </a:t>
            </a:r>
            <a:r>
              <a:rPr lang="en-US" dirty="0">
                <a:solidFill>
                  <a:srgbClr val="000000"/>
                </a:solidFill>
                <a:sym typeface="Wingdings" pitchFamily="2" charset="2"/>
              </a:rPr>
              <a:t>Height  </a:t>
            </a:r>
            <a:r>
              <a:rPr lang="en-US" dirty="0" smtClean="0">
                <a:solidFill>
                  <a:srgbClr val="000000"/>
                </a:solidFill>
                <a:sym typeface="Wingdings" pitchFamily="2" charset="2"/>
              </a:rPr>
              <a:t>Apex radius  Base Radius</a:t>
            </a:r>
          </a:p>
          <a:p>
            <a:pPr marL="0" indent="0">
              <a:buNone/>
            </a:pPr>
            <a:r>
              <a:rPr lang="en-US" dirty="0" smtClean="0">
                <a:solidFill>
                  <a:srgbClr val="008000"/>
                </a:solidFill>
                <a:sym typeface="Wingdings" pitchFamily="2" charset="2"/>
              </a:rPr>
              <a:t>ARB</a:t>
            </a:r>
            <a:r>
              <a:rPr lang="en-US" dirty="0" smtClean="0">
                <a:solidFill>
                  <a:srgbClr val="000000"/>
                </a:solidFill>
                <a:sym typeface="Wingdings" pitchFamily="2" charset="2"/>
              </a:rPr>
              <a:t>: </a:t>
            </a:r>
            <a:r>
              <a:rPr lang="en-US" dirty="0" smtClean="0">
                <a:sym typeface="Wingdings" pitchFamily="2" charset="2"/>
              </a:rPr>
              <a:t>not possible for the moment</a:t>
            </a:r>
          </a:p>
          <a:p>
            <a:pPr marL="0" indent="0">
              <a:buNone/>
            </a:pPr>
            <a:r>
              <a:rPr lang="en-US" dirty="0" smtClean="0">
                <a:solidFill>
                  <a:srgbClr val="008000"/>
                </a:solidFill>
                <a:sym typeface="Wingdings" pitchFamily="2" charset="2"/>
              </a:rPr>
              <a:t>QUA: </a:t>
            </a:r>
            <a:r>
              <a:rPr lang="en-US" dirty="0" smtClean="0">
                <a:sym typeface="Wingdings" pitchFamily="2" charset="2"/>
              </a:rPr>
              <a:t>will generate a sphere at desired location</a:t>
            </a:r>
          </a:p>
          <a:p>
            <a:pPr marL="0" indent="0">
              <a:buNone/>
            </a:pPr>
            <a:r>
              <a:rPr lang="en-US" dirty="0">
                <a:sym typeface="Wingdings" pitchFamily="2" charset="2"/>
              </a:rPr>
              <a:t>	</a:t>
            </a:r>
            <a:r>
              <a:rPr lang="en-US" dirty="0" smtClean="0">
                <a:solidFill>
                  <a:srgbClr val="000000"/>
                </a:solidFill>
                <a:sym typeface="Wingdings" pitchFamily="2" charset="2"/>
              </a:rPr>
              <a:t>Location</a:t>
            </a:r>
            <a:endParaRPr lang="en-US" dirty="0" smtClean="0"/>
          </a:p>
          <a:p>
            <a:pPr marL="0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096233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Body Visibility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Default: </a:t>
            </a:r>
            <a:r>
              <a:rPr lang="en-US" dirty="0" smtClean="0">
                <a:solidFill>
                  <a:srgbClr val="800000"/>
                </a:solidFill>
              </a:rPr>
              <a:t>Body SEGMENTS ARE ONLY VISIBLE when they represent borders of </a:t>
            </a:r>
            <a:r>
              <a:rPr lang="en-US" dirty="0" smtClean="0">
                <a:solidFill>
                  <a:srgbClr val="008000"/>
                </a:solidFill>
              </a:rPr>
              <a:t>REGION</a:t>
            </a:r>
            <a:r>
              <a:rPr lang="en-US" dirty="0" smtClean="0"/>
              <a:t>s</a:t>
            </a:r>
          </a:p>
          <a:p>
            <a:r>
              <a:rPr lang="en-US" dirty="0" smtClean="0"/>
              <a:t>In order to make them visible (to be able to visually select them):</a:t>
            </a:r>
          </a:p>
          <a:p>
            <a:pPr lvl="1"/>
            <a:r>
              <a:rPr lang="en-US" dirty="0" smtClean="0"/>
              <a:t>Select the body (from the list box, or from its visible segment) and</a:t>
            </a:r>
          </a:p>
          <a:p>
            <a:pPr marL="457200" lvl="1" indent="0">
              <a:buNone/>
            </a:pPr>
            <a:r>
              <a:rPr lang="en-US" dirty="0" smtClean="0"/>
              <a:t>Either</a:t>
            </a:r>
          </a:p>
          <a:p>
            <a:pPr lvl="1"/>
            <a:r>
              <a:rPr lang="en-US" dirty="0" smtClean="0"/>
              <a:t>Go to the </a:t>
            </a:r>
            <a:r>
              <a:rPr lang="en-US" dirty="0" smtClean="0">
                <a:solidFill>
                  <a:srgbClr val="000000"/>
                </a:solidFill>
              </a:rPr>
              <a:t>Attributes</a:t>
            </a:r>
            <a:r>
              <a:rPr lang="en-US" dirty="0" smtClean="0"/>
              <a:t> and click on </a:t>
            </a:r>
            <a:r>
              <a:rPr lang="en-US" dirty="0" smtClean="0">
                <a:solidFill>
                  <a:srgbClr val="800000"/>
                </a:solidFill>
              </a:rPr>
              <a:t>Visible [X]</a:t>
            </a:r>
            <a:r>
              <a:rPr lang="en-US" dirty="0" smtClean="0"/>
              <a:t> check box</a:t>
            </a:r>
          </a:p>
          <a:p>
            <a:pPr lvl="1"/>
            <a:r>
              <a:rPr lang="en-US" dirty="0" smtClean="0">
                <a:solidFill>
                  <a:srgbClr val="800000"/>
                </a:solidFill>
              </a:rPr>
              <a:t>Right-click </a:t>
            </a:r>
            <a:r>
              <a:rPr lang="en-US" dirty="0" smtClean="0">
                <a:solidFill>
                  <a:srgbClr val="800000"/>
                </a:solidFill>
                <a:sym typeface="Wingdings" pitchFamily="2" charset="2"/>
              </a:rPr>
              <a:t> Visibility  Set</a:t>
            </a:r>
          </a:p>
          <a:p>
            <a:pPr lvl="1"/>
            <a:r>
              <a:rPr lang="en-US" dirty="0" smtClean="0">
                <a:sym typeface="Wingdings" pitchFamily="2" charset="2"/>
              </a:rPr>
              <a:t>Shortcut [</a:t>
            </a:r>
            <a:r>
              <a:rPr lang="en-US" b="1" dirty="0" smtClean="0">
                <a:solidFill>
                  <a:srgbClr val="800000"/>
                </a:solidFill>
                <a:sym typeface="Wingdings" pitchFamily="2" charset="2"/>
              </a:rPr>
              <a:t>v</a:t>
            </a:r>
            <a:r>
              <a:rPr lang="en-US" dirty="0" smtClean="0">
                <a:sym typeface="Wingdings" pitchFamily="2" charset="2"/>
              </a:rPr>
              <a:t>]</a:t>
            </a:r>
          </a:p>
          <a:p>
            <a:pPr lvl="1"/>
            <a:r>
              <a:rPr lang="en-US" dirty="0" smtClean="0">
                <a:sym typeface="Wingdings" pitchFamily="2" charset="2"/>
              </a:rPr>
              <a:t>Icon on Toolbar</a:t>
            </a:r>
          </a:p>
          <a:p>
            <a:r>
              <a:rPr lang="en-US" dirty="0" smtClean="0">
                <a:sym typeface="Wingdings" pitchFamily="2" charset="2"/>
              </a:rPr>
              <a:t>Wireframe (experimental)</a:t>
            </a:r>
            <a:r>
              <a:rPr lang="en-US" dirty="0">
                <a:sym typeface="Wingdings" pitchFamily="2" charset="2"/>
              </a:rPr>
              <a:t> </a:t>
            </a:r>
            <a:r>
              <a:rPr lang="en-US" dirty="0" smtClean="0">
                <a:sym typeface="Wingdings" pitchFamily="2" charset="2"/>
              </a:rPr>
              <a:t>display an approximate 3D wireframe of the bodies. Useful to select or visualize bodies that do not intersect the viewport</a:t>
            </a:r>
          </a:p>
          <a:p>
            <a:pPr lvl="1"/>
            <a:r>
              <a:rPr lang="en-US" dirty="0"/>
              <a:t>Go to the Attributes and click on </a:t>
            </a:r>
            <a:r>
              <a:rPr lang="en-US" dirty="0" smtClean="0">
                <a:solidFill>
                  <a:srgbClr val="800000"/>
                </a:solidFill>
              </a:rPr>
              <a:t>Wireframe [X</a:t>
            </a:r>
            <a:r>
              <a:rPr lang="en-US" dirty="0">
                <a:solidFill>
                  <a:srgbClr val="800000"/>
                </a:solidFill>
              </a:rPr>
              <a:t>]</a:t>
            </a:r>
            <a:r>
              <a:rPr lang="en-US" dirty="0"/>
              <a:t> check box</a:t>
            </a:r>
          </a:p>
          <a:p>
            <a:pPr lvl="1"/>
            <a:r>
              <a:rPr lang="en-US" dirty="0">
                <a:solidFill>
                  <a:srgbClr val="800000"/>
                </a:solidFill>
              </a:rPr>
              <a:t>Right-click </a:t>
            </a:r>
            <a:r>
              <a:rPr lang="en-US" dirty="0">
                <a:solidFill>
                  <a:srgbClr val="800000"/>
                </a:solidFill>
                <a:sym typeface="Wingdings" pitchFamily="2" charset="2"/>
              </a:rPr>
              <a:t> </a:t>
            </a:r>
            <a:r>
              <a:rPr lang="en-US" dirty="0" smtClean="0">
                <a:solidFill>
                  <a:srgbClr val="800000"/>
                </a:solidFill>
                <a:sym typeface="Wingdings" pitchFamily="2" charset="2"/>
              </a:rPr>
              <a:t>Wireframe </a:t>
            </a:r>
            <a:r>
              <a:rPr lang="en-US" dirty="0">
                <a:solidFill>
                  <a:srgbClr val="800000"/>
                </a:solidFill>
                <a:sym typeface="Wingdings" pitchFamily="2" charset="2"/>
              </a:rPr>
              <a:t> Set</a:t>
            </a:r>
          </a:p>
          <a:p>
            <a:pPr lvl="1"/>
            <a:r>
              <a:rPr lang="en-US" dirty="0">
                <a:sym typeface="Wingdings" pitchFamily="2" charset="2"/>
              </a:rPr>
              <a:t>Shortcut </a:t>
            </a:r>
            <a:r>
              <a:rPr lang="en-US" dirty="0" smtClean="0">
                <a:sym typeface="Wingdings" pitchFamily="2" charset="2"/>
              </a:rPr>
              <a:t>[</a:t>
            </a:r>
            <a:r>
              <a:rPr lang="en-US" b="1" dirty="0" smtClean="0">
                <a:solidFill>
                  <a:srgbClr val="800000"/>
                </a:solidFill>
                <a:sym typeface="Wingdings" pitchFamily="2" charset="2"/>
              </a:rPr>
              <a:t>#</a:t>
            </a:r>
            <a:r>
              <a:rPr lang="en-US" dirty="0" smtClean="0">
                <a:sym typeface="Wingdings" pitchFamily="2" charset="2"/>
              </a:rPr>
              <a:t>]</a:t>
            </a:r>
            <a:endParaRPr lang="en-US" dirty="0">
              <a:sym typeface="Wingdings" pitchFamily="2" charset="2"/>
            </a:endParaRPr>
          </a:p>
          <a:p>
            <a:pPr lvl="1"/>
            <a:r>
              <a:rPr lang="en-US" dirty="0">
                <a:sym typeface="Wingdings" pitchFamily="2" charset="2"/>
              </a:rPr>
              <a:t>Icon on Toolbar</a:t>
            </a:r>
          </a:p>
          <a:p>
            <a:endParaRPr lang="en-US" dirty="0" smtClean="0">
              <a:sym typeface="Wingdings" pitchFamily="2" charset="2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6934200" y="6400800"/>
            <a:ext cx="1600200" cy="3048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485C780E-C6F3-460C-BAF7-9298DE1BEB6B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3848" y="3861048"/>
            <a:ext cx="273600" cy="2736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86382" y="6165304"/>
            <a:ext cx="273600" cy="273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6415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eme_fluka">
  <a:themeElements>
    <a:clrScheme name="Blueprint 2">
      <a:dk1>
        <a:srgbClr val="40458C"/>
      </a:dk1>
      <a:lt1>
        <a:srgbClr val="FFFFFF"/>
      </a:lt1>
      <a:dk2>
        <a:srgbClr val="660066"/>
      </a:dk2>
      <a:lt2>
        <a:srgbClr val="B7C1EB"/>
      </a:lt2>
      <a:accent1>
        <a:srgbClr val="ECD882"/>
      </a:accent1>
      <a:accent2>
        <a:srgbClr val="B2B2B2"/>
      </a:accent2>
      <a:accent3>
        <a:srgbClr val="FFFFFF"/>
      </a:accent3>
      <a:accent4>
        <a:srgbClr val="353A77"/>
      </a:accent4>
      <a:accent5>
        <a:srgbClr val="F4E9C1"/>
      </a:accent5>
      <a:accent6>
        <a:srgbClr val="A1A1A1"/>
      </a:accent6>
      <a:hlink>
        <a:srgbClr val="6F89F7"/>
      </a:hlink>
      <a:folHlink>
        <a:srgbClr val="CFDBFD"/>
      </a:folHlink>
    </a:clrScheme>
    <a:fontScheme name="Blueprint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6350" cap="flat" cmpd="sng" algn="ctr">
          <a:solidFill>
            <a:srgbClr val="FF0000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6350" cap="flat" cmpd="sng" algn="ctr">
          <a:solidFill>
            <a:srgbClr val="FF0000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lnDef>
  </a:objectDefaults>
  <a:extraClrSchemeLst>
    <a:extraClrScheme>
      <a:clrScheme name="Blueprint 1">
        <a:dk1>
          <a:srgbClr val="000000"/>
        </a:dk1>
        <a:lt1>
          <a:srgbClr val="FFFFFF"/>
        </a:lt1>
        <a:dk2>
          <a:srgbClr val="40458C"/>
        </a:dk2>
        <a:lt2>
          <a:srgbClr val="FFFFCC"/>
        </a:lt2>
        <a:accent1>
          <a:srgbClr val="8D8DB3"/>
        </a:accent1>
        <a:accent2>
          <a:srgbClr val="B2B2B2"/>
        </a:accent2>
        <a:accent3>
          <a:srgbClr val="AFB0C5"/>
        </a:accent3>
        <a:accent4>
          <a:srgbClr val="DADADA"/>
        </a:accent4>
        <a:accent5>
          <a:srgbClr val="C5C5D6"/>
        </a:accent5>
        <a:accent6>
          <a:srgbClr val="A1A1A1"/>
        </a:accent6>
        <a:hlink>
          <a:srgbClr val="6F89F7"/>
        </a:hlink>
        <a:folHlink>
          <a:srgbClr val="4F56A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print 2">
        <a:dk1>
          <a:srgbClr val="40458C"/>
        </a:dk1>
        <a:lt1>
          <a:srgbClr val="FFFFFF"/>
        </a:lt1>
        <a:dk2>
          <a:srgbClr val="660066"/>
        </a:dk2>
        <a:lt2>
          <a:srgbClr val="B7C1EB"/>
        </a:lt2>
        <a:accent1>
          <a:srgbClr val="ECD882"/>
        </a:accent1>
        <a:accent2>
          <a:srgbClr val="B2B2B2"/>
        </a:accent2>
        <a:accent3>
          <a:srgbClr val="FFFFFF"/>
        </a:accent3>
        <a:accent4>
          <a:srgbClr val="353A77"/>
        </a:accent4>
        <a:accent5>
          <a:srgbClr val="F4E9C1"/>
        </a:accent5>
        <a:accent6>
          <a:srgbClr val="A1A1A1"/>
        </a:accent6>
        <a:hlink>
          <a:srgbClr val="6F89F7"/>
        </a:hlink>
        <a:folHlink>
          <a:srgbClr val="CFDBF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print 3">
        <a:dk1>
          <a:srgbClr val="000000"/>
        </a:dk1>
        <a:lt1>
          <a:srgbClr val="FFFFFF"/>
        </a:lt1>
        <a:dk2>
          <a:srgbClr val="4D4D4D"/>
        </a:dk2>
        <a:lt2>
          <a:srgbClr val="B2B2B2"/>
        </a:lt2>
        <a:accent1>
          <a:srgbClr val="969696"/>
        </a:accent1>
        <a:accent2>
          <a:srgbClr val="EAEAEA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D4D4D4"/>
        </a:accent6>
        <a:hlink>
          <a:srgbClr val="777777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print 4">
        <a:dk1>
          <a:srgbClr val="333300"/>
        </a:dk1>
        <a:lt1>
          <a:srgbClr val="FFFFFF"/>
        </a:lt1>
        <a:dk2>
          <a:srgbClr val="663300"/>
        </a:dk2>
        <a:lt2>
          <a:srgbClr val="B2B2B2"/>
        </a:lt2>
        <a:accent1>
          <a:srgbClr val="DDC6A7"/>
        </a:accent1>
        <a:accent2>
          <a:srgbClr val="D9C167"/>
        </a:accent2>
        <a:accent3>
          <a:srgbClr val="FFFFFF"/>
        </a:accent3>
        <a:accent4>
          <a:srgbClr val="2A2A00"/>
        </a:accent4>
        <a:accent5>
          <a:srgbClr val="EBDFD0"/>
        </a:accent5>
        <a:accent6>
          <a:srgbClr val="C4AF5D"/>
        </a:accent6>
        <a:hlink>
          <a:srgbClr val="8A7A66"/>
        </a:hlink>
        <a:folHlink>
          <a:srgbClr val="C0AE9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print 5">
        <a:dk1>
          <a:srgbClr val="000000"/>
        </a:dk1>
        <a:lt1>
          <a:srgbClr val="FFFFFF"/>
        </a:lt1>
        <a:dk2>
          <a:srgbClr val="003366"/>
        </a:dk2>
        <a:lt2>
          <a:srgbClr val="CCFFCC"/>
        </a:lt2>
        <a:accent1>
          <a:srgbClr val="006699"/>
        </a:accent1>
        <a:accent2>
          <a:srgbClr val="009999"/>
        </a:accent2>
        <a:accent3>
          <a:srgbClr val="AAADB8"/>
        </a:accent3>
        <a:accent4>
          <a:srgbClr val="DADADA"/>
        </a:accent4>
        <a:accent5>
          <a:srgbClr val="AAB8CA"/>
        </a:accent5>
        <a:accent6>
          <a:srgbClr val="008A8A"/>
        </a:accent6>
        <a:hlink>
          <a:srgbClr val="0099CC"/>
        </a:hlink>
        <a:folHlink>
          <a:srgbClr val="00458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print 6">
        <a:dk1>
          <a:srgbClr val="000000"/>
        </a:dk1>
        <a:lt1>
          <a:srgbClr val="FFFFFF"/>
        </a:lt1>
        <a:dk2>
          <a:srgbClr val="004A48"/>
        </a:dk2>
        <a:lt2>
          <a:srgbClr val="33CCCC"/>
        </a:lt2>
        <a:accent1>
          <a:srgbClr val="006699"/>
        </a:accent1>
        <a:accent2>
          <a:srgbClr val="009999"/>
        </a:accent2>
        <a:accent3>
          <a:srgbClr val="AAB1B1"/>
        </a:accent3>
        <a:accent4>
          <a:srgbClr val="DADADA"/>
        </a:accent4>
        <a:accent5>
          <a:srgbClr val="AAB8CA"/>
        </a:accent5>
        <a:accent6>
          <a:srgbClr val="008A8A"/>
        </a:accent6>
        <a:hlink>
          <a:srgbClr val="00CC99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print 7">
        <a:dk1>
          <a:srgbClr val="000000"/>
        </a:dk1>
        <a:lt1>
          <a:srgbClr val="FFFFFF"/>
        </a:lt1>
        <a:dk2>
          <a:srgbClr val="333300"/>
        </a:dk2>
        <a:lt2>
          <a:srgbClr val="FFFFCC"/>
        </a:lt2>
        <a:accent1>
          <a:srgbClr val="CC9900"/>
        </a:accent1>
        <a:accent2>
          <a:srgbClr val="CC6600"/>
        </a:accent2>
        <a:accent3>
          <a:srgbClr val="ADADAA"/>
        </a:accent3>
        <a:accent4>
          <a:srgbClr val="DADADA"/>
        </a:accent4>
        <a:accent5>
          <a:srgbClr val="E2CAAA"/>
        </a:accent5>
        <a:accent6>
          <a:srgbClr val="B95C00"/>
        </a:accent6>
        <a:hlink>
          <a:srgbClr val="808000"/>
        </a:hlink>
        <a:folHlink>
          <a:srgbClr val="525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print 8">
        <a:dk1>
          <a:srgbClr val="003D62"/>
        </a:dk1>
        <a:lt1>
          <a:srgbClr val="FFFFFF"/>
        </a:lt1>
        <a:dk2>
          <a:srgbClr val="006699"/>
        </a:dk2>
        <a:lt2>
          <a:srgbClr val="C8D1DA"/>
        </a:lt2>
        <a:accent1>
          <a:srgbClr val="9AC0EA"/>
        </a:accent1>
        <a:accent2>
          <a:srgbClr val="80C3C8"/>
        </a:accent2>
        <a:accent3>
          <a:srgbClr val="FFFFFF"/>
        </a:accent3>
        <a:accent4>
          <a:srgbClr val="003353"/>
        </a:accent4>
        <a:accent5>
          <a:srgbClr val="CADCF3"/>
        </a:accent5>
        <a:accent6>
          <a:srgbClr val="73B0B5"/>
        </a:accent6>
        <a:hlink>
          <a:srgbClr val="81ABCB"/>
        </a:hlink>
        <a:folHlink>
          <a:srgbClr val="B6CBD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Theme_fluka</Template>
  <TotalTime>12770</TotalTime>
  <Words>1644</Words>
  <Application>Microsoft Office PowerPoint</Application>
  <PresentationFormat>Overhead</PresentationFormat>
  <Paragraphs>406</Paragraphs>
  <Slides>30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7" baseType="lpstr">
      <vt:lpstr>Calibri</vt:lpstr>
      <vt:lpstr>Courier New</vt:lpstr>
      <vt:lpstr>Symbol</vt:lpstr>
      <vt:lpstr>Tahoma</vt:lpstr>
      <vt:lpstr>Times New Roman</vt:lpstr>
      <vt:lpstr>Wingdings</vt:lpstr>
      <vt:lpstr>Theme_fluka</vt:lpstr>
      <vt:lpstr>PowerPoint Presentation</vt:lpstr>
      <vt:lpstr>Listbox - Objects</vt:lpstr>
      <vt:lpstr>Listbox – Properties / Attributes</vt:lpstr>
      <vt:lpstr>Selection</vt:lpstr>
      <vt:lpstr>Objects</vt:lpstr>
      <vt:lpstr>New Body</vt:lpstr>
      <vt:lpstr>New Body Mouse Steps</vt:lpstr>
      <vt:lpstr>New Body Mouse Steps</vt:lpstr>
      <vt:lpstr>Body Visibility</vt:lpstr>
      <vt:lpstr>Body Editing</vt:lpstr>
      <vt:lpstr>Body Editing</vt:lpstr>
      <vt:lpstr>Region Editing</vt:lpstr>
      <vt:lpstr>Zone editing</vt:lpstr>
      <vt:lpstr>Zone editing</vt:lpstr>
      <vt:lpstr>Zone Editing: Example [1/8]</vt:lpstr>
      <vt:lpstr>Zone Editing: Example [2/8]</vt:lpstr>
      <vt:lpstr>Zone Editing: Example [3/8]</vt:lpstr>
      <vt:lpstr>Zone Editing: Example [4/8]</vt:lpstr>
      <vt:lpstr>Zone Editing: Example [5/8]</vt:lpstr>
      <vt:lpstr>Zone Editing: Example [6/8]</vt:lpstr>
      <vt:lpstr>Zone Editing: Example [7/8]</vt:lpstr>
      <vt:lpstr>Zone Editing: Example [8/8]</vt:lpstr>
      <vt:lpstr>Summary: Region and Zone Editing</vt:lpstr>
      <vt:lpstr>Geometry Layers [1/6]</vt:lpstr>
      <vt:lpstr>Geometry Layers [2/6]</vt:lpstr>
      <vt:lpstr>Geometry Layers [3/6]</vt:lpstr>
      <vt:lpstr>Geometry Layers [4/6]</vt:lpstr>
      <vt:lpstr>Geometry Layers [5/6]</vt:lpstr>
      <vt:lpstr>Geometry Layers [6/6]</vt:lpstr>
      <vt:lpstr>ESCape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FLUKA Utilities</dc:title>
  <dc:subject>fluka.r flukaplot.r</dc:subject>
  <dc:creator>Vasilis Vlachoudis</dc:creator>
  <cp:keywords>FLUKA, Computers</cp:keywords>
  <cp:lastModifiedBy>Alfredo Ferrari - 2nd</cp:lastModifiedBy>
  <cp:revision>605</cp:revision>
  <dcterms:modified xsi:type="dcterms:W3CDTF">2017-11-03T13:56:35Z</dcterms:modified>
</cp:coreProperties>
</file>