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8"/>
  </p:notesMasterIdLst>
  <p:sldIdLst>
    <p:sldId id="550" r:id="rId2"/>
    <p:sldId id="401" r:id="rId3"/>
    <p:sldId id="568" r:id="rId4"/>
    <p:sldId id="559" r:id="rId5"/>
    <p:sldId id="560" r:id="rId6"/>
    <p:sldId id="553" r:id="rId7"/>
    <p:sldId id="558" r:id="rId8"/>
    <p:sldId id="554" r:id="rId9"/>
    <p:sldId id="555" r:id="rId10"/>
    <p:sldId id="556" r:id="rId11"/>
    <p:sldId id="561" r:id="rId12"/>
    <p:sldId id="562" r:id="rId13"/>
    <p:sldId id="565" r:id="rId14"/>
    <p:sldId id="563" r:id="rId15"/>
    <p:sldId id="564" r:id="rId16"/>
    <p:sldId id="569" r:id="rId17"/>
    <p:sldId id="570" r:id="rId18"/>
    <p:sldId id="571" r:id="rId19"/>
    <p:sldId id="572" r:id="rId20"/>
    <p:sldId id="573" r:id="rId21"/>
    <p:sldId id="574" r:id="rId22"/>
    <p:sldId id="575" r:id="rId23"/>
    <p:sldId id="576" r:id="rId24"/>
    <p:sldId id="577" r:id="rId25"/>
    <p:sldId id="579" r:id="rId26"/>
    <p:sldId id="578" r:id="rId27"/>
    <p:sldId id="580" r:id="rId28"/>
    <p:sldId id="581" r:id="rId29"/>
    <p:sldId id="582" r:id="rId30"/>
    <p:sldId id="583" r:id="rId31"/>
    <p:sldId id="584" r:id="rId32"/>
    <p:sldId id="585" r:id="rId33"/>
    <p:sldId id="587" r:id="rId34"/>
    <p:sldId id="588" r:id="rId35"/>
    <p:sldId id="539" r:id="rId36"/>
    <p:sldId id="586" r:id="rId37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39"/>
      <p:bold r:id="rId40"/>
      <p:italic r:id="rId41"/>
      <p:boldItalic r:id="rId42"/>
    </p:embeddedFont>
    <p:embeddedFont>
      <p:font typeface="Cambria Math" panose="02040503050406030204" pitchFamily="18" charset="0"/>
      <p:regular r:id="rId4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F"/>
    <a:srgbClr val="2CCBCB"/>
    <a:srgbClr val="0FC3C3"/>
    <a:srgbClr val="FFE7E7"/>
    <a:srgbClr val="DDF7DD"/>
    <a:srgbClr val="EBF7FF"/>
    <a:srgbClr val="CCECFF"/>
    <a:srgbClr val="CCFFCC"/>
    <a:srgbClr val="FFFF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 varScale="1">
        <p:scale>
          <a:sx n="131" d="100"/>
          <a:sy n="131" d="100"/>
        </p:scale>
        <p:origin x="9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D3BB57B-2EC3-421E-B037-B333B9BD09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551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602D-029B-4908-91A5-D8F9F877B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5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84A8A-1B9C-4429-8A85-1C3B72340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13EA2-A710-4711-B254-7B5068B37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9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91123-4C42-42F5-8130-99284DC36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6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48665-33BB-419E-A420-BF2D32D7B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8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D75A-3279-442B-8B98-84542DD8E6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5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B945C-0416-4B22-98D2-985FB15DDD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5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E50E2-B95D-4368-876D-0520FE10EB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3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D1BEE-BD02-44B3-99E9-02AE1997E3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E26DC-12AD-4F1D-890F-55C5AFEEE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4CC5-280B-4216-AF06-3AB10151C4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0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77DCFE8C-CD9B-47EE-A954-D625A734EB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r>
              <a:rPr lang="en-GB" dirty="0" smtClean="0"/>
              <a:t>Main Linac Optimisation</a:t>
            </a:r>
            <a:br>
              <a:rPr lang="en-GB" dirty="0" smtClean="0"/>
            </a:br>
            <a:r>
              <a:rPr lang="en-GB" dirty="0" smtClean="0"/>
              <a:t>at 380 GeV and 350 GeV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005" y="4124672"/>
            <a:ext cx="8087990" cy="1752600"/>
          </a:xfrm>
        </p:spPr>
        <p:txBody>
          <a:bodyPr/>
          <a:lstStyle/>
          <a:p>
            <a:r>
              <a:rPr lang="en-GB" dirty="0" smtClean="0"/>
              <a:t>N. Blaskovic</a:t>
            </a:r>
          </a:p>
          <a:p>
            <a:endParaRPr lang="en-GB" dirty="0"/>
          </a:p>
          <a:p>
            <a:r>
              <a:rPr lang="en-GB" dirty="0" smtClean="0"/>
              <a:t>Acknowledgements: D. Schulte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2602D-029B-4908-91A5-D8F9F877BB9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608" y="196251"/>
            <a:ext cx="1583880" cy="158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2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Accelerator parameters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465" t="10093" r="2651" b="1087"/>
          <a:stretch/>
        </p:blipFill>
        <p:spPr>
          <a:xfrm>
            <a:off x="395536" y="1865525"/>
            <a:ext cx="6480274" cy="37030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0272" y="3070701"/>
            <a:ext cx="1882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First: 72 MV/m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Later: 100 MV/m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9145" y="3279474"/>
            <a:ext cx="2376604" cy="22704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579315" y="4692179"/>
            <a:ext cx="2376604" cy="22704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020272" y="4643844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 nm at 3 </a:t>
            </a:r>
            <a:r>
              <a:rPr lang="en-GB" dirty="0" err="1" smtClean="0">
                <a:solidFill>
                  <a:srgbClr val="00B050"/>
                </a:solidFill>
              </a:rPr>
              <a:t>TeV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571660" y="4320336"/>
            <a:ext cx="648412" cy="34945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020272" y="431214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‘baseline’ values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220072" y="4496646"/>
            <a:ext cx="1800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2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Upgrade strategy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For upgrade, move 72 MV/m accelerating structures to start of linac to preserve structure &amp; quad lengths at low energies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943" y="3645024"/>
            <a:ext cx="7212114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Cost optimisation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Cost increase relative to minimum cost for 3 </a:t>
            </a:r>
            <a:r>
              <a:rPr lang="en-GB" altLang="en-US" dirty="0" err="1" smtClean="0"/>
              <a:t>TeV</a:t>
            </a:r>
            <a:r>
              <a:rPr lang="en-GB" altLang="en-US" dirty="0" smtClean="0"/>
              <a:t> design with 100 MV/m gradient</a:t>
            </a:r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38946" y="2695435"/>
            <a:ext cx="2921645" cy="2335492"/>
            <a:chOff x="3050540" y="2708920"/>
            <a:chExt cx="2921645" cy="233549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1815" y="3006065"/>
              <a:ext cx="2800370" cy="189787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2136187" y="3623273"/>
              <a:ext cx="21980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number of bunches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94340" y="4675080"/>
              <a:ext cx="223651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pulse length [ns]</a:t>
              </a:r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18326" y="5221586"/>
            <a:ext cx="60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To minimise cost, require RF pulse length of 244 ns.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This sets drive beam pulse length to decelerator and, thus, also sets decelerator length (common for all stages)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4" name="Straight Connector 13"/>
          <p:cNvCxnSpPr>
            <a:endCxn id="11" idx="0"/>
          </p:cNvCxnSpPr>
          <p:nvPr/>
        </p:nvCxnSpPr>
        <p:spPr>
          <a:xfrm flipH="1">
            <a:off x="4134255" y="4208614"/>
            <a:ext cx="5697" cy="1012972"/>
          </a:xfrm>
          <a:prstGeom prst="line">
            <a:avLst/>
          </a:prstGeom>
          <a:ln w="190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29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Klystron-based alternative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Replace drive beam for 380 GeV stage</a:t>
            </a:r>
          </a:p>
          <a:p>
            <a:r>
              <a:rPr lang="en-GB" altLang="en-US" dirty="0" smtClean="0"/>
              <a:t>Faster implementation: drive beam not needed for accelerator structure testing</a:t>
            </a:r>
          </a:p>
          <a:p>
            <a:r>
              <a:rPr lang="en-GB" altLang="en-US" dirty="0" smtClean="0"/>
              <a:t>Upgrade to 3 </a:t>
            </a:r>
            <a:r>
              <a:rPr lang="en-GB" altLang="en-US" dirty="0" err="1" smtClean="0"/>
              <a:t>TeV</a:t>
            </a:r>
            <a:r>
              <a:rPr lang="en-GB" altLang="en-US" dirty="0" smtClean="0"/>
              <a:t> with drive beam</a:t>
            </a:r>
          </a:p>
          <a:p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778380" y="4399071"/>
            <a:ext cx="927101" cy="355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Narrow" panose="020B0606020202030204" pitchFamily="34" charset="0"/>
              </a:rPr>
              <a:t>380 GeV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78380" y="5122723"/>
            <a:ext cx="927101" cy="355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Narrow" panose="020B0606020202030204" pitchFamily="34" charset="0"/>
              </a:rPr>
              <a:t>3 </a:t>
            </a:r>
            <a:r>
              <a:rPr lang="en-US" dirty="0" err="1" smtClean="0">
                <a:latin typeface="Arial Narrow" panose="020B0606020202030204" pitchFamily="34" charset="0"/>
              </a:rPr>
              <a:t>TeV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45148" y="4478203"/>
            <a:ext cx="1216390" cy="19701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545147" y="5202017"/>
            <a:ext cx="1207834" cy="19701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99236" y="4478203"/>
            <a:ext cx="1945912" cy="1970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99236" y="5202017"/>
            <a:ext cx="1943100" cy="1970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95536" y="5202017"/>
            <a:ext cx="4152900" cy="197012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709091" y="4747521"/>
            <a:ext cx="106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819486" y="474112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BDS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003964" y="4747521"/>
            <a:ext cx="113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Klystrons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93355" y="474140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Drive beam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926898" y="5757063"/>
            <a:ext cx="7284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Klystrons remain in wide-tunnel section;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quadrupole and structure lengths adjusted for higher beam energy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5573195" y="5392163"/>
            <a:ext cx="1" cy="3649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88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Baseline structure choice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593" y="3284984"/>
            <a:ext cx="5353325" cy="299735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677323" y="1599540"/>
            <a:ext cx="5652926" cy="1519937"/>
            <a:chOff x="1745536" y="1599540"/>
            <a:chExt cx="5652926" cy="1519937"/>
          </a:xfrm>
        </p:grpSpPr>
        <p:sp>
          <p:nvSpPr>
            <p:cNvPr id="8" name="Rounded Rectangle 7"/>
            <p:cNvSpPr/>
            <p:nvPr/>
          </p:nvSpPr>
          <p:spPr>
            <a:xfrm>
              <a:off x="1745536" y="1599682"/>
              <a:ext cx="1058014" cy="33411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DB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745536" y="1994322"/>
              <a:ext cx="1058014" cy="33411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K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746208" y="2389845"/>
              <a:ext cx="1058014" cy="33411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DB244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746880" y="2785367"/>
              <a:ext cx="1058014" cy="33411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K244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801994" y="1599682"/>
              <a:ext cx="1421081" cy="33411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Drive beam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801994" y="1994322"/>
              <a:ext cx="1421081" cy="334110"/>
            </a:xfrm>
            <a:prstGeom prst="roundRect">
              <a:avLst/>
            </a:prstGeom>
            <a:solidFill>
              <a:srgbClr val="EBF7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Klystrons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802666" y="2389845"/>
              <a:ext cx="1421081" cy="33411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Drive beam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803338" y="2785367"/>
              <a:ext cx="1421081" cy="334110"/>
            </a:xfrm>
            <a:prstGeom prst="roundRect">
              <a:avLst/>
            </a:prstGeom>
            <a:solidFill>
              <a:srgbClr val="EBF7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Klystrons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223747" y="1599540"/>
              <a:ext cx="3173371" cy="334110"/>
            </a:xfrm>
            <a:prstGeom prst="roundRect">
              <a:avLst/>
            </a:prstGeom>
            <a:solidFill>
              <a:srgbClr val="FFE7E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Optimised at 380 GeV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223747" y="1994180"/>
              <a:ext cx="3173371" cy="334110"/>
            </a:xfrm>
            <a:prstGeom prst="roundRect">
              <a:avLst/>
            </a:prstGeom>
            <a:solidFill>
              <a:srgbClr val="FFE7E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Optimised at 380 GeV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224419" y="2389702"/>
              <a:ext cx="3173371" cy="334110"/>
            </a:xfrm>
            <a:prstGeom prst="roundRect">
              <a:avLst/>
            </a:prstGeom>
            <a:solidFill>
              <a:srgbClr val="DDF7D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Upgradable to 3 </a:t>
              </a:r>
              <a:r>
                <a:rPr lang="en-GB" dirty="0" err="1" smtClean="0">
                  <a:solidFill>
                    <a:schemeClr val="tx1"/>
                  </a:solidFill>
                  <a:latin typeface="+mj-lt"/>
                </a:rPr>
                <a:t>TeV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225091" y="2785225"/>
              <a:ext cx="3173371" cy="334110"/>
            </a:xfrm>
            <a:prstGeom prst="roundRect">
              <a:avLst/>
            </a:prstGeom>
            <a:solidFill>
              <a:srgbClr val="DDF7D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+mj-lt"/>
                </a:rPr>
                <a:t>Upgradable with DB to 3 </a:t>
              </a:r>
              <a:r>
                <a:rPr lang="en-GB" dirty="0" err="1" smtClean="0">
                  <a:solidFill>
                    <a:schemeClr val="tx1"/>
                  </a:solidFill>
                  <a:latin typeface="+mj-lt"/>
                </a:rPr>
                <a:t>TeV</a:t>
              </a:r>
              <a:endParaRPr lang="en-GB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21" name="Rounded Rectangle 20"/>
          <p:cNvSpPr/>
          <p:nvPr/>
        </p:nvSpPr>
        <p:spPr>
          <a:xfrm>
            <a:off x="6147157" y="5444169"/>
            <a:ext cx="1103769" cy="20350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236296" y="5229200"/>
            <a:ext cx="1882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upgradable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to 3 </a:t>
            </a:r>
            <a:r>
              <a:rPr lang="en-GB" dirty="0" err="1" smtClean="0">
                <a:solidFill>
                  <a:srgbClr val="00B050"/>
                </a:solidFill>
              </a:rPr>
              <a:t>TeV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125212" y="3332937"/>
            <a:ext cx="441068" cy="20350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6345746" y="3252334"/>
            <a:ext cx="1" cy="8100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333858" y="3253626"/>
            <a:ext cx="89522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64288" y="3068960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‘baseline’ design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3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57200" y="1600200"/>
            <a:ext cx="82359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kern="0" dirty="0" smtClean="0"/>
              <a:t>Drive-beam baseline design at 380 GeV</a:t>
            </a:r>
          </a:p>
          <a:p>
            <a:pPr lvl="1"/>
            <a:endParaRPr lang="en-GB" altLang="en-US" kern="0" dirty="0" smtClean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Value estimate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0153" y="2708920"/>
            <a:ext cx="6430043" cy="2159965"/>
          </a:xfrm>
          <a:prstGeom prst="rect">
            <a:avLst/>
          </a:prstGeom>
        </p:spPr>
      </p:pic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676865" y="4534016"/>
            <a:ext cx="1053962" cy="24920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07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Energy spread minimisation at 350 GeV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2602D-029B-4908-91A5-D8F9F877BB9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40235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Energy spread minimisation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Dedicated 350 GeV operation will perform energy scan around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alt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alt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altLang="en-US" dirty="0"/>
                  <a:t> </a:t>
                </a:r>
                <a:r>
                  <a:rPr lang="en-GB" altLang="en-US" dirty="0" smtClean="0"/>
                  <a:t>threshold</a:t>
                </a:r>
              </a:p>
              <a:p>
                <a:r>
                  <a:rPr lang="en-GB" dirty="0" smtClean="0"/>
                  <a:t>Requires excellent energy resolution by minimising bunch energy spread</a:t>
                </a:r>
              </a:p>
              <a:p>
                <a:r>
                  <a:rPr lang="en-GB" dirty="0"/>
                  <a:t>Energy spread develops in the bunch from</a:t>
                </a:r>
              </a:p>
              <a:p>
                <a:pPr lvl="1"/>
                <a:r>
                  <a:rPr lang="en-GB" dirty="0"/>
                  <a:t>RF time-varying profile</a:t>
                </a:r>
              </a:p>
              <a:p>
                <a:pPr lvl="1"/>
                <a:r>
                  <a:rPr lang="en-GB" dirty="0"/>
                  <a:t>Bunch wakefield </a:t>
                </a:r>
                <a:r>
                  <a:rPr lang="en-GB" dirty="0" smtClean="0"/>
                  <a:t>effect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332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RF contribution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1" y="1600200"/>
            <a:ext cx="6021237" cy="4525963"/>
          </a:xfrm>
        </p:spPr>
      </p:pic>
      <p:cxnSp>
        <p:nvCxnSpPr>
          <p:cNvPr id="12" name="Straight Connector 11"/>
          <p:cNvCxnSpPr/>
          <p:nvPr/>
        </p:nvCxnSpPr>
        <p:spPr>
          <a:xfrm flipH="1">
            <a:off x="2790693" y="6011996"/>
            <a:ext cx="3778638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89001" y="601199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head of bunch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777234" y="601199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tail of bunch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7073230" y="2336180"/>
            <a:ext cx="0" cy="1584176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6456516" y="294360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RF phase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6496496" y="2182837"/>
            <a:ext cx="54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30°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494091" y="3729732"/>
            <a:ext cx="54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70C0"/>
                </a:solidFill>
              </a:rPr>
              <a:t>0°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97166" y="2996952"/>
            <a:ext cx="54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2CCBCB"/>
                </a:solidFill>
              </a:rPr>
              <a:t>15°</a:t>
            </a:r>
            <a:endParaRPr lang="en-GB" dirty="0">
              <a:solidFill>
                <a:srgbClr val="2CCBC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2717" y="2182790"/>
            <a:ext cx="1405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off-crest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380312" y="3729685"/>
            <a:ext cx="1405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on-crest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Wakefield contribution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1" y="1600200"/>
            <a:ext cx="6021237" cy="4525962"/>
          </a:xfrm>
        </p:spPr>
      </p:pic>
      <p:cxnSp>
        <p:nvCxnSpPr>
          <p:cNvPr id="14" name="Straight Connector 13"/>
          <p:cNvCxnSpPr/>
          <p:nvPr/>
        </p:nvCxnSpPr>
        <p:spPr>
          <a:xfrm flipH="1">
            <a:off x="2790693" y="6011996"/>
            <a:ext cx="3778638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89001" y="601199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head of bunch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777234" y="601199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tail of bunch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40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CLIC staging: 380 GeV up to 3 </a:t>
            </a:r>
            <a:r>
              <a:rPr lang="en-GB" altLang="en-US" dirty="0" err="1" smtClean="0"/>
              <a:t>TeV</a:t>
            </a:r>
            <a:endParaRPr lang="en-GB" altLang="en-US" dirty="0" smtClean="0"/>
          </a:p>
          <a:p>
            <a:r>
              <a:rPr lang="en-GB" altLang="en-US" dirty="0" smtClean="0"/>
              <a:t>Energy spread minimisation at 350 GeV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776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Combined contribution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2" y="1600200"/>
            <a:ext cx="6021235" cy="4525962"/>
          </a:xfrm>
        </p:spPr>
      </p:pic>
      <p:sp>
        <p:nvSpPr>
          <p:cNvPr id="11" name="TextBox 10"/>
          <p:cNvSpPr txBox="1"/>
          <p:nvPr/>
        </p:nvSpPr>
        <p:spPr>
          <a:xfrm>
            <a:off x="7452320" y="2721620"/>
            <a:ext cx="1368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CCBCB"/>
                </a:solidFill>
              </a:rPr>
              <a:t>smallest </a:t>
            </a:r>
            <a:r>
              <a:rPr lang="en-GB" dirty="0" smtClean="0">
                <a:solidFill>
                  <a:srgbClr val="2CCBCB"/>
                </a:solidFill>
              </a:rPr>
              <a:t>energy spread </a:t>
            </a:r>
            <a:r>
              <a:rPr lang="en-GB" dirty="0">
                <a:solidFill>
                  <a:srgbClr val="2CCBCB"/>
                </a:solidFill>
              </a:rPr>
              <a:t>for RF phase ~ 15°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073230" y="2336180"/>
            <a:ext cx="0" cy="2244948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6126130" y="3273988"/>
            <a:ext cx="2244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RF phase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496496" y="2182837"/>
            <a:ext cx="54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30°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494091" y="4404006"/>
            <a:ext cx="54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70C0"/>
                </a:solidFill>
              </a:rPr>
              <a:t>0°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97166" y="3387958"/>
            <a:ext cx="54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2CCBCB"/>
                </a:solidFill>
              </a:rPr>
              <a:t>15°</a:t>
            </a:r>
            <a:endParaRPr lang="en-GB" dirty="0">
              <a:solidFill>
                <a:srgbClr val="2CCBCB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2790693" y="6011996"/>
            <a:ext cx="3778638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89001" y="601199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head of bunch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777234" y="6011996"/>
            <a:ext cx="18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tail of bunch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2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Energy spread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Energy spread </a:t>
            </a:r>
            <a:r>
              <a:rPr lang="en-GB" dirty="0" smtClean="0"/>
              <a:t>optimised at 0.35% (</a:t>
            </a:r>
            <a:r>
              <a:rPr lang="en-GB" dirty="0" err="1" smtClean="0"/>
              <a:t>std</a:t>
            </a:r>
            <a:r>
              <a:rPr lang="en-GB" dirty="0" smtClean="0"/>
              <a:t>) at the end of the linac by </a:t>
            </a:r>
            <a:r>
              <a:rPr lang="en-GB" dirty="0" smtClean="0"/>
              <a:t>D. </a:t>
            </a:r>
            <a:r>
              <a:rPr lang="en-GB" dirty="0" smtClean="0"/>
              <a:t>Schulte et al. for </a:t>
            </a:r>
            <a:r>
              <a:rPr lang="en-GB" dirty="0" smtClean="0"/>
              <a:t>baseline 380 GeV design:</a:t>
            </a:r>
          </a:p>
          <a:p>
            <a:pPr lvl="1"/>
            <a:r>
              <a:rPr lang="en-GB" dirty="0" smtClean="0"/>
              <a:t>5.2 x 10</a:t>
            </a:r>
            <a:r>
              <a:rPr lang="en-GB" baseline="30000" dirty="0" smtClean="0"/>
              <a:t>9</a:t>
            </a:r>
            <a:r>
              <a:rPr lang="en-GB" dirty="0" smtClean="0"/>
              <a:t> particles/bunch</a:t>
            </a:r>
          </a:p>
          <a:p>
            <a:pPr lvl="1"/>
            <a:r>
              <a:rPr lang="en-GB" dirty="0" smtClean="0"/>
              <a:t>70 um bunch length</a:t>
            </a:r>
          </a:p>
          <a:p>
            <a:r>
              <a:rPr lang="en-GB" dirty="0" smtClean="0"/>
              <a:t>Optimum RF phase:</a:t>
            </a:r>
          </a:p>
          <a:p>
            <a:pPr lvl="1"/>
            <a:r>
              <a:rPr lang="en-GB" dirty="0" smtClean="0"/>
              <a:t>12° in first 3 linac sectors</a:t>
            </a:r>
          </a:p>
          <a:p>
            <a:pPr lvl="1"/>
            <a:r>
              <a:rPr lang="en-GB" dirty="0" smtClean="0"/>
              <a:t>18.1° in last linac sector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53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Energy spread minimisation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energy spread has been studied further by varying:</a:t>
            </a:r>
          </a:p>
          <a:p>
            <a:pPr lvl="1"/>
            <a:r>
              <a:rPr lang="en-GB" dirty="0" smtClean="0"/>
              <a:t>Number of particles/bunch</a:t>
            </a:r>
          </a:p>
          <a:p>
            <a:pPr lvl="1"/>
            <a:r>
              <a:rPr lang="en-GB" dirty="0" smtClean="0"/>
              <a:t>Bunch length</a:t>
            </a:r>
          </a:p>
          <a:p>
            <a:r>
              <a:rPr lang="en-GB" dirty="0" smtClean="0"/>
              <a:t>RF gradient of 380 GeV stage re-adjusted for operation at 350 GeV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8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Energy spread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2" y="1600200"/>
            <a:ext cx="6021235" cy="4525961"/>
          </a:xfrm>
        </p:spPr>
      </p:pic>
      <p:sp>
        <p:nvSpPr>
          <p:cNvPr id="16" name="TextBox 15"/>
          <p:cNvSpPr txBox="1"/>
          <p:nvPr/>
        </p:nvSpPr>
        <p:spPr>
          <a:xfrm rot="16200000">
            <a:off x="5448404" y="353236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Fractional std energy spread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156176" y="55079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low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56176" y="15475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high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046200" y="4994359"/>
            <a:ext cx="90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low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7052" y="2094989"/>
            <a:ext cx="90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high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2700000" flipV="1">
            <a:off x="4130603" y="3167623"/>
            <a:ext cx="0" cy="36004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8900000">
            <a:off x="4130604" y="3167624"/>
            <a:ext cx="0" cy="36004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72849" y="3429000"/>
            <a:ext cx="122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baseline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4240" y="5888539"/>
            <a:ext cx="1743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8F"/>
                </a:solidFill>
              </a:rPr>
              <a:t>new optimum?</a:t>
            </a:r>
            <a:endParaRPr lang="en-GB" dirty="0">
              <a:solidFill>
                <a:srgbClr val="00008F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946660" y="5546253"/>
            <a:ext cx="7987" cy="412789"/>
          </a:xfrm>
          <a:prstGeom prst="line">
            <a:avLst/>
          </a:prstGeom>
          <a:ln w="19050">
            <a:solidFill>
              <a:srgbClr val="00008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4211961" y="1470339"/>
            <a:ext cx="1440159" cy="42996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170069" y="1415381"/>
            <a:ext cx="148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optimised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Comparison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93"/>
          <a:stretch/>
        </p:blipFill>
        <p:spPr>
          <a:xfrm>
            <a:off x="1561382" y="1605217"/>
            <a:ext cx="6021235" cy="1535751"/>
          </a:xfrm>
        </p:spPr>
      </p:pic>
      <p:sp>
        <p:nvSpPr>
          <p:cNvPr id="3" name="TextBox 2"/>
          <p:cNvSpPr txBox="1"/>
          <p:nvPr/>
        </p:nvSpPr>
        <p:spPr>
          <a:xfrm>
            <a:off x="7611576" y="151526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823717" y="1757576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14967" y="174066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827108" y="1848252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8178" y="2145630"/>
            <a:ext cx="1167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linac injection at 9 GeV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1448182" y="2863984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94"/>
          <a:stretch/>
        </p:blipFill>
        <p:spPr bwMode="auto">
          <a:xfrm>
            <a:off x="1561382" y="3113121"/>
            <a:ext cx="6021235" cy="1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37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Comparison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7"/>
          <a:stretch/>
        </p:blipFill>
        <p:spPr>
          <a:xfrm>
            <a:off x="1561382" y="1605217"/>
            <a:ext cx="6021235" cy="3047919"/>
          </a:xfrm>
        </p:spPr>
      </p:pic>
      <p:sp>
        <p:nvSpPr>
          <p:cNvPr id="3" name="TextBox 2"/>
          <p:cNvSpPr txBox="1"/>
          <p:nvPr/>
        </p:nvSpPr>
        <p:spPr>
          <a:xfrm>
            <a:off x="7611576" y="151526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823717" y="1757576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14967" y="174066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827108" y="1848252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11801" y="319088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23942" y="3364612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15192" y="375269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827333" y="3928864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8178" y="2145630"/>
            <a:ext cx="1167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linac injection at 9 GeV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4162" y="3413760"/>
            <a:ext cx="1311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i</a:t>
            </a:r>
            <a:r>
              <a:rPr lang="en-GB" dirty="0" smtClean="0"/>
              <a:t>ncoming energy spread to be added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1448182" y="2863984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448182" y="4427766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94"/>
          <a:stretch/>
        </p:blipFill>
        <p:spPr bwMode="auto">
          <a:xfrm>
            <a:off x="1561382" y="4625289"/>
            <a:ext cx="6021235" cy="1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640226" y="4149080"/>
            <a:ext cx="1038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92D050"/>
                </a:solidFill>
              </a:rPr>
              <a:t>r</a:t>
            </a:r>
            <a:r>
              <a:rPr lang="en-GB" dirty="0" smtClean="0">
                <a:solidFill>
                  <a:srgbClr val="92D050"/>
                </a:solidFill>
              </a:rPr>
              <a:t>educed energy spread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Comparison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2" y="1605217"/>
            <a:ext cx="6021235" cy="4515926"/>
          </a:xfrm>
        </p:spPr>
      </p:pic>
      <p:sp>
        <p:nvSpPr>
          <p:cNvPr id="3" name="TextBox 2"/>
          <p:cNvSpPr txBox="1"/>
          <p:nvPr/>
        </p:nvSpPr>
        <p:spPr>
          <a:xfrm>
            <a:off x="7611576" y="151526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823717" y="1757576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14967" y="174066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827108" y="1848252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11801" y="319088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23942" y="3364612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15192" y="375269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827333" y="3928864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611801" y="550961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823942" y="5683344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615192" y="461160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827333" y="4787776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8178" y="2145630"/>
            <a:ext cx="1167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linac injection at 9 GeV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4162" y="4732764"/>
            <a:ext cx="1311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14 nm incoming emittance (w.r.t. axis)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1448182" y="2863984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448182" y="4427766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448182" y="5755352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38385" y="4867304"/>
            <a:ext cx="1242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92D050"/>
                </a:solidFill>
              </a:rPr>
              <a:t>huge emittance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4162" y="3413760"/>
            <a:ext cx="1311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i</a:t>
            </a:r>
            <a:r>
              <a:rPr lang="en-GB" dirty="0" smtClean="0"/>
              <a:t>ncoming energy spread to be added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78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Emittance growth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Small energy spread along the linac leads to poorer beam stability and a larger beam emittance</a:t>
            </a:r>
          </a:p>
          <a:p>
            <a:r>
              <a:rPr lang="en-GB" dirty="0" smtClean="0"/>
              <a:t>Zero incoming energy spread gives worst case scenario</a:t>
            </a:r>
          </a:p>
          <a:p>
            <a:r>
              <a:rPr lang="en-GB" dirty="0" smtClean="0"/>
              <a:t>Mitigate emittance growth by introducing energy spread in early stages of linac (with offset RF phase) and after taking it 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2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Mitigating emittance growth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3"/>
          <a:stretch/>
        </p:blipFill>
        <p:spPr>
          <a:xfrm>
            <a:off x="1561382" y="1988840"/>
            <a:ext cx="6021234" cy="3052183"/>
          </a:xfrm>
        </p:spPr>
      </p:pic>
      <p:sp>
        <p:nvSpPr>
          <p:cNvPr id="23" name="TextBox 22"/>
          <p:cNvSpPr txBox="1"/>
          <p:nvPr/>
        </p:nvSpPr>
        <p:spPr>
          <a:xfrm>
            <a:off x="7611801" y="229881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23942" y="2472550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15192" y="2687207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827333" y="2939575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611801" y="436510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380 GeV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823942" y="4603225"/>
            <a:ext cx="814147" cy="0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615192" y="353148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350 GeV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827333" y="3707657"/>
            <a:ext cx="814147" cy="0"/>
          </a:xfrm>
          <a:prstGeom prst="line">
            <a:avLst/>
          </a:prstGeom>
          <a:ln w="1905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14052" y="290102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adjusted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826193" y="3017756"/>
            <a:ext cx="814147" cy="0"/>
          </a:xfrm>
          <a:prstGeom prst="line">
            <a:avLst/>
          </a:prstGeom>
          <a:ln w="190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12910" y="458112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adjusted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825051" y="4705177"/>
            <a:ext cx="814147" cy="0"/>
          </a:xfrm>
          <a:prstGeom prst="line">
            <a:avLst/>
          </a:prstGeom>
          <a:ln w="190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598569" y="5185038"/>
            <a:ext cx="1210869" cy="0"/>
          </a:xfrm>
          <a:prstGeom prst="line">
            <a:avLst/>
          </a:prstGeom>
          <a:ln w="1905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4399634" y="5185038"/>
            <a:ext cx="1210869" cy="0"/>
          </a:xfrm>
          <a:prstGeom prst="line">
            <a:avLst/>
          </a:prstGeom>
          <a:ln w="1905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189124" y="5185038"/>
            <a:ext cx="1210869" cy="0"/>
          </a:xfrm>
          <a:prstGeom prst="line">
            <a:avLst/>
          </a:prstGeom>
          <a:ln w="1905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990189" y="5185038"/>
            <a:ext cx="1210869" cy="0"/>
          </a:xfrm>
          <a:prstGeom prst="line">
            <a:avLst/>
          </a:prstGeom>
          <a:ln w="1905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01764" y="5191253"/>
            <a:ext cx="1198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RF: 0°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189123" y="5191050"/>
            <a:ext cx="120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RF: </a:t>
            </a:r>
            <a:r>
              <a:rPr lang="en-GB" dirty="0" smtClean="0">
                <a:solidFill>
                  <a:srgbClr val="0070C0"/>
                </a:solidFill>
              </a:rPr>
              <a:t>0°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397661" y="5191050"/>
            <a:ext cx="121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RF: </a:t>
            </a:r>
            <a:r>
              <a:rPr lang="en-GB" dirty="0" smtClean="0">
                <a:solidFill>
                  <a:srgbClr val="0070C0"/>
                </a:solidFill>
              </a:rPr>
              <a:t>20°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10503" y="5194157"/>
            <a:ext cx="119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RF: </a:t>
            </a:r>
            <a:r>
              <a:rPr lang="en-GB" dirty="0" smtClean="0">
                <a:solidFill>
                  <a:srgbClr val="0070C0"/>
                </a:solidFill>
              </a:rPr>
              <a:t>30°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RF phase scanning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phase combinations scanned to find lowest energy spread and emittance at end of linac</a:t>
            </a:r>
          </a:p>
          <a:p>
            <a:r>
              <a:rPr lang="en-GB" dirty="0" smtClean="0"/>
              <a:t>RF phases of all 4 linac sectors scanned together from 0° </a:t>
            </a:r>
            <a:r>
              <a:rPr lang="en-GB" dirty="0"/>
              <a:t>to </a:t>
            </a:r>
            <a:r>
              <a:rPr lang="en-GB" dirty="0" smtClean="0"/>
              <a:t>30°</a:t>
            </a:r>
          </a:p>
          <a:p>
            <a:r>
              <a:rPr lang="en-GB" dirty="0" smtClean="0"/>
              <a:t>For each phase, sequentially increase:</a:t>
            </a:r>
          </a:p>
          <a:p>
            <a:pPr lvl="1"/>
            <a:r>
              <a:rPr lang="en-GB" dirty="0" smtClean="0"/>
              <a:t>Last sector’s phase up to 30°</a:t>
            </a:r>
          </a:p>
          <a:p>
            <a:pPr lvl="1"/>
            <a:r>
              <a:rPr lang="en-GB" dirty="0" smtClean="0"/>
              <a:t>Preceding sectors’ phases up to </a:t>
            </a:r>
            <a:r>
              <a:rPr lang="en-GB" dirty="0"/>
              <a:t>30°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 staging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2602D-029B-4908-91A5-D8F9F877BB9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949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RF phase scanning 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057" y="1605217"/>
            <a:ext cx="6007884" cy="4515926"/>
          </a:xfrm>
        </p:spPr>
      </p:pic>
      <p:sp>
        <p:nvSpPr>
          <p:cNvPr id="6" name="TextBox 5"/>
          <p:cNvSpPr txBox="1"/>
          <p:nvPr/>
        </p:nvSpPr>
        <p:spPr>
          <a:xfrm>
            <a:off x="4819627" y="462875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8F"/>
                </a:solidFill>
              </a:rPr>
              <a:t>all sectors</a:t>
            </a:r>
            <a:br>
              <a:rPr lang="en-GB" dirty="0" smtClean="0">
                <a:solidFill>
                  <a:srgbClr val="00008F"/>
                </a:solidFill>
              </a:rPr>
            </a:br>
            <a:r>
              <a:rPr lang="en-GB" dirty="0" smtClean="0">
                <a:solidFill>
                  <a:srgbClr val="00008F"/>
                </a:solidFill>
              </a:rPr>
              <a:t>at 0° </a:t>
            </a:r>
            <a:endParaRPr lang="en-GB" dirty="0">
              <a:solidFill>
                <a:srgbClr val="00008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431334" y="5241105"/>
            <a:ext cx="0" cy="216024"/>
          </a:xfrm>
          <a:prstGeom prst="line">
            <a:avLst/>
          </a:prstGeom>
          <a:ln w="19050">
            <a:solidFill>
              <a:srgbClr val="00008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419872" y="5445224"/>
            <a:ext cx="2018776" cy="0"/>
          </a:xfrm>
          <a:prstGeom prst="line">
            <a:avLst/>
          </a:prstGeom>
          <a:ln w="19050">
            <a:solidFill>
              <a:srgbClr val="00008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42560" y="573325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8F"/>
                </a:solidFill>
              </a:rPr>
              <a:t>l</a:t>
            </a:r>
            <a:r>
              <a:rPr lang="en-GB" dirty="0" smtClean="0">
                <a:solidFill>
                  <a:srgbClr val="00008F"/>
                </a:solidFill>
              </a:rPr>
              <a:t>ast sector scanned 0° to 30°</a:t>
            </a:r>
            <a:endParaRPr lang="en-GB" dirty="0">
              <a:solidFill>
                <a:srgbClr val="00008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979712" y="5517232"/>
            <a:ext cx="648072" cy="0"/>
          </a:xfrm>
          <a:prstGeom prst="line">
            <a:avLst/>
          </a:prstGeom>
          <a:ln w="19050">
            <a:solidFill>
              <a:srgbClr val="00008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8771" y="4227261"/>
            <a:ext cx="18314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008F"/>
                </a:solidFill>
              </a:rPr>
              <a:t>optimum phase:</a:t>
            </a:r>
          </a:p>
          <a:p>
            <a:pPr algn="r"/>
            <a:r>
              <a:rPr lang="en-GB" dirty="0" smtClean="0">
                <a:solidFill>
                  <a:srgbClr val="00008F"/>
                </a:solidFill>
              </a:rPr>
              <a:t>sector 1: 0°</a:t>
            </a:r>
            <a:br>
              <a:rPr lang="en-GB" dirty="0" smtClean="0">
                <a:solidFill>
                  <a:srgbClr val="00008F"/>
                </a:solidFill>
              </a:rPr>
            </a:br>
            <a:r>
              <a:rPr lang="en-GB" dirty="0">
                <a:solidFill>
                  <a:srgbClr val="00008F"/>
                </a:solidFill>
              </a:rPr>
              <a:t>sector </a:t>
            </a:r>
            <a:r>
              <a:rPr lang="en-GB" dirty="0" smtClean="0">
                <a:solidFill>
                  <a:srgbClr val="00008F"/>
                </a:solidFill>
              </a:rPr>
              <a:t>2: 0°</a:t>
            </a:r>
            <a:br>
              <a:rPr lang="en-GB" dirty="0" smtClean="0">
                <a:solidFill>
                  <a:srgbClr val="00008F"/>
                </a:solidFill>
              </a:rPr>
            </a:br>
            <a:r>
              <a:rPr lang="en-GB" dirty="0" smtClean="0">
                <a:solidFill>
                  <a:srgbClr val="00008F"/>
                </a:solidFill>
              </a:rPr>
              <a:t>sector 3: 20°</a:t>
            </a:r>
            <a:br>
              <a:rPr lang="en-GB" dirty="0" smtClean="0">
                <a:solidFill>
                  <a:srgbClr val="00008F"/>
                </a:solidFill>
              </a:rPr>
            </a:br>
            <a:r>
              <a:rPr lang="en-GB" dirty="0" smtClean="0">
                <a:solidFill>
                  <a:srgbClr val="00008F"/>
                </a:solidFill>
              </a:rPr>
              <a:t>sector 4: 30°</a:t>
            </a:r>
            <a:endParaRPr lang="en-GB" dirty="0">
              <a:solidFill>
                <a:srgbClr val="00008F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292080" y="5445224"/>
            <a:ext cx="750480" cy="470074"/>
          </a:xfrm>
          <a:prstGeom prst="line">
            <a:avLst/>
          </a:prstGeom>
          <a:ln w="9525">
            <a:solidFill>
              <a:srgbClr val="00008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21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Optimum bunch length &amp; charge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Scan RF phase combinations over a range of bunch lengths and charges to find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whilst preserving an acceptable bunch charge for good luminosity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83291"/>
              </p:ext>
            </p:extLst>
          </p:nvPr>
        </p:nvGraphicFramePr>
        <p:xfrm>
          <a:off x="909459" y="2852936"/>
          <a:ext cx="7766997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999">
                  <a:extLst>
                    <a:ext uri="{9D8B030D-6E8A-4147-A177-3AD203B41FA5}">
                      <a16:colId xmlns:a16="http://schemas.microsoft.com/office/drawing/2014/main" val="3125771276"/>
                    </a:ext>
                  </a:extLst>
                </a:gridCol>
                <a:gridCol w="2588999">
                  <a:extLst>
                    <a:ext uri="{9D8B030D-6E8A-4147-A177-3AD203B41FA5}">
                      <a16:colId xmlns:a16="http://schemas.microsoft.com/office/drawing/2014/main" val="1130397778"/>
                    </a:ext>
                  </a:extLst>
                </a:gridCol>
                <a:gridCol w="2588999">
                  <a:extLst>
                    <a:ext uri="{9D8B030D-6E8A-4147-A177-3AD203B41FA5}">
                      <a16:colId xmlns:a16="http://schemas.microsoft.com/office/drawing/2014/main" val="3376526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380 GeV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Target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812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Emittance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18 nm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&lt; 14 nm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977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Energy spread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0.35%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&lt; 0.20%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0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1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311853"/>
            <a:ext cx="8640958" cy="60163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9992" y="4499828"/>
            <a:ext cx="847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target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50844" y="4115172"/>
            <a:ext cx="481196" cy="432048"/>
          </a:xfrm>
          <a:prstGeom prst="line">
            <a:avLst/>
          </a:prstGeom>
          <a:ln w="190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3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311853"/>
            <a:ext cx="8640958" cy="6016396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787226" y="2658857"/>
            <a:ext cx="2512965" cy="18002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783102" y="4427820"/>
            <a:ext cx="2517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t</a:t>
            </a:r>
            <a:r>
              <a:rPr lang="en-GB" dirty="0" smtClean="0">
                <a:solidFill>
                  <a:srgbClr val="00B050"/>
                </a:solidFill>
              </a:rPr>
              <a:t>arget reached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with RF phases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sectors 1 &amp; 2: </a:t>
            </a:r>
            <a:r>
              <a:rPr lang="en-GB" dirty="0">
                <a:solidFill>
                  <a:srgbClr val="00B050"/>
                </a:solidFill>
              </a:rPr>
              <a:t>6°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>
                <a:solidFill>
                  <a:srgbClr val="00B050"/>
                </a:solidFill>
              </a:rPr>
              <a:t>sectors </a:t>
            </a:r>
            <a:r>
              <a:rPr lang="en-GB" dirty="0" smtClean="0">
                <a:solidFill>
                  <a:srgbClr val="00B050"/>
                </a:solidFill>
              </a:rPr>
              <a:t>3 </a:t>
            </a:r>
            <a:r>
              <a:rPr lang="en-GB" dirty="0">
                <a:solidFill>
                  <a:srgbClr val="00B050"/>
                </a:solidFill>
              </a:rPr>
              <a:t>&amp; </a:t>
            </a:r>
            <a:r>
              <a:rPr lang="en-GB" dirty="0" smtClean="0">
                <a:solidFill>
                  <a:srgbClr val="00B050"/>
                </a:solidFill>
              </a:rPr>
              <a:t>4: 30°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6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Energy spread (std) can be reduced from 0.35% (for 380 GeV design) to &lt;0.20% 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alt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alt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altLang="en-US" dirty="0"/>
                  <a:t> threshold </a:t>
                </a:r>
                <a:r>
                  <a:rPr lang="en-GB" altLang="en-US" dirty="0" smtClean="0"/>
                  <a:t>scan at 350 GeV with:</a:t>
                </a:r>
              </a:p>
              <a:p>
                <a:pPr lvl="1"/>
                <a:r>
                  <a:rPr lang="en-GB" dirty="0" smtClean="0"/>
                  <a:t>Bunch charge: 90% of nominal</a:t>
                </a:r>
              </a:p>
              <a:p>
                <a:pPr lvl="1"/>
                <a:r>
                  <a:rPr lang="en-GB" dirty="0" smtClean="0"/>
                  <a:t>Bunch length: 110% of nominal</a:t>
                </a:r>
              </a:p>
              <a:p>
                <a:r>
                  <a:rPr lang="en-GB" dirty="0" smtClean="0"/>
                  <a:t>Requires RF phase ~6° in first half of linac and ~30° in the second half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326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dirty="0"/>
              <a:t>Thank you for your attention!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2602D-029B-4908-91A5-D8F9F877BB99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380 GeV baseline design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CLIC Workshop 2018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2" y="1605217"/>
            <a:ext cx="6021234" cy="4515926"/>
          </a:xfrm>
        </p:spPr>
      </p:pic>
      <p:sp>
        <p:nvSpPr>
          <p:cNvPr id="37" name="TextBox 36"/>
          <p:cNvSpPr txBox="1"/>
          <p:nvPr/>
        </p:nvSpPr>
        <p:spPr>
          <a:xfrm>
            <a:off x="308178" y="2037047"/>
            <a:ext cx="1167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linac injection at 9 GeV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4162" y="4823899"/>
            <a:ext cx="1311494" cy="109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14 nm incoming emittance (w.r.t. axis)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1448182" y="2755401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448182" y="4318038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448182" y="5791927"/>
            <a:ext cx="523912" cy="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64162" y="3304032"/>
            <a:ext cx="1311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i</a:t>
            </a:r>
            <a:r>
              <a:rPr lang="en-GB" dirty="0" smtClean="0"/>
              <a:t>ncoming energy spread to be added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5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CLIC staging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137" y="1628800"/>
            <a:ext cx="6029625" cy="452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83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CLIC staging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Literature:</a:t>
            </a:r>
          </a:p>
          <a:p>
            <a:pPr lvl="1"/>
            <a:r>
              <a:rPr lang="en-GB" altLang="en-US" dirty="0" smtClean="0"/>
              <a:t>‘Updated baseline for a staged Compact Linear Collider’ (CERN-2016-004)</a:t>
            </a:r>
          </a:p>
          <a:p>
            <a:pPr lvl="1"/>
            <a:r>
              <a:rPr lang="en-GB" dirty="0" smtClean="0"/>
              <a:t>‘</a:t>
            </a:r>
            <a:r>
              <a:rPr lang="en-US" dirty="0"/>
              <a:t>CLIC Rebaselining at 380 GeV and Staging Considerations’, D. Schulte, LCWS 2017</a:t>
            </a:r>
            <a:endParaRPr lang="en-GB" dirty="0"/>
          </a:p>
          <a:p>
            <a:endParaRPr lang="en-GB" altLang="en-US" dirty="0" smtClean="0"/>
          </a:p>
          <a:p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857116" y="4198535"/>
            <a:ext cx="3286360" cy="1962528"/>
            <a:chOff x="1977130" y="3885517"/>
            <a:chExt cx="4783527" cy="2856596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7130" y="3885517"/>
              <a:ext cx="2021089" cy="2856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8263" r="8263"/>
            <a:stretch/>
          </p:blipFill>
          <p:spPr>
            <a:xfrm>
              <a:off x="4168369" y="4343343"/>
              <a:ext cx="2592288" cy="1940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8991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Energy stages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marL="0" indent="0">
              <a:buNone/>
            </a:pP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48880"/>
            <a:ext cx="4304130" cy="266429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860032" y="2996952"/>
            <a:ext cx="382676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HZ, WW, top</a:t>
            </a:r>
            <a:endParaRPr lang="en-GB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4860032" y="3428852"/>
                <a:ext cx="3826768" cy="43204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8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altLang="en-US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altLang="en-US" sz="2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altLang="en-US" sz="2800" dirty="0">
                    <a:solidFill>
                      <a:schemeClr val="tx1"/>
                    </a:solidFill>
                  </a:rPr>
                  <a:t> threshold scan</a:t>
                </a:r>
                <a:endParaRPr lang="en-GB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428852"/>
                <a:ext cx="3826768" cy="432048"/>
              </a:xfrm>
              <a:prstGeom prst="roundRect">
                <a:avLst/>
              </a:prstGeom>
              <a:blipFill>
                <a:blip r:embed="rId3"/>
                <a:stretch>
                  <a:fillRect t="-20000" b="-44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11"/>
              <p:cNvSpPr/>
              <p:nvPr/>
            </p:nvSpPr>
            <p:spPr>
              <a:xfrm>
                <a:off x="4860032" y="3940371"/>
                <a:ext cx="3826768" cy="43204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altLang="en-US" sz="28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acc>
                        <m:accPr>
                          <m:chr m:val="̅"/>
                          <m:ctrlPr>
                            <a:rPr lang="en-GB" altLang="en-US" sz="2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GB" altLang="en-US" sz="2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acc>
                      <m:r>
                        <m:rPr>
                          <m:sty m:val="p"/>
                        </m:rPr>
                        <a:rPr lang="en-GB" altLang="en-US" sz="2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940371"/>
                <a:ext cx="3826768" cy="432048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>
          <a:xfrm>
            <a:off x="4860032" y="4451890"/>
            <a:ext cx="382676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 self-coupling, BSM?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Luminosity ramp-up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marL="0" indent="0">
              <a:buNone/>
            </a:pP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37"/>
          <a:stretch/>
        </p:blipFill>
        <p:spPr bwMode="auto">
          <a:xfrm>
            <a:off x="2688384" y="1628800"/>
            <a:ext cx="435261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491880" y="5301208"/>
            <a:ext cx="108012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860032" y="5301208"/>
            <a:ext cx="792088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5301208"/>
            <a:ext cx="936104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1" t="90665" r="6974" b="2015"/>
          <a:stretch/>
        </p:blipFill>
        <p:spPr bwMode="auto">
          <a:xfrm>
            <a:off x="6883571" y="4883789"/>
            <a:ext cx="576064" cy="28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91880" y="54452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7 years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777611" y="5445224"/>
            <a:ext cx="956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 years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940153" y="544522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5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3 </a:t>
            </a:r>
            <a:r>
              <a:rPr lang="en-GB" altLang="en-US" dirty="0" err="1" smtClean="0"/>
              <a:t>TeV</a:t>
            </a:r>
            <a:r>
              <a:rPr lang="en-GB" altLang="en-US" dirty="0" smtClean="0"/>
              <a:t> design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marL="0" indent="0">
              <a:buNone/>
            </a:pP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089" y="1887740"/>
            <a:ext cx="5725821" cy="3082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36296" y="21328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 drive beams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278092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25 decelerator sectors/linac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380 GeV design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CLIC Workshop 2018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089" y="1942919"/>
            <a:ext cx="5725821" cy="29467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36296" y="21328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 drive 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278092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 decelerator sectors/linac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7165" y="2105479"/>
            <a:ext cx="2793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s</a:t>
            </a:r>
            <a:r>
              <a:rPr lang="en-GB" dirty="0" smtClean="0">
                <a:solidFill>
                  <a:srgbClr val="00B050"/>
                </a:solidFill>
              </a:rPr>
              <a:t>ame decelerator length = same RF pulse length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7164288" y="3717032"/>
            <a:ext cx="72008" cy="1080120"/>
          </a:xfrm>
          <a:prstGeom prst="rightBrac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/>
          <p:cNvSpPr/>
          <p:nvPr/>
        </p:nvSpPr>
        <p:spPr>
          <a:xfrm rot="16200000" flipV="1">
            <a:off x="2447764" y="2687647"/>
            <a:ext cx="72008" cy="288032"/>
          </a:xfrm>
          <a:prstGeom prst="rightBrac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388338" y="380181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main linac injection unchanged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5868</TotalTime>
  <Words>1015</Words>
  <Application>Microsoft Office PowerPoint</Application>
  <PresentationFormat>On-screen Show (4:3)</PresentationFormat>
  <Paragraphs>291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Arial Narrow</vt:lpstr>
      <vt:lpstr>Cambria Math</vt:lpstr>
      <vt:lpstr>Default Design</vt:lpstr>
      <vt:lpstr>Main Linac Optimisation at 380 GeV and 350 GeV</vt:lpstr>
      <vt:lpstr>Contents</vt:lpstr>
      <vt:lpstr>CLIC staging</vt:lpstr>
      <vt:lpstr>CLIC staging</vt:lpstr>
      <vt:lpstr>CLIC staging</vt:lpstr>
      <vt:lpstr>Energy stages</vt:lpstr>
      <vt:lpstr>Luminosity ramp-up</vt:lpstr>
      <vt:lpstr>3 TeV design</vt:lpstr>
      <vt:lpstr>380 GeV design</vt:lpstr>
      <vt:lpstr>Accelerator parameters</vt:lpstr>
      <vt:lpstr>Upgrade strategy </vt:lpstr>
      <vt:lpstr>Cost optimisation</vt:lpstr>
      <vt:lpstr>Klystron-based alternative</vt:lpstr>
      <vt:lpstr>Baseline structure choice</vt:lpstr>
      <vt:lpstr>Value estimate</vt:lpstr>
      <vt:lpstr>Energy spread minimisation at 350 GeV</vt:lpstr>
      <vt:lpstr>Energy spread minimisation</vt:lpstr>
      <vt:lpstr>RF contribution</vt:lpstr>
      <vt:lpstr>Wakefield contribution</vt:lpstr>
      <vt:lpstr>Combined contribution</vt:lpstr>
      <vt:lpstr>Energy spread</vt:lpstr>
      <vt:lpstr>Energy spread minimisation</vt:lpstr>
      <vt:lpstr>Energy spread</vt:lpstr>
      <vt:lpstr>Comparison</vt:lpstr>
      <vt:lpstr>Comparison</vt:lpstr>
      <vt:lpstr>Comparison</vt:lpstr>
      <vt:lpstr>Emittance growth</vt:lpstr>
      <vt:lpstr>Mitigating emittance growth</vt:lpstr>
      <vt:lpstr>RF phase scanning</vt:lpstr>
      <vt:lpstr>RF phase scanning </vt:lpstr>
      <vt:lpstr>Optimum bunch length &amp; charge</vt:lpstr>
      <vt:lpstr>PowerPoint Presentation</vt:lpstr>
      <vt:lpstr>PowerPoint Presentation</vt:lpstr>
      <vt:lpstr>Conclusions</vt:lpstr>
      <vt:lpstr>Thank you for your attention!</vt:lpstr>
      <vt:lpstr>380 GeV baseline design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409</cp:revision>
  <dcterms:created xsi:type="dcterms:W3CDTF">2009-05-21T13:39:04Z</dcterms:created>
  <dcterms:modified xsi:type="dcterms:W3CDTF">2018-01-22T12:44:20Z</dcterms:modified>
</cp:coreProperties>
</file>