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tiff" ContentType="image/tiff"/>
  <Default Extension="emf" ContentType="image/x-emf"/>
  <Default Extension="rels" ContentType="application/vnd.openxmlformats-package.relationships+xml"/>
  <Default Extension="gif" ContentType="image/gif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55.xml" ContentType="application/vnd.openxmlformats-officedocument.presentationml.notesSlide+xml"/>
  <Override PartName="/ppt/notesSlides/notesSlide56.xml" ContentType="application/vnd.openxmlformats-officedocument.presentationml.notesSlide+xml"/>
  <Override PartName="/ppt/notesSlides/notesSlide5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4790" r:id="rId1"/>
  </p:sldMasterIdLst>
  <p:notesMasterIdLst>
    <p:notesMasterId r:id="rId59"/>
  </p:notesMasterIdLst>
  <p:sldIdLst>
    <p:sldId id="256" r:id="rId2"/>
    <p:sldId id="258" r:id="rId3"/>
    <p:sldId id="278" r:id="rId4"/>
    <p:sldId id="295" r:id="rId5"/>
    <p:sldId id="296" r:id="rId6"/>
    <p:sldId id="277" r:id="rId7"/>
    <p:sldId id="280" r:id="rId8"/>
    <p:sldId id="297" r:id="rId9"/>
    <p:sldId id="298" r:id="rId10"/>
    <p:sldId id="279" r:id="rId11"/>
    <p:sldId id="316" r:id="rId12"/>
    <p:sldId id="320" r:id="rId13"/>
    <p:sldId id="321" r:id="rId14"/>
    <p:sldId id="322" r:id="rId15"/>
    <p:sldId id="311" r:id="rId16"/>
    <p:sldId id="312" r:id="rId17"/>
    <p:sldId id="349" r:id="rId18"/>
    <p:sldId id="350" r:id="rId19"/>
    <p:sldId id="351" r:id="rId20"/>
    <p:sldId id="287" r:id="rId21"/>
    <p:sldId id="286" r:id="rId22"/>
    <p:sldId id="288" r:id="rId23"/>
    <p:sldId id="340" r:id="rId24"/>
    <p:sldId id="339" r:id="rId25"/>
    <p:sldId id="347" r:id="rId26"/>
    <p:sldId id="348" r:id="rId27"/>
    <p:sldId id="341" r:id="rId28"/>
    <p:sldId id="289" r:id="rId29"/>
    <p:sldId id="290" r:id="rId30"/>
    <p:sldId id="317" r:id="rId31"/>
    <p:sldId id="318" r:id="rId32"/>
    <p:sldId id="319" r:id="rId33"/>
    <p:sldId id="291" r:id="rId34"/>
    <p:sldId id="358" r:id="rId35"/>
    <p:sldId id="302" r:id="rId36"/>
    <p:sldId id="274" r:id="rId37"/>
    <p:sldId id="344" r:id="rId38"/>
    <p:sldId id="345" r:id="rId39"/>
    <p:sldId id="330" r:id="rId40"/>
    <p:sldId id="326" r:id="rId41"/>
    <p:sldId id="327" r:id="rId42"/>
    <p:sldId id="335" r:id="rId43"/>
    <p:sldId id="352" r:id="rId44"/>
    <p:sldId id="353" r:id="rId45"/>
    <p:sldId id="354" r:id="rId46"/>
    <p:sldId id="359" r:id="rId47"/>
    <p:sldId id="355" r:id="rId48"/>
    <p:sldId id="360" r:id="rId49"/>
    <p:sldId id="361" r:id="rId50"/>
    <p:sldId id="275" r:id="rId51"/>
    <p:sldId id="292" r:id="rId52"/>
    <p:sldId id="276" r:id="rId53"/>
    <p:sldId id="356" r:id="rId54"/>
    <p:sldId id="357" r:id="rId55"/>
    <p:sldId id="343" r:id="rId56"/>
    <p:sldId id="324" r:id="rId57"/>
    <p:sldId id="309" r:id="rId5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4C1A8A3-306A-4EB7-A6B1-4F7E0EB9C5D6}" styleName="Medium Style 3 - Accent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E929F9F4-4A8F-4326-A1B4-22849713DDAB}" styleName="Dark Style 1 - Accent 4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wholeTbl>
    <a:band1H>
      <a:tcStyle>
        <a:tcBdr/>
        <a:fill>
          <a:solidFill>
            <a:schemeClr val="accent4">
              <a:shade val="60000"/>
            </a:schemeClr>
          </a:solidFill>
        </a:fill>
      </a:tcStyle>
    </a:band1H>
    <a:band1V>
      <a:tcStyle>
        <a:tcBdr/>
        <a:fill>
          <a:solidFill>
            <a:schemeClr val="accent4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4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4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4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2A488322-F2BA-4B5B-9748-0D474271808F}" styleName="Medium Style 3 - 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3063"/>
    <p:restoredTop sz="94607"/>
  </p:normalViewPr>
  <p:slideViewPr>
    <p:cSldViewPr snapToGrid="0" snapToObjects="1">
      <p:cViewPr>
        <p:scale>
          <a:sx n="73" d="100"/>
          <a:sy n="73" d="100"/>
        </p:scale>
        <p:origin x="528" y="8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63" Type="http://schemas.openxmlformats.org/officeDocument/2006/relationships/tableStyles" Target="tableStyles.xml"/><Relationship Id="rId50" Type="http://schemas.openxmlformats.org/officeDocument/2006/relationships/slide" Target="slides/slide49.xml"/><Relationship Id="rId51" Type="http://schemas.openxmlformats.org/officeDocument/2006/relationships/slide" Target="slides/slide50.xml"/><Relationship Id="rId52" Type="http://schemas.openxmlformats.org/officeDocument/2006/relationships/slide" Target="slides/slide51.xml"/><Relationship Id="rId53" Type="http://schemas.openxmlformats.org/officeDocument/2006/relationships/slide" Target="slides/slide52.xml"/><Relationship Id="rId54" Type="http://schemas.openxmlformats.org/officeDocument/2006/relationships/slide" Target="slides/slide53.xml"/><Relationship Id="rId55" Type="http://schemas.openxmlformats.org/officeDocument/2006/relationships/slide" Target="slides/slide54.xml"/><Relationship Id="rId56" Type="http://schemas.openxmlformats.org/officeDocument/2006/relationships/slide" Target="slides/slide55.xml"/><Relationship Id="rId57" Type="http://schemas.openxmlformats.org/officeDocument/2006/relationships/slide" Target="slides/slide56.xml"/><Relationship Id="rId58" Type="http://schemas.openxmlformats.org/officeDocument/2006/relationships/slide" Target="slides/slide57.xml"/><Relationship Id="rId59" Type="http://schemas.openxmlformats.org/officeDocument/2006/relationships/notesMaster" Target="notesMasters/notesMaster1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Relationship Id="rId46" Type="http://schemas.openxmlformats.org/officeDocument/2006/relationships/slide" Target="slides/slide45.xml"/><Relationship Id="rId47" Type="http://schemas.openxmlformats.org/officeDocument/2006/relationships/slide" Target="slides/slide46.xml"/><Relationship Id="rId48" Type="http://schemas.openxmlformats.org/officeDocument/2006/relationships/slide" Target="slides/slide47.xml"/><Relationship Id="rId49" Type="http://schemas.openxmlformats.org/officeDocument/2006/relationships/slide" Target="slides/slide4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60" Type="http://schemas.openxmlformats.org/officeDocument/2006/relationships/presProps" Target="presProps.xml"/><Relationship Id="rId61" Type="http://schemas.openxmlformats.org/officeDocument/2006/relationships/viewProps" Target="viewProps.xml"/><Relationship Id="rId62" Type="http://schemas.openxmlformats.org/officeDocument/2006/relationships/theme" Target="theme/theme1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404DA61-AB8F-3647-B00C-1D6801B5F40B}" type="datetimeFigureOut">
              <a:rPr lang="en-GB" smtClean="0"/>
              <a:t>22/01/2018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B7B5CCF-C594-B941-9AD4-28A1C25DE87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459927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2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2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_rels/notesSlide2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7.xml"/></Relationships>
</file>

<file path=ppt/notesSlides/_rels/notesSlide2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8.xml"/></Relationships>
</file>

<file path=ppt/notesSlides/_rels/notesSlide2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9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0.xml"/></Relationships>
</file>

<file path=ppt/notesSlides/_rels/notesSlide3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1.xml"/></Relationships>
</file>

<file path=ppt/notesSlides/_rels/notesSlide3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2.xml"/></Relationships>
</file>

<file path=ppt/notesSlides/_rels/notesSlide3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3.xml"/></Relationships>
</file>

<file path=ppt/notesSlides/_rels/notesSlide3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4.xml"/></Relationships>
</file>

<file path=ppt/notesSlides/_rels/notesSlide3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5.xml"/></Relationships>
</file>

<file path=ppt/notesSlides/_rels/notesSlide3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6.xml"/></Relationships>
</file>

<file path=ppt/notesSlides/_rels/notesSlide3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7.xml"/></Relationships>
</file>

<file path=ppt/notesSlides/_rels/notesSlide3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8.xml"/></Relationships>
</file>

<file path=ppt/notesSlides/_rels/notesSlide3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9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0.xml"/></Relationships>
</file>

<file path=ppt/notesSlides/_rels/notesSlide4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1.xml"/></Relationships>
</file>

<file path=ppt/notesSlides/_rels/notesSlide4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2.xml"/></Relationships>
</file>

<file path=ppt/notesSlides/_rels/notesSlide4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3.xml"/></Relationships>
</file>

<file path=ppt/notesSlides/_rels/notesSlide4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4.xml"/></Relationships>
</file>

<file path=ppt/notesSlides/_rels/notesSlide4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5.xml"/></Relationships>
</file>

<file path=ppt/notesSlides/_rels/notesSlide4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6.xml"/></Relationships>
</file>

<file path=ppt/notesSlides/_rels/notesSlide4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7.xml"/></Relationships>
</file>

<file path=ppt/notesSlides/_rels/notesSlide4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8.xml"/></Relationships>
</file>

<file path=ppt/notesSlides/_rels/notesSlide4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9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5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0.xml"/></Relationships>
</file>

<file path=ppt/notesSlides/_rels/notesSlide5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1.xml"/></Relationships>
</file>

<file path=ppt/notesSlides/_rels/notesSlide5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2.xml"/></Relationships>
</file>

<file path=ppt/notesSlides/_rels/notesSlide5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3.xml"/></Relationships>
</file>

<file path=ppt/notesSlides/_rels/notesSlide5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4.xml"/></Relationships>
</file>

<file path=ppt/notesSlides/_rels/notesSlide5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5.xml"/></Relationships>
</file>

<file path=ppt/notesSlides/_rels/notesSlide5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6.xml"/></Relationships>
</file>

<file path=ppt/notesSlides/_rels/notesSlide5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7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7B5CCF-C594-B941-9AD4-28A1C25DE877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28379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7B5CCF-C594-B941-9AD4-28A1C25DE877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7684648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7B5CCF-C594-B941-9AD4-28A1C25DE877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7597344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7B5CCF-C594-B941-9AD4-28A1C25DE877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4375460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7B5CCF-C594-B941-9AD4-28A1C25DE877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8379081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7B5CCF-C594-B941-9AD4-28A1C25DE877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3562925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7B5CCF-C594-B941-9AD4-28A1C25DE877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9227548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7B5CCF-C594-B941-9AD4-28A1C25DE877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4766584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7B5CCF-C594-B941-9AD4-28A1C25DE877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450042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7B5CCF-C594-B941-9AD4-28A1C25DE877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8839332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7B5CCF-C594-B941-9AD4-28A1C25DE877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6106541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7B5CCF-C594-B941-9AD4-28A1C25DE877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9815521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7B5CCF-C594-B941-9AD4-28A1C25DE877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040006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7B5CCF-C594-B941-9AD4-28A1C25DE877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5990713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7B5CCF-C594-B941-9AD4-28A1C25DE877}" type="slidenum">
              <a:rPr lang="en-GB" smtClean="0"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7726109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7B5CCF-C594-B941-9AD4-28A1C25DE877}" type="slidenum">
              <a:rPr lang="en-GB" smtClean="0"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17184154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7B5CCF-C594-B941-9AD4-28A1C25DE877}" type="slidenum">
              <a:rPr lang="en-GB" smtClean="0"/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397276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7B5CCF-C594-B941-9AD4-28A1C25DE877}" type="slidenum">
              <a:rPr lang="en-GB" smtClean="0"/>
              <a:t>25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07076678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7B5CCF-C594-B941-9AD4-28A1C25DE877}" type="slidenum">
              <a:rPr lang="en-GB" smtClean="0"/>
              <a:t>26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83945398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7B5CCF-C594-B941-9AD4-28A1C25DE877}" type="slidenum">
              <a:rPr lang="en-GB" smtClean="0"/>
              <a:t>27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6423737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7B5CCF-C594-B941-9AD4-28A1C25DE877}" type="slidenum">
              <a:rPr lang="en-GB" smtClean="0"/>
              <a:t>28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67803592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7B5CCF-C594-B941-9AD4-28A1C25DE877}" type="slidenum">
              <a:rPr lang="en-GB" smtClean="0"/>
              <a:t>29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4378948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7B5CCF-C594-B941-9AD4-28A1C25DE877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33790953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7B5CCF-C594-B941-9AD4-28A1C25DE877}" type="slidenum">
              <a:rPr lang="en-GB" smtClean="0"/>
              <a:t>30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52074077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7B5CCF-C594-B941-9AD4-28A1C25DE877}" type="slidenum">
              <a:rPr lang="en-GB" smtClean="0"/>
              <a:t>31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0148704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7B5CCF-C594-B941-9AD4-28A1C25DE877}" type="slidenum">
              <a:rPr lang="en-GB" smtClean="0"/>
              <a:t>32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79790928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7B5CCF-C594-B941-9AD4-28A1C25DE877}" type="slidenum">
              <a:rPr lang="en-GB" smtClean="0"/>
              <a:t>33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1099548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7B5CCF-C594-B941-9AD4-28A1C25DE877}" type="slidenum">
              <a:rPr lang="en-GB" smtClean="0"/>
              <a:t>34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06810741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7B5CCF-C594-B941-9AD4-28A1C25DE877}" type="slidenum">
              <a:rPr lang="en-GB" smtClean="0"/>
              <a:t>35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8734055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7B5CCF-C594-B941-9AD4-28A1C25DE877}" type="slidenum">
              <a:rPr lang="en-GB" smtClean="0"/>
              <a:t>36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21511330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7B5CCF-C594-B941-9AD4-28A1C25DE877}" type="slidenum">
              <a:rPr lang="en-GB" smtClean="0"/>
              <a:t>37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970366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7B5CCF-C594-B941-9AD4-28A1C25DE877}" type="slidenum">
              <a:rPr lang="en-GB" smtClean="0"/>
              <a:t>38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48218884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7B5CCF-C594-B941-9AD4-28A1C25DE877}" type="slidenum">
              <a:rPr lang="en-GB" smtClean="0"/>
              <a:t>39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8999961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7B5CCF-C594-B941-9AD4-28A1C25DE877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7634803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7B5CCF-C594-B941-9AD4-28A1C25DE877}" type="slidenum">
              <a:rPr lang="en-GB" smtClean="0"/>
              <a:t>40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46676698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7B5CCF-C594-B941-9AD4-28A1C25DE877}" type="slidenum">
              <a:rPr lang="en-GB" smtClean="0"/>
              <a:t>41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38233859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7B5CCF-C594-B941-9AD4-28A1C25DE877}" type="slidenum">
              <a:rPr lang="en-GB" smtClean="0"/>
              <a:t>42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72905188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7B5CCF-C594-B941-9AD4-28A1C25DE877}" type="slidenum">
              <a:rPr lang="en-GB" smtClean="0"/>
              <a:t>43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59519150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7B5CCF-C594-B941-9AD4-28A1C25DE877}" type="slidenum">
              <a:rPr lang="en-GB" smtClean="0"/>
              <a:t>44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0579692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7B5CCF-C594-B941-9AD4-28A1C25DE877}" type="slidenum">
              <a:rPr lang="en-GB" smtClean="0"/>
              <a:t>45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4508448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7B5CCF-C594-B941-9AD4-28A1C25DE877}" type="slidenum">
              <a:rPr lang="en-GB" smtClean="0"/>
              <a:t>46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1908578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7B5CCF-C594-B941-9AD4-28A1C25DE877}" type="slidenum">
              <a:rPr lang="en-GB" smtClean="0"/>
              <a:t>47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56662254"/>
      </p:ext>
    </p:extLst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7B5CCF-C594-B941-9AD4-28A1C25DE877}" type="slidenum">
              <a:rPr lang="en-GB" smtClean="0"/>
              <a:t>48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93740022"/>
      </p:ext>
    </p:extLst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7B5CCF-C594-B941-9AD4-28A1C25DE877}" type="slidenum">
              <a:rPr lang="en-GB" smtClean="0"/>
              <a:t>49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8352147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7B5CCF-C594-B941-9AD4-28A1C25DE877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38880020"/>
      </p:ext>
    </p:extLst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7B5CCF-C594-B941-9AD4-28A1C25DE877}" type="slidenum">
              <a:rPr lang="en-GB" smtClean="0"/>
              <a:t>50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0905772"/>
      </p:ext>
    </p:extLst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7B5CCF-C594-B941-9AD4-28A1C25DE877}" type="slidenum">
              <a:rPr lang="en-GB" smtClean="0"/>
              <a:t>51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64459370"/>
      </p:ext>
    </p:extLst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7B5CCF-C594-B941-9AD4-28A1C25DE877}" type="slidenum">
              <a:rPr lang="en-GB" smtClean="0"/>
              <a:t>52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3768608"/>
      </p:ext>
    </p:extLst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7B5CCF-C594-B941-9AD4-28A1C25DE877}" type="slidenum">
              <a:rPr lang="en-GB" smtClean="0"/>
              <a:t>53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0166285"/>
      </p:ext>
    </p:extLst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7B5CCF-C594-B941-9AD4-28A1C25DE877}" type="slidenum">
              <a:rPr lang="en-GB" smtClean="0"/>
              <a:t>54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23672892"/>
      </p:ext>
    </p:extLst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7B5CCF-C594-B941-9AD4-28A1C25DE877}" type="slidenum">
              <a:rPr lang="en-GB" smtClean="0"/>
              <a:t>55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47344155"/>
      </p:ext>
    </p:extLst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7B5CCF-C594-B941-9AD4-28A1C25DE877}" type="slidenum">
              <a:rPr lang="en-GB" smtClean="0"/>
              <a:t>56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3569885"/>
      </p:ext>
    </p:extLst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7B5CCF-C594-B941-9AD4-28A1C25DE877}" type="slidenum">
              <a:rPr lang="en-GB" smtClean="0"/>
              <a:t>57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5572024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7B5CCF-C594-B941-9AD4-28A1C25DE877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2352696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7B5CCF-C594-B941-9AD4-28A1C25DE877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9020155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7B5CCF-C594-B941-9AD4-28A1C25DE877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9925176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7B5CCF-C594-B941-9AD4-28A1C25DE877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533621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 bwMode="blackWhite"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 algn="ctr">
              <a:defRPr sz="3800">
                <a:solidFill>
                  <a:srgbClr val="262626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5194" y="4352544"/>
            <a:ext cx="6801612" cy="1239894"/>
          </a:xfrm>
          <a:noFill/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15/11/2017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CLIC Workshop 2018 - C. Gohil, Stray Field Sources and Mitigation Techniques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07017-8FE3-D44E-A4AF-E8C5C7111D75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15/11/2017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CLIC Workshop 2018 - C. Gohil, Stray Field Sources and Mitigation Techniques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07017-8FE3-D44E-A4AF-E8C5C7111D75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3112" y="937260"/>
            <a:ext cx="1298608" cy="498348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31136" y="937260"/>
            <a:ext cx="6198489" cy="498348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15/11/2017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CLIC Workshop 2018 - C. Gohil, Stray Field Sources and Mitigation Techniques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07017-8FE3-D44E-A4AF-E8C5C7111D75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15/11/2017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CLIC Workshop 2018 - C. Gohil, Stray Field Sources and Mitigation Techniques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07017-8FE3-D44E-A4AF-E8C5C7111D75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>
              <a:defRPr sz="3800">
                <a:solidFill>
                  <a:srgbClr val="262626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95194" y="4352465"/>
            <a:ext cx="6801612" cy="1265082"/>
          </a:xfrm>
        </p:spPr>
        <p:txBody>
          <a:bodyPr anchor="t" anchorCtr="1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15/11/2017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CLIC Workshop 2018 - C. Gohil, Stray Field Sources and Mitigation Techniques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07017-8FE3-D44E-A4AF-E8C5C7111D75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81912" y="2638044"/>
            <a:ext cx="4271771" cy="310198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38315" y="2638044"/>
            <a:ext cx="4270247" cy="310198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15/11/2017</a:t>
            </a:r>
            <a:endParaRPr lang="en-GB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CLIC Workshop 2018 - C. Gohil, Stray Field Sources and Mitigation Techniques</a:t>
            </a:r>
            <a:endParaRPr lang="en-GB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07017-8FE3-D44E-A4AF-E8C5C7111D75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8343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83436" y="3143250"/>
            <a:ext cx="4270248" cy="259677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38316" y="3143250"/>
            <a:ext cx="4253484" cy="2596776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633831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15/11/2017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CLIC Workshop 2018 - C. Gohil, Stray Field Sources and Mitigation Techniques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07017-8FE3-D44E-A4AF-E8C5C7111D75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15/11/2017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CLIC Workshop 2018 - C. Gohil, Stray Field Sources and Mitigation Techniques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07017-8FE3-D44E-A4AF-E8C5C7111D75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15/11/2017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CLIC Workshop 2018 - C. Gohil, Stray Field Sources and Mitigation Techniques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07017-8FE3-D44E-A4AF-E8C5C7111D75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804672" y="2243828"/>
            <a:ext cx="4486656" cy="1141497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rm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36080" y="804672"/>
            <a:ext cx="4815840" cy="5248656"/>
          </a:xfrm>
        </p:spPr>
        <p:txBody>
          <a:bodyPr>
            <a:normAutofit/>
          </a:bodyPr>
          <a:lstStyle>
            <a:lvl1pPr>
              <a:defRPr sz="19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6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6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15/11/2017</a:t>
            </a:r>
            <a:endParaRPr lang="en-GB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r>
              <a:rPr lang="en-GB" smtClean="0"/>
              <a:t>CLIC Workshop 2018 - C. Gohil, Stray Field Sources and Mitigation Techniques</a:t>
            </a:r>
            <a:endParaRPr lang="en-GB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07017-8FE3-D44E-A4AF-E8C5C7111D75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0" y="0"/>
            <a:ext cx="6095999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808523" y="2243828"/>
            <a:ext cx="4494998" cy="1134640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9" y="0"/>
            <a:ext cx="6102097" cy="6858000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3200">
                <a:solidFill>
                  <a:schemeClr val="bg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7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</a:defRPr>
            </a:lvl1pPr>
          </a:lstStyle>
          <a:p>
            <a:r>
              <a:rPr lang="en-GB" smtClean="0"/>
              <a:t>15/11/2017</a:t>
            </a:r>
            <a:endParaRPr lang="en-GB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r>
              <a:rPr lang="en-US" smtClean="0"/>
              <a:t>CLIC Workshop 2018 - C. Gohil, Stray Field Sources and Mitigation Techniques</a:t>
            </a: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07017-8FE3-D44E-A4AF-E8C5C7111D75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black">
          <a:xfrm>
            <a:off x="2231136" y="964692"/>
            <a:ext cx="7729728" cy="1188720"/>
          </a:xfrm>
          <a:prstGeom prst="rect">
            <a:avLst/>
          </a:prstGeom>
          <a:solidFill>
            <a:srgbClr val="FFFFFF"/>
          </a:solidFill>
          <a:ln w="31750" cap="sq">
            <a:solidFill>
              <a:srgbClr val="404040"/>
            </a:solidFill>
            <a:miter lim="800000"/>
          </a:ln>
        </p:spPr>
        <p:txBody>
          <a:bodyPr vert="horz" lIns="182880" tIns="182880" rIns="182880" bIns="18288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31136" y="2638044"/>
            <a:ext cx="7729728" cy="31019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821429" y="6238816"/>
            <a:ext cx="2753746" cy="3239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r>
              <a:rPr lang="en-GB" smtClean="0"/>
              <a:t>15/11/2017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600200" y="6236208"/>
            <a:ext cx="5901189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r>
              <a:rPr lang="en-GB" smtClean="0"/>
              <a:t>CLIC Workshop 2018 - C. Gohil, Stray Field Sources and Mitigation Techniques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58922" y="6217920"/>
            <a:ext cx="365760" cy="365760"/>
          </a:xfrm>
          <a:prstGeom prst="ellipse">
            <a:avLst/>
          </a:prstGeom>
          <a:solidFill>
            <a:srgbClr val="1D1D1D">
              <a:alpha val="70000"/>
            </a:srgbClr>
          </a:solidFill>
        </p:spPr>
        <p:txBody>
          <a:bodyPr vert="horz" lIns="18288" tIns="45720" rIns="18288" bIns="45720" rtlCol="0" anchor="ctr">
            <a:noAutofit/>
          </a:bodyPr>
          <a:lstStyle>
            <a:lvl1pPr algn="ctr">
              <a:defRPr sz="1100" spc="0" baseline="0">
                <a:solidFill>
                  <a:srgbClr val="FFFFFF"/>
                </a:solidFill>
              </a:defRPr>
            </a:lvl1pPr>
          </a:lstStyle>
          <a:p>
            <a:fld id="{F7C07017-8FE3-D44E-A4AF-E8C5C7111D7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237774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791" r:id="rId1"/>
    <p:sldLayoutId id="2147484792" r:id="rId2"/>
    <p:sldLayoutId id="2147484793" r:id="rId3"/>
    <p:sldLayoutId id="2147484794" r:id="rId4"/>
    <p:sldLayoutId id="2147484795" r:id="rId5"/>
    <p:sldLayoutId id="2147484796" r:id="rId6"/>
    <p:sldLayoutId id="2147484797" r:id="rId7"/>
    <p:sldLayoutId id="2147484798" r:id="rId8"/>
    <p:sldLayoutId id="2147484799" r:id="rId9"/>
    <p:sldLayoutId id="2147484800" r:id="rId10"/>
    <p:sldLayoutId id="2147484801" r:id="rId11"/>
  </p:sldLayoutIdLst>
  <p:hf hd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2800" kern="1200" cap="all" spc="200" baseline="0">
          <a:solidFill>
            <a:srgbClr val="262626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31286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48431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65735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882775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tiff"/><Relationship Id="rId4" Type="http://schemas.openxmlformats.org/officeDocument/2006/relationships/image" Target="../media/image2.tiff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5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7.tiff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7.tif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tiff"/><Relationship Id="rId4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90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10.png"/><Relationship Id="rId5" Type="http://schemas.openxmlformats.org/officeDocument/2006/relationships/image" Target="../media/image110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4" Type="http://schemas.openxmlformats.org/officeDocument/2006/relationships/image" Target="../media/image10.png"/><Relationship Id="rId5" Type="http://schemas.openxmlformats.org/officeDocument/2006/relationships/image" Target="../media/image110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tiff"/><Relationship Id="rId4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tiff"/><Relationship Id="rId4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tiff"/><Relationship Id="rId4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5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tiff"/><Relationship Id="rId4" Type="http://schemas.openxmlformats.org/officeDocument/2006/relationships/image" Target="../media/image12.png"/><Relationship Id="rId5" Type="http://schemas.openxmlformats.org/officeDocument/2006/relationships/image" Target="../media/image15.png"/><Relationship Id="rId6" Type="http://schemas.openxmlformats.org/officeDocument/2006/relationships/image" Target="../media/image16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6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0.png"/><Relationship Id="rId4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8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4" Type="http://schemas.openxmlformats.org/officeDocument/2006/relationships/image" Target="../media/image140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0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4" Type="http://schemas.openxmlformats.org/officeDocument/2006/relationships/image" Target="../media/image20.png"/><Relationship Id="rId5" Type="http://schemas.openxmlformats.org/officeDocument/2006/relationships/image" Target="../media/image21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1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4" Type="http://schemas.openxmlformats.org/officeDocument/2006/relationships/image" Target="../media/image23.png"/><Relationship Id="rId5" Type="http://schemas.openxmlformats.org/officeDocument/2006/relationships/image" Target="../media/image25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4" Type="http://schemas.openxmlformats.org/officeDocument/2006/relationships/image" Target="../media/image26.png"/><Relationship Id="rId5" Type="http://schemas.openxmlformats.org/officeDocument/2006/relationships/image" Target="../media/image27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3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4" Type="http://schemas.openxmlformats.org/officeDocument/2006/relationships/image" Target="../media/image29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4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5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6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4" Type="http://schemas.openxmlformats.org/officeDocument/2006/relationships/image" Target="../media/image290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7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4" Type="http://schemas.openxmlformats.org/officeDocument/2006/relationships/image" Target="../media/image310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8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9.xml"/><Relationship Id="rId3" Type="http://schemas.openxmlformats.org/officeDocument/2006/relationships/image" Target="../media/image32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3.png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40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41.xml"/><Relationship Id="rId3" Type="http://schemas.openxmlformats.org/officeDocument/2006/relationships/image" Target="../media/image4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4" Type="http://schemas.openxmlformats.org/officeDocument/2006/relationships/image" Target="../media/image34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4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4" Type="http://schemas.openxmlformats.org/officeDocument/2006/relationships/image" Target="../media/image220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43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0.png"/><Relationship Id="rId4" Type="http://schemas.openxmlformats.org/officeDocument/2006/relationships/image" Target="../media/image37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44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4" Type="http://schemas.openxmlformats.org/officeDocument/2006/relationships/image" Target="../media/image36.emf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45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4" Type="http://schemas.openxmlformats.org/officeDocument/2006/relationships/image" Target="../media/image39.png"/><Relationship Id="rId5" Type="http://schemas.openxmlformats.org/officeDocument/2006/relationships/image" Target="../media/image40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46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47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4" Type="http://schemas.openxmlformats.org/officeDocument/2006/relationships/image" Target="../media/image42.png"/><Relationship Id="rId5" Type="http://schemas.openxmlformats.org/officeDocument/2006/relationships/image" Target="../media/image43.png"/><Relationship Id="rId6" Type="http://schemas.openxmlformats.org/officeDocument/2006/relationships/image" Target="../media/image44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48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380.png"/><Relationship Id="rId5" Type="http://schemas.openxmlformats.org/officeDocument/2006/relationships/image" Target="../media/image390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4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3.png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0.png"/><Relationship Id="rId4" Type="http://schemas.openxmlformats.org/officeDocument/2006/relationships/image" Target="../media/image420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50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51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52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0.png"/><Relationship Id="rId4" Type="http://schemas.openxmlformats.org/officeDocument/2006/relationships/image" Target="../media/image390.png"/><Relationship Id="rId5" Type="http://schemas.openxmlformats.org/officeDocument/2006/relationships/image" Target="../media/image400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53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4" Type="http://schemas.openxmlformats.org/officeDocument/2006/relationships/image" Target="../media/image380.png"/><Relationship Id="rId5" Type="http://schemas.openxmlformats.org/officeDocument/2006/relationships/image" Target="../media/image390.png"/><Relationship Id="rId6" Type="http://schemas.openxmlformats.org/officeDocument/2006/relationships/image" Target="../media/image400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54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4" Type="http://schemas.openxmlformats.org/officeDocument/2006/relationships/image" Target="../media/image47.gif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55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4" Type="http://schemas.openxmlformats.org/officeDocument/2006/relationships/image" Target="../media/image49.png"/><Relationship Id="rId5" Type="http://schemas.openxmlformats.org/officeDocument/2006/relationships/image" Target="../media/image360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56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4" Type="http://schemas.openxmlformats.org/officeDocument/2006/relationships/image" Target="../media/image200.png"/><Relationship Id="rId5" Type="http://schemas.openxmlformats.org/officeDocument/2006/relationships/image" Target="../media/image190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5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81200" y="2362680"/>
            <a:ext cx="8291830" cy="1645920"/>
          </a:xfrm>
        </p:spPr>
        <p:txBody>
          <a:bodyPr>
            <a:normAutofit/>
          </a:bodyPr>
          <a:lstStyle/>
          <a:p>
            <a:r>
              <a:rPr lang="en-GB" dirty="0" smtClean="0"/>
              <a:t>stray field sources</a:t>
            </a:r>
            <a:br>
              <a:rPr lang="en-GB" dirty="0" smtClean="0"/>
            </a:br>
            <a:r>
              <a:rPr lang="en-GB" dirty="0" smtClean="0"/>
              <a:t>And Mitigation Techniques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C. Gohil,</a:t>
            </a:r>
            <a:r>
              <a:rPr lang="en-GB" dirty="0"/>
              <a:t> </a:t>
            </a:r>
            <a:r>
              <a:rPr lang="en-GB" dirty="0" smtClean="0"/>
              <a:t>E. Marin, D. Schulte, P. Burrows</a:t>
            </a:r>
          </a:p>
          <a:p>
            <a:r>
              <a:rPr lang="en-GB" dirty="0" smtClean="0"/>
              <a:t>(22/01/18)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15903" y="332548"/>
            <a:ext cx="1157127" cy="113796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476117" y="356510"/>
            <a:ext cx="1090039" cy="10900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027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3723" y="1035347"/>
            <a:ext cx="4912887" cy="3684666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20110" y="1035347"/>
            <a:ext cx="4996336" cy="3747252"/>
          </a:xfrm>
          <a:prstGeom prst="rect">
            <a:avLst/>
          </a:prstGeom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457199" y="410308"/>
            <a:ext cx="11289323" cy="797169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kern="1200" cap="all" spc="200" baseline="0">
                <a:solidFill>
                  <a:srgbClr val="262626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u="sng" dirty="0" smtClean="0"/>
              <a:t>Ml + </a:t>
            </a:r>
            <a:r>
              <a:rPr lang="en-GB" u="sng" dirty="0" err="1" smtClean="0"/>
              <a:t>bds</a:t>
            </a:r>
            <a:endParaRPr lang="en-GB" u="sng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7C07017-8FE3-D44E-A4AF-E8C5C7111D75}" type="slidenum">
              <a:rPr lang="en-GB" smtClean="0">
                <a:solidFill>
                  <a:schemeClr val="tx1"/>
                </a:solidFill>
              </a:rPr>
              <a:t>10</a:t>
            </a:fld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531373" y="972601"/>
            <a:ext cx="347947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/>
              <a:t>Anti-symmetric field </a:t>
            </a:r>
            <a:r>
              <a:rPr lang="en-GB" sz="2000" dirty="0" err="1" smtClean="0"/>
              <a:t>w.r.t</a:t>
            </a:r>
            <a:r>
              <a:rPr lang="en-GB" sz="2000" dirty="0" smtClean="0"/>
              <a:t> the IP</a:t>
            </a:r>
            <a:endParaRPr lang="en-GB" sz="2000" dirty="0"/>
          </a:p>
        </p:txBody>
      </p:sp>
      <p:sp>
        <p:nvSpPr>
          <p:cNvPr id="10" name="TextBox 9"/>
          <p:cNvSpPr txBox="1"/>
          <p:nvPr/>
        </p:nvSpPr>
        <p:spPr>
          <a:xfrm>
            <a:off x="1838785" y="972601"/>
            <a:ext cx="297293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/>
              <a:t>Symmetric field </a:t>
            </a:r>
            <a:r>
              <a:rPr lang="en-GB" sz="2000" dirty="0" err="1" smtClean="0"/>
              <a:t>w.r.t</a:t>
            </a:r>
            <a:r>
              <a:rPr lang="en-GB" sz="2000" dirty="0" smtClean="0"/>
              <a:t> the IP</a:t>
            </a:r>
            <a:endParaRPr lang="en-GB" sz="2000" dirty="0"/>
          </a:p>
        </p:txBody>
      </p:sp>
      <p:sp>
        <p:nvSpPr>
          <p:cNvPr id="11" name="TextBox 10"/>
          <p:cNvSpPr txBox="1"/>
          <p:nvPr/>
        </p:nvSpPr>
        <p:spPr>
          <a:xfrm>
            <a:off x="10257175" y="1832516"/>
            <a:ext cx="173501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J. </a:t>
            </a:r>
            <a:r>
              <a:rPr lang="en-GB" dirty="0" err="1" smtClean="0"/>
              <a:t>Snuverink</a:t>
            </a:r>
            <a:r>
              <a:rPr lang="en-GB" dirty="0" smtClean="0"/>
              <a:t> </a:t>
            </a:r>
          </a:p>
          <a:p>
            <a:r>
              <a:rPr lang="en-GB" i="1" dirty="0" smtClean="0"/>
              <a:t>et al.</a:t>
            </a:r>
            <a:r>
              <a:rPr lang="en-GB" dirty="0" smtClean="0"/>
              <a:t> (IPAC10, </a:t>
            </a:r>
            <a:r>
              <a:rPr lang="de-DE" dirty="0" smtClean="0"/>
              <a:t>WEPE023</a:t>
            </a:r>
            <a:r>
              <a:rPr lang="en-GB" dirty="0" smtClean="0"/>
              <a:t>)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/>
              <p:cNvSpPr txBox="1"/>
              <p:nvPr/>
            </p:nvSpPr>
            <p:spPr>
              <a:xfrm>
                <a:off x="773723" y="5655049"/>
                <a:ext cx="9513277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2400" dirty="0" smtClean="0"/>
                  <a:t>Show a ~</a:t>
                </a: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 charset="0"/>
                      </a:rPr>
                      <m:t>1</m:t>
                    </m:r>
                  </m:oMath>
                </a14:m>
                <a:r>
                  <a:rPr lang="en-GB" sz="2400" dirty="0" smtClean="0"/>
                  <a:t> </a:t>
                </a:r>
                <a:r>
                  <a:rPr lang="en-GB" sz="2400" dirty="0" err="1" smtClean="0"/>
                  <a:t>nT</a:t>
                </a:r>
                <a:r>
                  <a:rPr lang="en-GB" sz="2400" dirty="0" smtClean="0"/>
                  <a:t> sensitivity.</a:t>
                </a:r>
              </a:p>
            </p:txBody>
          </p:sp>
        </mc:Choice>
        <mc:Fallback xmlns="">
          <p:sp>
            <p:nvSpPr>
              <p:cNvPr id="13" name="TextBox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3723" y="5655049"/>
                <a:ext cx="9513277" cy="461665"/>
              </a:xfrm>
              <a:prstGeom prst="rect">
                <a:avLst/>
              </a:prstGeom>
              <a:blipFill rotWithShape="0">
                <a:blip r:embed="rId5"/>
                <a:stretch>
                  <a:fillRect t="-10667" b="-3066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TextBox 13"/>
          <p:cNvSpPr txBox="1"/>
          <p:nvPr/>
        </p:nvSpPr>
        <p:spPr>
          <a:xfrm>
            <a:off x="866594" y="4782599"/>
            <a:ext cx="42442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GB" sz="2400" dirty="0" smtClean="0"/>
              <a:t>Luminosity loss dominated by emittance growth.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5938562" y="4783638"/>
            <a:ext cx="446274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GB" sz="2400" dirty="0" smtClean="0"/>
              <a:t>Luminosity loss dominated beam-beam offset.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CLIC Workshop 2018 - C. Gohil, Stray Field Sources and Mitigation Techniques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807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457199" y="410308"/>
            <a:ext cx="11289323" cy="797169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kern="1200" cap="all" spc="200" baseline="0">
                <a:solidFill>
                  <a:srgbClr val="262626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u="sng" dirty="0" smtClean="0"/>
              <a:t>Sources of stray fields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7C07017-8FE3-D44E-A4AF-E8C5C7111D75}" type="slidenum">
              <a:rPr lang="en-GB" smtClean="0">
                <a:solidFill>
                  <a:schemeClr val="tx1"/>
                </a:solidFill>
              </a:rPr>
              <a:t>11</a:t>
            </a:fld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CLIC Workshop 2018 - C. Gohil, Stray Field Sources and Mitigation Techniques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4366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457199" y="410308"/>
            <a:ext cx="11289323" cy="797169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kern="1200" cap="all" spc="200" baseline="0">
                <a:solidFill>
                  <a:srgbClr val="262626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u="sng" dirty="0" smtClean="0"/>
              <a:t>Sources of stray fields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7C07017-8FE3-D44E-A4AF-E8C5C7111D75}" type="slidenum">
              <a:rPr lang="en-GB" smtClean="0">
                <a:solidFill>
                  <a:schemeClr val="tx1"/>
                </a:solidFill>
              </a:rPr>
              <a:t>12</a:t>
            </a:fld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72142" y="1360086"/>
            <a:ext cx="101668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GB" sz="2400" dirty="0" smtClean="0"/>
              <a:t>There are three classifications for stray fields sources: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CLIC Workshop 2018 - C. Gohil, Stray Field Sources and Mitigation Techniques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2311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457199" y="410308"/>
            <a:ext cx="11289323" cy="797169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kern="1200" cap="all" spc="200" baseline="0">
                <a:solidFill>
                  <a:srgbClr val="262626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u="sng" dirty="0" smtClean="0"/>
              <a:t>Sources of stray fields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7C07017-8FE3-D44E-A4AF-E8C5C7111D75}" type="slidenum">
              <a:rPr lang="en-GB" smtClean="0">
                <a:solidFill>
                  <a:schemeClr val="tx1"/>
                </a:solidFill>
              </a:rPr>
              <a:t>13</a:t>
            </a:fld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72142" y="1360086"/>
            <a:ext cx="1016687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GB" sz="2400" dirty="0" smtClean="0"/>
              <a:t>There are three classifications for stray fields sources:</a:t>
            </a:r>
          </a:p>
          <a:p>
            <a:pPr marL="742950" lvl="1" indent="-285750">
              <a:buFont typeface="Arial" charset="0"/>
              <a:buChar char="•"/>
            </a:pPr>
            <a:r>
              <a:rPr lang="en-GB" sz="2400" dirty="0" smtClean="0"/>
              <a:t>Natural sources.</a:t>
            </a:r>
          </a:p>
          <a:p>
            <a:pPr marL="1200150" lvl="2" indent="-285750">
              <a:buFont typeface="Arial" charset="0"/>
              <a:buChar char="•"/>
            </a:pPr>
            <a:r>
              <a:rPr lang="en-GB" sz="2400" dirty="0" smtClean="0"/>
              <a:t>Stray fields from</a:t>
            </a:r>
            <a:r>
              <a:rPr lang="en-GB" sz="2400" dirty="0"/>
              <a:t> </a:t>
            </a:r>
            <a:r>
              <a:rPr lang="en-GB" sz="2400" dirty="0" smtClean="0"/>
              <a:t>non-man-made objects.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CLIC Workshop 2018 - C. Gohil, Stray Field Sources and Mitigation Techniques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74265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457199" y="410308"/>
            <a:ext cx="11289323" cy="797169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kern="1200" cap="all" spc="200" baseline="0">
                <a:solidFill>
                  <a:srgbClr val="262626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u="sng" dirty="0" smtClean="0"/>
              <a:t>Sources of stray fields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7C07017-8FE3-D44E-A4AF-E8C5C7111D75}" type="slidenum">
              <a:rPr lang="en-GB" smtClean="0">
                <a:solidFill>
                  <a:schemeClr val="tx1"/>
                </a:solidFill>
              </a:rPr>
              <a:t>14</a:t>
            </a:fld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72142" y="1360086"/>
            <a:ext cx="1016687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GB" sz="2400" dirty="0" smtClean="0"/>
              <a:t>There are three classifications for stray fields sources:</a:t>
            </a:r>
          </a:p>
          <a:p>
            <a:pPr marL="742950" lvl="1" indent="-285750">
              <a:buFont typeface="Arial" charset="0"/>
              <a:buChar char="•"/>
            </a:pPr>
            <a:r>
              <a:rPr lang="en-GB" sz="2400" dirty="0" smtClean="0"/>
              <a:t>Natural sources.</a:t>
            </a:r>
          </a:p>
          <a:p>
            <a:pPr marL="1200150" lvl="2" indent="-285750">
              <a:buFont typeface="Arial" charset="0"/>
              <a:buChar char="•"/>
            </a:pPr>
            <a:r>
              <a:rPr lang="en-GB" sz="2400" dirty="0" smtClean="0"/>
              <a:t>Stray fields from</a:t>
            </a:r>
            <a:r>
              <a:rPr lang="en-GB" sz="2400" dirty="0"/>
              <a:t> </a:t>
            </a:r>
            <a:r>
              <a:rPr lang="en-GB" sz="2400" dirty="0" smtClean="0"/>
              <a:t>non-man-made objects.</a:t>
            </a:r>
          </a:p>
          <a:p>
            <a:pPr marL="742950" lvl="1" indent="-285750">
              <a:buFont typeface="Arial" charset="0"/>
              <a:buChar char="•"/>
            </a:pPr>
            <a:r>
              <a:rPr lang="en-GB" sz="2400" dirty="0" smtClean="0"/>
              <a:t>Environmental sources.</a:t>
            </a:r>
          </a:p>
          <a:p>
            <a:pPr marL="1200150" lvl="2" indent="-285750">
              <a:buFont typeface="Arial" charset="0"/>
              <a:buChar char="•"/>
            </a:pPr>
            <a:r>
              <a:rPr lang="en-GB" sz="2400" dirty="0" smtClean="0"/>
              <a:t>Stray fields </a:t>
            </a:r>
            <a:r>
              <a:rPr lang="en-GB" sz="2400" dirty="0"/>
              <a:t>from man-made objects in the vicinity of the </a:t>
            </a:r>
            <a:r>
              <a:rPr lang="en-GB" sz="2400" dirty="0" smtClean="0"/>
              <a:t>accelerator</a:t>
            </a:r>
            <a:r>
              <a:rPr lang="en-GB" sz="2400" dirty="0"/>
              <a:t>.</a:t>
            </a:r>
            <a:endParaRPr lang="en-GB" sz="2400" dirty="0" smtClean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CLIC Workshop 2018 - C. Gohil, Stray Field Sources and Mitigation Techniques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75358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457199" y="410308"/>
            <a:ext cx="11289323" cy="797169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kern="1200" cap="all" spc="200" baseline="0">
                <a:solidFill>
                  <a:srgbClr val="262626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u="sng" dirty="0" smtClean="0"/>
              <a:t>Sources of stray fields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7C07017-8FE3-D44E-A4AF-E8C5C7111D75}" type="slidenum">
              <a:rPr lang="en-GB" smtClean="0">
                <a:solidFill>
                  <a:schemeClr val="tx1"/>
                </a:solidFill>
              </a:rPr>
              <a:t>15</a:t>
            </a:fld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72142" y="1360086"/>
            <a:ext cx="10166876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GB" sz="2400" dirty="0" smtClean="0"/>
              <a:t>There are three classifications for stray fields sources:</a:t>
            </a:r>
          </a:p>
          <a:p>
            <a:pPr marL="742950" lvl="1" indent="-285750">
              <a:buFont typeface="Arial" charset="0"/>
              <a:buChar char="•"/>
            </a:pPr>
            <a:r>
              <a:rPr lang="en-GB" sz="2400" dirty="0" smtClean="0"/>
              <a:t>Natural sources.</a:t>
            </a:r>
          </a:p>
          <a:p>
            <a:pPr marL="1200150" lvl="2" indent="-285750">
              <a:buFont typeface="Arial" charset="0"/>
              <a:buChar char="•"/>
            </a:pPr>
            <a:r>
              <a:rPr lang="en-GB" sz="2400" dirty="0" smtClean="0"/>
              <a:t>Stray fields from</a:t>
            </a:r>
            <a:r>
              <a:rPr lang="en-GB" sz="2400" dirty="0"/>
              <a:t> </a:t>
            </a:r>
            <a:r>
              <a:rPr lang="en-GB" sz="2400" dirty="0" smtClean="0"/>
              <a:t>non-man-made objects.</a:t>
            </a:r>
          </a:p>
          <a:p>
            <a:pPr marL="742950" lvl="1" indent="-285750">
              <a:buFont typeface="Arial" charset="0"/>
              <a:buChar char="•"/>
            </a:pPr>
            <a:r>
              <a:rPr lang="en-GB" sz="2400" dirty="0" smtClean="0"/>
              <a:t>Environmental sources.</a:t>
            </a:r>
          </a:p>
          <a:p>
            <a:pPr marL="1200150" lvl="2" indent="-285750">
              <a:buFont typeface="Arial" charset="0"/>
              <a:buChar char="•"/>
            </a:pPr>
            <a:r>
              <a:rPr lang="en-GB" sz="2400" dirty="0" smtClean="0"/>
              <a:t>Stray fields </a:t>
            </a:r>
            <a:r>
              <a:rPr lang="en-GB" sz="2400" dirty="0"/>
              <a:t>from man-made objects in the vicinity of the accelerator</a:t>
            </a:r>
            <a:r>
              <a:rPr lang="en-GB" sz="2400" dirty="0" smtClean="0"/>
              <a:t>.</a:t>
            </a:r>
          </a:p>
          <a:p>
            <a:pPr marL="742950" lvl="1" indent="-285750">
              <a:buFont typeface="Arial" charset="0"/>
              <a:buChar char="•"/>
            </a:pPr>
            <a:r>
              <a:rPr lang="en-GB" sz="2400" dirty="0" smtClean="0"/>
              <a:t>Technical sources.</a:t>
            </a:r>
          </a:p>
          <a:p>
            <a:pPr marL="1200150" lvl="2" indent="-285750">
              <a:buFont typeface="Arial" charset="0"/>
              <a:buChar char="•"/>
            </a:pPr>
            <a:r>
              <a:rPr lang="en-GB" sz="2400" dirty="0" smtClean="0"/>
              <a:t>Stray fields </a:t>
            </a:r>
            <a:r>
              <a:rPr lang="en-GB" sz="2400" dirty="0"/>
              <a:t>from man-made objects that constitute the accelerator</a:t>
            </a:r>
            <a:r>
              <a:rPr lang="en-GB" sz="2400" dirty="0" smtClean="0"/>
              <a:t>.</a:t>
            </a:r>
            <a:endParaRPr lang="en-GB" sz="240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CLIC Workshop 2018 - C. Gohil, Stray Field Sources and Mitigation Techniques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67900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457199" y="410308"/>
            <a:ext cx="11289323" cy="797169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kern="1200" cap="all" spc="200" baseline="0">
                <a:solidFill>
                  <a:srgbClr val="262626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u="sng" dirty="0" smtClean="0"/>
              <a:t>Natural Sources</a:t>
            </a:r>
            <a:endParaRPr lang="en-GB" u="sng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7C07017-8FE3-D44E-A4AF-E8C5C7111D75}" type="slidenum">
              <a:rPr lang="en-GB" smtClean="0">
                <a:solidFill>
                  <a:schemeClr val="tx1"/>
                </a:solidFill>
              </a:rPr>
              <a:t>16</a:t>
            </a:fld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CLIC Workshop 2018 - C. Gohil, Stray Field Sources and Mitigation Techniques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48133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/>
          <a:srcRect l="689" t="941" b="7978"/>
          <a:stretch/>
        </p:blipFill>
        <p:spPr>
          <a:xfrm>
            <a:off x="6010507" y="1038385"/>
            <a:ext cx="5736016" cy="5135267"/>
          </a:xfrm>
          <a:prstGeom prst="rect">
            <a:avLst/>
          </a:prstGeom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457199" y="410308"/>
            <a:ext cx="11289323" cy="797169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kern="1200" cap="all" spc="200" baseline="0">
                <a:solidFill>
                  <a:srgbClr val="262626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u="sng" dirty="0" smtClean="0"/>
              <a:t>Natural Sources</a:t>
            </a:r>
            <a:endParaRPr lang="en-GB" u="sng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7C07017-8FE3-D44E-A4AF-E8C5C7111D75}" type="slidenum">
              <a:rPr lang="en-GB" smtClean="0">
                <a:solidFill>
                  <a:schemeClr val="tx1"/>
                </a:solidFill>
              </a:rPr>
              <a:t>17</a:t>
            </a:fld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CLIC Workshop 2018 - C. Gohil, Stray Field Sources and Mitigation Techniques</a:t>
            </a:r>
            <a:endParaRPr lang="en-GB"/>
          </a:p>
        </p:txBody>
      </p:sp>
      <p:sp>
        <p:nvSpPr>
          <p:cNvPr id="7" name="TextBox 6"/>
          <p:cNvSpPr txBox="1"/>
          <p:nvPr/>
        </p:nvSpPr>
        <p:spPr>
          <a:xfrm>
            <a:off x="858024" y="1163210"/>
            <a:ext cx="5243835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GB" sz="2400" dirty="0" smtClean="0"/>
              <a:t>Natural magnetic variation spectrum:</a:t>
            </a:r>
          </a:p>
          <a:p>
            <a:pPr marL="285750" indent="-285750">
              <a:buFont typeface="Arial" charset="0"/>
              <a:buChar char="•"/>
            </a:pPr>
            <a:endParaRPr lang="en-GB" sz="2400" dirty="0"/>
          </a:p>
          <a:p>
            <a:pPr marL="285750" indent="-285750">
              <a:buFont typeface="Arial" charset="0"/>
              <a:buChar char="•"/>
            </a:pPr>
            <a:r>
              <a:rPr lang="en-GB" sz="2400" dirty="0" smtClean="0"/>
              <a:t>Natural magnetic field variations exist at all frequencies.</a:t>
            </a:r>
          </a:p>
          <a:p>
            <a:pPr marL="285750" indent="-285750">
              <a:buFont typeface="Arial" charset="0"/>
              <a:buChar char="•"/>
            </a:pPr>
            <a:endParaRPr lang="en-GB" sz="2400" dirty="0"/>
          </a:p>
          <a:p>
            <a:pPr marL="285750" indent="-285750">
              <a:buFont typeface="Arial" charset="0"/>
              <a:buChar char="•"/>
            </a:pPr>
            <a:r>
              <a:rPr lang="en-GB" sz="2400" dirty="0" smtClean="0"/>
              <a:t>Amplitude diminishes with increasing frequency.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590477" y="5988986"/>
            <a:ext cx="13917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C. Constable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23085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/>
          <a:srcRect l="689" t="941" b="7978"/>
          <a:stretch/>
        </p:blipFill>
        <p:spPr>
          <a:xfrm>
            <a:off x="6010507" y="1038385"/>
            <a:ext cx="5736016" cy="5135267"/>
          </a:xfrm>
          <a:prstGeom prst="rect">
            <a:avLst/>
          </a:prstGeom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457199" y="410308"/>
            <a:ext cx="11289323" cy="797169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kern="1200" cap="all" spc="200" baseline="0">
                <a:solidFill>
                  <a:srgbClr val="262626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u="sng" dirty="0" smtClean="0"/>
              <a:t>Natural Sources</a:t>
            </a:r>
            <a:endParaRPr lang="en-GB" u="sng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7C07017-8FE3-D44E-A4AF-E8C5C7111D75}" type="slidenum">
              <a:rPr lang="en-GB" smtClean="0">
                <a:solidFill>
                  <a:schemeClr val="tx1"/>
                </a:solidFill>
              </a:rPr>
              <a:t>18</a:t>
            </a:fld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CLIC Workshop 2018 - C. Gohil, Stray Field Sources and Mitigation Techniques</a:t>
            </a:r>
            <a:endParaRPr lang="en-GB"/>
          </a:p>
        </p:txBody>
      </p:sp>
      <p:sp>
        <p:nvSpPr>
          <p:cNvPr id="7" name="TextBox 6"/>
          <p:cNvSpPr txBox="1"/>
          <p:nvPr/>
        </p:nvSpPr>
        <p:spPr>
          <a:xfrm>
            <a:off x="858024" y="1163210"/>
            <a:ext cx="5243835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GB" sz="2400" dirty="0" smtClean="0"/>
              <a:t>Natural magnetic variation spectrum:</a:t>
            </a:r>
          </a:p>
          <a:p>
            <a:pPr marL="285750" indent="-285750">
              <a:buFont typeface="Arial" charset="0"/>
              <a:buChar char="•"/>
            </a:pPr>
            <a:endParaRPr lang="en-GB" sz="2400" dirty="0"/>
          </a:p>
          <a:p>
            <a:pPr marL="285750" indent="-285750">
              <a:buFont typeface="Arial" charset="0"/>
              <a:buChar char="•"/>
            </a:pPr>
            <a:r>
              <a:rPr lang="en-GB" sz="2400" dirty="0" smtClean="0"/>
              <a:t>Natural magnetic field variations exist at all frequencies.</a:t>
            </a:r>
          </a:p>
          <a:p>
            <a:pPr marL="285750" indent="-285750">
              <a:buFont typeface="Arial" charset="0"/>
              <a:buChar char="•"/>
            </a:pPr>
            <a:endParaRPr lang="en-GB" sz="2400" dirty="0"/>
          </a:p>
          <a:p>
            <a:pPr marL="285750" indent="-285750">
              <a:buFont typeface="Arial" charset="0"/>
              <a:buChar char="•"/>
            </a:pPr>
            <a:r>
              <a:rPr lang="en-GB" sz="2400" dirty="0" smtClean="0"/>
              <a:t>Amplitude diminishes with increasing frequency.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590477" y="5988986"/>
            <a:ext cx="13917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C. Constable</a:t>
            </a:r>
            <a:endParaRPr lang="en-GB" dirty="0"/>
          </a:p>
        </p:txBody>
      </p:sp>
      <p:sp>
        <p:nvSpPr>
          <p:cNvPr id="4" name="Oval 3"/>
          <p:cNvSpPr/>
          <p:nvPr/>
        </p:nvSpPr>
        <p:spPr>
          <a:xfrm>
            <a:off x="9029698" y="3331026"/>
            <a:ext cx="1387928" cy="979714"/>
          </a:xfrm>
          <a:prstGeom prst="ellipse">
            <a:avLst/>
          </a:prstGeom>
          <a:noFill/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64956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/>
          <a:srcRect l="689" t="941" b="7978"/>
          <a:stretch/>
        </p:blipFill>
        <p:spPr>
          <a:xfrm>
            <a:off x="6010507" y="1038385"/>
            <a:ext cx="5736016" cy="5135267"/>
          </a:xfrm>
          <a:prstGeom prst="rect">
            <a:avLst/>
          </a:prstGeom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457199" y="410308"/>
            <a:ext cx="11289323" cy="797169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kern="1200" cap="all" spc="200" baseline="0">
                <a:solidFill>
                  <a:srgbClr val="262626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u="sng" dirty="0" smtClean="0"/>
              <a:t>Natural Sources</a:t>
            </a:r>
            <a:endParaRPr lang="en-GB" u="sng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7C07017-8FE3-D44E-A4AF-E8C5C7111D75}" type="slidenum">
              <a:rPr lang="en-GB" smtClean="0">
                <a:solidFill>
                  <a:schemeClr val="tx1"/>
                </a:solidFill>
              </a:rPr>
              <a:t>19</a:t>
            </a:fld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CLIC Workshop 2018 - C. Gohil, Stray Field Sources and Mitigation Techniques</a:t>
            </a:r>
            <a:endParaRPr lang="en-GB"/>
          </a:p>
        </p:txBody>
      </p:sp>
      <p:sp>
        <p:nvSpPr>
          <p:cNvPr id="9" name="TextBox 8"/>
          <p:cNvSpPr txBox="1"/>
          <p:nvPr/>
        </p:nvSpPr>
        <p:spPr>
          <a:xfrm>
            <a:off x="6590477" y="5988986"/>
            <a:ext cx="13917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C. Constable</a:t>
            </a:r>
            <a:endParaRPr lang="en-GB" dirty="0"/>
          </a:p>
        </p:txBody>
      </p:sp>
      <p:sp>
        <p:nvSpPr>
          <p:cNvPr id="4" name="Oval 3"/>
          <p:cNvSpPr/>
          <p:nvPr/>
        </p:nvSpPr>
        <p:spPr>
          <a:xfrm>
            <a:off x="9029698" y="3331026"/>
            <a:ext cx="1387928" cy="979714"/>
          </a:xfrm>
          <a:prstGeom prst="ellipse">
            <a:avLst/>
          </a:prstGeom>
          <a:noFill/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>
                <a:off x="1072142" y="1360086"/>
                <a:ext cx="4615964" cy="37856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charset="0"/>
                  <a:buChar char="•"/>
                </a:pPr>
                <a:r>
                  <a:rPr lang="en-GB" sz="2400" dirty="0" smtClean="0"/>
                  <a:t>Geomagnetic storms:</a:t>
                </a:r>
              </a:p>
              <a:p>
                <a:pPr marL="742950" lvl="1" indent="-285750">
                  <a:buFont typeface="Arial" charset="0"/>
                  <a:buChar char="•"/>
                </a:pPr>
                <a:r>
                  <a:rPr lang="en-GB" sz="2400" dirty="0" smtClean="0"/>
                  <a:t>Variations in the geomagnetic field, triggered by solar activity.</a:t>
                </a:r>
              </a:p>
              <a:p>
                <a:pPr marL="742950" lvl="1" indent="-285750">
                  <a:buFont typeface="Arial" charset="0"/>
                  <a:buChar char="•"/>
                </a:pPr>
                <a:endParaRPr lang="en-GB" sz="2400" dirty="0" smtClean="0"/>
              </a:p>
              <a:p>
                <a:pPr marL="742950" lvl="1" indent="-285750">
                  <a:buFont typeface="Arial" charset="0"/>
                  <a:buChar char="•"/>
                </a:pPr>
                <a:r>
                  <a:rPr lang="en-GB" sz="2400" dirty="0" smtClean="0"/>
                  <a:t>Amplitudes up to </a:t>
                </a: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 charset="0"/>
                      </a:rPr>
                      <m:t>1 </m:t>
                    </m:r>
                    <m:r>
                      <a:rPr lang="en-GB" sz="2400" b="0" i="1" smtClean="0">
                        <a:latin typeface="Cambria Math" charset="0"/>
                        <a:ea typeface="Cambria Math" charset="0"/>
                        <a:cs typeface="Cambria Math" charset="0"/>
                      </a:rPr>
                      <m:t>𝜇</m:t>
                    </m:r>
                  </m:oMath>
                </a14:m>
                <a:r>
                  <a:rPr lang="en-GB" sz="2400" dirty="0" smtClean="0"/>
                  <a:t>T, over timescales of hours.</a:t>
                </a:r>
              </a:p>
              <a:p>
                <a:pPr marL="742950" lvl="1" indent="-285750">
                  <a:buFont typeface="Arial" charset="0"/>
                  <a:buChar char="•"/>
                </a:pPr>
                <a:endParaRPr lang="en-GB" sz="2400" dirty="0" smtClean="0"/>
              </a:p>
              <a:p>
                <a:pPr marL="742950" lvl="1" indent="-285750">
                  <a:buFont typeface="Arial" charset="0"/>
                  <a:buChar char="•"/>
                </a:pPr>
                <a:r>
                  <a:rPr lang="en-GB" sz="2400" dirty="0" smtClean="0"/>
                  <a:t>Occurrence is less than </a:t>
                </a: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 charset="0"/>
                      </a:rPr>
                      <m:t>10</m:t>
                    </m:r>
                  </m:oMath>
                </a14:m>
                <a:r>
                  <a:rPr lang="en-GB" sz="2400" dirty="0" smtClean="0"/>
                  <a:t> times a year.</a:t>
                </a:r>
                <a:endParaRPr lang="en-GB" sz="2400" dirty="0"/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72142" y="1360086"/>
                <a:ext cx="4615964" cy="3785652"/>
              </a:xfrm>
              <a:prstGeom prst="rect">
                <a:avLst/>
              </a:prstGeom>
              <a:blipFill rotWithShape="0">
                <a:blip r:embed="rId4"/>
                <a:stretch>
                  <a:fillRect l="-1849" t="-1288" r="-2510" b="-273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218811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457199" y="410308"/>
            <a:ext cx="11289323" cy="797169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kern="1200" cap="all" spc="200" baseline="0">
                <a:solidFill>
                  <a:srgbClr val="262626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u="sng" dirty="0" smtClean="0"/>
              <a:t>Contents</a:t>
            </a:r>
            <a:endParaRPr lang="en-GB" u="sng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7C07017-8FE3-D44E-A4AF-E8C5C7111D75}" type="slidenum">
              <a:rPr lang="en-GB" smtClean="0">
                <a:solidFill>
                  <a:schemeClr val="tx1"/>
                </a:solidFill>
              </a:rPr>
              <a:t>2</a:t>
            </a:fld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276029" y="1447542"/>
            <a:ext cx="5297050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GB" sz="2800" dirty="0" smtClean="0"/>
              <a:t>Stray Field Sensitivity</a:t>
            </a:r>
          </a:p>
          <a:p>
            <a:pPr marL="742950" lvl="1" indent="-285750">
              <a:buFont typeface="Arial" charset="0"/>
              <a:buChar char="•"/>
            </a:pPr>
            <a:r>
              <a:rPr lang="en-GB" sz="2800" dirty="0" smtClean="0"/>
              <a:t>CLIC </a:t>
            </a:r>
            <a:r>
              <a:rPr lang="en-GB" sz="2800" smtClean="0"/>
              <a:t>3 TeV</a:t>
            </a:r>
            <a:endParaRPr lang="en-GB" sz="2800" dirty="0" smtClean="0"/>
          </a:p>
          <a:p>
            <a:pPr marL="742950" lvl="1" indent="-285750">
              <a:buFont typeface="Arial" charset="0"/>
              <a:buChar char="•"/>
            </a:pPr>
            <a:endParaRPr lang="en-GB" sz="2800" dirty="0"/>
          </a:p>
          <a:p>
            <a:pPr marL="285750" indent="-285750">
              <a:buFont typeface="Arial" charset="0"/>
              <a:buChar char="•"/>
            </a:pPr>
            <a:r>
              <a:rPr lang="en-GB" sz="2800" dirty="0"/>
              <a:t>Sources of Stray </a:t>
            </a:r>
            <a:r>
              <a:rPr lang="en-GB" sz="2800" dirty="0" smtClean="0"/>
              <a:t>Fields</a:t>
            </a:r>
          </a:p>
          <a:p>
            <a:pPr marL="742950" lvl="1" indent="-285750">
              <a:buFont typeface="Arial" charset="0"/>
              <a:buChar char="•"/>
            </a:pPr>
            <a:r>
              <a:rPr lang="en-GB" sz="2800" dirty="0" smtClean="0"/>
              <a:t>Natural</a:t>
            </a:r>
            <a:endParaRPr lang="en-GB" sz="2800" dirty="0"/>
          </a:p>
          <a:p>
            <a:pPr marL="742950" lvl="1" indent="-285750">
              <a:buFont typeface="Arial" charset="0"/>
              <a:buChar char="•"/>
            </a:pPr>
            <a:r>
              <a:rPr lang="en-GB" sz="2800" dirty="0"/>
              <a:t>Environmental</a:t>
            </a:r>
          </a:p>
          <a:p>
            <a:pPr marL="742950" lvl="1" indent="-285750">
              <a:buFont typeface="Arial" charset="0"/>
              <a:buChar char="•"/>
            </a:pPr>
            <a:r>
              <a:rPr lang="en-GB" sz="2800" dirty="0" smtClean="0"/>
              <a:t>Technical</a:t>
            </a:r>
          </a:p>
        </p:txBody>
      </p:sp>
      <p:sp>
        <p:nvSpPr>
          <p:cNvPr id="3" name="Rectangle 2"/>
          <p:cNvSpPr/>
          <p:nvPr/>
        </p:nvSpPr>
        <p:spPr>
          <a:xfrm>
            <a:off x="6721502" y="1447542"/>
            <a:ext cx="4220300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GB" sz="2800" dirty="0"/>
              <a:t>Mitigation </a:t>
            </a:r>
            <a:r>
              <a:rPr lang="en-GB" sz="2800" dirty="0" smtClean="0"/>
              <a:t>Techniques</a:t>
            </a:r>
          </a:p>
          <a:p>
            <a:pPr marL="742950" lvl="1" indent="-285750">
              <a:buFont typeface="Arial" charset="0"/>
              <a:buChar char="•"/>
            </a:pPr>
            <a:r>
              <a:rPr lang="en-GB" sz="2800" dirty="0" smtClean="0"/>
              <a:t>RTML</a:t>
            </a:r>
            <a:endParaRPr lang="en-GB" sz="2800" dirty="0"/>
          </a:p>
          <a:p>
            <a:pPr marL="742950" lvl="1" indent="-285750">
              <a:buFont typeface="Arial" charset="0"/>
              <a:buChar char="•"/>
            </a:pPr>
            <a:r>
              <a:rPr lang="en-GB" sz="2800" dirty="0" smtClean="0"/>
              <a:t>BDS</a:t>
            </a:r>
          </a:p>
          <a:p>
            <a:pPr marL="742950" lvl="1" indent="-285750">
              <a:buFont typeface="Arial" charset="0"/>
              <a:buChar char="•"/>
            </a:pPr>
            <a:r>
              <a:rPr lang="en-GB" sz="2800" dirty="0"/>
              <a:t>Passive </a:t>
            </a:r>
            <a:r>
              <a:rPr lang="en-GB" sz="2800" dirty="0" smtClean="0"/>
              <a:t>Shielding</a:t>
            </a:r>
          </a:p>
          <a:p>
            <a:pPr marL="742950" lvl="1" indent="-285750">
              <a:buFont typeface="Arial" charset="0"/>
              <a:buChar char="•"/>
            </a:pPr>
            <a:r>
              <a:rPr lang="en-GB" sz="2800" dirty="0" smtClean="0"/>
              <a:t>Active Compensation</a:t>
            </a:r>
          </a:p>
          <a:p>
            <a:pPr marL="742950" lvl="1" indent="-285750">
              <a:buFont typeface="Arial" charset="0"/>
              <a:buChar char="•"/>
            </a:pPr>
            <a:endParaRPr lang="en-GB" sz="2800" dirty="0" smtClean="0"/>
          </a:p>
          <a:p>
            <a:pPr marL="285750" indent="-285750">
              <a:buFont typeface="Arial" charset="0"/>
              <a:buChar char="•"/>
            </a:pPr>
            <a:r>
              <a:rPr lang="en-GB" sz="2800" dirty="0" smtClean="0"/>
              <a:t>Summary</a:t>
            </a:r>
            <a:endParaRPr lang="en-GB" sz="2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CLIC Workshop 2018 - C. Gohil, Stray Field Sources and Mitigation Techniques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92171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457199" y="410308"/>
            <a:ext cx="11289323" cy="797169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kern="1200" cap="all" spc="200" baseline="0">
                <a:solidFill>
                  <a:srgbClr val="262626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u="sng" dirty="0" smtClean="0"/>
              <a:t>Natural Sources</a:t>
            </a:r>
            <a:endParaRPr lang="en-GB" u="sng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7C07017-8FE3-D44E-A4AF-E8C5C7111D75}" type="slidenum">
              <a:rPr lang="en-GB" smtClean="0">
                <a:solidFill>
                  <a:schemeClr val="tx1"/>
                </a:solidFill>
              </a:rPr>
              <a:t>20</a:t>
            </a:fld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072142" y="1054414"/>
            <a:ext cx="100525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GB" sz="2400" dirty="0" smtClean="0"/>
              <a:t>Typical geomagnetic storm:</a:t>
            </a:r>
            <a:endParaRPr lang="en-GB" sz="24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244" t="13676" r="19338" b="16411"/>
          <a:stretch/>
        </p:blipFill>
        <p:spPr>
          <a:xfrm>
            <a:off x="543453" y="1651701"/>
            <a:ext cx="5463808" cy="4469395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6366188" y="1851583"/>
                <a:ext cx="4758494" cy="34163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charset="0"/>
                  <a:buChar char="•"/>
                </a:pPr>
                <a:r>
                  <a:rPr lang="en-GB" sz="2400" dirty="0" err="1" smtClean="0"/>
                  <a:t>Tihany</a:t>
                </a:r>
                <a:r>
                  <a:rPr lang="en-GB" sz="2400" dirty="0" smtClean="0"/>
                  <a:t> observatory has a similar latitude to Geneva.</a:t>
                </a:r>
              </a:p>
              <a:p>
                <a:pPr marL="285750" indent="-285750">
                  <a:buFont typeface="Arial" charset="0"/>
                  <a:buChar char="•"/>
                </a:pPr>
                <a:endParaRPr lang="en-GB" sz="2400" dirty="0" smtClean="0"/>
              </a:p>
              <a:p>
                <a:pPr marL="285750" indent="-285750">
                  <a:buFont typeface="Arial" charset="0"/>
                  <a:buChar char="•"/>
                </a:pPr>
                <a:r>
                  <a:rPr lang="en-GB" sz="2400" dirty="0" smtClean="0"/>
                  <a:t>Measurement with a flux-gate magnetometer at </a:t>
                </a: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 charset="0"/>
                      </a:rPr>
                      <m:t>1</m:t>
                    </m:r>
                  </m:oMath>
                </a14:m>
                <a:r>
                  <a:rPr lang="en-GB" sz="2400" dirty="0" smtClean="0"/>
                  <a:t> Hz.</a:t>
                </a:r>
              </a:p>
              <a:p>
                <a:pPr marL="285750" indent="-285750">
                  <a:buFont typeface="Arial" charset="0"/>
                  <a:buChar char="•"/>
                </a:pPr>
                <a:endParaRPr lang="en-GB" sz="2400" dirty="0"/>
              </a:p>
              <a:p>
                <a:pPr marL="285750" indent="-285750">
                  <a:buFont typeface="Arial" charset="0"/>
                  <a:buChar char="•"/>
                </a:pPr>
                <a:r>
                  <a:rPr lang="en-GB" sz="2400" dirty="0"/>
                  <a:t>We can study the impact of such a disturbance with a feedback acting at </a:t>
                </a:r>
                <a14:m>
                  <m:oMath xmlns:m="http://schemas.openxmlformats.org/officeDocument/2006/math">
                    <m:r>
                      <a:rPr lang="en-GB" sz="2400" i="1">
                        <a:latin typeface="Cambria Math" charset="0"/>
                      </a:rPr>
                      <m:t>1</m:t>
                    </m:r>
                  </m:oMath>
                </a14:m>
                <a:r>
                  <a:rPr lang="en-GB" sz="2400" dirty="0"/>
                  <a:t> Hz</a:t>
                </a:r>
                <a:r>
                  <a:rPr lang="en-GB" sz="2400" dirty="0" smtClean="0"/>
                  <a:t>. </a:t>
                </a:r>
                <a:endParaRPr lang="en-GB" sz="2400" dirty="0"/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66188" y="1851583"/>
                <a:ext cx="4758494" cy="3416320"/>
              </a:xfrm>
              <a:prstGeom prst="rect">
                <a:avLst/>
              </a:prstGeom>
              <a:blipFill rotWithShape="0">
                <a:blip r:embed="rId4"/>
                <a:stretch>
                  <a:fillRect l="-1665" t="-1429" r="-2945" b="-321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CLIC Workshop 2018 - C. Gohil, Stray Field Sources and Mitigation Techniques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457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457199" y="410308"/>
            <a:ext cx="11289323" cy="797169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kern="1200" cap="all" spc="200" baseline="0">
                <a:solidFill>
                  <a:srgbClr val="262626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u="sng" dirty="0" smtClean="0"/>
              <a:t>Natural Sources</a:t>
            </a:r>
            <a:endParaRPr lang="en-GB" u="sng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7C07017-8FE3-D44E-A4AF-E8C5C7111D75}" type="slidenum">
              <a:rPr lang="en-GB" smtClean="0">
                <a:solidFill>
                  <a:schemeClr val="tx1"/>
                </a:solidFill>
              </a:rPr>
              <a:t>21</a:t>
            </a:fld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072142" y="1054414"/>
            <a:ext cx="100525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GB" sz="2400" dirty="0" smtClean="0"/>
              <a:t>Typical geomagnetic storm:</a:t>
            </a:r>
            <a:endParaRPr lang="en-GB" sz="24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244" t="13676" r="19338" b="16411"/>
          <a:stretch/>
        </p:blipFill>
        <p:spPr>
          <a:xfrm>
            <a:off x="543453" y="1651701"/>
            <a:ext cx="5463808" cy="4469395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752" t="28265" r="22650" b="30427"/>
          <a:stretch/>
        </p:blipFill>
        <p:spPr>
          <a:xfrm>
            <a:off x="6007261" y="1072968"/>
            <a:ext cx="5397036" cy="3432076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/>
              <p:cNvSpPr txBox="1"/>
              <p:nvPr/>
            </p:nvSpPr>
            <p:spPr>
              <a:xfrm>
                <a:off x="6236886" y="4585425"/>
                <a:ext cx="5256775" cy="12003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charset="0"/>
                  <a:buChar char="•"/>
                </a:pPr>
                <a:r>
                  <a:rPr lang="en-GB" sz="2400" dirty="0" smtClean="0"/>
                  <a:t>Assuming a perfect orbit correction, maximum variations are O(</a:t>
                </a: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 charset="0"/>
                      </a:rPr>
                      <m:t>1</m:t>
                    </m:r>
                  </m:oMath>
                </a14:m>
                <a:r>
                  <a:rPr lang="en-GB" sz="2400" dirty="0" smtClean="0"/>
                  <a:t> </a:t>
                </a:r>
                <a:r>
                  <a:rPr lang="en-GB" sz="2400" dirty="0" err="1" smtClean="0"/>
                  <a:t>nT</a:t>
                </a:r>
                <a:r>
                  <a:rPr lang="en-GB" sz="2400" dirty="0" smtClean="0"/>
                  <a:t>) at </a:t>
                </a: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 charset="0"/>
                      </a:rPr>
                      <m:t>1</m:t>
                    </m:r>
                  </m:oMath>
                </a14:m>
                <a:r>
                  <a:rPr lang="en-GB" sz="2400" dirty="0" smtClean="0"/>
                  <a:t> Hz.</a:t>
                </a:r>
                <a:endParaRPr lang="en-GB" sz="2400" dirty="0"/>
              </a:p>
            </p:txBody>
          </p:sp>
        </mc:Choice>
        <mc:Fallback xmlns=""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36886" y="4585425"/>
                <a:ext cx="5256775" cy="1200329"/>
              </a:xfrm>
              <a:prstGeom prst="rect">
                <a:avLst/>
              </a:prstGeom>
              <a:blipFill rotWithShape="0">
                <a:blip r:embed="rId5"/>
                <a:stretch>
                  <a:fillRect l="-1508" t="-4061" b="-1066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CLIC Workshop 2018 - C. Gohil, Stray Field Sources and Mitigation Techniques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8172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566" y="1262732"/>
            <a:ext cx="5989561" cy="4492170"/>
          </a:xfrm>
          <a:prstGeom prst="rect">
            <a:avLst/>
          </a:prstGeom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457199" y="410308"/>
            <a:ext cx="11289323" cy="797169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kern="1200" cap="all" spc="200" baseline="0">
                <a:solidFill>
                  <a:srgbClr val="262626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u="sng" dirty="0" smtClean="0"/>
              <a:t>Natural Sources</a:t>
            </a:r>
            <a:endParaRPr lang="en-GB" u="sng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7C07017-8FE3-D44E-A4AF-E8C5C7111D75}" type="slidenum">
              <a:rPr lang="en-GB" smtClean="0">
                <a:solidFill>
                  <a:schemeClr val="tx1"/>
                </a:solidFill>
              </a:rPr>
              <a:t>22</a:t>
            </a:fld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072142" y="1054414"/>
            <a:ext cx="100525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GB" sz="2400" dirty="0" smtClean="0"/>
              <a:t>Typical geomagnetic storm:</a:t>
            </a:r>
            <a:endParaRPr lang="en-GB" sz="2400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752" t="28265" r="22650" b="30427"/>
          <a:stretch/>
        </p:blipFill>
        <p:spPr>
          <a:xfrm>
            <a:off x="6007261" y="1072968"/>
            <a:ext cx="5397036" cy="3432076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/>
              <p:cNvSpPr txBox="1"/>
              <p:nvPr/>
            </p:nvSpPr>
            <p:spPr>
              <a:xfrm>
                <a:off x="6236886" y="4585425"/>
                <a:ext cx="5256775" cy="12003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charset="0"/>
                  <a:buChar char="•"/>
                </a:pPr>
                <a:r>
                  <a:rPr lang="en-GB" sz="2400" dirty="0" smtClean="0"/>
                  <a:t>Assuming a perfect orbit correction, maximum variations are O(</a:t>
                </a: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 charset="0"/>
                      </a:rPr>
                      <m:t>1</m:t>
                    </m:r>
                  </m:oMath>
                </a14:m>
                <a:r>
                  <a:rPr lang="en-GB" sz="2400" dirty="0" smtClean="0"/>
                  <a:t> </a:t>
                </a:r>
                <a:r>
                  <a:rPr lang="en-GB" sz="2400" dirty="0" err="1" smtClean="0"/>
                  <a:t>nT</a:t>
                </a:r>
                <a:r>
                  <a:rPr lang="en-GB" sz="2400" dirty="0" smtClean="0"/>
                  <a:t>) at </a:t>
                </a: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 charset="0"/>
                      </a:rPr>
                      <m:t>1</m:t>
                    </m:r>
                  </m:oMath>
                </a14:m>
                <a:r>
                  <a:rPr lang="en-GB" sz="2400" dirty="0" smtClean="0"/>
                  <a:t> Hz.</a:t>
                </a:r>
                <a:endParaRPr lang="en-GB" sz="2400" dirty="0"/>
              </a:p>
            </p:txBody>
          </p:sp>
        </mc:Choice>
        <mc:Fallback xmlns=""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36886" y="4585425"/>
                <a:ext cx="5256775" cy="1200329"/>
              </a:xfrm>
              <a:prstGeom prst="rect">
                <a:avLst/>
              </a:prstGeom>
              <a:blipFill rotWithShape="0">
                <a:blip r:embed="rId5"/>
                <a:stretch>
                  <a:fillRect l="-1508" t="-4061" b="-1066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TextBox 9"/>
          <p:cNvSpPr txBox="1"/>
          <p:nvPr/>
        </p:nvSpPr>
        <p:spPr>
          <a:xfrm>
            <a:off x="884576" y="5576908"/>
            <a:ext cx="258373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J. </a:t>
            </a:r>
            <a:r>
              <a:rPr lang="en-GB" dirty="0" err="1" smtClean="0"/>
              <a:t>Snuverink</a:t>
            </a:r>
            <a:endParaRPr lang="en-GB" dirty="0"/>
          </a:p>
          <a:p>
            <a:r>
              <a:rPr lang="en-GB" dirty="0" smtClean="0"/>
              <a:t>(IPAC10, </a:t>
            </a:r>
            <a:r>
              <a:rPr lang="de-DE" dirty="0" smtClean="0"/>
              <a:t>WEPE023</a:t>
            </a:r>
            <a:r>
              <a:rPr lang="en-GB" dirty="0" smtClean="0"/>
              <a:t>)</a:t>
            </a:r>
            <a:endParaRPr lang="en-GB" dirty="0"/>
          </a:p>
        </p:txBody>
      </p:sp>
      <p:cxnSp>
        <p:nvCxnSpPr>
          <p:cNvPr id="13" name="Straight Connector 12"/>
          <p:cNvCxnSpPr/>
          <p:nvPr/>
        </p:nvCxnSpPr>
        <p:spPr>
          <a:xfrm>
            <a:off x="1149875" y="3510477"/>
            <a:ext cx="4631869" cy="677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CLIC Workshop 2018 - C. Gohil, Stray Field Sources and Mitigation Techniques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05999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/>
          <a:srcRect l="689" t="941" b="7978"/>
          <a:stretch/>
        </p:blipFill>
        <p:spPr>
          <a:xfrm>
            <a:off x="6010507" y="1038385"/>
            <a:ext cx="5736016" cy="5135267"/>
          </a:xfrm>
          <a:prstGeom prst="rect">
            <a:avLst/>
          </a:prstGeom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457199" y="410308"/>
            <a:ext cx="11289323" cy="797169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kern="1200" cap="all" spc="200" baseline="0">
                <a:solidFill>
                  <a:srgbClr val="262626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u="sng" dirty="0" smtClean="0"/>
              <a:t>Natural Sources</a:t>
            </a:r>
            <a:endParaRPr lang="en-GB" u="sng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7C07017-8FE3-D44E-A4AF-E8C5C7111D75}" type="slidenum">
              <a:rPr lang="en-GB" smtClean="0">
                <a:solidFill>
                  <a:schemeClr val="tx1"/>
                </a:solidFill>
              </a:rPr>
              <a:t>23</a:t>
            </a:fld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CLIC Workshop 2018 - C. Gohil, Stray Field Sources and Mitigation Techniques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6590477" y="5988986"/>
            <a:ext cx="13917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C. Constable</a:t>
            </a:r>
            <a:endParaRPr lang="en-GB" dirty="0"/>
          </a:p>
        </p:txBody>
      </p:sp>
      <p:sp>
        <p:nvSpPr>
          <p:cNvPr id="11" name="Oval 10"/>
          <p:cNvSpPr/>
          <p:nvPr/>
        </p:nvSpPr>
        <p:spPr>
          <a:xfrm>
            <a:off x="9029698" y="3360522"/>
            <a:ext cx="1387928" cy="979714"/>
          </a:xfrm>
          <a:prstGeom prst="ellipse">
            <a:avLst/>
          </a:prstGeom>
          <a:noFill/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3" name="Straight Arrow Connector 12"/>
          <p:cNvCxnSpPr/>
          <p:nvPr/>
        </p:nvCxnSpPr>
        <p:spPr>
          <a:xfrm flipV="1">
            <a:off x="6010507" y="4100052"/>
            <a:ext cx="2868022" cy="1304705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3923674" y="5287908"/>
            <a:ext cx="255461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/>
              <a:t>Can be handled with feedback</a:t>
            </a:r>
            <a:endParaRPr lang="en-GB" sz="2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/>
              <p:cNvSpPr txBox="1"/>
              <p:nvPr/>
            </p:nvSpPr>
            <p:spPr>
              <a:xfrm>
                <a:off x="1072142" y="1360086"/>
                <a:ext cx="4512229" cy="37856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charset="0"/>
                  <a:buChar char="•"/>
                </a:pPr>
                <a:r>
                  <a:rPr lang="en-GB" sz="2400" dirty="0" smtClean="0"/>
                  <a:t>Geomagnetic storms:</a:t>
                </a:r>
              </a:p>
              <a:p>
                <a:pPr marL="742950" lvl="1" indent="-285750">
                  <a:buFont typeface="Arial" charset="0"/>
                  <a:buChar char="•"/>
                </a:pPr>
                <a:r>
                  <a:rPr lang="en-GB" sz="2400" dirty="0" smtClean="0"/>
                  <a:t>Variations in the geomagnetic field, triggered by solar activity.</a:t>
                </a:r>
              </a:p>
              <a:p>
                <a:pPr marL="742950" lvl="1" indent="-285750">
                  <a:buFont typeface="Arial" charset="0"/>
                  <a:buChar char="•"/>
                </a:pPr>
                <a:endParaRPr lang="en-GB" sz="2400" dirty="0" smtClean="0"/>
              </a:p>
              <a:p>
                <a:pPr marL="742950" lvl="1" indent="-285750">
                  <a:buFont typeface="Arial" charset="0"/>
                  <a:buChar char="•"/>
                </a:pPr>
                <a:r>
                  <a:rPr lang="en-GB" sz="2400" dirty="0" smtClean="0"/>
                  <a:t>Amplitudes up to </a:t>
                </a: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 charset="0"/>
                      </a:rPr>
                      <m:t>1000</m:t>
                    </m:r>
                  </m:oMath>
                </a14:m>
                <a:r>
                  <a:rPr lang="en-GB" sz="2400" dirty="0" smtClean="0"/>
                  <a:t>s </a:t>
                </a:r>
                <a:r>
                  <a:rPr lang="en-GB" sz="2400" dirty="0" err="1" smtClean="0"/>
                  <a:t>nT</a:t>
                </a:r>
                <a:r>
                  <a:rPr lang="en-GB" sz="2400" dirty="0" smtClean="0"/>
                  <a:t>, over timescales of hours.</a:t>
                </a:r>
              </a:p>
              <a:p>
                <a:pPr marL="742950" lvl="1" indent="-285750">
                  <a:buFont typeface="Arial" charset="0"/>
                  <a:buChar char="•"/>
                </a:pPr>
                <a:endParaRPr lang="en-GB" sz="2400" dirty="0" smtClean="0"/>
              </a:p>
              <a:p>
                <a:pPr marL="742950" lvl="1" indent="-285750">
                  <a:buFont typeface="Arial" charset="0"/>
                  <a:buChar char="•"/>
                </a:pPr>
                <a:r>
                  <a:rPr lang="en-GB" sz="2400" dirty="0" smtClean="0"/>
                  <a:t>Occurrence is less than </a:t>
                </a: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 charset="0"/>
                      </a:rPr>
                      <m:t>10</m:t>
                    </m:r>
                  </m:oMath>
                </a14:m>
                <a:r>
                  <a:rPr lang="en-GB" sz="2400" dirty="0" smtClean="0"/>
                  <a:t> times a year.</a:t>
                </a:r>
                <a:endParaRPr lang="en-GB" sz="2400" dirty="0"/>
              </a:p>
            </p:txBody>
          </p:sp>
        </mc:Choice>
        <mc:Fallback xmlns="">
          <p:sp>
            <p:nvSpPr>
              <p:cNvPr id="16" name="TextBox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72142" y="1360086"/>
                <a:ext cx="4512229" cy="3785652"/>
              </a:xfrm>
              <a:prstGeom prst="rect">
                <a:avLst/>
              </a:prstGeom>
              <a:blipFill rotWithShape="0">
                <a:blip r:embed="rId4"/>
                <a:stretch>
                  <a:fillRect l="-1892" t="-1288" r="-541" b="-273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770455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/>
          <a:srcRect l="689" t="941" b="7978"/>
          <a:stretch/>
        </p:blipFill>
        <p:spPr>
          <a:xfrm>
            <a:off x="6010507" y="1038385"/>
            <a:ext cx="5736016" cy="5135267"/>
          </a:xfrm>
          <a:prstGeom prst="rect">
            <a:avLst/>
          </a:prstGeom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457199" y="410308"/>
            <a:ext cx="11289323" cy="797169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kern="1200" cap="all" spc="200" baseline="0">
                <a:solidFill>
                  <a:srgbClr val="262626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u="sng" dirty="0" smtClean="0"/>
              <a:t>Natural Sources</a:t>
            </a:r>
            <a:endParaRPr lang="en-GB" u="sng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7C07017-8FE3-D44E-A4AF-E8C5C7111D75}" type="slidenum">
              <a:rPr lang="en-GB" smtClean="0">
                <a:solidFill>
                  <a:schemeClr val="tx1"/>
                </a:solidFill>
              </a:rPr>
              <a:t>24</a:t>
            </a:fld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CLIC Workshop 2018 - C. Gohil, Stray Field Sources and Mitigation Techniques</a:t>
            </a:r>
            <a:endParaRPr lang="en-GB"/>
          </a:p>
        </p:txBody>
      </p:sp>
      <p:sp>
        <p:nvSpPr>
          <p:cNvPr id="6" name="TextBox 5"/>
          <p:cNvSpPr txBox="1"/>
          <p:nvPr/>
        </p:nvSpPr>
        <p:spPr>
          <a:xfrm>
            <a:off x="6590477" y="5988986"/>
            <a:ext cx="13917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C. Constable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858024" y="1163210"/>
                <a:ext cx="5243835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charset="0"/>
                  <a:buChar char="•"/>
                </a:pPr>
                <a:r>
                  <a:rPr lang="en-GB" sz="2400" dirty="0" smtClean="0"/>
                  <a:t>Let’s consider processes above </a:t>
                </a: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 charset="0"/>
                      </a:rPr>
                      <m:t>1</m:t>
                    </m:r>
                  </m:oMath>
                </a14:m>
                <a:r>
                  <a:rPr lang="en-GB" sz="2400" dirty="0" smtClean="0"/>
                  <a:t> Hz:</a:t>
                </a:r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58024" y="1163210"/>
                <a:ext cx="5243835" cy="461665"/>
              </a:xfrm>
              <a:prstGeom prst="rect">
                <a:avLst/>
              </a:prstGeom>
              <a:blipFill rotWithShape="0">
                <a:blip r:embed="rId4"/>
                <a:stretch>
                  <a:fillRect l="-1628" t="-10526" b="-2894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0" name="Straight Connector 9"/>
          <p:cNvCxnSpPr/>
          <p:nvPr/>
        </p:nvCxnSpPr>
        <p:spPr>
          <a:xfrm flipV="1">
            <a:off x="9929813" y="1207477"/>
            <a:ext cx="0" cy="4478948"/>
          </a:xfrm>
          <a:prstGeom prst="line">
            <a:avLst/>
          </a:prstGeom>
          <a:ln w="3810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0049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/>
          <a:srcRect l="689" t="941" b="7978"/>
          <a:stretch/>
        </p:blipFill>
        <p:spPr>
          <a:xfrm>
            <a:off x="6010507" y="1038385"/>
            <a:ext cx="5736016" cy="5135267"/>
          </a:xfrm>
          <a:prstGeom prst="rect">
            <a:avLst/>
          </a:prstGeom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457199" y="410308"/>
            <a:ext cx="11289323" cy="797169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kern="1200" cap="all" spc="200" baseline="0">
                <a:solidFill>
                  <a:srgbClr val="262626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u="sng" dirty="0" smtClean="0"/>
              <a:t>Natural Sources</a:t>
            </a:r>
            <a:endParaRPr lang="en-GB" u="sng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7C07017-8FE3-D44E-A4AF-E8C5C7111D75}" type="slidenum">
              <a:rPr lang="en-GB" smtClean="0">
                <a:solidFill>
                  <a:schemeClr val="tx1"/>
                </a:solidFill>
              </a:rPr>
              <a:t>25</a:t>
            </a:fld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CLIC Workshop 2018 - C. Gohil, Stray Field Sources and Mitigation Techniques</a:t>
            </a:r>
            <a:endParaRPr lang="en-GB"/>
          </a:p>
        </p:txBody>
      </p:sp>
      <p:sp>
        <p:nvSpPr>
          <p:cNvPr id="6" name="TextBox 5"/>
          <p:cNvSpPr txBox="1"/>
          <p:nvPr/>
        </p:nvSpPr>
        <p:spPr>
          <a:xfrm>
            <a:off x="6590477" y="5988986"/>
            <a:ext cx="13917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C. Constable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858024" y="1163210"/>
                <a:ext cx="5243835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charset="0"/>
                  <a:buChar char="•"/>
                </a:pPr>
                <a:r>
                  <a:rPr lang="en-GB" sz="2400" dirty="0" smtClean="0"/>
                  <a:t>Let’s consider processes above </a:t>
                </a: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 charset="0"/>
                      </a:rPr>
                      <m:t>1</m:t>
                    </m:r>
                  </m:oMath>
                </a14:m>
                <a:r>
                  <a:rPr lang="en-GB" sz="2400" dirty="0" smtClean="0"/>
                  <a:t> Hz:</a:t>
                </a:r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58024" y="1163210"/>
                <a:ext cx="5243835" cy="461665"/>
              </a:xfrm>
              <a:prstGeom prst="rect">
                <a:avLst/>
              </a:prstGeom>
              <a:blipFill rotWithShape="0">
                <a:blip r:embed="rId4"/>
                <a:stretch>
                  <a:fillRect l="-1628" t="-10526" b="-2894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0" name="Straight Connector 9"/>
          <p:cNvCxnSpPr/>
          <p:nvPr/>
        </p:nvCxnSpPr>
        <p:spPr>
          <a:xfrm flipV="1">
            <a:off x="9929813" y="1207477"/>
            <a:ext cx="0" cy="4478948"/>
          </a:xfrm>
          <a:prstGeom prst="line">
            <a:avLst/>
          </a:prstGeom>
          <a:ln w="3810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Oval 3"/>
          <p:cNvSpPr/>
          <p:nvPr/>
        </p:nvSpPr>
        <p:spPr>
          <a:xfrm>
            <a:off x="10482943" y="4327071"/>
            <a:ext cx="641739" cy="1359354"/>
          </a:xfrm>
          <a:prstGeom prst="ellipse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48867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/>
          <a:srcRect l="689" t="941" b="7978"/>
          <a:stretch/>
        </p:blipFill>
        <p:spPr>
          <a:xfrm>
            <a:off x="6010507" y="1038385"/>
            <a:ext cx="5736016" cy="5135267"/>
          </a:xfrm>
          <a:prstGeom prst="rect">
            <a:avLst/>
          </a:prstGeom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457199" y="410308"/>
            <a:ext cx="11289323" cy="797169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kern="1200" cap="all" spc="200" baseline="0">
                <a:solidFill>
                  <a:srgbClr val="262626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u="sng" dirty="0" smtClean="0"/>
              <a:t>Natural Sources</a:t>
            </a:r>
            <a:endParaRPr lang="en-GB" u="sng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7C07017-8FE3-D44E-A4AF-E8C5C7111D75}" type="slidenum">
              <a:rPr lang="en-GB" smtClean="0">
                <a:solidFill>
                  <a:schemeClr val="tx1"/>
                </a:solidFill>
              </a:rPr>
              <a:t>26</a:t>
            </a:fld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CLIC Workshop 2018 - C. Gohil, Stray Field Sources and Mitigation Techniques</a:t>
            </a:r>
            <a:endParaRPr lang="en-GB"/>
          </a:p>
        </p:txBody>
      </p:sp>
      <p:sp>
        <p:nvSpPr>
          <p:cNvPr id="6" name="TextBox 5"/>
          <p:cNvSpPr txBox="1"/>
          <p:nvPr/>
        </p:nvSpPr>
        <p:spPr>
          <a:xfrm>
            <a:off x="6590477" y="5988986"/>
            <a:ext cx="13917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C. Constable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858024" y="1163210"/>
                <a:ext cx="5243835" cy="489364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charset="0"/>
                  <a:buChar char="•"/>
                </a:pPr>
                <a:r>
                  <a:rPr lang="en-GB" sz="2400" dirty="0" smtClean="0"/>
                  <a:t>Let’s consider processes above </a:t>
                </a: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 charset="0"/>
                      </a:rPr>
                      <m:t>1</m:t>
                    </m:r>
                  </m:oMath>
                </a14:m>
                <a:r>
                  <a:rPr lang="en-GB" sz="2400" dirty="0" smtClean="0"/>
                  <a:t> Hz:</a:t>
                </a:r>
                <a:endParaRPr lang="en-GB" sz="2400" dirty="0"/>
              </a:p>
              <a:p>
                <a:pPr marL="285750" indent="-285750">
                  <a:buFont typeface="Arial" charset="0"/>
                  <a:buChar char="•"/>
                </a:pPr>
                <a:r>
                  <a:rPr lang="en-GB" sz="2400" dirty="0" smtClean="0"/>
                  <a:t>Skin depth:</a:t>
                </a:r>
              </a:p>
              <a:p>
                <a:pPr marL="285750" indent="-285750">
                  <a:buFont typeface="Arial" charset="0"/>
                  <a:buChar char="•"/>
                </a:pPr>
                <a:endParaRPr lang="en-GB" sz="2400" dirty="0"/>
              </a:p>
              <a:p>
                <a:pPr marL="285750" indent="-285750">
                  <a:buFont typeface="Arial" charset="0"/>
                  <a:buChar char="•"/>
                </a:pPr>
                <a:endParaRPr lang="en-GB" sz="2400" dirty="0" smtClean="0"/>
              </a:p>
              <a:p>
                <a:pPr marL="285750" indent="-285750">
                  <a:buFont typeface="Arial" charset="0"/>
                  <a:buChar char="•"/>
                </a:pPr>
                <a:endParaRPr lang="en-GB" sz="2400" dirty="0"/>
              </a:p>
              <a:p>
                <a:pPr marL="285750" indent="-285750">
                  <a:buFont typeface="Arial" charset="0"/>
                  <a:buChar char="•"/>
                </a:pPr>
                <a:endParaRPr lang="en-GB" sz="2400" dirty="0"/>
              </a:p>
              <a:p>
                <a:pPr marL="285750" indent="-285750">
                  <a:buFont typeface="Arial" charset="0"/>
                  <a:buChar char="•"/>
                </a:pPr>
                <a:r>
                  <a:rPr lang="en-GB" sz="2400" dirty="0" smtClean="0"/>
                  <a:t>Assuming </a:t>
                </a:r>
                <a14:m>
                  <m:oMath xmlns:m="http://schemas.openxmlformats.org/officeDocument/2006/math">
                    <m:r>
                      <a:rPr lang="en-GB" sz="2400" i="1" smtClean="0">
                        <a:latin typeface="Cambria Math" charset="0"/>
                        <a:ea typeface="Cambria Math" charset="0"/>
                        <a:cs typeface="Cambria Math" charset="0"/>
                      </a:rPr>
                      <m:t>𝜇</m:t>
                    </m:r>
                    <m:r>
                      <a:rPr lang="en-GB" sz="2400" b="0" i="1" smtClean="0">
                        <a:latin typeface="Cambria Math" charset="0"/>
                        <a:ea typeface="Cambria Math" charset="0"/>
                        <a:cs typeface="Cambria Math" charset="0"/>
                      </a:rPr>
                      <m:t>=</m:t>
                    </m:r>
                    <m:sSub>
                      <m:sSubPr>
                        <m:ctrlPr>
                          <a:rPr lang="en-US" sz="2400" b="0" i="1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𝜇</m:t>
                        </m:r>
                      </m:e>
                      <m:sub>
                        <m:r>
                          <a:rPr lang="en-GB" sz="2400" b="0" i="1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GB" sz="2400" dirty="0" smtClean="0"/>
                  <a:t>, </a:t>
                </a:r>
                <a14:m>
                  <m:oMath xmlns:m="http://schemas.openxmlformats.org/officeDocument/2006/math">
                    <m:r>
                      <a:rPr lang="en-GB" sz="2400" i="1" smtClean="0">
                        <a:latin typeface="Cambria Math" charset="0"/>
                        <a:ea typeface="Cambria Math" charset="0"/>
                        <a:cs typeface="Cambria Math" charset="0"/>
                      </a:rPr>
                      <m:t>𝜎</m:t>
                    </m:r>
                    <m:r>
                      <a:rPr lang="en-GB" sz="2400" b="0" i="1" smtClean="0">
                        <a:latin typeface="Cambria Math" charset="0"/>
                        <a:ea typeface="Cambria Math" charset="0"/>
                        <a:cs typeface="Cambria Math" charset="0"/>
                      </a:rPr>
                      <m:t>=0.01</m:t>
                    </m:r>
                  </m:oMath>
                </a14:m>
                <a:r>
                  <a:rPr lang="en-GB" sz="2400" dirty="0" smtClean="0"/>
                  <a:t> S/m for the Earth,</a:t>
                </a:r>
              </a:p>
              <a:p>
                <a:pPr marL="285750" indent="-285750">
                  <a:buFont typeface="Arial" charset="0"/>
                  <a:buChar char="•"/>
                </a:pPr>
                <a:endParaRPr lang="en-GB" sz="2400" dirty="0"/>
              </a:p>
              <a:p>
                <a:pPr marL="285750" indent="-285750">
                  <a:buFont typeface="Arial" charset="0"/>
                  <a:buChar char="•"/>
                </a:pPr>
                <a:endParaRPr lang="en-GB" sz="2400" dirty="0" smtClean="0"/>
              </a:p>
              <a:p>
                <a:r>
                  <a:rPr lang="en-GB" sz="2400" dirty="0" smtClean="0"/>
                  <a:t>    for a </a:t>
                </a: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 charset="0"/>
                      </a:rPr>
                      <m:t>10</m:t>
                    </m:r>
                  </m:oMath>
                </a14:m>
                <a:r>
                  <a:rPr lang="en-GB" sz="2400" dirty="0" smtClean="0"/>
                  <a:t> kHz frequency.</a:t>
                </a:r>
                <a:endParaRPr lang="en-GB" sz="2400" dirty="0"/>
              </a:p>
              <a:p>
                <a:pPr marL="342900" indent="-342900">
                  <a:buFont typeface="Arial" charset="0"/>
                  <a:buChar char="•"/>
                </a:pPr>
                <a:r>
                  <a:rPr lang="en-GB" sz="2400" dirty="0" smtClean="0"/>
                  <a:t>Corresponds to sub-</a:t>
                </a:r>
                <a:r>
                  <a:rPr lang="en-GB" sz="2400" dirty="0" err="1" smtClean="0"/>
                  <a:t>nT</a:t>
                </a:r>
                <a:r>
                  <a:rPr lang="en-GB" sz="2400" dirty="0" smtClean="0"/>
                  <a:t> reaching the accelerator.</a:t>
                </a:r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58024" y="1163210"/>
                <a:ext cx="5243835" cy="4893647"/>
              </a:xfrm>
              <a:prstGeom prst="rect">
                <a:avLst/>
              </a:prstGeom>
              <a:blipFill rotWithShape="0">
                <a:blip r:embed="rId4"/>
                <a:stretch>
                  <a:fillRect l="-1628" t="-996" b="-186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0" name="Straight Connector 9"/>
          <p:cNvCxnSpPr/>
          <p:nvPr/>
        </p:nvCxnSpPr>
        <p:spPr>
          <a:xfrm flipV="1">
            <a:off x="9929813" y="1207477"/>
            <a:ext cx="0" cy="4478948"/>
          </a:xfrm>
          <a:prstGeom prst="line">
            <a:avLst/>
          </a:prstGeom>
          <a:ln w="3810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1794328" y="1902323"/>
                <a:ext cx="2566023" cy="136537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800" i="1" smtClean="0">
                          <a:latin typeface="Cambria Math" charset="0"/>
                          <a:ea typeface="Cambria Math" charset="0"/>
                          <a:cs typeface="Cambria Math" charset="0"/>
                        </a:rPr>
                        <m:t>𝛿</m:t>
                      </m:r>
                      <m:r>
                        <a:rPr lang="en-GB" sz="2800" b="0" i="1" smtClean="0">
                          <a:latin typeface="Cambria Math" charset="0"/>
                          <a:ea typeface="Cambria Math" charset="0"/>
                          <a:cs typeface="Cambria Math" charset="0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en-GB" sz="2800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</m:ctrlPr>
                        </m:radPr>
                        <m:deg/>
                        <m:e>
                          <m:f>
                            <m:fPr>
                              <m:ctrlPr>
                                <a:rPr lang="mr-IN" sz="2800" b="0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fPr>
                            <m:num>
                              <m:r>
                                <a:rPr lang="en-GB" sz="2800" b="0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2</m:t>
                              </m:r>
                            </m:num>
                            <m:den>
                              <m:r>
                                <a:rPr lang="mr-IN" sz="2800" b="0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𝜇𝜎</m:t>
                              </m:r>
                              <m:r>
                                <a:rPr lang="en-GB" sz="2800" b="0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(2</m:t>
                              </m:r>
                              <m:r>
                                <a:rPr lang="en-GB" sz="2800" b="0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𝜋</m:t>
                              </m:r>
                              <m:r>
                                <a:rPr lang="en-GB" sz="2800" b="0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𝑓</m:t>
                              </m:r>
                              <m:r>
                                <a:rPr lang="en-GB" sz="2800" b="0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)</m:t>
                              </m:r>
                            </m:den>
                          </m:f>
                        </m:e>
                      </m:rad>
                    </m:oMath>
                  </m:oMathPara>
                </a14:m>
                <a:endParaRPr lang="en-GB" sz="2800" dirty="0"/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94328" y="1902323"/>
                <a:ext cx="2566023" cy="1365374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>
                <a:off x="2368228" y="4214251"/>
                <a:ext cx="2153538" cy="584775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GB" sz="3200" i="1" smtClean="0">
                        <a:latin typeface="Cambria Math" charset="0"/>
                        <a:ea typeface="Cambria Math" charset="0"/>
                        <a:cs typeface="Cambria Math" charset="0"/>
                      </a:rPr>
                      <m:t>𝛿</m:t>
                    </m:r>
                    <m:r>
                      <a:rPr lang="en-GB" sz="3200" b="0" i="1" smtClean="0">
                        <a:latin typeface="Cambria Math" charset="0"/>
                        <a:ea typeface="Cambria Math" charset="0"/>
                        <a:cs typeface="Cambria Math" charset="0"/>
                      </a:rPr>
                      <m:t>=50.3</m:t>
                    </m:r>
                  </m:oMath>
                </a14:m>
                <a:r>
                  <a:rPr lang="en-GB" sz="3200" dirty="0" smtClean="0"/>
                  <a:t> m</a:t>
                </a:r>
                <a:endParaRPr lang="en-GB" sz="3200" dirty="0"/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68228" y="4214251"/>
                <a:ext cx="2153538" cy="584775"/>
              </a:xfrm>
              <a:prstGeom prst="rect">
                <a:avLst/>
              </a:prstGeom>
              <a:blipFill rotWithShape="0">
                <a:blip r:embed="rId6"/>
                <a:stretch>
                  <a:fillRect t="-12245" r="-5899" b="-31633"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Oval 11"/>
          <p:cNvSpPr/>
          <p:nvPr/>
        </p:nvSpPr>
        <p:spPr>
          <a:xfrm>
            <a:off x="10482943" y="4327071"/>
            <a:ext cx="641739" cy="1359354"/>
          </a:xfrm>
          <a:prstGeom prst="ellipse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82304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457199" y="410308"/>
            <a:ext cx="11289323" cy="797169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kern="1200" cap="all" spc="200" baseline="0">
                <a:solidFill>
                  <a:srgbClr val="262626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u="sng" dirty="0" smtClean="0"/>
              <a:t>Natural Sources</a:t>
            </a:r>
            <a:endParaRPr lang="en-GB" u="sng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7C07017-8FE3-D44E-A4AF-E8C5C7111D75}" type="slidenum">
              <a:rPr lang="en-GB" smtClean="0">
                <a:solidFill>
                  <a:schemeClr val="tx1"/>
                </a:solidFill>
              </a:rPr>
              <a:t>27</a:t>
            </a:fld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CLIC Workshop 2018 - C. Gohil, Stray Field Sources and Mitigation Techniques</a:t>
            </a:r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6" name="Content Placeholder 6"/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794062157"/>
                  </p:ext>
                </p:extLst>
              </p:nvPr>
            </p:nvGraphicFramePr>
            <p:xfrm>
              <a:off x="529769" y="2018617"/>
              <a:ext cx="11086006" cy="2457016"/>
            </p:xfrm>
            <a:graphic>
              <a:graphicData uri="http://schemas.openxmlformats.org/drawingml/2006/table">
                <a:tbl>
                  <a:tblPr firstRow="1" bandRow="1">
                    <a:tableStyleId>{2D5ABB26-0587-4C30-8999-92F81FD0307C}</a:tableStyleId>
                  </a:tblPr>
                  <a:tblGrid>
                    <a:gridCol w="3416759"/>
                    <a:gridCol w="2061029"/>
                    <a:gridCol w="2641600"/>
                    <a:gridCol w="2966618"/>
                  </a:tblGrid>
                  <a:tr h="434471">
                    <a:tc>
                      <a:txBody>
                        <a:bodyPr/>
                        <a:lstStyle/>
                        <a:p>
                          <a:r>
                            <a:rPr lang="en-GB" sz="2000" b="1" dirty="0" smtClean="0"/>
                            <a:t>Phenomena</a:t>
                          </a:r>
                          <a:endParaRPr lang="en-GB" sz="2000" b="1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2000" b="1" dirty="0" smtClean="0"/>
                            <a:t>Frequency</a:t>
                          </a:r>
                          <a:endParaRPr lang="en-GB" sz="2000" b="1" dirty="0"/>
                        </a:p>
                      </a:txBody>
                      <a:tcP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2000" b="1" dirty="0" smtClean="0"/>
                            <a:t>Typical amplitudes</a:t>
                          </a:r>
                          <a:endParaRPr lang="en-GB" sz="2000" b="1" dirty="0"/>
                        </a:p>
                      </a:txBody>
                      <a:tcPr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2000" b="1" dirty="0" smtClean="0"/>
                            <a:t>Occurrence</a:t>
                          </a:r>
                          <a:endParaRPr lang="en-GB" sz="2000" b="1" dirty="0"/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397052">
                    <a:tc>
                      <a:txBody>
                        <a:bodyPr/>
                        <a:lstStyle/>
                        <a:p>
                          <a:r>
                            <a:rPr lang="en-GB" sz="2000" dirty="0" smtClean="0"/>
                            <a:t>Schumann</a:t>
                          </a:r>
                          <a:r>
                            <a:rPr lang="en-GB" sz="2000" baseline="0" dirty="0" smtClean="0"/>
                            <a:t> Resonances</a:t>
                          </a:r>
                          <a:endParaRPr lang="en-GB" sz="2000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r>
                                <a:rPr lang="en-GB" sz="2000" smtClean="0">
                                  <a:latin typeface="Cambria Math" charset="0"/>
                                </a:rPr>
                                <m:t>3−60</m:t>
                              </m:r>
                            </m:oMath>
                          </a14:m>
                          <a:r>
                            <a:rPr lang="en-GB" sz="2000" dirty="0" smtClean="0"/>
                            <a:t> Hz</a:t>
                          </a:r>
                          <a:endParaRPr lang="en-GB" sz="2000" dirty="0"/>
                        </a:p>
                      </a:txBody>
                      <a:tcP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r>
                                <a:rPr lang="en-GB" sz="2000" smtClean="0">
                                  <a:latin typeface="Cambria Math" charset="0"/>
                                </a:rPr>
                                <m:t>3</m:t>
                              </m:r>
                            </m:oMath>
                          </a14:m>
                          <a:r>
                            <a:rPr lang="en-GB" sz="2000" dirty="0" smtClean="0"/>
                            <a:t> </a:t>
                          </a:r>
                          <a:r>
                            <a:rPr lang="en-GB" sz="2000" dirty="0" err="1" smtClean="0"/>
                            <a:t>pT</a:t>
                          </a:r>
                          <a:endParaRPr lang="en-GB" sz="2000" dirty="0"/>
                        </a:p>
                      </a:txBody>
                      <a:tcPr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2000" dirty="0" smtClean="0"/>
                            <a:t>Continuous.</a:t>
                          </a:r>
                          <a:endParaRPr lang="en-GB" sz="2000" dirty="0"/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</a:tr>
                  <a:tr h="360609"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2000" kern="1200" dirty="0" smtClean="0">
                              <a:effectLst/>
                            </a:rPr>
                            <a:t>Ionospheric Alfven Resonances </a:t>
                          </a:r>
                          <a:endParaRPr lang="en-US" sz="2000" dirty="0" smtClean="0">
                            <a:effectLst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 xmlns:m="http://schemas.openxmlformats.org/officeDocument/2006/math">
                              <m:r>
                                <a:rPr lang="en-GB" sz="2000" smtClean="0">
                                  <a:latin typeface="Cambria Math" charset="0"/>
                                </a:rPr>
                                <m:t>0.1−5</m:t>
                              </m:r>
                            </m:oMath>
                          </a14:m>
                          <a:r>
                            <a:rPr lang="en-GB" sz="2000" dirty="0" smtClean="0"/>
                            <a:t> Hz</a:t>
                          </a:r>
                          <a:endParaRPr lang="en-GB" sz="2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 xmlns:m="http://schemas.openxmlformats.org/officeDocument/2006/math">
                              <m:r>
                                <a:rPr lang="en-GB" sz="2000" smtClean="0">
                                  <a:latin typeface="Cambria Math" charset="0"/>
                                </a:rPr>
                                <m:t>1</m:t>
                              </m:r>
                            </m:oMath>
                          </a14:m>
                          <a:r>
                            <a:rPr lang="en-GB" sz="2000" dirty="0" smtClean="0"/>
                            <a:t> pT</a:t>
                          </a:r>
                          <a:endParaRPr lang="en-GB" sz="2000" dirty="0"/>
                        </a:p>
                      </a:txBody>
                      <a:tcPr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2000" dirty="0" smtClean="0"/>
                            <a:t>More</a:t>
                          </a:r>
                          <a:r>
                            <a:rPr lang="en-GB" sz="2000" baseline="0" dirty="0" smtClean="0"/>
                            <a:t> than once a week.</a:t>
                          </a:r>
                          <a:endParaRPr lang="en-GB" sz="2000" dirty="0"/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</a:tr>
                  <a:tr h="403753"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it-IT" sz="2000" kern="1200" dirty="0" smtClean="0">
                              <a:effectLst/>
                            </a:rPr>
                            <a:t>Pc1 </a:t>
                          </a:r>
                          <a:r>
                            <a:rPr lang="it-IT" sz="2000" kern="1200" dirty="0" err="1" smtClean="0">
                              <a:effectLst/>
                            </a:rPr>
                            <a:t>Pulsations</a:t>
                          </a:r>
                          <a:r>
                            <a:rPr lang="it-IT" sz="2000" kern="1200" dirty="0" smtClean="0">
                              <a:effectLst/>
                            </a:rPr>
                            <a:t> (</a:t>
                          </a:r>
                          <a14:m>
                            <m:oMath xmlns:m="http://schemas.openxmlformats.org/officeDocument/2006/math">
                              <m:r>
                                <a:rPr lang="en-GB" sz="2000" smtClean="0">
                                  <a:effectLst/>
                                  <a:latin typeface="Cambria Math" charset="0"/>
                                </a:rPr>
                                <m:t>0.5</m:t>
                              </m:r>
                            </m:oMath>
                          </a14:m>
                          <a:r>
                            <a:rPr lang="it-IT" sz="2000" kern="1200" dirty="0" smtClean="0">
                              <a:effectLst/>
                            </a:rPr>
                            <a:t> – </a:t>
                          </a:r>
                          <a14:m>
                            <m:oMath xmlns:m="http://schemas.openxmlformats.org/officeDocument/2006/math">
                              <m:r>
                                <a:rPr lang="en-GB" sz="2000" smtClean="0">
                                  <a:effectLst/>
                                  <a:latin typeface="Cambria Math" charset="0"/>
                                </a:rPr>
                                <m:t>10</m:t>
                              </m:r>
                            </m:oMath>
                          </a14:m>
                          <a:r>
                            <a:rPr lang="it-IT" sz="2000" kern="1200" dirty="0" smtClean="0">
                              <a:effectLst/>
                            </a:rPr>
                            <a:t> Hz) </a:t>
                          </a:r>
                          <a:endParaRPr lang="it-IT" sz="2000" dirty="0" smtClean="0">
                            <a:effectLst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 xmlns:m="http://schemas.openxmlformats.org/officeDocument/2006/math">
                              <m:r>
                                <a:rPr lang="en-GB" sz="2000" smtClean="0">
                                  <a:latin typeface="Cambria Math" charset="0"/>
                                </a:rPr>
                                <m:t>0.2−5</m:t>
                              </m:r>
                            </m:oMath>
                          </a14:m>
                          <a:r>
                            <a:rPr lang="en-GB" sz="2000" dirty="0" smtClean="0"/>
                            <a:t> Hz</a:t>
                          </a:r>
                          <a:endParaRPr lang="en-GB" sz="2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 xmlns:m="http://schemas.openxmlformats.org/officeDocument/2006/math">
                              <m:r>
                                <a:rPr lang="en-GB" sz="2000" smtClean="0">
                                  <a:latin typeface="Cambria Math" charset="0"/>
                                </a:rPr>
                                <m:t>0.1</m:t>
                              </m:r>
                            </m:oMath>
                          </a14:m>
                          <a:r>
                            <a:rPr lang="en-GB" sz="2000" dirty="0" smtClean="0"/>
                            <a:t> nT</a:t>
                          </a:r>
                          <a:endParaRPr lang="en-GB" sz="2000" dirty="0"/>
                        </a:p>
                      </a:txBody>
                      <a:tcPr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2000" dirty="0" smtClean="0"/>
                            <a:t>Less</a:t>
                          </a:r>
                          <a:r>
                            <a:rPr lang="en-GB" sz="2000" baseline="0" dirty="0" smtClean="0"/>
                            <a:t> than </a:t>
                          </a:r>
                          <a14:m>
                            <m:oMath xmlns:m="http://schemas.openxmlformats.org/officeDocument/2006/math">
                              <m:r>
                                <a:rPr lang="en-GB" sz="2000" smtClean="0">
                                  <a:effectLst/>
                                  <a:latin typeface="Cambria Math" charset="0"/>
                                </a:rPr>
                                <m:t>10</m:t>
                              </m:r>
                            </m:oMath>
                          </a14:m>
                          <a:r>
                            <a:rPr lang="en-GB" sz="2000" dirty="0" smtClean="0"/>
                            <a:t> a year.</a:t>
                          </a:r>
                          <a:endParaRPr lang="en-GB" sz="2000" dirty="0"/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</a:tr>
                  <a:tr h="422188"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it-IT" sz="2000" dirty="0" smtClean="0">
                              <a:effectLst/>
                            </a:rPr>
                            <a:t>Regional </a:t>
                          </a:r>
                          <a:r>
                            <a:rPr lang="it-IT" sz="2000" dirty="0" err="1" smtClean="0">
                              <a:effectLst/>
                            </a:rPr>
                            <a:t>Lightning</a:t>
                          </a:r>
                          <a:r>
                            <a:rPr lang="it-IT" sz="2000" dirty="0" smtClean="0">
                              <a:effectLst/>
                            </a:rPr>
                            <a:t> (&lt;</a:t>
                          </a:r>
                          <a14:m>
                            <m:oMath xmlns:m="http://schemas.openxmlformats.org/officeDocument/2006/math">
                              <m:r>
                                <a:rPr lang="en-GB" sz="2000" smtClean="0">
                                  <a:effectLst/>
                                  <a:latin typeface="Cambria Math" charset="0"/>
                                </a:rPr>
                                <m:t>1000</m:t>
                              </m:r>
                            </m:oMath>
                          </a14:m>
                          <a:r>
                            <a:rPr lang="it-IT" sz="2000" dirty="0" smtClean="0">
                              <a:effectLst/>
                            </a:rPr>
                            <a:t> km)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 xmlns:m="http://schemas.openxmlformats.org/officeDocument/2006/math">
                              <m:r>
                                <a:rPr lang="en-GB" sz="2000" smtClean="0">
                                  <a:latin typeface="Cambria Math" charset="0"/>
                                </a:rPr>
                                <m:t>1</m:t>
                              </m:r>
                            </m:oMath>
                          </a14:m>
                          <a:r>
                            <a:rPr lang="en-GB" sz="2000" dirty="0" smtClean="0"/>
                            <a:t> Hz - </a:t>
                          </a:r>
                          <a14:m>
                            <m:oMath xmlns:m="http://schemas.openxmlformats.org/officeDocument/2006/math">
                              <m:r>
                                <a:rPr lang="en-GB" sz="2000" smtClean="0">
                                  <a:latin typeface="Cambria Math" charset="0"/>
                                </a:rPr>
                                <m:t>300</m:t>
                              </m:r>
                            </m:oMath>
                          </a14:m>
                          <a:r>
                            <a:rPr lang="en-GB" sz="2000" dirty="0" smtClean="0"/>
                            <a:t> MHz </a:t>
                          </a:r>
                          <a:endParaRPr lang="en-GB" sz="2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 xmlns:m="http://schemas.openxmlformats.org/officeDocument/2006/math">
                              <m:r>
                                <a:rPr lang="en-GB" sz="2000" smtClean="0">
                                  <a:latin typeface="Cambria Math" charset="0"/>
                                </a:rPr>
                                <m:t>0.25</m:t>
                              </m:r>
                            </m:oMath>
                          </a14:m>
                          <a:r>
                            <a:rPr lang="en-GB" sz="2000" dirty="0" smtClean="0"/>
                            <a:t> nT</a:t>
                          </a:r>
                          <a:endParaRPr lang="en-GB" sz="2000" dirty="0"/>
                        </a:p>
                      </a:txBody>
                      <a:tcPr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2000" dirty="0" smtClean="0"/>
                            <a:t>Most days.</a:t>
                          </a:r>
                          <a:endParaRPr lang="en-GB" sz="2000" dirty="0"/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</a:tr>
                  <a:tr h="403312"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it-IT" sz="2000" dirty="0" smtClean="0">
                              <a:effectLst/>
                            </a:rPr>
                            <a:t>Local </a:t>
                          </a:r>
                          <a:r>
                            <a:rPr lang="it-IT" sz="2000" dirty="0" err="1" smtClean="0">
                              <a:effectLst/>
                            </a:rPr>
                            <a:t>Lightning</a:t>
                          </a:r>
                          <a:r>
                            <a:rPr lang="it-IT" sz="2000" dirty="0" smtClean="0">
                              <a:effectLst/>
                            </a:rPr>
                            <a:t> (&lt;</a:t>
                          </a:r>
                          <a14:m>
                            <m:oMath xmlns:m="http://schemas.openxmlformats.org/officeDocument/2006/math">
                              <m:r>
                                <a:rPr lang="en-GB" sz="2000" smtClean="0">
                                  <a:effectLst/>
                                  <a:latin typeface="Cambria Math" charset="0"/>
                                </a:rPr>
                                <m:t>10</m:t>
                              </m:r>
                            </m:oMath>
                          </a14:m>
                          <a:r>
                            <a:rPr lang="it-IT" sz="2000" dirty="0" smtClean="0">
                              <a:effectLst/>
                            </a:rPr>
                            <a:t> km)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 xmlns:m="http://schemas.openxmlformats.org/officeDocument/2006/math">
                              <m:r>
                                <a:rPr lang="en-GB" sz="2000" smtClean="0">
                                  <a:latin typeface="Cambria Math" charset="0"/>
                                </a:rPr>
                                <m:t>1</m:t>
                              </m:r>
                            </m:oMath>
                          </a14:m>
                          <a:r>
                            <a:rPr lang="en-GB" sz="2000" dirty="0" smtClean="0"/>
                            <a:t> Hz - </a:t>
                          </a:r>
                          <a14:m>
                            <m:oMath xmlns:m="http://schemas.openxmlformats.org/officeDocument/2006/math">
                              <m:r>
                                <a:rPr lang="en-GB" sz="2000" smtClean="0">
                                  <a:latin typeface="Cambria Math" charset="0"/>
                                </a:rPr>
                                <m:t>300</m:t>
                              </m:r>
                            </m:oMath>
                          </a14:m>
                          <a:r>
                            <a:rPr lang="en-GB" sz="2000" dirty="0" smtClean="0"/>
                            <a:t> MHz </a:t>
                          </a:r>
                          <a:endParaRPr lang="en-GB" sz="2000" dirty="0"/>
                        </a:p>
                      </a:txBody>
                      <a:tcPr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 xmlns:m="http://schemas.openxmlformats.org/officeDocument/2006/math">
                              <m:r>
                                <a:rPr lang="en-GB" sz="2000" smtClean="0">
                                  <a:latin typeface="Cambria Math" charset="0"/>
                                </a:rPr>
                                <m:t>1</m:t>
                              </m:r>
                            </m:oMath>
                          </a14:m>
                          <a:r>
                            <a:rPr lang="en-GB" sz="2000" dirty="0" smtClean="0"/>
                            <a:t> </a:t>
                          </a:r>
                          <a:r>
                            <a:rPr lang="en-GB" sz="2000" dirty="0" err="1" smtClean="0"/>
                            <a:t>nT</a:t>
                          </a:r>
                          <a:r>
                            <a:rPr lang="en-GB" sz="2000" dirty="0" smtClean="0"/>
                            <a:t> (up </a:t>
                          </a:r>
                          <a14:m>
                            <m:oMath xmlns:m="http://schemas.openxmlformats.org/officeDocument/2006/math">
                              <m:r>
                                <a:rPr lang="en-GB" sz="2000" smtClean="0">
                                  <a:latin typeface="Cambria Math" charset="0"/>
                                </a:rPr>
                                <m:t>70</m:t>
                              </m:r>
                            </m:oMath>
                          </a14:m>
                          <a:r>
                            <a:rPr lang="en-GB" sz="2000" dirty="0" smtClean="0"/>
                            <a:t> </a:t>
                          </a:r>
                          <a:r>
                            <a:rPr lang="en-GB" sz="2000" dirty="0" err="1" smtClean="0"/>
                            <a:t>nT</a:t>
                          </a:r>
                          <a:r>
                            <a:rPr lang="en-GB" sz="2000" dirty="0" smtClean="0"/>
                            <a:t> meas.)</a:t>
                          </a:r>
                          <a:endParaRPr lang="en-GB" sz="2000" dirty="0"/>
                        </a:p>
                      </a:txBody>
                      <a:tcPr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2000" dirty="0" smtClean="0"/>
                            <a:t>More than</a:t>
                          </a:r>
                          <a:r>
                            <a:rPr lang="en-GB" sz="2000" baseline="0" dirty="0" smtClean="0"/>
                            <a:t> once a month.</a:t>
                          </a:r>
                          <a:endParaRPr lang="en-GB" sz="2000" dirty="0"/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6" name="Content Placeholder 6"/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794062157"/>
                  </p:ext>
                </p:extLst>
              </p:nvPr>
            </p:nvGraphicFramePr>
            <p:xfrm>
              <a:off x="529769" y="2018617"/>
              <a:ext cx="11086006" cy="2457016"/>
            </p:xfrm>
            <a:graphic>
              <a:graphicData uri="http://schemas.openxmlformats.org/drawingml/2006/table">
                <a:tbl>
                  <a:tblPr firstRow="1" bandRow="1">
                    <a:tableStyleId>{2D5ABB26-0587-4C30-8999-92F81FD0307C}</a:tableStyleId>
                  </a:tblPr>
                  <a:tblGrid>
                    <a:gridCol w="3416759"/>
                    <a:gridCol w="2061029"/>
                    <a:gridCol w="2641600"/>
                    <a:gridCol w="2966618"/>
                  </a:tblGrid>
                  <a:tr h="434471">
                    <a:tc>
                      <a:txBody>
                        <a:bodyPr/>
                        <a:lstStyle/>
                        <a:p>
                          <a:r>
                            <a:rPr lang="en-GB" sz="2000" b="1" dirty="0" smtClean="0"/>
                            <a:t>Phenomena</a:t>
                          </a:r>
                          <a:endParaRPr lang="en-GB" sz="2000" b="1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2000" b="1" dirty="0" smtClean="0"/>
                            <a:t>Frequency</a:t>
                          </a:r>
                          <a:endParaRPr lang="en-GB" sz="2000" b="1" dirty="0"/>
                        </a:p>
                      </a:txBody>
                      <a:tcP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2000" b="1" dirty="0" smtClean="0"/>
                            <a:t>Typical amplitudes</a:t>
                          </a:r>
                          <a:endParaRPr lang="en-GB" sz="2000" b="1" dirty="0"/>
                        </a:p>
                      </a:txBody>
                      <a:tcPr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2000" b="1" dirty="0" smtClean="0"/>
                            <a:t>Occurrence</a:t>
                          </a:r>
                          <a:endParaRPr lang="en-GB" sz="2000" b="1" dirty="0"/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397052">
                    <a:tc>
                      <a:txBody>
                        <a:bodyPr/>
                        <a:lstStyle/>
                        <a:p>
                          <a:r>
                            <a:rPr lang="en-GB" sz="2000" dirty="0" smtClean="0"/>
                            <a:t>Schumann</a:t>
                          </a:r>
                          <a:r>
                            <a:rPr lang="en-GB" sz="2000" baseline="0" dirty="0" smtClean="0"/>
                            <a:t> Resonances</a:t>
                          </a:r>
                          <a:endParaRPr lang="en-GB" sz="2000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blipFill rotWithShape="0">
                          <a:blip r:embed="rId3"/>
                          <a:stretch>
                            <a:fillRect l="-166272" t="-115152" r="-273077" b="-42878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blipFill rotWithShape="0">
                          <a:blip r:embed="rId3"/>
                          <a:stretch>
                            <a:fillRect l="-207373" t="-115152" r="-112673" b="-42878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2000" dirty="0" smtClean="0"/>
                            <a:t>Continuous.</a:t>
                          </a:r>
                          <a:endParaRPr lang="en-GB" sz="2000" dirty="0"/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</a:tr>
                  <a:tr h="396240"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2000" kern="1200" dirty="0" smtClean="0">
                              <a:effectLst/>
                            </a:rPr>
                            <a:t>Ionospheric Alfven Resonances </a:t>
                          </a:r>
                          <a:endParaRPr lang="en-US" sz="2000" dirty="0" smtClean="0">
                            <a:effectLst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0">
                          <a:blip r:embed="rId3"/>
                          <a:stretch>
                            <a:fillRect l="-166272" t="-218462" r="-273077" b="-33538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blipFill rotWithShape="0">
                          <a:blip r:embed="rId3"/>
                          <a:stretch>
                            <a:fillRect l="-207373" t="-218462" r="-112673" b="-33538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2000" dirty="0" smtClean="0"/>
                            <a:t>More</a:t>
                          </a:r>
                          <a:r>
                            <a:rPr lang="en-GB" sz="2000" baseline="0" dirty="0" smtClean="0"/>
                            <a:t> than once a week.</a:t>
                          </a:r>
                          <a:endParaRPr lang="en-GB" sz="2000" dirty="0"/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</a:tr>
                  <a:tr h="403753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blipFill rotWithShape="0">
                          <a:blip r:embed="rId3"/>
                          <a:stretch>
                            <a:fillRect l="-178" t="-313636" r="-224777" b="-23030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0">
                          <a:blip r:embed="rId3"/>
                          <a:stretch>
                            <a:fillRect l="-166272" t="-313636" r="-273077" b="-23030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blipFill rotWithShape="0">
                          <a:blip r:embed="rId3"/>
                          <a:stretch>
                            <a:fillRect l="-207373" t="-313636" r="-112673" b="-23030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blipFill rotWithShape="0">
                          <a:blip r:embed="rId3"/>
                          <a:stretch>
                            <a:fillRect l="-273922" t="-313636" r="-411" b="-230303"/>
                          </a:stretch>
                        </a:blipFill>
                      </a:tcPr>
                    </a:tc>
                  </a:tr>
                  <a:tr h="422188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blipFill rotWithShape="0">
                          <a:blip r:embed="rId3"/>
                          <a:stretch>
                            <a:fillRect l="-178" t="-390000" r="-224777" b="-11714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0">
                          <a:blip r:embed="rId3"/>
                          <a:stretch>
                            <a:fillRect l="-166272" t="-390000" r="-273077" b="-11714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blipFill rotWithShape="0">
                          <a:blip r:embed="rId3"/>
                          <a:stretch>
                            <a:fillRect l="-207373" t="-390000" r="-112673" b="-11714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2000" dirty="0" smtClean="0"/>
                            <a:t>Most days.</a:t>
                          </a:r>
                          <a:endParaRPr lang="en-GB" sz="2000" dirty="0"/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</a:tr>
                  <a:tr h="403312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0">
                          <a:blip r:embed="rId3"/>
                          <a:stretch>
                            <a:fillRect l="-178" t="-519697" r="-224777" b="-2424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0">
                          <a:blip r:embed="rId3"/>
                          <a:stretch>
                            <a:fillRect l="-166272" t="-519697" r="-273077" b="-2424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0">
                          <a:blip r:embed="rId3"/>
                          <a:stretch>
                            <a:fillRect l="-207373" t="-519697" r="-112673" b="-2424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2000" dirty="0" smtClean="0"/>
                            <a:t>More than</a:t>
                          </a:r>
                          <a:r>
                            <a:rPr lang="en-GB" sz="2000" baseline="0" dirty="0" smtClean="0"/>
                            <a:t> once a month.</a:t>
                          </a:r>
                          <a:endParaRPr lang="en-GB" sz="2000" dirty="0"/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835572" y="1292144"/>
                <a:ext cx="9954776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285750" indent="-285750">
                  <a:buFont typeface="Arial" charset="0"/>
                  <a:buChar char="•"/>
                </a:pPr>
                <a:r>
                  <a:rPr lang="en-GB" sz="2400" dirty="0" smtClean="0"/>
                  <a:t>Amplitudes and occurrences of natural magnetic field variations above </a:t>
                </a: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 charset="0"/>
                      </a:rPr>
                      <m:t>1</m:t>
                    </m:r>
                  </m:oMath>
                </a14:m>
                <a:r>
                  <a:rPr lang="en-GB" sz="2400" dirty="0" smtClean="0"/>
                  <a:t> Hz:</a:t>
                </a:r>
                <a:endParaRPr lang="en-GB" sz="2400" dirty="0"/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5572" y="1292144"/>
                <a:ext cx="9954776" cy="461665"/>
              </a:xfrm>
              <a:prstGeom prst="rect">
                <a:avLst/>
              </a:prstGeom>
              <a:blipFill rotWithShape="0">
                <a:blip r:embed="rId4"/>
                <a:stretch>
                  <a:fillRect l="-796" t="-10526" r="-61" b="-2894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Box 6"/>
          <p:cNvSpPr txBox="1"/>
          <p:nvPr/>
        </p:nvSpPr>
        <p:spPr>
          <a:xfrm>
            <a:off x="835572" y="4785691"/>
            <a:ext cx="61693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GB" sz="2400" dirty="0" smtClean="0"/>
              <a:t>Most processes are within the field tolerance.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9083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457199" y="410308"/>
            <a:ext cx="11289323" cy="797169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kern="1200" cap="all" spc="200" baseline="0">
                <a:solidFill>
                  <a:srgbClr val="262626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u="sng" dirty="0" smtClean="0"/>
              <a:t>Environmental sources</a:t>
            </a:r>
            <a:endParaRPr lang="en-GB" u="sng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7C07017-8FE3-D44E-A4AF-E8C5C7111D75}" type="slidenum">
              <a:rPr lang="en-GB" smtClean="0">
                <a:solidFill>
                  <a:schemeClr val="tx1"/>
                </a:solidFill>
              </a:rPr>
              <a:t>28</a:t>
            </a:fld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CLIC Workshop 2018 - C. Gohil, Stray Field Sources and Mitigation Techniques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61319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457199" y="410308"/>
            <a:ext cx="11289323" cy="797169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kern="1200" cap="all" spc="200" baseline="0">
                <a:solidFill>
                  <a:srgbClr val="262626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u="sng" dirty="0" smtClean="0"/>
              <a:t>Environmental sources</a:t>
            </a:r>
            <a:endParaRPr lang="en-GB" u="sng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7C07017-8FE3-D44E-A4AF-E8C5C7111D75}" type="slidenum">
              <a:rPr lang="en-GB" smtClean="0">
                <a:solidFill>
                  <a:schemeClr val="tx1"/>
                </a:solidFill>
              </a:rPr>
              <a:t>29</a:t>
            </a:fld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072142" y="1360086"/>
            <a:ext cx="1016687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GB" sz="2400" dirty="0" smtClean="0"/>
              <a:t>Examples:</a:t>
            </a:r>
          </a:p>
          <a:p>
            <a:pPr marL="742950" lvl="1" indent="-285750">
              <a:buFont typeface="Arial" charset="0"/>
              <a:buChar char="•"/>
            </a:pPr>
            <a:r>
              <a:rPr lang="en-GB" sz="2400" dirty="0" smtClean="0"/>
              <a:t>Electrical grid, power lines.</a:t>
            </a:r>
          </a:p>
          <a:p>
            <a:pPr marL="742950" lvl="1" indent="-285750">
              <a:buFont typeface="Arial" charset="0"/>
              <a:buChar char="•"/>
            </a:pPr>
            <a:r>
              <a:rPr lang="en-GB" sz="2400" dirty="0" smtClean="0"/>
              <a:t>Local infrastructure </a:t>
            </a:r>
            <a:r>
              <a:rPr lang="mr-IN" sz="2400" dirty="0" smtClean="0"/>
              <a:t>–</a:t>
            </a:r>
            <a:r>
              <a:rPr lang="en-GB" sz="2400" dirty="0" smtClean="0"/>
              <a:t> Trains, trams, etc.</a:t>
            </a:r>
          </a:p>
          <a:p>
            <a:pPr marL="742950" lvl="1" indent="-285750">
              <a:buFont typeface="Arial" charset="0"/>
              <a:buChar char="•"/>
            </a:pPr>
            <a:r>
              <a:rPr lang="en-GB" sz="2400" dirty="0" smtClean="0"/>
              <a:t>Other accelerators </a:t>
            </a:r>
            <a:r>
              <a:rPr lang="mr-IN" sz="2400" dirty="0" smtClean="0"/>
              <a:t>–</a:t>
            </a:r>
            <a:r>
              <a:rPr lang="en-GB" sz="2400" dirty="0" smtClean="0"/>
              <a:t> PS.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CLIC Workshop 2018 - C. Gohil, Stray Field Sources and Mitigation Techniques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96356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457199" y="410308"/>
            <a:ext cx="11289323" cy="797169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kern="1200" cap="all" spc="200" baseline="0">
                <a:solidFill>
                  <a:srgbClr val="262626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u="sng" dirty="0" smtClean="0"/>
              <a:t>Stray field sensitivity</a:t>
            </a:r>
            <a:endParaRPr lang="en-GB" u="sng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7C07017-8FE3-D44E-A4AF-E8C5C7111D75}" type="slidenum">
              <a:rPr lang="en-GB" smtClean="0">
                <a:solidFill>
                  <a:schemeClr val="tx1"/>
                </a:solidFill>
              </a:rPr>
              <a:t>3</a:t>
            </a:fld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CLIC Workshop 2018 - C. Gohil, Stray Field Sources and Mitigation Techniques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85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100" y="1327997"/>
            <a:ext cx="6033025" cy="4524769"/>
          </a:xfrm>
          <a:prstGeom prst="rect">
            <a:avLst/>
          </a:prstGeom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457199" y="410308"/>
            <a:ext cx="11289323" cy="797169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kern="1200" cap="all" spc="200" baseline="0">
                <a:solidFill>
                  <a:srgbClr val="262626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u="sng" dirty="0" smtClean="0"/>
              <a:t>Environmental sources</a:t>
            </a:r>
            <a:endParaRPr lang="en-GB" u="sng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7C07017-8FE3-D44E-A4AF-E8C5C7111D75}" type="slidenum">
              <a:rPr lang="en-GB" smtClean="0">
                <a:solidFill>
                  <a:schemeClr val="tx1"/>
                </a:solidFill>
              </a:rPr>
              <a:t>30</a:t>
            </a:fld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45961" y="1129254"/>
            <a:ext cx="101668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GB" sz="2400" dirty="0" smtClean="0"/>
              <a:t>Background magnetic field variations in building 10 (15/01/18):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6273998" y="1848200"/>
                <a:ext cx="4638839" cy="37856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charset="0"/>
                  <a:buChar char="•"/>
                </a:pPr>
                <a:r>
                  <a:rPr lang="en-GB" sz="2400" dirty="0" smtClean="0"/>
                  <a:t>Measurements taken with a     </a:t>
                </a: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 charset="0"/>
                      </a:rPr>
                      <m:t>1.5</m:t>
                    </m:r>
                  </m:oMath>
                </a14:m>
                <a:r>
                  <a:rPr lang="en-GB" sz="2400" dirty="0" smtClean="0"/>
                  <a:t> kHz flux-gate magnetometer.</a:t>
                </a:r>
              </a:p>
              <a:p>
                <a:pPr marL="285750" indent="-285750">
                  <a:buFont typeface="Arial" charset="0"/>
                  <a:buChar char="•"/>
                </a:pPr>
                <a:endParaRPr lang="en-GB" sz="2400" dirty="0" smtClean="0"/>
              </a:p>
              <a:p>
                <a:pPr marL="285750" indent="-285750">
                  <a:buFont typeface="Arial" charset="0"/>
                  <a:buChar char="•"/>
                </a:pPr>
                <a:r>
                  <a:rPr lang="en-GB" sz="2400" dirty="0" smtClean="0"/>
                  <a:t>Frequency bandwidth: </a:t>
                </a: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 charset="0"/>
                      </a:rPr>
                      <m:t>0</m:t>
                    </m:r>
                  </m:oMath>
                </a14:m>
                <a:r>
                  <a:rPr lang="en-GB" sz="2400" dirty="0" smtClean="0"/>
                  <a:t>-</a:t>
                </a: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 charset="0"/>
                      </a:rPr>
                      <m:t>300</m:t>
                    </m:r>
                  </m:oMath>
                </a14:m>
                <a:r>
                  <a:rPr lang="en-GB" sz="2400" dirty="0" smtClean="0"/>
                  <a:t> Hz.</a:t>
                </a:r>
              </a:p>
              <a:p>
                <a:pPr marL="285750" indent="-285750">
                  <a:buFont typeface="Arial" charset="0"/>
                  <a:buChar char="•"/>
                </a:pPr>
                <a:endParaRPr lang="en-GB" sz="2400" dirty="0" smtClean="0"/>
              </a:p>
              <a:p>
                <a:pPr marL="285750" indent="-285750">
                  <a:buFont typeface="Arial" charset="0"/>
                  <a:buChar char="•"/>
                </a:pPr>
                <a:r>
                  <a:rPr lang="en-GB" sz="2400" dirty="0"/>
                  <a:t>During LHC shutdown</a:t>
                </a:r>
                <a:r>
                  <a:rPr lang="en-GB" sz="2400" dirty="0" smtClean="0"/>
                  <a:t>.</a:t>
                </a:r>
              </a:p>
              <a:p>
                <a:pPr marL="285750" indent="-285750">
                  <a:buFont typeface="Arial" charset="0"/>
                  <a:buChar char="•"/>
                </a:pPr>
                <a:endParaRPr lang="en-GB" sz="2400" dirty="0" smtClean="0"/>
              </a:p>
              <a:p>
                <a:pPr marL="285750" indent="-285750">
                  <a:buFont typeface="Arial" charset="0"/>
                  <a:buChar char="•"/>
                </a:pPr>
                <a:r>
                  <a:rPr lang="en-GB" sz="2400" dirty="0" smtClean="0"/>
                  <a:t>In z-direction only.</a:t>
                </a:r>
              </a:p>
              <a:p>
                <a:pPr marL="285750" indent="-285750">
                  <a:buFont typeface="Arial" charset="0"/>
                  <a:buChar char="•"/>
                </a:pPr>
                <a:endParaRPr lang="en-GB" sz="2400" dirty="0"/>
              </a:p>
              <a:p>
                <a:pPr marL="285750" indent="-285750">
                  <a:buFont typeface="Arial" charset="0"/>
                  <a:buChar char="•"/>
                </a:pPr>
                <a:r>
                  <a:rPr lang="en-GB" sz="2400" dirty="0" smtClean="0"/>
                  <a:t>Fluctuations of O(10 </a:t>
                </a:r>
                <a:r>
                  <a:rPr lang="en-GB" sz="2400" dirty="0" err="1" smtClean="0"/>
                  <a:t>nT</a:t>
                </a:r>
                <a:r>
                  <a:rPr lang="en-GB" sz="2400" dirty="0" smtClean="0"/>
                  <a:t>).</a:t>
                </a:r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73998" y="1848200"/>
                <a:ext cx="4638839" cy="3785652"/>
              </a:xfrm>
              <a:prstGeom prst="rect">
                <a:avLst/>
              </a:prstGeom>
              <a:blipFill rotWithShape="0">
                <a:blip r:embed="rId4"/>
                <a:stretch>
                  <a:fillRect l="-1708" t="-1288" b="-273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CLIC Workshop 2018 - C. Gohil, Stray Field Sources and Mitigation Techniques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80971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199" y="1360086"/>
            <a:ext cx="6477112" cy="4857834"/>
          </a:xfrm>
          <a:prstGeom prst="rect">
            <a:avLst/>
          </a:prstGeom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457199" y="410308"/>
            <a:ext cx="11289323" cy="797169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kern="1200" cap="all" spc="200" baseline="0">
                <a:solidFill>
                  <a:srgbClr val="262626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u="sng" dirty="0" smtClean="0"/>
              <a:t>Environmental sources</a:t>
            </a:r>
            <a:endParaRPr lang="en-GB" u="sng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7C07017-8FE3-D44E-A4AF-E8C5C7111D75}" type="slidenum">
              <a:rPr lang="en-GB" smtClean="0">
                <a:solidFill>
                  <a:schemeClr val="tx1"/>
                </a:solidFill>
              </a:rPr>
              <a:t>31</a:t>
            </a:fld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45961" y="1129254"/>
            <a:ext cx="101668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GB" sz="2400" dirty="0" smtClean="0"/>
              <a:t>Background magnetic field variations in building 10 (15/01/18):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6493085" y="1926423"/>
                <a:ext cx="4813010" cy="415498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charset="0"/>
                  <a:buChar char="•"/>
                </a:pPr>
                <a:r>
                  <a:rPr lang="en-GB" sz="2400" dirty="0" smtClean="0"/>
                  <a:t>Harmonics of </a:t>
                </a: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 charset="0"/>
                      </a:rPr>
                      <m:t>50</m:t>
                    </m:r>
                  </m:oMath>
                </a14:m>
                <a:r>
                  <a:rPr lang="en-GB" sz="2400" dirty="0" smtClean="0"/>
                  <a:t> Hz from the electrical grid observed.</a:t>
                </a:r>
              </a:p>
              <a:p>
                <a:pPr marL="285750" indent="-285750">
                  <a:buFont typeface="Arial" charset="0"/>
                  <a:buChar char="•"/>
                </a:pPr>
                <a:endParaRPr lang="en-GB" sz="2400" dirty="0" smtClean="0"/>
              </a:p>
              <a:p>
                <a:pPr marL="285750" indent="-285750">
                  <a:buFont typeface="Arial" charset="0"/>
                  <a:buChar char="•"/>
                </a:pPr>
                <a:r>
                  <a:rPr lang="en-GB" sz="2400" dirty="0" smtClean="0"/>
                  <a:t>Diminishes with increasing frequency.</a:t>
                </a:r>
              </a:p>
              <a:p>
                <a:pPr marL="285750" indent="-285750">
                  <a:buFont typeface="Arial" charset="0"/>
                  <a:buChar char="•"/>
                </a:pPr>
                <a:endParaRPr lang="en-GB" sz="2400" dirty="0" smtClean="0"/>
              </a:p>
              <a:p>
                <a:pPr marL="285750" indent="-285750">
                  <a:buFont typeface="Arial" charset="0"/>
                  <a:buChar char="•"/>
                </a:pPr>
                <a:r>
                  <a:rPr lang="en-GB" sz="2400" dirty="0" smtClean="0"/>
                  <a:t> </a:t>
                </a:r>
              </a:p>
              <a:p>
                <a:pPr marL="285750" indent="-285750">
                  <a:buFont typeface="Arial" charset="0"/>
                  <a:buChar char="•"/>
                </a:pPr>
                <a:endParaRPr lang="en-GB" sz="2400" dirty="0" smtClean="0"/>
              </a:p>
              <a:p>
                <a:pPr marL="285750" indent="-285750">
                  <a:buFont typeface="Arial" charset="0"/>
                  <a:buChar char="•"/>
                </a:pPr>
                <a:r>
                  <a:rPr lang="en-GB" sz="2400" dirty="0" smtClean="0"/>
                  <a:t>The CLIC beam has a repetition rate of </a:t>
                </a: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 charset="0"/>
                      </a:rPr>
                      <m:t>50</m:t>
                    </m:r>
                  </m:oMath>
                </a14:m>
                <a:r>
                  <a:rPr lang="en-GB" sz="2400" dirty="0" smtClean="0"/>
                  <a:t> Hz so harmonics of this frequency appear static.</a:t>
                </a:r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93085" y="1926423"/>
                <a:ext cx="4813010" cy="4154984"/>
              </a:xfrm>
              <a:prstGeom prst="rect">
                <a:avLst/>
              </a:prstGeom>
              <a:blipFill rotWithShape="0">
                <a:blip r:embed="rId4"/>
                <a:stretch>
                  <a:fillRect l="-1646" t="-1173" r="-2025" b="-234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CLIC Workshop 2018 - C. Gohil, Stray Field Sources and Mitigation Techniques</a:t>
            </a:r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6853187" y="4138831"/>
                <a:ext cx="2907271" cy="461665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GB" sz="2400" i="1" smtClean="0">
                        <a:latin typeface="Cambria Math" charset="0"/>
                        <a:ea typeface="Cambria Math" charset="0"/>
                        <a:cs typeface="Cambria Math" charset="0"/>
                      </a:rPr>
                      <m:t>𝛿</m:t>
                    </m:r>
                    <m:r>
                      <a:rPr lang="en-GB" sz="2400" b="0" i="1" smtClean="0">
                        <a:latin typeface="Cambria Math" charset="0"/>
                        <a:ea typeface="Cambria Math" charset="0"/>
                        <a:cs typeface="Cambria Math" charset="0"/>
                      </a:rPr>
                      <m:t>=746</m:t>
                    </m:r>
                  </m:oMath>
                </a14:m>
                <a:r>
                  <a:rPr lang="en-GB" sz="2400" dirty="0" smtClean="0"/>
                  <a:t> m for </a:t>
                </a: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 charset="0"/>
                      </a:rPr>
                      <m:t>50</m:t>
                    </m:r>
                  </m:oMath>
                </a14:m>
                <a:r>
                  <a:rPr lang="en-GB" sz="2400" dirty="0" smtClean="0"/>
                  <a:t> Hz</a:t>
                </a:r>
                <a:endParaRPr lang="en-GB" sz="2400" dirty="0"/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53187" y="4138831"/>
                <a:ext cx="2907271" cy="461665"/>
              </a:xfrm>
              <a:prstGeom prst="rect">
                <a:avLst/>
              </a:prstGeom>
              <a:blipFill rotWithShape="0">
                <a:blip r:embed="rId5"/>
                <a:stretch>
                  <a:fillRect l="-418" t="-8974" r="-2088" b="-26923"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593608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961" y="1590919"/>
            <a:ext cx="4874251" cy="365568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6404" y="1240135"/>
            <a:ext cx="6680591" cy="5010443"/>
          </a:xfrm>
          <a:prstGeom prst="rect">
            <a:avLst/>
          </a:prstGeom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457199" y="410308"/>
            <a:ext cx="11289323" cy="797169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kern="1200" cap="all" spc="200" baseline="0">
                <a:solidFill>
                  <a:srgbClr val="262626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u="sng" dirty="0" smtClean="0"/>
              <a:t>Environmental sources</a:t>
            </a:r>
            <a:endParaRPr lang="en-GB" u="sng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7C07017-8FE3-D44E-A4AF-E8C5C7111D75}" type="slidenum">
              <a:rPr lang="en-GB" smtClean="0">
                <a:solidFill>
                  <a:schemeClr val="tx1"/>
                </a:solidFill>
              </a:rPr>
              <a:t>32</a:t>
            </a:fld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45961" y="1129254"/>
            <a:ext cx="101668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GB" sz="2400" dirty="0" smtClean="0"/>
              <a:t>Background magnetic field variations in building 10 (15/01/18):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746031" y="5242392"/>
                <a:ext cx="5550293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charset="0"/>
                  <a:buChar char="•"/>
                </a:pPr>
                <a:r>
                  <a:rPr lang="en-GB" sz="2400" dirty="0" smtClean="0"/>
                  <a:t>A simple dead beat feedback was simulated with gain=</a:t>
                </a: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 charset="0"/>
                      </a:rPr>
                      <m:t>0.5</m:t>
                    </m:r>
                  </m:oMath>
                </a14:m>
                <a:r>
                  <a:rPr lang="en-GB" sz="2400" dirty="0" smtClean="0"/>
                  <a:t>.</a:t>
                </a:r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6031" y="5242392"/>
                <a:ext cx="5550293" cy="830997"/>
              </a:xfrm>
              <a:prstGeom prst="rect">
                <a:avLst/>
              </a:prstGeom>
              <a:blipFill rotWithShape="0">
                <a:blip r:embed="rId5"/>
                <a:stretch>
                  <a:fillRect l="-1427" t="-5882" b="-1617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CLIC Workshop 2018 - C. Gohil, Stray Field Sources and Mitigation Techniques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10716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961" y="1309670"/>
            <a:ext cx="4925081" cy="369381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78549" y="1309669"/>
            <a:ext cx="6352745" cy="4764559"/>
          </a:xfrm>
          <a:prstGeom prst="rect">
            <a:avLst/>
          </a:prstGeom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457199" y="410308"/>
            <a:ext cx="11289323" cy="797169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kern="1200" cap="all" spc="200" baseline="0">
                <a:solidFill>
                  <a:srgbClr val="262626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u="sng" dirty="0" smtClean="0"/>
              <a:t>Environmental sources</a:t>
            </a:r>
            <a:endParaRPr lang="en-GB" u="sng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7C07017-8FE3-D44E-A4AF-E8C5C7111D75}" type="slidenum">
              <a:rPr lang="en-GB" smtClean="0">
                <a:solidFill>
                  <a:schemeClr val="tx1"/>
                </a:solidFill>
              </a:rPr>
              <a:t>33</a:t>
            </a:fld>
            <a:endParaRPr lang="en-GB" dirty="0">
              <a:solidFill>
                <a:schemeClr val="tx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/>
              <p:cNvSpPr txBox="1"/>
              <p:nvPr/>
            </p:nvSpPr>
            <p:spPr>
              <a:xfrm>
                <a:off x="1505333" y="5003481"/>
                <a:ext cx="5009767" cy="12003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42900" indent="-342900">
                  <a:buFont typeface="Arial" charset="0"/>
                  <a:buChar char="•"/>
                </a:pPr>
                <a:r>
                  <a:rPr lang="en-GB" sz="2400" dirty="0" smtClean="0"/>
                  <a:t>Not simultaneous.</a:t>
                </a:r>
              </a:p>
              <a:p>
                <a:pPr marL="342900" indent="-342900">
                  <a:buFont typeface="Arial" charset="0"/>
                  <a:buChar char="•"/>
                </a:pPr>
                <a:r>
                  <a:rPr lang="en-GB" sz="2400" dirty="0" smtClean="0"/>
                  <a:t>During LHC shutdown.</a:t>
                </a:r>
              </a:p>
              <a:p>
                <a:pPr marL="342900" indent="-342900">
                  <a:buFont typeface="Arial" charset="0"/>
                  <a:buChar char="•"/>
                </a:pPr>
                <a:r>
                  <a:rPr lang="en-GB" sz="2400" dirty="0" smtClean="0"/>
                  <a:t>Sampling rate = </a:t>
                </a: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 charset="0"/>
                      </a:rPr>
                      <m:t>128</m:t>
                    </m:r>
                  </m:oMath>
                </a14:m>
                <a:r>
                  <a:rPr lang="en-GB" sz="2400" dirty="0" smtClean="0"/>
                  <a:t> Hz.</a:t>
                </a:r>
              </a:p>
            </p:txBody>
          </p:sp>
        </mc:Choice>
        <mc:Fallback xmlns="">
          <p:sp>
            <p:nvSpPr>
              <p:cNvPr id="13" name="TextBox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05333" y="5003481"/>
                <a:ext cx="5009767" cy="1200329"/>
              </a:xfrm>
              <a:prstGeom prst="rect">
                <a:avLst/>
              </a:prstGeom>
              <a:blipFill rotWithShape="0">
                <a:blip r:embed="rId5"/>
                <a:stretch>
                  <a:fillRect l="-1703" t="-4061" b="-1066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CLIC Workshop 2018 - C. Gohil, Stray Field Sources and Mitigation Techniques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745961" y="1129254"/>
            <a:ext cx="101668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GB" sz="2400" dirty="0"/>
              <a:t>Background measurements in the LHC tunnel (03/07/17):</a:t>
            </a:r>
          </a:p>
        </p:txBody>
      </p:sp>
    </p:spTree>
    <p:extLst>
      <p:ext uri="{BB962C8B-B14F-4D97-AF65-F5344CB8AC3E}">
        <p14:creationId xmlns:p14="http://schemas.microsoft.com/office/powerpoint/2010/main" val="1118146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457199" y="410308"/>
            <a:ext cx="11289323" cy="797169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kern="1200" cap="all" spc="200" baseline="0">
                <a:solidFill>
                  <a:srgbClr val="262626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u="sng" dirty="0" smtClean="0"/>
              <a:t>Environmental sources</a:t>
            </a:r>
            <a:endParaRPr lang="en-GB" u="sng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7C07017-8FE3-D44E-A4AF-E8C5C7111D75}" type="slidenum">
              <a:rPr lang="en-GB" smtClean="0">
                <a:solidFill>
                  <a:schemeClr val="tx1"/>
                </a:solidFill>
              </a:rPr>
              <a:t>34</a:t>
            </a:fld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CLIC Workshop 2018 - C. Gohil, Stray Field Sources and Mitigation Techniques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7996" y="1399198"/>
            <a:ext cx="5938091" cy="445356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29400" y="1360086"/>
            <a:ext cx="5965856" cy="4474392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745961" y="1129254"/>
            <a:ext cx="101668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GB" sz="2400" dirty="0"/>
              <a:t>Background measurements in the LHC tunnel (03/07/17):</a:t>
            </a:r>
          </a:p>
        </p:txBody>
      </p:sp>
    </p:spTree>
    <p:extLst>
      <p:ext uri="{BB962C8B-B14F-4D97-AF65-F5344CB8AC3E}">
        <p14:creationId xmlns:p14="http://schemas.microsoft.com/office/powerpoint/2010/main" val="1270294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457199" y="410308"/>
            <a:ext cx="11289323" cy="797169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kern="1200" cap="all" spc="200" baseline="0">
                <a:solidFill>
                  <a:srgbClr val="262626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u="sng" dirty="0" smtClean="0"/>
              <a:t>Technical sources</a:t>
            </a:r>
            <a:endParaRPr lang="en-GB" u="sng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7C07017-8FE3-D44E-A4AF-E8C5C7111D75}" type="slidenum">
              <a:rPr lang="en-GB" smtClean="0">
                <a:solidFill>
                  <a:schemeClr val="tx1"/>
                </a:solidFill>
              </a:rPr>
              <a:t>35</a:t>
            </a:fld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CLIC Workshop 2018 - C. Gohil, Stray Field Sources and Mitigation Techniques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013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457199" y="410308"/>
            <a:ext cx="11289323" cy="797169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kern="1200" cap="all" spc="200" baseline="0">
                <a:solidFill>
                  <a:srgbClr val="262626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u="sng" dirty="0" smtClean="0"/>
              <a:t>Technical sources</a:t>
            </a:r>
            <a:endParaRPr lang="en-GB" u="sng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7C07017-8FE3-D44E-A4AF-E8C5C7111D75}" type="slidenum">
              <a:rPr lang="en-GB" smtClean="0">
                <a:solidFill>
                  <a:schemeClr val="tx1"/>
                </a:solidFill>
              </a:rPr>
              <a:t>36</a:t>
            </a:fld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072142" y="1412222"/>
            <a:ext cx="1005254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GB" sz="2400" dirty="0" smtClean="0"/>
              <a:t>Examples</a:t>
            </a:r>
            <a:r>
              <a:rPr lang="en-GB" sz="2400" dirty="0"/>
              <a:t>:</a:t>
            </a:r>
          </a:p>
          <a:p>
            <a:pPr marL="742950" lvl="1" indent="-285750">
              <a:buFont typeface="Arial" charset="0"/>
              <a:buChar char="•"/>
            </a:pPr>
            <a:r>
              <a:rPr lang="en-GB" sz="2400" dirty="0"/>
              <a:t>Magnets.</a:t>
            </a:r>
          </a:p>
          <a:p>
            <a:pPr marL="742950" lvl="1" indent="-285750">
              <a:buFont typeface="Arial" charset="0"/>
              <a:buChar char="•"/>
            </a:pPr>
            <a:r>
              <a:rPr lang="en-GB" sz="2400" dirty="0"/>
              <a:t>RF systems</a:t>
            </a:r>
            <a:r>
              <a:rPr lang="en-GB" sz="2400" dirty="0" smtClean="0"/>
              <a:t>.</a:t>
            </a:r>
          </a:p>
          <a:p>
            <a:pPr marL="742950" lvl="1" indent="-285750">
              <a:buFont typeface="Arial" charset="0"/>
              <a:buChar char="•"/>
            </a:pPr>
            <a:r>
              <a:rPr lang="en-GB" sz="2400" dirty="0" smtClean="0"/>
              <a:t>Power supplies.</a:t>
            </a:r>
          </a:p>
          <a:p>
            <a:pPr marL="742950" lvl="1" indent="-285750">
              <a:buFont typeface="Arial" charset="0"/>
              <a:buChar char="•"/>
            </a:pPr>
            <a:r>
              <a:rPr lang="en-GB" sz="2400" dirty="0" smtClean="0"/>
              <a:t>Cables.</a:t>
            </a:r>
          </a:p>
          <a:p>
            <a:pPr marL="742950" lvl="1" indent="-285750">
              <a:buFont typeface="Arial" charset="0"/>
              <a:buChar char="•"/>
            </a:pPr>
            <a:r>
              <a:rPr lang="en-GB" sz="2400" dirty="0" smtClean="0"/>
              <a:t>Etc.</a:t>
            </a:r>
          </a:p>
          <a:p>
            <a:pPr marL="285750" indent="-285750">
              <a:buFont typeface="Arial" charset="0"/>
              <a:buChar char="•"/>
            </a:pPr>
            <a:endParaRPr lang="en-GB" sz="2400" dirty="0" smtClean="0"/>
          </a:p>
          <a:p>
            <a:pPr marL="285750" indent="-285750">
              <a:buFont typeface="Arial" charset="0"/>
              <a:buChar char="•"/>
            </a:pPr>
            <a:r>
              <a:rPr lang="en-GB" sz="2400" dirty="0" smtClean="0"/>
              <a:t>Measurements have been taken at CTF3,  AD hall and XBOX.</a:t>
            </a:r>
          </a:p>
          <a:p>
            <a:pPr marL="742950" lvl="1" indent="-285750">
              <a:buFont typeface="Arial" charset="0"/>
              <a:buChar char="•"/>
            </a:pPr>
            <a:r>
              <a:rPr lang="en-GB" sz="2400" dirty="0" smtClean="0"/>
              <a:t>Used a sensor with sampling frequency 128 Hz.</a:t>
            </a:r>
            <a:endParaRPr lang="en-GB" sz="2400" dirty="0"/>
          </a:p>
          <a:p>
            <a:pPr marL="742950" lvl="1" indent="-285750">
              <a:buFont typeface="Arial" charset="0"/>
              <a:buChar char="•"/>
            </a:pPr>
            <a:r>
              <a:rPr lang="en-GB" sz="2400" dirty="0" smtClean="0"/>
              <a:t>Frequency cut-off at 20 Hz.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CLIC Workshop 2018 - C. Gohil, Stray Field Sources and Mitigation Techniques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15538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5982083" y="503940"/>
            <a:ext cx="5620975" cy="5713980"/>
            <a:chOff x="5993093" y="809553"/>
            <a:chExt cx="5620975" cy="5713980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5679" t="15066" r="21681" b="16363"/>
            <a:stretch/>
          </p:blipFill>
          <p:spPr>
            <a:xfrm>
              <a:off x="5993093" y="874023"/>
              <a:ext cx="5620975" cy="5649510"/>
            </a:xfrm>
            <a:prstGeom prst="rect">
              <a:avLst/>
            </a:prstGeom>
          </p:spPr>
        </p:pic>
        <p:sp>
          <p:nvSpPr>
            <p:cNvPr id="7" name="Rectangle 6"/>
            <p:cNvSpPr/>
            <p:nvPr/>
          </p:nvSpPr>
          <p:spPr>
            <a:xfrm>
              <a:off x="5993093" y="809553"/>
              <a:ext cx="2196935" cy="30495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5" name="Title 1"/>
          <p:cNvSpPr txBox="1">
            <a:spLocks/>
          </p:cNvSpPr>
          <p:nvPr/>
        </p:nvSpPr>
        <p:spPr>
          <a:xfrm>
            <a:off x="457199" y="410308"/>
            <a:ext cx="11289323" cy="797169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kern="1200" cap="all" spc="200" baseline="0">
                <a:solidFill>
                  <a:srgbClr val="262626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u="sng" dirty="0" smtClean="0"/>
              <a:t>Technical sources</a:t>
            </a:r>
            <a:endParaRPr lang="en-GB" u="sng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7C07017-8FE3-D44E-A4AF-E8C5C7111D75}" type="slidenum">
              <a:rPr lang="en-GB" smtClean="0">
                <a:solidFill>
                  <a:schemeClr val="tx1"/>
                </a:solidFill>
              </a:rPr>
              <a:t>37</a:t>
            </a:fld>
            <a:endParaRPr lang="en-GB" dirty="0">
              <a:solidFill>
                <a:schemeClr val="tx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1072142" y="1412222"/>
                <a:ext cx="4766477" cy="267765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charset="0"/>
                  <a:buChar char="•"/>
                </a:pPr>
                <a:r>
                  <a:rPr lang="en-GB" sz="2400" dirty="0" smtClean="0"/>
                  <a:t>CTF3 (June, 2016):</a:t>
                </a:r>
              </a:p>
              <a:p>
                <a:pPr marL="285750" indent="-285750">
                  <a:buFont typeface="Arial" charset="0"/>
                  <a:buChar char="•"/>
                </a:pPr>
                <a:endParaRPr lang="en-GB" sz="2400" dirty="0"/>
              </a:p>
              <a:p>
                <a:pPr marL="285750" indent="-285750">
                  <a:buFont typeface="Arial" charset="0"/>
                  <a:buChar char="•"/>
                </a:pPr>
                <a:r>
                  <a:rPr lang="en-GB" sz="2400" dirty="0" smtClean="0"/>
                  <a:t>Measurement in the </a:t>
                </a:r>
                <a:r>
                  <a:rPr lang="en-GB" sz="2400" dirty="0" err="1" smtClean="0"/>
                  <a:t>Klyston</a:t>
                </a:r>
                <a:r>
                  <a:rPr lang="en-GB" sz="2400" dirty="0" smtClean="0"/>
                  <a:t> Gallery.</a:t>
                </a:r>
              </a:p>
              <a:p>
                <a:pPr marL="285750" indent="-285750">
                  <a:buFont typeface="Arial" charset="0"/>
                  <a:buChar char="•"/>
                </a:pPr>
                <a:endParaRPr lang="en-GB" sz="2400" dirty="0"/>
              </a:p>
              <a:p>
                <a:pPr marL="285750" indent="-285750">
                  <a:buFont typeface="Arial" charset="0"/>
                  <a:buChar char="•"/>
                </a:pPr>
                <a:r>
                  <a:rPr lang="en-GB" sz="2400" dirty="0" smtClean="0"/>
                  <a:t>Variations of O(</a:t>
                </a: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 charset="0"/>
                      </a:rPr>
                      <m:t>100</m:t>
                    </m:r>
                  </m:oMath>
                </a14:m>
                <a:r>
                  <a:rPr lang="en-GB" sz="2400" dirty="0" smtClean="0"/>
                  <a:t> </a:t>
                </a:r>
                <a:r>
                  <a:rPr lang="en-GB" sz="2400" dirty="0" err="1" smtClean="0"/>
                  <a:t>nT</a:t>
                </a:r>
                <a:r>
                  <a:rPr lang="en-GB" sz="2400" dirty="0" smtClean="0"/>
                  <a:t>) observed near the modulator.</a:t>
                </a:r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72142" y="1412222"/>
                <a:ext cx="4766477" cy="2677656"/>
              </a:xfrm>
              <a:prstGeom prst="rect">
                <a:avLst/>
              </a:prstGeom>
              <a:blipFill rotWithShape="0">
                <a:blip r:embed="rId4"/>
                <a:stretch>
                  <a:fillRect l="-1790" t="-1822" r="-2302" b="-432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CLIC Workshop 2018 - C. Gohil, Stray Field Sources and Mitigation Techniques</a:t>
            </a:r>
            <a:endParaRPr lang="en-GB"/>
          </a:p>
        </p:txBody>
      </p:sp>
      <p:sp>
        <p:nvSpPr>
          <p:cNvPr id="9" name="TextBox 8"/>
          <p:cNvSpPr txBox="1"/>
          <p:nvPr/>
        </p:nvSpPr>
        <p:spPr>
          <a:xfrm>
            <a:off x="6645303" y="6097724"/>
            <a:ext cx="9278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E. Marin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19410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087" t="25144" r="31627" b="21904"/>
          <a:stretch/>
        </p:blipFill>
        <p:spPr>
          <a:xfrm>
            <a:off x="6084917" y="759017"/>
            <a:ext cx="5661606" cy="5465023"/>
          </a:xfrm>
          <a:prstGeom prst="rect">
            <a:avLst/>
          </a:prstGeom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457199" y="410308"/>
            <a:ext cx="11289323" cy="797169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kern="1200" cap="all" spc="200" baseline="0">
                <a:solidFill>
                  <a:srgbClr val="262626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u="sng" dirty="0" smtClean="0"/>
              <a:t>Technical sources</a:t>
            </a:r>
            <a:endParaRPr lang="en-GB" u="sng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7C07017-8FE3-D44E-A4AF-E8C5C7111D75}" type="slidenum">
              <a:rPr lang="en-GB" smtClean="0">
                <a:solidFill>
                  <a:schemeClr val="tx1"/>
                </a:solidFill>
              </a:rPr>
              <a:t>38</a:t>
            </a:fld>
            <a:endParaRPr lang="en-GB" dirty="0">
              <a:solidFill>
                <a:schemeClr val="tx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1072142" y="1412222"/>
                <a:ext cx="4766477" cy="156966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charset="0"/>
                  <a:buChar char="•"/>
                </a:pPr>
                <a:r>
                  <a:rPr lang="en-GB" sz="2400" dirty="0" smtClean="0"/>
                  <a:t>AD hall (June, 2016):</a:t>
                </a:r>
              </a:p>
              <a:p>
                <a:pPr marL="285750" indent="-285750">
                  <a:buFont typeface="Arial" charset="0"/>
                  <a:buChar char="•"/>
                </a:pPr>
                <a:endParaRPr lang="en-GB" sz="2400" dirty="0"/>
              </a:p>
              <a:p>
                <a:pPr marL="285750" indent="-285750">
                  <a:buFont typeface="Arial" charset="0"/>
                  <a:buChar char="•"/>
                </a:pPr>
                <a:r>
                  <a:rPr lang="en-GB" sz="2400" dirty="0" smtClean="0"/>
                  <a:t>A few </a:t>
                </a:r>
                <a14:m>
                  <m:oMath xmlns:m="http://schemas.openxmlformats.org/officeDocument/2006/math">
                    <m:r>
                      <a:rPr lang="en-GB" sz="2400" i="1" smtClean="0">
                        <a:latin typeface="Cambria Math" charset="0"/>
                        <a:ea typeface="Cambria Math" charset="0"/>
                        <a:cs typeface="Cambria Math" charset="0"/>
                      </a:rPr>
                      <m:t>𝜇</m:t>
                    </m:r>
                  </m:oMath>
                </a14:m>
                <a:r>
                  <a:rPr lang="en-GB" sz="2400" dirty="0" smtClean="0"/>
                  <a:t>T were observed from the pulsing of the AD magnets.</a:t>
                </a:r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72142" y="1412222"/>
                <a:ext cx="4766477" cy="1569660"/>
              </a:xfrm>
              <a:prstGeom prst="rect">
                <a:avLst/>
              </a:prstGeom>
              <a:blipFill rotWithShape="0">
                <a:blip r:embed="rId4"/>
                <a:stretch>
                  <a:fillRect l="-1790" t="-3113" r="-2813" b="-817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CLIC Workshop 2018 - C. Gohil, Stray Field Sources and Mitigation Techniques</a:t>
            </a:r>
            <a:endParaRPr lang="en-GB"/>
          </a:p>
        </p:txBody>
      </p:sp>
      <p:sp>
        <p:nvSpPr>
          <p:cNvPr id="9" name="TextBox 8"/>
          <p:cNvSpPr txBox="1"/>
          <p:nvPr/>
        </p:nvSpPr>
        <p:spPr>
          <a:xfrm>
            <a:off x="6645303" y="6097724"/>
            <a:ext cx="9278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E. Marin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73583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457199" y="410308"/>
            <a:ext cx="11289323" cy="797169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kern="1200" cap="all" spc="200" baseline="0">
                <a:solidFill>
                  <a:srgbClr val="262626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u="sng" dirty="0" smtClean="0"/>
              <a:t>Technical sources</a:t>
            </a:r>
            <a:endParaRPr lang="en-GB" u="sng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7C07017-8FE3-D44E-A4AF-E8C5C7111D75}" type="slidenum">
              <a:rPr lang="en-GB" smtClean="0">
                <a:solidFill>
                  <a:schemeClr val="tx1"/>
                </a:solidFill>
              </a:rPr>
              <a:t>39</a:t>
            </a:fld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072142" y="1412221"/>
            <a:ext cx="502627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GB" sz="2400" dirty="0" smtClean="0"/>
              <a:t>XBOX (17/01/2017):</a:t>
            </a:r>
          </a:p>
          <a:p>
            <a:pPr marL="285750" indent="-285750">
              <a:buFont typeface="Arial" charset="0"/>
              <a:buChar char="•"/>
            </a:pPr>
            <a:endParaRPr lang="en-GB" sz="2400" dirty="0"/>
          </a:p>
          <a:p>
            <a:pPr marL="285750" indent="-285750">
              <a:buFont typeface="Arial" charset="0"/>
              <a:buChar char="•"/>
            </a:pPr>
            <a:r>
              <a:rPr lang="en-GB" sz="2400" dirty="0"/>
              <a:t>Variations of a few 10s </a:t>
            </a:r>
            <a:r>
              <a:rPr lang="en-GB" sz="2400" dirty="0" err="1"/>
              <a:t>nT</a:t>
            </a:r>
            <a:r>
              <a:rPr lang="en-GB" sz="2400" dirty="0"/>
              <a:t> observed.</a:t>
            </a:r>
          </a:p>
          <a:p>
            <a:pPr marL="285750" indent="-285750">
              <a:buFont typeface="Arial" charset="0"/>
              <a:buChar char="•"/>
            </a:pPr>
            <a:endParaRPr lang="en-GB" sz="2400" dirty="0" smtClean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675" t="29423" r="45804" b="19972"/>
          <a:stretch/>
        </p:blipFill>
        <p:spPr>
          <a:xfrm>
            <a:off x="6098412" y="980174"/>
            <a:ext cx="5247860" cy="5265547"/>
          </a:xfrm>
          <a:prstGeom prst="rect">
            <a:avLst/>
          </a:prstGeo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CLIC Workshop 2018 - C. Gohil, Stray Field Sources and Mitigation Techniques</a:t>
            </a:r>
            <a:endParaRPr lang="en-GB"/>
          </a:p>
        </p:txBody>
      </p:sp>
      <p:sp>
        <p:nvSpPr>
          <p:cNvPr id="9" name="TextBox 8"/>
          <p:cNvSpPr txBox="1"/>
          <p:nvPr/>
        </p:nvSpPr>
        <p:spPr>
          <a:xfrm>
            <a:off x="6645303" y="6097724"/>
            <a:ext cx="9278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E. Marin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86868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86" t="24616" r="21101" b="22820"/>
          <a:stretch/>
        </p:blipFill>
        <p:spPr>
          <a:xfrm>
            <a:off x="1324017" y="720969"/>
            <a:ext cx="10123568" cy="5654855"/>
          </a:xfrm>
          <a:prstGeom prst="rect">
            <a:avLst/>
          </a:prstGeom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457199" y="410308"/>
            <a:ext cx="11289323" cy="797169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kern="1200" cap="all" spc="200" baseline="0">
                <a:solidFill>
                  <a:srgbClr val="262626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u="sng" dirty="0" smtClean="0"/>
              <a:t>CLIC 3 </a:t>
            </a:r>
            <a:r>
              <a:rPr lang="en-GB" u="sng" dirty="0" err="1" smtClean="0"/>
              <a:t>teV</a:t>
            </a:r>
            <a:endParaRPr lang="en-GB" u="sng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7C07017-8FE3-D44E-A4AF-E8C5C7111D75}" type="slidenum">
              <a:rPr lang="en-GB" smtClean="0">
                <a:solidFill>
                  <a:schemeClr val="tx1"/>
                </a:solidFill>
              </a:rPr>
              <a:t>4</a:t>
            </a:fld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CLIC Workshop 2018 - C. Gohil, Stray Field Sources and Mitigation Techniques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759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457199" y="410308"/>
            <a:ext cx="11289323" cy="797169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kern="1200" cap="all" spc="200" baseline="0">
                <a:solidFill>
                  <a:srgbClr val="262626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u="sng" dirty="0" smtClean="0"/>
              <a:t>Mitigation techniques</a:t>
            </a:r>
            <a:endParaRPr lang="en-GB" u="sng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7C07017-8FE3-D44E-A4AF-E8C5C7111D75}" type="slidenum">
              <a:rPr lang="en-GB" smtClean="0">
                <a:solidFill>
                  <a:schemeClr val="tx1"/>
                </a:solidFill>
              </a:rPr>
              <a:t>40</a:t>
            </a:fld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CLIC Workshop 2018 - C. Gohil, Stray Field Sources and Mitigation Techniques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26783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984" y="726830"/>
            <a:ext cx="6564924" cy="4923693"/>
          </a:xfrm>
          <a:prstGeom prst="rect">
            <a:avLst/>
          </a:prstGeom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457199" y="410308"/>
            <a:ext cx="11289323" cy="797169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kern="1200" cap="all" spc="200" baseline="0">
                <a:solidFill>
                  <a:srgbClr val="262626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u="sng" dirty="0" err="1" smtClean="0"/>
              <a:t>rtml</a:t>
            </a:r>
            <a:endParaRPr lang="en-GB" u="sng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7C07017-8FE3-D44E-A4AF-E8C5C7111D75}" type="slidenum">
              <a:rPr lang="en-GB" smtClean="0">
                <a:solidFill>
                  <a:schemeClr val="tx1"/>
                </a:solidFill>
              </a:rPr>
              <a:t>41</a:t>
            </a:fld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764214" y="1105514"/>
            <a:ext cx="4865077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GB" sz="2400" dirty="0" smtClean="0"/>
              <a:t>This tight tolerance is due to a resonance.</a:t>
            </a:r>
          </a:p>
          <a:p>
            <a:pPr marL="285750" indent="-285750">
              <a:buFont typeface="Arial" charset="0"/>
              <a:buChar char="•"/>
            </a:pPr>
            <a:endParaRPr lang="en-GB" sz="2400" dirty="0"/>
          </a:p>
          <a:p>
            <a:pPr marL="285750" indent="-285750">
              <a:buFont typeface="Arial" charset="0"/>
              <a:buChar char="•"/>
            </a:pPr>
            <a:r>
              <a:rPr lang="en-GB" sz="2400" dirty="0" smtClean="0"/>
              <a:t>Reducing the periodicity of the RTML transfer line could help</a:t>
            </a:r>
            <a:r>
              <a:rPr lang="en-GB" sz="2400" dirty="0"/>
              <a:t> </a:t>
            </a:r>
            <a:r>
              <a:rPr lang="en-GB" sz="2400" dirty="0" smtClean="0"/>
              <a:t>avoid the resonance.</a:t>
            </a:r>
          </a:p>
          <a:p>
            <a:pPr marL="285750" indent="-285750">
              <a:buFont typeface="Arial" charset="0"/>
              <a:buChar char="•"/>
            </a:pPr>
            <a:endParaRPr lang="en-GB" sz="2400" dirty="0"/>
          </a:p>
          <a:p>
            <a:pPr marL="285750" indent="-285750">
              <a:buFont typeface="Arial" charset="0"/>
              <a:buChar char="•"/>
            </a:pPr>
            <a:r>
              <a:rPr lang="en-GB" sz="2400" dirty="0" smtClean="0"/>
              <a:t>Using stronger focusing would also reduce the sensitivity.</a:t>
            </a:r>
          </a:p>
        </p:txBody>
      </p:sp>
      <p:cxnSp>
        <p:nvCxnSpPr>
          <p:cNvPr id="12" name="Straight Arrow Connector 11"/>
          <p:cNvCxnSpPr>
            <a:stCxn id="3" idx="1"/>
          </p:cNvCxnSpPr>
          <p:nvPr/>
        </p:nvCxnSpPr>
        <p:spPr>
          <a:xfrm flipH="1" flipV="1">
            <a:off x="4232032" y="4322412"/>
            <a:ext cx="2459587" cy="1561030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>
            <a:off x="6691619" y="5652609"/>
            <a:ext cx="27395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err="1" smtClean="0"/>
              <a:t>Betatron</a:t>
            </a:r>
            <a:r>
              <a:rPr lang="en-GB" sz="2400" dirty="0" smtClean="0"/>
              <a:t> wavelength</a:t>
            </a:r>
            <a:endParaRPr lang="en-GB" sz="2400" dirty="0"/>
          </a:p>
        </p:txBody>
      </p:sp>
      <p:sp>
        <p:nvSpPr>
          <p:cNvPr id="9" name="TextBox 8"/>
          <p:cNvSpPr txBox="1"/>
          <p:nvPr/>
        </p:nvSpPr>
        <p:spPr>
          <a:xfrm>
            <a:off x="902409" y="5550423"/>
            <a:ext cx="202863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J. </a:t>
            </a:r>
            <a:r>
              <a:rPr lang="en-GB" dirty="0" err="1" smtClean="0"/>
              <a:t>Snuverink</a:t>
            </a:r>
            <a:r>
              <a:rPr lang="en-GB" dirty="0" smtClean="0"/>
              <a:t> </a:t>
            </a:r>
            <a:r>
              <a:rPr lang="en-GB" i="1" dirty="0" smtClean="0"/>
              <a:t>et al.</a:t>
            </a:r>
            <a:endParaRPr lang="en-GB" dirty="0"/>
          </a:p>
          <a:p>
            <a:r>
              <a:rPr lang="en-GB" dirty="0" smtClean="0"/>
              <a:t>(IPAC10, </a:t>
            </a:r>
            <a:r>
              <a:rPr lang="de-DE" dirty="0" smtClean="0"/>
              <a:t>WEPE023</a:t>
            </a:r>
            <a:r>
              <a:rPr lang="en-GB" dirty="0" smtClean="0"/>
              <a:t>)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CLIC Workshop 2018 - C. Gohil, Stray Field Sources and Mitigation Techniques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82085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3812" y="1203045"/>
            <a:ext cx="5417088" cy="406281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0123" y="1259637"/>
            <a:ext cx="5437294" cy="4077971"/>
          </a:xfrm>
          <a:prstGeom prst="rect">
            <a:avLst/>
          </a:prstGeom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457199" y="410308"/>
            <a:ext cx="11289323" cy="797169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kern="1200" cap="all" spc="200" baseline="0">
                <a:solidFill>
                  <a:srgbClr val="262626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u="sng" dirty="0" smtClean="0"/>
              <a:t>BDS</a:t>
            </a:r>
            <a:endParaRPr lang="en-GB" u="sng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7C07017-8FE3-D44E-A4AF-E8C5C7111D75}" type="slidenum">
              <a:rPr lang="en-GB" smtClean="0">
                <a:solidFill>
                  <a:schemeClr val="tx1"/>
                </a:solidFill>
              </a:rPr>
              <a:t>42</a:t>
            </a:fld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25254" y="1011024"/>
            <a:ext cx="26656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GB" sz="2400" smtClean="0"/>
              <a:t>Point sensitivity:</a:t>
            </a:r>
            <a:endParaRPr lang="en-GB" sz="2400" dirty="0" smtClean="0"/>
          </a:p>
        </p:txBody>
      </p:sp>
      <p:cxnSp>
        <p:nvCxnSpPr>
          <p:cNvPr id="7" name="Straight Arrow Connector 6"/>
          <p:cNvCxnSpPr/>
          <p:nvPr/>
        </p:nvCxnSpPr>
        <p:spPr>
          <a:xfrm flipV="1">
            <a:off x="2691209" y="4521120"/>
            <a:ext cx="312055" cy="739735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1076576" y="5279174"/>
            <a:ext cx="512458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/>
              <a:t>Most of </a:t>
            </a:r>
            <a:r>
              <a:rPr lang="en-GB" sz="2400" smtClean="0"/>
              <a:t>the sensitivity arises </a:t>
            </a:r>
            <a:r>
              <a:rPr lang="en-GB" sz="2400" dirty="0" smtClean="0"/>
              <a:t>from the collimation section and final focus.</a:t>
            </a:r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CLIC Workshop 2018 - C. Gohil, Stray Field Sources and Mitigation Techniques</a:t>
            </a:r>
            <a:endParaRPr lang="en-GB"/>
          </a:p>
        </p:txBody>
      </p:sp>
      <p:cxnSp>
        <p:nvCxnSpPr>
          <p:cNvPr id="12" name="Straight Arrow Connector 11"/>
          <p:cNvCxnSpPr/>
          <p:nvPr/>
        </p:nvCxnSpPr>
        <p:spPr>
          <a:xfrm flipV="1">
            <a:off x="4254441" y="3494314"/>
            <a:ext cx="905388" cy="1829729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7291764" y="5393773"/>
            <a:ext cx="355462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/>
              <a:t>Assuming perfect shielding.</a:t>
            </a:r>
          </a:p>
          <a:p>
            <a:r>
              <a:rPr lang="en-GB" sz="2400" dirty="0" smtClean="0"/>
              <a:t>(Antisymmetric about IP)</a:t>
            </a:r>
            <a:endParaRPr lang="en-GB" sz="2400" dirty="0"/>
          </a:p>
        </p:txBody>
      </p:sp>
      <p:sp>
        <p:nvSpPr>
          <p:cNvPr id="14" name="TextBox 13"/>
          <p:cNvSpPr txBox="1"/>
          <p:nvPr/>
        </p:nvSpPr>
        <p:spPr>
          <a:xfrm>
            <a:off x="9060264" y="969767"/>
            <a:ext cx="206441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J. </a:t>
            </a:r>
            <a:r>
              <a:rPr lang="en-GB" dirty="0" err="1" smtClean="0"/>
              <a:t>Snuverink</a:t>
            </a:r>
            <a:r>
              <a:rPr lang="en-GB" dirty="0" smtClean="0"/>
              <a:t> </a:t>
            </a:r>
            <a:r>
              <a:rPr lang="en-GB" i="1" dirty="0" smtClean="0"/>
              <a:t>et al.</a:t>
            </a:r>
            <a:r>
              <a:rPr lang="en-GB" dirty="0" smtClean="0"/>
              <a:t> (IPAC10, </a:t>
            </a:r>
            <a:r>
              <a:rPr lang="de-DE" dirty="0" smtClean="0"/>
              <a:t>WEPE023</a:t>
            </a:r>
            <a:r>
              <a:rPr lang="en-GB" dirty="0" smtClean="0"/>
              <a:t>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6221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457199" y="410308"/>
            <a:ext cx="11289323" cy="797169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kern="1200" cap="all" spc="200" baseline="0">
                <a:solidFill>
                  <a:srgbClr val="262626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u="sng" dirty="0" smtClean="0"/>
              <a:t>Passive shielding</a:t>
            </a:r>
            <a:endParaRPr lang="en-GB" u="sng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7C07017-8FE3-D44E-A4AF-E8C5C7111D75}" type="slidenum">
              <a:rPr lang="en-GB" smtClean="0">
                <a:solidFill>
                  <a:schemeClr val="tx1"/>
                </a:solidFill>
              </a:rPr>
              <a:t>43</a:t>
            </a:fld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CLIC Workshop 2018 - C. Gohil, Stray Field Sources and Mitigation Techniques</a:t>
            </a:r>
            <a:endParaRPr lang="en-GB"/>
          </a:p>
        </p:txBody>
      </p:sp>
      <p:pic>
        <p:nvPicPr>
          <p:cNvPr id="6" name="Content Placeholder 7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086" t="29179" r="26890" b="49772"/>
          <a:stretch/>
        </p:blipFill>
        <p:spPr>
          <a:xfrm>
            <a:off x="937396" y="2164002"/>
            <a:ext cx="2556151" cy="2767445"/>
          </a:xfrm>
          <a:prstGeom prst="rect">
            <a:avLst/>
          </a:prstGeom>
        </p:spPr>
      </p:pic>
      <p:pic>
        <p:nvPicPr>
          <p:cNvPr id="7" name="Content Placeholder 7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105" t="51997" r="26827" b="26734"/>
          <a:stretch/>
        </p:blipFill>
        <p:spPr>
          <a:xfrm>
            <a:off x="3921965" y="2096053"/>
            <a:ext cx="2683326" cy="2923443"/>
          </a:xfrm>
          <a:prstGeom prst="rect">
            <a:avLst/>
          </a:prstGeom>
        </p:spPr>
      </p:pic>
      <p:sp>
        <p:nvSpPr>
          <p:cNvPr id="8" name="Content Placeholder 2"/>
          <p:cNvSpPr txBox="1">
            <a:spLocks/>
          </p:cNvSpPr>
          <p:nvPr/>
        </p:nvSpPr>
        <p:spPr>
          <a:xfrm>
            <a:off x="721248" y="1315131"/>
            <a:ext cx="6267381" cy="698551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 smtClean="0"/>
              <a:t>There are two mechanisms of shielding magnetic fields: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255913" y="4944650"/>
            <a:ext cx="191911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400" dirty="0" smtClean="0"/>
              <a:t>Magnetostatic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365208" y="4944650"/>
            <a:ext cx="179683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400" dirty="0" smtClean="0"/>
              <a:t>Eddy current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>
                <a:off x="6770074" y="1582614"/>
                <a:ext cx="4865077" cy="37856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charset="0"/>
                  <a:buChar char="•"/>
                </a:pPr>
                <a:r>
                  <a:rPr lang="en-GB" sz="2400" dirty="0" smtClean="0"/>
                  <a:t>The effectiveness depends on:</a:t>
                </a:r>
              </a:p>
              <a:p>
                <a:pPr marL="742950" lvl="1" indent="-285750">
                  <a:buFont typeface="Arial" charset="0"/>
                  <a:buChar char="•"/>
                </a:pPr>
                <a:r>
                  <a:rPr lang="en-GB" sz="2400" dirty="0" smtClean="0"/>
                  <a:t>Shape geometry.</a:t>
                </a:r>
              </a:p>
              <a:p>
                <a:pPr marL="742950" lvl="1" indent="-285750">
                  <a:buFont typeface="Arial" charset="0"/>
                  <a:buChar char="•"/>
                </a:pPr>
                <a:r>
                  <a:rPr lang="en-GB" sz="2400" dirty="0" smtClean="0"/>
                  <a:t>Material properties: </a:t>
                </a:r>
                <a14:m>
                  <m:oMath xmlns:m="http://schemas.openxmlformats.org/officeDocument/2006/math">
                    <m:r>
                      <a:rPr lang="en-GB" sz="2400" i="1">
                        <a:latin typeface="Cambria Math" charset="0"/>
                        <a:ea typeface="Cambria Math" charset="0"/>
                        <a:cs typeface="Cambria Math" charset="0"/>
                      </a:rPr>
                      <m:t>𝜇</m:t>
                    </m:r>
                    <m:r>
                      <a:rPr lang="en-GB" sz="2400" i="1">
                        <a:latin typeface="Cambria Math" charset="0"/>
                        <a:ea typeface="Cambria Math" charset="0"/>
                        <a:cs typeface="Cambria Math" charset="0"/>
                      </a:rPr>
                      <m:t>, </m:t>
                    </m:r>
                    <m:r>
                      <a:rPr lang="en-GB" sz="2400" i="1">
                        <a:latin typeface="Cambria Math" charset="0"/>
                        <a:ea typeface="Cambria Math" charset="0"/>
                        <a:cs typeface="Cambria Math" charset="0"/>
                      </a:rPr>
                      <m:t>𝜎</m:t>
                    </m:r>
                  </m:oMath>
                </a14:m>
                <a:r>
                  <a:rPr lang="en-GB" sz="2400" dirty="0" smtClean="0"/>
                  <a:t>.</a:t>
                </a:r>
              </a:p>
              <a:p>
                <a:pPr marL="742950" lvl="1" indent="-285750">
                  <a:buFont typeface="Arial" charset="0"/>
                  <a:buChar char="•"/>
                </a:pPr>
                <a:r>
                  <a:rPr lang="en-GB" sz="2400" dirty="0" smtClean="0"/>
                  <a:t>Frequency </a:t>
                </a:r>
                <a:r>
                  <a:rPr lang="en-GB" sz="2400" dirty="0"/>
                  <a:t>of external magnetic field: affects material </a:t>
                </a:r>
                <a:r>
                  <a:rPr lang="en-GB" sz="2400" dirty="0" smtClean="0"/>
                  <a:t>properties.</a:t>
                </a:r>
              </a:p>
              <a:p>
                <a:pPr marL="742950" lvl="1" indent="-285750">
                  <a:buFont typeface="Arial" charset="0"/>
                  <a:buChar char="•"/>
                </a:pPr>
                <a:r>
                  <a:rPr lang="en-GB" sz="2400" dirty="0" smtClean="0"/>
                  <a:t>Strength </a:t>
                </a:r>
                <a:r>
                  <a:rPr lang="en-GB" sz="2400" dirty="0"/>
                  <a:t>of external magnetic field.</a:t>
                </a:r>
              </a:p>
              <a:p>
                <a:pPr marL="285750" indent="-285750">
                  <a:buFont typeface="Arial" charset="0"/>
                  <a:buChar char="•"/>
                </a:pPr>
                <a:endParaRPr lang="en-GB" sz="2400" dirty="0" smtClean="0"/>
              </a:p>
              <a:p>
                <a:pPr marL="285750" indent="-285750">
                  <a:buFont typeface="Arial" charset="0"/>
                  <a:buChar char="•"/>
                </a:pPr>
                <a:r>
                  <a:rPr lang="en-GB" sz="2400" dirty="0" smtClean="0"/>
                  <a:t>The parameters also determine which mechanism is dominant.</a:t>
                </a:r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70074" y="1582614"/>
                <a:ext cx="4865077" cy="3785652"/>
              </a:xfrm>
              <a:prstGeom prst="rect">
                <a:avLst/>
              </a:prstGeom>
              <a:blipFill rotWithShape="0">
                <a:blip r:embed="rId4"/>
                <a:stretch>
                  <a:fillRect l="-1754" t="-1288" r="-2506" b="-273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296886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457199" y="410308"/>
            <a:ext cx="11289323" cy="797169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kern="1200" cap="all" spc="200" baseline="0">
                <a:solidFill>
                  <a:srgbClr val="262626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u="sng" dirty="0" smtClean="0"/>
              <a:t>Passive shielding</a:t>
            </a:r>
            <a:endParaRPr lang="en-GB" u="sng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7C07017-8FE3-D44E-A4AF-E8C5C7111D75}" type="slidenum">
              <a:rPr lang="en-GB" smtClean="0">
                <a:solidFill>
                  <a:schemeClr val="tx1"/>
                </a:solidFill>
              </a:rPr>
              <a:t>44</a:t>
            </a:fld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CLIC Workshop 2018 - C. Gohil, Stray Field Sources and Mitigation Techniques</a:t>
            </a:r>
            <a:endParaRPr lang="en-GB"/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721248" y="1315131"/>
            <a:ext cx="6267381" cy="69855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 smtClean="0"/>
              <a:t>Comparison of potential materials: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4" name="Content Placeholder 6"/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756816667"/>
                  </p:ext>
                </p:extLst>
              </p:nvPr>
            </p:nvGraphicFramePr>
            <p:xfrm>
              <a:off x="936517" y="1967167"/>
              <a:ext cx="10330686" cy="1675097"/>
            </p:xfrm>
            <a:graphic>
              <a:graphicData uri="http://schemas.openxmlformats.org/drawingml/2006/table">
                <a:tbl>
                  <a:tblPr firstRow="1" bandRow="1">
                    <a:tableStyleId>{2D5ABB26-0587-4C30-8999-92F81FD0307C}</a:tableStyleId>
                  </a:tblPr>
                  <a:tblGrid>
                    <a:gridCol w="2730488"/>
                    <a:gridCol w="2578255"/>
                    <a:gridCol w="2801257"/>
                    <a:gridCol w="2220686"/>
                  </a:tblGrid>
                  <a:tr h="434471">
                    <a:tc>
                      <a:txBody>
                        <a:bodyPr/>
                        <a:lstStyle/>
                        <a:p>
                          <a:r>
                            <a:rPr lang="en-GB" sz="2000" b="1" dirty="0" smtClean="0"/>
                            <a:t>Material</a:t>
                          </a:r>
                          <a:endParaRPr lang="en-GB" sz="2000" b="1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2000" b="1" dirty="0" smtClean="0"/>
                            <a:t>Conductivity (S/m)</a:t>
                          </a:r>
                          <a:endParaRPr lang="en-GB" sz="2000" b="1" dirty="0"/>
                        </a:p>
                      </a:txBody>
                      <a:tcP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2000" b="1" dirty="0" smtClean="0"/>
                            <a:t>Permeability</a:t>
                          </a:r>
                          <a:r>
                            <a:rPr lang="en-GB" sz="2000" b="1" baseline="0" dirty="0" smtClean="0"/>
                            <a:t> (H/m)</a:t>
                          </a:r>
                          <a:endParaRPr lang="en-GB" sz="2000" b="1" dirty="0"/>
                        </a:p>
                      </a:txBody>
                      <a:tcP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2000" b="1" dirty="0" smtClean="0"/>
                            <a:t>Skin</a:t>
                          </a:r>
                          <a:r>
                            <a:rPr lang="en-GB" sz="2000" b="1" baseline="0" dirty="0" smtClean="0"/>
                            <a:t> Depth (cm)</a:t>
                          </a:r>
                          <a:endParaRPr lang="en-GB" sz="2000" b="1" dirty="0"/>
                        </a:p>
                      </a:txBody>
                      <a:tcPr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442004">
                    <a:tc>
                      <a:txBody>
                        <a:bodyPr/>
                        <a:lstStyle/>
                        <a:p>
                          <a:r>
                            <a:rPr lang="en-GB" sz="2000" dirty="0" smtClean="0"/>
                            <a:t>Copper (Cu)</a:t>
                          </a:r>
                          <a:endParaRPr lang="en-GB" sz="2000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sz="2000" smtClean="0">
                                    <a:latin typeface="Cambria Math" charset="0"/>
                                  </a:rPr>
                                  <m:t>5.9×</m:t>
                                </m:r>
                                <m:sSup>
                                  <m:sSupPr>
                                    <m:ctrlPr>
                                      <a:rPr lang="en-GB" sz="2000" i="1" smtClean="0">
                                        <a:latin typeface="Cambria Math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GB" sz="2000" smtClean="0">
                                        <a:latin typeface="Cambria Math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en-GB" sz="2000" smtClean="0">
                                        <a:latin typeface="Cambria Math" charset="0"/>
                                      </a:rPr>
                                      <m:t>7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GB" sz="2000" dirty="0"/>
                        </a:p>
                      </a:txBody>
                      <a:tcP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tc>
                      <a:txBody>
                        <a:bodyPr/>
                        <a:lstStyle/>
                        <a:p>
                          <a:pPr marL="0" indent="0">
                            <a:buFontTx/>
                            <a:buNone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sz="2000" smtClean="0">
                                    <a:latin typeface="Cambria Math" charset="0"/>
                                  </a:rPr>
                                  <m:t>1.26×</m:t>
                                </m:r>
                                <m:sSup>
                                  <m:sSupPr>
                                    <m:ctrlPr>
                                      <a:rPr lang="en-GB" sz="2000" i="1" smtClean="0">
                                        <a:latin typeface="Cambria Math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GB" sz="2000" smtClean="0">
                                        <a:latin typeface="Cambria Math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en-GB" sz="2000" smtClean="0">
                                        <a:latin typeface="Cambria Math" charset="0"/>
                                      </a:rPr>
                                      <m:t>−6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GB" sz="2000" dirty="0"/>
                        </a:p>
                      </a:txBody>
                      <a:tcP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tc>
                      <a:txBody>
                        <a:bodyPr/>
                        <a:lstStyle/>
                        <a:p>
                          <a:pPr marL="0" indent="0" algn="ctr">
                            <a:buFontTx/>
                            <a:buNone/>
                          </a:pPr>
                          <a:r>
                            <a:rPr lang="en-GB" sz="2000" dirty="0" smtClean="0"/>
                            <a:t>6.5</a:t>
                          </a:r>
                          <a:endParaRPr lang="en-GB" sz="2000" dirty="0"/>
                        </a:p>
                      </a:txBody>
                      <a:tcPr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</a:tr>
                  <a:tr h="402382">
                    <a:tc>
                      <a:txBody>
                        <a:bodyPr/>
                        <a:lstStyle/>
                        <a:p>
                          <a:r>
                            <a:rPr lang="en-GB" sz="2000" dirty="0" smtClean="0"/>
                            <a:t>Mu-metal (Ni-Fe-Cr-Cu)</a:t>
                          </a:r>
                          <a:endParaRPr lang="en-GB" sz="2000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</a:tcPr>
                    </a:tc>
                    <a:tc>
                      <a:txBody>
                        <a:bodyPr/>
                        <a:lstStyle/>
                        <a:p>
                          <a:pPr marL="0" indent="0">
                            <a:buFontTx/>
                            <a:buNone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sz="2000" smtClean="0">
                                    <a:latin typeface="Cambria Math" charset="0"/>
                                  </a:rPr>
                                  <m:t>5×</m:t>
                                </m:r>
                                <m:sSup>
                                  <m:sSupPr>
                                    <m:ctrlPr>
                                      <a:rPr lang="en-GB" sz="2000" i="1" smtClean="0">
                                        <a:latin typeface="Cambria Math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GB" sz="2000" smtClean="0">
                                        <a:latin typeface="Cambria Math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en-GB" sz="2000" smtClean="0">
                                        <a:latin typeface="Cambria Math" charset="0"/>
                                      </a:rPr>
                                      <m:t>7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GB" sz="2000" dirty="0" smtClean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indent="0">
                            <a:buFontTx/>
                            <a:buNone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sz="2000" smtClean="0">
                                    <a:latin typeface="Cambria Math" charset="0"/>
                                  </a:rPr>
                                  <m:t>0.025−0.19</m:t>
                                </m:r>
                              </m:oMath>
                            </m:oMathPara>
                          </a14:m>
                          <a:endParaRPr lang="en-GB" sz="2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indent="0" algn="ctr">
                            <a:buFontTx/>
                            <a:buNone/>
                          </a:pPr>
                          <a:r>
                            <a:rPr lang="en-GB" sz="2000" dirty="0" smtClean="0"/>
                            <a:t>0.05</a:t>
                          </a:r>
                          <a:endParaRPr lang="en-GB" sz="2000" dirty="0"/>
                        </a:p>
                      </a:txBody>
                      <a:tcPr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</a:tr>
                  <a:tr h="381390">
                    <a:tc>
                      <a:txBody>
                        <a:bodyPr/>
                        <a:lstStyle/>
                        <a:p>
                          <a:r>
                            <a:rPr lang="en-GB" sz="2000" dirty="0" smtClean="0"/>
                            <a:t>78 </a:t>
                          </a:r>
                          <a:r>
                            <a:rPr lang="en-GB" sz="2000" dirty="0" err="1" smtClean="0"/>
                            <a:t>Permalloy</a:t>
                          </a:r>
                          <a:r>
                            <a:rPr lang="en-GB" sz="2000" dirty="0" smtClean="0"/>
                            <a:t> (Ni-Fe)</a:t>
                          </a:r>
                          <a:endParaRPr lang="en-GB" sz="2000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sz="2000" smtClean="0">
                                    <a:latin typeface="Cambria Math" charset="0"/>
                                  </a:rPr>
                                  <m:t>3.5×</m:t>
                                </m:r>
                                <m:sSup>
                                  <m:sSupPr>
                                    <m:ctrlPr>
                                      <a:rPr lang="en-GB" sz="2000" i="1" smtClean="0">
                                        <a:latin typeface="Cambria Math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GB" sz="2000" smtClean="0">
                                        <a:latin typeface="Cambria Math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en-GB" sz="2000" smtClean="0">
                                        <a:latin typeface="Cambria Math" charset="0"/>
                                      </a:rPr>
                                      <m:t>7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GB" sz="2000" dirty="0"/>
                        </a:p>
                      </a:txBody>
                      <a:tcPr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indent="0">
                            <a:buFontTx/>
                            <a:buNone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sz="2000" smtClean="0">
                                    <a:latin typeface="Cambria Math" charset="0"/>
                                  </a:rPr>
                                  <m:t>0.005−0.1</m:t>
                                </m:r>
                              </m:oMath>
                            </m:oMathPara>
                          </a14:m>
                          <a:endParaRPr lang="en-GB" sz="2000" dirty="0"/>
                        </a:p>
                      </a:txBody>
                      <a:tcPr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indent="0" algn="ctr">
                            <a:buFontTx/>
                            <a:buNone/>
                          </a:pPr>
                          <a:r>
                            <a:rPr lang="en-GB" sz="2000" dirty="0" smtClean="0"/>
                            <a:t>0.13</a:t>
                          </a:r>
                          <a:endParaRPr lang="en-GB" sz="2000" dirty="0"/>
                        </a:p>
                      </a:txBody>
                      <a:tcPr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14" name="Content Placeholder 6"/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756816667"/>
                  </p:ext>
                </p:extLst>
              </p:nvPr>
            </p:nvGraphicFramePr>
            <p:xfrm>
              <a:off x="936517" y="1967167"/>
              <a:ext cx="10330686" cy="1680558"/>
            </p:xfrm>
            <a:graphic>
              <a:graphicData uri="http://schemas.openxmlformats.org/drawingml/2006/table">
                <a:tbl>
                  <a:tblPr firstRow="1" bandRow="1">
                    <a:tableStyleId>{2D5ABB26-0587-4C30-8999-92F81FD0307C}</a:tableStyleId>
                  </a:tblPr>
                  <a:tblGrid>
                    <a:gridCol w="2730488"/>
                    <a:gridCol w="2578255"/>
                    <a:gridCol w="2801257"/>
                    <a:gridCol w="2220686"/>
                  </a:tblGrid>
                  <a:tr h="434471">
                    <a:tc>
                      <a:txBody>
                        <a:bodyPr/>
                        <a:lstStyle/>
                        <a:p>
                          <a:r>
                            <a:rPr lang="en-GB" sz="2000" b="1" dirty="0" smtClean="0"/>
                            <a:t>Material</a:t>
                          </a:r>
                          <a:endParaRPr lang="en-GB" sz="2000" b="1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2000" b="1" dirty="0" smtClean="0"/>
                            <a:t>Conductivity (S/m)</a:t>
                          </a:r>
                          <a:endParaRPr lang="en-GB" sz="2000" b="1" dirty="0"/>
                        </a:p>
                      </a:txBody>
                      <a:tcP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2000" b="1" dirty="0" smtClean="0"/>
                            <a:t>Permeability</a:t>
                          </a:r>
                          <a:r>
                            <a:rPr lang="en-GB" sz="2000" b="1" baseline="0" dirty="0" smtClean="0"/>
                            <a:t> (H/m)</a:t>
                          </a:r>
                          <a:endParaRPr lang="en-GB" sz="2000" b="1" dirty="0"/>
                        </a:p>
                      </a:txBody>
                      <a:tcP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2000" b="1" dirty="0" smtClean="0"/>
                            <a:t>Skin</a:t>
                          </a:r>
                          <a:r>
                            <a:rPr lang="en-GB" sz="2000" b="1" baseline="0" dirty="0" smtClean="0"/>
                            <a:t> Depth (cm)</a:t>
                          </a:r>
                          <a:endParaRPr lang="en-GB" sz="2000" b="1" dirty="0"/>
                        </a:p>
                      </a:txBody>
                      <a:tcPr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442004">
                    <a:tc>
                      <a:txBody>
                        <a:bodyPr/>
                        <a:lstStyle/>
                        <a:p>
                          <a:r>
                            <a:rPr lang="en-GB" sz="2000" dirty="0" smtClean="0"/>
                            <a:t>Copper (Cu)</a:t>
                          </a:r>
                          <a:endParaRPr lang="en-GB" sz="2000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blipFill rotWithShape="0">
                          <a:blip r:embed="rId3"/>
                          <a:stretch>
                            <a:fillRect l="-105896" t="-106944" r="-194811" b="-20694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blipFill rotWithShape="0">
                          <a:blip r:embed="rId3"/>
                          <a:stretch>
                            <a:fillRect l="-190196" t="-106944" r="-79956" b="-20694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indent="0" algn="ctr">
                            <a:buFontTx/>
                            <a:buNone/>
                          </a:pPr>
                          <a:r>
                            <a:rPr lang="en-GB" sz="2000" dirty="0" smtClean="0"/>
                            <a:t>6.5</a:t>
                          </a:r>
                          <a:endParaRPr lang="en-GB" sz="2000" dirty="0"/>
                        </a:p>
                      </a:txBody>
                      <a:tcPr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</a:tr>
                  <a:tr h="402382">
                    <a:tc>
                      <a:txBody>
                        <a:bodyPr/>
                        <a:lstStyle/>
                        <a:p>
                          <a:r>
                            <a:rPr lang="en-GB" sz="2000" dirty="0" smtClean="0"/>
                            <a:t>Mu-metal (Ni-Fe-Cr-Cu)</a:t>
                          </a:r>
                          <a:endParaRPr lang="en-GB" sz="2000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0">
                          <a:blip r:embed="rId3"/>
                          <a:stretch>
                            <a:fillRect l="-105896" t="-222388" r="-194811" b="-12238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0">
                          <a:blip r:embed="rId3"/>
                          <a:stretch>
                            <a:fillRect l="-190196" t="-222388" r="-79956" b="-12238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indent="0" algn="ctr">
                            <a:buFontTx/>
                            <a:buNone/>
                          </a:pPr>
                          <a:r>
                            <a:rPr lang="en-GB" sz="2000" dirty="0" smtClean="0"/>
                            <a:t>0.05</a:t>
                          </a:r>
                          <a:endParaRPr lang="en-GB" sz="2000" dirty="0"/>
                        </a:p>
                      </a:txBody>
                      <a:tcPr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</a:tr>
                  <a:tr h="401701">
                    <a:tc>
                      <a:txBody>
                        <a:bodyPr/>
                        <a:lstStyle/>
                        <a:p>
                          <a:r>
                            <a:rPr lang="en-GB" sz="2000" dirty="0" smtClean="0"/>
                            <a:t>78 </a:t>
                          </a:r>
                          <a:r>
                            <a:rPr lang="en-GB" sz="2000" dirty="0" err="1" smtClean="0"/>
                            <a:t>Permalloy</a:t>
                          </a:r>
                          <a:r>
                            <a:rPr lang="en-GB" sz="2000" dirty="0" smtClean="0"/>
                            <a:t> (Ni-Fe)</a:t>
                          </a:r>
                          <a:endParaRPr lang="en-GB" sz="2000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0">
                          <a:blip r:embed="rId3"/>
                          <a:stretch>
                            <a:fillRect l="-105896" t="-327273" r="-194811" b="-2424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0">
                          <a:blip r:embed="rId3"/>
                          <a:stretch>
                            <a:fillRect l="-190196" t="-327273" r="-79956" b="-2424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indent="0" algn="ctr">
                            <a:buFontTx/>
                            <a:buNone/>
                          </a:pPr>
                          <a:r>
                            <a:rPr lang="en-GB" sz="2000" dirty="0" smtClean="0"/>
                            <a:t>0.13</a:t>
                          </a:r>
                          <a:endParaRPr lang="en-GB" sz="2000" dirty="0"/>
                        </a:p>
                      </a:txBody>
                      <a:tcPr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/>
              <p:cNvSpPr txBox="1"/>
              <p:nvPr/>
            </p:nvSpPr>
            <p:spPr>
              <a:xfrm>
                <a:off x="1600200" y="3938087"/>
                <a:ext cx="8735786" cy="193899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charset="0"/>
                  <a:buChar char="•"/>
                </a:pPr>
                <a:r>
                  <a:rPr lang="en-GB" sz="2400" dirty="0" smtClean="0"/>
                  <a:t>Skin depth is for f = </a:t>
                </a: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 charset="0"/>
                      </a:rPr>
                      <m:t>1</m:t>
                    </m:r>
                  </m:oMath>
                </a14:m>
                <a:r>
                  <a:rPr lang="en-GB" sz="2400" dirty="0" smtClean="0"/>
                  <a:t> Hz.</a:t>
                </a:r>
              </a:p>
              <a:p>
                <a:pPr marL="285750" indent="-285750">
                  <a:buFont typeface="Arial" charset="0"/>
                  <a:buChar char="•"/>
                </a:pPr>
                <a:r>
                  <a:rPr lang="en-GB" sz="2400" dirty="0" smtClean="0"/>
                  <a:t>Permeability given for magnetic fields of 0.02 T or greater.</a:t>
                </a:r>
              </a:p>
              <a:p>
                <a:pPr marL="285750" indent="-285750">
                  <a:buFont typeface="Arial" charset="0"/>
                  <a:buChar char="•"/>
                </a:pPr>
                <a:endParaRPr lang="en-GB" sz="2400" dirty="0" smtClean="0"/>
              </a:p>
              <a:p>
                <a:pPr marL="285750" indent="-285750">
                  <a:buFont typeface="Arial" charset="0"/>
                  <a:buChar char="•"/>
                </a:pPr>
                <a:r>
                  <a:rPr lang="en-GB" sz="2400" dirty="0" smtClean="0"/>
                  <a:t>Mu-metals provide the most promising coating material.</a:t>
                </a:r>
              </a:p>
              <a:p>
                <a:pPr marL="285750" indent="-285750">
                  <a:buFont typeface="Arial" charset="0"/>
                  <a:buChar char="•"/>
                </a:pPr>
                <a:r>
                  <a:rPr lang="en-GB" sz="2400" dirty="0" smtClean="0"/>
                  <a:t>However,  the low field behaviour is unclear.</a:t>
                </a:r>
                <a:endParaRPr lang="en-GB" sz="2400" dirty="0"/>
              </a:p>
            </p:txBody>
          </p:sp>
        </mc:Choice>
        <mc:Fallback xmlns="">
          <p:sp>
            <p:nvSpPr>
              <p:cNvPr id="15" name="TextBox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00200" y="3938087"/>
                <a:ext cx="8735786" cy="1938992"/>
              </a:xfrm>
              <a:prstGeom prst="rect">
                <a:avLst/>
              </a:prstGeom>
              <a:blipFill rotWithShape="0">
                <a:blip r:embed="rId4"/>
                <a:stretch>
                  <a:fillRect l="-977" t="-2516" b="-628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976627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457199" y="410308"/>
            <a:ext cx="11289323" cy="797169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kern="1200" cap="all" spc="200" baseline="0">
                <a:solidFill>
                  <a:srgbClr val="262626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u="sng" smtClean="0"/>
              <a:t>Passive shielding</a:t>
            </a:r>
            <a:endParaRPr lang="en-GB" u="sng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7C07017-8FE3-D44E-A4AF-E8C5C7111D75}" type="slidenum">
              <a:rPr lang="en-GB" smtClean="0">
                <a:solidFill>
                  <a:schemeClr val="tx1"/>
                </a:solidFill>
              </a:rPr>
              <a:t>45</a:t>
            </a:fld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CLIC Workshop 2018 - C. Gohil, Stray Field Sources and Mitigation Techniques</a:t>
            </a:r>
            <a:endParaRPr lang="en-GB"/>
          </a:p>
        </p:txBody>
      </p:sp>
      <p:sp>
        <p:nvSpPr>
          <p:cNvPr id="8" name="TextBox 7"/>
          <p:cNvSpPr txBox="1"/>
          <p:nvPr/>
        </p:nvSpPr>
        <p:spPr>
          <a:xfrm>
            <a:off x="6907405" y="1278592"/>
            <a:ext cx="434298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GB" sz="2400" dirty="0" smtClean="0"/>
              <a:t>Magnetic shields for superconducting cavities are being studied at KEK.</a:t>
            </a:r>
            <a:endParaRPr lang="en-GB" sz="2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9" name="Content Placeholder 6"/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1165919373"/>
                  </p:ext>
                </p:extLst>
              </p:nvPr>
            </p:nvGraphicFramePr>
            <p:xfrm>
              <a:off x="7068497" y="2731854"/>
              <a:ext cx="4181890" cy="1593403"/>
            </p:xfrm>
            <a:graphic>
              <a:graphicData uri="http://schemas.openxmlformats.org/drawingml/2006/table">
                <a:tbl>
                  <a:tblPr firstRow="1" bandRow="1">
                    <a:tableStyleId>{2D5ABB26-0587-4C30-8999-92F81FD0307C}</a:tableStyleId>
                  </a:tblPr>
                  <a:tblGrid>
                    <a:gridCol w="2090945"/>
                    <a:gridCol w="2090945"/>
                  </a:tblGrid>
                  <a:tr h="402106">
                    <a:tc>
                      <a:txBody>
                        <a:bodyPr/>
                        <a:lstStyle/>
                        <a:p>
                          <a:r>
                            <a:rPr lang="en-GB" sz="2000" b="1" dirty="0" smtClean="0"/>
                            <a:t>Material</a:t>
                          </a:r>
                          <a:endParaRPr lang="en-GB" sz="2000" b="1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2000" b="1" dirty="0" smtClean="0"/>
                            <a:t>Typical</a:t>
                          </a:r>
                          <a:r>
                            <a:rPr lang="en-GB" sz="2000" b="1" baseline="0" dirty="0" smtClean="0"/>
                            <a:t> </a:t>
                          </a:r>
                          <a14:m>
                            <m:oMath xmlns:m="http://schemas.openxmlformats.org/officeDocument/2006/math">
                              <m:r>
                                <a:rPr lang="en-GB" sz="2000" b="1" i="1" baseline="0" smtClean="0">
                                  <a:latin typeface="Cambria Math" charset="0"/>
                                </a:rPr>
                                <m:t>𝛍</m:t>
                              </m:r>
                            </m:oMath>
                          </a14:m>
                          <a:r>
                            <a:rPr lang="en-GB" sz="2000" b="1" baseline="-25000" dirty="0" smtClean="0"/>
                            <a:t>r</a:t>
                          </a:r>
                          <a:endParaRPr lang="en-GB" sz="2000" b="1" dirty="0"/>
                        </a:p>
                      </a:txBody>
                      <a:tcPr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374143">
                    <a:tc>
                      <a:txBody>
                        <a:bodyPr/>
                        <a:lstStyle/>
                        <a:p>
                          <a:r>
                            <a:rPr lang="en-GB" sz="2000" dirty="0" smtClean="0"/>
                            <a:t>Iron</a:t>
                          </a:r>
                          <a:endParaRPr lang="en-GB" sz="2000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2000" dirty="0" smtClean="0"/>
                            <a:t>O(</a:t>
                          </a:r>
                          <a14:m>
                            <m:oMath xmlns:m="http://schemas.openxmlformats.org/officeDocument/2006/math">
                              <m:r>
                                <a:rPr lang="en-GB" sz="2000" smtClean="0">
                                  <a:latin typeface="Cambria Math" charset="0"/>
                                </a:rPr>
                                <m:t>1,000)</m:t>
                              </m:r>
                            </m:oMath>
                          </a14:m>
                          <a:endParaRPr lang="en-GB" sz="2000" dirty="0"/>
                        </a:p>
                      </a:txBody>
                      <a:tcPr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</a:tr>
                  <a:tr h="398817">
                    <a:tc>
                      <a:txBody>
                        <a:bodyPr/>
                        <a:lstStyle/>
                        <a:p>
                          <a:r>
                            <a:rPr lang="en-GB" sz="2000" dirty="0" smtClean="0"/>
                            <a:t>Mu-metal</a:t>
                          </a:r>
                          <a:endParaRPr lang="en-GB" sz="2000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</a:tcPr>
                    </a:tc>
                    <a:tc>
                      <a:txBody>
                        <a:bodyPr/>
                        <a:lstStyle/>
                        <a:p>
                          <a:pPr marL="0" indent="0">
                            <a:buFontTx/>
                            <a:buNone/>
                          </a:pPr>
                          <a:r>
                            <a:rPr lang="en-GB" sz="2000" dirty="0" smtClean="0"/>
                            <a:t>O(</a:t>
                          </a:r>
                          <a14:m>
                            <m:oMath xmlns:m="http://schemas.openxmlformats.org/officeDocument/2006/math">
                              <m:r>
                                <a:rPr lang="en-GB" sz="2000" smtClean="0">
                                  <a:latin typeface="Cambria Math" charset="0"/>
                                </a:rPr>
                                <m:t>10,000)</m:t>
                              </m:r>
                            </m:oMath>
                          </a14:m>
                          <a:endParaRPr lang="en-GB" sz="2000" dirty="0" smtClean="0"/>
                        </a:p>
                      </a:txBody>
                      <a:tcPr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</a:tr>
                  <a:tr h="362857">
                    <a:tc>
                      <a:txBody>
                        <a:bodyPr/>
                        <a:lstStyle/>
                        <a:p>
                          <a:r>
                            <a:rPr lang="en-GB" sz="2000" dirty="0" err="1" smtClean="0"/>
                            <a:t>Permalloy</a:t>
                          </a:r>
                          <a:endParaRPr lang="en-GB" sz="2000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2000" dirty="0" smtClean="0"/>
                            <a:t>O(</a:t>
                          </a:r>
                          <a14:m>
                            <m:oMath xmlns:m="http://schemas.openxmlformats.org/officeDocument/2006/math">
                              <m:r>
                                <a:rPr lang="en-GB" sz="2000" smtClean="0">
                                  <a:latin typeface="Cambria Math" charset="0"/>
                                </a:rPr>
                                <m:t>100,000)</m:t>
                              </m:r>
                            </m:oMath>
                          </a14:m>
                          <a:endParaRPr lang="en-GB" sz="2000" dirty="0"/>
                        </a:p>
                      </a:txBody>
                      <a:tcPr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9" name="Content Placeholder 6"/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1165919373"/>
                  </p:ext>
                </p:extLst>
              </p:nvPr>
            </p:nvGraphicFramePr>
            <p:xfrm>
              <a:off x="7068497" y="2731854"/>
              <a:ext cx="4181890" cy="1593403"/>
            </p:xfrm>
            <a:graphic>
              <a:graphicData uri="http://schemas.openxmlformats.org/drawingml/2006/table">
                <a:tbl>
                  <a:tblPr firstRow="1" bandRow="1">
                    <a:tableStyleId>{2D5ABB26-0587-4C30-8999-92F81FD0307C}</a:tableStyleId>
                  </a:tblPr>
                  <a:tblGrid>
                    <a:gridCol w="2090945"/>
                    <a:gridCol w="2090945"/>
                  </a:tblGrid>
                  <a:tr h="402106">
                    <a:tc>
                      <a:txBody>
                        <a:bodyPr/>
                        <a:lstStyle/>
                        <a:p>
                          <a:r>
                            <a:rPr lang="en-GB" sz="2000" b="1" dirty="0" smtClean="0"/>
                            <a:t>Material</a:t>
                          </a:r>
                          <a:endParaRPr lang="en-GB" sz="2000" b="1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0">
                          <a:blip r:embed="rId3"/>
                          <a:stretch>
                            <a:fillRect l="-100583" t="-7576" r="-583" b="-324242"/>
                          </a:stretch>
                        </a:blipFill>
                      </a:tcPr>
                    </a:tc>
                  </a:tr>
                  <a:tr h="396240">
                    <a:tc>
                      <a:txBody>
                        <a:bodyPr/>
                        <a:lstStyle/>
                        <a:p>
                          <a:r>
                            <a:rPr lang="en-GB" sz="2000" dirty="0" smtClean="0"/>
                            <a:t>Iron</a:t>
                          </a:r>
                          <a:endParaRPr lang="en-GB" sz="2000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blipFill rotWithShape="0">
                          <a:blip r:embed="rId3"/>
                          <a:stretch>
                            <a:fillRect l="-100583" t="-109231" r="-583" b="-229231"/>
                          </a:stretch>
                        </a:blipFill>
                      </a:tcPr>
                    </a:tc>
                  </a:tr>
                  <a:tr h="398817">
                    <a:tc>
                      <a:txBody>
                        <a:bodyPr/>
                        <a:lstStyle/>
                        <a:p>
                          <a:r>
                            <a:rPr lang="en-GB" sz="2000" dirty="0" smtClean="0"/>
                            <a:t>Mu-metal</a:t>
                          </a:r>
                          <a:endParaRPr lang="en-GB" sz="2000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blipFill rotWithShape="0">
                          <a:blip r:embed="rId3"/>
                          <a:stretch>
                            <a:fillRect l="-100583" t="-206061" r="-583" b="-125758"/>
                          </a:stretch>
                        </a:blipFill>
                      </a:tcPr>
                    </a:tc>
                  </a:tr>
                  <a:tr h="396240">
                    <a:tc>
                      <a:txBody>
                        <a:bodyPr/>
                        <a:lstStyle/>
                        <a:p>
                          <a:r>
                            <a:rPr lang="en-GB" sz="2000" dirty="0" err="1" smtClean="0"/>
                            <a:t>Permalloy</a:t>
                          </a:r>
                          <a:endParaRPr lang="en-GB" sz="2000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0">
                          <a:blip r:embed="rId3"/>
                          <a:stretch>
                            <a:fillRect l="-100583" t="-310769" r="-583" b="-27692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  <p:sp>
        <p:nvSpPr>
          <p:cNvPr id="10" name="TextBox 9"/>
          <p:cNvSpPr txBox="1"/>
          <p:nvPr/>
        </p:nvSpPr>
        <p:spPr>
          <a:xfrm>
            <a:off x="6907405" y="4706877"/>
            <a:ext cx="434298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GB" sz="2400" dirty="0" smtClean="0"/>
              <a:t>Behaviour at </a:t>
            </a:r>
            <a:r>
              <a:rPr lang="en-GB" sz="2400" dirty="0" err="1" smtClean="0"/>
              <a:t>nT</a:t>
            </a:r>
            <a:r>
              <a:rPr lang="en-GB" sz="2400" dirty="0" smtClean="0"/>
              <a:t> level fields still to be determined.</a:t>
            </a:r>
            <a:endParaRPr lang="en-GB" sz="2400" dirty="0"/>
          </a:p>
        </p:txBody>
      </p:sp>
      <p:grpSp>
        <p:nvGrpSpPr>
          <p:cNvPr id="4" name="Group 3"/>
          <p:cNvGrpSpPr/>
          <p:nvPr/>
        </p:nvGrpSpPr>
        <p:grpSpPr>
          <a:xfrm>
            <a:off x="766279" y="1078427"/>
            <a:ext cx="5830464" cy="5015553"/>
            <a:chOff x="766279" y="1078427"/>
            <a:chExt cx="5830464" cy="5015553"/>
          </a:xfrm>
        </p:grpSpPr>
        <p:grpSp>
          <p:nvGrpSpPr>
            <p:cNvPr id="19" name="Group 18"/>
            <p:cNvGrpSpPr/>
            <p:nvPr/>
          </p:nvGrpSpPr>
          <p:grpSpPr>
            <a:xfrm>
              <a:off x="767860" y="1078427"/>
              <a:ext cx="5828883" cy="5015550"/>
              <a:chOff x="767860" y="1078427"/>
              <a:chExt cx="5828883" cy="5015550"/>
            </a:xfrm>
          </p:grpSpPr>
          <p:pic>
            <p:nvPicPr>
              <p:cNvPr id="6" name="Picture 5"/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67860" y="1078427"/>
                <a:ext cx="5828883" cy="5015550"/>
              </a:xfrm>
              <a:prstGeom prst="rect">
                <a:avLst/>
              </a:prstGeom>
            </p:spPr>
          </p:pic>
          <p:sp>
            <p:nvSpPr>
              <p:cNvPr id="18" name="Rectangle 17"/>
              <p:cNvSpPr/>
              <p:nvPr/>
            </p:nvSpPr>
            <p:spPr>
              <a:xfrm>
                <a:off x="1342571" y="5529943"/>
                <a:ext cx="4633585" cy="500743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12" name="TextBox 11"/>
            <p:cNvSpPr txBox="1"/>
            <p:nvPr/>
          </p:nvSpPr>
          <p:spPr>
            <a:xfrm>
              <a:off x="2283053" y="5475914"/>
              <a:ext cx="474810" cy="35394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700" dirty="0" smtClean="0">
                  <a:latin typeface="Times New Roman" charset="0"/>
                  <a:ea typeface="Times New Roman" charset="0"/>
                  <a:cs typeface="Times New Roman" charset="0"/>
                </a:rPr>
                <a:t>10</a:t>
              </a:r>
              <a:r>
                <a:rPr lang="en-GB" sz="1700" baseline="30000" dirty="0" smtClean="0">
                  <a:latin typeface="Times New Roman" charset="0"/>
                  <a:ea typeface="Times New Roman" charset="0"/>
                  <a:cs typeface="Times New Roman" charset="0"/>
                </a:rPr>
                <a:t>3</a:t>
              </a:r>
              <a:endParaRPr lang="en-GB" sz="1700" dirty="0">
                <a:latin typeface="Times New Roman" charset="0"/>
                <a:ea typeface="Times New Roman" charset="0"/>
                <a:cs typeface="Times New Roman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3393190" y="5462621"/>
              <a:ext cx="474810" cy="35394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700" dirty="0" smtClean="0">
                  <a:latin typeface="Times New Roman" charset="0"/>
                  <a:ea typeface="Times New Roman" charset="0"/>
                  <a:cs typeface="Times New Roman" charset="0"/>
                </a:rPr>
                <a:t>10</a:t>
              </a:r>
              <a:r>
                <a:rPr lang="en-GB" sz="1700" baseline="30000" dirty="0">
                  <a:latin typeface="Times New Roman" charset="0"/>
                  <a:ea typeface="Times New Roman" charset="0"/>
                  <a:cs typeface="Times New Roman" charset="0"/>
                </a:rPr>
                <a:t>4</a:t>
              </a:r>
              <a:endParaRPr lang="en-GB" sz="1700" dirty="0">
                <a:latin typeface="Times New Roman" charset="0"/>
                <a:ea typeface="Times New Roman" charset="0"/>
                <a:cs typeface="Times New Roman" charset="0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4461147" y="5453662"/>
              <a:ext cx="474810" cy="35394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700" smtClean="0">
                  <a:latin typeface="Times New Roman" charset="0"/>
                  <a:ea typeface="Times New Roman" charset="0"/>
                  <a:cs typeface="Times New Roman" charset="0"/>
                </a:rPr>
                <a:t>10</a:t>
              </a:r>
              <a:r>
                <a:rPr lang="en-GB" sz="1700" baseline="30000" dirty="0">
                  <a:latin typeface="Times New Roman" charset="0"/>
                  <a:ea typeface="Times New Roman" charset="0"/>
                  <a:cs typeface="Times New Roman" charset="0"/>
                </a:rPr>
                <a:t>5</a:t>
              </a:r>
              <a:endParaRPr lang="en-GB" sz="1700" dirty="0">
                <a:latin typeface="Times New Roman" charset="0"/>
                <a:ea typeface="Times New Roman" charset="0"/>
                <a:cs typeface="Times New Roman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5501346" y="5453661"/>
              <a:ext cx="474810" cy="35394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700" dirty="0" smtClean="0">
                  <a:latin typeface="Times New Roman" charset="0"/>
                  <a:ea typeface="Times New Roman" charset="0"/>
                  <a:cs typeface="Times New Roman" charset="0"/>
                </a:rPr>
                <a:t>10</a:t>
              </a:r>
              <a:r>
                <a:rPr lang="en-GB" sz="1700" baseline="30000" dirty="0" smtClean="0">
                  <a:latin typeface="Times New Roman" charset="0"/>
                  <a:ea typeface="Times New Roman" charset="0"/>
                  <a:cs typeface="Times New Roman" charset="0"/>
                </a:rPr>
                <a:t>6</a:t>
              </a:r>
              <a:endParaRPr lang="en-GB" sz="1700" dirty="0">
                <a:latin typeface="Times New Roman" charset="0"/>
                <a:ea typeface="Times New Roman" charset="0"/>
                <a:cs typeface="Times New Roman" charset="0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3276181" y="5740037"/>
              <a:ext cx="771365" cy="35394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700" dirty="0" smtClean="0">
                  <a:latin typeface="Times New Roman" charset="0"/>
                  <a:ea typeface="Times New Roman" charset="0"/>
                  <a:cs typeface="Times New Roman" charset="0"/>
                </a:rPr>
                <a:t>B (</a:t>
              </a:r>
              <a:r>
                <a:rPr lang="en-GB" sz="1700" dirty="0" err="1" smtClean="0">
                  <a:latin typeface="Times New Roman" charset="0"/>
                  <a:ea typeface="Times New Roman" charset="0"/>
                  <a:cs typeface="Times New Roman" charset="0"/>
                </a:rPr>
                <a:t>nT</a:t>
              </a:r>
              <a:r>
                <a:rPr lang="en-GB" sz="1700" dirty="0" smtClean="0">
                  <a:latin typeface="Times New Roman" charset="0"/>
                  <a:ea typeface="Times New Roman" charset="0"/>
                  <a:cs typeface="Times New Roman" charset="0"/>
                </a:rPr>
                <a:t>)</a:t>
              </a:r>
              <a:endParaRPr lang="en-GB" sz="1700" dirty="0">
                <a:latin typeface="Times New Roman" charset="0"/>
                <a:ea typeface="Times New Roman" charset="0"/>
                <a:cs typeface="Times New Roman" charset="0"/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 rot="16200000">
              <a:off x="-96457" y="3185705"/>
              <a:ext cx="2079415" cy="353943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GB" sz="1700" smtClean="0">
                  <a:latin typeface="Times New Roman" charset="0"/>
                  <a:ea typeface="Times New Roman" charset="0"/>
                  <a:cs typeface="Times New Roman" charset="0"/>
                </a:rPr>
                <a:t>Relative Permeability</a:t>
              </a:r>
              <a:endParaRPr lang="en-GB" sz="1700" dirty="0">
                <a:latin typeface="Times New Roman" charset="0"/>
                <a:ea typeface="Times New Roman" charset="0"/>
                <a:cs typeface="Times New Roman" charset="0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1026197" y="5268690"/>
              <a:ext cx="474810" cy="353943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GB" sz="1700" dirty="0" smtClean="0">
                  <a:latin typeface="Times New Roman" charset="0"/>
                  <a:ea typeface="Times New Roman" charset="0"/>
                  <a:cs typeface="Times New Roman" charset="0"/>
                </a:rPr>
                <a:t>10</a:t>
              </a:r>
              <a:r>
                <a:rPr lang="en-GB" sz="1700" baseline="30000" dirty="0">
                  <a:latin typeface="Times New Roman" charset="0"/>
                  <a:ea typeface="Times New Roman" charset="0"/>
                  <a:cs typeface="Times New Roman" charset="0"/>
                </a:rPr>
                <a:t>2</a:t>
              </a:r>
              <a:endParaRPr lang="en-GB" sz="1700" dirty="0">
                <a:latin typeface="Times New Roman" charset="0"/>
                <a:ea typeface="Times New Roman" charset="0"/>
                <a:cs typeface="Times New Roman" charset="0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1026197" y="4245025"/>
              <a:ext cx="474810" cy="353943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GB" sz="1700" dirty="0" smtClean="0">
                  <a:latin typeface="Times New Roman" charset="0"/>
                  <a:ea typeface="Times New Roman" charset="0"/>
                  <a:cs typeface="Times New Roman" charset="0"/>
                </a:rPr>
                <a:t>10</a:t>
              </a:r>
              <a:r>
                <a:rPr lang="en-GB" sz="1700" baseline="30000" dirty="0" smtClean="0">
                  <a:latin typeface="Times New Roman" charset="0"/>
                  <a:ea typeface="Times New Roman" charset="0"/>
                  <a:cs typeface="Times New Roman" charset="0"/>
                </a:rPr>
                <a:t>3</a:t>
              </a:r>
              <a:endParaRPr lang="en-GB" sz="1700" dirty="0">
                <a:latin typeface="Times New Roman" charset="0"/>
                <a:ea typeface="Times New Roman" charset="0"/>
                <a:cs typeface="Times New Roman" charset="0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1289925" y="5468657"/>
              <a:ext cx="474810" cy="35394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700" dirty="0" smtClean="0">
                  <a:latin typeface="Times New Roman" charset="0"/>
                  <a:ea typeface="Times New Roman" charset="0"/>
                  <a:cs typeface="Times New Roman" charset="0"/>
                </a:rPr>
                <a:t>10</a:t>
              </a:r>
              <a:r>
                <a:rPr lang="en-GB" sz="1700" baseline="30000" dirty="0">
                  <a:latin typeface="Times New Roman" charset="0"/>
                  <a:ea typeface="Times New Roman" charset="0"/>
                  <a:cs typeface="Times New Roman" charset="0"/>
                </a:rPr>
                <a:t>2</a:t>
              </a:r>
              <a:endParaRPr lang="en-GB" sz="1700" dirty="0">
                <a:latin typeface="Times New Roman" charset="0"/>
                <a:ea typeface="Times New Roman" charset="0"/>
                <a:cs typeface="Times New Roman" charset="0"/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1038148" y="3191738"/>
              <a:ext cx="474810" cy="353943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GB" sz="1700" dirty="0" smtClean="0">
                  <a:latin typeface="Times New Roman" charset="0"/>
                  <a:ea typeface="Times New Roman" charset="0"/>
                  <a:cs typeface="Times New Roman" charset="0"/>
                </a:rPr>
                <a:t>10</a:t>
              </a:r>
              <a:r>
                <a:rPr lang="en-GB" sz="1700" baseline="30000" dirty="0">
                  <a:latin typeface="Times New Roman" charset="0"/>
                  <a:ea typeface="Times New Roman" charset="0"/>
                  <a:cs typeface="Times New Roman" charset="0"/>
                </a:rPr>
                <a:t>4</a:t>
              </a:r>
              <a:endParaRPr lang="en-GB" sz="1700" dirty="0">
                <a:latin typeface="Times New Roman" charset="0"/>
                <a:ea typeface="Times New Roman" charset="0"/>
                <a:cs typeface="Times New Roman" charset="0"/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1038148" y="2145994"/>
              <a:ext cx="474810" cy="353943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GB" sz="1700" smtClean="0">
                  <a:latin typeface="Times New Roman" charset="0"/>
                  <a:ea typeface="Times New Roman" charset="0"/>
                  <a:cs typeface="Times New Roman" charset="0"/>
                </a:rPr>
                <a:t>10</a:t>
              </a:r>
              <a:r>
                <a:rPr lang="en-GB" sz="1700" baseline="30000" dirty="0">
                  <a:latin typeface="Times New Roman" charset="0"/>
                  <a:ea typeface="Times New Roman" charset="0"/>
                  <a:cs typeface="Times New Roman" charset="0"/>
                </a:rPr>
                <a:t>5</a:t>
              </a:r>
              <a:endParaRPr lang="en-GB" sz="1700" dirty="0">
                <a:latin typeface="Times New Roman" charset="0"/>
                <a:ea typeface="Times New Roman" charset="0"/>
                <a:cs typeface="Times New Roman" charset="0"/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1036862" y="1096479"/>
              <a:ext cx="474810" cy="353943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GB" sz="1700" dirty="0" smtClean="0">
                  <a:latin typeface="Times New Roman" charset="0"/>
                  <a:ea typeface="Times New Roman" charset="0"/>
                  <a:cs typeface="Times New Roman" charset="0"/>
                </a:rPr>
                <a:t>10</a:t>
              </a:r>
              <a:r>
                <a:rPr lang="en-GB" sz="1700" baseline="30000" dirty="0" smtClean="0">
                  <a:latin typeface="Times New Roman" charset="0"/>
                  <a:ea typeface="Times New Roman" charset="0"/>
                  <a:cs typeface="Times New Roman" charset="0"/>
                </a:rPr>
                <a:t>6</a:t>
              </a:r>
              <a:endParaRPr lang="en-GB" sz="1700" dirty="0">
                <a:latin typeface="Times New Roman" charset="0"/>
                <a:ea typeface="Times New Roman" charset="0"/>
                <a:cs typeface="Times New Roman" charset="0"/>
              </a:endParaRPr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685527" y="5875848"/>
            <a:ext cx="24956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K. Tsuchiya </a:t>
            </a:r>
            <a:r>
              <a:rPr lang="en-GB" i="1" dirty="0" smtClean="0"/>
              <a:t>et al</a:t>
            </a:r>
            <a:r>
              <a:rPr lang="en-GB" dirty="0" smtClean="0"/>
              <a:t>. (EPA06)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66919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457199" y="410308"/>
            <a:ext cx="11289323" cy="797169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kern="1200" cap="all" spc="200" baseline="0">
                <a:solidFill>
                  <a:srgbClr val="262626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u="sng" smtClean="0"/>
              <a:t>Passive shielding</a:t>
            </a:r>
            <a:endParaRPr lang="en-GB" u="sng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7C07017-8FE3-D44E-A4AF-E8C5C7111D75}" type="slidenum">
              <a:rPr lang="en-GB" smtClean="0">
                <a:solidFill>
                  <a:schemeClr val="tx1"/>
                </a:solidFill>
              </a:rPr>
              <a:t>46</a:t>
            </a:fld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CLIC Workshop 2018 - C. Gohil, Stray Field Sources and Mitigation Techniques</a:t>
            </a:r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6" name="Content Placeholder 2"/>
              <p:cNvSpPr txBox="1">
                <a:spLocks/>
              </p:cNvSpPr>
              <p:nvPr/>
            </p:nvSpPr>
            <p:spPr>
              <a:xfrm>
                <a:off x="900866" y="1315132"/>
                <a:ext cx="9484105" cy="1639690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sz="2400" dirty="0" smtClean="0"/>
                  <a:t>Rayleigh measured the permeability of iron and steel in the presence of magnetic fields of 4 </a:t>
                </a:r>
                <a:r>
                  <a:rPr lang="en-US" sz="2400" dirty="0" err="1" smtClean="0"/>
                  <a:t>nT</a:t>
                </a:r>
                <a:r>
                  <a:rPr lang="en-US" sz="2400" dirty="0" smtClean="0"/>
                  <a:t> </a:t>
                </a:r>
                <a:r>
                  <a:rPr lang="mr-IN" sz="2400" dirty="0" smtClean="0"/>
                  <a:t>–</a:t>
                </a:r>
                <a:r>
                  <a:rPr lang="en-US" sz="2400" dirty="0" smtClean="0"/>
                  <a:t> 4 </a:t>
                </a:r>
                <a14:m>
                  <m:oMath xmlns:m="http://schemas.openxmlformats.org/officeDocument/2006/math">
                    <m:r>
                      <a:rPr lang="en-US" sz="2400" i="1" smtClean="0">
                        <a:latin typeface="Cambria Math" charset="0"/>
                        <a:ea typeface="Cambria Math" charset="0"/>
                        <a:cs typeface="Cambria Math" charset="0"/>
                      </a:rPr>
                      <m:t>𝜇</m:t>
                    </m:r>
                  </m:oMath>
                </a14:m>
                <a:r>
                  <a:rPr lang="en-US" sz="2400" dirty="0" smtClean="0"/>
                  <a:t>T, [</a:t>
                </a:r>
                <a:r>
                  <a:rPr lang="en-US" sz="2400" i="1" dirty="0" smtClean="0"/>
                  <a:t>Phil. Mag., </a:t>
                </a:r>
                <a:r>
                  <a:rPr lang="en-US" sz="2400" b="1" dirty="0" smtClean="0"/>
                  <a:t>23</a:t>
                </a:r>
                <a:r>
                  <a:rPr lang="en-US" sz="2400" dirty="0" smtClean="0"/>
                  <a:t> (1887) p. 225].</a:t>
                </a:r>
              </a:p>
              <a:p>
                <a:pPr lvl="1"/>
                <a:r>
                  <a:rPr lang="en-US" dirty="0" smtClean="0"/>
                  <a:t>Referred to as the Rayleigh range.</a:t>
                </a:r>
              </a:p>
              <a:p>
                <a:pPr lvl="1"/>
                <a:r>
                  <a:rPr lang="en-US" dirty="0" smtClean="0"/>
                  <a:t>Found the permeability is a constant,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charset="0"/>
                          </a:rPr>
                        </m:ctrlPr>
                      </m:sSubPr>
                      <m:e>
                        <m:r>
                          <a:rPr lang="en-US" i="1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𝜇</m:t>
                        </m:r>
                      </m:e>
                      <m:sub>
                        <m:r>
                          <a:rPr lang="en-GB" b="0" i="1" smtClean="0">
                            <a:latin typeface="Cambria Math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dirty="0" smtClean="0"/>
                  <a:t>.</a:t>
                </a:r>
              </a:p>
            </p:txBody>
          </p:sp>
        </mc:Choice>
        <mc:Fallback xmlns="">
          <p:sp>
            <p:nvSpPr>
              <p:cNvPr id="26" name="Content Placeholder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00866" y="1315132"/>
                <a:ext cx="9484105" cy="1639690"/>
              </a:xfrm>
              <a:prstGeom prst="rect">
                <a:avLst/>
              </a:prstGeom>
              <a:blipFill rotWithShape="0">
                <a:blip r:embed="rId3"/>
                <a:stretch>
                  <a:fillRect l="-900" t="-5204" b="-223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/>
              <p:cNvSpPr txBox="1"/>
              <p:nvPr/>
            </p:nvSpPr>
            <p:spPr>
              <a:xfrm>
                <a:off x="2987834" y="3072949"/>
                <a:ext cx="3858877" cy="584775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3200" i="1" smtClean="0">
                          <a:latin typeface="Cambria Math" charset="0"/>
                          <a:ea typeface="Cambria Math" charset="0"/>
                          <a:cs typeface="Cambria Math" charset="0"/>
                        </a:rPr>
                        <m:t>𝜇</m:t>
                      </m:r>
                      <m:r>
                        <a:rPr lang="en-GB" sz="3200" b="0" i="1" smtClean="0">
                          <a:latin typeface="Cambria Math" charset="0"/>
                          <a:ea typeface="Cambria Math" charset="0"/>
                          <a:cs typeface="Cambria Math" charset="0"/>
                        </a:rPr>
                        <m:t>=</m:t>
                      </m:r>
                      <m:r>
                        <a:rPr lang="en-GB" sz="3200" b="0" i="1" smtClean="0">
                          <a:latin typeface="Cambria Math" charset="0"/>
                          <a:ea typeface="Cambria Math" charset="0"/>
                          <a:cs typeface="Cambria Math" charset="0"/>
                        </a:rPr>
                        <m:t>𝜇</m:t>
                      </m:r>
                      <m:r>
                        <a:rPr lang="en-GB" sz="3200" b="0" i="1" smtClean="0">
                          <a:latin typeface="Cambria Math" charset="0"/>
                          <a:ea typeface="Cambria Math" charset="0"/>
                          <a:cs typeface="Cambria Math" charset="0"/>
                        </a:rPr>
                        <m:t>(</m:t>
                      </m:r>
                      <m:r>
                        <a:rPr lang="en-GB" sz="3200" b="0" i="1" smtClean="0">
                          <a:latin typeface="Cambria Math" charset="0"/>
                          <a:ea typeface="Cambria Math" charset="0"/>
                          <a:cs typeface="Cambria Math" charset="0"/>
                        </a:rPr>
                        <m:t>𝐻</m:t>
                      </m:r>
                      <m:r>
                        <a:rPr lang="en-GB" sz="3200" b="0" i="1" smtClean="0">
                          <a:latin typeface="Cambria Math" charset="0"/>
                          <a:ea typeface="Cambria Math" charset="0"/>
                          <a:cs typeface="Cambria Math" charset="0"/>
                        </a:rPr>
                        <m:t>)=</m:t>
                      </m:r>
                      <m:sSub>
                        <m:sSubPr>
                          <m:ctrlPr>
                            <a:rPr lang="en-US" sz="3200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</m:ctrlPr>
                        </m:sSubPr>
                        <m:e>
                          <m:r>
                            <a:rPr lang="en-US" sz="3200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𝜇</m:t>
                          </m:r>
                        </m:e>
                        <m:sub>
                          <m:r>
                            <a:rPr lang="en-GB" sz="3200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𝑖</m:t>
                          </m:r>
                        </m:sub>
                      </m:sSub>
                      <m:r>
                        <a:rPr lang="en-GB" sz="3200" b="0" i="1" smtClean="0">
                          <a:latin typeface="Cambria Math" charset="0"/>
                          <a:ea typeface="Cambria Math" charset="0"/>
                          <a:cs typeface="Cambria Math" charset="0"/>
                        </a:rPr>
                        <m:t>+</m:t>
                      </m:r>
                      <m:r>
                        <a:rPr lang="en-GB" sz="3200" b="0" i="1" smtClean="0">
                          <a:latin typeface="Cambria Math" charset="0"/>
                          <a:ea typeface="Cambria Math" charset="0"/>
                          <a:cs typeface="Cambria Math" charset="0"/>
                        </a:rPr>
                        <m:t>𝜂</m:t>
                      </m:r>
                      <m:r>
                        <a:rPr lang="en-GB" sz="3200" b="0" i="1" smtClean="0">
                          <a:latin typeface="Cambria Math" charset="0"/>
                          <a:ea typeface="Cambria Math" charset="0"/>
                          <a:cs typeface="Cambria Math" charset="0"/>
                        </a:rPr>
                        <m:t>𝐻</m:t>
                      </m:r>
                    </m:oMath>
                  </m:oMathPara>
                </a14:m>
                <a:endParaRPr lang="en-GB" sz="3200" dirty="0"/>
              </a:p>
            </p:txBody>
          </p:sp>
        </mc:Choice>
        <mc:Fallback xmlns="">
          <p:sp>
            <p:nvSpPr>
              <p:cNvPr id="17" name="TextBox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87834" y="3072949"/>
                <a:ext cx="3858877" cy="584775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7" name="TextBox 26"/>
          <p:cNvSpPr txBox="1"/>
          <p:nvPr/>
        </p:nvSpPr>
        <p:spPr>
          <a:xfrm>
            <a:off x="7029975" y="3107327"/>
            <a:ext cx="176939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/>
              <a:t>Rayleigh Law</a:t>
            </a:r>
            <a:endParaRPr lang="en-GB" sz="2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8" name="Content Placeholder 2"/>
              <p:cNvSpPr txBox="1">
                <a:spLocks/>
              </p:cNvSpPr>
              <p:nvPr/>
            </p:nvSpPr>
            <p:spPr>
              <a:xfrm>
                <a:off x="900866" y="4009985"/>
                <a:ext cx="9304495" cy="1740585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sz="2400" dirty="0" smtClean="0"/>
                  <a:t>For low fields </a:t>
                </a:r>
                <a14:m>
                  <m:oMath xmlns:m="http://schemas.openxmlformats.org/officeDocument/2006/math">
                    <m:r>
                      <a:rPr lang="en-GB" sz="2400" i="1">
                        <a:latin typeface="Cambria Math" charset="0"/>
                        <a:ea typeface="Cambria Math" charset="0"/>
                        <a:cs typeface="Cambria Math" charset="0"/>
                      </a:rPr>
                      <m:t>𝜂</m:t>
                    </m:r>
                    <m:r>
                      <a:rPr lang="en-GB" sz="2400" i="1">
                        <a:latin typeface="Cambria Math" charset="0"/>
                        <a:ea typeface="Cambria Math" charset="0"/>
                        <a:cs typeface="Cambria Math" charset="0"/>
                      </a:rPr>
                      <m:t>𝐻</m:t>
                    </m:r>
                  </m:oMath>
                </a14:m>
                <a:r>
                  <a:rPr lang="en-GB" sz="2400" dirty="0" smtClean="0"/>
                  <a:t> becomes negligible.</a:t>
                </a:r>
              </a:p>
              <a:p>
                <a:endParaRPr lang="en-GB" sz="2400" dirty="0"/>
              </a:p>
              <a:p>
                <a:r>
                  <a:rPr lang="en-GB" sz="2400" dirty="0" smtClean="0"/>
                  <a:t>Kaye &amp; </a:t>
                </a:r>
                <a:r>
                  <a:rPr lang="en-GB" sz="2400" dirty="0" err="1" smtClean="0"/>
                  <a:t>Laby</a:t>
                </a:r>
                <a:r>
                  <a:rPr lang="en-GB" sz="2400" dirty="0" smtClean="0"/>
                  <a:t>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𝜇</m:t>
                        </m:r>
                      </m:e>
                      <m:sub>
                        <m:r>
                          <a:rPr lang="en-GB" sz="2400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𝑖</m:t>
                        </m:r>
                      </m:sub>
                    </m:sSub>
                    <m:r>
                      <a:rPr lang="en-GB" sz="2400" b="0" i="1" smtClean="0">
                        <a:latin typeface="Cambria Math" charset="0"/>
                        <a:ea typeface="Cambria Math" charset="0"/>
                        <a:cs typeface="Cambria Math" charset="0"/>
                      </a:rPr>
                      <m:t>=60,000−200,000</m:t>
                    </m:r>
                  </m:oMath>
                </a14:m>
                <a:r>
                  <a:rPr lang="en-GB" sz="2400" dirty="0" smtClean="0"/>
                  <a:t> for mu-metal.</a:t>
                </a:r>
              </a:p>
              <a:p>
                <a:pPr lvl="1"/>
                <a:r>
                  <a:rPr lang="en-GB" dirty="0" smtClean="0"/>
                  <a:t>Needs to be verified.</a:t>
                </a:r>
                <a:endParaRPr lang="en-GB" dirty="0"/>
              </a:p>
            </p:txBody>
          </p:sp>
        </mc:Choice>
        <mc:Fallback xmlns="">
          <p:sp>
            <p:nvSpPr>
              <p:cNvPr id="28" name="Content Placeholder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00866" y="4009985"/>
                <a:ext cx="9304495" cy="1740585"/>
              </a:xfrm>
              <a:prstGeom prst="rect">
                <a:avLst/>
              </a:prstGeom>
              <a:blipFill rotWithShape="0">
                <a:blip r:embed="rId5"/>
                <a:stretch>
                  <a:fillRect l="-917" t="-4912" b="-736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307381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457199" y="410308"/>
            <a:ext cx="11289323" cy="797169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kern="1200" cap="all" spc="200" baseline="0">
                <a:solidFill>
                  <a:srgbClr val="262626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u="sng" dirty="0" smtClean="0"/>
              <a:t>Passive shielding</a:t>
            </a:r>
            <a:endParaRPr lang="en-GB" u="sng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7C07017-8FE3-D44E-A4AF-E8C5C7111D75}" type="slidenum">
              <a:rPr lang="en-GB" smtClean="0">
                <a:solidFill>
                  <a:schemeClr val="tx1"/>
                </a:solidFill>
              </a:rPr>
              <a:t>47</a:t>
            </a:fld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CLIC Workshop 2018 - C. Gohil, Stray Field Sources and Mitigation Techniques</a:t>
            </a:r>
            <a:endParaRPr lang="en-GB"/>
          </a:p>
        </p:txBody>
      </p:sp>
      <p:graphicFrame>
        <p:nvGraphicFramePr>
          <p:cNvPr id="6" name="Content Placeholder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47436838"/>
              </p:ext>
            </p:extLst>
          </p:nvPr>
        </p:nvGraphicFramePr>
        <p:xfrm>
          <a:off x="359665" y="1207477"/>
          <a:ext cx="11542049" cy="3238249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951078"/>
                <a:gridCol w="3628571"/>
                <a:gridCol w="3962400"/>
              </a:tblGrid>
              <a:tr h="434471">
                <a:tc>
                  <a:txBody>
                    <a:bodyPr/>
                    <a:lstStyle/>
                    <a:p>
                      <a:r>
                        <a:rPr lang="en-GB" sz="2000" b="1" dirty="0" smtClean="0"/>
                        <a:t>Material</a:t>
                      </a:r>
                      <a:endParaRPr lang="en-GB" sz="20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2000" b="1" dirty="0" smtClean="0"/>
                        <a:t>Advantages</a:t>
                      </a:r>
                      <a:endParaRPr lang="en-GB" sz="2000" b="1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2000" b="1" dirty="0" smtClean="0"/>
                        <a:t>Disadvantages</a:t>
                      </a:r>
                      <a:endParaRPr lang="en-GB" sz="2000" b="1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69023">
                <a:tc>
                  <a:txBody>
                    <a:bodyPr/>
                    <a:lstStyle/>
                    <a:p>
                      <a:r>
                        <a:rPr lang="en-GB" sz="2000" dirty="0" smtClean="0"/>
                        <a:t>Conductive materials:</a:t>
                      </a:r>
                      <a:endParaRPr lang="en-GB" sz="2000" baseline="0" dirty="0" smtClean="0"/>
                    </a:p>
                    <a:p>
                      <a:r>
                        <a:rPr lang="en-GB" sz="2000" baseline="0" dirty="0" smtClean="0"/>
                        <a:t>E.g. </a:t>
                      </a:r>
                      <a:r>
                        <a:rPr lang="en-GB" sz="2000" dirty="0" smtClean="0"/>
                        <a:t>Copper/Silver</a:t>
                      </a:r>
                      <a:endParaRPr lang="en-GB" sz="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2000" dirty="0" smtClean="0"/>
                        <a:t>- Effective for high frequencies</a:t>
                      </a:r>
                      <a:endParaRPr lang="en-GB" sz="20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>
                        <a:buFontTx/>
                        <a:buNone/>
                      </a:pPr>
                      <a:r>
                        <a:rPr lang="en-GB" sz="2000" dirty="0" smtClean="0"/>
                        <a:t>- Expensive.</a:t>
                      </a:r>
                    </a:p>
                    <a:p>
                      <a:pPr marL="0" indent="0">
                        <a:buFontTx/>
                        <a:buNone/>
                      </a:pPr>
                      <a:r>
                        <a:rPr lang="en-GB" sz="2000" dirty="0" smtClean="0"/>
                        <a:t>- Not effective</a:t>
                      </a:r>
                      <a:r>
                        <a:rPr lang="en-GB" sz="2000" baseline="0" dirty="0" smtClean="0"/>
                        <a:t> for low frequencies</a:t>
                      </a:r>
                      <a:endParaRPr lang="en-GB" sz="2000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28915">
                <a:tc>
                  <a:txBody>
                    <a:bodyPr/>
                    <a:lstStyle/>
                    <a:p>
                      <a:r>
                        <a:rPr lang="en-GB" sz="2000" dirty="0" smtClean="0"/>
                        <a:t>Ferromagnetic materials: </a:t>
                      </a:r>
                    </a:p>
                    <a:p>
                      <a:r>
                        <a:rPr lang="en-GB" sz="2000" dirty="0" smtClean="0"/>
                        <a:t>E.g. Mu-metals/</a:t>
                      </a:r>
                      <a:r>
                        <a:rPr lang="en-GB" sz="2000" dirty="0" err="1" smtClean="0"/>
                        <a:t>Permalloys</a:t>
                      </a:r>
                      <a:endParaRPr lang="en-GB" sz="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>
                        <a:buFontTx/>
                        <a:buNone/>
                      </a:pPr>
                      <a:r>
                        <a:rPr lang="en-GB" sz="2000" dirty="0" smtClean="0"/>
                        <a:t>- High permeability</a:t>
                      </a:r>
                    </a:p>
                    <a:p>
                      <a:pPr marL="0" indent="0">
                        <a:buFontTx/>
                        <a:buNone/>
                      </a:pPr>
                      <a:r>
                        <a:rPr lang="en-GB" sz="2000" dirty="0" smtClean="0"/>
                        <a:t>- Good frequency range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>
                        <a:buFontTx/>
                        <a:buNone/>
                      </a:pPr>
                      <a:r>
                        <a:rPr lang="en-GB" sz="2000" dirty="0" smtClean="0"/>
                        <a:t>- Not effective for</a:t>
                      </a:r>
                      <a:r>
                        <a:rPr lang="en-GB" sz="2000" baseline="0" dirty="0" smtClean="0"/>
                        <a:t> weak fields?</a:t>
                      </a:r>
                    </a:p>
                    <a:p>
                      <a:pPr marL="0" indent="0">
                        <a:buFontTx/>
                        <a:buNone/>
                      </a:pPr>
                      <a:r>
                        <a:rPr lang="en-GB" sz="2000" baseline="0" dirty="0" smtClean="0"/>
                        <a:t>- Availability</a:t>
                      </a:r>
                      <a:endParaRPr lang="en-GB" sz="2000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92765">
                <a:tc>
                  <a:txBody>
                    <a:bodyPr/>
                    <a:lstStyle/>
                    <a:p>
                      <a:r>
                        <a:rPr lang="en-GB" sz="2000" dirty="0" smtClean="0"/>
                        <a:t>High</a:t>
                      </a:r>
                      <a:r>
                        <a:rPr lang="en-GB" sz="2000" baseline="0" dirty="0" smtClean="0"/>
                        <a:t> temperature superconductors:</a:t>
                      </a:r>
                      <a:endParaRPr lang="en-GB" sz="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2000" dirty="0" smtClean="0"/>
                        <a:t>- Would</a:t>
                      </a:r>
                      <a:r>
                        <a:rPr lang="en-GB" sz="2000" baseline="0" dirty="0" smtClean="0"/>
                        <a:t> attenuate all frequencies</a:t>
                      </a:r>
                      <a:endParaRPr lang="en-GB" sz="20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>
                        <a:buFontTx/>
                        <a:buNone/>
                      </a:pPr>
                      <a:r>
                        <a:rPr lang="en-GB" sz="2000" dirty="0" smtClean="0"/>
                        <a:t>- Expensive</a:t>
                      </a:r>
                    </a:p>
                    <a:p>
                      <a:pPr marL="0" indent="0">
                        <a:buFontTx/>
                        <a:buNone/>
                      </a:pPr>
                      <a:r>
                        <a:rPr lang="en-GB" sz="2000" dirty="0" smtClean="0"/>
                        <a:t>- Availability</a:t>
                      </a:r>
                    </a:p>
                    <a:p>
                      <a:r>
                        <a:rPr lang="en-GB" sz="2000" dirty="0" smtClean="0"/>
                        <a:t>- Temperature requirements</a:t>
                      </a:r>
                      <a:endParaRPr lang="en-GB" sz="2000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665921" y="4626430"/>
            <a:ext cx="1045876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GB" sz="2400" dirty="0"/>
              <a:t>Comments</a:t>
            </a:r>
            <a:r>
              <a:rPr lang="en-GB" sz="2400" dirty="0" smtClean="0"/>
              <a:t>:</a:t>
            </a:r>
          </a:p>
          <a:p>
            <a:pPr marL="742950" lvl="1" indent="-285750">
              <a:buFont typeface="Arial" charset="0"/>
              <a:buChar char="•"/>
            </a:pPr>
            <a:r>
              <a:rPr lang="en-GB" sz="2400" dirty="0" smtClean="0"/>
              <a:t>There </a:t>
            </a:r>
            <a:r>
              <a:rPr lang="en-GB" sz="2400" dirty="0"/>
              <a:t>is always a residual field. </a:t>
            </a:r>
            <a:endParaRPr lang="en-GB" sz="2400" dirty="0" smtClean="0"/>
          </a:p>
          <a:p>
            <a:pPr marL="742950" lvl="1" indent="-285750">
              <a:buFont typeface="Arial" charset="0"/>
              <a:buChar char="•"/>
            </a:pPr>
            <a:r>
              <a:rPr lang="en-GB" sz="2400" dirty="0" smtClean="0"/>
              <a:t>Mechanical </a:t>
            </a:r>
            <a:r>
              <a:rPr lang="en-GB" sz="2400" dirty="0"/>
              <a:t>imperfections can lead to inhomogeneous fields inside the shield</a:t>
            </a:r>
            <a:r>
              <a:rPr lang="en-GB" sz="2400" dirty="0" smtClean="0"/>
              <a:t>.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433237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457199" y="410308"/>
            <a:ext cx="11289323" cy="797169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kern="1200" cap="all" spc="200" baseline="0">
                <a:solidFill>
                  <a:srgbClr val="262626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u="sng" smtClean="0"/>
              <a:t>Active compensation</a:t>
            </a:r>
            <a:endParaRPr lang="en-GB" u="sng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7C07017-8FE3-D44E-A4AF-E8C5C7111D75}" type="slidenum">
              <a:rPr lang="en-GB" smtClean="0">
                <a:solidFill>
                  <a:schemeClr val="tx1"/>
                </a:solidFill>
              </a:rPr>
              <a:t>48</a:t>
            </a:fld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CLIC Workshop 2018 - C. Gohil, Stray Field Sources and Mitigation Techniques</a:t>
            </a:r>
            <a:endParaRPr lang="en-GB"/>
          </a:p>
        </p:txBody>
      </p:sp>
      <p:grpSp>
        <p:nvGrpSpPr>
          <p:cNvPr id="6" name="Group 5"/>
          <p:cNvGrpSpPr/>
          <p:nvPr/>
        </p:nvGrpSpPr>
        <p:grpSpPr>
          <a:xfrm>
            <a:off x="859541" y="1879270"/>
            <a:ext cx="10977733" cy="4142763"/>
            <a:chOff x="859541" y="3689594"/>
            <a:chExt cx="10977733" cy="4142763"/>
          </a:xfrm>
        </p:grpSpPr>
        <p:sp>
          <p:nvSpPr>
            <p:cNvPr id="48" name="Rectangle 47"/>
            <p:cNvSpPr/>
            <p:nvPr/>
          </p:nvSpPr>
          <p:spPr>
            <a:xfrm>
              <a:off x="2370302" y="4573882"/>
              <a:ext cx="1506070" cy="578224"/>
            </a:xfrm>
            <a:prstGeom prst="rect">
              <a:avLst/>
            </a:prstGeom>
            <a:solidFill>
              <a:schemeClr val="bg1"/>
            </a:solidFill>
            <a:ln w="28575"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 smtClean="0">
                  <a:solidFill>
                    <a:srgbClr val="FF0000"/>
                  </a:solidFill>
                </a:rPr>
                <a:t>Corrector</a:t>
              </a:r>
              <a:endParaRPr lang="en-GB" dirty="0"/>
            </a:p>
          </p:txBody>
        </p:sp>
        <p:cxnSp>
          <p:nvCxnSpPr>
            <p:cNvPr id="50" name="Straight Connector 49"/>
            <p:cNvCxnSpPr/>
            <p:nvPr/>
          </p:nvCxnSpPr>
          <p:spPr>
            <a:xfrm>
              <a:off x="2370302" y="3739323"/>
              <a:ext cx="0" cy="8345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/>
            <p:cNvCxnSpPr/>
            <p:nvPr/>
          </p:nvCxnSpPr>
          <p:spPr>
            <a:xfrm>
              <a:off x="3876371" y="3689595"/>
              <a:ext cx="0" cy="8345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Arrow Connector 61"/>
            <p:cNvCxnSpPr/>
            <p:nvPr/>
          </p:nvCxnSpPr>
          <p:spPr>
            <a:xfrm>
              <a:off x="859541" y="5382550"/>
              <a:ext cx="1506069" cy="13447"/>
            </a:xfrm>
            <a:prstGeom prst="straightConnector1">
              <a:avLst/>
            </a:prstGeom>
            <a:ln w="28575"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0" name="TextBox 69"/>
                <p:cNvSpPr txBox="1"/>
                <p:nvPr/>
              </p:nvSpPr>
              <p:spPr>
                <a:xfrm>
                  <a:off x="1155614" y="5445725"/>
                  <a:ext cx="937116" cy="46166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2400" i="1" smtClean="0">
                                <a:latin typeface="Cambria Math" charset="0"/>
                              </a:rPr>
                            </m:ctrlPr>
                          </m:sSubPr>
                          <m:e>
                            <m:r>
                              <a:rPr lang="en-GB" sz="2400" b="0" i="1" smtClean="0">
                                <a:latin typeface="Cambria Math" charset="0"/>
                              </a:rPr>
                              <m:t>𝐿</m:t>
                            </m:r>
                          </m:e>
                          <m:sub>
                            <m:r>
                              <a:rPr lang="en-GB" sz="2400" b="0" i="1" smtClean="0">
                                <a:latin typeface="Cambria Math" charset="0"/>
                              </a:rPr>
                              <m:t>𝑐𝑜𝑟𝑟</m:t>
                            </m:r>
                          </m:sub>
                        </m:sSub>
                      </m:oMath>
                    </m:oMathPara>
                  </a14:m>
                  <a:endParaRPr lang="en-GB" sz="2400" dirty="0"/>
                </a:p>
              </p:txBody>
            </p:sp>
          </mc:Choice>
          <mc:Fallback xmlns="">
            <p:sp>
              <p:nvSpPr>
                <p:cNvPr id="70" name="TextBox 69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155614" y="5445725"/>
                  <a:ext cx="937116" cy="461665"/>
                </a:xfrm>
                <a:prstGeom prst="rect">
                  <a:avLst/>
                </a:prstGeom>
                <a:blipFill rotWithShape="0">
                  <a:blip r:embed="rId3"/>
                  <a:stretch>
                    <a:fillRect b="-1316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72" name="Rectangle 71"/>
            <p:cNvSpPr/>
            <p:nvPr/>
          </p:nvSpPr>
          <p:spPr>
            <a:xfrm>
              <a:off x="3874987" y="4573882"/>
              <a:ext cx="1506070" cy="578224"/>
            </a:xfrm>
            <a:prstGeom prst="rect">
              <a:avLst/>
            </a:prstGeom>
            <a:solidFill>
              <a:schemeClr val="bg1"/>
            </a:solidFill>
            <a:ln w="28575"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 smtClean="0">
                  <a:solidFill>
                    <a:srgbClr val="FF0000"/>
                  </a:solidFill>
                </a:rPr>
                <a:t>Corrector</a:t>
              </a:r>
              <a:endParaRPr lang="en-GB" dirty="0"/>
            </a:p>
          </p:txBody>
        </p:sp>
        <p:sp>
          <p:nvSpPr>
            <p:cNvPr id="73" name="Rectangle 72"/>
            <p:cNvSpPr/>
            <p:nvPr/>
          </p:nvSpPr>
          <p:spPr>
            <a:xfrm>
              <a:off x="867228" y="4574218"/>
              <a:ext cx="1506070" cy="578224"/>
            </a:xfrm>
            <a:prstGeom prst="rect">
              <a:avLst/>
            </a:prstGeom>
            <a:solidFill>
              <a:schemeClr val="bg1"/>
            </a:solidFill>
            <a:ln w="28575"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 smtClean="0">
                  <a:solidFill>
                    <a:srgbClr val="FF0000"/>
                  </a:solidFill>
                </a:rPr>
                <a:t>Corrector</a:t>
              </a:r>
              <a:endParaRPr lang="en-GB" dirty="0"/>
            </a:p>
          </p:txBody>
        </p:sp>
        <p:cxnSp>
          <p:nvCxnSpPr>
            <p:cNvPr id="75" name="Straight Arrow Connector 74"/>
            <p:cNvCxnSpPr/>
            <p:nvPr/>
          </p:nvCxnSpPr>
          <p:spPr>
            <a:xfrm flipV="1">
              <a:off x="2090057" y="4223658"/>
              <a:ext cx="2061029" cy="1813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6" name="Rectangle 75"/>
            <p:cNvSpPr/>
            <p:nvPr/>
          </p:nvSpPr>
          <p:spPr>
            <a:xfrm>
              <a:off x="8038480" y="4524153"/>
              <a:ext cx="1506070" cy="578224"/>
            </a:xfrm>
            <a:prstGeom prst="rect">
              <a:avLst/>
            </a:prstGeom>
            <a:solidFill>
              <a:schemeClr val="bg1"/>
            </a:solidFill>
            <a:ln w="28575"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 smtClean="0">
                  <a:solidFill>
                    <a:srgbClr val="FF0000"/>
                  </a:solidFill>
                </a:rPr>
                <a:t>Corrector</a:t>
              </a:r>
              <a:endParaRPr lang="en-GB" dirty="0"/>
            </a:p>
          </p:txBody>
        </p:sp>
        <p:cxnSp>
          <p:nvCxnSpPr>
            <p:cNvPr id="77" name="Straight Connector 76"/>
            <p:cNvCxnSpPr/>
            <p:nvPr/>
          </p:nvCxnSpPr>
          <p:spPr>
            <a:xfrm>
              <a:off x="8038480" y="3689594"/>
              <a:ext cx="0" cy="8345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Arrow Connector 79"/>
            <p:cNvCxnSpPr/>
            <p:nvPr/>
          </p:nvCxnSpPr>
          <p:spPr>
            <a:xfrm>
              <a:off x="6535406" y="5375826"/>
              <a:ext cx="1506069" cy="13447"/>
            </a:xfrm>
            <a:prstGeom prst="straightConnector1">
              <a:avLst/>
            </a:prstGeom>
            <a:ln w="28575"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2" name="TextBox 81"/>
                <p:cNvSpPr txBox="1"/>
                <p:nvPr/>
              </p:nvSpPr>
              <p:spPr>
                <a:xfrm>
                  <a:off x="6831479" y="5439001"/>
                  <a:ext cx="937116" cy="46166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2400" i="1" smtClean="0">
                                <a:latin typeface="Cambria Math" charset="0"/>
                              </a:rPr>
                            </m:ctrlPr>
                          </m:sSubPr>
                          <m:e>
                            <m:r>
                              <a:rPr lang="en-GB" sz="2400" b="0" i="1" smtClean="0">
                                <a:latin typeface="Cambria Math" charset="0"/>
                              </a:rPr>
                              <m:t>𝐿</m:t>
                            </m:r>
                          </m:e>
                          <m:sub>
                            <m:r>
                              <a:rPr lang="en-GB" sz="2400" b="0" i="1" smtClean="0">
                                <a:latin typeface="Cambria Math" charset="0"/>
                              </a:rPr>
                              <m:t>𝑐𝑜𝑟𝑟</m:t>
                            </m:r>
                          </m:sub>
                        </m:sSub>
                      </m:oMath>
                    </m:oMathPara>
                  </a14:m>
                  <a:endParaRPr lang="en-GB" sz="2400" dirty="0"/>
                </a:p>
              </p:txBody>
            </p:sp>
          </mc:Choice>
          <mc:Fallback xmlns="">
            <p:sp>
              <p:nvSpPr>
                <p:cNvPr id="82" name="TextBox 81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831479" y="5439001"/>
                  <a:ext cx="937116" cy="461665"/>
                </a:xfrm>
                <a:prstGeom prst="rect">
                  <a:avLst/>
                </a:prstGeom>
                <a:blipFill rotWithShape="0">
                  <a:blip r:embed="rId3"/>
                  <a:stretch>
                    <a:fillRect b="-1316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84" name="Rectangle 83"/>
            <p:cNvSpPr/>
            <p:nvPr/>
          </p:nvSpPr>
          <p:spPr>
            <a:xfrm>
              <a:off x="9543165" y="4524153"/>
              <a:ext cx="1506070" cy="578224"/>
            </a:xfrm>
            <a:prstGeom prst="rect">
              <a:avLst/>
            </a:prstGeom>
            <a:solidFill>
              <a:schemeClr val="bg1"/>
            </a:solidFill>
            <a:ln w="28575"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 smtClean="0">
                  <a:solidFill>
                    <a:srgbClr val="FF0000"/>
                  </a:solidFill>
                </a:rPr>
                <a:t>Corrector</a:t>
              </a:r>
              <a:endParaRPr lang="en-GB" dirty="0"/>
            </a:p>
          </p:txBody>
        </p:sp>
        <p:sp>
          <p:nvSpPr>
            <p:cNvPr id="87" name="Rectangle 86"/>
            <p:cNvSpPr/>
            <p:nvPr/>
          </p:nvSpPr>
          <p:spPr>
            <a:xfrm>
              <a:off x="6535406" y="4524489"/>
              <a:ext cx="1506070" cy="578224"/>
            </a:xfrm>
            <a:prstGeom prst="rect">
              <a:avLst/>
            </a:prstGeom>
            <a:solidFill>
              <a:schemeClr val="bg1"/>
            </a:solidFill>
            <a:ln w="28575"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 smtClean="0">
                  <a:solidFill>
                    <a:srgbClr val="FF0000"/>
                  </a:solidFill>
                </a:rPr>
                <a:t>Corrector</a:t>
              </a:r>
              <a:endParaRPr lang="en-GB" dirty="0"/>
            </a:p>
          </p:txBody>
        </p:sp>
        <p:cxnSp>
          <p:nvCxnSpPr>
            <p:cNvPr id="88" name="Straight Arrow Connector 87"/>
            <p:cNvCxnSpPr/>
            <p:nvPr/>
          </p:nvCxnSpPr>
          <p:spPr>
            <a:xfrm flipV="1">
              <a:off x="7758235" y="4173929"/>
              <a:ext cx="2061029" cy="1813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9" name="TextBox 88"/>
                <p:cNvSpPr txBox="1"/>
                <p:nvPr/>
              </p:nvSpPr>
              <p:spPr>
                <a:xfrm>
                  <a:off x="971439" y="3922120"/>
                  <a:ext cx="1177695" cy="52322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GB" sz="2800" b="0" i="1" smtClean="0">
                            <a:latin typeface="Cambria Math" charset="0"/>
                          </a:rPr>
                          <m:t>𝐵</m:t>
                        </m:r>
                        <m:r>
                          <a:rPr lang="en-GB" sz="2800" b="0" i="1" smtClean="0">
                            <a:latin typeface="Cambria Math" charset="0"/>
                          </a:rPr>
                          <m:t>=0</m:t>
                        </m:r>
                      </m:oMath>
                    </m:oMathPara>
                  </a14:m>
                  <a:endParaRPr lang="en-GB" sz="2800" dirty="0"/>
                </a:p>
              </p:txBody>
            </p:sp>
          </mc:Choice>
          <mc:Fallback xmlns="">
            <p:sp>
              <p:nvSpPr>
                <p:cNvPr id="89" name="TextBox 88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71439" y="3922120"/>
                  <a:ext cx="1177695" cy="523220"/>
                </a:xfrm>
                <a:prstGeom prst="rect">
                  <a:avLst/>
                </a:prstGeom>
                <a:blipFill rotWithShape="0">
                  <a:blip r:embed="rId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0" name="TextBox 89"/>
                <p:cNvSpPr txBox="1"/>
                <p:nvPr/>
              </p:nvSpPr>
              <p:spPr>
                <a:xfrm>
                  <a:off x="6597130" y="3917484"/>
                  <a:ext cx="1177695" cy="52322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GB" sz="2800" b="0" i="1" smtClean="0">
                            <a:latin typeface="Cambria Math" charset="0"/>
                          </a:rPr>
                          <m:t>𝐵</m:t>
                        </m:r>
                        <m:r>
                          <a:rPr lang="en-GB" sz="2800" b="0" i="1" smtClean="0">
                            <a:latin typeface="Cambria Math" charset="0"/>
                          </a:rPr>
                          <m:t>=0</m:t>
                        </m:r>
                      </m:oMath>
                    </m:oMathPara>
                  </a14:m>
                  <a:endParaRPr lang="en-GB" sz="2800" dirty="0"/>
                </a:p>
              </p:txBody>
            </p:sp>
          </mc:Choice>
          <mc:Fallback xmlns="">
            <p:sp>
              <p:nvSpPr>
                <p:cNvPr id="90" name="TextBox 89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597130" y="3917484"/>
                  <a:ext cx="1177695" cy="523220"/>
                </a:xfrm>
                <a:prstGeom prst="rect">
                  <a:avLst/>
                </a:prstGeom>
                <a:blipFill rotWithShape="0">
                  <a:blip r:embed="rId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91" name="Content Placeholder 2"/>
            <p:cNvSpPr txBox="1">
              <a:spLocks/>
            </p:cNvSpPr>
            <p:nvPr/>
          </p:nvSpPr>
          <p:spPr>
            <a:xfrm>
              <a:off x="1779487" y="5891516"/>
              <a:ext cx="4191000" cy="829959"/>
            </a:xfrm>
            <a:prstGeom prst="rect">
              <a:avLst/>
            </a:prstGeom>
          </p:spPr>
          <p:txBody>
            <a:bodyPr vert="horz" lIns="91440" tIns="45720" rIns="91440" bIns="45720" rtlCol="0">
              <a:norm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GB" sz="2400" dirty="0" smtClean="0"/>
                <a:t>Before correction</a:t>
              </a:r>
              <a:endParaRPr lang="en-GB" sz="2400" dirty="0"/>
            </a:p>
          </p:txBody>
        </p:sp>
        <p:sp>
          <p:nvSpPr>
            <p:cNvPr id="92" name="Content Placeholder 2"/>
            <p:cNvSpPr txBox="1">
              <a:spLocks/>
            </p:cNvSpPr>
            <p:nvPr/>
          </p:nvSpPr>
          <p:spPr>
            <a:xfrm>
              <a:off x="7582031" y="5846107"/>
              <a:ext cx="2756720" cy="829959"/>
            </a:xfrm>
            <a:prstGeom prst="rect">
              <a:avLst/>
            </a:prstGeom>
          </p:spPr>
          <p:txBody>
            <a:bodyPr vert="horz" lIns="91440" tIns="45720" rIns="91440" bIns="45720" rtlCol="0">
              <a:norm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GB" sz="2400" dirty="0" smtClean="0"/>
                <a:t>After correction</a:t>
              </a:r>
              <a:endParaRPr lang="en-GB" sz="2400" dirty="0"/>
            </a:p>
          </p:txBody>
        </p:sp>
        <p:sp>
          <p:nvSpPr>
            <p:cNvPr id="93" name="Arc 92"/>
            <p:cNvSpPr/>
            <p:nvPr/>
          </p:nvSpPr>
          <p:spPr>
            <a:xfrm rot="16200000">
              <a:off x="1964648" y="3358323"/>
              <a:ext cx="3823447" cy="4585449"/>
            </a:xfrm>
            <a:prstGeom prst="arc">
              <a:avLst>
                <a:gd name="adj1" fmla="val 18807639"/>
                <a:gd name="adj2" fmla="val 0"/>
              </a:avLst>
            </a:prstGeom>
            <a:ln w="28575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4" name="Arc 93"/>
            <p:cNvSpPr/>
            <p:nvPr/>
          </p:nvSpPr>
          <p:spPr>
            <a:xfrm rot="16200000">
              <a:off x="7632826" y="3627909"/>
              <a:ext cx="3823447" cy="4585449"/>
            </a:xfrm>
            <a:prstGeom prst="arc">
              <a:avLst>
                <a:gd name="adj1" fmla="val 18807639"/>
                <a:gd name="adj2" fmla="val 0"/>
              </a:avLst>
            </a:prstGeom>
            <a:ln w="28575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457199" y="1224404"/>
            <a:ext cx="435157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Arial" charset="0"/>
              <a:buChar char="•"/>
            </a:pPr>
            <a:r>
              <a:rPr lang="en-GB" sz="2400" smtClean="0"/>
              <a:t>A corrector has a finite length:</a:t>
            </a:r>
            <a:endParaRPr lang="en-GB" sz="240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5" name="TextBox 94"/>
              <p:cNvSpPr txBox="1"/>
              <p:nvPr/>
            </p:nvSpPr>
            <p:spPr>
              <a:xfrm>
                <a:off x="452433" y="4780882"/>
                <a:ext cx="10951687" cy="12003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42900" indent="-342900">
                  <a:buFont typeface="Arial" charset="0"/>
                  <a:buChar char="•"/>
                </a:pPr>
                <a:r>
                  <a:rPr lang="en-GB" sz="2400" dirty="0" smtClean="0"/>
                  <a:t>CLIC 3 </a:t>
                </a:r>
                <a:r>
                  <a:rPr lang="en-GB" sz="2400" dirty="0" err="1" smtClean="0"/>
                  <a:t>TeV</a:t>
                </a:r>
                <a:r>
                  <a:rPr lang="en-GB" sz="2400" dirty="0" smtClean="0"/>
                  <a:t> RTML</a:t>
                </a:r>
              </a:p>
              <a:p>
                <a:pPr marL="800100" lvl="1" indent="-342900">
                  <a:buFont typeface="Arial" charset="0"/>
                  <a:buChar char="•"/>
                </a:pPr>
                <a:r>
                  <a:rPr lang="en-GB" sz="2400" dirty="0" smtClean="0"/>
                  <a:t>Stray fields of </a:t>
                </a: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 charset="0"/>
                      </a:rPr>
                      <m:t>3</m:t>
                    </m:r>
                  </m:oMath>
                </a14:m>
                <a:r>
                  <a:rPr lang="en-GB" sz="2400" dirty="0" smtClean="0"/>
                  <a:t> km:</a:t>
                </a:r>
              </a:p>
              <a:p>
                <a:pPr marL="800100" lvl="1" indent="-342900">
                  <a:buFont typeface="Arial" charset="0"/>
                  <a:buChar char="•"/>
                </a:pPr>
                <a:r>
                  <a:rPr lang="en-GB" sz="2400" dirty="0" smtClean="0"/>
                  <a:t>Corrector lengths of </a:t>
                </a: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 charset="0"/>
                      </a:rPr>
                      <m:t>1</m:t>
                    </m:r>
                  </m:oMath>
                </a14:m>
                <a:r>
                  <a:rPr lang="en-GB" sz="2400" dirty="0" smtClean="0"/>
                  <a:t> km or less would be effective.</a:t>
                </a:r>
              </a:p>
            </p:txBody>
          </p:sp>
        </mc:Choice>
        <mc:Fallback xmlns="">
          <p:sp>
            <p:nvSpPr>
              <p:cNvPr id="95" name="TextBox 9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2433" y="4780882"/>
                <a:ext cx="10951687" cy="1200329"/>
              </a:xfrm>
              <a:prstGeom prst="rect">
                <a:avLst/>
              </a:prstGeom>
              <a:blipFill rotWithShape="0">
                <a:blip r:embed="rId6"/>
                <a:stretch>
                  <a:fillRect l="-723" t="-4061" b="-1066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064694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959" t="39535" r="48173" b="40168"/>
          <a:stretch/>
        </p:blipFill>
        <p:spPr>
          <a:xfrm>
            <a:off x="457199" y="1166701"/>
            <a:ext cx="6013290" cy="2471244"/>
          </a:xfrm>
          <a:prstGeom prst="rect">
            <a:avLst/>
          </a:prstGeom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457199" y="410308"/>
            <a:ext cx="11289323" cy="797169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kern="1200" cap="all" spc="200" baseline="0">
                <a:solidFill>
                  <a:srgbClr val="262626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u="sng" smtClean="0"/>
              <a:t>Active compensation</a:t>
            </a:r>
            <a:endParaRPr lang="en-GB" u="sng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7C07017-8FE3-D44E-A4AF-E8C5C7111D75}" type="slidenum">
              <a:rPr lang="en-GB" smtClean="0">
                <a:solidFill>
                  <a:schemeClr val="tx1"/>
                </a:solidFill>
              </a:rPr>
              <a:t>49</a:t>
            </a:fld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CLIC Workshop 2018 - C. Gohil, Stray Field Sources and Mitigation Techniques</a:t>
            </a:r>
            <a:endParaRPr lang="en-GB"/>
          </a:p>
        </p:txBody>
      </p:sp>
      <p:grpSp>
        <p:nvGrpSpPr>
          <p:cNvPr id="8" name="Group 7"/>
          <p:cNvGrpSpPr/>
          <p:nvPr/>
        </p:nvGrpSpPr>
        <p:grpSpPr>
          <a:xfrm>
            <a:off x="773720" y="3589345"/>
            <a:ext cx="4669245" cy="2542310"/>
            <a:chOff x="925632" y="982627"/>
            <a:chExt cx="4669245" cy="2542310"/>
          </a:xfrm>
        </p:grpSpPr>
        <p:cxnSp>
          <p:nvCxnSpPr>
            <p:cNvPr id="23" name="Straight Arrow Connector 22"/>
            <p:cNvCxnSpPr/>
            <p:nvPr/>
          </p:nvCxnSpPr>
          <p:spPr>
            <a:xfrm flipV="1">
              <a:off x="1274164" y="1456295"/>
              <a:ext cx="0" cy="2068642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Arrow Connector 23"/>
            <p:cNvCxnSpPr/>
            <p:nvPr/>
          </p:nvCxnSpPr>
          <p:spPr>
            <a:xfrm>
              <a:off x="1081790" y="2510988"/>
              <a:ext cx="4176010" cy="0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5" name="TextBox 24"/>
                <p:cNvSpPr txBox="1"/>
                <p:nvPr/>
              </p:nvSpPr>
              <p:spPr>
                <a:xfrm>
                  <a:off x="5360967" y="2347224"/>
                  <a:ext cx="233910" cy="369332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GB" sz="2400" b="0" i="1" smtClean="0">
                            <a:latin typeface="Cambria Math" charset="0"/>
                          </a:rPr>
                          <m:t>𝑠</m:t>
                        </m:r>
                      </m:oMath>
                    </m:oMathPara>
                  </a14:m>
                  <a:endParaRPr lang="en-GB" sz="2400" dirty="0"/>
                </a:p>
              </p:txBody>
            </p:sp>
          </mc:Choice>
          <mc:Fallback xmlns="">
            <p:sp>
              <p:nvSpPr>
                <p:cNvPr id="19" name="TextBox 18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360967" y="2347224"/>
                  <a:ext cx="233910" cy="369332"/>
                </a:xfrm>
                <a:prstGeom prst="rect">
                  <a:avLst/>
                </a:prstGeom>
                <a:blipFill rotWithShape="0">
                  <a:blip r:embed="rId4"/>
                  <a:stretch>
                    <a:fillRect l="-12821" r="-10256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6" name="TextBox 25"/>
                <p:cNvSpPr txBox="1"/>
                <p:nvPr/>
              </p:nvSpPr>
              <p:spPr>
                <a:xfrm>
                  <a:off x="925632" y="982627"/>
                  <a:ext cx="700641" cy="369332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GB" sz="2400" b="0" i="1" smtClean="0">
                            <a:latin typeface="Cambria Math" charset="0"/>
                          </a:rPr>
                          <m:t>𝐵</m:t>
                        </m:r>
                        <m:r>
                          <a:rPr lang="en-GB" sz="2400" b="0" i="1" smtClean="0">
                            <a:latin typeface="Cambria Math" charset="0"/>
                          </a:rPr>
                          <m:t>(</m:t>
                        </m:r>
                        <m:r>
                          <a:rPr lang="en-GB" sz="2400" b="0" i="1" smtClean="0">
                            <a:latin typeface="Cambria Math" charset="0"/>
                          </a:rPr>
                          <m:t>𝑠</m:t>
                        </m:r>
                        <m:r>
                          <a:rPr lang="en-GB" sz="2400" b="0" i="1" smtClean="0">
                            <a:latin typeface="Cambria Math" charset="0"/>
                          </a:rPr>
                          <m:t>)</m:t>
                        </m:r>
                      </m:oMath>
                    </m:oMathPara>
                  </a14:m>
                  <a:endParaRPr lang="en-GB" sz="2400" dirty="0"/>
                </a:p>
              </p:txBody>
            </p:sp>
          </mc:Choice>
          <mc:Fallback xmlns="">
            <p:sp>
              <p:nvSpPr>
                <p:cNvPr id="20" name="TextBox 19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25632" y="982627"/>
                  <a:ext cx="700641" cy="369332"/>
                </a:xfrm>
                <a:prstGeom prst="rect">
                  <a:avLst/>
                </a:prstGeom>
                <a:blipFill rotWithShape="0">
                  <a:blip r:embed="rId5"/>
                  <a:stretch>
                    <a:fillRect l="-8696" r="-13913" b="-36667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33" name="Freeform 32"/>
          <p:cNvSpPr/>
          <p:nvPr/>
        </p:nvSpPr>
        <p:spPr>
          <a:xfrm>
            <a:off x="1125415" y="4148292"/>
            <a:ext cx="3684302" cy="1479762"/>
          </a:xfrm>
          <a:custGeom>
            <a:avLst/>
            <a:gdLst>
              <a:gd name="connsiteX0" fmla="*/ 0 w 3684302"/>
              <a:gd name="connsiteY0" fmla="*/ 1091923 h 1479762"/>
              <a:gd name="connsiteX1" fmla="*/ 158262 w 3684302"/>
              <a:gd name="connsiteY1" fmla="*/ 195108 h 1479762"/>
              <a:gd name="connsiteX2" fmla="*/ 246185 w 3684302"/>
              <a:gd name="connsiteY2" fmla="*/ 1127093 h 1479762"/>
              <a:gd name="connsiteX3" fmla="*/ 422031 w 3684302"/>
              <a:gd name="connsiteY3" fmla="*/ 810570 h 1479762"/>
              <a:gd name="connsiteX4" fmla="*/ 545123 w 3684302"/>
              <a:gd name="connsiteY4" fmla="*/ 1109508 h 1479762"/>
              <a:gd name="connsiteX5" fmla="*/ 650631 w 3684302"/>
              <a:gd name="connsiteY5" fmla="*/ 863323 h 1479762"/>
              <a:gd name="connsiteX6" fmla="*/ 931985 w 3684302"/>
              <a:gd name="connsiteY6" fmla="*/ 1215016 h 1479762"/>
              <a:gd name="connsiteX7" fmla="*/ 1178170 w 3684302"/>
              <a:gd name="connsiteY7" fmla="*/ 54431 h 1479762"/>
              <a:gd name="connsiteX8" fmla="*/ 1318847 w 3684302"/>
              <a:gd name="connsiteY8" fmla="*/ 1320523 h 1479762"/>
              <a:gd name="connsiteX9" fmla="*/ 1494693 w 3684302"/>
              <a:gd name="connsiteY9" fmla="*/ 845739 h 1479762"/>
              <a:gd name="connsiteX10" fmla="*/ 1688123 w 3684302"/>
              <a:gd name="connsiteY10" fmla="*/ 1127093 h 1479762"/>
              <a:gd name="connsiteX11" fmla="*/ 1828800 w 3684302"/>
              <a:gd name="connsiteY11" fmla="*/ 775400 h 1479762"/>
              <a:gd name="connsiteX12" fmla="*/ 1987062 w 3684302"/>
              <a:gd name="connsiteY12" fmla="*/ 1144677 h 1479762"/>
              <a:gd name="connsiteX13" fmla="*/ 2198077 w 3684302"/>
              <a:gd name="connsiteY13" fmla="*/ 880908 h 1479762"/>
              <a:gd name="connsiteX14" fmla="*/ 2268416 w 3684302"/>
              <a:gd name="connsiteY14" fmla="*/ 1144677 h 1479762"/>
              <a:gd name="connsiteX15" fmla="*/ 2356339 w 3684302"/>
              <a:gd name="connsiteY15" fmla="*/ 19262 h 1479762"/>
              <a:gd name="connsiteX16" fmla="*/ 2567354 w 3684302"/>
              <a:gd name="connsiteY16" fmla="*/ 1461200 h 1479762"/>
              <a:gd name="connsiteX17" fmla="*/ 2831123 w 3684302"/>
              <a:gd name="connsiteY17" fmla="*/ 705062 h 1479762"/>
              <a:gd name="connsiteX18" fmla="*/ 2901462 w 3684302"/>
              <a:gd name="connsiteY18" fmla="*/ 1074339 h 1479762"/>
              <a:gd name="connsiteX19" fmla="*/ 3077308 w 3684302"/>
              <a:gd name="connsiteY19" fmla="*/ 810570 h 1479762"/>
              <a:gd name="connsiteX20" fmla="*/ 3182816 w 3684302"/>
              <a:gd name="connsiteY20" fmla="*/ 1162262 h 1479762"/>
              <a:gd name="connsiteX21" fmla="*/ 3270739 w 3684302"/>
              <a:gd name="connsiteY21" fmla="*/ 1677 h 1479762"/>
              <a:gd name="connsiteX22" fmla="*/ 3270739 w 3684302"/>
              <a:gd name="connsiteY22" fmla="*/ 1461200 h 1479762"/>
              <a:gd name="connsiteX23" fmla="*/ 3552093 w 3684302"/>
              <a:gd name="connsiteY23" fmla="*/ 845739 h 1479762"/>
              <a:gd name="connsiteX24" fmla="*/ 3675185 w 3684302"/>
              <a:gd name="connsiteY24" fmla="*/ 1144677 h 1479762"/>
              <a:gd name="connsiteX25" fmla="*/ 3675185 w 3684302"/>
              <a:gd name="connsiteY25" fmla="*/ 1091923 h 14797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3684302" h="1479762">
                <a:moveTo>
                  <a:pt x="0" y="1091923"/>
                </a:moveTo>
                <a:cubicBezTo>
                  <a:pt x="58615" y="640584"/>
                  <a:pt x="117231" y="189246"/>
                  <a:pt x="158262" y="195108"/>
                </a:cubicBezTo>
                <a:cubicBezTo>
                  <a:pt x="199293" y="200970"/>
                  <a:pt x="202224" y="1024516"/>
                  <a:pt x="246185" y="1127093"/>
                </a:cubicBezTo>
                <a:cubicBezTo>
                  <a:pt x="290147" y="1229670"/>
                  <a:pt x="372208" y="813501"/>
                  <a:pt x="422031" y="810570"/>
                </a:cubicBezTo>
                <a:cubicBezTo>
                  <a:pt x="471854" y="807639"/>
                  <a:pt x="507023" y="1100716"/>
                  <a:pt x="545123" y="1109508"/>
                </a:cubicBezTo>
                <a:cubicBezTo>
                  <a:pt x="583223" y="1118300"/>
                  <a:pt x="586154" y="845738"/>
                  <a:pt x="650631" y="863323"/>
                </a:cubicBezTo>
                <a:cubicBezTo>
                  <a:pt x="715108" y="880908"/>
                  <a:pt x="844062" y="1349831"/>
                  <a:pt x="931985" y="1215016"/>
                </a:cubicBezTo>
                <a:cubicBezTo>
                  <a:pt x="1019908" y="1080201"/>
                  <a:pt x="1113693" y="36847"/>
                  <a:pt x="1178170" y="54431"/>
                </a:cubicBezTo>
                <a:cubicBezTo>
                  <a:pt x="1242647" y="72015"/>
                  <a:pt x="1266093" y="1188638"/>
                  <a:pt x="1318847" y="1320523"/>
                </a:cubicBezTo>
                <a:cubicBezTo>
                  <a:pt x="1371601" y="1452408"/>
                  <a:pt x="1433147" y="877977"/>
                  <a:pt x="1494693" y="845739"/>
                </a:cubicBezTo>
                <a:cubicBezTo>
                  <a:pt x="1556239" y="813501"/>
                  <a:pt x="1632439" y="1138816"/>
                  <a:pt x="1688123" y="1127093"/>
                </a:cubicBezTo>
                <a:cubicBezTo>
                  <a:pt x="1743807" y="1115370"/>
                  <a:pt x="1778977" y="772469"/>
                  <a:pt x="1828800" y="775400"/>
                </a:cubicBezTo>
                <a:cubicBezTo>
                  <a:pt x="1878623" y="778331"/>
                  <a:pt x="1925516" y="1127092"/>
                  <a:pt x="1987062" y="1144677"/>
                </a:cubicBezTo>
                <a:cubicBezTo>
                  <a:pt x="2048608" y="1162262"/>
                  <a:pt x="2151185" y="880908"/>
                  <a:pt x="2198077" y="880908"/>
                </a:cubicBezTo>
                <a:cubicBezTo>
                  <a:pt x="2244969" y="880908"/>
                  <a:pt x="2242039" y="1288285"/>
                  <a:pt x="2268416" y="1144677"/>
                </a:cubicBezTo>
                <a:cubicBezTo>
                  <a:pt x="2294793" y="1001069"/>
                  <a:pt x="2306516" y="-33492"/>
                  <a:pt x="2356339" y="19262"/>
                </a:cubicBezTo>
                <a:cubicBezTo>
                  <a:pt x="2406162" y="72016"/>
                  <a:pt x="2488223" y="1346900"/>
                  <a:pt x="2567354" y="1461200"/>
                </a:cubicBezTo>
                <a:cubicBezTo>
                  <a:pt x="2646485" y="1575500"/>
                  <a:pt x="2775438" y="769539"/>
                  <a:pt x="2831123" y="705062"/>
                </a:cubicBezTo>
                <a:cubicBezTo>
                  <a:pt x="2886808" y="640585"/>
                  <a:pt x="2860431" y="1056754"/>
                  <a:pt x="2901462" y="1074339"/>
                </a:cubicBezTo>
                <a:cubicBezTo>
                  <a:pt x="2942493" y="1091924"/>
                  <a:pt x="3030416" y="795916"/>
                  <a:pt x="3077308" y="810570"/>
                </a:cubicBezTo>
                <a:cubicBezTo>
                  <a:pt x="3124200" y="825224"/>
                  <a:pt x="3150577" y="1297078"/>
                  <a:pt x="3182816" y="1162262"/>
                </a:cubicBezTo>
                <a:cubicBezTo>
                  <a:pt x="3215055" y="1027446"/>
                  <a:pt x="3256085" y="-48146"/>
                  <a:pt x="3270739" y="1677"/>
                </a:cubicBezTo>
                <a:cubicBezTo>
                  <a:pt x="3285393" y="51500"/>
                  <a:pt x="3223847" y="1320523"/>
                  <a:pt x="3270739" y="1461200"/>
                </a:cubicBezTo>
                <a:cubicBezTo>
                  <a:pt x="3317631" y="1601877"/>
                  <a:pt x="3484685" y="898493"/>
                  <a:pt x="3552093" y="845739"/>
                </a:cubicBezTo>
                <a:cubicBezTo>
                  <a:pt x="3619501" y="792985"/>
                  <a:pt x="3654670" y="1103646"/>
                  <a:pt x="3675185" y="1144677"/>
                </a:cubicBezTo>
                <a:cubicBezTo>
                  <a:pt x="3695700" y="1185708"/>
                  <a:pt x="3675185" y="1091923"/>
                  <a:pt x="3675185" y="1091923"/>
                </a:cubicBezTo>
              </a:path>
            </a:pathLst>
          </a:cu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5" name="Straight Arrow Connector 34"/>
          <p:cNvCxnSpPr/>
          <p:nvPr/>
        </p:nvCxnSpPr>
        <p:spPr>
          <a:xfrm>
            <a:off x="1122252" y="5539155"/>
            <a:ext cx="917563" cy="0"/>
          </a:xfrm>
          <a:prstGeom prst="straightConnector1">
            <a:avLst/>
          </a:prstGeom>
          <a:ln w="5715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>
            <a:off x="1231676" y="5595075"/>
            <a:ext cx="7729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876 m</a:t>
            </a:r>
            <a:endParaRPr lang="en-GB" dirty="0"/>
          </a:p>
        </p:txBody>
      </p:sp>
      <p:sp>
        <p:nvSpPr>
          <p:cNvPr id="37" name="TextBox 36"/>
          <p:cNvSpPr txBox="1"/>
          <p:nvPr/>
        </p:nvSpPr>
        <p:spPr>
          <a:xfrm>
            <a:off x="6573782" y="1294622"/>
            <a:ext cx="4627617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GB" sz="2400" dirty="0" smtClean="0"/>
              <a:t>Technical sources are suspected of producing localised stray fields.</a:t>
            </a:r>
          </a:p>
          <a:p>
            <a:pPr marL="285750" indent="-285750">
              <a:buFont typeface="Arial" charset="0"/>
              <a:buChar char="•"/>
            </a:pPr>
            <a:endParaRPr lang="en-GB" sz="2400" dirty="0" smtClean="0"/>
          </a:p>
          <a:p>
            <a:pPr marL="285750" indent="-285750">
              <a:buFont typeface="Arial" charset="0"/>
              <a:buChar char="•"/>
            </a:pPr>
            <a:r>
              <a:rPr lang="en-GB" sz="2400" dirty="0" smtClean="0"/>
              <a:t>Long correctors would not be effective for local sources.</a:t>
            </a:r>
          </a:p>
          <a:p>
            <a:pPr marL="285750" indent="-285750">
              <a:buFont typeface="Arial" charset="0"/>
              <a:buChar char="•"/>
            </a:pPr>
            <a:endParaRPr lang="en-GB" sz="2400" dirty="0" smtClean="0"/>
          </a:p>
          <a:p>
            <a:pPr marL="285750" indent="-285750">
              <a:buFont typeface="Arial" charset="0"/>
              <a:buChar char="•"/>
            </a:pPr>
            <a:r>
              <a:rPr lang="en-GB" sz="2400" dirty="0" smtClean="0"/>
              <a:t>Strategies for placing sensors and correctors depends on the technical sources.</a:t>
            </a:r>
          </a:p>
          <a:p>
            <a:pPr marL="285750" indent="-285750">
              <a:buFont typeface="Arial" charset="0"/>
              <a:buChar char="•"/>
            </a:pPr>
            <a:endParaRPr lang="en-GB" sz="2400" dirty="0"/>
          </a:p>
          <a:p>
            <a:pPr marL="285750" indent="-285750">
              <a:buFont typeface="Arial" charset="0"/>
              <a:buChar char="•"/>
            </a:pPr>
            <a:r>
              <a:rPr lang="en-GB" sz="2400" dirty="0" smtClean="0"/>
              <a:t>The design of the lattice can be used to mitigate stray field effects.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1033999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86" t="24616" r="21101" b="22820"/>
          <a:stretch/>
        </p:blipFill>
        <p:spPr>
          <a:xfrm>
            <a:off x="1324017" y="720969"/>
            <a:ext cx="10123568" cy="5654855"/>
          </a:xfrm>
          <a:prstGeom prst="rect">
            <a:avLst/>
          </a:prstGeom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457199" y="410308"/>
            <a:ext cx="11289323" cy="797169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kern="1200" cap="all" spc="200" baseline="0">
                <a:solidFill>
                  <a:srgbClr val="262626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u="sng" dirty="0" smtClean="0"/>
              <a:t>CLIC 3 </a:t>
            </a:r>
            <a:r>
              <a:rPr lang="en-GB" u="sng" dirty="0" err="1" smtClean="0"/>
              <a:t>teV</a:t>
            </a:r>
            <a:endParaRPr lang="en-GB" u="sng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7C07017-8FE3-D44E-A4AF-E8C5C7111D75}" type="slidenum">
              <a:rPr lang="en-GB" smtClean="0">
                <a:solidFill>
                  <a:schemeClr val="tx1"/>
                </a:solidFill>
              </a:rPr>
              <a:t>5</a:t>
            </a:fld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CLIC Workshop 2018 - C. Gohil, Stray Field Sources and Mitigation Techniques</a:t>
            </a:r>
            <a:endParaRPr lang="en-GB"/>
          </a:p>
        </p:txBody>
      </p:sp>
      <p:sp>
        <p:nvSpPr>
          <p:cNvPr id="4" name="Oval 3"/>
          <p:cNvSpPr/>
          <p:nvPr/>
        </p:nvSpPr>
        <p:spPr>
          <a:xfrm>
            <a:off x="1315146" y="3441031"/>
            <a:ext cx="5077326" cy="818147"/>
          </a:xfrm>
          <a:prstGeom prst="ellipse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80123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457199" y="410308"/>
            <a:ext cx="11289323" cy="797169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kern="1200" cap="all" spc="200" baseline="0">
                <a:solidFill>
                  <a:srgbClr val="262626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u="sng" dirty="0" smtClean="0"/>
              <a:t>Summary</a:t>
            </a:r>
            <a:endParaRPr lang="en-GB" u="sng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7C07017-8FE3-D44E-A4AF-E8C5C7111D75}" type="slidenum">
              <a:rPr lang="en-GB" smtClean="0">
                <a:solidFill>
                  <a:schemeClr val="tx1"/>
                </a:solidFill>
              </a:rPr>
              <a:t>50</a:t>
            </a:fld>
            <a:endParaRPr lang="en-GB" dirty="0">
              <a:solidFill>
                <a:schemeClr val="tx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1072142" y="3722326"/>
                <a:ext cx="10052540" cy="193899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charset="0"/>
                  <a:buChar char="•"/>
                </a:pPr>
                <a:r>
                  <a:rPr lang="en-GB" sz="2400" dirty="0" smtClean="0"/>
                  <a:t>Not all stray fields are of equal importance.</a:t>
                </a:r>
              </a:p>
              <a:p>
                <a:pPr marL="285750" indent="-285750">
                  <a:buFont typeface="Arial" charset="0"/>
                  <a:buChar char="•"/>
                </a:pPr>
                <a:r>
                  <a:rPr lang="en-GB" sz="2400" dirty="0"/>
                  <a:t>Frequencies less than </a:t>
                </a:r>
                <a14:m>
                  <m:oMath xmlns:m="http://schemas.openxmlformats.org/officeDocument/2006/math">
                    <m:r>
                      <a:rPr lang="en-GB" sz="2400" i="1">
                        <a:latin typeface="Cambria Math" charset="0"/>
                      </a:rPr>
                      <m:t>1</m:t>
                    </m:r>
                  </m:oMath>
                </a14:m>
                <a:r>
                  <a:rPr lang="en-GB" sz="2400" dirty="0"/>
                  <a:t> Hz will be reduced by train-to-train feedback</a:t>
                </a:r>
                <a:r>
                  <a:rPr lang="en-GB" sz="2400" dirty="0" smtClean="0"/>
                  <a:t>.</a:t>
                </a:r>
              </a:p>
              <a:p>
                <a:pPr marL="285750" indent="-285750">
                  <a:buFont typeface="Arial" charset="0"/>
                  <a:buChar char="•"/>
                </a:pPr>
                <a:r>
                  <a:rPr lang="en-GB" sz="2400" dirty="0" smtClean="0"/>
                  <a:t>Harmonics </a:t>
                </a:r>
                <a:r>
                  <a:rPr lang="en-GB" sz="2400" dirty="0"/>
                  <a:t>of </a:t>
                </a:r>
                <a14:m>
                  <m:oMath xmlns:m="http://schemas.openxmlformats.org/officeDocument/2006/math">
                    <m:r>
                      <a:rPr lang="en-GB" sz="2400" i="1">
                        <a:latin typeface="Cambria Math" charset="0"/>
                      </a:rPr>
                      <m:t>50</m:t>
                    </m:r>
                  </m:oMath>
                </a14:m>
                <a:r>
                  <a:rPr lang="en-GB" sz="2400" dirty="0"/>
                  <a:t> Hz appear static to the beam due to repetition rate</a:t>
                </a:r>
                <a:r>
                  <a:rPr lang="en-GB" sz="2400" dirty="0" smtClean="0"/>
                  <a:t>.</a:t>
                </a:r>
              </a:p>
              <a:p>
                <a:pPr marL="285750" indent="-285750">
                  <a:buFont typeface="Arial" charset="0"/>
                  <a:buChar char="•"/>
                </a:pPr>
                <a:r>
                  <a:rPr lang="en-GB" sz="2400" dirty="0" smtClean="0"/>
                  <a:t>Mitigation techniques for environmental and technical sources are under investigation.</a:t>
                </a:r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72142" y="3722326"/>
                <a:ext cx="10052540" cy="1938992"/>
              </a:xfrm>
              <a:prstGeom prst="rect">
                <a:avLst/>
              </a:prstGeom>
              <a:blipFill rotWithShape="0">
                <a:blip r:embed="rId3"/>
                <a:stretch>
                  <a:fillRect l="-849" t="-2516" b="-628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7" name="Table 6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385064201"/>
                  </p:ext>
                </p:extLst>
              </p:nvPr>
            </p:nvGraphicFramePr>
            <p:xfrm>
              <a:off x="1571172" y="1792985"/>
              <a:ext cx="8961442" cy="1652416"/>
            </p:xfrm>
            <a:graphic>
              <a:graphicData uri="http://schemas.openxmlformats.org/drawingml/2006/table">
                <a:tbl>
                  <a:tblPr firstRow="1" bandRow="1">
                    <a:tableStyleId>{2D5ABB26-0587-4C30-8999-92F81FD0307C}</a:tableStyleId>
                  </a:tblPr>
                  <a:tblGrid>
                    <a:gridCol w="1970314"/>
                    <a:gridCol w="3062514"/>
                    <a:gridCol w="1736957"/>
                    <a:gridCol w="2191657"/>
                  </a:tblGrid>
                  <a:tr h="463696">
                    <a:tc>
                      <a:txBody>
                        <a:bodyPr/>
                        <a:lstStyle/>
                        <a:p>
                          <a:r>
                            <a:rPr lang="en-GB" sz="2000" b="1" dirty="0" smtClean="0"/>
                            <a:t>Source</a:t>
                          </a:r>
                          <a:endParaRPr lang="en-GB" sz="2000" b="1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2000" b="1" dirty="0" smtClean="0"/>
                            <a:t>Examples</a:t>
                          </a:r>
                          <a:endParaRPr lang="en-GB" sz="2000" b="1" dirty="0"/>
                        </a:p>
                      </a:txBody>
                      <a:tcP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2000" b="1" dirty="0" smtClean="0"/>
                            <a:t>Amplitude</a:t>
                          </a:r>
                          <a:endParaRPr lang="en-GB" sz="2000" b="1" dirty="0"/>
                        </a:p>
                      </a:txBody>
                      <a:tcP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2000" b="1" dirty="0" smtClean="0"/>
                            <a:t>Frequency</a:t>
                          </a:r>
                          <a:endParaRPr lang="en-GB" sz="2000" b="1" dirty="0"/>
                        </a:p>
                      </a:txBody>
                      <a:tcPr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365295">
                    <a:tc>
                      <a:txBody>
                        <a:bodyPr/>
                        <a:lstStyle/>
                        <a:p>
                          <a:r>
                            <a:rPr lang="en-GB" sz="2000" dirty="0" smtClean="0"/>
                            <a:t>Natural</a:t>
                          </a:r>
                          <a:endParaRPr lang="en-GB" sz="2000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2000" dirty="0" smtClean="0"/>
                            <a:t>Geomagnetic storms</a:t>
                          </a:r>
                          <a:endParaRPr lang="en-GB" sz="2000" dirty="0"/>
                        </a:p>
                      </a:txBody>
                      <a:tcP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2000" dirty="0" smtClean="0"/>
                            <a:t>O(</a:t>
                          </a:r>
                          <a14:m>
                            <m:oMath xmlns:m="http://schemas.openxmlformats.org/officeDocument/2006/math">
                              <m:r>
                                <a:rPr lang="en-GB" sz="2000" smtClean="0">
                                  <a:latin typeface="Cambria Math" charset="0"/>
                                </a:rPr>
                                <m:t>100</m:t>
                              </m:r>
                            </m:oMath>
                          </a14:m>
                          <a:r>
                            <a:rPr lang="en-GB" sz="2000" dirty="0" smtClean="0"/>
                            <a:t> </a:t>
                          </a:r>
                          <a:r>
                            <a:rPr lang="en-GB" sz="2000" dirty="0" err="1" smtClean="0"/>
                            <a:t>nT</a:t>
                          </a:r>
                          <a:r>
                            <a:rPr lang="en-GB" sz="2000" dirty="0" smtClean="0"/>
                            <a:t>)</a:t>
                          </a:r>
                          <a:endParaRPr lang="en-GB" sz="2000" dirty="0"/>
                        </a:p>
                      </a:txBody>
                      <a:tcP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2000" dirty="0" smtClean="0"/>
                            <a:t>&lt; </a:t>
                          </a:r>
                          <a14:m>
                            <m:oMath xmlns:m="http://schemas.openxmlformats.org/officeDocument/2006/math">
                              <m:r>
                                <a:rPr lang="en-GB" sz="2000" smtClean="0">
                                  <a:latin typeface="Cambria Math" charset="0"/>
                                </a:rPr>
                                <m:t>1</m:t>
                              </m:r>
                            </m:oMath>
                          </a14:m>
                          <a:r>
                            <a:rPr lang="en-GB" sz="2000" dirty="0" smtClean="0"/>
                            <a:t> Hz</a:t>
                          </a:r>
                          <a:endParaRPr lang="en-GB" sz="2000" dirty="0"/>
                        </a:p>
                      </a:txBody>
                      <a:tcPr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</a:tr>
                  <a:tr h="391420">
                    <a:tc>
                      <a:txBody>
                        <a:bodyPr/>
                        <a:lstStyle/>
                        <a:p>
                          <a:r>
                            <a:rPr lang="en-GB" sz="2000" dirty="0" smtClean="0"/>
                            <a:t>Environmental</a:t>
                          </a:r>
                          <a:endParaRPr lang="en-GB" sz="2000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2000" dirty="0" smtClean="0"/>
                            <a:t>Power lines,</a:t>
                          </a:r>
                          <a:r>
                            <a:rPr lang="en-GB" sz="2000" baseline="0" dirty="0" smtClean="0"/>
                            <a:t> trains</a:t>
                          </a:r>
                          <a:endParaRPr lang="en-GB" sz="2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2000" dirty="0" smtClean="0"/>
                            <a:t>O(</a:t>
                          </a:r>
                          <a:r>
                            <a:rPr lang="en-GB" sz="2000" dirty="0" err="1" smtClean="0"/>
                            <a:t>nT</a:t>
                          </a:r>
                          <a:r>
                            <a:rPr lang="en-GB" sz="2000" dirty="0" smtClean="0"/>
                            <a:t>)</a:t>
                          </a:r>
                          <a:endParaRPr lang="en-GB" sz="2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r>
                                <a:rPr lang="en-GB" sz="2000" smtClean="0">
                                  <a:latin typeface="Cambria Math" charset="0"/>
                                </a:rPr>
                                <m:t>50</m:t>
                              </m:r>
                            </m:oMath>
                          </a14:m>
                          <a:r>
                            <a:rPr lang="en-GB" sz="2000" dirty="0" smtClean="0"/>
                            <a:t> Hz, </a:t>
                          </a:r>
                          <a14:m>
                            <m:oMath xmlns:m="http://schemas.openxmlformats.org/officeDocument/2006/math">
                              <m:r>
                                <a:rPr lang="en-GB" sz="2000" smtClean="0">
                                  <a:latin typeface="Cambria Math" charset="0"/>
                                </a:rPr>
                                <m:t>16.7</m:t>
                              </m:r>
                            </m:oMath>
                          </a14:m>
                          <a:r>
                            <a:rPr lang="en-GB" sz="2000" dirty="0" smtClean="0"/>
                            <a:t> Hz</a:t>
                          </a:r>
                          <a:endParaRPr lang="en-GB" sz="2000" dirty="0"/>
                        </a:p>
                      </a:txBody>
                      <a:tcPr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</a:tr>
                  <a:tr h="391886">
                    <a:tc>
                      <a:txBody>
                        <a:bodyPr/>
                        <a:lstStyle/>
                        <a:p>
                          <a:r>
                            <a:rPr lang="en-GB" sz="2000" dirty="0" smtClean="0"/>
                            <a:t>Technical</a:t>
                          </a:r>
                          <a:endParaRPr lang="en-GB" sz="2000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2000" dirty="0" smtClean="0"/>
                            <a:t>RF systems</a:t>
                          </a:r>
                          <a:r>
                            <a:rPr lang="en-GB" sz="2000" baseline="0" dirty="0" smtClean="0"/>
                            <a:t>, magnets, etc.</a:t>
                          </a:r>
                          <a:endParaRPr lang="en-GB" sz="2000" dirty="0"/>
                        </a:p>
                      </a:txBody>
                      <a:tcPr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2000" dirty="0" smtClean="0"/>
                            <a:t>O(</a:t>
                          </a:r>
                          <a14:m>
                            <m:oMath xmlns:m="http://schemas.openxmlformats.org/officeDocument/2006/math">
                              <m:r>
                                <a:rPr lang="en-GB" sz="2000" smtClean="0">
                                  <a:latin typeface="Cambria Math" charset="0"/>
                                </a:rPr>
                                <m:t>𝜇</m:t>
                              </m:r>
                            </m:oMath>
                          </a14:m>
                          <a:r>
                            <a:rPr lang="en-GB" sz="2000" dirty="0" smtClean="0"/>
                            <a:t>T)</a:t>
                          </a:r>
                          <a:endParaRPr lang="en-GB" sz="2000" dirty="0"/>
                        </a:p>
                      </a:txBody>
                      <a:tcPr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2000" dirty="0" smtClean="0"/>
                            <a:t>&gt; </a:t>
                          </a:r>
                          <a14:m>
                            <m:oMath xmlns:m="http://schemas.openxmlformats.org/officeDocument/2006/math">
                              <m:r>
                                <a:rPr lang="en-GB" sz="2000" smtClean="0">
                                  <a:latin typeface="Cambria Math" charset="0"/>
                                </a:rPr>
                                <m:t>1</m:t>
                              </m:r>
                            </m:oMath>
                          </a14:m>
                          <a:r>
                            <a:rPr lang="en-GB" sz="2000" dirty="0" smtClean="0"/>
                            <a:t> Hz</a:t>
                          </a:r>
                          <a:endParaRPr lang="en-GB" sz="2000" dirty="0"/>
                        </a:p>
                      </a:txBody>
                      <a:tcPr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7" name="Table 6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385064201"/>
                  </p:ext>
                </p:extLst>
              </p:nvPr>
            </p:nvGraphicFramePr>
            <p:xfrm>
              <a:off x="1571172" y="1792985"/>
              <a:ext cx="8961442" cy="1652416"/>
            </p:xfrm>
            <a:graphic>
              <a:graphicData uri="http://schemas.openxmlformats.org/drawingml/2006/table">
                <a:tbl>
                  <a:tblPr firstRow="1" bandRow="1">
                    <a:tableStyleId>{2D5ABB26-0587-4C30-8999-92F81FD0307C}</a:tableStyleId>
                  </a:tblPr>
                  <a:tblGrid>
                    <a:gridCol w="1970314"/>
                    <a:gridCol w="3062514"/>
                    <a:gridCol w="1736957"/>
                    <a:gridCol w="2191657"/>
                  </a:tblGrid>
                  <a:tr h="463696">
                    <a:tc>
                      <a:txBody>
                        <a:bodyPr/>
                        <a:lstStyle/>
                        <a:p>
                          <a:r>
                            <a:rPr lang="en-GB" sz="2000" b="1" dirty="0" smtClean="0"/>
                            <a:t>Source</a:t>
                          </a:r>
                          <a:endParaRPr lang="en-GB" sz="2000" b="1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2000" b="1" dirty="0" smtClean="0"/>
                            <a:t>Examples</a:t>
                          </a:r>
                          <a:endParaRPr lang="en-GB" sz="2000" b="1" dirty="0"/>
                        </a:p>
                      </a:txBody>
                      <a:tcP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2000" b="1" dirty="0" smtClean="0"/>
                            <a:t>Amplitude</a:t>
                          </a:r>
                          <a:endParaRPr lang="en-GB" sz="2000" b="1" dirty="0"/>
                        </a:p>
                      </a:txBody>
                      <a:tcP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2000" b="1" dirty="0" smtClean="0"/>
                            <a:t>Frequency</a:t>
                          </a:r>
                          <a:endParaRPr lang="en-GB" sz="2000" b="1" dirty="0"/>
                        </a:p>
                      </a:txBody>
                      <a:tcPr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396240">
                    <a:tc>
                      <a:txBody>
                        <a:bodyPr/>
                        <a:lstStyle/>
                        <a:p>
                          <a:r>
                            <a:rPr lang="en-GB" sz="2000" dirty="0" smtClean="0"/>
                            <a:t>Natural</a:t>
                          </a:r>
                          <a:endParaRPr lang="en-GB" sz="2000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2000" dirty="0" smtClean="0"/>
                            <a:t>Geomagnetic storms</a:t>
                          </a:r>
                          <a:endParaRPr lang="en-GB" sz="2000" dirty="0"/>
                        </a:p>
                      </a:txBody>
                      <a:tcP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blipFill rotWithShape="0">
                          <a:blip r:embed="rId4"/>
                          <a:stretch>
                            <a:fillRect l="-290175" t="-122727" r="-127018" b="-22272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blipFill rotWithShape="0">
                          <a:blip r:embed="rId4"/>
                          <a:stretch>
                            <a:fillRect l="-308889" t="-122727" r="-556" b="-222727"/>
                          </a:stretch>
                        </a:blipFill>
                      </a:tcPr>
                    </a:tc>
                  </a:tr>
                  <a:tr h="396240">
                    <a:tc>
                      <a:txBody>
                        <a:bodyPr/>
                        <a:lstStyle/>
                        <a:p>
                          <a:r>
                            <a:rPr lang="en-GB" sz="2000" dirty="0" smtClean="0"/>
                            <a:t>Environmental</a:t>
                          </a:r>
                          <a:endParaRPr lang="en-GB" sz="2000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2000" dirty="0" smtClean="0"/>
                            <a:t>Power lines,</a:t>
                          </a:r>
                          <a:r>
                            <a:rPr lang="en-GB" sz="2000" baseline="0" dirty="0" smtClean="0"/>
                            <a:t> trains</a:t>
                          </a:r>
                          <a:endParaRPr lang="en-GB" sz="2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2000" dirty="0" smtClean="0"/>
                            <a:t>O(</a:t>
                          </a:r>
                          <a:r>
                            <a:rPr lang="en-GB" sz="2000" dirty="0" err="1" smtClean="0"/>
                            <a:t>nT</a:t>
                          </a:r>
                          <a:r>
                            <a:rPr lang="en-GB" sz="2000" dirty="0" smtClean="0"/>
                            <a:t>)</a:t>
                          </a:r>
                          <a:endParaRPr lang="en-GB" sz="2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blipFill rotWithShape="0">
                          <a:blip r:embed="rId4"/>
                          <a:stretch>
                            <a:fillRect l="-308889" t="-226154" r="-556" b="-126154"/>
                          </a:stretch>
                        </a:blipFill>
                      </a:tcPr>
                    </a:tc>
                  </a:tr>
                  <a:tr h="396240">
                    <a:tc>
                      <a:txBody>
                        <a:bodyPr/>
                        <a:lstStyle/>
                        <a:p>
                          <a:r>
                            <a:rPr lang="en-GB" sz="2000" dirty="0" smtClean="0"/>
                            <a:t>Technical</a:t>
                          </a:r>
                          <a:endParaRPr lang="en-GB" sz="2000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2000" dirty="0" smtClean="0"/>
                            <a:t>RF systems</a:t>
                          </a:r>
                          <a:r>
                            <a:rPr lang="en-GB" sz="2000" baseline="0" dirty="0" smtClean="0"/>
                            <a:t>, </a:t>
                          </a:r>
                          <a:r>
                            <a:rPr lang="en-GB" sz="2000" baseline="0" dirty="0" smtClean="0"/>
                            <a:t>magnets, etc</a:t>
                          </a:r>
                          <a:r>
                            <a:rPr lang="en-GB" sz="2000" baseline="0" dirty="0" smtClean="0"/>
                            <a:t>.</a:t>
                          </a:r>
                          <a:endParaRPr lang="en-GB" sz="2000" dirty="0"/>
                        </a:p>
                      </a:txBody>
                      <a:tcPr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0">
                          <a:blip r:embed="rId4"/>
                          <a:stretch>
                            <a:fillRect l="-290175" t="-326154" r="-127018" b="-2615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0">
                          <a:blip r:embed="rId4"/>
                          <a:stretch>
                            <a:fillRect l="-308889" t="-326154" r="-556" b="-26154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CLIC Workshop 2018 - C. Gohil, Stray Field Sources and Mitigation Techniques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1101170" y="1109821"/>
            <a:ext cx="100525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GB" sz="2400" dirty="0" smtClean="0"/>
              <a:t>CLIC shows a stray field tolerance down to the </a:t>
            </a:r>
            <a:r>
              <a:rPr lang="en-GB" sz="2400" dirty="0" err="1" smtClean="0"/>
              <a:t>nT</a:t>
            </a:r>
            <a:r>
              <a:rPr lang="en-GB" sz="2400" dirty="0" smtClean="0"/>
              <a:t> level.</a:t>
            </a:r>
          </a:p>
        </p:txBody>
      </p:sp>
    </p:spTree>
    <p:extLst>
      <p:ext uri="{BB962C8B-B14F-4D97-AF65-F5344CB8AC3E}">
        <p14:creationId xmlns:p14="http://schemas.microsoft.com/office/powerpoint/2010/main" val="1953138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457199" y="410308"/>
            <a:ext cx="11289323" cy="797169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kern="1200" cap="all" spc="200" baseline="0">
                <a:solidFill>
                  <a:srgbClr val="262626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u="sng" dirty="0" smtClean="0"/>
              <a:t>Thank you. Questions?</a:t>
            </a:r>
            <a:endParaRPr lang="en-GB" u="sng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7C07017-8FE3-D44E-A4AF-E8C5C7111D75}" type="slidenum">
              <a:rPr lang="en-GB" smtClean="0">
                <a:solidFill>
                  <a:schemeClr val="tx1"/>
                </a:solidFill>
              </a:rPr>
              <a:t>51</a:t>
            </a:fld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CLIC Workshop 2018 - C. Gohil, Stray Field Sources and Mitigation Techniques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5496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457199" y="410308"/>
            <a:ext cx="11289323" cy="797169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kern="1200" cap="all" spc="200" baseline="0">
                <a:solidFill>
                  <a:srgbClr val="262626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u="sng" dirty="0" smtClean="0"/>
              <a:t>Back up slides</a:t>
            </a:r>
            <a:endParaRPr lang="en-GB" u="sng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7C07017-8FE3-D44E-A4AF-E8C5C7111D75}" type="slidenum">
              <a:rPr lang="en-GB" smtClean="0">
                <a:solidFill>
                  <a:schemeClr val="tx1"/>
                </a:solidFill>
              </a:rPr>
              <a:t>52</a:t>
            </a:fld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CLIC Workshop 2018 - C. Gohil, Stray Field Sources and Mitigation Techniques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596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457199" y="410308"/>
            <a:ext cx="11289323" cy="797169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kern="1200" cap="all" spc="200" baseline="0">
                <a:solidFill>
                  <a:srgbClr val="262626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u="sng" smtClean="0"/>
              <a:t>Active compensation</a:t>
            </a:r>
            <a:endParaRPr lang="en-GB" u="sng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7C07017-8FE3-D44E-A4AF-E8C5C7111D75}" type="slidenum">
              <a:rPr lang="en-GB" smtClean="0">
                <a:solidFill>
                  <a:schemeClr val="tx1"/>
                </a:solidFill>
              </a:rPr>
              <a:t>53</a:t>
            </a:fld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CLIC Workshop 2018 - C. Gohil, Stray Field Sources and Mitigation Techniques</a:t>
            </a:r>
            <a:endParaRPr lang="en-GB"/>
          </a:p>
        </p:txBody>
      </p:sp>
      <p:sp>
        <p:nvSpPr>
          <p:cNvPr id="4" name="TextBox 3"/>
          <p:cNvSpPr txBox="1"/>
          <p:nvPr/>
        </p:nvSpPr>
        <p:spPr>
          <a:xfrm>
            <a:off x="6360578" y="1499017"/>
            <a:ext cx="4581224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GB" sz="2400" dirty="0" smtClean="0"/>
              <a:t>Alternative to passive shielding.</a:t>
            </a:r>
          </a:p>
          <a:p>
            <a:pPr marL="285750" indent="-285750">
              <a:buFont typeface="Arial" charset="0"/>
              <a:buChar char="•"/>
            </a:pPr>
            <a:endParaRPr lang="en-GB" sz="2400" dirty="0"/>
          </a:p>
          <a:p>
            <a:pPr marL="285750" indent="-285750">
              <a:buFont typeface="Arial" charset="0"/>
              <a:buChar char="•"/>
            </a:pPr>
            <a:r>
              <a:rPr lang="en-GB" sz="2400" dirty="0" smtClean="0"/>
              <a:t>Generate a compensating field to cancel the stray field.</a:t>
            </a:r>
          </a:p>
          <a:p>
            <a:pPr marL="285750" indent="-285750">
              <a:buFont typeface="Arial" charset="0"/>
              <a:buChar char="•"/>
            </a:pPr>
            <a:endParaRPr lang="en-GB" sz="2400" dirty="0"/>
          </a:p>
          <a:p>
            <a:pPr marL="285750" indent="-285750">
              <a:buFont typeface="Arial" charset="0"/>
              <a:buChar char="•"/>
            </a:pPr>
            <a:r>
              <a:rPr lang="en-GB" sz="2400" dirty="0" smtClean="0"/>
              <a:t>Requires an accurate measurement of the stray field.</a:t>
            </a:r>
          </a:p>
          <a:p>
            <a:pPr marL="285750" indent="-285750">
              <a:buFont typeface="Arial" charset="0"/>
              <a:buChar char="•"/>
            </a:pPr>
            <a:endParaRPr lang="en-GB" sz="2400" dirty="0"/>
          </a:p>
          <a:p>
            <a:pPr marL="285750" indent="-285750">
              <a:buFont typeface="Arial" charset="0"/>
              <a:buChar char="•"/>
            </a:pPr>
            <a:r>
              <a:rPr lang="en-GB" sz="2400" dirty="0" smtClean="0"/>
              <a:t>Noise in the measurement results in a residual kick.</a:t>
            </a:r>
            <a:endParaRPr lang="en-GB" sz="2400" dirty="0"/>
          </a:p>
        </p:txBody>
      </p:sp>
      <p:grpSp>
        <p:nvGrpSpPr>
          <p:cNvPr id="78" name="Group 77"/>
          <p:cNvGrpSpPr/>
          <p:nvPr/>
        </p:nvGrpSpPr>
        <p:grpSpPr>
          <a:xfrm>
            <a:off x="828179" y="942026"/>
            <a:ext cx="4669245" cy="2542310"/>
            <a:chOff x="925632" y="982627"/>
            <a:chExt cx="4669245" cy="2542310"/>
          </a:xfrm>
        </p:grpSpPr>
        <p:grpSp>
          <p:nvGrpSpPr>
            <p:cNvPr id="28" name="Group 27"/>
            <p:cNvGrpSpPr/>
            <p:nvPr/>
          </p:nvGrpSpPr>
          <p:grpSpPr>
            <a:xfrm>
              <a:off x="925632" y="982627"/>
              <a:ext cx="4669245" cy="2542310"/>
              <a:chOff x="925632" y="982627"/>
              <a:chExt cx="4669245" cy="2542310"/>
            </a:xfrm>
          </p:grpSpPr>
          <p:cxnSp>
            <p:nvCxnSpPr>
              <p:cNvPr id="17" name="Straight Arrow Connector 16"/>
              <p:cNvCxnSpPr/>
              <p:nvPr/>
            </p:nvCxnSpPr>
            <p:spPr>
              <a:xfrm flipV="1">
                <a:off x="1274164" y="1456295"/>
                <a:ext cx="0" cy="2068642"/>
              </a:xfrm>
              <a:prstGeom prst="straightConnector1">
                <a:avLst/>
              </a:prstGeom>
              <a:ln w="3810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Arrow Connector 17"/>
              <p:cNvCxnSpPr/>
              <p:nvPr/>
            </p:nvCxnSpPr>
            <p:spPr>
              <a:xfrm>
                <a:off x="1081790" y="2510988"/>
                <a:ext cx="4176010" cy="0"/>
              </a:xfrm>
              <a:prstGeom prst="straightConnector1">
                <a:avLst/>
              </a:prstGeom>
              <a:ln w="3810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9" name="TextBox 18"/>
                  <p:cNvSpPr txBox="1"/>
                  <p:nvPr/>
                </p:nvSpPr>
                <p:spPr>
                  <a:xfrm>
                    <a:off x="5360967" y="2347224"/>
                    <a:ext cx="233910" cy="369332"/>
                  </a:xfrm>
                  <a:prstGeom prst="rect">
                    <a:avLst/>
                  </a:prstGeom>
                  <a:no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GB" sz="2400" b="0" i="1" smtClean="0">
                              <a:latin typeface="Cambria Math" charset="0"/>
                            </a:rPr>
                            <m:t>𝑠</m:t>
                          </m:r>
                        </m:oMath>
                      </m:oMathPara>
                    </a14:m>
                    <a:endParaRPr lang="en-GB" sz="2400" dirty="0"/>
                  </a:p>
                </p:txBody>
              </p:sp>
            </mc:Choice>
            <mc:Fallback xmlns="">
              <p:sp>
                <p:nvSpPr>
                  <p:cNvPr id="19" name="TextBox 18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5360967" y="2347224"/>
                    <a:ext cx="233910" cy="369332"/>
                  </a:xfrm>
                  <a:prstGeom prst="rect">
                    <a:avLst/>
                  </a:prstGeom>
                  <a:blipFill rotWithShape="0">
                    <a:blip r:embed="rId3"/>
                    <a:stretch>
                      <a:fillRect l="-12821" r="-10256"/>
                    </a:stretch>
                  </a:blipFill>
                </p:spPr>
                <p:txBody>
                  <a:bodyPr/>
                  <a:lstStyle/>
                  <a:p>
                    <a:r>
                      <a:rPr lang="en-GB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0" name="TextBox 19"/>
                  <p:cNvSpPr txBox="1"/>
                  <p:nvPr/>
                </p:nvSpPr>
                <p:spPr>
                  <a:xfrm>
                    <a:off x="925632" y="982627"/>
                    <a:ext cx="700641" cy="369332"/>
                  </a:xfrm>
                  <a:prstGeom prst="rect">
                    <a:avLst/>
                  </a:prstGeom>
                  <a:no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GB" sz="2400" b="0" i="1" smtClean="0">
                              <a:latin typeface="Cambria Math" charset="0"/>
                            </a:rPr>
                            <m:t>𝐵</m:t>
                          </m:r>
                          <m:r>
                            <a:rPr lang="en-GB" sz="2400" b="0" i="1" smtClean="0">
                              <a:latin typeface="Cambria Math" charset="0"/>
                            </a:rPr>
                            <m:t>(</m:t>
                          </m:r>
                          <m:r>
                            <a:rPr lang="en-GB" sz="2400" b="0" i="1" smtClean="0">
                              <a:latin typeface="Cambria Math" charset="0"/>
                            </a:rPr>
                            <m:t>𝑠</m:t>
                          </m:r>
                          <m:r>
                            <a:rPr lang="en-GB" sz="2400" b="0" i="1" smtClean="0">
                              <a:latin typeface="Cambria Math" charset="0"/>
                            </a:rPr>
                            <m:t>)</m:t>
                          </m:r>
                        </m:oMath>
                      </m:oMathPara>
                    </a14:m>
                    <a:endParaRPr lang="en-GB" sz="2400" dirty="0"/>
                  </a:p>
                </p:txBody>
              </p:sp>
            </mc:Choice>
            <mc:Fallback xmlns="">
              <p:sp>
                <p:nvSpPr>
                  <p:cNvPr id="20" name="TextBox 19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925632" y="982627"/>
                    <a:ext cx="700641" cy="369332"/>
                  </a:xfrm>
                  <a:prstGeom prst="rect">
                    <a:avLst/>
                  </a:prstGeom>
                  <a:blipFill rotWithShape="0">
                    <a:blip r:embed="rId4"/>
                    <a:stretch>
                      <a:fillRect l="-8696" r="-13913" b="-36667"/>
                    </a:stretch>
                  </a:blipFill>
                </p:spPr>
                <p:txBody>
                  <a:bodyPr/>
                  <a:lstStyle/>
                  <a:p>
                    <a:r>
                      <a:rPr lang="en-GB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cxnSp>
          <p:nvCxnSpPr>
            <p:cNvPr id="23" name="Straight Connector 22"/>
            <p:cNvCxnSpPr/>
            <p:nvPr/>
          </p:nvCxnSpPr>
          <p:spPr>
            <a:xfrm>
              <a:off x="1274164" y="2128838"/>
              <a:ext cx="519711" cy="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>
              <a:off x="1793875" y="1919099"/>
              <a:ext cx="519711" cy="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>
              <a:off x="2313586" y="2128838"/>
              <a:ext cx="519711" cy="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>
              <a:off x="2830122" y="2267166"/>
              <a:ext cx="519711" cy="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>
              <a:off x="3311733" y="2510988"/>
              <a:ext cx="519711" cy="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3834619" y="2691844"/>
              <a:ext cx="519711" cy="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4344419" y="2805668"/>
              <a:ext cx="519711" cy="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>
              <a:off x="1791746" y="1900049"/>
              <a:ext cx="0" cy="590567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>
              <a:off x="2313586" y="1900048"/>
              <a:ext cx="0" cy="590567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>
            <a:xfrm>
              <a:off x="2816225" y="2122488"/>
              <a:ext cx="0" cy="368317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/>
            <p:cNvCxnSpPr/>
            <p:nvPr/>
          </p:nvCxnSpPr>
          <p:spPr>
            <a:xfrm>
              <a:off x="3327400" y="2246313"/>
              <a:ext cx="0" cy="264675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/>
            <p:cNvCxnSpPr/>
            <p:nvPr/>
          </p:nvCxnSpPr>
          <p:spPr>
            <a:xfrm>
              <a:off x="3831444" y="2493790"/>
              <a:ext cx="0" cy="214485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/>
            <p:cNvCxnSpPr/>
            <p:nvPr/>
          </p:nvCxnSpPr>
          <p:spPr>
            <a:xfrm>
              <a:off x="4354330" y="2531890"/>
              <a:ext cx="0" cy="29386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/>
            <p:cNvCxnSpPr/>
            <p:nvPr/>
          </p:nvCxnSpPr>
          <p:spPr>
            <a:xfrm>
              <a:off x="4852835" y="2531890"/>
              <a:ext cx="0" cy="29386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9" name="Group 78"/>
          <p:cNvGrpSpPr/>
          <p:nvPr/>
        </p:nvGrpSpPr>
        <p:grpSpPr>
          <a:xfrm>
            <a:off x="808677" y="3763167"/>
            <a:ext cx="4669245" cy="2542310"/>
            <a:chOff x="925632" y="3470811"/>
            <a:chExt cx="4669245" cy="2542310"/>
          </a:xfrm>
        </p:grpSpPr>
        <p:grpSp>
          <p:nvGrpSpPr>
            <p:cNvPr id="54" name="Group 53"/>
            <p:cNvGrpSpPr/>
            <p:nvPr/>
          </p:nvGrpSpPr>
          <p:grpSpPr>
            <a:xfrm>
              <a:off x="925632" y="3470811"/>
              <a:ext cx="4669245" cy="2542310"/>
              <a:chOff x="925632" y="982627"/>
              <a:chExt cx="4669245" cy="2542310"/>
            </a:xfrm>
          </p:grpSpPr>
          <p:cxnSp>
            <p:nvCxnSpPr>
              <p:cNvPr id="55" name="Straight Arrow Connector 54"/>
              <p:cNvCxnSpPr/>
              <p:nvPr/>
            </p:nvCxnSpPr>
            <p:spPr>
              <a:xfrm flipV="1">
                <a:off x="1274164" y="1456295"/>
                <a:ext cx="0" cy="2068642"/>
              </a:xfrm>
              <a:prstGeom prst="straightConnector1">
                <a:avLst/>
              </a:prstGeom>
              <a:ln w="3810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Straight Arrow Connector 55"/>
              <p:cNvCxnSpPr/>
              <p:nvPr/>
            </p:nvCxnSpPr>
            <p:spPr>
              <a:xfrm>
                <a:off x="1081790" y="2510988"/>
                <a:ext cx="4176010" cy="0"/>
              </a:xfrm>
              <a:prstGeom prst="straightConnector1">
                <a:avLst/>
              </a:prstGeom>
              <a:ln w="3810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57" name="TextBox 56"/>
                  <p:cNvSpPr txBox="1"/>
                  <p:nvPr/>
                </p:nvSpPr>
                <p:spPr>
                  <a:xfrm>
                    <a:off x="5360967" y="2347224"/>
                    <a:ext cx="233910" cy="369332"/>
                  </a:xfrm>
                  <a:prstGeom prst="rect">
                    <a:avLst/>
                  </a:prstGeom>
                  <a:no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GB" sz="2400" b="0" i="1" smtClean="0">
                              <a:latin typeface="Cambria Math" charset="0"/>
                            </a:rPr>
                            <m:t>𝑠</m:t>
                          </m:r>
                        </m:oMath>
                      </m:oMathPara>
                    </a14:m>
                    <a:endParaRPr lang="en-GB" sz="2400" dirty="0"/>
                  </a:p>
                </p:txBody>
              </p:sp>
            </mc:Choice>
            <mc:Fallback xmlns="">
              <p:sp>
                <p:nvSpPr>
                  <p:cNvPr id="57" name="TextBox 56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5360967" y="2347224"/>
                    <a:ext cx="233910" cy="369332"/>
                  </a:xfrm>
                  <a:prstGeom prst="rect">
                    <a:avLst/>
                  </a:prstGeom>
                  <a:blipFill rotWithShape="0">
                    <a:blip r:embed="rId3"/>
                    <a:stretch>
                      <a:fillRect l="-12821" r="-10256"/>
                    </a:stretch>
                  </a:blipFill>
                </p:spPr>
                <p:txBody>
                  <a:bodyPr/>
                  <a:lstStyle/>
                  <a:p>
                    <a:r>
                      <a:rPr lang="en-GB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58" name="TextBox 57"/>
                  <p:cNvSpPr txBox="1"/>
                  <p:nvPr/>
                </p:nvSpPr>
                <p:spPr>
                  <a:xfrm>
                    <a:off x="925632" y="982627"/>
                    <a:ext cx="700641" cy="369332"/>
                  </a:xfrm>
                  <a:prstGeom prst="rect">
                    <a:avLst/>
                  </a:prstGeom>
                  <a:no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GB" sz="2400" b="0" i="1" smtClean="0">
                              <a:latin typeface="Cambria Math" charset="0"/>
                            </a:rPr>
                            <m:t>𝐵</m:t>
                          </m:r>
                          <m:r>
                            <a:rPr lang="en-GB" sz="2400" b="0" i="1" smtClean="0">
                              <a:latin typeface="Cambria Math" charset="0"/>
                            </a:rPr>
                            <m:t>(</m:t>
                          </m:r>
                          <m:r>
                            <a:rPr lang="en-GB" sz="2400" b="0" i="1" smtClean="0">
                              <a:latin typeface="Cambria Math" charset="0"/>
                            </a:rPr>
                            <m:t>𝑠</m:t>
                          </m:r>
                          <m:r>
                            <a:rPr lang="en-GB" sz="2400" b="0" i="1" smtClean="0">
                              <a:latin typeface="Cambria Math" charset="0"/>
                            </a:rPr>
                            <m:t>)</m:t>
                          </m:r>
                        </m:oMath>
                      </m:oMathPara>
                    </a14:m>
                    <a:endParaRPr lang="en-GB" sz="2400" dirty="0"/>
                  </a:p>
                </p:txBody>
              </p:sp>
            </mc:Choice>
            <mc:Fallback xmlns="">
              <p:sp>
                <p:nvSpPr>
                  <p:cNvPr id="58" name="TextBox 57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925632" y="982627"/>
                    <a:ext cx="700641" cy="369332"/>
                  </a:xfrm>
                  <a:prstGeom prst="rect">
                    <a:avLst/>
                  </a:prstGeom>
                  <a:blipFill rotWithShape="0">
                    <a:blip r:embed="rId5"/>
                    <a:stretch>
                      <a:fillRect l="-8696" r="-13913" b="-36066"/>
                    </a:stretch>
                  </a:blipFill>
                </p:spPr>
                <p:txBody>
                  <a:bodyPr/>
                  <a:lstStyle/>
                  <a:p>
                    <a:r>
                      <a:rPr lang="en-GB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cxnSp>
          <p:nvCxnSpPr>
            <p:cNvPr id="59" name="Straight Connector 58"/>
            <p:cNvCxnSpPr/>
            <p:nvPr/>
          </p:nvCxnSpPr>
          <p:spPr>
            <a:xfrm>
              <a:off x="1290276" y="4952759"/>
              <a:ext cx="519711" cy="0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/>
            <p:cNvCxnSpPr/>
            <p:nvPr/>
          </p:nvCxnSpPr>
          <p:spPr>
            <a:xfrm>
              <a:off x="1773735" y="5052793"/>
              <a:ext cx="519711" cy="0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>
              <a:off x="1791746" y="4956629"/>
              <a:ext cx="0" cy="85085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/>
            <p:cNvCxnSpPr/>
            <p:nvPr/>
          </p:nvCxnSpPr>
          <p:spPr>
            <a:xfrm>
              <a:off x="2269278" y="5035095"/>
              <a:ext cx="519711" cy="0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/>
            <p:nvPr/>
          </p:nvCxnSpPr>
          <p:spPr>
            <a:xfrm>
              <a:off x="2788989" y="4999171"/>
              <a:ext cx="519711" cy="0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/>
            <p:nvPr/>
          </p:nvCxnSpPr>
          <p:spPr>
            <a:xfrm>
              <a:off x="3279757" y="4962429"/>
              <a:ext cx="519711" cy="0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/>
            <p:cNvCxnSpPr/>
            <p:nvPr/>
          </p:nvCxnSpPr>
          <p:spPr>
            <a:xfrm>
              <a:off x="3781011" y="4889250"/>
              <a:ext cx="519711" cy="0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/>
            <p:cNvCxnSpPr/>
            <p:nvPr/>
          </p:nvCxnSpPr>
          <p:spPr>
            <a:xfrm>
              <a:off x="3783356" y="4893278"/>
              <a:ext cx="0" cy="85085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/>
            <p:cNvCxnSpPr/>
            <p:nvPr/>
          </p:nvCxnSpPr>
          <p:spPr>
            <a:xfrm>
              <a:off x="4249807" y="5052793"/>
              <a:ext cx="519711" cy="0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/>
            <p:cNvCxnSpPr/>
            <p:nvPr/>
          </p:nvCxnSpPr>
          <p:spPr>
            <a:xfrm flipH="1">
              <a:off x="4269947" y="4897306"/>
              <a:ext cx="0" cy="159515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/>
          </p:nvCxnSpPr>
          <p:spPr>
            <a:xfrm>
              <a:off x="4749378" y="4999171"/>
              <a:ext cx="384852" cy="0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/>
            <p:cNvCxnSpPr/>
            <p:nvPr/>
          </p:nvCxnSpPr>
          <p:spPr>
            <a:xfrm>
              <a:off x="4752796" y="4985119"/>
              <a:ext cx="0" cy="71702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81" name="Straight Arrow Connector 80"/>
          <p:cNvCxnSpPr/>
          <p:nvPr/>
        </p:nvCxnSpPr>
        <p:spPr>
          <a:xfrm>
            <a:off x="3012011" y="3242183"/>
            <a:ext cx="0" cy="1575573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3" name="TextBox 82"/>
          <p:cNvSpPr txBox="1"/>
          <p:nvPr/>
        </p:nvSpPr>
        <p:spPr>
          <a:xfrm>
            <a:off x="3070183" y="3621850"/>
            <a:ext cx="138228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/>
              <a:t>After correction</a:t>
            </a:r>
            <a:endParaRPr lang="en-GB" sz="2000" dirty="0"/>
          </a:p>
        </p:txBody>
      </p:sp>
      <p:cxnSp>
        <p:nvCxnSpPr>
          <p:cNvPr id="85" name="Straight Arrow Connector 84"/>
          <p:cNvCxnSpPr/>
          <p:nvPr/>
        </p:nvCxnSpPr>
        <p:spPr>
          <a:xfrm flipV="1">
            <a:off x="3733991" y="2152092"/>
            <a:ext cx="512975" cy="6418"/>
          </a:xfrm>
          <a:prstGeom prst="straightConnector1">
            <a:avLst/>
          </a:prstGeom>
          <a:ln w="381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6" name="TextBox 85"/>
          <p:cNvSpPr txBox="1"/>
          <p:nvPr/>
        </p:nvSpPr>
        <p:spPr>
          <a:xfrm>
            <a:off x="3256416" y="1359376"/>
            <a:ext cx="148976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 smtClean="0"/>
              <a:t>Corrector length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2116566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457199" y="410308"/>
            <a:ext cx="11289323" cy="797169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kern="1200" cap="all" spc="200" baseline="0">
                <a:solidFill>
                  <a:srgbClr val="262626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u="sng" smtClean="0"/>
              <a:t>Active compensation</a:t>
            </a:r>
            <a:endParaRPr lang="en-GB" u="sng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7C07017-8FE3-D44E-A4AF-E8C5C7111D75}" type="slidenum">
              <a:rPr lang="en-GB" smtClean="0">
                <a:solidFill>
                  <a:schemeClr val="tx1"/>
                </a:solidFill>
              </a:rPr>
              <a:t>54</a:t>
            </a:fld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CLIC Workshop 2018 - C. Gohil, Stray Field Sources and Mitigation Techniques</a:t>
            </a:r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6360578" y="1499017"/>
                <a:ext cx="4581224" cy="230832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charset="0"/>
                  <a:buChar char="•"/>
                </a:pPr>
                <a:r>
                  <a:rPr lang="en-GB" sz="2400" dirty="0" smtClean="0"/>
                  <a:t>CLIC 3 </a:t>
                </a:r>
                <a:r>
                  <a:rPr lang="en-GB" sz="2400" dirty="0" err="1" smtClean="0"/>
                  <a:t>TeV</a:t>
                </a:r>
                <a:r>
                  <a:rPr lang="en-GB" sz="2400" dirty="0" smtClean="0"/>
                  <a:t>: RTML </a:t>
                </a:r>
              </a:p>
              <a:p>
                <a:pPr lvl="1"/>
                <a:r>
                  <a:rPr lang="en-GB" sz="2400" dirty="0" smtClean="0"/>
                  <a:t>Integrated stray field we can tolerance for 2% luminosity loss:</a:t>
                </a:r>
              </a:p>
              <a:p>
                <a:pPr marL="285750" indent="-285750">
                  <a:buFont typeface="Arial" charset="0"/>
                  <a:buChar char="•"/>
                </a:pPr>
                <a:endParaRPr lang="en-GB" sz="2400" dirty="0" smtClean="0"/>
              </a:p>
              <a:p>
                <a:pPr algn="ctr"/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 charset="0"/>
                      </a:rPr>
                      <m:t>𝐵</m:t>
                    </m:r>
                    <m:r>
                      <a:rPr lang="en-GB" sz="2400" b="0" i="1" smtClean="0">
                        <a:latin typeface="Cambria Math" charset="0"/>
                      </a:rPr>
                      <m:t>=100</m:t>
                    </m:r>
                  </m:oMath>
                </a14:m>
                <a:r>
                  <a:rPr lang="en-GB" sz="2400" dirty="0" smtClean="0"/>
                  <a:t> nT</a:t>
                </a:r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60578" y="1499017"/>
                <a:ext cx="4581224" cy="2308324"/>
              </a:xfrm>
              <a:prstGeom prst="rect">
                <a:avLst/>
              </a:prstGeom>
              <a:blipFill rotWithShape="0">
                <a:blip r:embed="rId3"/>
                <a:stretch>
                  <a:fillRect l="-1729" t="-2111" b="-501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78" name="Group 77"/>
          <p:cNvGrpSpPr/>
          <p:nvPr/>
        </p:nvGrpSpPr>
        <p:grpSpPr>
          <a:xfrm>
            <a:off x="828179" y="942026"/>
            <a:ext cx="4669245" cy="2542310"/>
            <a:chOff x="925632" y="982627"/>
            <a:chExt cx="4669245" cy="2542310"/>
          </a:xfrm>
        </p:grpSpPr>
        <p:grpSp>
          <p:nvGrpSpPr>
            <p:cNvPr id="28" name="Group 27"/>
            <p:cNvGrpSpPr/>
            <p:nvPr/>
          </p:nvGrpSpPr>
          <p:grpSpPr>
            <a:xfrm>
              <a:off x="925632" y="982627"/>
              <a:ext cx="4669245" cy="2542310"/>
              <a:chOff x="925632" y="982627"/>
              <a:chExt cx="4669245" cy="2542310"/>
            </a:xfrm>
          </p:grpSpPr>
          <p:cxnSp>
            <p:nvCxnSpPr>
              <p:cNvPr id="17" name="Straight Arrow Connector 16"/>
              <p:cNvCxnSpPr/>
              <p:nvPr/>
            </p:nvCxnSpPr>
            <p:spPr>
              <a:xfrm flipV="1">
                <a:off x="1274164" y="1456295"/>
                <a:ext cx="0" cy="2068642"/>
              </a:xfrm>
              <a:prstGeom prst="straightConnector1">
                <a:avLst/>
              </a:prstGeom>
              <a:ln w="3810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Arrow Connector 17"/>
              <p:cNvCxnSpPr/>
              <p:nvPr/>
            </p:nvCxnSpPr>
            <p:spPr>
              <a:xfrm>
                <a:off x="1081790" y="2510988"/>
                <a:ext cx="4176010" cy="0"/>
              </a:xfrm>
              <a:prstGeom prst="straightConnector1">
                <a:avLst/>
              </a:prstGeom>
              <a:ln w="3810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9" name="TextBox 18"/>
                  <p:cNvSpPr txBox="1"/>
                  <p:nvPr/>
                </p:nvSpPr>
                <p:spPr>
                  <a:xfrm>
                    <a:off x="5360967" y="2347224"/>
                    <a:ext cx="233910" cy="369332"/>
                  </a:xfrm>
                  <a:prstGeom prst="rect">
                    <a:avLst/>
                  </a:prstGeom>
                  <a:no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GB" sz="2400" b="0" i="1" smtClean="0">
                              <a:latin typeface="Cambria Math" charset="0"/>
                            </a:rPr>
                            <m:t>𝑠</m:t>
                          </m:r>
                        </m:oMath>
                      </m:oMathPara>
                    </a14:m>
                    <a:endParaRPr lang="en-GB" sz="2400" dirty="0"/>
                  </a:p>
                </p:txBody>
              </p:sp>
            </mc:Choice>
            <mc:Fallback xmlns="">
              <p:sp>
                <p:nvSpPr>
                  <p:cNvPr id="19" name="TextBox 18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5360967" y="2347224"/>
                    <a:ext cx="233910" cy="369332"/>
                  </a:xfrm>
                  <a:prstGeom prst="rect">
                    <a:avLst/>
                  </a:prstGeom>
                  <a:blipFill rotWithShape="0">
                    <a:blip r:embed="rId4"/>
                    <a:stretch>
                      <a:fillRect l="-12821" r="-10256"/>
                    </a:stretch>
                  </a:blipFill>
                </p:spPr>
                <p:txBody>
                  <a:bodyPr/>
                  <a:lstStyle/>
                  <a:p>
                    <a:r>
                      <a:rPr lang="en-GB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0" name="TextBox 19"/>
                  <p:cNvSpPr txBox="1"/>
                  <p:nvPr/>
                </p:nvSpPr>
                <p:spPr>
                  <a:xfrm>
                    <a:off x="925632" y="982627"/>
                    <a:ext cx="700641" cy="369332"/>
                  </a:xfrm>
                  <a:prstGeom prst="rect">
                    <a:avLst/>
                  </a:prstGeom>
                  <a:no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GB" sz="2400" b="0" i="1" smtClean="0">
                              <a:latin typeface="Cambria Math" charset="0"/>
                            </a:rPr>
                            <m:t>𝐵</m:t>
                          </m:r>
                          <m:r>
                            <a:rPr lang="en-GB" sz="2400" b="0" i="1" smtClean="0">
                              <a:latin typeface="Cambria Math" charset="0"/>
                            </a:rPr>
                            <m:t>(</m:t>
                          </m:r>
                          <m:r>
                            <a:rPr lang="en-GB" sz="2400" b="0" i="1" smtClean="0">
                              <a:latin typeface="Cambria Math" charset="0"/>
                            </a:rPr>
                            <m:t>𝑠</m:t>
                          </m:r>
                          <m:r>
                            <a:rPr lang="en-GB" sz="2400" b="0" i="1" smtClean="0">
                              <a:latin typeface="Cambria Math" charset="0"/>
                            </a:rPr>
                            <m:t>)</m:t>
                          </m:r>
                        </m:oMath>
                      </m:oMathPara>
                    </a14:m>
                    <a:endParaRPr lang="en-GB" sz="2400" dirty="0"/>
                  </a:p>
                </p:txBody>
              </p:sp>
            </mc:Choice>
            <mc:Fallback xmlns="">
              <p:sp>
                <p:nvSpPr>
                  <p:cNvPr id="20" name="TextBox 19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925632" y="982627"/>
                    <a:ext cx="700641" cy="369332"/>
                  </a:xfrm>
                  <a:prstGeom prst="rect">
                    <a:avLst/>
                  </a:prstGeom>
                  <a:blipFill rotWithShape="0">
                    <a:blip r:embed="rId5"/>
                    <a:stretch>
                      <a:fillRect l="-8696" r="-13913" b="-36667"/>
                    </a:stretch>
                  </a:blipFill>
                </p:spPr>
                <p:txBody>
                  <a:bodyPr/>
                  <a:lstStyle/>
                  <a:p>
                    <a:r>
                      <a:rPr lang="en-GB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cxnSp>
          <p:nvCxnSpPr>
            <p:cNvPr id="23" name="Straight Connector 22"/>
            <p:cNvCxnSpPr/>
            <p:nvPr/>
          </p:nvCxnSpPr>
          <p:spPr>
            <a:xfrm>
              <a:off x="1274164" y="2128838"/>
              <a:ext cx="519711" cy="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>
              <a:off x="1793875" y="1919099"/>
              <a:ext cx="519711" cy="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>
              <a:off x="2313586" y="2128838"/>
              <a:ext cx="519711" cy="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>
              <a:off x="2830122" y="2267166"/>
              <a:ext cx="519711" cy="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>
              <a:off x="3311733" y="2510988"/>
              <a:ext cx="519711" cy="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3834619" y="2686093"/>
              <a:ext cx="519711" cy="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4344419" y="2805668"/>
              <a:ext cx="519711" cy="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>
              <a:off x="1791746" y="1900049"/>
              <a:ext cx="0" cy="590567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>
              <a:off x="2313586" y="1900048"/>
              <a:ext cx="0" cy="590567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>
            <a:xfrm>
              <a:off x="2816225" y="2122488"/>
              <a:ext cx="0" cy="368317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/>
            <p:cNvCxnSpPr/>
            <p:nvPr/>
          </p:nvCxnSpPr>
          <p:spPr>
            <a:xfrm>
              <a:off x="3327400" y="2246313"/>
              <a:ext cx="0" cy="264675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/>
            <p:cNvCxnSpPr/>
            <p:nvPr/>
          </p:nvCxnSpPr>
          <p:spPr>
            <a:xfrm>
              <a:off x="3831444" y="2493790"/>
              <a:ext cx="0" cy="214485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/>
            <p:cNvCxnSpPr/>
            <p:nvPr/>
          </p:nvCxnSpPr>
          <p:spPr>
            <a:xfrm>
              <a:off x="4354330" y="2531890"/>
              <a:ext cx="0" cy="29386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/>
            <p:cNvCxnSpPr/>
            <p:nvPr/>
          </p:nvCxnSpPr>
          <p:spPr>
            <a:xfrm>
              <a:off x="4852835" y="2531890"/>
              <a:ext cx="0" cy="29386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9" name="Group 78"/>
          <p:cNvGrpSpPr/>
          <p:nvPr/>
        </p:nvGrpSpPr>
        <p:grpSpPr>
          <a:xfrm>
            <a:off x="808677" y="3763167"/>
            <a:ext cx="4669245" cy="2542310"/>
            <a:chOff x="925632" y="3470811"/>
            <a:chExt cx="4669245" cy="2542310"/>
          </a:xfrm>
        </p:grpSpPr>
        <p:grpSp>
          <p:nvGrpSpPr>
            <p:cNvPr id="54" name="Group 53"/>
            <p:cNvGrpSpPr/>
            <p:nvPr/>
          </p:nvGrpSpPr>
          <p:grpSpPr>
            <a:xfrm>
              <a:off x="925632" y="3470811"/>
              <a:ext cx="4669245" cy="2542310"/>
              <a:chOff x="925632" y="982627"/>
              <a:chExt cx="4669245" cy="2542310"/>
            </a:xfrm>
          </p:grpSpPr>
          <p:cxnSp>
            <p:nvCxnSpPr>
              <p:cNvPr id="55" name="Straight Arrow Connector 54"/>
              <p:cNvCxnSpPr/>
              <p:nvPr/>
            </p:nvCxnSpPr>
            <p:spPr>
              <a:xfrm flipV="1">
                <a:off x="1274164" y="1456295"/>
                <a:ext cx="0" cy="2068642"/>
              </a:xfrm>
              <a:prstGeom prst="straightConnector1">
                <a:avLst/>
              </a:prstGeom>
              <a:ln w="3810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Straight Arrow Connector 55"/>
              <p:cNvCxnSpPr/>
              <p:nvPr/>
            </p:nvCxnSpPr>
            <p:spPr>
              <a:xfrm>
                <a:off x="1081790" y="2510988"/>
                <a:ext cx="4176010" cy="0"/>
              </a:xfrm>
              <a:prstGeom prst="straightConnector1">
                <a:avLst/>
              </a:prstGeom>
              <a:ln w="3810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57" name="TextBox 56"/>
                  <p:cNvSpPr txBox="1"/>
                  <p:nvPr/>
                </p:nvSpPr>
                <p:spPr>
                  <a:xfrm>
                    <a:off x="5360967" y="2347224"/>
                    <a:ext cx="233910" cy="369332"/>
                  </a:xfrm>
                  <a:prstGeom prst="rect">
                    <a:avLst/>
                  </a:prstGeom>
                  <a:no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GB" sz="2400" b="0" i="1" smtClean="0">
                              <a:latin typeface="Cambria Math" charset="0"/>
                            </a:rPr>
                            <m:t>𝑠</m:t>
                          </m:r>
                        </m:oMath>
                      </m:oMathPara>
                    </a14:m>
                    <a:endParaRPr lang="en-GB" sz="2400" dirty="0"/>
                  </a:p>
                </p:txBody>
              </p:sp>
            </mc:Choice>
            <mc:Fallback xmlns="">
              <p:sp>
                <p:nvSpPr>
                  <p:cNvPr id="57" name="TextBox 56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5360967" y="2347224"/>
                    <a:ext cx="233910" cy="369332"/>
                  </a:xfrm>
                  <a:prstGeom prst="rect">
                    <a:avLst/>
                  </a:prstGeom>
                  <a:blipFill rotWithShape="0">
                    <a:blip r:embed="rId4"/>
                    <a:stretch>
                      <a:fillRect l="-12821" r="-10256"/>
                    </a:stretch>
                  </a:blipFill>
                </p:spPr>
                <p:txBody>
                  <a:bodyPr/>
                  <a:lstStyle/>
                  <a:p>
                    <a:r>
                      <a:rPr lang="en-GB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58" name="TextBox 57"/>
                  <p:cNvSpPr txBox="1"/>
                  <p:nvPr/>
                </p:nvSpPr>
                <p:spPr>
                  <a:xfrm>
                    <a:off x="925632" y="982627"/>
                    <a:ext cx="700641" cy="369332"/>
                  </a:xfrm>
                  <a:prstGeom prst="rect">
                    <a:avLst/>
                  </a:prstGeom>
                  <a:no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GB" sz="2400" b="0" i="1" smtClean="0">
                              <a:latin typeface="Cambria Math" charset="0"/>
                            </a:rPr>
                            <m:t>𝐵</m:t>
                          </m:r>
                          <m:r>
                            <a:rPr lang="en-GB" sz="2400" b="0" i="1" smtClean="0">
                              <a:latin typeface="Cambria Math" charset="0"/>
                            </a:rPr>
                            <m:t>(</m:t>
                          </m:r>
                          <m:r>
                            <a:rPr lang="en-GB" sz="2400" b="0" i="1" smtClean="0">
                              <a:latin typeface="Cambria Math" charset="0"/>
                            </a:rPr>
                            <m:t>𝑠</m:t>
                          </m:r>
                          <m:r>
                            <a:rPr lang="en-GB" sz="2400" b="0" i="1" smtClean="0">
                              <a:latin typeface="Cambria Math" charset="0"/>
                            </a:rPr>
                            <m:t>)</m:t>
                          </m:r>
                        </m:oMath>
                      </m:oMathPara>
                    </a14:m>
                    <a:endParaRPr lang="en-GB" sz="2400" dirty="0"/>
                  </a:p>
                </p:txBody>
              </p:sp>
            </mc:Choice>
            <mc:Fallback xmlns="">
              <p:sp>
                <p:nvSpPr>
                  <p:cNvPr id="58" name="TextBox 57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925632" y="982627"/>
                    <a:ext cx="700641" cy="369332"/>
                  </a:xfrm>
                  <a:prstGeom prst="rect">
                    <a:avLst/>
                  </a:prstGeom>
                  <a:blipFill rotWithShape="0">
                    <a:blip r:embed="rId6"/>
                    <a:stretch>
                      <a:fillRect l="-8696" r="-13913" b="-36066"/>
                    </a:stretch>
                  </a:blipFill>
                </p:spPr>
                <p:txBody>
                  <a:bodyPr/>
                  <a:lstStyle/>
                  <a:p>
                    <a:r>
                      <a:rPr lang="en-GB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cxnSp>
          <p:nvCxnSpPr>
            <p:cNvPr id="59" name="Straight Connector 58"/>
            <p:cNvCxnSpPr/>
            <p:nvPr/>
          </p:nvCxnSpPr>
          <p:spPr>
            <a:xfrm>
              <a:off x="1290276" y="4952759"/>
              <a:ext cx="519711" cy="0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/>
            <p:cNvCxnSpPr/>
            <p:nvPr/>
          </p:nvCxnSpPr>
          <p:spPr>
            <a:xfrm>
              <a:off x="1773735" y="5052793"/>
              <a:ext cx="519711" cy="0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>
              <a:off x="1791746" y="4956629"/>
              <a:ext cx="0" cy="85085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/>
            <p:cNvCxnSpPr/>
            <p:nvPr/>
          </p:nvCxnSpPr>
          <p:spPr>
            <a:xfrm>
              <a:off x="2269278" y="5035095"/>
              <a:ext cx="519711" cy="0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/>
            <p:nvPr/>
          </p:nvCxnSpPr>
          <p:spPr>
            <a:xfrm>
              <a:off x="2788989" y="4999171"/>
              <a:ext cx="519711" cy="0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/>
            <p:nvPr/>
          </p:nvCxnSpPr>
          <p:spPr>
            <a:xfrm>
              <a:off x="3279757" y="4962429"/>
              <a:ext cx="519711" cy="0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/>
            <p:cNvCxnSpPr/>
            <p:nvPr/>
          </p:nvCxnSpPr>
          <p:spPr>
            <a:xfrm>
              <a:off x="3766497" y="4889250"/>
              <a:ext cx="519711" cy="0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/>
            <p:cNvCxnSpPr/>
            <p:nvPr/>
          </p:nvCxnSpPr>
          <p:spPr>
            <a:xfrm>
              <a:off x="3783356" y="4893278"/>
              <a:ext cx="0" cy="85085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/>
            <p:cNvCxnSpPr/>
            <p:nvPr/>
          </p:nvCxnSpPr>
          <p:spPr>
            <a:xfrm>
              <a:off x="4249807" y="5052793"/>
              <a:ext cx="519711" cy="0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/>
            <p:cNvCxnSpPr/>
            <p:nvPr/>
          </p:nvCxnSpPr>
          <p:spPr>
            <a:xfrm flipH="1">
              <a:off x="4269947" y="4897306"/>
              <a:ext cx="0" cy="159515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/>
          </p:nvCxnSpPr>
          <p:spPr>
            <a:xfrm>
              <a:off x="4749378" y="4999171"/>
              <a:ext cx="384852" cy="0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/>
            <p:cNvCxnSpPr/>
            <p:nvPr/>
          </p:nvCxnSpPr>
          <p:spPr>
            <a:xfrm>
              <a:off x="4752796" y="4985119"/>
              <a:ext cx="0" cy="71702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81" name="Straight Arrow Connector 80"/>
          <p:cNvCxnSpPr/>
          <p:nvPr/>
        </p:nvCxnSpPr>
        <p:spPr>
          <a:xfrm>
            <a:off x="3012011" y="3242183"/>
            <a:ext cx="0" cy="1575573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3" name="TextBox 82"/>
          <p:cNvSpPr txBox="1"/>
          <p:nvPr/>
        </p:nvSpPr>
        <p:spPr>
          <a:xfrm>
            <a:off x="3070183" y="3621850"/>
            <a:ext cx="138228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/>
              <a:t>After correction</a:t>
            </a:r>
            <a:endParaRPr lang="en-GB" sz="2000" dirty="0"/>
          </a:p>
        </p:txBody>
      </p:sp>
      <p:cxnSp>
        <p:nvCxnSpPr>
          <p:cNvPr id="85" name="Straight Arrow Connector 84"/>
          <p:cNvCxnSpPr/>
          <p:nvPr/>
        </p:nvCxnSpPr>
        <p:spPr>
          <a:xfrm flipV="1">
            <a:off x="3733991" y="2152092"/>
            <a:ext cx="512975" cy="6418"/>
          </a:xfrm>
          <a:prstGeom prst="straightConnector1">
            <a:avLst/>
          </a:prstGeom>
          <a:ln w="381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6" name="TextBox 85"/>
          <p:cNvSpPr txBox="1"/>
          <p:nvPr/>
        </p:nvSpPr>
        <p:spPr>
          <a:xfrm>
            <a:off x="3256416" y="1359376"/>
            <a:ext cx="148976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 smtClean="0"/>
              <a:t>Corrector length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2056240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498"/>
          <a:stretch/>
        </p:blipFill>
        <p:spPr>
          <a:xfrm>
            <a:off x="6124072" y="1449273"/>
            <a:ext cx="5817888" cy="4768647"/>
          </a:xfrm>
          <a:prstGeom prst="rect">
            <a:avLst/>
          </a:prstGeom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457199" y="410308"/>
            <a:ext cx="11289323" cy="797169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kern="1200" cap="all" spc="200" baseline="0">
                <a:solidFill>
                  <a:srgbClr val="262626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u="sng" dirty="0" smtClean="0"/>
              <a:t>Environmental sources </a:t>
            </a:r>
            <a:r>
              <a:rPr lang="mr-IN" u="sng" dirty="0" smtClean="0"/>
              <a:t>–</a:t>
            </a:r>
            <a:r>
              <a:rPr lang="en-GB" u="sng" dirty="0" smtClean="0"/>
              <a:t> Ps cycle</a:t>
            </a:r>
            <a:endParaRPr lang="en-GB" u="sng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7C07017-8FE3-D44E-A4AF-E8C5C7111D75}" type="slidenum">
              <a:rPr lang="en-GB" smtClean="0">
                <a:solidFill>
                  <a:schemeClr val="tx1"/>
                </a:solidFill>
              </a:rPr>
              <a:t>55</a:t>
            </a:fld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92045" y="1372118"/>
            <a:ext cx="1068154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GB" sz="2400" dirty="0" smtClean="0"/>
              <a:t>PS measured from building 10 (</a:t>
            </a:r>
            <a:r>
              <a:rPr lang="en-GB" sz="2400" smtClean="0"/>
              <a:t>30/11/17):</a:t>
            </a:r>
            <a:endParaRPr lang="en-GB" sz="2400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CLIC Workshop 2018 - C. Gohil, Stray Field Sources and Mitigation Techniques</a:t>
            </a:r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0100" y="1998424"/>
            <a:ext cx="5165882" cy="39669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0247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906" t="21333" r="53504" b="56923"/>
          <a:stretch/>
        </p:blipFill>
        <p:spPr>
          <a:xfrm>
            <a:off x="504360" y="2808063"/>
            <a:ext cx="5896439" cy="3396857"/>
          </a:xfrm>
          <a:prstGeom prst="rect">
            <a:avLst/>
          </a:prstGeom>
        </p:spPr>
      </p:pic>
      <p:sp>
        <p:nvSpPr>
          <p:cNvPr id="23" name="Rectangle 22"/>
          <p:cNvSpPr/>
          <p:nvPr/>
        </p:nvSpPr>
        <p:spPr>
          <a:xfrm>
            <a:off x="758657" y="5710066"/>
            <a:ext cx="93743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/>
              <a:t>B. </a:t>
            </a:r>
            <a:r>
              <a:rPr lang="en-GB" dirty="0" err="1"/>
              <a:t>Heilig</a:t>
            </a:r>
            <a:endParaRPr lang="en-GB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457199" y="410308"/>
            <a:ext cx="11289323" cy="797169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kern="1200" cap="all" spc="200" baseline="0">
                <a:solidFill>
                  <a:srgbClr val="262626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u="sng" dirty="0" smtClean="0"/>
              <a:t>Environmental sources - trains</a:t>
            </a:r>
            <a:endParaRPr lang="en-GB" u="sng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7C07017-8FE3-D44E-A4AF-E8C5C7111D75}" type="slidenum">
              <a:rPr lang="en-GB" smtClean="0">
                <a:solidFill>
                  <a:schemeClr val="tx1"/>
                </a:solidFill>
              </a:rPr>
              <a:t>56</a:t>
            </a:fld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591978" y="6204920"/>
            <a:ext cx="10201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E. Marin </a:t>
            </a:r>
            <a:endParaRPr lang="en-GB" dirty="0"/>
          </a:p>
        </p:txBody>
      </p:sp>
      <p:grpSp>
        <p:nvGrpSpPr>
          <p:cNvPr id="6" name="Group 5"/>
          <p:cNvGrpSpPr/>
          <p:nvPr/>
        </p:nvGrpSpPr>
        <p:grpSpPr>
          <a:xfrm>
            <a:off x="6274191" y="808892"/>
            <a:ext cx="5584874" cy="5473179"/>
            <a:chOff x="943428" y="1889647"/>
            <a:chExt cx="4441371" cy="4511153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5000" t="17607" r="34524" b="16614"/>
            <a:stretch/>
          </p:blipFill>
          <p:spPr>
            <a:xfrm>
              <a:off x="943428" y="1889647"/>
              <a:ext cx="4441371" cy="4511153"/>
            </a:xfrm>
            <a:prstGeom prst="rect">
              <a:avLst/>
            </a:prstGeom>
          </p:spPr>
        </p:pic>
        <p:sp>
          <p:nvSpPr>
            <p:cNvPr id="4" name="Rectangle 3"/>
            <p:cNvSpPr/>
            <p:nvPr/>
          </p:nvSpPr>
          <p:spPr>
            <a:xfrm>
              <a:off x="2876550" y="1949450"/>
              <a:ext cx="501650" cy="1333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5" name="Footer Placeholder 1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CLIC Workshop 2018 - C. Gohil, Stray Field Sources and Mitigation Techniques</a:t>
            </a:r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/>
              <p:cNvSpPr txBox="1"/>
              <p:nvPr/>
            </p:nvSpPr>
            <p:spPr>
              <a:xfrm>
                <a:off x="1072142" y="1360086"/>
                <a:ext cx="4583070" cy="156966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charset="0"/>
                  <a:buChar char="•"/>
                </a:pPr>
                <a:r>
                  <a:rPr lang="en-GB" sz="2400" dirty="0" smtClean="0"/>
                  <a:t>Measurements taken in </a:t>
                </a:r>
                <a:r>
                  <a:rPr lang="en-GB" sz="2400" dirty="0" err="1" smtClean="0"/>
                  <a:t>Thoiry</a:t>
                </a:r>
                <a:r>
                  <a:rPr lang="en-GB" sz="2400" dirty="0"/>
                  <a:t>: </a:t>
                </a:r>
                <a:endParaRPr lang="en-GB" sz="2400" dirty="0" smtClean="0"/>
              </a:p>
              <a:p>
                <a:pPr marL="285750" indent="-285750">
                  <a:buFont typeface="Arial" charset="0"/>
                  <a:buChar char="•"/>
                </a:pPr>
                <a:r>
                  <a:rPr lang="en-GB" sz="2400" dirty="0" smtClean="0"/>
                  <a:t>Away </a:t>
                </a:r>
                <a:r>
                  <a:rPr lang="en-GB" sz="2400" dirty="0"/>
                  <a:t>from the CERN site.</a:t>
                </a:r>
              </a:p>
              <a:p>
                <a:pPr marL="285750" indent="-285750">
                  <a:buFont typeface="Arial" charset="0"/>
                  <a:buChar char="•"/>
                </a:pPr>
                <a:r>
                  <a:rPr lang="en-GB" sz="2400" dirty="0"/>
                  <a:t>Largest fluctuations observed were ~</a:t>
                </a:r>
                <a14:m>
                  <m:oMath xmlns:m="http://schemas.openxmlformats.org/officeDocument/2006/math">
                    <m:r>
                      <a:rPr lang="en-GB" sz="2400" i="1">
                        <a:latin typeface="Cambria Math" charset="0"/>
                      </a:rPr>
                      <m:t>5</m:t>
                    </m:r>
                  </m:oMath>
                </a14:m>
                <a:r>
                  <a:rPr lang="en-GB" sz="2400" dirty="0"/>
                  <a:t> </a:t>
                </a:r>
                <a:r>
                  <a:rPr lang="en-GB" sz="2400" dirty="0" smtClean="0"/>
                  <a:t>nT.</a:t>
                </a:r>
                <a:endParaRPr lang="en-GB" sz="2400" dirty="0"/>
              </a:p>
            </p:txBody>
          </p:sp>
        </mc:Choice>
        <mc:Fallback xmlns="">
          <p:sp>
            <p:nvSpPr>
              <p:cNvPr id="24" name="TextBox 2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72142" y="1360086"/>
                <a:ext cx="4583070" cy="1569660"/>
              </a:xfrm>
              <a:prstGeom prst="rect">
                <a:avLst/>
              </a:prstGeom>
              <a:blipFill rotWithShape="0">
                <a:blip r:embed="rId5"/>
                <a:stretch>
                  <a:fillRect l="-1862" t="-3101" b="-775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57350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457199" y="410308"/>
            <a:ext cx="11289323" cy="797169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kern="1200" cap="all" spc="200" baseline="0">
                <a:solidFill>
                  <a:srgbClr val="262626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u="sng" dirty="0" smtClean="0"/>
              <a:t>Environmental sources - trains</a:t>
            </a:r>
            <a:endParaRPr lang="en-GB" u="sng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7C07017-8FE3-D44E-A4AF-E8C5C7111D75}" type="slidenum">
              <a:rPr lang="en-GB" smtClean="0">
                <a:solidFill>
                  <a:schemeClr val="tx1"/>
                </a:solidFill>
              </a:rPr>
              <a:t>57</a:t>
            </a:fld>
            <a:endParaRPr lang="en-GB" dirty="0">
              <a:solidFill>
                <a:schemeClr val="tx1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906" t="21333" r="53504" b="56923"/>
          <a:stretch/>
        </p:blipFill>
        <p:spPr>
          <a:xfrm>
            <a:off x="452095" y="1933216"/>
            <a:ext cx="5821564" cy="3353723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1339429" y="4917607"/>
            <a:ext cx="93743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/>
              <a:t>B. </a:t>
            </a:r>
            <a:r>
              <a:rPr lang="en-GB" dirty="0" err="1"/>
              <a:t>Heilig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1072142" y="1360086"/>
            <a:ext cx="45830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GB" sz="2400" dirty="0" smtClean="0"/>
              <a:t>Measurements taken in </a:t>
            </a:r>
            <a:r>
              <a:rPr lang="en-GB" sz="2400" dirty="0" err="1" smtClean="0"/>
              <a:t>Thoiry</a:t>
            </a:r>
            <a:r>
              <a:rPr lang="en-GB" sz="2400" dirty="0"/>
              <a:t>:</a:t>
            </a:r>
            <a:endParaRPr lang="en-GB" sz="2400" dirty="0" smtClean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>
                <a:off x="6358732" y="2297417"/>
                <a:ext cx="4583070" cy="267765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charset="0"/>
                  <a:buChar char="•"/>
                </a:pPr>
                <a:r>
                  <a:rPr lang="en-GB" sz="2400" dirty="0" smtClean="0"/>
                  <a:t>Observed harmonics:</a:t>
                </a:r>
              </a:p>
              <a:p>
                <a:pPr marL="742950" lvl="1" indent="-285750">
                  <a:buFont typeface="Arial" charset="0"/>
                  <a:buChar char="•"/>
                </a:pPr>
                <a14:m>
                  <m:oMath xmlns:m="http://schemas.openxmlformats.org/officeDocument/2006/math">
                    <m:r>
                      <a:rPr lang="en-GB" sz="2400" i="1" smtClean="0">
                        <a:latin typeface="Cambria Math" charset="0"/>
                      </a:rPr>
                      <m:t>6</m:t>
                    </m:r>
                    <m:r>
                      <a:rPr lang="en-GB" sz="2400" i="1">
                        <a:latin typeface="Cambria Math" charset="0"/>
                      </a:rPr>
                      <m:t>0</m:t>
                    </m:r>
                  </m:oMath>
                </a14:m>
                <a:r>
                  <a:rPr lang="en-GB" sz="2400" dirty="0"/>
                  <a:t> </a:t>
                </a:r>
                <a:r>
                  <a:rPr lang="en-GB" sz="2400" dirty="0" smtClean="0"/>
                  <a:t>Hz</a:t>
                </a:r>
                <a:endParaRPr lang="en-GB" sz="2400" b="0" i="1" dirty="0" smtClean="0">
                  <a:latin typeface="Cambria Math" charset="0"/>
                </a:endParaRPr>
              </a:p>
              <a:p>
                <a:pPr marL="742950" lvl="1" indent="-285750">
                  <a:buFont typeface="Arial" charset="0"/>
                  <a:buChar char="•"/>
                </a:pP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 charset="0"/>
                      </a:rPr>
                      <m:t>50</m:t>
                    </m:r>
                  </m:oMath>
                </a14:m>
                <a:r>
                  <a:rPr lang="en-GB" sz="2400" dirty="0" smtClean="0"/>
                  <a:t> Hz</a:t>
                </a:r>
              </a:p>
              <a:p>
                <a:pPr marL="742950" lvl="1" indent="-285750">
                  <a:buFont typeface="Arial" charset="0"/>
                  <a:buChar char="•"/>
                </a:pPr>
                <a14:m>
                  <m:oMath xmlns:m="http://schemas.openxmlformats.org/officeDocument/2006/math">
                    <m:r>
                      <a:rPr lang="en-GB" sz="2400" i="1">
                        <a:latin typeface="Cambria Math" charset="0"/>
                      </a:rPr>
                      <m:t>33.6</m:t>
                    </m:r>
                  </m:oMath>
                </a14:m>
                <a:r>
                  <a:rPr lang="en-GB" sz="2400" i="1" dirty="0">
                    <a:latin typeface="Cambria Math" charset="0"/>
                  </a:rPr>
                  <a:t> </a:t>
                </a:r>
                <a:r>
                  <a:rPr lang="en-GB" sz="2400" dirty="0" smtClean="0"/>
                  <a:t>Hz</a:t>
                </a:r>
              </a:p>
              <a:p>
                <a:pPr marL="742950" lvl="1" indent="-285750">
                  <a:buFont typeface="Arial" charset="0"/>
                  <a:buChar char="•"/>
                </a:pPr>
                <a14:m>
                  <m:oMath xmlns:m="http://schemas.openxmlformats.org/officeDocument/2006/math">
                    <m:r>
                      <a:rPr lang="en-GB" sz="2400" i="1">
                        <a:latin typeface="Cambria Math" charset="0"/>
                      </a:rPr>
                      <m:t>16.7</m:t>
                    </m:r>
                  </m:oMath>
                </a14:m>
                <a:r>
                  <a:rPr lang="en-GB" sz="2400" dirty="0"/>
                  <a:t> </a:t>
                </a:r>
                <a:r>
                  <a:rPr lang="en-GB" sz="2400" dirty="0" smtClean="0"/>
                  <a:t>Hz</a:t>
                </a:r>
              </a:p>
              <a:p>
                <a:pPr marL="285750" indent="-285750">
                  <a:buFont typeface="Arial" charset="0"/>
                  <a:buChar char="•"/>
                </a:pPr>
                <a:endParaRPr lang="en-GB" sz="2400" dirty="0"/>
              </a:p>
              <a:p>
                <a:pPr marL="285750" indent="-285750">
                  <a:buFont typeface="Arial" charset="0"/>
                  <a:buChar char="•"/>
                </a:pPr>
                <a:r>
                  <a:rPr lang="en-GB" sz="2400" dirty="0" smtClean="0"/>
                  <a:t>The signals are O(</a:t>
                </a:r>
                <a:r>
                  <a:rPr lang="en-GB" sz="2400" dirty="0" err="1" smtClean="0"/>
                  <a:t>nT</a:t>
                </a:r>
                <a:r>
                  <a:rPr lang="en-GB" sz="2400" dirty="0" smtClean="0"/>
                  <a:t>).</a:t>
                </a:r>
                <a:endParaRPr lang="en-GB" sz="2400" dirty="0"/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58732" y="2297417"/>
                <a:ext cx="4583070" cy="2677656"/>
              </a:xfrm>
              <a:prstGeom prst="rect">
                <a:avLst/>
              </a:prstGeom>
              <a:blipFill rotWithShape="0">
                <a:blip r:embed="rId4"/>
                <a:stretch>
                  <a:fillRect l="-1729" t="-1822" b="-432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Right Brace 11"/>
          <p:cNvSpPr/>
          <p:nvPr/>
        </p:nvSpPr>
        <p:spPr>
          <a:xfrm>
            <a:off x="8410425" y="3147934"/>
            <a:ext cx="193930" cy="1036955"/>
          </a:xfrm>
          <a:prstGeom prst="rightBrac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/>
              <p:cNvSpPr txBox="1"/>
              <p:nvPr/>
            </p:nvSpPr>
            <p:spPr>
              <a:xfrm>
                <a:off x="8799229" y="3188988"/>
                <a:ext cx="2788168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2400" dirty="0" smtClean="0"/>
                  <a:t>Likely produced by</a:t>
                </a:r>
              </a:p>
              <a:p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 charset="0"/>
                      </a:rPr>
                      <m:t>16.7</m:t>
                    </m:r>
                  </m:oMath>
                </a14:m>
                <a:r>
                  <a:rPr lang="en-GB" sz="2400" dirty="0" smtClean="0"/>
                  <a:t> Hz AC trains</a:t>
                </a:r>
                <a:endParaRPr lang="en-GB" sz="2400" dirty="0"/>
              </a:p>
            </p:txBody>
          </p:sp>
        </mc:Choice>
        <mc:Fallback xmlns="">
          <p:sp>
            <p:nvSpPr>
              <p:cNvPr id="13" name="TextBox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99229" y="3188988"/>
                <a:ext cx="2788168" cy="830997"/>
              </a:xfrm>
              <a:prstGeom prst="rect">
                <a:avLst/>
              </a:prstGeom>
              <a:blipFill rotWithShape="0">
                <a:blip r:embed="rId5"/>
                <a:stretch>
                  <a:fillRect l="-3275" t="-5882" b="-1617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CLIC Workshop 2018 - C. Gohil, Stray Field Sources and Mitigation Techniques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9709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984" y="726830"/>
            <a:ext cx="6564924" cy="4923693"/>
          </a:xfrm>
          <a:prstGeom prst="rect">
            <a:avLst/>
          </a:prstGeom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457199" y="410308"/>
            <a:ext cx="11289323" cy="797169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kern="1200" cap="all" spc="200" baseline="0">
                <a:solidFill>
                  <a:srgbClr val="262626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u="sng" dirty="0" err="1" smtClean="0"/>
              <a:t>rtml</a:t>
            </a:r>
            <a:endParaRPr lang="en-GB" u="sng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7C07017-8FE3-D44E-A4AF-E8C5C7111D75}" type="slidenum">
              <a:rPr lang="en-GB" smtClean="0">
                <a:solidFill>
                  <a:schemeClr val="tx1"/>
                </a:solidFill>
              </a:rPr>
              <a:t>6</a:t>
            </a:fld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770074" y="1582614"/>
            <a:ext cx="486507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GB" sz="2400" dirty="0" smtClean="0"/>
              <a:t>Stray field tolerance for a 0.4 nm emittance growth. Equivalent to 2% luminosity loss.</a:t>
            </a:r>
          </a:p>
          <a:p>
            <a:pPr marL="285750" indent="-285750">
              <a:buFont typeface="Arial" charset="0"/>
              <a:buChar char="•"/>
            </a:pPr>
            <a:endParaRPr lang="en-GB" sz="2400" dirty="0" smtClean="0"/>
          </a:p>
          <a:p>
            <a:pPr marL="285750" indent="-285750">
              <a:buFont typeface="Arial" charset="0"/>
              <a:buChar char="•"/>
            </a:pPr>
            <a:r>
              <a:rPr lang="en-GB" sz="2400" dirty="0" smtClean="0"/>
              <a:t>Offset and angle is assumed to corrected in the turn-around.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CLIC Workshop 2018 - C. Gohil, Stray Field Sources and Mitigation Techniques</a:t>
            </a:r>
            <a:endParaRPr lang="en-GB"/>
          </a:p>
        </p:txBody>
      </p:sp>
      <p:sp>
        <p:nvSpPr>
          <p:cNvPr id="9" name="TextBox 8"/>
          <p:cNvSpPr txBox="1"/>
          <p:nvPr/>
        </p:nvSpPr>
        <p:spPr>
          <a:xfrm>
            <a:off x="973607" y="5528910"/>
            <a:ext cx="202863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J. </a:t>
            </a:r>
            <a:r>
              <a:rPr lang="en-GB" dirty="0" err="1" smtClean="0"/>
              <a:t>Snuverink</a:t>
            </a:r>
            <a:r>
              <a:rPr lang="en-GB" dirty="0" smtClean="0"/>
              <a:t> </a:t>
            </a:r>
            <a:r>
              <a:rPr lang="en-GB" i="1" dirty="0" smtClean="0"/>
              <a:t>et al.</a:t>
            </a:r>
            <a:endParaRPr lang="en-GB" dirty="0"/>
          </a:p>
          <a:p>
            <a:r>
              <a:rPr lang="en-GB" dirty="0" smtClean="0"/>
              <a:t>(IPAC10, </a:t>
            </a:r>
            <a:r>
              <a:rPr lang="de-DE" dirty="0" smtClean="0"/>
              <a:t>WEPE023</a:t>
            </a:r>
            <a:r>
              <a:rPr lang="en-GB" dirty="0" smtClean="0"/>
              <a:t>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20491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984" y="726830"/>
            <a:ext cx="6564924" cy="4923693"/>
          </a:xfrm>
          <a:prstGeom prst="rect">
            <a:avLst/>
          </a:prstGeom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457199" y="410308"/>
            <a:ext cx="11289323" cy="797169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kern="1200" cap="all" spc="200" baseline="0">
                <a:solidFill>
                  <a:srgbClr val="262626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u="sng" dirty="0" err="1" smtClean="0"/>
              <a:t>rtml</a:t>
            </a:r>
            <a:endParaRPr lang="en-GB" u="sng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7C07017-8FE3-D44E-A4AF-E8C5C7111D75}" type="slidenum">
              <a:rPr lang="en-GB" smtClean="0">
                <a:solidFill>
                  <a:schemeClr val="tx1"/>
                </a:solidFill>
              </a:rPr>
              <a:t>7</a:t>
            </a:fld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770074" y="1582614"/>
            <a:ext cx="486507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GB" sz="2400" dirty="0" smtClean="0"/>
              <a:t>Stray field tolerance for a 0.4 nm emittance growth. Equivalent to 2% luminosity loss.</a:t>
            </a:r>
          </a:p>
          <a:p>
            <a:pPr marL="285750" indent="-285750">
              <a:buFont typeface="Arial" charset="0"/>
              <a:buChar char="•"/>
            </a:pPr>
            <a:endParaRPr lang="en-GB" sz="2400" dirty="0" smtClean="0"/>
          </a:p>
          <a:p>
            <a:pPr marL="285750" indent="-285750">
              <a:buFont typeface="Arial" charset="0"/>
              <a:buChar char="•"/>
            </a:pPr>
            <a:r>
              <a:rPr lang="en-GB" sz="2400" dirty="0" smtClean="0"/>
              <a:t>Offset and angle is assumed to corrected in the turn-around.</a:t>
            </a:r>
          </a:p>
        </p:txBody>
      </p:sp>
      <p:cxnSp>
        <p:nvCxnSpPr>
          <p:cNvPr id="12" name="Straight Arrow Connector 11"/>
          <p:cNvCxnSpPr>
            <a:stCxn id="3" idx="1"/>
          </p:cNvCxnSpPr>
          <p:nvPr/>
        </p:nvCxnSpPr>
        <p:spPr>
          <a:xfrm flipH="1" flipV="1">
            <a:off x="4232032" y="4322412"/>
            <a:ext cx="2459587" cy="1561030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>
            <a:off x="6691619" y="5652609"/>
            <a:ext cx="27395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err="1" smtClean="0"/>
              <a:t>Betatron</a:t>
            </a:r>
            <a:r>
              <a:rPr lang="en-GB" sz="2400" dirty="0" smtClean="0"/>
              <a:t> wavelength</a:t>
            </a:r>
            <a:endParaRPr lang="en-GB" sz="2400" dirty="0"/>
          </a:p>
        </p:txBody>
      </p:sp>
      <p:sp>
        <p:nvSpPr>
          <p:cNvPr id="9" name="TextBox 8"/>
          <p:cNvSpPr txBox="1"/>
          <p:nvPr/>
        </p:nvSpPr>
        <p:spPr>
          <a:xfrm>
            <a:off x="973607" y="5528910"/>
            <a:ext cx="202863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J. </a:t>
            </a:r>
            <a:r>
              <a:rPr lang="en-GB" dirty="0" err="1" smtClean="0"/>
              <a:t>Snuverink</a:t>
            </a:r>
            <a:r>
              <a:rPr lang="en-GB" dirty="0" smtClean="0"/>
              <a:t> </a:t>
            </a:r>
            <a:r>
              <a:rPr lang="en-GB" i="1" dirty="0" smtClean="0"/>
              <a:t>et al.</a:t>
            </a:r>
            <a:endParaRPr lang="en-GB" dirty="0"/>
          </a:p>
          <a:p>
            <a:r>
              <a:rPr lang="en-GB" dirty="0" smtClean="0"/>
              <a:t>(IPAC10, </a:t>
            </a:r>
            <a:r>
              <a:rPr lang="de-DE" dirty="0" smtClean="0"/>
              <a:t>WEPE023</a:t>
            </a:r>
            <a:r>
              <a:rPr lang="en-GB" dirty="0" smtClean="0"/>
              <a:t>)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CLIC Workshop 2018 - C. Gohil, Stray Field Sources and Mitigation Techniques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86509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86" t="24616" r="21101" b="22820"/>
          <a:stretch/>
        </p:blipFill>
        <p:spPr>
          <a:xfrm>
            <a:off x="1324017" y="720969"/>
            <a:ext cx="10123568" cy="5654855"/>
          </a:xfrm>
          <a:prstGeom prst="rect">
            <a:avLst/>
          </a:prstGeom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457199" y="410308"/>
            <a:ext cx="11289323" cy="797169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kern="1200" cap="all" spc="200" baseline="0">
                <a:solidFill>
                  <a:srgbClr val="262626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u="sng" dirty="0" smtClean="0"/>
              <a:t>CLIC 3 </a:t>
            </a:r>
            <a:r>
              <a:rPr lang="en-GB" u="sng" dirty="0" err="1" smtClean="0"/>
              <a:t>teV</a:t>
            </a:r>
            <a:endParaRPr lang="en-GB" u="sng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7C07017-8FE3-D44E-A4AF-E8C5C7111D75}" type="slidenum">
              <a:rPr lang="en-GB" smtClean="0">
                <a:solidFill>
                  <a:schemeClr val="tx1"/>
                </a:solidFill>
              </a:rPr>
              <a:t>8</a:t>
            </a:fld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CLIC Workshop 2018 - C. Gohil, Stray Field Sources and Mitigation Techniques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3857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86" t="24616" r="21101" b="22820"/>
          <a:stretch/>
        </p:blipFill>
        <p:spPr>
          <a:xfrm>
            <a:off x="1324017" y="720969"/>
            <a:ext cx="10123568" cy="5654855"/>
          </a:xfrm>
          <a:prstGeom prst="rect">
            <a:avLst/>
          </a:prstGeom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457199" y="410308"/>
            <a:ext cx="11289323" cy="797169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kern="1200" cap="all" spc="200" baseline="0">
                <a:solidFill>
                  <a:srgbClr val="262626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u="sng" dirty="0" smtClean="0"/>
              <a:t>CLIC 3 </a:t>
            </a:r>
            <a:r>
              <a:rPr lang="en-GB" u="sng" dirty="0" err="1" smtClean="0"/>
              <a:t>teV</a:t>
            </a:r>
            <a:endParaRPr lang="en-GB" u="sng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7C07017-8FE3-D44E-A4AF-E8C5C7111D75}" type="slidenum">
              <a:rPr lang="en-GB" smtClean="0">
                <a:solidFill>
                  <a:schemeClr val="tx1"/>
                </a:solidFill>
              </a:rPr>
              <a:t>9</a:t>
            </a:fld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4" name="Oval 3"/>
          <p:cNvSpPr/>
          <p:nvPr/>
        </p:nvSpPr>
        <p:spPr>
          <a:xfrm>
            <a:off x="1489868" y="2975015"/>
            <a:ext cx="5077326" cy="818147"/>
          </a:xfrm>
          <a:prstGeom prst="ellipse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CLIC Workshop 2018 - C. Gohil, Stray Field Sources and Mitigation Techniques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28682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arcel">
  <a:themeElements>
    <a:clrScheme name="Parcel">
      <a:dk1>
        <a:srgbClr val="000000"/>
      </a:dk1>
      <a:lt1>
        <a:srgbClr val="FFFFFF"/>
      </a:lt1>
      <a:dk2>
        <a:srgbClr val="4A5356"/>
      </a:dk2>
      <a:lt2>
        <a:srgbClr val="E8E3CE"/>
      </a:lt2>
      <a:accent1>
        <a:srgbClr val="F6A21D"/>
      </a:accent1>
      <a:accent2>
        <a:srgbClr val="9BAFB5"/>
      </a:accent2>
      <a:accent3>
        <a:srgbClr val="C96731"/>
      </a:accent3>
      <a:accent4>
        <a:srgbClr val="9CA383"/>
      </a:accent4>
      <a:accent5>
        <a:srgbClr val="87795D"/>
      </a:accent5>
      <a:accent6>
        <a:srgbClr val="A0988C"/>
      </a:accent6>
      <a:hlink>
        <a:srgbClr val="00B0F0"/>
      </a:hlink>
      <a:folHlink>
        <a:srgbClr val="738F97"/>
      </a:folHlink>
    </a:clrScheme>
    <a:fontScheme name="Parcel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Parcel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107000"/>
                <a:lumMod val="103000"/>
              </a:schemeClr>
            </a:gs>
            <a:gs pos="100000">
              <a:schemeClr val="phClr">
                <a:tint val="82000"/>
                <a:satMod val="109000"/>
                <a:lumMod val="103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7000"/>
                <a:satMod val="100000"/>
                <a:lumMod val="102000"/>
              </a:schemeClr>
            </a:gs>
            <a:gs pos="50000">
              <a:schemeClr val="phClr">
                <a:shade val="100000"/>
                <a:satMod val="103000"/>
                <a:lumMod val="100000"/>
              </a:schemeClr>
            </a:gs>
            <a:gs pos="100000">
              <a:schemeClr val="phClr">
                <a:shade val="93000"/>
                <a:satMod val="11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5880" dist="1524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prstMaterial="dkEdge">
            <a:bevelT w="0" h="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7000"/>
                <a:shade val="100000"/>
                <a:satMod val="185000"/>
                <a:lumMod val="120000"/>
              </a:schemeClr>
            </a:gs>
            <a:gs pos="100000">
              <a:schemeClr val="phClr">
                <a:tint val="96000"/>
                <a:shade val="95000"/>
                <a:satMod val="215000"/>
                <a:lumMod val="80000"/>
              </a:schemeClr>
            </a:gs>
          </a:gsLst>
          <a:path path="circle">
            <a:fillToRect l="50000" t="55000" r="125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cel" id="{8BEC4385-4EB9-4D53-BFB5-0EA123736B6D}" vid="{4DB32801-28C0-48B0-8C1D-A9A58613615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Parcel</Template>
  <TotalTime>2152</TotalTime>
  <Words>2793</Words>
  <Application>Microsoft Macintosh PowerPoint</Application>
  <PresentationFormat>Widescreen</PresentationFormat>
  <Paragraphs>599</Paragraphs>
  <Slides>57</Slides>
  <Notes>57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57</vt:i4>
      </vt:variant>
    </vt:vector>
  </HeadingPairs>
  <TitlesOfParts>
    <vt:vector size="64" baseType="lpstr">
      <vt:lpstr>Calibri</vt:lpstr>
      <vt:lpstr>Cambria Math</vt:lpstr>
      <vt:lpstr>Gill Sans MT</vt:lpstr>
      <vt:lpstr>Mangal</vt:lpstr>
      <vt:lpstr>Times New Roman</vt:lpstr>
      <vt:lpstr>Arial</vt:lpstr>
      <vt:lpstr>Parcel</vt:lpstr>
      <vt:lpstr>stray field sources And Mitigation Techniques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15.0040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Stray Field Corrector – Conceptual Design</dc:title>
  <dc:creator>Chetan Gohil</dc:creator>
  <cp:lastModifiedBy>Chetan Gohil</cp:lastModifiedBy>
  <cp:revision>547</cp:revision>
  <dcterms:created xsi:type="dcterms:W3CDTF">2017-11-14T20:19:27Z</dcterms:created>
  <dcterms:modified xsi:type="dcterms:W3CDTF">2018-01-22T14:00:25Z</dcterms:modified>
</cp:coreProperties>
</file>