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345" r:id="rId3"/>
    <p:sldId id="371" r:id="rId4"/>
    <p:sldId id="372" r:id="rId5"/>
    <p:sldId id="386" r:id="rId6"/>
    <p:sldId id="373" r:id="rId7"/>
    <p:sldId id="375" r:id="rId8"/>
    <p:sldId id="383" r:id="rId9"/>
    <p:sldId id="394" r:id="rId10"/>
    <p:sldId id="356" r:id="rId11"/>
    <p:sldId id="387" r:id="rId12"/>
    <p:sldId id="376" r:id="rId13"/>
    <p:sldId id="352" r:id="rId14"/>
    <p:sldId id="355" r:id="rId15"/>
    <p:sldId id="377" r:id="rId16"/>
    <p:sldId id="389" r:id="rId17"/>
    <p:sldId id="359" r:id="rId18"/>
    <p:sldId id="379" r:id="rId19"/>
    <p:sldId id="388" r:id="rId20"/>
    <p:sldId id="378" r:id="rId21"/>
    <p:sldId id="380" r:id="rId22"/>
    <p:sldId id="354" r:id="rId23"/>
    <p:sldId id="344" r:id="rId24"/>
    <p:sldId id="392" r:id="rId25"/>
    <p:sldId id="353" r:id="rId26"/>
    <p:sldId id="393" r:id="rId27"/>
    <p:sldId id="384" r:id="rId28"/>
    <p:sldId id="390" r:id="rId29"/>
    <p:sldId id="391" r:id="rId30"/>
    <p:sldId id="347" r:id="rId31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366FF"/>
    <a:srgbClr val="33CC00"/>
    <a:srgbClr val="FF33FF"/>
    <a:srgbClr val="6699FF"/>
    <a:srgbClr val="66FF00"/>
    <a:srgbClr val="0099CC"/>
    <a:srgbClr val="00CCFF"/>
    <a:srgbClr val="9933CC"/>
    <a:srgbClr val="66CC99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36" autoAdjust="0"/>
    <p:restoredTop sz="50000" autoAdjust="0"/>
  </p:normalViewPr>
  <p:slideViewPr>
    <p:cSldViewPr>
      <p:cViewPr varScale="1">
        <p:scale>
          <a:sx n="154" d="100"/>
          <a:sy n="154" d="100"/>
        </p:scale>
        <p:origin x="183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Air convection</a:t>
            </a:r>
            <a:r>
              <a:rPr lang="en-GB" sz="1400" baseline="0" dirty="0">
                <a:solidFill>
                  <a:schemeClr val="tx2">
                    <a:lumMod val="75000"/>
                  </a:schemeClr>
                </a:solidFill>
              </a:rPr>
              <a:t> + radiation</a:t>
            </a:r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0.2826502108727047"/>
          <c:y val="2.570461214007097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580336832895888"/>
          <c:y val="0.14920555578723951"/>
          <c:w val="0.82364107611548554"/>
          <c:h val="0.56134279342584037"/>
        </c:manualLayout>
      </c:layout>
      <c:lineChart>
        <c:grouping val="standard"/>
        <c:varyColors val="0"/>
        <c:ser>
          <c:idx val="1"/>
          <c:order val="1"/>
          <c:tx>
            <c:strRef>
              <c:f>'Unloaded (red.rad.surf.) (0.05)'!$BY$20</c:f>
              <c:strCache>
                <c:ptCount val="1"/>
                <c:pt idx="0">
                  <c:v>2.8 l/min/m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'Unloaded (red.rad.surf.) (0.05)'!$AQ$11:$AQ$13</c:f>
              <c:numCache>
                <c:formatCode>General</c:formatCode>
                <c:ptCount val="3"/>
                <c:pt idx="0">
                  <c:v>20</c:v>
                </c:pt>
                <c:pt idx="1">
                  <c:v>30</c:v>
                </c:pt>
                <c:pt idx="2">
                  <c:v>40</c:v>
                </c:pt>
              </c:numCache>
            </c:numRef>
          </c:cat>
          <c:val>
            <c:numRef>
              <c:f>'Unloaded (red.rad.surf.) (0.05)'!$BF$5:$BF$7</c:f>
              <c:numCache>
                <c:formatCode>General</c:formatCode>
                <c:ptCount val="3"/>
                <c:pt idx="0">
                  <c:v>339.98328857521767</c:v>
                </c:pt>
                <c:pt idx="1">
                  <c:v>149.42534076473444</c:v>
                </c:pt>
                <c:pt idx="2">
                  <c:v>-43.095307671041873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28B-4CF5-9738-F624E49B612E}"/>
            </c:ext>
          </c:extLst>
        </c:ser>
        <c:ser>
          <c:idx val="3"/>
          <c:order val="3"/>
          <c:tx>
            <c:strRef>
              <c:f>'Unloaded (red.rad.surf.) (0.05)'!$BY$21</c:f>
              <c:strCache>
                <c:ptCount val="1"/>
                <c:pt idx="0">
                  <c:v>3.7 l/min/m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'Unloaded (red.rad.surf.) (0.05)'!$AQ$11:$AQ$13</c:f>
              <c:numCache>
                <c:formatCode>General</c:formatCode>
                <c:ptCount val="3"/>
                <c:pt idx="0">
                  <c:v>20</c:v>
                </c:pt>
                <c:pt idx="1">
                  <c:v>30</c:v>
                </c:pt>
                <c:pt idx="2">
                  <c:v>40</c:v>
                </c:pt>
              </c:numCache>
            </c:numRef>
          </c:cat>
          <c:val>
            <c:numRef>
              <c:f>'Unloaded (red.rad.surf.) (0.05)'!$BF$8:$BF$10</c:f>
              <c:numCache>
                <c:formatCode>General</c:formatCode>
                <c:ptCount val="3"/>
                <c:pt idx="0">
                  <c:v>306.28005516652246</c:v>
                </c:pt>
                <c:pt idx="1">
                  <c:v>110.45846074703286</c:v>
                </c:pt>
                <c:pt idx="2">
                  <c:v>-87.369586394340601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28B-4CF5-9738-F624E49B612E}"/>
            </c:ext>
          </c:extLst>
        </c:ser>
        <c:ser>
          <c:idx val="5"/>
          <c:order val="5"/>
          <c:tx>
            <c:strRef>
              <c:f>'Unloaded (red.rad.surf.) (0.05)'!$BY$22</c:f>
              <c:strCache>
                <c:ptCount val="1"/>
                <c:pt idx="0">
                  <c:v>4.5 l/min/m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'Unloaded (red.rad.surf.) (0.05)'!$AQ$11:$AQ$13</c:f>
              <c:numCache>
                <c:formatCode>General</c:formatCode>
                <c:ptCount val="3"/>
                <c:pt idx="0">
                  <c:v>20</c:v>
                </c:pt>
                <c:pt idx="1">
                  <c:v>30</c:v>
                </c:pt>
                <c:pt idx="2">
                  <c:v>40</c:v>
                </c:pt>
              </c:numCache>
            </c:numRef>
          </c:cat>
          <c:val>
            <c:numRef>
              <c:f>'Unloaded (red.rad.surf.) (0.05)'!$BF$11:$BF$13</c:f>
              <c:numCache>
                <c:formatCode>General</c:formatCode>
                <c:ptCount val="3"/>
                <c:pt idx="0">
                  <c:v>283.80933098809788</c:v>
                </c:pt>
                <c:pt idx="1">
                  <c:v>84.363370377029668</c:v>
                </c:pt>
                <c:pt idx="2">
                  <c:v>-117.11853921610606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28B-4CF5-9738-F624E49B612E}"/>
            </c:ext>
          </c:extLst>
        </c:ser>
        <c:ser>
          <c:idx val="6"/>
          <c:order val="6"/>
          <c:tx>
            <c:strRef>
              <c:f>'Unloaded (red.rad.surf.) (0.05)'!$BY$23</c:f>
              <c:strCache>
                <c:ptCount val="1"/>
                <c:pt idx="0">
                  <c:v>5.6 l/min/m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'Unloaded (red.rad.surf.) (0.05)'!$BF$14:$BF$16</c:f>
              <c:numCache>
                <c:formatCode>General</c:formatCode>
                <c:ptCount val="3"/>
                <c:pt idx="0">
                  <c:v>263.27803957081289</c:v>
                </c:pt>
                <c:pt idx="1">
                  <c:v>60.434982659480006</c:v>
                </c:pt>
                <c:pt idx="2">
                  <c:v>-144.47120495424065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28B-4CF5-9738-F624E49B61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7285632"/>
        <c:axId val="11191148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'Unloaded (red.rad.surf.) (0.05)'!$CC$20</c15:sqref>
                        </c15:formulaRef>
                      </c:ext>
                    </c:extLst>
                    <c:strCache>
                      <c:ptCount val="1"/>
                      <c:pt idx="0">
                        <c:v>100%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'Unloaded (red.rad.surf.) (0.05)'!$AQ$11:$AQ$13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</c:v>
                      </c:pt>
                      <c:pt idx="1">
                        <c:v>30</c:v>
                      </c:pt>
                      <c:pt idx="2">
                        <c:v>40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'Unloaded (red.rad.surf.) (0.05)'!$AY$5:$AY$7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-749.68598232654199</c:v>
                      </c:pt>
                      <c:pt idx="1">
                        <c:v>-328.20535703200198</c:v>
                      </c:pt>
                      <c:pt idx="2">
                        <c:v>93.275268166664901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928B-4CF5-9738-F624E49B612E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(0.05)'!$CC$22</c15:sqref>
                        </c15:formulaRef>
                      </c:ext>
                    </c:extLst>
                    <c:strCache>
                      <c:ptCount val="1"/>
                      <c:pt idx="0">
                        <c:v>150%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(0.05)'!$AQ$11:$AQ$13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</c:v>
                      </c:pt>
                      <c:pt idx="1">
                        <c:v>30</c:v>
                      </c:pt>
                      <c:pt idx="2">
                        <c:v>40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(0.05)'!$AY$11:$AY$13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-625.87071590761605</c:v>
                      </c:pt>
                      <c:pt idx="1">
                        <c:v>-185.241194481386</c:v>
                      </c:pt>
                      <c:pt idx="2">
                        <c:v>255.388326910903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928B-4CF5-9738-F624E49B612E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(0.05)'!$CC$21</c15:sqref>
                        </c15:formulaRef>
                      </c:ext>
                    </c:extLst>
                    <c:strCache>
                      <c:ptCount val="1"/>
                      <c:pt idx="0">
                        <c:v>125%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(0.05)'!$AQ$11:$AQ$13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</c:v>
                      </c:pt>
                      <c:pt idx="1">
                        <c:v>30</c:v>
                      </c:pt>
                      <c:pt idx="2">
                        <c:v>40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(0.05)'!$AY$8:$AY$10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-675.41197860117404</c:v>
                      </c:pt>
                      <c:pt idx="1">
                        <c:v>-242.59733434697401</c:v>
                      </c:pt>
                      <c:pt idx="2">
                        <c:v>190.21730994468899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928B-4CF5-9738-F624E49B612E}"/>
                  </c:ext>
                </c:extLst>
              </c15:ser>
            </c15:filteredLineSeries>
          </c:ext>
        </c:extLst>
      </c:lineChart>
      <c:catAx>
        <c:axId val="972856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0" i="0" baseline="0" dirty="0">
                    <a:solidFill>
                      <a:schemeClr val="tx2">
                        <a:lumMod val="75000"/>
                      </a:schemeClr>
                    </a:solidFill>
                    <a:effectLst/>
                  </a:rPr>
                  <a:t>Ambient temperature (°C)</a:t>
                </a:r>
                <a:endParaRPr lang="en-GB" sz="1200" dirty="0">
                  <a:solidFill>
                    <a:schemeClr val="tx2">
                      <a:lumMod val="75000"/>
                    </a:schemeClr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55865933424988545"/>
              <c:y val="0.7392971299646782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911488"/>
        <c:crosses val="autoZero"/>
        <c:auto val="1"/>
        <c:lblAlgn val="ctr"/>
        <c:lblOffset val="100"/>
        <c:noMultiLvlLbl val="0"/>
      </c:catAx>
      <c:valAx>
        <c:axId val="111911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0" i="0" baseline="0" dirty="0">
                    <a:solidFill>
                      <a:schemeClr val="tx2">
                        <a:lumMod val="75000"/>
                      </a:schemeClr>
                    </a:solidFill>
                    <a:effectLst/>
                  </a:rPr>
                  <a:t>Heat (W)/m)</a:t>
                </a:r>
                <a:endParaRPr lang="en-GB" sz="1400" dirty="0">
                  <a:solidFill>
                    <a:schemeClr val="tx2">
                      <a:lumMod val="75000"/>
                    </a:schemeClr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"/>
              <c:y val="0.2482995980482141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72856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0443329158268733E-4"/>
          <c:y val="0.89749959279898783"/>
          <c:w val="0.96334442715963786"/>
          <c:h val="8.58024638942002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Total 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∆</a:t>
            </a:r>
            <a:r>
              <a:rPr lang="en-GB" sz="1400" dirty="0">
                <a:solidFill>
                  <a:schemeClr val="tx2">
                    <a:lumMod val="75000"/>
                  </a:schemeClr>
                </a:solidFill>
              </a:rPr>
              <a:t>T (flow-weighted</a:t>
            </a:r>
            <a:r>
              <a:rPr lang="en-GB" sz="1400" baseline="0" dirty="0">
                <a:solidFill>
                  <a:schemeClr val="tx2">
                    <a:lumMod val="75000"/>
                  </a:schemeClr>
                </a:solidFill>
              </a:rPr>
              <a:t> average)</a:t>
            </a:r>
            <a:endParaRPr lang="en-GB" sz="1400" dirty="0">
              <a:solidFill>
                <a:schemeClr val="tx2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0.26883771289784125"/>
          <c:y val="7.677751558695144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580336832895888"/>
          <c:y val="0.14920555578723951"/>
          <c:w val="0.82364107611548554"/>
          <c:h val="0.56134279342584037"/>
        </c:manualLayout>
      </c:layout>
      <c:lineChart>
        <c:grouping val="standard"/>
        <c:varyColors val="0"/>
        <c:ser>
          <c:idx val="1"/>
          <c:order val="1"/>
          <c:tx>
            <c:strRef>
              <c:f>'Unloaded (red.rad.surf.) (0.05)'!$BY$20</c:f>
              <c:strCache>
                <c:ptCount val="1"/>
                <c:pt idx="0">
                  <c:v>2.8 l/min/m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'Unloaded (red.rad.surf.) (0.05)'!$AQ$11:$AQ$13</c:f>
              <c:numCache>
                <c:formatCode>General</c:formatCode>
                <c:ptCount val="3"/>
                <c:pt idx="0">
                  <c:v>20</c:v>
                </c:pt>
                <c:pt idx="1">
                  <c:v>30</c:v>
                </c:pt>
                <c:pt idx="2">
                  <c:v>40</c:v>
                </c:pt>
              </c:numCache>
            </c:numRef>
          </c:cat>
          <c:val>
            <c:numRef>
              <c:f>'Unloaded (red.rad.surf.) (0.05)'!$BS$5:$BS$7</c:f>
              <c:numCache>
                <c:formatCode>General</c:formatCode>
                <c:ptCount val="3"/>
                <c:pt idx="0">
                  <c:v>14.457872106673857</c:v>
                </c:pt>
                <c:pt idx="1">
                  <c:v>15.452343961025774</c:v>
                </c:pt>
                <c:pt idx="2">
                  <c:v>16.448580031699258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C33-4EB9-ADB5-3D9EAE635379}"/>
            </c:ext>
          </c:extLst>
        </c:ser>
        <c:ser>
          <c:idx val="3"/>
          <c:order val="3"/>
          <c:tx>
            <c:strRef>
              <c:f>'Unloaded (red.rad.surf.) (0.05)'!$BY$21</c:f>
              <c:strCache>
                <c:ptCount val="1"/>
                <c:pt idx="0">
                  <c:v>3.7 l/min/m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'Unloaded (red.rad.surf.) (0.05)'!$AQ$11:$AQ$13</c:f>
              <c:numCache>
                <c:formatCode>General</c:formatCode>
                <c:ptCount val="3"/>
                <c:pt idx="0">
                  <c:v>20</c:v>
                </c:pt>
                <c:pt idx="1">
                  <c:v>30</c:v>
                </c:pt>
                <c:pt idx="2">
                  <c:v>40</c:v>
                </c:pt>
              </c:numCache>
            </c:numRef>
          </c:cat>
          <c:val>
            <c:numRef>
              <c:f>'Unloaded (red.rad.surf.) (0.05)'!$BS$8:$BS$10</c:f>
              <c:numCache>
                <c:formatCode>General</c:formatCode>
                <c:ptCount val="3"/>
                <c:pt idx="0">
                  <c:v>11.297301353292212</c:v>
                </c:pt>
                <c:pt idx="1">
                  <c:v>12.087831740683658</c:v>
                </c:pt>
                <c:pt idx="2">
                  <c:v>12.89173592912384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C33-4EB9-ADB5-3D9EAE635379}"/>
            </c:ext>
          </c:extLst>
        </c:ser>
        <c:ser>
          <c:idx val="5"/>
          <c:order val="5"/>
          <c:tx>
            <c:strRef>
              <c:f>'Unloaded (red.rad.surf.) (0.05)'!$BY$22</c:f>
              <c:strCache>
                <c:ptCount val="1"/>
                <c:pt idx="0">
                  <c:v>4.5 l/min/m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'Unloaded (red.rad.surf.) (0.05)'!$AQ$11:$AQ$13</c:f>
              <c:numCache>
                <c:formatCode>General</c:formatCode>
                <c:ptCount val="3"/>
                <c:pt idx="0">
                  <c:v>20</c:v>
                </c:pt>
                <c:pt idx="1">
                  <c:v>30</c:v>
                </c:pt>
                <c:pt idx="2">
                  <c:v>40</c:v>
                </c:pt>
              </c:numCache>
            </c:numRef>
          </c:cat>
          <c:val>
            <c:numRef>
              <c:f>'Unloaded (red.rad.surf.) (0.05)'!$BS$11:$BS$13</c:f>
              <c:numCache>
                <c:formatCode>General</c:formatCode>
                <c:ptCount val="3"/>
                <c:pt idx="0">
                  <c:v>9.2747083217539199</c:v>
                </c:pt>
                <c:pt idx="1">
                  <c:v>9.9313103696132803</c:v>
                </c:pt>
                <c:pt idx="2">
                  <c:v>10.623245888567943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C33-4EB9-ADB5-3D9EAE635379}"/>
            </c:ext>
          </c:extLst>
        </c:ser>
        <c:ser>
          <c:idx val="6"/>
          <c:order val="6"/>
          <c:tx>
            <c:strRef>
              <c:f>'Unloaded (red.rad.surf.) (0.05)'!$BY$23</c:f>
              <c:strCache>
                <c:ptCount val="1"/>
                <c:pt idx="0">
                  <c:v>5.6 l/min/m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'Unloaded (red.rad.surf.) (0.05)'!$BS$14:$BS$16</c:f>
              <c:numCache>
                <c:formatCode>General</c:formatCode>
                <c:ptCount val="3"/>
                <c:pt idx="0">
                  <c:v>7.4899386142161823</c:v>
                </c:pt>
                <c:pt idx="1">
                  <c:v>8.0259475708007315</c:v>
                </c:pt>
                <c:pt idx="2">
                  <c:v>8.6097859321756314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C33-4EB9-ADB5-3D9EAE6353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8418912"/>
        <c:axId val="309230104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'Unloaded (red.rad.surf.) (0.05)'!$CC$20</c15:sqref>
                        </c15:formulaRef>
                      </c:ext>
                    </c:extLst>
                    <c:strCache>
                      <c:ptCount val="1"/>
                      <c:pt idx="0">
                        <c:v>100%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'Unloaded (red.rad.surf.) (0.05)'!$AQ$11:$AQ$13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</c:v>
                      </c:pt>
                      <c:pt idx="1">
                        <c:v>30</c:v>
                      </c:pt>
                      <c:pt idx="2">
                        <c:v>40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'Unloaded (red.rad.surf.) (0.05)'!$AY$5:$AY$7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-749.68598232654199</c:v>
                      </c:pt>
                      <c:pt idx="1">
                        <c:v>-328.20535703200198</c:v>
                      </c:pt>
                      <c:pt idx="2">
                        <c:v>93.275268166664901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9C33-4EB9-ADB5-3D9EAE635379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(0.05)'!$CC$22</c15:sqref>
                        </c15:formulaRef>
                      </c:ext>
                    </c:extLst>
                    <c:strCache>
                      <c:ptCount val="1"/>
                      <c:pt idx="0">
                        <c:v>150%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(0.05)'!$AQ$11:$AQ$13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</c:v>
                      </c:pt>
                      <c:pt idx="1">
                        <c:v>30</c:v>
                      </c:pt>
                      <c:pt idx="2">
                        <c:v>40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(0.05)'!$AY$11:$AY$13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-625.87071590761605</c:v>
                      </c:pt>
                      <c:pt idx="1">
                        <c:v>-185.241194481386</c:v>
                      </c:pt>
                      <c:pt idx="2">
                        <c:v>255.388326910903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9C33-4EB9-ADB5-3D9EAE635379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(0.05)'!$CC$21</c15:sqref>
                        </c15:formulaRef>
                      </c:ext>
                    </c:extLst>
                    <c:strCache>
                      <c:ptCount val="1"/>
                      <c:pt idx="0">
                        <c:v>125%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(0.05)'!$AQ$11:$AQ$13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20</c:v>
                      </c:pt>
                      <c:pt idx="1">
                        <c:v>30</c:v>
                      </c:pt>
                      <c:pt idx="2">
                        <c:v>40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'Unloaded (red.rad.surf.) (0.05)'!$AY$8:$AY$10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-675.41197860117404</c:v>
                      </c:pt>
                      <c:pt idx="1">
                        <c:v>-242.59733434697401</c:v>
                      </c:pt>
                      <c:pt idx="2">
                        <c:v>190.21730994468899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9C33-4EB9-ADB5-3D9EAE635379}"/>
                  </c:ext>
                </c:extLst>
              </c15:ser>
            </c15:filteredLineSeries>
          </c:ext>
        </c:extLst>
      </c:lineChart>
      <c:catAx>
        <c:axId val="308418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0" i="0" baseline="0" dirty="0">
                    <a:solidFill>
                      <a:schemeClr val="tx2">
                        <a:lumMod val="75000"/>
                      </a:schemeClr>
                    </a:solidFill>
                    <a:effectLst/>
                  </a:rPr>
                  <a:t>Ambient temperature (°C)</a:t>
                </a:r>
                <a:endParaRPr lang="en-GB" sz="1200" dirty="0">
                  <a:solidFill>
                    <a:schemeClr val="tx2">
                      <a:lumMod val="75000"/>
                    </a:schemeClr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62616119608559839"/>
              <c:y val="0.758083979805442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230104"/>
        <c:crosses val="autoZero"/>
        <c:auto val="1"/>
        <c:lblAlgn val="ctr"/>
        <c:lblOffset val="100"/>
        <c:noMultiLvlLbl val="0"/>
      </c:catAx>
      <c:valAx>
        <c:axId val="309230104"/>
        <c:scaling>
          <c:orientation val="minMax"/>
          <c:max val="1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0" i="0" u="none" strike="noStrike" baseline="0">
                    <a:solidFill>
                      <a:schemeClr val="tx2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</a:rPr>
                  <a:t>∆T</a:t>
                </a:r>
                <a:r>
                  <a:rPr lang="en-GB" sz="1400" b="0" i="0" u="none" strike="noStrike" baseline="0">
                    <a:solidFill>
                      <a:schemeClr val="tx2">
                        <a:lumMod val="75000"/>
                      </a:schemeClr>
                    </a:solidFill>
                    <a:effectLst/>
                  </a:rPr>
                  <a:t> (°C)</a:t>
                </a:r>
                <a:endParaRPr lang="en-GB" sz="1400">
                  <a:solidFill>
                    <a:schemeClr val="tx2">
                      <a:lumMod val="75000"/>
                    </a:schemeClr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2.275252042092869E-2"/>
              <c:y val="0.351238634318437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2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418912"/>
        <c:crosses val="autoZero"/>
        <c:crossBetween val="midCat"/>
        <c:majorUnit val="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8642179639519605E-3"/>
          <c:y val="0.88345828259407511"/>
          <c:w val="0.99313578203604802"/>
          <c:h val="0.116541781323619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5FCBB9B-1C79-854D-A459-7EDBC131B9D6}" type="datetime1">
              <a:rPr lang="en-US" smtClean="0"/>
              <a:t>1/25/18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6D52C8A4-5B35-A241-AAC1-4581720847BA}" type="datetime1">
              <a:rPr lang="en-US" smtClean="0"/>
              <a:t>1/25/18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939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113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59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18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032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34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893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516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058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322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6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44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3306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60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28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826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864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97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5049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1231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19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76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5380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12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721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079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4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24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45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90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495800"/>
            <a:ext cx="7239000" cy="533400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5181600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/>
              <a:t>Click to add author information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/>
          <a:p>
            <a:r>
              <a:rPr lang="en-US" dirty="0"/>
              <a:t>Company</a:t>
            </a:r>
            <a:r>
              <a:rPr lang="en-US" baseline="0" dirty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/>
              <a:t>Amount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rgbClr val="CC3333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/>
          <a:p>
            <a:pPr algn="r"/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 txBox="1">
            <a:spLocks/>
          </p:cNvSpPr>
          <p:nvPr userDrawn="1"/>
        </p:nvSpPr>
        <p:spPr>
          <a:xfrm>
            <a:off x="2667000" y="6477000"/>
            <a:ext cx="32766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000">
                <a:solidFill>
                  <a:srgbClr val="000090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baseline="0" dirty="0"/>
              <a:t>CLIC Workshop 2018 </a:t>
            </a:r>
            <a:r>
              <a:rPr lang="mr-IN" baseline="0" dirty="0"/>
              <a:t>–</a:t>
            </a:r>
            <a:r>
              <a:rPr lang="en-US" baseline="0" dirty="0"/>
              <a:t> Geneva, 25</a:t>
            </a:r>
            <a:r>
              <a:rPr lang="en-US" baseline="30000" dirty="0"/>
              <a:t>th</a:t>
            </a:r>
            <a:r>
              <a:rPr lang="en-US" baseline="0" dirty="0"/>
              <a:t> January 2018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4800" y="6218518"/>
            <a:ext cx="1219200" cy="685800"/>
            <a:chOff x="304800" y="6218518"/>
            <a:chExt cx="1219200" cy="685800"/>
          </a:xfrm>
        </p:grpSpPr>
        <p:pic>
          <p:nvPicPr>
            <p:cNvPr id="15" name="Picture 14" descr="LogoOutline-Blue-02.jp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63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7" Type="http://schemas.openxmlformats.org/officeDocument/2006/relationships/image" Target="../media/image17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tiff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tiff"/><Relationship Id="rId3" Type="http://schemas.openxmlformats.org/officeDocument/2006/relationships/image" Target="../media/image20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4.jpg"/><Relationship Id="rId4" Type="http://schemas.openxmlformats.org/officeDocument/2006/relationships/image" Target="../media/image4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52400" y="4191000"/>
            <a:ext cx="8839200" cy="7620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Report from the CLIC main </a:t>
            </a:r>
            <a:r>
              <a:rPr lang="en-US" dirty="0" err="1">
                <a:solidFill>
                  <a:srgbClr val="FF0000"/>
                </a:solidFill>
              </a:rPr>
              <a:t>linac</a:t>
            </a:r>
            <a:r>
              <a:rPr lang="en-US" dirty="0">
                <a:solidFill>
                  <a:srgbClr val="FF0000"/>
                </a:solidFill>
              </a:rPr>
              <a:t> hardware baselining </a:t>
            </a:r>
            <a:r>
              <a:rPr lang="en-US" dirty="0" err="1">
                <a:solidFill>
                  <a:srgbClr val="FF0000"/>
                </a:solidFill>
              </a:rPr>
              <a:t>wg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52400" y="5105400"/>
            <a:ext cx="8763000" cy="685800"/>
          </a:xfrm>
        </p:spPr>
        <p:txBody>
          <a:bodyPr>
            <a:noAutofit/>
          </a:bodyPr>
          <a:lstStyle/>
          <a:p>
            <a:pPr algn="just"/>
            <a:r>
              <a:rPr lang="en-US" sz="1800" b="0" i="1" dirty="0">
                <a:solidFill>
                  <a:schemeClr val="tx1"/>
                </a:solidFill>
                <a:latin typeface="+mj-lt"/>
                <a:cs typeface="Comic Sans MS"/>
              </a:rPr>
              <a:t>C. Rossi on behalf of the MLHW baselining WG</a:t>
            </a:r>
          </a:p>
          <a:p>
            <a:pPr algn="just"/>
            <a:r>
              <a:rPr lang="en-US" sz="1800" b="0" i="1" dirty="0">
                <a:solidFill>
                  <a:schemeClr val="tx1"/>
                </a:solidFill>
                <a:cs typeface="Comic Sans MS"/>
              </a:rPr>
              <a:t>CLIC WS 2018 </a:t>
            </a:r>
            <a:r>
              <a:rPr lang="mr-IN" sz="1800" b="0" i="1" dirty="0">
                <a:solidFill>
                  <a:schemeClr val="tx1"/>
                </a:solidFill>
                <a:cs typeface="Comic Sans MS"/>
              </a:rPr>
              <a:t>–</a:t>
            </a:r>
            <a:r>
              <a:rPr lang="en-US" sz="1800" b="0" i="1" dirty="0">
                <a:solidFill>
                  <a:schemeClr val="tx1"/>
                </a:solidFill>
                <a:cs typeface="Comic Sans MS"/>
              </a:rPr>
              <a:t> 25</a:t>
            </a:r>
            <a:r>
              <a:rPr lang="en-US" sz="1800" b="0" i="1" baseline="30000" dirty="0">
                <a:solidFill>
                  <a:schemeClr val="tx1"/>
                </a:solidFill>
                <a:cs typeface="Comic Sans MS"/>
              </a:rPr>
              <a:t>th</a:t>
            </a:r>
            <a:r>
              <a:rPr lang="en-US" sz="1800" b="0" i="1" dirty="0">
                <a:solidFill>
                  <a:schemeClr val="tx1"/>
                </a:solidFill>
                <a:cs typeface="Comic Sans MS"/>
              </a:rPr>
              <a:t> January 2018</a:t>
            </a:r>
            <a:endParaRPr lang="en-US" sz="1800" b="0" i="1" dirty="0">
              <a:latin typeface="+mj-lt"/>
              <a:cs typeface="Comic Sans M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" y="6218518"/>
            <a:ext cx="1219200" cy="685800"/>
            <a:chOff x="304800" y="6218518"/>
            <a:chExt cx="1219200" cy="685800"/>
          </a:xfrm>
        </p:grpSpPr>
        <p:pic>
          <p:nvPicPr>
            <p:cNvPr id="13" name="Picture 12" descr="LogoOutline-Blue-0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4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  <p:pic>
        <p:nvPicPr>
          <p:cNvPr id="1026" name="Picture 2" descr="LIC Workshop 20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99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 txBox="1">
            <a:spLocks/>
          </p:cNvSpPr>
          <p:nvPr/>
        </p:nvSpPr>
        <p:spPr>
          <a:xfrm>
            <a:off x="152400" y="1981200"/>
            <a:ext cx="8839200" cy="762000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2000" b="0" cap="all" spc="15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3600" kern="0" dirty="0">
                <a:solidFill>
                  <a:schemeClr val="accent6">
                    <a:lumMod val="75000"/>
                  </a:schemeClr>
                </a:solidFill>
              </a:rPr>
              <a:t>CLIC workshop 2018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10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Module integration at 380 GeV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762000"/>
            <a:ext cx="84582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Tunnel integration for the DB (still CDR version) and K options, still preliminary.</a:t>
            </a:r>
          </a:p>
          <a:p>
            <a:pPr algn="just">
              <a:spcBef>
                <a:spcPts val="600"/>
              </a:spcBef>
              <a:tabLst>
                <a:tab pos="8170863" algn="r"/>
              </a:tabLst>
            </a:pPr>
            <a:r>
              <a:rPr lang="en-US" sz="1400" b="1" i="1" dirty="0">
                <a:solidFill>
                  <a:srgbClr val="3366FF"/>
                </a:solidFill>
                <a:latin typeface="+mj-lt"/>
                <a:cs typeface="Comic Sans MS"/>
              </a:rPr>
              <a:t>	see presentation at LCWS 2017 by M. Stuart</a:t>
            </a:r>
            <a:endParaRPr lang="en-US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42036" y="6047601"/>
            <a:ext cx="1345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M. Stuart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98D374-5394-8C40-AE79-686876F437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7343" t="1892" r="16851" b="6622"/>
          <a:stretch/>
        </p:blipFill>
        <p:spPr bwMode="auto">
          <a:xfrm>
            <a:off x="609600" y="1851339"/>
            <a:ext cx="3587957" cy="354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6301D4-8A25-D446-AFBD-37C2DAA6FB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641" t="16253" r="23004" b="16850"/>
          <a:stretch/>
        </p:blipFill>
        <p:spPr>
          <a:xfrm>
            <a:off x="4267201" y="1516248"/>
            <a:ext cx="4495800" cy="443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670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11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Upgrade to 3 </a:t>
            </a:r>
            <a:r>
              <a:rPr lang="en-US" sz="2400" b="0" dirty="0" err="1"/>
              <a:t>TeV</a:t>
            </a:r>
            <a:endParaRPr lang="en-US" sz="2400" b="0" dirty="0"/>
          </a:p>
        </p:txBody>
      </p:sp>
      <p:sp>
        <p:nvSpPr>
          <p:cNvPr id="3" name="Rectangle 2"/>
          <p:cNvSpPr/>
          <p:nvPr/>
        </p:nvSpPr>
        <p:spPr>
          <a:xfrm>
            <a:off x="304800" y="8382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3366FF"/>
                </a:solidFill>
              </a:rPr>
              <a:t>With the DB option the 380 GeV modules are moved to the low-energy end.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8001000" cy="259612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4202668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3366FF"/>
                </a:solidFill>
              </a:rPr>
              <a:t>With the K option the 380 GeV modules will remain in the region before BDS, increasing the flexibility of operation.</a:t>
            </a:r>
          </a:p>
        </p:txBody>
      </p:sp>
      <p:sp>
        <p:nvSpPr>
          <p:cNvPr id="5" name="Oval 4"/>
          <p:cNvSpPr/>
          <p:nvPr/>
        </p:nvSpPr>
        <p:spPr>
          <a:xfrm>
            <a:off x="6858000" y="1371600"/>
            <a:ext cx="1638300" cy="1600200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4874644"/>
            <a:ext cx="2209800" cy="1217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5450954"/>
            <a:ext cx="1377950" cy="1116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5108" y="5457667"/>
            <a:ext cx="1063487" cy="1128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4800" y="5312918"/>
            <a:ext cx="5583803" cy="24968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888603" y="4724400"/>
            <a:ext cx="1350397" cy="306956"/>
          </a:xfrm>
          <a:prstGeom prst="rect">
            <a:avLst/>
          </a:prstGeom>
          <a:solidFill>
            <a:schemeClr val="bg1">
              <a:lumMod val="85000"/>
              <a:alpha val="3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880652" y="5315942"/>
            <a:ext cx="1350397" cy="306956"/>
          </a:xfrm>
          <a:prstGeom prst="rect">
            <a:avLst/>
          </a:prstGeom>
          <a:solidFill>
            <a:schemeClr val="bg1">
              <a:lumMod val="85000"/>
              <a:alpha val="3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572000" y="5966936"/>
            <a:ext cx="3505200" cy="367023"/>
          </a:xfrm>
          <a:prstGeom prst="rect">
            <a:avLst/>
          </a:prstGeom>
          <a:ln w="22225">
            <a:solidFill>
              <a:srgbClr val="3366FF"/>
            </a:solidFill>
          </a:ln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3366FF"/>
                </a:solidFill>
              </a:rPr>
              <a:t>Increased tunnel width in the klystron region</a:t>
            </a:r>
            <a:r>
              <a:rPr lang="en-US" dirty="0">
                <a:solidFill>
                  <a:srgbClr val="3366FF"/>
                </a:solidFill>
              </a:rPr>
              <a:t>.</a:t>
            </a:r>
          </a:p>
        </p:txBody>
      </p:sp>
      <p:cxnSp>
        <p:nvCxnSpPr>
          <p:cNvPr id="18" name="Straight Connector 17"/>
          <p:cNvCxnSpPr>
            <a:stCxn id="16" idx="0"/>
            <a:endCxn id="15" idx="2"/>
          </p:cNvCxnSpPr>
          <p:nvPr/>
        </p:nvCxnSpPr>
        <p:spPr>
          <a:xfrm flipV="1">
            <a:off x="6324600" y="5622898"/>
            <a:ext cx="231251" cy="344038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85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12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Main </a:t>
            </a:r>
            <a:r>
              <a:rPr lang="en-US" sz="2400" b="0" dirty="0" err="1"/>
              <a:t>Linac</a:t>
            </a:r>
            <a:r>
              <a:rPr lang="en-US" sz="2400" b="0" dirty="0"/>
              <a:t> Hardware Baselining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360459" y="8382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The CLIC CDR proposal at 3 </a:t>
            </a:r>
            <a:r>
              <a:rPr lang="en-US" dirty="0" err="1">
                <a:solidFill>
                  <a:srgbClr val="3366FF"/>
                </a:solidFill>
                <a:cs typeface="Comic Sans MS"/>
              </a:rPr>
              <a:t>TeV</a:t>
            </a:r>
            <a:r>
              <a:rPr lang="en-US" dirty="0">
                <a:solidFill>
                  <a:srgbClr val="3366FF"/>
                </a:solidFill>
                <a:cs typeface="Comic Sans MS"/>
              </a:rPr>
              <a:t> considers a mix of different Module layouts to adapt to the requirements of the Main Beam and Drive Beam lattices.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59" y="1557573"/>
            <a:ext cx="3539954" cy="1752600"/>
          </a:xfrm>
          <a:prstGeom prst="rect">
            <a:avLst/>
          </a:prstGeom>
          <a:effectLst>
            <a:outerShdw blurRad="50800" dist="101600" dir="858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1524000"/>
            <a:ext cx="4953000" cy="3263449"/>
          </a:xfrm>
          <a:prstGeom prst="rect">
            <a:avLst/>
          </a:prstGeom>
          <a:effectLst>
            <a:outerShdw blurRad="50800" dist="88900" dir="7560000" algn="tl" rotWithShape="0">
              <a:srgbClr val="000000">
                <a:alpha val="5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284259" y="4191000"/>
            <a:ext cx="34114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b="1" dirty="0">
                <a:solidFill>
                  <a:srgbClr val="3366FF"/>
                </a:solidFill>
                <a:cs typeface="Comic Sans MS"/>
              </a:rPr>
              <a:t>T0, T1 and T2 type are needed by the 380 GeV DB layout</a:t>
            </a:r>
            <a:r>
              <a:rPr lang="en-US" dirty="0">
                <a:solidFill>
                  <a:srgbClr val="3366FF"/>
                </a:solidFill>
                <a:cs typeface="Comic Sans MS"/>
              </a:rPr>
              <a:t>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4800" y="3469248"/>
            <a:ext cx="32971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The CLIC Module length is about 2 m long.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" y="55626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Independent supports are required by the Main Beam quadrupoles to assure the required stabilization requested by the challenging beam dynamics.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5916" y="4829092"/>
            <a:ext cx="34114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b="1" dirty="0">
                <a:solidFill>
                  <a:srgbClr val="3366FF"/>
                </a:solidFill>
                <a:cs typeface="Comic Sans MS"/>
              </a:rPr>
              <a:t>Only T0 type is needed by the 380 GeV K layout</a:t>
            </a:r>
            <a:r>
              <a:rPr lang="en-US" dirty="0">
                <a:solidFill>
                  <a:srgbClr val="3366FF"/>
                </a:solidFill>
                <a:cs typeface="Comic Sans MS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96F01B-599D-2040-A787-EA99EF74CCE1}"/>
              </a:ext>
            </a:extLst>
          </p:cNvPr>
          <p:cNvSpPr/>
          <p:nvPr/>
        </p:nvSpPr>
        <p:spPr>
          <a:xfrm>
            <a:off x="284259" y="4115579"/>
            <a:ext cx="3411441" cy="13708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F7EECF6-17BD-3248-9041-4A086FA140E0}"/>
              </a:ext>
            </a:extLst>
          </p:cNvPr>
          <p:cNvSpPr/>
          <p:nvPr/>
        </p:nvSpPr>
        <p:spPr>
          <a:xfrm>
            <a:off x="190500" y="1449358"/>
            <a:ext cx="8724900" cy="1860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30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13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380 GeV Module Sequence - Klystron Option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807522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>
                <a:solidFill>
                  <a:srgbClr val="3366FF"/>
                </a:solidFill>
                <a:latin typeface="+mj-lt"/>
                <a:cs typeface="Comic Sans MS"/>
              </a:rPr>
              <a:t>Sectors of the Main Beam FODO lattice for </a:t>
            </a:r>
            <a:r>
              <a:rPr lang="en-US" sz="2000" u="sng" dirty="0">
                <a:solidFill>
                  <a:srgbClr val="3366FF"/>
                </a:solidFill>
                <a:latin typeface="+mj-lt"/>
                <a:cs typeface="Comic Sans MS"/>
              </a:rPr>
              <a:t>one</a:t>
            </a:r>
            <a:r>
              <a:rPr lang="en-US" sz="2000" dirty="0">
                <a:solidFill>
                  <a:srgbClr val="3366FF"/>
                </a:solidFill>
                <a:latin typeface="+mj-lt"/>
                <a:cs typeface="Comic Sans MS"/>
              </a:rPr>
              <a:t> </a:t>
            </a:r>
            <a:r>
              <a:rPr lang="en-US" sz="2000" dirty="0" err="1">
                <a:solidFill>
                  <a:srgbClr val="3366FF"/>
                </a:solidFill>
                <a:latin typeface="+mj-lt"/>
                <a:cs typeface="Comic Sans MS"/>
              </a:rPr>
              <a:t>Linac</a:t>
            </a:r>
            <a:endParaRPr lang="en-US" sz="2000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sp>
        <p:nvSpPr>
          <p:cNvPr id="19" name="Rectangle 2"/>
          <p:cNvSpPr txBox="1">
            <a:spLocks/>
          </p:cNvSpPr>
          <p:nvPr/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Areas of possible improvement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3429000"/>
            <a:ext cx="8458200" cy="53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" y="5220325"/>
            <a:ext cx="84582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T0 Module is made of 8 x AS</a:t>
            </a:r>
          </a:p>
          <a:p>
            <a:pPr algn="just">
              <a:spcBef>
                <a:spcPts val="600"/>
              </a:spcBef>
              <a:tabLst>
                <a:tab pos="8223250" algn="r"/>
                <a:tab pos="8262938" algn="r"/>
              </a:tabLst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Q1 is 0.4 m and Q2 is 0.65 m long</a:t>
            </a:r>
            <a:endParaRPr lang="en-US" i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99814"/>
              </p:ext>
            </p:extLst>
          </p:nvPr>
        </p:nvGraphicFramePr>
        <p:xfrm>
          <a:off x="317500" y="1342054"/>
          <a:ext cx="8445501" cy="304146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102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89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89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89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89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78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194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FODO Sector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T0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500" u="none" strike="noStrike">
                          <a:effectLst/>
                          <a:latin typeface="+mj-lt"/>
                        </a:rPr>
                        <a:t>Q1</a:t>
                      </a:r>
                      <a:endParaRPr lang="fr-FR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500" u="none" strike="noStrike">
                          <a:effectLst/>
                          <a:latin typeface="+mj-lt"/>
                        </a:rPr>
                        <a:t>Q2</a:t>
                      </a:r>
                      <a:endParaRPr lang="it-IT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Totals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 dirty="0">
                          <a:solidFill>
                            <a:srgbClr val="0070C0"/>
                          </a:solidFill>
                          <a:effectLst/>
                          <a:latin typeface="+mj-lt"/>
                        </a:rPr>
                        <a:t>AS with 28 cells</a:t>
                      </a:r>
                      <a:endParaRPr lang="en-US" sz="1500" b="0" i="0" u="none" strike="noStrike" dirty="0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 dirty="0">
                          <a:effectLst/>
                          <a:latin typeface="+mj-lt"/>
                        </a:rPr>
                        <a:t>148</a:t>
                      </a:r>
                      <a:endParaRPr lang="is-I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148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sequence: 148 x T0Q1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2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 dirty="0">
                          <a:effectLst/>
                          <a:latin typeface="+mj-lt"/>
                        </a:rPr>
                        <a:t>276</a:t>
                      </a:r>
                      <a:endParaRPr lang="is-I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138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sequence: 138 x T0T0Q1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228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76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sequence: 76 x T0T0T0Q1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300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100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sequence: 100 x T0T0T0Q2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 dirty="0">
                          <a:effectLst/>
                          <a:latin typeface="+mj-lt"/>
                        </a:rPr>
                        <a:t>5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504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500" u="none" strike="noStrike">
                          <a:effectLst/>
                          <a:latin typeface="+mj-lt"/>
                        </a:rPr>
                        <a:t>126</a:t>
                      </a:r>
                      <a:endParaRPr lang="tr-TR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 dirty="0">
                          <a:effectLst/>
                          <a:latin typeface="+mj-lt"/>
                        </a:rPr>
                        <a:t>sequence: 126 x T0T0T0T0Q2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Totals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1456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362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226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Quads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0</a:t>
                      </a:r>
                      <a:endParaRPr lang="en-US" sz="1500" b="0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362</a:t>
                      </a:r>
                      <a:endParaRPr lang="is-IS" sz="1500" b="0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226</a:t>
                      </a:r>
                      <a:endParaRPr lang="is-IS" sz="1500" b="0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u="none" strike="noStrike">
                          <a:effectLst/>
                          <a:latin typeface="+mj-lt"/>
                        </a:rPr>
                        <a:t>588</a:t>
                      </a:r>
                      <a:endParaRPr lang="ru-RU" sz="15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362 x 0.4 + 226 x 0.65</a:t>
                      </a:r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AS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11648</a:t>
                      </a:r>
                      <a:endParaRPr lang="is-IS" sz="15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500" u="none" strike="noStrike" dirty="0">
                          <a:effectLst/>
                          <a:latin typeface="+mj-lt"/>
                        </a:rPr>
                        <a:t>11648</a:t>
                      </a:r>
                      <a:endParaRPr lang="is-IS" sz="15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Module length 2.010 m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9407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914400"/>
            <a:ext cx="4777741" cy="5257801"/>
          </a:xfrm>
          <a:prstGeom prst="rect">
            <a:avLst/>
          </a:prstGeom>
        </p:spPr>
      </p:pic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14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380 GeV K-based module layout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0" y="5410200"/>
            <a:ext cx="2082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Courtesy Y. </a:t>
            </a:r>
            <a:r>
              <a:rPr lang="en-US" sz="1200" i="1" dirty="0" err="1"/>
              <a:t>Cuvet</a:t>
            </a:r>
            <a:r>
              <a:rPr lang="en-US" sz="1200" i="1" dirty="0"/>
              <a:t> (CERN), R. </a:t>
            </a:r>
            <a:r>
              <a:rPr lang="en-US" sz="1200" i="1" dirty="0" err="1"/>
              <a:t>Zennaro</a:t>
            </a:r>
            <a:r>
              <a:rPr lang="en-US" sz="1200" i="1" dirty="0"/>
              <a:t> (PSI) and J. Shi (Tsinghua)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54864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Key RF components are in the design or in the prototyping phase and we plan to test them soon.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189472FF-8A19-F745-8772-E7AAD81BEC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7" t="7480" r="29296" b="7647"/>
          <a:stretch/>
        </p:blipFill>
        <p:spPr bwMode="auto">
          <a:xfrm>
            <a:off x="268014" y="1030985"/>
            <a:ext cx="2246586" cy="2481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BF57B957-8E63-DF4A-B4E4-79FEB6D28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07" y="3512706"/>
            <a:ext cx="1767063" cy="180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A98858-5906-1E46-8639-E58189A00F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5" t="11165" r="28902" b="7592"/>
          <a:stretch/>
        </p:blipFill>
        <p:spPr bwMode="auto">
          <a:xfrm rot="5400000">
            <a:off x="6830160" y="2793632"/>
            <a:ext cx="2097881" cy="2323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图片 29">
            <a:extLst>
              <a:ext uri="{FF2B5EF4-FFF2-40B4-BE49-F238E27FC236}">
                <a16:creationId xmlns:a16="http://schemas.microsoft.com/office/drawing/2014/main" id="{A964BF8A-DAC7-2E4A-9BE2-CCBFC42F51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2761" y="763105"/>
            <a:ext cx="2750239" cy="21490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CE4A6A-A144-3D4E-A982-6BFA5055CD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6000" y="1589127"/>
            <a:ext cx="1487214" cy="93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85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15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380 GeV Module Sequence </a:t>
            </a:r>
            <a:r>
              <a:rPr lang="mr-IN" sz="2400" b="0" dirty="0"/>
              <a:t>–</a:t>
            </a:r>
            <a:r>
              <a:rPr lang="en-US" sz="2400" b="0" dirty="0"/>
              <a:t> Drive Beam Option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807522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dirty="0">
                <a:solidFill>
                  <a:srgbClr val="3366FF"/>
                </a:solidFill>
                <a:latin typeface="+mj-lt"/>
                <a:cs typeface="Comic Sans MS"/>
              </a:rPr>
              <a:t>Sectors of the Main Beam FODO lattice for </a:t>
            </a:r>
            <a:r>
              <a:rPr lang="en-US" sz="2000" u="sng" dirty="0">
                <a:solidFill>
                  <a:srgbClr val="3366FF"/>
                </a:solidFill>
                <a:latin typeface="+mj-lt"/>
                <a:cs typeface="Comic Sans MS"/>
              </a:rPr>
              <a:t>one</a:t>
            </a:r>
            <a:r>
              <a:rPr lang="en-US" sz="2000" dirty="0">
                <a:solidFill>
                  <a:srgbClr val="3366FF"/>
                </a:solidFill>
                <a:latin typeface="+mj-lt"/>
                <a:cs typeface="Comic Sans MS"/>
              </a:rPr>
              <a:t> </a:t>
            </a:r>
            <a:r>
              <a:rPr lang="en-US" sz="2000" dirty="0" err="1">
                <a:solidFill>
                  <a:srgbClr val="3366FF"/>
                </a:solidFill>
                <a:latin typeface="+mj-lt"/>
                <a:cs typeface="Comic Sans MS"/>
              </a:rPr>
              <a:t>Linac</a:t>
            </a:r>
            <a:endParaRPr lang="en-US" sz="2000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429000"/>
            <a:ext cx="8458200" cy="53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223421"/>
              </p:ext>
            </p:extLst>
          </p:nvPr>
        </p:nvGraphicFramePr>
        <p:xfrm>
          <a:off x="335280" y="1295397"/>
          <a:ext cx="8427719" cy="3962403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162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1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1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11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11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11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597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0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FODO Sector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T0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T1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T2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Totals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AS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 dirty="0">
                          <a:effectLst/>
                          <a:latin typeface="+mj-lt"/>
                        </a:rPr>
                        <a:t>AS with 33 cells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120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120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720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 dirty="0">
                          <a:effectLst/>
                          <a:latin typeface="+mj-lt"/>
                        </a:rPr>
                        <a:t>sequence: 120 x T1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267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2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150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150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300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500" u="none" strike="noStrike">
                          <a:effectLst/>
                          <a:latin typeface="+mj-lt"/>
                        </a:rPr>
                        <a:t>2100</a:t>
                      </a:r>
                      <a:endParaRPr lang="cs-CZ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 dirty="0">
                          <a:effectLst/>
                          <a:latin typeface="+mj-lt"/>
                        </a:rPr>
                        <a:t>sequence: 150 x T0T1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3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172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86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258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500" u="none" strike="noStrike">
                          <a:effectLst/>
                          <a:latin typeface="+mj-lt"/>
                        </a:rPr>
                        <a:t>1892</a:t>
                      </a:r>
                      <a:endParaRPr lang="cs-CZ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 dirty="0">
                          <a:effectLst/>
                          <a:latin typeface="+mj-lt"/>
                        </a:rPr>
                        <a:t>sequence: 86 x T0T0T1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124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62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500" u="none" strike="noStrike">
                          <a:effectLst/>
                          <a:latin typeface="+mj-lt"/>
                        </a:rPr>
                        <a:t>186</a:t>
                      </a:r>
                      <a:endParaRPr lang="fi-FI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1240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 dirty="0">
                          <a:effectLst/>
                          <a:latin typeface="+mj-lt"/>
                        </a:rPr>
                        <a:t>sequence: 62 x T0T0T2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5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468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156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624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4368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u="none" strike="noStrike" dirty="0">
                          <a:effectLst/>
                          <a:latin typeface="+mj-lt"/>
                        </a:rPr>
                        <a:t>sequence: 156 x T0T0T0T2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0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Totals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914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356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218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1488</a:t>
                      </a:r>
                      <a:endParaRPr lang="is-I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0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Quads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0</a:t>
                      </a:r>
                      <a:endParaRPr lang="en-US" sz="1500" b="0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356</a:t>
                      </a:r>
                      <a:endParaRPr lang="en-US" sz="1500" b="0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218</a:t>
                      </a:r>
                      <a:endParaRPr lang="is-IS" sz="1500" b="0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>
                          <a:effectLst/>
                          <a:latin typeface="+mj-lt"/>
                        </a:rPr>
                        <a:t>574</a:t>
                      </a:r>
                      <a:endParaRPr lang="ru-RU" sz="15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u="none" strike="noStrike" dirty="0">
                          <a:effectLst/>
                          <a:latin typeface="+mj-lt"/>
                        </a:rPr>
                        <a:t>356 x 0.43 + 218 x 1.1</a:t>
                      </a:r>
                      <a:endParaRPr lang="it-IT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0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u="none" strike="noStrike">
                          <a:effectLst/>
                          <a:latin typeface="+mj-lt"/>
                        </a:rPr>
                        <a:t>AS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7312</a:t>
                      </a:r>
                      <a:endParaRPr lang="is-IS" sz="15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>
                          <a:effectLst/>
                          <a:latin typeface="+mj-lt"/>
                        </a:rPr>
                        <a:t>2136</a:t>
                      </a:r>
                      <a:endParaRPr lang="is-IS" sz="15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500" u="none" strike="noStrike">
                          <a:effectLst/>
                          <a:latin typeface="+mj-lt"/>
                        </a:rPr>
                        <a:t>872</a:t>
                      </a:r>
                      <a:endParaRPr lang="fi-FI" sz="15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500" u="none" strike="noStrike" dirty="0">
                          <a:effectLst/>
                          <a:latin typeface="+mj-lt"/>
                        </a:rPr>
                        <a:t>10320</a:t>
                      </a:r>
                      <a:endParaRPr lang="is-IS" sz="15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>
                          <a:solidFill>
                            <a:srgbClr val="0070C0"/>
                          </a:solidFill>
                          <a:effectLst/>
                          <a:latin typeface="+mj-lt"/>
                        </a:rPr>
                        <a:t>Module length 2.343 m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623833D-01FC-CF4A-A58D-4E1B5468342C}"/>
              </a:ext>
            </a:extLst>
          </p:cNvPr>
          <p:cNvSpPr txBox="1"/>
          <p:nvPr/>
        </p:nvSpPr>
        <p:spPr>
          <a:xfrm>
            <a:off x="304800" y="5372725"/>
            <a:ext cx="84582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T1 Module is made of 6 x AS, T2 is made of 4 x AS</a:t>
            </a:r>
          </a:p>
          <a:p>
            <a:pPr algn="just">
              <a:spcBef>
                <a:spcPts val="600"/>
              </a:spcBef>
              <a:tabLst>
                <a:tab pos="8262938" algn="r"/>
              </a:tabLst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Q1 is 0.43 m and Q2 is 1.1 m long</a:t>
            </a:r>
            <a:endParaRPr lang="en-US" i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58424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16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380 GeV DB-based module layout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E6980F-D818-3445-9B21-2AB3ED111B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876299"/>
            <a:ext cx="6858000" cy="53734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9400" y="5905772"/>
            <a:ext cx="13447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Courtesy J. </a:t>
            </a:r>
            <a:r>
              <a:rPr lang="en-US" sz="1200" i="1" dirty="0" err="1">
                <a:solidFill>
                  <a:schemeClr val="bg1"/>
                </a:solidFill>
              </a:rPr>
              <a:t>Vainola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763F5D-6AEA-DB4B-A02F-B915D4DF49A3}"/>
              </a:ext>
            </a:extLst>
          </p:cNvPr>
          <p:cNvSpPr/>
          <p:nvPr/>
        </p:nvSpPr>
        <p:spPr>
          <a:xfrm>
            <a:off x="1326162" y="990600"/>
            <a:ext cx="33220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chemeClr val="bg1"/>
                </a:solidFill>
                <a:cs typeface="Comic Sans MS"/>
              </a:rPr>
              <a:t>Considerable simplification work with respect to CDR</a:t>
            </a:r>
            <a:endParaRPr lang="en-US" sz="1400" b="1" i="1" dirty="0">
              <a:solidFill>
                <a:schemeClr val="bg1"/>
              </a:solidFill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211151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17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alignment strategy</a:t>
            </a:r>
          </a:p>
        </p:txBody>
      </p:sp>
      <p:sp>
        <p:nvSpPr>
          <p:cNvPr id="34" name="AutoShape 7"/>
          <p:cNvSpPr>
            <a:spLocks noChangeArrowheads="1"/>
          </p:cNvSpPr>
          <p:nvPr/>
        </p:nvSpPr>
        <p:spPr bwMode="auto">
          <a:xfrm>
            <a:off x="228600" y="1799399"/>
            <a:ext cx="8839200" cy="132480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accent1">
                <a:lumMod val="20000"/>
                <a:lumOff val="80000"/>
              </a:schemeClr>
            </a:solidFill>
          </a:ln>
          <a:effectLst/>
        </p:spPr>
        <p:txBody>
          <a:bodyPr wrap="none" anchor="ctr"/>
          <a:lstStyle/>
          <a:p>
            <a:pPr algn="ctr"/>
            <a:endParaRPr lang="pl-PL" altLang="en-US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5" name="AutoShape 7"/>
          <p:cNvSpPr>
            <a:spLocks noChangeArrowheads="1"/>
          </p:cNvSpPr>
          <p:nvPr/>
        </p:nvSpPr>
        <p:spPr bwMode="auto">
          <a:xfrm>
            <a:off x="228600" y="3507662"/>
            <a:ext cx="8839200" cy="266453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accent1">
                <a:lumMod val="20000"/>
                <a:lumOff val="80000"/>
              </a:schemeClr>
            </a:solidFill>
          </a:ln>
          <a:effectLst/>
        </p:spPr>
        <p:txBody>
          <a:bodyPr wrap="none" anchor="ctr"/>
          <a:lstStyle/>
          <a:p>
            <a:pPr algn="ctr"/>
            <a:endParaRPr lang="pl-PL" altLang="en-US" sz="1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6" name="AutoShape 7"/>
          <p:cNvSpPr>
            <a:spLocks noChangeArrowheads="1"/>
          </p:cNvSpPr>
          <p:nvPr/>
        </p:nvSpPr>
        <p:spPr bwMode="auto">
          <a:xfrm>
            <a:off x="3096364" y="1981200"/>
            <a:ext cx="3288182" cy="357373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Mechanical pre-alignment</a:t>
            </a:r>
          </a:p>
        </p:txBody>
      </p:sp>
      <p:sp>
        <p:nvSpPr>
          <p:cNvPr id="37" name="AutoShape 7"/>
          <p:cNvSpPr>
            <a:spLocks noChangeArrowheads="1"/>
          </p:cNvSpPr>
          <p:nvPr/>
        </p:nvSpPr>
        <p:spPr bwMode="auto">
          <a:xfrm>
            <a:off x="3095696" y="2590800"/>
            <a:ext cx="3268845" cy="357373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Active pre-alignment</a:t>
            </a:r>
          </a:p>
        </p:txBody>
      </p:sp>
      <p:sp>
        <p:nvSpPr>
          <p:cNvPr id="38" name="AutoShape 7"/>
          <p:cNvSpPr>
            <a:spLocks noChangeArrowheads="1"/>
          </p:cNvSpPr>
          <p:nvPr/>
        </p:nvSpPr>
        <p:spPr bwMode="auto">
          <a:xfrm>
            <a:off x="304800" y="3762197"/>
            <a:ext cx="8619987" cy="352603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Beam based Alignment &amp; Beam based feedbacks</a:t>
            </a:r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229048" y="4257504"/>
            <a:ext cx="1926854" cy="448495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One to one </a:t>
            </a:r>
          </a:p>
          <a:p>
            <a:pPr algn="ctr"/>
            <a:r>
              <a:rPr lang="en-US" altLang="en-US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steering</a:t>
            </a:r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>
            <a:off x="2715917" y="4256675"/>
            <a:ext cx="2930594" cy="448494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Dispersion Free </a:t>
            </a:r>
          </a:p>
          <a:p>
            <a:pPr algn="ctr"/>
            <a:r>
              <a:rPr lang="en-US" altLang="en-US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Steering</a:t>
            </a:r>
          </a:p>
        </p:txBody>
      </p:sp>
      <p:sp>
        <p:nvSpPr>
          <p:cNvPr id="41" name="AutoShape 7"/>
          <p:cNvSpPr>
            <a:spLocks noChangeArrowheads="1"/>
          </p:cNvSpPr>
          <p:nvPr/>
        </p:nvSpPr>
        <p:spPr bwMode="auto">
          <a:xfrm>
            <a:off x="6142741" y="4275906"/>
            <a:ext cx="2912876" cy="448494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Minimization of </a:t>
            </a:r>
          </a:p>
          <a:p>
            <a:pPr algn="ctr"/>
            <a:r>
              <a:rPr lang="en-US" altLang="en-US" sz="16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AS offsets</a:t>
            </a:r>
          </a:p>
        </p:txBody>
      </p:sp>
      <p:sp>
        <p:nvSpPr>
          <p:cNvPr id="42" name="AutoShape 7"/>
          <p:cNvSpPr>
            <a:spLocks noChangeArrowheads="1"/>
          </p:cNvSpPr>
          <p:nvPr/>
        </p:nvSpPr>
        <p:spPr bwMode="auto">
          <a:xfrm>
            <a:off x="226990" y="4800600"/>
            <a:ext cx="1928912" cy="83852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2225">
            <a:solidFill>
              <a:srgbClr val="0070C0"/>
            </a:solidFill>
          </a:ln>
          <a:effectLst/>
        </p:spPr>
        <p:txBody>
          <a:bodyPr wrap="none" anchor="ctr"/>
          <a:lstStyle/>
          <a:p>
            <a:pPr algn="ctr"/>
            <a:r>
              <a:rPr lang="en-US" altLang="en-US" sz="1600" dirty="0">
                <a:solidFill>
                  <a:srgbClr val="002060"/>
                </a:solidFill>
              </a:rPr>
              <a:t>Make the beam </a:t>
            </a:r>
          </a:p>
          <a:p>
            <a:pPr algn="ctr"/>
            <a:r>
              <a:rPr lang="en-US" altLang="en-US" sz="1600" dirty="0">
                <a:solidFill>
                  <a:srgbClr val="002060"/>
                </a:solidFill>
              </a:rPr>
              <a:t>pass through</a:t>
            </a:r>
          </a:p>
        </p:txBody>
      </p:sp>
      <p:sp>
        <p:nvSpPr>
          <p:cNvPr id="43" name="AutoShape 7"/>
          <p:cNvSpPr>
            <a:spLocks noChangeArrowheads="1"/>
          </p:cNvSpPr>
          <p:nvPr/>
        </p:nvSpPr>
        <p:spPr bwMode="auto">
          <a:xfrm>
            <a:off x="2715916" y="4800275"/>
            <a:ext cx="2930594" cy="838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2225">
            <a:solidFill>
              <a:srgbClr val="0070C0"/>
            </a:solidFill>
          </a:ln>
          <a:effectLst/>
        </p:spPr>
        <p:txBody>
          <a:bodyPr wrap="none" anchor="ctr"/>
          <a:lstStyle/>
          <a:p>
            <a:pPr algn="ctr"/>
            <a:r>
              <a:rPr lang="en-US" altLang="en-US" sz="1600" dirty="0">
                <a:solidFill>
                  <a:srgbClr val="002060"/>
                </a:solidFill>
              </a:rPr>
              <a:t>Optimize the position of </a:t>
            </a:r>
          </a:p>
          <a:p>
            <a:pPr algn="ctr"/>
            <a:r>
              <a:rPr lang="en-US" altLang="en-US" sz="1600" dirty="0">
                <a:solidFill>
                  <a:srgbClr val="002060"/>
                </a:solidFill>
              </a:rPr>
              <a:t>BPM &amp; quads by varying </a:t>
            </a:r>
          </a:p>
          <a:p>
            <a:pPr algn="ctr"/>
            <a:r>
              <a:rPr lang="en-US" altLang="en-US" sz="1600" dirty="0">
                <a:solidFill>
                  <a:srgbClr val="002060"/>
                </a:solidFill>
              </a:rPr>
              <a:t>the beam energy</a:t>
            </a:r>
          </a:p>
        </p:txBody>
      </p:sp>
      <p:sp>
        <p:nvSpPr>
          <p:cNvPr id="44" name="AutoShape 7"/>
          <p:cNvSpPr>
            <a:spLocks noChangeArrowheads="1"/>
          </p:cNvSpPr>
          <p:nvPr/>
        </p:nvSpPr>
        <p:spPr bwMode="auto">
          <a:xfrm>
            <a:off x="6142741" y="4800275"/>
            <a:ext cx="2912876" cy="8385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2225">
            <a:solidFill>
              <a:srgbClr val="0070C0"/>
            </a:solidFill>
          </a:ln>
          <a:effectLst/>
        </p:spPr>
        <p:txBody>
          <a:bodyPr wrap="none" anchor="ctr"/>
          <a:lstStyle/>
          <a:p>
            <a:pPr algn="ctr"/>
            <a:r>
              <a:rPr lang="en-US" altLang="en-US" sz="1600" dirty="0">
                <a:solidFill>
                  <a:srgbClr val="002060"/>
                </a:solidFill>
              </a:rPr>
              <a:t>Using </a:t>
            </a:r>
            <a:r>
              <a:rPr lang="en-US" altLang="en-US" sz="1600" dirty="0" err="1">
                <a:solidFill>
                  <a:srgbClr val="002060"/>
                </a:solidFill>
              </a:rPr>
              <a:t>wakefield</a:t>
            </a:r>
            <a:r>
              <a:rPr lang="en-US" altLang="en-US" sz="1600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en-US" altLang="en-US" sz="1600" dirty="0">
                <a:solidFill>
                  <a:srgbClr val="002060"/>
                </a:solidFill>
              </a:rPr>
              <a:t>monitors &amp;</a:t>
            </a:r>
          </a:p>
          <a:p>
            <a:pPr algn="ctr"/>
            <a:r>
              <a:rPr lang="en-US" altLang="en-US" sz="1600" dirty="0">
                <a:solidFill>
                  <a:srgbClr val="002060"/>
                </a:solidFill>
              </a:rPr>
              <a:t>girders actuators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02993" y="3242846"/>
            <a:ext cx="1154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rgbClr val="FF0000"/>
                </a:solidFill>
              </a:rPr>
              <a:t>Beam on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2993" y="1524000"/>
            <a:ext cx="1154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rgbClr val="FF0000"/>
                </a:solidFill>
              </a:rPr>
              <a:t>Beam off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7" name="Down Arrow 46"/>
          <p:cNvSpPr/>
          <p:nvPr/>
        </p:nvSpPr>
        <p:spPr>
          <a:xfrm rot="16200000">
            <a:off x="2929302" y="4975379"/>
            <a:ext cx="228227" cy="197203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33353" y="5833646"/>
            <a:ext cx="4142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Minimization of the emittance growth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479211" y="1981200"/>
            <a:ext cx="23731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~0.2 - 0.3 mm over 200 m</a:t>
            </a:r>
            <a:endParaRPr lang="en-GB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6476529" y="2667000"/>
            <a:ext cx="2286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14 - 17 µm over 200 m</a:t>
            </a:r>
            <a:endParaRPr lang="en-GB" sz="1600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932" y="1909409"/>
            <a:ext cx="2318468" cy="1129564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304800" y="762000"/>
            <a:ext cx="84582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tabLst>
                <a:tab pos="8259763" algn="r"/>
              </a:tabLst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Adopt </a:t>
            </a:r>
            <a:r>
              <a:rPr lang="en-US" b="1" dirty="0">
                <a:solidFill>
                  <a:srgbClr val="3366FF"/>
                </a:solidFill>
                <a:cs typeface="Comic Sans MS"/>
              </a:rPr>
              <a:t>PACMAN</a:t>
            </a:r>
            <a:r>
              <a:rPr lang="en-US" dirty="0">
                <a:solidFill>
                  <a:srgbClr val="3366FF"/>
                </a:solidFill>
                <a:cs typeface="Comic Sans MS"/>
              </a:rPr>
              <a:t> approach to alignment, with adjustable supports.</a:t>
            </a:r>
          </a:p>
          <a:p>
            <a:pPr algn="just">
              <a:spcBef>
                <a:spcPts val="600"/>
              </a:spcBef>
              <a:tabLst>
                <a:tab pos="8259763" algn="r"/>
              </a:tabLst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	</a:t>
            </a: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See details in H. </a:t>
            </a:r>
            <a:r>
              <a:rPr lang="en-US" sz="1400" b="1" i="1" dirty="0" err="1">
                <a:solidFill>
                  <a:srgbClr val="3366FF"/>
                </a:solidFill>
                <a:cs typeface="Comic Sans MS"/>
              </a:rPr>
              <a:t>Mainaud</a:t>
            </a: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 Durand’s presentation at CLIC WS 2018 on 23/01.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902182" y="6145023"/>
            <a:ext cx="1985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H. </a:t>
            </a:r>
            <a:r>
              <a:rPr lang="en-US" sz="1200" i="1" dirty="0" err="1"/>
              <a:t>Mainaud</a:t>
            </a:r>
            <a:r>
              <a:rPr lang="en-US" sz="1200" i="1" dirty="0"/>
              <a:t> Durand</a:t>
            </a:r>
          </a:p>
        </p:txBody>
      </p:sp>
    </p:spTree>
    <p:extLst>
      <p:ext uri="{BB962C8B-B14F-4D97-AF65-F5344CB8AC3E}">
        <p14:creationId xmlns:p14="http://schemas.microsoft.com/office/powerpoint/2010/main" val="1045348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18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alignment strategy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87779" y="6200001"/>
            <a:ext cx="1275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X. </a:t>
            </a:r>
            <a:r>
              <a:rPr lang="en-US" sz="1200" i="1" dirty="0" err="1"/>
              <a:t>Meng</a:t>
            </a:r>
            <a:endParaRPr lang="en-US" sz="12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02993" y="3516868"/>
            <a:ext cx="2368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Drive </a:t>
            </a:r>
            <a:r>
              <a:rPr lang="fr-CH" dirty="0" err="1">
                <a:solidFill>
                  <a:srgbClr val="FF0000"/>
                </a:solidFill>
              </a:rPr>
              <a:t>Beam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alignment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81000" y="1242291"/>
            <a:ext cx="5613400" cy="1805709"/>
            <a:chOff x="381000" y="838200"/>
            <a:chExt cx="5613400" cy="1805709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" y="838200"/>
              <a:ext cx="5613400" cy="1805709"/>
            </a:xfrm>
            <a:prstGeom prst="rect">
              <a:avLst/>
            </a:prstGeom>
          </p:spPr>
        </p:pic>
        <p:cxnSp>
          <p:nvCxnSpPr>
            <p:cNvPr id="29" name="Straight Connector 28"/>
            <p:cNvCxnSpPr/>
            <p:nvPr/>
          </p:nvCxnSpPr>
          <p:spPr>
            <a:xfrm>
              <a:off x="486967" y="1240102"/>
              <a:ext cx="4614575" cy="0"/>
            </a:xfrm>
            <a:prstGeom prst="line">
              <a:avLst/>
            </a:prstGeom>
            <a:ln w="1714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86967" y="1805709"/>
              <a:ext cx="4614575" cy="0"/>
            </a:xfrm>
            <a:prstGeom prst="line">
              <a:avLst/>
            </a:prstGeom>
            <a:ln w="1714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86967" y="2366678"/>
              <a:ext cx="4614575" cy="0"/>
            </a:xfrm>
            <a:prstGeom prst="line">
              <a:avLst/>
            </a:prstGeom>
            <a:ln w="1714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Oval 1"/>
            <p:cNvSpPr/>
            <p:nvPr/>
          </p:nvSpPr>
          <p:spPr>
            <a:xfrm>
              <a:off x="5096626" y="1066800"/>
              <a:ext cx="765858" cy="2286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105400" y="1600200"/>
              <a:ext cx="765858" cy="2286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5105400" y="2209800"/>
              <a:ext cx="765858" cy="2286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09600" y="762000"/>
            <a:ext cx="2368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0000"/>
                </a:solidFill>
              </a:rPr>
              <a:t>Main </a:t>
            </a:r>
            <a:r>
              <a:rPr lang="fr-CH" dirty="0" err="1">
                <a:solidFill>
                  <a:srgbClr val="FF0000"/>
                </a:solidFill>
              </a:rPr>
              <a:t>Beam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alignment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648200" y="3075801"/>
            <a:ext cx="1372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D. Schulte</a:t>
            </a:r>
          </a:p>
        </p:txBody>
      </p:sp>
      <p:sp>
        <p:nvSpPr>
          <p:cNvPr id="4" name="Right Arrow 3"/>
          <p:cNvSpPr/>
          <p:nvPr/>
        </p:nvSpPr>
        <p:spPr>
          <a:xfrm rot="10800000">
            <a:off x="6020306" y="2057400"/>
            <a:ext cx="685293" cy="228600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81800" y="1676400"/>
            <a:ext cx="1510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Assembly</a:t>
            </a:r>
          </a:p>
          <a:p>
            <a:r>
              <a:rPr lang="en-US" dirty="0">
                <a:solidFill>
                  <a:srgbClr val="0070C0"/>
                </a:solidFill>
              </a:rPr>
              <a:t>Pre-alignment</a:t>
            </a:r>
          </a:p>
          <a:p>
            <a:r>
              <a:rPr lang="en-US" dirty="0">
                <a:solidFill>
                  <a:srgbClr val="0070C0"/>
                </a:solidFill>
              </a:rPr>
              <a:t>Transport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363C9-2957-EF4B-A097-BC8C502C41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0"/>
            <a:ext cx="9144000" cy="240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49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19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alignment strategy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04800" y="7620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tabLst>
                <a:tab pos="8170863" algn="r"/>
              </a:tabLst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The 380 GeV beam energy has implications on the required tolerances with respect to 3 </a:t>
            </a:r>
            <a:r>
              <a:rPr lang="en-US" dirty="0" err="1">
                <a:solidFill>
                  <a:srgbClr val="3366FF"/>
                </a:solidFill>
                <a:cs typeface="Comic Sans MS"/>
              </a:rPr>
              <a:t>TeV</a:t>
            </a:r>
            <a:r>
              <a:rPr lang="en-US" dirty="0">
                <a:solidFill>
                  <a:srgbClr val="3366FF"/>
                </a:solidFill>
                <a:cs typeface="Comic Sans MS"/>
              </a:rPr>
              <a:t>.	</a:t>
            </a: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See details in D. Schulte’s presentation at LCWS2017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553200" y="5943600"/>
            <a:ext cx="23323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D. Schulte from LCW2017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1612880"/>
            <a:ext cx="8458200" cy="420115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charset="2"/>
              <a:buChar char="v"/>
            </a:pPr>
            <a:r>
              <a:rPr lang="en-US" dirty="0">
                <a:solidFill>
                  <a:srgbClr val="3366FF"/>
                </a:solidFill>
                <a:latin typeface="Calibri" charset="0"/>
              </a:rPr>
              <a:t>Most imperfection affect the beam less at 380GeV than at 3TeV</a:t>
            </a:r>
          </a:p>
          <a:p>
            <a:r>
              <a:rPr lang="en-US" dirty="0">
                <a:solidFill>
                  <a:srgbClr val="3366FF"/>
                </a:solidFill>
                <a:latin typeface="Arial" charset="0"/>
              </a:rPr>
              <a:t>– </a:t>
            </a:r>
            <a:r>
              <a:rPr lang="en-US" dirty="0">
                <a:solidFill>
                  <a:srgbClr val="3366FF"/>
                </a:solidFill>
                <a:latin typeface="Calibri" charset="0"/>
              </a:rPr>
              <a:t>Structure misalignment leads to 0.3 nm vs. 0.54 nm emittance growth</a:t>
            </a:r>
          </a:p>
          <a:p>
            <a:pPr lvl="1"/>
            <a:r>
              <a:rPr lang="en-US" dirty="0">
                <a:solidFill>
                  <a:srgbClr val="3366FF"/>
                </a:solidFill>
                <a:latin typeface="Arial" charset="0"/>
              </a:rPr>
              <a:t>• </a:t>
            </a:r>
            <a:r>
              <a:rPr lang="en-US" dirty="0">
                <a:solidFill>
                  <a:srgbClr val="3366FF"/>
                </a:solidFill>
                <a:latin typeface="Calibri" charset="0"/>
              </a:rPr>
              <a:t>Could relax tolerance by 40%</a:t>
            </a:r>
          </a:p>
          <a:p>
            <a:r>
              <a:rPr lang="en-US" dirty="0">
                <a:solidFill>
                  <a:srgbClr val="3366FF"/>
                </a:solidFill>
                <a:latin typeface="Arial" charset="0"/>
              </a:rPr>
              <a:t>– </a:t>
            </a:r>
            <a:r>
              <a:rPr lang="en-US" dirty="0">
                <a:solidFill>
                  <a:srgbClr val="3366FF"/>
                </a:solidFill>
                <a:latin typeface="Calibri" charset="0"/>
              </a:rPr>
              <a:t>BPM misalignment leads to 4.4 times less emittance growth</a:t>
            </a:r>
          </a:p>
          <a:p>
            <a:r>
              <a:rPr lang="en-US" dirty="0">
                <a:solidFill>
                  <a:srgbClr val="3366FF"/>
                </a:solidFill>
                <a:latin typeface="Arial" charset="0"/>
              </a:rPr>
              <a:t>– </a:t>
            </a:r>
            <a:r>
              <a:rPr lang="en-US" dirty="0">
                <a:solidFill>
                  <a:srgbClr val="3366FF"/>
                </a:solidFill>
                <a:latin typeface="Calibri" charset="0"/>
              </a:rPr>
              <a:t>Quadrupole jitter leads to 6 times less emittance growth</a:t>
            </a:r>
          </a:p>
          <a:p>
            <a:endParaRPr lang="en-US" dirty="0">
              <a:solidFill>
                <a:srgbClr val="3366FF"/>
              </a:solidFill>
              <a:latin typeface="Calibri" charset="0"/>
            </a:endParaRPr>
          </a:p>
          <a:p>
            <a:pPr marL="285750" indent="-285750">
              <a:spcAft>
                <a:spcPts val="600"/>
              </a:spcAft>
              <a:buFont typeface="Wingdings" charset="2"/>
              <a:buChar char="v"/>
            </a:pPr>
            <a:r>
              <a:rPr lang="en-US" dirty="0">
                <a:solidFill>
                  <a:srgbClr val="FF0000"/>
                </a:solidFill>
                <a:latin typeface="Calibri" charset="0"/>
              </a:rPr>
              <a:t>We decide to maintain specifications</a:t>
            </a:r>
          </a:p>
          <a:p>
            <a:r>
              <a:rPr lang="en-US" dirty="0">
                <a:solidFill>
                  <a:srgbClr val="3366FF"/>
                </a:solidFill>
                <a:latin typeface="Arial" charset="0"/>
              </a:rPr>
              <a:t>– </a:t>
            </a:r>
            <a:r>
              <a:rPr lang="en-US" dirty="0">
                <a:solidFill>
                  <a:srgbClr val="3366FF"/>
                </a:solidFill>
                <a:latin typeface="Calibri" charset="0"/>
              </a:rPr>
              <a:t>Ready for energy upgrade</a:t>
            </a:r>
          </a:p>
          <a:p>
            <a:r>
              <a:rPr lang="en-US" dirty="0">
                <a:solidFill>
                  <a:srgbClr val="3366FF"/>
                </a:solidFill>
                <a:latin typeface="Arial" charset="0"/>
              </a:rPr>
              <a:t>– </a:t>
            </a:r>
            <a:r>
              <a:rPr lang="en-US" dirty="0">
                <a:solidFill>
                  <a:srgbClr val="3366FF"/>
                </a:solidFill>
                <a:latin typeface="Calibri" charset="0"/>
              </a:rPr>
              <a:t>Less risk or better performance in the first stage</a:t>
            </a:r>
          </a:p>
          <a:p>
            <a:r>
              <a:rPr lang="en-US" dirty="0">
                <a:solidFill>
                  <a:srgbClr val="3366FF"/>
                </a:solidFill>
                <a:latin typeface="Arial" charset="0"/>
              </a:rPr>
              <a:t>– </a:t>
            </a:r>
            <a:r>
              <a:rPr lang="en-US" dirty="0">
                <a:solidFill>
                  <a:srgbClr val="3366FF"/>
                </a:solidFill>
                <a:latin typeface="Calibri" charset="0"/>
              </a:rPr>
              <a:t>But review impact of specifications on technology choice/cost reduction</a:t>
            </a:r>
          </a:p>
          <a:p>
            <a:endParaRPr lang="en-US" dirty="0">
              <a:solidFill>
                <a:srgbClr val="3366FF"/>
              </a:solidFill>
              <a:latin typeface="Calibri" charset="0"/>
            </a:endParaRPr>
          </a:p>
          <a:p>
            <a:pPr marL="285750" indent="-285750">
              <a:spcAft>
                <a:spcPts val="600"/>
              </a:spcAft>
              <a:buFont typeface="Wingdings" charset="2"/>
              <a:buChar char="v"/>
            </a:pPr>
            <a:r>
              <a:rPr lang="en-US" dirty="0">
                <a:solidFill>
                  <a:srgbClr val="3366FF"/>
                </a:solidFill>
                <a:latin typeface="Calibri" charset="0"/>
              </a:rPr>
              <a:t>Also preparing ultimate parameter set</a:t>
            </a:r>
          </a:p>
          <a:p>
            <a:r>
              <a:rPr lang="en-US" dirty="0">
                <a:solidFill>
                  <a:srgbClr val="3366FF"/>
                </a:solidFill>
                <a:latin typeface="Arial" charset="0"/>
              </a:rPr>
              <a:t>– </a:t>
            </a:r>
            <a:r>
              <a:rPr lang="en-US" dirty="0">
                <a:solidFill>
                  <a:srgbClr val="3366FF"/>
                </a:solidFill>
                <a:latin typeface="Calibri" charset="0"/>
              </a:rPr>
              <a:t>Will take advantage of smaller emittance growth</a:t>
            </a:r>
          </a:p>
          <a:p>
            <a:r>
              <a:rPr lang="en-US" dirty="0">
                <a:solidFill>
                  <a:srgbClr val="3366FF"/>
                </a:solidFill>
                <a:latin typeface="Arial" charset="0"/>
              </a:rPr>
              <a:t>– </a:t>
            </a:r>
            <a:r>
              <a:rPr lang="en-US" dirty="0">
                <a:solidFill>
                  <a:srgbClr val="3366FF"/>
                </a:solidFill>
                <a:latin typeface="Calibri" charset="0"/>
              </a:rPr>
              <a:t>And more aggressive tuning</a:t>
            </a:r>
            <a:endParaRPr lang="en-US" dirty="0">
              <a:solidFill>
                <a:srgbClr val="3366FF"/>
              </a:solidFill>
              <a:effectLst/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05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9E15BE3-EAAC-A24C-8132-C4AFEEBAE39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8458200" cy="6629400"/>
          </a:xfrm>
          <a:prstGeom prst="rect">
            <a:avLst/>
          </a:prstGeom>
        </p:spPr>
      </p:pic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OUTLINE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807522"/>
            <a:ext cx="65532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3366FF"/>
                </a:solidFill>
                <a:latin typeface="+mj-lt"/>
                <a:cs typeface="Comic Sans MS"/>
              </a:rPr>
              <a:t>The CLIC Implementation Studies</a:t>
            </a:r>
          </a:p>
          <a:p>
            <a:pPr marL="342900" indent="-342900" algn="just">
              <a:lnSpc>
                <a:spcPct val="2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3366FF"/>
                </a:solidFill>
                <a:latin typeface="+mj-lt"/>
                <a:cs typeface="Comic Sans MS"/>
              </a:rPr>
              <a:t>Main </a:t>
            </a:r>
            <a:r>
              <a:rPr lang="en-US" sz="2400" dirty="0" err="1">
                <a:solidFill>
                  <a:srgbClr val="3366FF"/>
                </a:solidFill>
                <a:latin typeface="+mj-lt"/>
                <a:cs typeface="Comic Sans MS"/>
              </a:rPr>
              <a:t>Linac</a:t>
            </a:r>
            <a:r>
              <a:rPr lang="en-US" sz="2400" dirty="0">
                <a:solidFill>
                  <a:srgbClr val="3366FF"/>
                </a:solidFill>
                <a:latin typeface="+mj-lt"/>
                <a:cs typeface="Comic Sans MS"/>
              </a:rPr>
              <a:t> Hardware WG</a:t>
            </a:r>
          </a:p>
          <a:p>
            <a:pPr marL="342900" indent="-342900" algn="just">
              <a:lnSpc>
                <a:spcPct val="2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3366FF"/>
                </a:solidFill>
                <a:latin typeface="+mj-lt"/>
                <a:cs typeface="Comic Sans MS"/>
              </a:rPr>
              <a:t>Key Aspects of </a:t>
            </a:r>
            <a:r>
              <a:rPr lang="en-US" sz="2400" dirty="0" err="1">
                <a:solidFill>
                  <a:srgbClr val="3366FF"/>
                </a:solidFill>
                <a:latin typeface="+mj-lt"/>
                <a:cs typeface="Comic Sans MS"/>
              </a:rPr>
              <a:t>Rebaselining</a:t>
            </a:r>
            <a:endParaRPr lang="en-US" sz="2400" dirty="0">
              <a:solidFill>
                <a:srgbClr val="3366FF"/>
              </a:solidFill>
              <a:latin typeface="+mj-lt"/>
              <a:cs typeface="Comic Sans MS"/>
            </a:endParaRPr>
          </a:p>
          <a:p>
            <a:pPr marL="342900" indent="-342900" algn="just">
              <a:lnSpc>
                <a:spcPct val="20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sz="2400" dirty="0">
                <a:solidFill>
                  <a:srgbClr val="3366FF"/>
                </a:solidFill>
                <a:latin typeface="+mj-lt"/>
                <a:cs typeface="Comic Sans MS"/>
              </a:rPr>
              <a:t>Plans for the Near Future</a:t>
            </a: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  <a:p>
            <a:pPr marL="342900" indent="-342900" algn="just">
              <a:spcBef>
                <a:spcPts val="600"/>
              </a:spcBef>
              <a:buFont typeface="Arial" charset="0"/>
              <a:buChar char="•"/>
            </a:pP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130719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C149229-DC71-CA44-B864-6E9FE8FB6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07505"/>
            <a:ext cx="4800600" cy="26260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276600"/>
            <a:ext cx="3157857" cy="2895600"/>
          </a:xfrm>
          <a:prstGeom prst="rect">
            <a:avLst/>
          </a:prstGeom>
        </p:spPr>
      </p:pic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20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Module alignment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71452" y="3778984"/>
            <a:ext cx="273914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3366FF"/>
                </a:solidFill>
              </a:rPr>
              <a:t>Operation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Temperature sensitivity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Transients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Failure rate + maintenance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Ground movement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Human interaction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11806" y="3352800"/>
            <a:ext cx="1551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A. </a:t>
            </a:r>
            <a:r>
              <a:rPr lang="en-US" sz="1200" i="1" dirty="0" err="1"/>
              <a:t>Vamvakas</a:t>
            </a:r>
            <a:endParaRPr lang="en-US" sz="1200" i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E41867B-BF5B-544A-A271-1AB5CAC6564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586" t="15586" r="20076" b="11178"/>
          <a:stretch>
            <a:fillRect/>
          </a:stretch>
        </p:blipFill>
        <p:spPr>
          <a:xfrm>
            <a:off x="5407771" y="3323216"/>
            <a:ext cx="3416759" cy="292865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429000" y="4419600"/>
            <a:ext cx="2819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rgbClr val="3366FF"/>
                </a:solidFill>
              </a:rPr>
              <a:t>Epument</a:t>
            </a:r>
            <a:endParaRPr lang="en-GB" sz="1600" dirty="0">
              <a:solidFill>
                <a:srgbClr val="3366FF"/>
              </a:solidFill>
            </a:endParaRPr>
          </a:p>
          <a:p>
            <a:r>
              <a:rPr lang="en-GB" sz="1600" dirty="0">
                <a:solidFill>
                  <a:srgbClr val="3366FF"/>
                </a:solidFill>
              </a:rPr>
              <a:t>Mass &lt;50kg</a:t>
            </a:r>
          </a:p>
          <a:p>
            <a:r>
              <a:rPr lang="en-GB" sz="1600" dirty="0">
                <a:solidFill>
                  <a:srgbClr val="3366FF"/>
                </a:solidFill>
              </a:rPr>
              <a:t>Deformation &lt;1</a:t>
            </a:r>
            <a:r>
              <a:rPr lang="en-GB" sz="1600" dirty="0">
                <a:solidFill>
                  <a:srgbClr val="3366FF"/>
                </a:solidFill>
                <a:latin typeface="Symbol" pitchFamily="2" charset="2"/>
              </a:rPr>
              <a:t>m</a:t>
            </a:r>
            <a:r>
              <a:rPr lang="en-GB" sz="1600" dirty="0">
                <a:solidFill>
                  <a:srgbClr val="3366FF"/>
                </a:solidFill>
              </a:rPr>
              <a:t>m</a:t>
            </a:r>
          </a:p>
          <a:p>
            <a:r>
              <a:rPr lang="en-GB" sz="1600" dirty="0">
                <a:solidFill>
                  <a:srgbClr val="3366FF"/>
                </a:solidFill>
              </a:rPr>
              <a:t>Modal: &gt;400Hz</a:t>
            </a:r>
          </a:p>
          <a:p>
            <a:r>
              <a:rPr lang="x-none" altLang="en-GB" sz="1600">
                <a:solidFill>
                  <a:srgbClr val="3366FF"/>
                </a:solidFill>
              </a:rPr>
              <a:t>only two points of support</a:t>
            </a:r>
            <a:endParaRPr lang="en-US" altLang="en-GB" sz="1600" dirty="0">
              <a:solidFill>
                <a:srgbClr val="3366FF"/>
              </a:solidFill>
            </a:endParaRPr>
          </a:p>
          <a:p>
            <a:endParaRPr lang="x-none" altLang="en-GB" sz="1600">
              <a:solidFill>
                <a:srgbClr val="3366FF"/>
              </a:solidFill>
            </a:endParaRPr>
          </a:p>
          <a:p>
            <a:r>
              <a:rPr lang="en-GB" sz="1600" dirty="0">
                <a:solidFill>
                  <a:srgbClr val="3366FF"/>
                </a:solidFill>
              </a:rPr>
              <a:t>Lot of space for access</a:t>
            </a:r>
            <a:endParaRPr lang="fr-FR" sz="1600" dirty="0">
              <a:solidFill>
                <a:srgbClr val="3366FF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3D71FA6-7F1A-E649-89C4-F757B6A064A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143000"/>
            <a:ext cx="2042730" cy="138967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5EA4651-A441-7A4B-A28B-EE5E8146C222}"/>
              </a:ext>
            </a:extLst>
          </p:cNvPr>
          <p:cNvSpPr txBox="1"/>
          <p:nvPr/>
        </p:nvSpPr>
        <p:spPr>
          <a:xfrm>
            <a:off x="3962400" y="1378803"/>
            <a:ext cx="2932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</a:rPr>
              <a:t>A solution has been studied to keep the coupling between the two RF structures under control</a:t>
            </a:r>
            <a:endParaRPr lang="fr-FR" sz="1600" dirty="0">
              <a:solidFill>
                <a:srgbClr val="3366F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7921E0-DAE5-A748-975B-EFDF2229CF53}"/>
              </a:ext>
            </a:extLst>
          </p:cNvPr>
          <p:cNvSpPr txBox="1"/>
          <p:nvPr/>
        </p:nvSpPr>
        <p:spPr>
          <a:xfrm>
            <a:off x="3505200" y="2819400"/>
            <a:ext cx="2932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</a:rPr>
              <a:t>The development of the RF-unit concept provides an interesting alternative</a:t>
            </a:r>
            <a:endParaRPr lang="fr-FR" sz="1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0365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21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Developments for the CLIC Module alignment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04800" y="1307068"/>
            <a:ext cx="5410200" cy="369332"/>
          </a:xfrm>
          <a:prstGeom prst="rect">
            <a:avLst/>
          </a:prstGeom>
          <a:ln w="25400">
            <a:solidFill>
              <a:srgbClr val="3366FF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Assure adjustability of components </a:t>
            </a:r>
            <a:r>
              <a:rPr lang="en-US">
                <a:solidFill>
                  <a:srgbClr val="3366FF"/>
                </a:solidFill>
                <a:cs typeface="Comic Sans MS"/>
              </a:rPr>
              <a:t>after installation</a:t>
            </a:r>
            <a:endParaRPr lang="en-US" dirty="0">
              <a:solidFill>
                <a:srgbClr val="3366FF"/>
              </a:solidFill>
              <a:cs typeface="Comic Sans M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04800" y="5297269"/>
            <a:ext cx="8458200" cy="646331"/>
          </a:xfrm>
          <a:prstGeom prst="rect">
            <a:avLst/>
          </a:prstGeom>
          <a:ln w="25400">
            <a:noFill/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Developing adjustable supports that can allow semi-automatic alignment techniques for rapid and very precise adjustment of the component position in the tunnel.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81200"/>
            <a:ext cx="3056564" cy="29659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81" y="1905000"/>
            <a:ext cx="5415790" cy="2971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21079" y="4828401"/>
            <a:ext cx="1345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J. </a:t>
            </a:r>
            <a:r>
              <a:rPr lang="en-US" sz="1200" i="1" dirty="0" err="1"/>
              <a:t>Vainola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703448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22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RF Efficient 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22964" y="6123801"/>
            <a:ext cx="2592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A. </a:t>
            </a:r>
            <a:r>
              <a:rPr lang="en-US" sz="1200" i="1" dirty="0" err="1"/>
              <a:t>Grudiev</a:t>
            </a:r>
            <a:r>
              <a:rPr lang="en-US" sz="1200" i="1" dirty="0"/>
              <a:t> and X. X. Huang 5/04/17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369968"/>
              </p:ext>
            </p:extLst>
          </p:nvPr>
        </p:nvGraphicFramePr>
        <p:xfrm>
          <a:off x="838196" y="838200"/>
          <a:ext cx="7315204" cy="511820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05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9963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+mn-lt"/>
                        </a:rPr>
                        <a:t>Structure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CLIC-G*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CLIC380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Klystron (K)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r>
                        <a:rPr lang="en-US" sz="1500" dirty="0" err="1">
                          <a:latin typeface="+mn-lt"/>
                        </a:rPr>
                        <a:t>f</a:t>
                      </a:r>
                      <a:r>
                        <a:rPr lang="en-US" sz="1500" baseline="-25000" dirty="0" err="1">
                          <a:latin typeface="+mn-lt"/>
                        </a:rPr>
                        <a:t>rep</a:t>
                      </a:r>
                      <a:r>
                        <a:rPr lang="en-US" sz="1500" dirty="0">
                          <a:latin typeface="+mn-lt"/>
                        </a:rPr>
                        <a:t> [Hz]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50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50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50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pPr algn="l"/>
                      <a:r>
                        <a:rPr lang="en-US" sz="1500" dirty="0">
                          <a:latin typeface="+mn-lt"/>
                        </a:rPr>
                        <a:t>Efficiency: </a:t>
                      </a:r>
                      <a:r>
                        <a:rPr lang="el-GR" sz="1500" dirty="0">
                          <a:latin typeface="+mn-lt"/>
                        </a:rPr>
                        <a:t>η</a:t>
                      </a:r>
                      <a:r>
                        <a:rPr lang="en-US" sz="1500" dirty="0">
                          <a:latin typeface="+mn-lt"/>
                        </a:rPr>
                        <a:t> [%]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28.5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39.8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38.7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+mn-lt"/>
                        </a:rPr>
                        <a:t>Rise time: </a:t>
                      </a:r>
                      <a:r>
                        <a:rPr lang="en-US" sz="1500" dirty="0" err="1">
                          <a:latin typeface="+mn-lt"/>
                        </a:rPr>
                        <a:t>tr</a:t>
                      </a:r>
                      <a:r>
                        <a:rPr lang="en-US" sz="1500" dirty="0">
                          <a:latin typeface="+mn-lt"/>
                        </a:rPr>
                        <a:t> [ns]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22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13.1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20.3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+mn-lt"/>
                        </a:rPr>
                        <a:t>Filling time: </a:t>
                      </a:r>
                      <a:r>
                        <a:rPr lang="en-US" sz="1500" dirty="0" err="1">
                          <a:latin typeface="+mn-lt"/>
                        </a:rPr>
                        <a:t>tf</a:t>
                      </a:r>
                      <a:r>
                        <a:rPr lang="en-US" sz="1500" baseline="0" dirty="0">
                          <a:latin typeface="+mn-lt"/>
                        </a:rPr>
                        <a:t> </a:t>
                      </a:r>
                      <a:r>
                        <a:rPr lang="en-US" sz="1500" dirty="0">
                          <a:latin typeface="+mn-lt"/>
                        </a:rPr>
                        <a:t>[ns]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65.5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55.4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62.7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Efficient beam loading</a:t>
                      </a:r>
                      <a:r>
                        <a:rPr lang="en-US" sz="1500" baseline="0" dirty="0">
                          <a:latin typeface="+mn-lt"/>
                        </a:rPr>
                        <a:t> time: </a:t>
                      </a:r>
                      <a:r>
                        <a:rPr lang="en-US" sz="1500" baseline="0" dirty="0" err="1">
                          <a:latin typeface="+mn-lt"/>
                        </a:rPr>
                        <a:t>tb</a:t>
                      </a:r>
                      <a:r>
                        <a:rPr lang="en-US" sz="1500" baseline="0" dirty="0">
                          <a:latin typeface="+mn-lt"/>
                        </a:rPr>
                        <a:t> [ns]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155.5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175.5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242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latin typeface="+mn-lt"/>
                        </a:rPr>
                        <a:t>Pulse length: </a:t>
                      </a:r>
                      <a:r>
                        <a:rPr lang="en-US" sz="1500" dirty="0" err="1">
                          <a:latin typeface="+mn-lt"/>
                        </a:rPr>
                        <a:t>tp</a:t>
                      </a:r>
                      <a:r>
                        <a:rPr lang="en-GB" sz="1500" baseline="0" dirty="0">
                          <a:latin typeface="+mn-lt"/>
                        </a:rPr>
                        <a:t> [ns]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243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244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325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P</a:t>
                      </a:r>
                      <a:r>
                        <a:rPr lang="en-US" sz="1500" baseline="-25000" dirty="0">
                          <a:latin typeface="+mn-lt"/>
                        </a:rPr>
                        <a:t>in</a:t>
                      </a:r>
                      <a:r>
                        <a:rPr lang="en-US" sz="1500" strike="noStrike" baseline="0" dirty="0">
                          <a:latin typeface="+mn-lt"/>
                        </a:rPr>
                        <a:t> [MW]</a:t>
                      </a:r>
                      <a:endParaRPr lang="en-GB" sz="1500" baseline="300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62.3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59.7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41.7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>
                          <a:latin typeface="+mn-lt"/>
                        </a:rPr>
                        <a:t>P</a:t>
                      </a:r>
                      <a:r>
                        <a:rPr lang="en-US" sz="1500" baseline="-25000" dirty="0" err="1">
                          <a:latin typeface="+mn-lt"/>
                        </a:rPr>
                        <a:t>out</a:t>
                      </a:r>
                      <a:r>
                        <a:rPr lang="en-US" sz="1500" baseline="30000" dirty="0" err="1">
                          <a:latin typeface="+mn-lt"/>
                        </a:rPr>
                        <a:t>unloaded</a:t>
                      </a:r>
                      <a:r>
                        <a:rPr lang="en-US" sz="1500" strike="noStrike" baseline="0" dirty="0">
                          <a:latin typeface="+mn-lt"/>
                        </a:rPr>
                        <a:t> [MW]</a:t>
                      </a:r>
                      <a:endParaRPr lang="en-GB" sz="1500" baseline="300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26.5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27.6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17.9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>
                          <a:latin typeface="+mn-lt"/>
                        </a:rPr>
                        <a:t>P</a:t>
                      </a:r>
                      <a:r>
                        <a:rPr lang="en-US" sz="1500" baseline="-25000" dirty="0" err="1">
                          <a:latin typeface="+mn-lt"/>
                        </a:rPr>
                        <a:t>out</a:t>
                      </a:r>
                      <a:r>
                        <a:rPr lang="en-US" sz="1500" baseline="30000" dirty="0" err="1">
                          <a:latin typeface="+mn-lt"/>
                        </a:rPr>
                        <a:t>loaded</a:t>
                      </a:r>
                      <a:r>
                        <a:rPr lang="en-US" sz="1500" strike="noStrike" baseline="0" dirty="0">
                          <a:latin typeface="+mn-lt"/>
                        </a:rPr>
                        <a:t> [MW]</a:t>
                      </a:r>
                      <a:endParaRPr lang="en-GB" sz="1500" baseline="300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9.76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6.2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4.5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>
                          <a:latin typeface="+mn-lt"/>
                        </a:rPr>
                        <a:t>P</a:t>
                      </a:r>
                      <a:r>
                        <a:rPr lang="en-US" sz="1500" baseline="-25000" dirty="0" err="1">
                          <a:latin typeface="+mn-lt"/>
                        </a:rPr>
                        <a:t>beam</a:t>
                      </a:r>
                      <a:r>
                        <a:rPr lang="en-US" sz="1500" strike="noStrike" baseline="0" dirty="0">
                          <a:latin typeface="+mn-lt"/>
                        </a:rPr>
                        <a:t> [MW]</a:t>
                      </a:r>
                      <a:endParaRPr lang="en-GB" sz="1500" baseline="300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27.747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33.035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21.673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04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aseline="0" dirty="0">
                          <a:latin typeface="+mn-lt"/>
                        </a:rPr>
                        <a:t>Thermal dissipation [W]: &lt;</a:t>
                      </a:r>
                      <a:r>
                        <a:rPr lang="en-US" sz="1500" dirty="0" err="1">
                          <a:latin typeface="+mn-lt"/>
                        </a:rPr>
                        <a:t>P</a:t>
                      </a:r>
                      <a:r>
                        <a:rPr lang="en-US" sz="1500" baseline="-25000" dirty="0" err="1">
                          <a:latin typeface="+mn-lt"/>
                        </a:rPr>
                        <a:t>dissipated</a:t>
                      </a:r>
                      <a:r>
                        <a:rPr lang="en-US" sz="1500" baseline="30000" dirty="0" err="1">
                          <a:latin typeface="+mn-lt"/>
                        </a:rPr>
                        <a:t>unloaded</a:t>
                      </a:r>
                      <a:r>
                        <a:rPr lang="en-US" sz="1500" baseline="0" dirty="0">
                          <a:latin typeface="+mn-lt"/>
                        </a:rPr>
                        <a:t>&gt;, &lt;</a:t>
                      </a:r>
                      <a:r>
                        <a:rPr lang="en-US" sz="1500" dirty="0" err="1">
                          <a:latin typeface="+mn-lt"/>
                        </a:rPr>
                        <a:t>P</a:t>
                      </a:r>
                      <a:r>
                        <a:rPr lang="en-US" sz="1500" baseline="-25000" dirty="0" err="1">
                          <a:latin typeface="+mn-lt"/>
                        </a:rPr>
                        <a:t>dissipated</a:t>
                      </a:r>
                      <a:r>
                        <a:rPr lang="en-US" sz="1500" baseline="30000" dirty="0" err="1">
                          <a:latin typeface="+mn-lt"/>
                        </a:rPr>
                        <a:t>loaded</a:t>
                      </a:r>
                      <a:r>
                        <a:rPr lang="en-US" sz="1500" baseline="0" dirty="0">
                          <a:latin typeface="+mn-lt"/>
                        </a:rPr>
                        <a:t>&gt;</a:t>
                      </a:r>
                      <a:endParaRPr lang="en-GB" sz="1500" baseline="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434.970,</a:t>
                      </a:r>
                      <a:r>
                        <a:rPr lang="en-US" sz="1500" baseline="0" dirty="0">
                          <a:latin typeface="+mn-lt"/>
                        </a:rPr>
                        <a:t> 349.394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391.620,</a:t>
                      </a:r>
                      <a:r>
                        <a:rPr lang="en-US" sz="1500" baseline="0" dirty="0">
                          <a:latin typeface="+mn-lt"/>
                        </a:rPr>
                        <a:t> 289.526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386.750, 286.649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00485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Mean power in the load [W]: &lt;</a:t>
                      </a:r>
                      <a:r>
                        <a:rPr lang="en-US" sz="1500" dirty="0" err="1">
                          <a:latin typeface="+mn-lt"/>
                        </a:rPr>
                        <a:t>P</a:t>
                      </a:r>
                      <a:r>
                        <a:rPr lang="en-US" sz="1500" baseline="-25000" dirty="0" err="1">
                          <a:latin typeface="+mn-lt"/>
                        </a:rPr>
                        <a:t>load</a:t>
                      </a:r>
                      <a:r>
                        <a:rPr lang="en-US" sz="1500" baseline="30000" dirty="0" err="1">
                          <a:latin typeface="+mn-lt"/>
                        </a:rPr>
                        <a:t>unloaded</a:t>
                      </a:r>
                      <a:r>
                        <a:rPr lang="en-US" sz="1500" baseline="0" dirty="0">
                          <a:latin typeface="+mn-lt"/>
                        </a:rPr>
                        <a:t>&gt;, &lt;</a:t>
                      </a:r>
                      <a:r>
                        <a:rPr lang="en-US" sz="1500" dirty="0" err="1">
                          <a:latin typeface="+mn-lt"/>
                        </a:rPr>
                        <a:t>P</a:t>
                      </a:r>
                      <a:r>
                        <a:rPr lang="en-US" sz="1500" baseline="-25000" dirty="0" err="1">
                          <a:latin typeface="+mn-lt"/>
                        </a:rPr>
                        <a:t>load</a:t>
                      </a:r>
                      <a:r>
                        <a:rPr lang="en-US" sz="1500" baseline="30000" dirty="0" err="1">
                          <a:latin typeface="+mn-lt"/>
                        </a:rPr>
                        <a:t>loaded</a:t>
                      </a:r>
                      <a:r>
                        <a:rPr lang="en-US" sz="1500" baseline="0" dirty="0">
                          <a:latin typeface="+mn-lt"/>
                        </a:rPr>
                        <a:t>&gt;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321.975,</a:t>
                      </a:r>
                      <a:r>
                        <a:rPr lang="en-US" sz="1500" baseline="0" dirty="0">
                          <a:latin typeface="+mn-lt"/>
                        </a:rPr>
                        <a:t> 191.822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336.720, 148.935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290.875, 128.735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00485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Mean power to the beam: &lt;</a:t>
                      </a:r>
                      <a:r>
                        <a:rPr lang="en-US" sz="1500" dirty="0" err="1">
                          <a:latin typeface="+mn-lt"/>
                        </a:rPr>
                        <a:t>P</a:t>
                      </a:r>
                      <a:r>
                        <a:rPr lang="en-US" sz="1500" baseline="-25000" dirty="0" err="1">
                          <a:latin typeface="+mn-lt"/>
                        </a:rPr>
                        <a:t>beam</a:t>
                      </a:r>
                      <a:r>
                        <a:rPr lang="en-US" sz="1500" baseline="0" dirty="0">
                          <a:latin typeface="+mn-lt"/>
                        </a:rPr>
                        <a:t>&gt; [W]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215.729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289.879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262.241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5675262" y="838200"/>
            <a:ext cx="2478137" cy="51182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495800" y="1447800"/>
            <a:ext cx="3505200" cy="381000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50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23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380 GeV K-based powering scheme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807522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Example of RF Distribution as presented by I. </a:t>
            </a:r>
            <a:r>
              <a:rPr lang="en-US" dirty="0" err="1">
                <a:solidFill>
                  <a:srgbClr val="3366FF"/>
                </a:solidFill>
                <a:latin typeface="+mj-lt"/>
                <a:cs typeface="Comic Sans MS"/>
              </a:rPr>
              <a:t>Syratchev</a:t>
            </a: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 on 21/01/2017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250" y="1358053"/>
            <a:ext cx="3333867" cy="23757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450" y="3700318"/>
            <a:ext cx="5638800" cy="26080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77000" y="5943600"/>
            <a:ext cx="15223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I. </a:t>
            </a:r>
            <a:r>
              <a:rPr lang="en-US" sz="1200" i="1" dirty="0" err="1"/>
              <a:t>Syratchev</a:t>
            </a:r>
            <a:r>
              <a:rPr lang="en-US" sz="1200" i="1" dirty="0"/>
              <a:t> 21/01/17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05362" y="5257800"/>
            <a:ext cx="27603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16302" y="5899205"/>
            <a:ext cx="256953" cy="30777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4" name="Rectangle 3"/>
          <p:cNvSpPr/>
          <p:nvPr/>
        </p:nvSpPr>
        <p:spPr>
          <a:xfrm>
            <a:off x="5641023" y="5486400"/>
            <a:ext cx="472950" cy="3820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18414" y="5746284"/>
            <a:ext cx="195334" cy="113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279058" y="5538020"/>
            <a:ext cx="381000" cy="0"/>
          </a:xfrm>
          <a:prstGeom prst="line">
            <a:avLst/>
          </a:prstGeom>
          <a:ln w="444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00600" y="1447800"/>
            <a:ext cx="3516284" cy="13849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rPr>
              <a:t>42.5 x 4 = 170MW in 325ns out of BOC</a:t>
            </a:r>
          </a:p>
          <a:p>
            <a:r>
              <a:rPr lang="en-US" sz="1200" dirty="0">
                <a:solidFill>
                  <a:srgbClr val="FFC000"/>
                </a:solidFill>
                <a:latin typeface="Helvetica" charset="0"/>
                <a:ea typeface="Helvetica" charset="0"/>
                <a:cs typeface="Helvetica" charset="0"/>
              </a:rPr>
              <a:t>60% RF transfer efficiency of BOC + waveguides</a:t>
            </a:r>
          </a:p>
          <a:p>
            <a:r>
              <a:rPr lang="en-US" sz="1200" dirty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rPr>
              <a:t>Multiplication factor BOC = 5</a:t>
            </a:r>
          </a:p>
          <a:p>
            <a:r>
              <a:rPr lang="en-US" sz="1200" dirty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rPr>
              <a:t>Power needed from klystron = 57MW in 1.625</a:t>
            </a:r>
            <a:r>
              <a:rPr lang="en-US" sz="1200" dirty="0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200" dirty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rPr>
              <a:t>s</a:t>
            </a:r>
          </a:p>
          <a:p>
            <a:r>
              <a:rPr lang="en-US" sz="1200" dirty="0">
                <a:solidFill>
                  <a:srgbClr val="FFC000"/>
                </a:solidFill>
                <a:latin typeface="Helvetica" charset="0"/>
                <a:ea typeface="Helvetica" charset="0"/>
                <a:cs typeface="Helvetica" charset="0"/>
              </a:rPr>
              <a:t>Insertion losses have not been considered</a:t>
            </a:r>
          </a:p>
          <a:p>
            <a:endParaRPr lang="en-US" sz="1200" dirty="0">
              <a:solidFill>
                <a:srgbClr val="FFC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sz="1200" dirty="0">
                <a:solidFill>
                  <a:srgbClr val="0070C0"/>
                </a:solidFill>
                <a:latin typeface="Helvetica" charset="0"/>
                <a:ea typeface="Helvetica" charset="0"/>
                <a:cs typeface="Helvetica" charset="0"/>
              </a:rPr>
              <a:t>Losses in WG = 0.1dB/m, ~ 60 to 100W/m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2362200"/>
            <a:ext cx="610465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00"/>
              <a:t>2 x </a:t>
            </a:r>
            <a:r>
              <a:rPr lang="en-US" sz="1300">
                <a:solidFill>
                  <a:srgbClr val="FF0000"/>
                </a:solidFill>
              </a:rPr>
              <a:t>57</a:t>
            </a:r>
            <a:endParaRPr lang="en-US" sz="13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3865" y="5391793"/>
            <a:ext cx="736554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FF0000"/>
                </a:solidFill>
              </a:rPr>
              <a:t>170MW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64920" y="2819400"/>
            <a:ext cx="1340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my numbers in red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C7F17C-9F39-8B4A-BC70-62C03E1275C5}"/>
              </a:ext>
            </a:extLst>
          </p:cNvPr>
          <p:cNvSpPr txBox="1"/>
          <p:nvPr/>
        </p:nvSpPr>
        <p:spPr>
          <a:xfrm>
            <a:off x="4748150" y="3048000"/>
            <a:ext cx="34052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dirty="0">
                <a:solidFill>
                  <a:srgbClr val="3366FF"/>
                </a:solidFill>
                <a:latin typeface="+mj-lt"/>
                <a:cs typeface="Comic Sans MS"/>
              </a:rPr>
              <a:t>Plug power ranging </a:t>
            </a:r>
            <a:r>
              <a:rPr lang="en-US" sz="1400" dirty="0">
                <a:solidFill>
                  <a:srgbClr val="FF0000"/>
                </a:solidFill>
                <a:latin typeface="+mj-lt"/>
                <a:cs typeface="Comic Sans MS"/>
              </a:rPr>
              <a:t>20 – 25kW/modulator </a:t>
            </a:r>
            <a:r>
              <a:rPr lang="en-US" sz="1400" dirty="0">
                <a:solidFill>
                  <a:srgbClr val="3366FF"/>
                </a:solidFill>
                <a:latin typeface="+mj-lt"/>
                <a:cs typeface="Comic Sans MS"/>
              </a:rPr>
              <a:t>(without solenoids) for klystron efficiencies </a:t>
            </a:r>
            <a:r>
              <a:rPr lang="en-US" sz="1400" dirty="0">
                <a:solidFill>
                  <a:srgbClr val="FF0000"/>
                </a:solidFill>
                <a:latin typeface="+mj-lt"/>
                <a:cs typeface="Comic Sans MS"/>
              </a:rPr>
              <a:t>70 – 60%.</a:t>
            </a:r>
          </a:p>
        </p:txBody>
      </p:sp>
    </p:spTree>
    <p:extLst>
      <p:ext uri="{BB962C8B-B14F-4D97-AF65-F5344CB8AC3E}">
        <p14:creationId xmlns:p14="http://schemas.microsoft.com/office/powerpoint/2010/main" val="11772264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図 6">
            <a:extLst>
              <a:ext uri="{FF2B5EF4-FFF2-40B4-BE49-F238E27FC236}">
                <a16:creationId xmlns:a16="http://schemas.microsoft.com/office/drawing/2014/main" id="{7F27CB4E-D2F1-FA4E-93C7-12B5A6958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4498" y="1123811"/>
            <a:ext cx="1432474" cy="2647905"/>
          </a:xfrm>
          <a:prstGeom prst="rect">
            <a:avLst/>
          </a:prstGeom>
          <a:ln>
            <a:noFill/>
          </a:ln>
        </p:spPr>
      </p:pic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24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Efficiency is a key parameter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704193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Search for maximum efficiency includes klystron solenoids and </a:t>
            </a:r>
            <a:r>
              <a:rPr lang="en-US" dirty="0">
                <a:solidFill>
                  <a:srgbClr val="3366FF"/>
                </a:solidFill>
                <a:cs typeface="Comic Sans MS"/>
              </a:rPr>
              <a:t>waveguides</a:t>
            </a: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5641023" y="5486400"/>
            <a:ext cx="472950" cy="3820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18414" y="5746284"/>
            <a:ext cx="195334" cy="1138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65E564B-736C-4346-B686-9D0097ACC2E9}"/>
              </a:ext>
            </a:extLst>
          </p:cNvPr>
          <p:cNvGrpSpPr/>
          <p:nvPr/>
        </p:nvGrpSpPr>
        <p:grpSpPr>
          <a:xfrm>
            <a:off x="457200" y="3992295"/>
            <a:ext cx="1783755" cy="1570305"/>
            <a:chOff x="171451" y="2115402"/>
            <a:chExt cx="2828924" cy="2490406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C596F59A-927E-8044-83D4-CEA45C40EE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368167"/>
              <a:ext cx="2693686" cy="1237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4">
              <a:extLst>
                <a:ext uri="{FF2B5EF4-FFF2-40B4-BE49-F238E27FC236}">
                  <a16:creationId xmlns:a16="http://schemas.microsoft.com/office/drawing/2014/main" id="{4BB83D9D-B4E0-8742-B01A-DC6D4A71ED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638"/>
            <a:stretch/>
          </p:blipFill>
          <p:spPr bwMode="auto">
            <a:xfrm>
              <a:off x="251520" y="2494284"/>
              <a:ext cx="2693686" cy="8918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1D9991E-B5BD-B54E-96B9-2436EDC6528F}"/>
                </a:ext>
              </a:extLst>
            </p:cNvPr>
            <p:cNvSpPr/>
            <p:nvPr/>
          </p:nvSpPr>
          <p:spPr>
            <a:xfrm>
              <a:off x="171451" y="2115402"/>
              <a:ext cx="2828924" cy="2490404"/>
            </a:xfrm>
            <a:prstGeom prst="rect">
              <a:avLst/>
            </a:prstGeom>
            <a:noFill/>
            <a:ln w="44450" cap="flat" cmpd="dbl" algn="ctr">
              <a:solidFill>
                <a:srgbClr val="4F81B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89EBDA6-1C06-5E46-94EE-2FF97CF6CB9D}"/>
                </a:ext>
              </a:extLst>
            </p:cNvPr>
            <p:cNvSpPr txBox="1"/>
            <p:nvPr/>
          </p:nvSpPr>
          <p:spPr>
            <a:xfrm>
              <a:off x="251520" y="2173738"/>
              <a:ext cx="2693686" cy="307778"/>
            </a:xfrm>
            <a:prstGeom prst="rect">
              <a:avLst/>
            </a:prstGeom>
            <a:solidFill>
              <a:srgbClr val="3366FF"/>
            </a:solidFill>
          </p:spPr>
          <p:txBody>
            <a:bodyPr wrap="none" rtlCol="0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bg1"/>
                  </a:solidFill>
                </a:rPr>
                <a:t>RECTANGULAR WAVEGUIDE</a:t>
              </a:r>
            </a:p>
          </p:txBody>
        </p:sp>
      </p:grpSp>
      <p:pic>
        <p:nvPicPr>
          <p:cNvPr id="28" name="Picture 4">
            <a:extLst>
              <a:ext uri="{FF2B5EF4-FFF2-40B4-BE49-F238E27FC236}">
                <a16:creationId xmlns:a16="http://schemas.microsoft.com/office/drawing/2014/main" id="{28127DBE-B273-3141-A275-55BF2DAC8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783968"/>
            <a:ext cx="2951373" cy="1943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6332B73-0363-9848-BBFE-B6EF5FC6C3D1}"/>
              </a:ext>
            </a:extLst>
          </p:cNvPr>
          <p:cNvSpPr txBox="1"/>
          <p:nvPr/>
        </p:nvSpPr>
        <p:spPr>
          <a:xfrm>
            <a:off x="391344" y="5678269"/>
            <a:ext cx="8371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8124825" algn="r"/>
              </a:tabLst>
            </a:pPr>
            <a:r>
              <a:rPr lang="it-IT" dirty="0"/>
              <a:t>With a double-</a:t>
            </a:r>
            <a:r>
              <a:rPr lang="it-IT" dirty="0" err="1"/>
              <a:t>height</a:t>
            </a:r>
            <a:r>
              <a:rPr lang="it-IT" dirty="0"/>
              <a:t> </a:t>
            </a:r>
            <a:r>
              <a:rPr lang="it-IT" dirty="0" err="1"/>
              <a:t>waveguide</a:t>
            </a:r>
            <a:r>
              <a:rPr lang="it-IT" dirty="0"/>
              <a:t>, the </a:t>
            </a:r>
            <a:r>
              <a:rPr lang="it-IT" dirty="0" err="1"/>
              <a:t>attenuation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reduced</a:t>
            </a:r>
            <a:r>
              <a:rPr lang="it-IT" dirty="0"/>
              <a:t> by </a:t>
            </a:r>
            <a:r>
              <a:rPr lang="it-IT" b="1" dirty="0">
                <a:solidFill>
                  <a:srgbClr val="C00000"/>
                </a:solidFill>
              </a:rPr>
              <a:t>40%</a:t>
            </a:r>
            <a:r>
              <a:rPr lang="it-IT" dirty="0"/>
              <a:t> and </a:t>
            </a:r>
            <a:r>
              <a:rPr lang="it-IT" dirty="0" err="1"/>
              <a:t>electric</a:t>
            </a:r>
            <a:r>
              <a:rPr lang="it-IT" dirty="0"/>
              <a:t> and </a:t>
            </a:r>
            <a:r>
              <a:rPr lang="it-IT" dirty="0" err="1"/>
              <a:t>magnetic</a:t>
            </a:r>
            <a:r>
              <a:rPr lang="it-IT" dirty="0"/>
              <a:t> </a:t>
            </a:r>
            <a:r>
              <a:rPr lang="it-IT" dirty="0" err="1"/>
              <a:t>fields</a:t>
            </a:r>
            <a:r>
              <a:rPr lang="it-IT" dirty="0"/>
              <a:t> are </a:t>
            </a:r>
            <a:r>
              <a:rPr lang="it-IT" dirty="0" err="1"/>
              <a:t>reduced</a:t>
            </a:r>
            <a:r>
              <a:rPr lang="it-IT" dirty="0"/>
              <a:t> by </a:t>
            </a:r>
            <a:r>
              <a:rPr lang="it-IT" b="1" dirty="0">
                <a:solidFill>
                  <a:srgbClr val="C00000"/>
                </a:solidFill>
              </a:rPr>
              <a:t>30%</a:t>
            </a:r>
            <a:r>
              <a:rPr lang="it-IT" dirty="0"/>
              <a:t>.</a:t>
            </a:r>
            <a:r>
              <a:rPr lang="en-US" b="1" i="1" dirty="0">
                <a:solidFill>
                  <a:srgbClr val="3366FF"/>
                </a:solidFill>
                <a:cs typeface="Comic Sans MS"/>
              </a:rPr>
              <a:t> 	</a:t>
            </a: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See presentation at CLIC WS 2018 by C. </a:t>
            </a:r>
            <a:r>
              <a:rPr lang="en-US" sz="1400" b="1" i="1" dirty="0" err="1">
                <a:solidFill>
                  <a:srgbClr val="3366FF"/>
                </a:solidFill>
                <a:cs typeface="Comic Sans MS"/>
              </a:rPr>
              <a:t>Serpico</a:t>
            </a: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 on 23/01</a:t>
            </a:r>
          </a:p>
        </p:txBody>
      </p:sp>
      <p:graphicFrame>
        <p:nvGraphicFramePr>
          <p:cNvPr id="54" name="表 8">
            <a:extLst>
              <a:ext uri="{FF2B5EF4-FFF2-40B4-BE49-F238E27FC236}">
                <a16:creationId xmlns:a16="http://schemas.microsoft.com/office/drawing/2014/main" id="{F566121E-408A-474B-862E-58A371EE7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907893"/>
              </p:ext>
            </p:extLst>
          </p:nvPr>
        </p:nvGraphicFramePr>
        <p:xfrm>
          <a:off x="406166" y="1123811"/>
          <a:ext cx="40151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3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+mn-lt"/>
                        </a:rPr>
                        <a:t>Design Parameters 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389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Superconductor</a:t>
                      </a:r>
                    </a:p>
                    <a:p>
                      <a:r>
                        <a:rPr kumimoji="1" lang="en-US" altLang="ja-JP" sz="1400" dirty="0">
                          <a:latin typeface="+mn-lt"/>
                        </a:rPr>
                        <a:t>(T-operation) 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MgB</a:t>
                      </a:r>
                      <a:r>
                        <a:rPr kumimoji="1" lang="en-US" altLang="ja-JP" sz="1400" baseline="-25000" dirty="0">
                          <a:latin typeface="+mn-lt"/>
                        </a:rPr>
                        <a:t>2 </a:t>
                      </a:r>
                      <a:r>
                        <a:rPr kumimoji="1" lang="en-US" altLang="ja-JP" sz="1400" dirty="0">
                          <a:latin typeface="+mn-lt"/>
                        </a:rPr>
                        <a:t>(@ 20 K)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Current 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50 A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Central  field 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0.7 T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Stored energy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~ 10 kJ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+mn-lt"/>
                        </a:rPr>
                        <a:t>Cryo</a:t>
                      </a:r>
                      <a:r>
                        <a:rPr kumimoji="1" lang="en-US" altLang="ja-JP" sz="1400" dirty="0">
                          <a:latin typeface="+mn-lt"/>
                        </a:rPr>
                        <a:t>-</a:t>
                      </a:r>
                      <a:r>
                        <a:rPr kumimoji="1" lang="ja-JP" altLang="ja-JP" sz="1400" dirty="0">
                          <a:latin typeface="+mn-lt"/>
                        </a:rPr>
                        <a:t>c</a:t>
                      </a:r>
                      <a:r>
                        <a:rPr kumimoji="1" lang="en-US" altLang="ja-JP" sz="1400" dirty="0" err="1">
                          <a:latin typeface="+mn-lt"/>
                        </a:rPr>
                        <a:t>ooler</a:t>
                      </a:r>
                      <a:r>
                        <a:rPr kumimoji="1" lang="ja-JP" altLang="en-US" sz="1400" dirty="0">
                          <a:latin typeface="+mn-lt"/>
                        </a:rPr>
                        <a:t> </a:t>
                      </a:r>
                      <a:r>
                        <a:rPr kumimoji="1" lang="en-US" altLang="ja-JP" sz="1400" dirty="0">
                          <a:latin typeface="+mn-lt"/>
                        </a:rPr>
                        <a:t>applied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6.7 W @ 20 K, 13.5 W @ 80 K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AC Plug Power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+mn-lt"/>
                        </a:rPr>
                        <a:t>≤</a:t>
                      </a:r>
                      <a:r>
                        <a:rPr kumimoji="1" lang="en-US" altLang="ja-JP" sz="1400" baseline="0" dirty="0">
                          <a:latin typeface="+mn-lt"/>
                        </a:rPr>
                        <a:t> </a:t>
                      </a:r>
                      <a:r>
                        <a:rPr kumimoji="1" lang="en-US" altLang="ja-JP" sz="1400" dirty="0">
                          <a:latin typeface="+mn-lt"/>
                        </a:rPr>
                        <a:t>3 kW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5" name="TextBox 54">
            <a:extLst>
              <a:ext uri="{FF2B5EF4-FFF2-40B4-BE49-F238E27FC236}">
                <a16:creationId xmlns:a16="http://schemas.microsoft.com/office/drawing/2014/main" id="{AF10BAB6-289F-3548-BD21-ED76C32FC430}"/>
              </a:ext>
            </a:extLst>
          </p:cNvPr>
          <p:cNvSpPr txBox="1"/>
          <p:nvPr/>
        </p:nvSpPr>
        <p:spPr>
          <a:xfrm>
            <a:off x="6485368" y="2152471"/>
            <a:ext cx="235383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With present Cu-based solenoid magnets, the ac-plug power is 20kW/klystron</a:t>
            </a:r>
          </a:p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(40kW/modulator)</a:t>
            </a:r>
          </a:p>
        </p:txBody>
      </p:sp>
      <p:pic>
        <p:nvPicPr>
          <p:cNvPr id="56" name="Picture 5">
            <a:extLst>
              <a:ext uri="{FF2B5EF4-FFF2-40B4-BE49-F238E27FC236}">
                <a16:creationId xmlns:a16="http://schemas.microsoft.com/office/drawing/2014/main" id="{6F184841-6728-6A48-B530-1022CA358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771716"/>
            <a:ext cx="2951373" cy="1943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BBFF32-4E95-A649-8E37-5FC45A641353}"/>
              </a:ext>
            </a:extLst>
          </p:cNvPr>
          <p:cNvSpPr/>
          <p:nvPr/>
        </p:nvSpPr>
        <p:spPr>
          <a:xfrm>
            <a:off x="6400800" y="1381780"/>
            <a:ext cx="26141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See presentation at CLIC WS 2018 by A. Yamamoto on 24/01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6E29B25-40E5-8342-AFC1-5F4E8F91D0B7}"/>
              </a:ext>
            </a:extLst>
          </p:cNvPr>
          <p:cNvCxnSpPr/>
          <p:nvPr/>
        </p:nvCxnSpPr>
        <p:spPr>
          <a:xfrm flipV="1">
            <a:off x="1371600" y="3810000"/>
            <a:ext cx="6553200" cy="12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1174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25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Module Power Dissipation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7620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Power dissipation and temperature stabilization are critical. Limiting the heat transfer to air in the tunnel is a requirement. Development work is in progress to clarify the picture.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149320"/>
              </p:ext>
            </p:extLst>
          </p:nvPr>
        </p:nvGraphicFramePr>
        <p:xfrm>
          <a:off x="1295400" y="1676400"/>
          <a:ext cx="6477000" cy="4230464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909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0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0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57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389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>
                          <a:effectLst/>
                        </a:rPr>
                        <a:t>Component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effectLst/>
                        </a:rPr>
                        <a:t>unit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800" b="1" u="none" strike="noStrike">
                          <a:effectLst/>
                        </a:rPr>
                        <a:t>380 GeV DB</a:t>
                      </a:r>
                      <a:endParaRPr lang="sk-SK" sz="18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800" b="1" u="none" strike="noStrike" dirty="0">
                          <a:effectLst/>
                        </a:rPr>
                        <a:t>380 </a:t>
                      </a:r>
                      <a:r>
                        <a:rPr lang="sk-SK" sz="1800" b="1" u="none" strike="noStrike" dirty="0" err="1">
                          <a:effectLst/>
                        </a:rPr>
                        <a:t>GeV</a:t>
                      </a:r>
                      <a:r>
                        <a:rPr lang="sk-SK" sz="1800" b="1" u="none" strike="noStrike" dirty="0">
                          <a:effectLst/>
                        </a:rPr>
                        <a:t> K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MBQ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MW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u="none" strike="noStrike">
                          <a:effectLst/>
                        </a:rPr>
                        <a:t>1.9</a:t>
                      </a:r>
                      <a:endParaRPr lang="nb-NO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u="none" strike="noStrike" dirty="0">
                          <a:effectLst/>
                        </a:rPr>
                        <a:t>1.4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DBQ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MW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u="none" strike="noStrike">
                          <a:effectLst/>
                        </a:rPr>
                        <a:t>1.1</a:t>
                      </a:r>
                      <a:endParaRPr lang="nb-NO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MB Beam instrumentation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MW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u="none" strike="noStrike">
                          <a:effectLst/>
                        </a:rPr>
                        <a:t>0.015</a:t>
                      </a:r>
                      <a:endParaRPr lang="nb-NO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u="none" strike="noStrike" dirty="0">
                          <a:effectLst/>
                        </a:rPr>
                        <a:t>0.015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DB Beam instrumentation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MW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u="none" strike="noStrike">
                          <a:effectLst/>
                        </a:rPr>
                        <a:t>0.077</a:t>
                      </a:r>
                      <a:endParaRPr lang="hr-HR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MBQ stabilization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MW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u="none" strike="noStrike">
                          <a:effectLst/>
                        </a:rPr>
                        <a:t>0.1</a:t>
                      </a:r>
                      <a:endParaRPr lang="nb-NO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u="none" strike="noStrike" dirty="0">
                          <a:effectLst/>
                        </a:rPr>
                        <a:t>0.1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MB AS loaded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MW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u="none" strike="noStrike" dirty="0">
                          <a:effectLst/>
                        </a:rPr>
                        <a:t>9.7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MB AS unloaded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MW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u="none" strike="noStrike" dirty="0">
                          <a:effectLst/>
                        </a:rPr>
                        <a:t>15.8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DB RF structures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MW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u="none" strike="noStrike">
                          <a:effectLst/>
                        </a:rPr>
                        <a:t>0.91</a:t>
                      </a:r>
                      <a:endParaRPr lang="nb-NO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MB klystrons (</a:t>
                      </a:r>
                      <a:r>
                        <a:rPr lang="en-US" sz="1800" u="none" strike="noStrike" dirty="0" err="1">
                          <a:effectLst/>
                        </a:rPr>
                        <a:t>klys</a:t>
                      </a:r>
                      <a:r>
                        <a:rPr lang="en-US" sz="1800" u="none" strike="noStrike" dirty="0">
                          <a:effectLst/>
                        </a:rPr>
                        <a:t>.</a:t>
                      </a:r>
                      <a:r>
                        <a:rPr lang="en-US" sz="1800" u="none" strike="noStrike" baseline="0" dirty="0">
                          <a:effectLst/>
                        </a:rPr>
                        <a:t> </a:t>
                      </a:r>
                      <a:r>
                        <a:rPr lang="en-US" sz="1800" u="none" strike="noStrike" baseline="0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h</a:t>
                      </a:r>
                      <a:r>
                        <a:rPr lang="en-US" sz="1800" u="none" strike="noStrike" baseline="0" dirty="0">
                          <a:effectLst/>
                        </a:rPr>
                        <a:t> = 70%)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MW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800" u="none" strike="noStrike" dirty="0">
                          <a:effectLst/>
                        </a:rPr>
                        <a:t>18</a:t>
                      </a:r>
                      <a:endParaRPr lang="fi-F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9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MB klystron modulators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MW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Oval 1"/>
          <p:cNvSpPr/>
          <p:nvPr/>
        </p:nvSpPr>
        <p:spPr>
          <a:xfrm>
            <a:off x="6832600" y="5139266"/>
            <a:ext cx="533400" cy="8382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822925" y="6021044"/>
            <a:ext cx="2552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Dissipated in the klystron gallery</a:t>
            </a:r>
          </a:p>
        </p:txBody>
      </p:sp>
    </p:spTree>
    <p:extLst>
      <p:ext uri="{BB962C8B-B14F-4D97-AF65-F5344CB8AC3E}">
        <p14:creationId xmlns:p14="http://schemas.microsoft.com/office/powerpoint/2010/main" val="158651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26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Module Power Dissipation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2069068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Developed a strategy for the definition of the parameter space.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87779" y="6200001"/>
            <a:ext cx="1172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E. Lam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E07111-E511-2B40-B3BD-12A6D6789989}"/>
              </a:ext>
            </a:extLst>
          </p:cNvPr>
          <p:cNvSpPr txBox="1"/>
          <p:nvPr/>
        </p:nvSpPr>
        <p:spPr>
          <a:xfrm>
            <a:off x="4143081" y="4053848"/>
            <a:ext cx="3338938" cy="232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tuning of coefficient for convection</a:t>
            </a:r>
            <a:endParaRPr lang="en-HK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8496F5-AF67-0948-A98B-CDF34C974D08}"/>
              </a:ext>
            </a:extLst>
          </p:cNvPr>
          <p:cNvSpPr txBox="1"/>
          <p:nvPr/>
        </p:nvSpPr>
        <p:spPr>
          <a:xfrm>
            <a:off x="1808820" y="3252124"/>
            <a:ext cx="1402496" cy="232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Experiment</a:t>
            </a:r>
            <a:endParaRPr lang="en-HK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CAEFA6-314A-184C-8E31-1078F0149011}"/>
              </a:ext>
            </a:extLst>
          </p:cNvPr>
          <p:cNvSpPr txBox="1"/>
          <p:nvPr/>
        </p:nvSpPr>
        <p:spPr>
          <a:xfrm>
            <a:off x="1808822" y="3703960"/>
            <a:ext cx="1402489" cy="23221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CFD</a:t>
            </a:r>
            <a:endParaRPr lang="en-HK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3EB0C2-C3C2-6B4E-93BE-67115659FCDE}"/>
              </a:ext>
            </a:extLst>
          </p:cNvPr>
          <p:cNvSpPr txBox="1"/>
          <p:nvPr/>
        </p:nvSpPr>
        <p:spPr>
          <a:xfrm>
            <a:off x="3716460" y="3252124"/>
            <a:ext cx="4783262" cy="232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Temperatures at pre-selected points</a:t>
            </a:r>
            <a:endParaRPr lang="en-HK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3391E9-5BD6-9242-B1DF-2E0E46BF22D0}"/>
              </a:ext>
            </a:extLst>
          </p:cNvPr>
          <p:cNvSpPr txBox="1"/>
          <p:nvPr/>
        </p:nvSpPr>
        <p:spPr>
          <a:xfrm>
            <a:off x="3716460" y="3705437"/>
            <a:ext cx="4805247" cy="232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Different variable fields for every fluid/ solid domain</a:t>
            </a:r>
            <a:endParaRPr lang="en-HK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9E78C5-863A-8A4E-82AE-84D5AC724882}"/>
              </a:ext>
            </a:extLst>
          </p:cNvPr>
          <p:cNvSpPr txBox="1"/>
          <p:nvPr/>
        </p:nvSpPr>
        <p:spPr>
          <a:xfrm>
            <a:off x="3716460" y="4371994"/>
            <a:ext cx="480524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Temperature field for solid &amp; heat dissipation values </a:t>
            </a:r>
            <a:endParaRPr lang="en-HK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80DEDFE-CC1E-4149-9E82-C31D16CDB8F3}"/>
              </a:ext>
            </a:extLst>
          </p:cNvPr>
          <p:cNvCxnSpPr>
            <a:cxnSpLocks/>
            <a:stCxn id="14" idx="3"/>
            <a:endCxn id="16" idx="1"/>
          </p:cNvCxnSpPr>
          <p:nvPr/>
        </p:nvCxnSpPr>
        <p:spPr>
          <a:xfrm>
            <a:off x="3211316" y="3368232"/>
            <a:ext cx="505144" cy="0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19AB21F-921A-7949-9CAC-B0489F0001AB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>
            <a:off x="3211311" y="3820068"/>
            <a:ext cx="505148" cy="1477"/>
          </a:xfrm>
          <a:prstGeom prst="straightConnector1">
            <a:avLst/>
          </a:prstGeom>
          <a:ln>
            <a:tailEnd type="triangle"/>
          </a:ln>
          <a:effectLst>
            <a:glow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DB20BDB-6ECB-1043-AA60-2D00B71865EC}"/>
              </a:ext>
            </a:extLst>
          </p:cNvPr>
          <p:cNvCxnSpPr>
            <a:cxnSpLocks/>
            <a:stCxn id="35" idx="3"/>
            <a:endCxn id="18" idx="1"/>
          </p:cNvCxnSpPr>
          <p:nvPr/>
        </p:nvCxnSpPr>
        <p:spPr>
          <a:xfrm>
            <a:off x="3421067" y="4488103"/>
            <a:ext cx="295393" cy="0"/>
          </a:xfrm>
          <a:prstGeom prst="straightConnector1">
            <a:avLst/>
          </a:prstGeom>
          <a:ln>
            <a:tailEnd type="triangle"/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D467C32-66E4-EF41-9465-00655EA8DB48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8521706" y="3821545"/>
            <a:ext cx="204859" cy="0"/>
          </a:xfrm>
          <a:prstGeom prst="straightConnector1">
            <a:avLst/>
          </a:prstGeom>
          <a:ln>
            <a:tailEnd type="triangle"/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A569505-D415-224E-B739-8BF317DEBABA}"/>
              </a:ext>
            </a:extLst>
          </p:cNvPr>
          <p:cNvCxnSpPr>
            <a:cxnSpLocks/>
            <a:endCxn id="18" idx="3"/>
          </p:cNvCxnSpPr>
          <p:nvPr/>
        </p:nvCxnSpPr>
        <p:spPr>
          <a:xfrm flipH="1">
            <a:off x="8521707" y="4488103"/>
            <a:ext cx="204857" cy="0"/>
          </a:xfrm>
          <a:prstGeom prst="straightConnector1">
            <a:avLst/>
          </a:prstGeom>
          <a:ln>
            <a:tailEnd type="triangle"/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6163DA2-B168-2F42-95D5-FD54CE603C82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8499722" y="3368232"/>
            <a:ext cx="226841" cy="0"/>
          </a:xfrm>
          <a:prstGeom prst="line">
            <a:avLst/>
          </a:prstGeom>
          <a:ln/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3C97015-2892-3D4A-9CD9-36E00105F593}"/>
              </a:ext>
            </a:extLst>
          </p:cNvPr>
          <p:cNvCxnSpPr>
            <a:cxnSpLocks/>
          </p:cNvCxnSpPr>
          <p:nvPr/>
        </p:nvCxnSpPr>
        <p:spPr>
          <a:xfrm>
            <a:off x="8726563" y="3368233"/>
            <a:ext cx="7539" cy="1527976"/>
          </a:xfrm>
          <a:prstGeom prst="line">
            <a:avLst/>
          </a:prstGeom>
          <a:ln/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650F1A4-197A-4D4A-A6CC-B0DB25769794}"/>
              </a:ext>
            </a:extLst>
          </p:cNvPr>
          <p:cNvSpPr txBox="1"/>
          <p:nvPr/>
        </p:nvSpPr>
        <p:spPr>
          <a:xfrm rot="5400000">
            <a:off x="8595065" y="4075092"/>
            <a:ext cx="731755" cy="23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validation</a:t>
            </a:r>
            <a:endParaRPr lang="en-HK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3F71803-2CA3-174F-AAF5-88586A5E0215}"/>
              </a:ext>
            </a:extLst>
          </p:cNvPr>
          <p:cNvCxnSpPr>
            <a:cxnSpLocks/>
          </p:cNvCxnSpPr>
          <p:nvPr/>
        </p:nvCxnSpPr>
        <p:spPr>
          <a:xfrm flipH="1">
            <a:off x="1857017" y="4187077"/>
            <a:ext cx="8681" cy="705849"/>
          </a:xfrm>
          <a:prstGeom prst="line">
            <a:avLst/>
          </a:prstGeom>
          <a:ln>
            <a:solidFill>
              <a:schemeClr val="accent6"/>
            </a:solidFill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238A233-8CAD-1747-A639-C91C7A503612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1857015" y="4484066"/>
            <a:ext cx="161555" cy="403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CDA976A-CB0F-EF41-9289-5503CCDBF88E}"/>
              </a:ext>
            </a:extLst>
          </p:cNvPr>
          <p:cNvCxnSpPr>
            <a:cxnSpLocks/>
          </p:cNvCxnSpPr>
          <p:nvPr/>
        </p:nvCxnSpPr>
        <p:spPr>
          <a:xfrm>
            <a:off x="1870846" y="4192070"/>
            <a:ext cx="2116920" cy="0"/>
          </a:xfrm>
          <a:prstGeom prst="line">
            <a:avLst/>
          </a:prstGeom>
          <a:ln>
            <a:solidFill>
              <a:schemeClr val="accent6"/>
            </a:solidFill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E468C50-E1F5-434B-82CE-5391CF99CB42}"/>
              </a:ext>
            </a:extLst>
          </p:cNvPr>
          <p:cNvCxnSpPr>
            <a:cxnSpLocks/>
          </p:cNvCxnSpPr>
          <p:nvPr/>
        </p:nvCxnSpPr>
        <p:spPr>
          <a:xfrm flipV="1">
            <a:off x="3987765" y="3937655"/>
            <a:ext cx="0" cy="249422"/>
          </a:xfrm>
          <a:prstGeom prst="line">
            <a:avLst/>
          </a:prstGeom>
          <a:ln>
            <a:solidFill>
              <a:schemeClr val="accent6"/>
            </a:solidFill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2" name="Left Brace 31">
            <a:extLst>
              <a:ext uri="{FF2B5EF4-FFF2-40B4-BE49-F238E27FC236}">
                <a16:creationId xmlns:a16="http://schemas.microsoft.com/office/drawing/2014/main" id="{9FBFA98D-2AD4-B64F-B88D-97A208DE1640}"/>
              </a:ext>
            </a:extLst>
          </p:cNvPr>
          <p:cNvSpPr/>
          <p:nvPr/>
        </p:nvSpPr>
        <p:spPr>
          <a:xfrm>
            <a:off x="1562605" y="3718045"/>
            <a:ext cx="178457" cy="1321388"/>
          </a:xfrm>
          <a:prstGeom prst="leftBrace">
            <a:avLst>
              <a:gd name="adj1" fmla="val 70805"/>
              <a:gd name="adj2" fmla="val 50000"/>
            </a:avLst>
          </a:prstGeom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8CF2F4B-1F90-6545-8964-9386DB690374}"/>
              </a:ext>
            </a:extLst>
          </p:cNvPr>
          <p:cNvSpPr txBox="1"/>
          <p:nvPr/>
        </p:nvSpPr>
        <p:spPr>
          <a:xfrm>
            <a:off x="-23648" y="4109705"/>
            <a:ext cx="1663704" cy="557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external models for assumptions (e.g. tunnel wall)</a:t>
            </a:r>
            <a:endParaRPr lang="en-HK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1AED0BE-F1CB-614B-A3E1-866B480F2288}"/>
              </a:ext>
            </a:extLst>
          </p:cNvPr>
          <p:cNvSpPr txBox="1"/>
          <p:nvPr/>
        </p:nvSpPr>
        <p:spPr>
          <a:xfrm>
            <a:off x="5188304" y="2895600"/>
            <a:ext cx="1152879" cy="23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solidFill>
                  <a:schemeClr val="tx2">
                    <a:lumMod val="75000"/>
                  </a:schemeClr>
                </a:solidFill>
              </a:rPr>
              <a:t>Obtained Results</a:t>
            </a:r>
            <a:endParaRPr lang="en-HK" sz="14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F384080-BFD7-FB44-90C0-FD5835B42270}"/>
              </a:ext>
            </a:extLst>
          </p:cNvPr>
          <p:cNvSpPr txBox="1"/>
          <p:nvPr/>
        </p:nvSpPr>
        <p:spPr>
          <a:xfrm>
            <a:off x="2030975" y="2925294"/>
            <a:ext cx="718637" cy="23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solidFill>
                  <a:schemeClr val="tx2">
                    <a:lumMod val="75000"/>
                  </a:schemeClr>
                </a:solidFill>
              </a:rPr>
              <a:t>Approach</a:t>
            </a:r>
            <a:endParaRPr lang="en-HK" sz="14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72CF834-6FB9-B443-9AA0-456C0F09F699}"/>
              </a:ext>
            </a:extLst>
          </p:cNvPr>
          <p:cNvSpPr txBox="1"/>
          <p:nvPr/>
        </p:nvSpPr>
        <p:spPr>
          <a:xfrm>
            <a:off x="2018572" y="4290718"/>
            <a:ext cx="1402496" cy="394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FEA Steady-State Thermal</a:t>
            </a:r>
            <a:endParaRPr lang="en-HK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2AAF34-588C-BC4B-80B7-79450112C5AA}"/>
              </a:ext>
            </a:extLst>
          </p:cNvPr>
          <p:cNvSpPr txBox="1"/>
          <p:nvPr/>
        </p:nvSpPr>
        <p:spPr>
          <a:xfrm>
            <a:off x="2023063" y="4780099"/>
            <a:ext cx="1402496" cy="232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Analytical M.</a:t>
            </a:r>
            <a:endParaRPr lang="en-HK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62146AD-F38C-C24E-AF7A-732B9A2800D9}"/>
              </a:ext>
            </a:extLst>
          </p:cNvPr>
          <p:cNvCxnSpPr>
            <a:cxnSpLocks/>
            <a:stCxn id="36" idx="3"/>
            <a:endCxn id="38" idx="1"/>
          </p:cNvCxnSpPr>
          <p:nvPr/>
        </p:nvCxnSpPr>
        <p:spPr>
          <a:xfrm flipV="1">
            <a:off x="3425559" y="4894275"/>
            <a:ext cx="290901" cy="1933"/>
          </a:xfrm>
          <a:prstGeom prst="straightConnector1">
            <a:avLst/>
          </a:prstGeom>
          <a:ln>
            <a:tailEnd type="triangle"/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618F1E2-ECB7-BF4F-A19C-5FC5422234F8}"/>
              </a:ext>
            </a:extLst>
          </p:cNvPr>
          <p:cNvSpPr txBox="1"/>
          <p:nvPr/>
        </p:nvSpPr>
        <p:spPr>
          <a:xfrm>
            <a:off x="3716460" y="4778166"/>
            <a:ext cx="480524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Temperature at specific points &amp; heat dissipation values </a:t>
            </a:r>
            <a:endParaRPr lang="en-HK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E215EC-58E2-314A-958E-0E7197D8307F}"/>
              </a:ext>
            </a:extLst>
          </p:cNvPr>
          <p:cNvCxnSpPr>
            <a:cxnSpLocks/>
            <a:endCxn id="38" idx="3"/>
          </p:cNvCxnSpPr>
          <p:nvPr/>
        </p:nvCxnSpPr>
        <p:spPr>
          <a:xfrm flipH="1">
            <a:off x="8521706" y="4894275"/>
            <a:ext cx="212397" cy="1"/>
          </a:xfrm>
          <a:prstGeom prst="straightConnector1">
            <a:avLst/>
          </a:prstGeom>
          <a:ln>
            <a:tailEnd type="triangle"/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798D94A-B89B-7C41-823E-F99681233B71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1861356" y="4896208"/>
            <a:ext cx="161707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>
            <a:glow>
              <a:schemeClr val="accent1">
                <a:alpha val="50000"/>
              </a:schemeClr>
            </a:glow>
          </a:effectLst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2BF96A2-F211-774B-A880-88D15DED1ADA}"/>
              </a:ext>
            </a:extLst>
          </p:cNvPr>
          <p:cNvSpPr/>
          <p:nvPr/>
        </p:nvSpPr>
        <p:spPr>
          <a:xfrm>
            <a:off x="6400800" y="5265514"/>
            <a:ext cx="2362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tx2">
                    <a:lumMod val="75000"/>
                  </a:schemeClr>
                </a:solidFill>
              </a:rPr>
              <a:t>E. Lam, CLIC Project meeting 08.12.2017</a:t>
            </a:r>
          </a:p>
        </p:txBody>
      </p:sp>
    </p:spTree>
    <p:extLst>
      <p:ext uri="{BB962C8B-B14F-4D97-AF65-F5344CB8AC3E}">
        <p14:creationId xmlns:p14="http://schemas.microsoft.com/office/powerpoint/2010/main" val="37691759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27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Module Power Dissipation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7620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Experimental data and heat flux </a:t>
            </a:r>
            <a:r>
              <a:rPr lang="en-US" dirty="0" err="1">
                <a:solidFill>
                  <a:srgbClr val="3366FF"/>
                </a:solidFill>
                <a:cs typeface="Comic Sans MS"/>
              </a:rPr>
              <a:t>modelizations</a:t>
            </a:r>
            <a:r>
              <a:rPr lang="en-US" dirty="0">
                <a:solidFill>
                  <a:srgbClr val="3366FF"/>
                </a:solidFill>
                <a:cs typeface="Comic Sans MS"/>
              </a:rPr>
              <a:t> have been used to evaluate the cooling needs and the heat load to air in the accelerator tunnel.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84531"/>
            <a:ext cx="5402580" cy="30403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0"/>
            <a:ext cx="3649980" cy="22805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820" y="3810000"/>
            <a:ext cx="3649980" cy="22805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87779" y="6200001"/>
            <a:ext cx="1172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E. Lam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62B4F4-A9D2-9D45-A5C5-86C16AE41E82}"/>
              </a:ext>
            </a:extLst>
          </p:cNvPr>
          <p:cNvSpPr/>
          <p:nvPr/>
        </p:nvSpPr>
        <p:spPr>
          <a:xfrm>
            <a:off x="6400800" y="1923871"/>
            <a:ext cx="236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Planned tests on AS in the Xbox Test Stand will contribute to the model benchmarking.</a:t>
            </a:r>
          </a:p>
        </p:txBody>
      </p:sp>
    </p:spTree>
    <p:extLst>
      <p:ext uri="{BB962C8B-B14F-4D97-AF65-F5344CB8AC3E}">
        <p14:creationId xmlns:p14="http://schemas.microsoft.com/office/powerpoint/2010/main" val="6210926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28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Module Power Dissipation</a:t>
            </a:r>
          </a:p>
        </p:txBody>
      </p:sp>
      <p:graphicFrame>
        <p:nvGraphicFramePr>
          <p:cNvPr id="14" name="Kaavio 1">
            <a:extLst>
              <a:ext uri="{FF2B5EF4-FFF2-40B4-BE49-F238E27FC236}">
                <a16:creationId xmlns:a16="http://schemas.microsoft.com/office/drawing/2014/main" id="{E6C24FD5-7D7D-2E4C-A545-7C65445B9C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8102355"/>
              </p:ext>
            </p:extLst>
          </p:nvPr>
        </p:nvGraphicFramePr>
        <p:xfrm>
          <a:off x="323193" y="1245028"/>
          <a:ext cx="5163208" cy="2717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Kaavio 1">
            <a:extLst>
              <a:ext uri="{FF2B5EF4-FFF2-40B4-BE49-F238E27FC236}">
                <a16:creationId xmlns:a16="http://schemas.microsoft.com/office/drawing/2014/main" id="{DACB52B0-D923-9045-B1B3-AE23D855D0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9579352"/>
              </p:ext>
            </p:extLst>
          </p:nvPr>
        </p:nvGraphicFramePr>
        <p:xfrm>
          <a:off x="286407" y="4258755"/>
          <a:ext cx="5430715" cy="1989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120FB971-FC4C-2543-AF06-209864D5E492}"/>
              </a:ext>
            </a:extLst>
          </p:cNvPr>
          <p:cNvSpPr txBox="1"/>
          <p:nvPr/>
        </p:nvSpPr>
        <p:spPr>
          <a:xfrm>
            <a:off x="5791199" y="1425476"/>
            <a:ext cx="29718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flow lowers component T (but not below 27°C)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flow lowers heat to 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ambient T lowers heat to 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Zero emission point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5163A9-68B0-354F-82A4-0D969B1B948E}"/>
              </a:ext>
            </a:extLst>
          </p:cNvPr>
          <p:cNvSpPr txBox="1"/>
          <p:nvPr/>
        </p:nvSpPr>
        <p:spPr>
          <a:xfrm>
            <a:off x="5791200" y="4258755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flow lowers </a:t>
            </a:r>
            <a:r>
              <a:rPr lang="el-GR" dirty="0"/>
              <a:t>Δ</a:t>
            </a:r>
            <a:r>
              <a:rPr lang="de-CH" dirty="0"/>
              <a:t>T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water</a:t>
            </a:r>
            <a:r>
              <a:rPr lang="de-CH" dirty="0"/>
              <a:t>!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ambient T increases </a:t>
            </a:r>
            <a:r>
              <a:rPr lang="el-GR" dirty="0"/>
              <a:t>Δ</a:t>
            </a:r>
            <a:r>
              <a:rPr lang="de-CH" dirty="0"/>
              <a:t>T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water</a:t>
            </a:r>
            <a:r>
              <a:rPr lang="de-CH" dirty="0"/>
              <a:t>!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928FDD-AF3A-864B-A5BE-6BECAC7DCEF6}"/>
              </a:ext>
            </a:extLst>
          </p:cNvPr>
          <p:cNvSpPr txBox="1"/>
          <p:nvPr/>
        </p:nvSpPr>
        <p:spPr>
          <a:xfrm>
            <a:off x="6324600" y="56782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</a:rPr>
              <a:t>Cooling&amp;Ventilation</a:t>
            </a:r>
            <a:r>
              <a:rPr lang="en-US" b="1" dirty="0">
                <a:solidFill>
                  <a:srgbClr val="FF0000"/>
                </a:solidFill>
              </a:rPr>
              <a:t> feedback needed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519027" y="3567027"/>
            <a:ext cx="1467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M. </a:t>
            </a:r>
            <a:r>
              <a:rPr lang="en-US" sz="1200" i="1" dirty="0" err="1"/>
              <a:t>Aicheler</a:t>
            </a:r>
            <a:endParaRPr lang="en-US" sz="1200" i="1" dirty="0"/>
          </a:p>
        </p:txBody>
      </p:sp>
      <p:sp>
        <p:nvSpPr>
          <p:cNvPr id="9" name="Rectangle 8"/>
          <p:cNvSpPr/>
          <p:nvPr/>
        </p:nvSpPr>
        <p:spPr>
          <a:xfrm>
            <a:off x="304800" y="7620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tabLst>
                <a:tab pos="8215313" algn="r"/>
              </a:tabLst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Parameter range based on the model developed by the Module team, by considering 7.4kW dissipated / T0 DB Module.	</a:t>
            </a:r>
            <a:r>
              <a:rPr lang="en-US" b="1" i="1" dirty="0">
                <a:solidFill>
                  <a:srgbClr val="3366FF"/>
                </a:solidFill>
                <a:cs typeface="Comic Sans MS"/>
              </a:rPr>
              <a:t> </a:t>
            </a: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See presentation at CLIC WS 2018 by M. </a:t>
            </a:r>
            <a:r>
              <a:rPr lang="en-US" sz="1400" b="1" i="1" dirty="0" err="1">
                <a:solidFill>
                  <a:srgbClr val="3366FF"/>
                </a:solidFill>
                <a:cs typeface="Comic Sans MS"/>
              </a:rPr>
              <a:t>Aicheler</a:t>
            </a:r>
            <a:endParaRPr lang="en-US" sz="1400" dirty="0">
              <a:solidFill>
                <a:srgbClr val="3366FF"/>
              </a:solidFill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8893410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29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Module Temperature stability requirements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7620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Temperature stability within modules is essential to achieve the luminosity target.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7909" y="4790293"/>
            <a:ext cx="14080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A. </a:t>
            </a:r>
            <a:r>
              <a:rPr lang="en-US" sz="1200" i="1" dirty="0" err="1"/>
              <a:t>Grudiev</a:t>
            </a:r>
            <a:endParaRPr lang="en-US" sz="12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8404DB-B4B5-8F48-999D-37A39770CA2A}"/>
              </a:ext>
            </a:extLst>
          </p:cNvPr>
          <p:cNvSpPr txBox="1"/>
          <p:nvPr/>
        </p:nvSpPr>
        <p:spPr>
          <a:xfrm>
            <a:off x="5257800" y="1143000"/>
            <a:ext cx="3279362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Synchronous phase: </a:t>
            </a:r>
            <a:r>
              <a:rPr lang="el-GR" dirty="0"/>
              <a:t>ϕ</a:t>
            </a:r>
            <a:r>
              <a:rPr lang="en-US" baseline="-25000" dirty="0"/>
              <a:t>0 </a:t>
            </a:r>
            <a:r>
              <a:rPr lang="en-US" dirty="0"/>
              <a:t>=30</a:t>
            </a:r>
            <a:r>
              <a:rPr lang="en-US" baseline="30000" dirty="0"/>
              <a:t>o</a:t>
            </a:r>
          </a:p>
          <a:p>
            <a:r>
              <a:rPr lang="en-US" dirty="0" err="1"/>
              <a:t>dV</a:t>
            </a:r>
            <a:r>
              <a:rPr lang="en-US" dirty="0"/>
              <a:t>/V &lt; 1%</a:t>
            </a:r>
          </a:p>
          <a:p>
            <a:r>
              <a:rPr lang="en-US" dirty="0"/>
              <a:t>Loaded case: </a:t>
            </a:r>
            <a:r>
              <a:rPr lang="en-US" dirty="0" err="1"/>
              <a:t>dT</a:t>
            </a:r>
            <a:r>
              <a:rPr lang="en-US" dirty="0"/>
              <a:t> &lt; 0.55 K</a:t>
            </a:r>
          </a:p>
          <a:p>
            <a:r>
              <a:rPr lang="en-US" dirty="0"/>
              <a:t>Unloaded case: </a:t>
            </a:r>
            <a:r>
              <a:rPr lang="en-US" dirty="0" err="1"/>
              <a:t>dT</a:t>
            </a:r>
            <a:r>
              <a:rPr lang="en-US" dirty="0"/>
              <a:t> &lt; 0.5 K</a:t>
            </a:r>
            <a:endParaRPr lang="en-GB" b="1" baseline="30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BFEBA3-1E7D-B84F-9F54-09333D5B06ED}"/>
              </a:ext>
            </a:extLst>
          </p:cNvPr>
          <p:cNvSpPr txBox="1"/>
          <p:nvPr/>
        </p:nvSpPr>
        <p:spPr>
          <a:xfrm>
            <a:off x="5257800" y="2438400"/>
            <a:ext cx="3279362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Synchronous phase: </a:t>
            </a:r>
            <a:r>
              <a:rPr lang="el-GR" dirty="0"/>
              <a:t>ϕ</a:t>
            </a:r>
            <a:r>
              <a:rPr lang="en-US" baseline="-25000" dirty="0"/>
              <a:t>0 </a:t>
            </a:r>
            <a:r>
              <a:rPr lang="en-US" dirty="0"/>
              <a:t>=12</a:t>
            </a:r>
            <a:r>
              <a:rPr lang="en-US" baseline="30000" dirty="0"/>
              <a:t>o</a:t>
            </a:r>
          </a:p>
          <a:p>
            <a:r>
              <a:rPr lang="en-US" dirty="0" err="1"/>
              <a:t>dV</a:t>
            </a:r>
            <a:r>
              <a:rPr lang="en-US" dirty="0"/>
              <a:t>/V &lt; 1%</a:t>
            </a:r>
          </a:p>
          <a:p>
            <a:r>
              <a:rPr lang="en-US" dirty="0"/>
              <a:t>Loaded case: </a:t>
            </a:r>
            <a:r>
              <a:rPr lang="en-US" dirty="0" err="1"/>
              <a:t>dT</a:t>
            </a:r>
            <a:r>
              <a:rPr lang="en-US" dirty="0"/>
              <a:t> &lt; 1.3 K</a:t>
            </a:r>
          </a:p>
          <a:p>
            <a:r>
              <a:rPr lang="en-US" dirty="0"/>
              <a:t>Unloaded case: </a:t>
            </a:r>
            <a:r>
              <a:rPr lang="en-US" dirty="0" err="1"/>
              <a:t>dT</a:t>
            </a:r>
            <a:r>
              <a:rPr lang="en-US" dirty="0"/>
              <a:t> &lt; 1.2 K</a:t>
            </a:r>
            <a:endParaRPr lang="en-GB" b="1" baseline="30000" dirty="0"/>
          </a:p>
        </p:txBody>
      </p:sp>
      <p:pic>
        <p:nvPicPr>
          <p:cNvPr id="19" name="Content Placeholder 4">
            <a:extLst>
              <a:ext uri="{FF2B5EF4-FFF2-40B4-BE49-F238E27FC236}">
                <a16:creationId xmlns:a16="http://schemas.microsoft.com/office/drawing/2014/main" id="{64CEE7F3-929A-A04C-B605-C545411DE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72" y="1143000"/>
            <a:ext cx="4989167" cy="374077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BBB941C-7CB1-8447-AC61-157D01FF4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6648" y="3657600"/>
            <a:ext cx="3453952" cy="277722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FCB65E8-0C6A-B34C-A127-A109B380AD74}"/>
              </a:ext>
            </a:extLst>
          </p:cNvPr>
          <p:cNvSpPr/>
          <p:nvPr/>
        </p:nvSpPr>
        <p:spPr>
          <a:xfrm>
            <a:off x="302172" y="5562600"/>
            <a:ext cx="4805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Transition states should be limited in amplitude and duration.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2C8F6D-2869-5F4A-A4A0-D7116383541F}"/>
              </a:ext>
            </a:extLst>
          </p:cNvPr>
          <p:cNvSpPr/>
          <p:nvPr/>
        </p:nvSpPr>
        <p:spPr>
          <a:xfrm>
            <a:off x="304800" y="5117068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FF0000"/>
                </a:solidFill>
                <a:cs typeface="Comic Sans MS"/>
              </a:rPr>
              <a:t>Acceptable voltage error AS-to-AS &lt; ± 1%.</a:t>
            </a:r>
          </a:p>
        </p:txBody>
      </p:sp>
    </p:spTree>
    <p:extLst>
      <p:ext uri="{BB962C8B-B14F-4D97-AF65-F5344CB8AC3E}">
        <p14:creationId xmlns:p14="http://schemas.microsoft.com/office/powerpoint/2010/main" val="2171967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3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The CLIC Implementation Studies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8382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The CLIC Implementation WGs started to meet in September 2016 .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1335375"/>
            <a:ext cx="84582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3366FF"/>
                </a:solidFill>
              </a:rPr>
              <a:t>CLIC Design </a:t>
            </a:r>
            <a:r>
              <a:rPr lang="en-US" dirty="0">
                <a:solidFill>
                  <a:srgbClr val="3366FF"/>
                </a:solidFill>
              </a:rPr>
              <a:t>- </a:t>
            </a:r>
            <a:r>
              <a:rPr lang="en-US" i="1" dirty="0">
                <a:solidFill>
                  <a:srgbClr val="3366FF"/>
                </a:solidFill>
              </a:rPr>
              <a:t>lead by D. Schulte</a:t>
            </a:r>
            <a:r>
              <a:rPr lang="en-US" dirty="0">
                <a:solidFill>
                  <a:srgbClr val="3366FF"/>
                </a:solidFill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3366FF"/>
                </a:solidFill>
              </a:rPr>
              <a:t>CLIC Main </a:t>
            </a:r>
            <a:r>
              <a:rPr lang="en-US" b="1" dirty="0" err="1">
                <a:solidFill>
                  <a:srgbClr val="3366FF"/>
                </a:solidFill>
              </a:rPr>
              <a:t>Linac</a:t>
            </a:r>
            <a:r>
              <a:rPr lang="en-US" b="1" dirty="0">
                <a:solidFill>
                  <a:srgbClr val="3366FF"/>
                </a:solidFill>
              </a:rPr>
              <a:t> Hardware Baselining </a:t>
            </a:r>
            <a:r>
              <a:rPr lang="en-US" dirty="0">
                <a:solidFill>
                  <a:srgbClr val="3366FF"/>
                </a:solidFill>
              </a:rPr>
              <a:t>- </a:t>
            </a:r>
            <a:r>
              <a:rPr lang="en-US" i="1" dirty="0">
                <a:solidFill>
                  <a:srgbClr val="3366FF"/>
                </a:solidFill>
              </a:rPr>
              <a:t>lead by H. </a:t>
            </a:r>
            <a:r>
              <a:rPr lang="en-US" i="1" dirty="0" err="1">
                <a:solidFill>
                  <a:srgbClr val="3366FF"/>
                </a:solidFill>
              </a:rPr>
              <a:t>Schmickler</a:t>
            </a:r>
            <a:r>
              <a:rPr lang="en-US" i="1" dirty="0">
                <a:solidFill>
                  <a:srgbClr val="3366FF"/>
                </a:solidFill>
              </a:rPr>
              <a:t> </a:t>
            </a:r>
            <a:r>
              <a:rPr lang="en-US" dirty="0">
                <a:solidFill>
                  <a:srgbClr val="3366FF"/>
                </a:solidFill>
              </a:rPr>
              <a:t>(</a:t>
            </a:r>
            <a:r>
              <a:rPr lang="en-US" i="1" dirty="0">
                <a:solidFill>
                  <a:srgbClr val="3366FF"/>
                </a:solidFill>
              </a:rPr>
              <a:t>C. Rossi </a:t>
            </a:r>
            <a:r>
              <a:rPr lang="en-US" dirty="0">
                <a:solidFill>
                  <a:srgbClr val="3366FF"/>
                </a:solidFill>
              </a:rPr>
              <a:t>as from January 2017);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3366FF"/>
                </a:solidFill>
              </a:rPr>
              <a:t>CLIC Civil Engineering &amp; Infrastructure and Siting </a:t>
            </a:r>
            <a:r>
              <a:rPr lang="en-US" dirty="0">
                <a:solidFill>
                  <a:srgbClr val="3366FF"/>
                </a:solidFill>
              </a:rPr>
              <a:t>- </a:t>
            </a:r>
            <a:r>
              <a:rPr lang="en-US" i="1" dirty="0">
                <a:solidFill>
                  <a:srgbClr val="3366FF"/>
                </a:solidFill>
              </a:rPr>
              <a:t>lead by J. Osborne</a:t>
            </a:r>
            <a:r>
              <a:rPr lang="en-US" dirty="0">
                <a:solidFill>
                  <a:srgbClr val="3366FF"/>
                </a:solidFill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3366FF"/>
                </a:solidFill>
              </a:rPr>
              <a:t>CLIC Cost and Power </a:t>
            </a:r>
            <a:r>
              <a:rPr lang="en-US" dirty="0">
                <a:solidFill>
                  <a:srgbClr val="3366FF"/>
                </a:solidFill>
              </a:rPr>
              <a:t>- </a:t>
            </a:r>
            <a:r>
              <a:rPr lang="en-US" i="1" dirty="0">
                <a:solidFill>
                  <a:srgbClr val="3366FF"/>
                </a:solidFill>
              </a:rPr>
              <a:t>lead by S. </a:t>
            </a:r>
            <a:r>
              <a:rPr lang="en-US" i="1" dirty="0" err="1">
                <a:solidFill>
                  <a:srgbClr val="3366FF"/>
                </a:solidFill>
              </a:rPr>
              <a:t>Stapnes</a:t>
            </a:r>
            <a:r>
              <a:rPr lang="en-US" dirty="0">
                <a:solidFill>
                  <a:srgbClr val="3366FF"/>
                </a:solidFill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4800" y="3715941"/>
            <a:ext cx="84582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3366FF"/>
                </a:solidFill>
              </a:rPr>
              <a:t>GOALS</a:t>
            </a:r>
            <a:r>
              <a:rPr lang="en-US" dirty="0">
                <a:solidFill>
                  <a:srgbClr val="3366FF"/>
                </a:solidFill>
              </a:rPr>
              <a:t>: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</a:rPr>
              <a:t>Focus the attention on the 380 GeV stage and consider all options;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</a:rPr>
              <a:t>Increase the exchange of information and synergies among the different study areas of CLIC;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</a:rPr>
              <a:t>Prepare the next update of the European Strategy document.</a:t>
            </a:r>
          </a:p>
        </p:txBody>
      </p:sp>
    </p:spTree>
    <p:extLst>
      <p:ext uri="{BB962C8B-B14F-4D97-AF65-F5344CB8AC3E}">
        <p14:creationId xmlns:p14="http://schemas.microsoft.com/office/powerpoint/2010/main" val="15913776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30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Plans for the near future</a:t>
            </a:r>
          </a:p>
        </p:txBody>
      </p:sp>
      <p:sp>
        <p:nvSpPr>
          <p:cNvPr id="19" name="Rectangle 2"/>
          <p:cNvSpPr txBox="1">
            <a:spLocks/>
          </p:cNvSpPr>
          <p:nvPr/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Areas of possible improvement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838200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FF33FF"/>
                </a:solidFill>
                <a:latin typeface="+mj-lt"/>
                <a:cs typeface="Comic Sans MS"/>
              </a:rPr>
              <a:t>Before the end of 2018: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11430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latin typeface="+mj-lt"/>
                <a:cs typeface="Comic Sans MS"/>
              </a:rPr>
              <a:t>A complete description of the 380 GeV stage will be provided, with emphasis on the klystron option.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800" y="1902024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latin typeface="+mj-lt"/>
                <a:cs typeface="Comic Sans MS"/>
              </a:rPr>
              <a:t>A cost estimate will be provided for the 380 GeV stage, in the K and DB configurations, with update of the 3 </a:t>
            </a:r>
            <a:r>
              <a:rPr lang="en-US" sz="2000" b="1" dirty="0" err="1">
                <a:solidFill>
                  <a:srgbClr val="3366FF"/>
                </a:solidFill>
                <a:latin typeface="+mj-lt"/>
                <a:cs typeface="Comic Sans MS"/>
              </a:rPr>
              <a:t>TeV</a:t>
            </a:r>
            <a:r>
              <a:rPr lang="en-US" sz="2000" b="1" dirty="0">
                <a:solidFill>
                  <a:srgbClr val="3366FF"/>
                </a:solidFill>
                <a:latin typeface="+mj-lt"/>
                <a:cs typeface="Comic Sans MS"/>
              </a:rPr>
              <a:t> CDR cost.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45151D-FCD5-A143-8C50-F73DA779D89D}"/>
              </a:ext>
            </a:extLst>
          </p:cNvPr>
          <p:cNvSpPr txBox="1"/>
          <p:nvPr/>
        </p:nvSpPr>
        <p:spPr>
          <a:xfrm>
            <a:off x="304800" y="365760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latin typeface="+mj-lt"/>
                <a:cs typeface="Comic Sans MS"/>
              </a:rPr>
              <a:t>Developing and building a K Module with its X-band test station capable of producing nominal field gradient and validate efficiency figures;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54EA59-F9DB-C440-B8D5-ED78177E3C59}"/>
              </a:ext>
            </a:extLst>
          </p:cNvPr>
          <p:cNvSpPr/>
          <p:nvPr/>
        </p:nvSpPr>
        <p:spPr>
          <a:xfrm>
            <a:off x="304800" y="320040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cs typeface="Comic Sans MS"/>
              </a:rPr>
              <a:t>Prepare the TDR phase by: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27A3EE-0DEB-B941-BCE9-228500435700}"/>
              </a:ext>
            </a:extLst>
          </p:cNvPr>
          <p:cNvSpPr txBox="1"/>
          <p:nvPr/>
        </p:nvSpPr>
        <p:spPr>
          <a:xfrm>
            <a:off x="304800" y="4365486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latin typeface="+mj-lt"/>
                <a:cs typeface="Comic Sans MS"/>
              </a:rPr>
              <a:t>Completing the design of a two-beam RF unit (1m Super Accelerating Structure + 2 PETS) with details of its realization and installation, including acceptance test and initial commissioning scheme;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4A9DAA-9C5B-9A4B-B9E0-4C2476300BBF}"/>
              </a:ext>
            </a:extLst>
          </p:cNvPr>
          <p:cNvSpPr txBox="1"/>
          <p:nvPr/>
        </p:nvSpPr>
        <p:spPr>
          <a:xfrm>
            <a:off x="304800" y="2854404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FF33FF"/>
                </a:solidFill>
                <a:latin typeface="+mj-lt"/>
                <a:cs typeface="Comic Sans MS"/>
              </a:rPr>
              <a:t>After 2018 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12E38D-2CF1-4949-A19B-2F8D5750E2B1}"/>
              </a:ext>
            </a:extLst>
          </p:cNvPr>
          <p:cNvSpPr txBox="1"/>
          <p:nvPr/>
        </p:nvSpPr>
        <p:spPr>
          <a:xfrm>
            <a:off x="304800" y="5356086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66FF"/>
                </a:solidFill>
                <a:latin typeface="+mj-lt"/>
                <a:cs typeface="Comic Sans MS"/>
              </a:rPr>
              <a:t>Launching industrialization studies and refining the cost and power estimates to the light of results achieved with device efficiencies.</a:t>
            </a:r>
          </a:p>
        </p:txBody>
      </p:sp>
    </p:spTree>
    <p:extLst>
      <p:ext uri="{BB962C8B-B14F-4D97-AF65-F5344CB8AC3E}">
        <p14:creationId xmlns:p14="http://schemas.microsoft.com/office/powerpoint/2010/main" val="4506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4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Main </a:t>
            </a:r>
            <a:r>
              <a:rPr lang="en-US" sz="2400" b="0" dirty="0" err="1"/>
              <a:t>Linac</a:t>
            </a:r>
            <a:r>
              <a:rPr lang="en-US" sz="2400" b="0" dirty="0"/>
              <a:t> Hardware Baselining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8382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Review the specification for the CLIC Module and its integration, by looking also at its environment and lifecycle.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571083"/>
            <a:ext cx="6553200" cy="444871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114800" y="6117120"/>
            <a:ext cx="464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66FF"/>
                </a:solidFill>
              </a:rPr>
              <a:t>CLIC Main Beam Module as described in the </a:t>
            </a:r>
            <a:r>
              <a:rPr lang="en-US" sz="1200">
                <a:solidFill>
                  <a:srgbClr val="3366FF"/>
                </a:solidFill>
              </a:rPr>
              <a:t>CLIC CDR (CERN-2012-007)</a:t>
            </a:r>
            <a:endParaRPr lang="en-US" sz="12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16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5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Main </a:t>
            </a:r>
            <a:r>
              <a:rPr lang="en-US" sz="2400" b="0" dirty="0" err="1"/>
              <a:t>Linac</a:t>
            </a:r>
            <a:r>
              <a:rPr lang="en-US" sz="2400" b="0" dirty="0"/>
              <a:t> Hardware Baselining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8382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Provide the required information to refine the study of its integration into the </a:t>
            </a:r>
            <a:r>
              <a:rPr lang="en-US" dirty="0" err="1">
                <a:solidFill>
                  <a:srgbClr val="3366FF"/>
                </a:solidFill>
              </a:rPr>
              <a:t>linac</a:t>
            </a:r>
            <a:r>
              <a:rPr lang="en-US" dirty="0">
                <a:solidFill>
                  <a:srgbClr val="3366FF"/>
                </a:solidFill>
              </a:rPr>
              <a:t> tunnel, for the definition of the infrastructure and evaluation of cost.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114800" y="6117120"/>
            <a:ext cx="464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66FF"/>
                </a:solidFill>
              </a:rPr>
              <a:t>CLIC Accelerator tunnel as described in the CLIC CDR (CERN-2012-007)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301" t="7662" r="8197" b="19393"/>
          <a:stretch/>
        </p:blipFill>
        <p:spPr>
          <a:xfrm>
            <a:off x="1342823" y="1709951"/>
            <a:ext cx="6353377" cy="424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600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6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Main </a:t>
            </a:r>
            <a:r>
              <a:rPr lang="en-US" sz="2400" b="0" dirty="0" err="1"/>
              <a:t>Linac</a:t>
            </a:r>
            <a:r>
              <a:rPr lang="en-US" sz="2400" b="0" dirty="0"/>
              <a:t> Hardware Baselining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" y="4167426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8215313" algn="r"/>
              </a:tabLst>
            </a:pPr>
            <a:r>
              <a:rPr lang="en-US" dirty="0">
                <a:solidFill>
                  <a:srgbClr val="3366FF"/>
                </a:solidFill>
              </a:rPr>
              <a:t>Mechanical tolerances and pre-alignment requirements reconsidered, also to the light of PACMAN’s achievements.	</a:t>
            </a: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See presentation at CLIC WS 2018 by H. </a:t>
            </a:r>
            <a:r>
              <a:rPr lang="en-US" sz="1400" b="1" i="1" dirty="0" err="1">
                <a:solidFill>
                  <a:srgbClr val="3366FF"/>
                </a:solidFill>
                <a:cs typeface="Comic Sans MS"/>
              </a:rPr>
              <a:t>Mainaud</a:t>
            </a: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-Durand</a:t>
            </a:r>
            <a:endParaRPr lang="en-US" sz="1400" dirty="0">
              <a:solidFill>
                <a:srgbClr val="3366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5181600"/>
            <a:ext cx="8534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Include considerations on the module life cycle in the design process, study the impact of the heat load to the infrastructure and operating conditions.</a:t>
            </a:r>
          </a:p>
          <a:p>
            <a:pPr>
              <a:tabLst>
                <a:tab pos="8212138" algn="r"/>
              </a:tabLst>
            </a:pPr>
            <a:r>
              <a:rPr lang="en-US" dirty="0">
                <a:solidFill>
                  <a:srgbClr val="3366FF"/>
                </a:solidFill>
              </a:rPr>
              <a:t>	</a:t>
            </a:r>
            <a:r>
              <a:rPr lang="en-US" b="1" i="1" dirty="0">
                <a:solidFill>
                  <a:srgbClr val="3366FF"/>
                </a:solidFill>
                <a:cs typeface="Comic Sans MS"/>
              </a:rPr>
              <a:t> </a:t>
            </a: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See presentation at CLIC WS 2018 by M. </a:t>
            </a:r>
            <a:r>
              <a:rPr lang="en-US" sz="1400" b="1" i="1" dirty="0" err="1">
                <a:solidFill>
                  <a:srgbClr val="3366FF"/>
                </a:solidFill>
                <a:cs typeface="Comic Sans MS"/>
              </a:rPr>
              <a:t>Aicheler</a:t>
            </a:r>
            <a:endParaRPr lang="en-US" sz="1400" dirty="0">
              <a:solidFill>
                <a:srgbClr val="3366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3239869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8215313" algn="r"/>
              </a:tabLst>
            </a:pPr>
            <a:r>
              <a:rPr lang="en-US" dirty="0">
                <a:solidFill>
                  <a:srgbClr val="3366FF"/>
                </a:solidFill>
              </a:rPr>
              <a:t>Beam dynamics optimized at 380 GeV for the </a:t>
            </a:r>
            <a:r>
              <a:rPr lang="en-US" b="1" dirty="0">
                <a:solidFill>
                  <a:srgbClr val="3366FF"/>
                </a:solidFill>
              </a:rPr>
              <a:t>two possible options: klystron and drive beam-based</a:t>
            </a:r>
            <a:r>
              <a:rPr lang="en-US" dirty="0">
                <a:solidFill>
                  <a:srgbClr val="3366FF"/>
                </a:solidFill>
              </a:rPr>
              <a:t>. 	</a:t>
            </a:r>
            <a:r>
              <a:rPr lang="en-US" sz="1400" b="1" i="1" dirty="0">
                <a:solidFill>
                  <a:srgbClr val="3366FF"/>
                </a:solidFill>
              </a:rPr>
              <a:t>See presentation at LCWS2017 by D. Schulte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9" name="Picture 8" descr="l_vs_l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762000"/>
            <a:ext cx="3654570" cy="25582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764562" y="881800"/>
            <a:ext cx="4998438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solidFill>
                  <a:srgbClr val="3366FF"/>
                </a:solidFill>
                <a:cs typeface="Comic Sans MS"/>
              </a:rPr>
              <a:t>With the increase of the klystron and modulator efficiencies, the interest for a low energy stage driven by klystrons is growing.</a:t>
            </a:r>
          </a:p>
          <a:p>
            <a:pPr algn="just">
              <a:spcBef>
                <a:spcPts val="600"/>
              </a:spcBef>
            </a:pPr>
            <a:r>
              <a:rPr lang="en-US" sz="1400" b="1" i="1" dirty="0">
                <a:solidFill>
                  <a:srgbClr val="3366FF"/>
                </a:solidFill>
                <a:cs typeface="Comic Sans MS"/>
              </a:rPr>
              <a:t>See presentations at CLIC WS 2018 from B. Weatherford and J. Neilson on 24/01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0" y="2415980"/>
            <a:ext cx="50297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400" i="1" dirty="0">
                <a:cs typeface="Comic Sans MS"/>
              </a:rPr>
              <a:t>Indicative cost balance based on a semi-analytical model. Model update in progress. (Courtesy D. Schulte)</a:t>
            </a:r>
          </a:p>
        </p:txBody>
      </p:sp>
    </p:spTree>
    <p:extLst>
      <p:ext uri="{BB962C8B-B14F-4D97-AF65-F5344CB8AC3E}">
        <p14:creationId xmlns:p14="http://schemas.microsoft.com/office/powerpoint/2010/main" val="422167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7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Main </a:t>
            </a:r>
            <a:r>
              <a:rPr lang="en-US" sz="2400" b="0" dirty="0" err="1"/>
              <a:t>Linac</a:t>
            </a:r>
            <a:r>
              <a:rPr lang="en-US" sz="2400" b="0" dirty="0"/>
              <a:t> Hardware Baselining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8382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8308975" algn="r"/>
              </a:tabLst>
            </a:pPr>
            <a:r>
              <a:rPr lang="en-US" dirty="0">
                <a:solidFill>
                  <a:srgbClr val="3366FF"/>
                </a:solidFill>
              </a:rPr>
              <a:t>New reference parameters for the RF Design based on optimization for beam dynamics and cost, provided for the two design options.	</a:t>
            </a:r>
            <a:r>
              <a:rPr lang="en-US" sz="1400" b="1" dirty="0">
                <a:solidFill>
                  <a:srgbClr val="3366FF"/>
                </a:solidFill>
              </a:rPr>
              <a:t>CLIC Design - </a:t>
            </a:r>
            <a:r>
              <a:rPr lang="en-US" sz="1400" b="1" i="1" dirty="0">
                <a:solidFill>
                  <a:srgbClr val="3366FF"/>
                </a:solidFill>
              </a:rPr>
              <a:t>D. Schulte, November 2016.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4800" y="54864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 err="1">
                <a:solidFill>
                  <a:srgbClr val="3366FF"/>
                </a:solidFill>
              </a:rPr>
              <a:t>With</a:t>
            </a:r>
            <a:r>
              <a:rPr lang="ro-RO" dirty="0">
                <a:solidFill>
                  <a:srgbClr val="3366FF"/>
                </a:solidFill>
              </a:rPr>
              <a:t> constant </a:t>
            </a:r>
            <a:r>
              <a:rPr lang="ro-RO" dirty="0" err="1">
                <a:solidFill>
                  <a:srgbClr val="3366FF"/>
                </a:solidFill>
              </a:rPr>
              <a:t>Luminosity</a:t>
            </a:r>
            <a:r>
              <a:rPr lang="ro-RO" dirty="0">
                <a:solidFill>
                  <a:srgbClr val="3366FF"/>
                </a:solidFill>
              </a:rPr>
              <a:t> = 1.5 10</a:t>
            </a:r>
            <a:r>
              <a:rPr lang="ro-RO" baseline="30000" dirty="0">
                <a:solidFill>
                  <a:srgbClr val="3366FF"/>
                </a:solidFill>
              </a:rPr>
              <a:t>34 </a:t>
            </a:r>
            <a:r>
              <a:rPr lang="ro-RO" dirty="0">
                <a:solidFill>
                  <a:srgbClr val="3366FF"/>
                </a:solidFill>
              </a:rPr>
              <a:t>cm</a:t>
            </a:r>
            <a:r>
              <a:rPr lang="ro-RO" baseline="30000" dirty="0">
                <a:solidFill>
                  <a:srgbClr val="3366FF"/>
                </a:solidFill>
              </a:rPr>
              <a:t>-2 </a:t>
            </a:r>
            <a:r>
              <a:rPr lang="ro-RO" dirty="0">
                <a:solidFill>
                  <a:srgbClr val="3366FF"/>
                </a:solidFill>
              </a:rPr>
              <a:t>s</a:t>
            </a:r>
            <a:r>
              <a:rPr lang="ro-RO" baseline="30000" dirty="0">
                <a:solidFill>
                  <a:srgbClr val="3366FF"/>
                </a:solidFill>
              </a:rPr>
              <a:t>-1</a:t>
            </a:r>
            <a:endParaRPr lang="ro-RO" dirty="0">
              <a:solidFill>
                <a:srgbClr val="3366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746591"/>
            <a:ext cx="6877050" cy="351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17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8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CLIC two beam accelerator at 380 GeV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8382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DB option optimized for the 380 GeV stage (</a:t>
            </a:r>
            <a:r>
              <a:rPr lang="en-US" sz="1600" dirty="0">
                <a:solidFill>
                  <a:srgbClr val="3366FF"/>
                </a:solidFill>
              </a:rPr>
              <a:t>in </a:t>
            </a:r>
            <a:r>
              <a:rPr lang="en-US" sz="1600" b="1" i="1" dirty="0">
                <a:solidFill>
                  <a:srgbClr val="3366FF"/>
                </a:solidFill>
              </a:rPr>
              <a:t>Updated baseline for a staged Compact Linear Collider</a:t>
            </a:r>
            <a:r>
              <a:rPr lang="en-US" sz="1600" b="1" dirty="0">
                <a:solidFill>
                  <a:srgbClr val="3366FF"/>
                </a:solidFill>
              </a:rPr>
              <a:t>, CERN </a:t>
            </a:r>
            <a:r>
              <a:rPr lang="mr-IN" sz="1600" b="1" dirty="0">
                <a:solidFill>
                  <a:srgbClr val="3366FF"/>
                </a:solidFill>
              </a:rPr>
              <a:t>–</a:t>
            </a:r>
            <a:r>
              <a:rPr lang="en-US" sz="1600" b="1" dirty="0">
                <a:solidFill>
                  <a:srgbClr val="3366FF"/>
                </a:solidFill>
              </a:rPr>
              <a:t> 2016 </a:t>
            </a:r>
            <a:r>
              <a:rPr lang="mr-IN" sz="1600" b="1" dirty="0">
                <a:solidFill>
                  <a:srgbClr val="3366FF"/>
                </a:solidFill>
              </a:rPr>
              <a:t>–</a:t>
            </a:r>
            <a:r>
              <a:rPr lang="en-US" sz="1600" b="1" dirty="0">
                <a:solidFill>
                  <a:srgbClr val="3366FF"/>
                </a:solidFill>
              </a:rPr>
              <a:t> 004</a:t>
            </a:r>
            <a:r>
              <a:rPr lang="en-US" dirty="0">
                <a:solidFill>
                  <a:srgbClr val="3366FF"/>
                </a:solidFill>
              </a:rPr>
              <a:t>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524000"/>
            <a:ext cx="8763000" cy="46863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24033" y="5334000"/>
            <a:ext cx="243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2 GHz RF system in PDR and DR</a:t>
            </a:r>
          </a:p>
        </p:txBody>
      </p:sp>
    </p:spTree>
    <p:extLst>
      <p:ext uri="{BB962C8B-B14F-4D97-AF65-F5344CB8AC3E}">
        <p14:creationId xmlns:p14="http://schemas.microsoft.com/office/powerpoint/2010/main" val="149506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9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b="0" dirty="0"/>
              <a:t>380 GeV K-based module layout and tunnel integration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7620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tabLst>
                <a:tab pos="8170863" algn="r"/>
              </a:tabLst>
            </a:pP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Preliminary klystron-based scheme for the 380 GeV stage. The tunnel integration is progressing.	</a:t>
            </a:r>
            <a:r>
              <a:rPr lang="en-US" sz="1400" b="1" i="1" dirty="0">
                <a:solidFill>
                  <a:srgbClr val="3366FF"/>
                </a:solidFill>
                <a:latin typeface="+mj-lt"/>
                <a:cs typeface="Comic Sans MS"/>
              </a:rPr>
              <a:t>see presentation at CLIC WS 2018 by M. Stuart on 25/01</a:t>
            </a:r>
            <a:r>
              <a:rPr lang="en-US" dirty="0">
                <a:solidFill>
                  <a:srgbClr val="3366FF"/>
                </a:solidFill>
                <a:latin typeface="+mj-lt"/>
                <a:cs typeface="Comic Sans MS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42036" y="5791200"/>
            <a:ext cx="1244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Courtesy Y. </a:t>
            </a:r>
            <a:r>
              <a:rPr lang="en-US" sz="1200" i="1" dirty="0" err="1"/>
              <a:t>Cuvet</a:t>
            </a:r>
            <a:endParaRPr lang="en-US" sz="12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0200"/>
            <a:ext cx="8285554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81201"/>
      </p:ext>
    </p:extLst>
  </p:cSld>
  <p:clrMapOvr>
    <a:masterClrMapping/>
  </p:clrMapOvr>
</p:sld>
</file>

<file path=ppt/theme/theme1.xml><?xml version="1.0" encoding="utf-8"?>
<a:theme xmlns:a="http://schemas.openxmlformats.org/drawingml/2006/main" name="Pitch 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Pitch Book.potx</Template>
  <TotalTime>0</TotalTime>
  <Words>2302</Words>
  <Application>Microsoft Macintosh PowerPoint</Application>
  <PresentationFormat>On-screen Show (4:3)</PresentationFormat>
  <Paragraphs>497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Comic Sans MS</vt:lpstr>
      <vt:lpstr>Helvetica</vt:lpstr>
      <vt:lpstr>Mangal</vt:lpstr>
      <vt:lpstr>Symbol</vt:lpstr>
      <vt:lpstr>Wingdings</vt:lpstr>
      <vt:lpstr>Pitch Book</vt:lpstr>
      <vt:lpstr>Report from the CLIC main linac hardware baselining wg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2010-04-19T20:44:32Z</dcterms:created>
  <dcterms:modified xsi:type="dcterms:W3CDTF">2018-01-25T16:29:59Z</dcterms:modified>
</cp:coreProperties>
</file>