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256" r:id="rId2"/>
    <p:sldId id="266" r:id="rId3"/>
    <p:sldId id="261" r:id="rId4"/>
    <p:sldId id="267" r:id="rId5"/>
    <p:sldId id="265" r:id="rId6"/>
    <p:sldId id="275" r:id="rId7"/>
    <p:sldId id="257" r:id="rId8"/>
    <p:sldId id="259" r:id="rId9"/>
    <p:sldId id="260" r:id="rId10"/>
    <p:sldId id="281" r:id="rId11"/>
    <p:sldId id="282" r:id="rId12"/>
    <p:sldId id="283" r:id="rId13"/>
    <p:sldId id="276" r:id="rId14"/>
    <p:sldId id="277" r:id="rId15"/>
    <p:sldId id="263" r:id="rId16"/>
    <p:sldId id="269" r:id="rId17"/>
    <p:sldId id="270" r:id="rId18"/>
  </p:sldIdLst>
  <p:sldSz cx="12192000" cy="6858000"/>
  <p:notesSz cx="9872663"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87BF61"/>
    <a:srgbClr val="CA66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723" autoAdjust="0"/>
    <p:restoredTop sz="94660"/>
  </p:normalViewPr>
  <p:slideViewPr>
    <p:cSldViewPr snapToGrid="0">
      <p:cViewPr varScale="1">
        <p:scale>
          <a:sx n="115" d="100"/>
          <a:sy n="115" d="100"/>
        </p:scale>
        <p:origin x="84" y="84"/>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95" d="100"/>
          <a:sy n="95" d="100"/>
        </p:scale>
        <p:origin x="2274"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278154" cy="34106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592225" y="0"/>
            <a:ext cx="4278154" cy="341064"/>
          </a:xfrm>
          <a:prstGeom prst="rect">
            <a:avLst/>
          </a:prstGeom>
        </p:spPr>
        <p:txBody>
          <a:bodyPr vert="horz" lIns="91440" tIns="45720" rIns="91440" bIns="45720" rtlCol="0"/>
          <a:lstStyle>
            <a:lvl1pPr algn="r">
              <a:defRPr sz="1200"/>
            </a:lvl1pPr>
          </a:lstStyle>
          <a:p>
            <a:fld id="{63E1B4A7-00EE-4BF2-BEAA-0BE0E9AFE323}" type="datetimeFigureOut">
              <a:rPr lang="en-GB" smtClean="0"/>
              <a:t>22/01/2018</a:t>
            </a:fld>
            <a:endParaRPr lang="en-GB"/>
          </a:p>
        </p:txBody>
      </p:sp>
      <p:sp>
        <p:nvSpPr>
          <p:cNvPr id="4" name="Footer Placeholder 3"/>
          <p:cNvSpPr>
            <a:spLocks noGrp="1"/>
          </p:cNvSpPr>
          <p:nvPr>
            <p:ph type="ftr" sz="quarter" idx="2"/>
          </p:nvPr>
        </p:nvSpPr>
        <p:spPr>
          <a:xfrm>
            <a:off x="1" y="6456613"/>
            <a:ext cx="4278154" cy="34106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592225" y="6456613"/>
            <a:ext cx="4278154" cy="341064"/>
          </a:xfrm>
          <a:prstGeom prst="rect">
            <a:avLst/>
          </a:prstGeom>
        </p:spPr>
        <p:txBody>
          <a:bodyPr vert="horz" lIns="91440" tIns="45720" rIns="91440" bIns="45720" rtlCol="0" anchor="b"/>
          <a:lstStyle>
            <a:lvl1pPr algn="r">
              <a:defRPr sz="1200"/>
            </a:lvl1pPr>
          </a:lstStyle>
          <a:p>
            <a:fld id="{7E70278A-3D27-4F69-B84E-5B9E555AC463}" type="slidenum">
              <a:rPr lang="en-GB" smtClean="0"/>
              <a:t>‹#›</a:t>
            </a:fld>
            <a:endParaRPr lang="en-GB"/>
          </a:p>
        </p:txBody>
      </p:sp>
    </p:spTree>
    <p:extLst>
      <p:ext uri="{BB962C8B-B14F-4D97-AF65-F5344CB8AC3E}">
        <p14:creationId xmlns:p14="http://schemas.microsoft.com/office/powerpoint/2010/main" val="42110502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278154" cy="34106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592225" y="0"/>
            <a:ext cx="4278154" cy="341064"/>
          </a:xfrm>
          <a:prstGeom prst="rect">
            <a:avLst/>
          </a:prstGeom>
        </p:spPr>
        <p:txBody>
          <a:bodyPr vert="horz" lIns="91440" tIns="45720" rIns="91440" bIns="45720" rtlCol="0"/>
          <a:lstStyle>
            <a:lvl1pPr algn="r">
              <a:defRPr sz="1200"/>
            </a:lvl1pPr>
          </a:lstStyle>
          <a:p>
            <a:fld id="{63D58118-55D1-4DD9-9F8E-B994661ED132}" type="datetimeFigureOut">
              <a:rPr lang="en-GB" smtClean="0"/>
              <a:t>22/01/2018</a:t>
            </a:fld>
            <a:endParaRPr lang="en-GB"/>
          </a:p>
        </p:txBody>
      </p:sp>
      <p:sp>
        <p:nvSpPr>
          <p:cNvPr id="4" name="Slide Image Placeholder 3"/>
          <p:cNvSpPr>
            <a:spLocks noGrp="1" noRot="1" noChangeAspect="1"/>
          </p:cNvSpPr>
          <p:nvPr>
            <p:ph type="sldImg" idx="2"/>
          </p:nvPr>
        </p:nvSpPr>
        <p:spPr>
          <a:xfrm>
            <a:off x="2898775" y="850900"/>
            <a:ext cx="4075113" cy="22923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87267" y="3271382"/>
            <a:ext cx="7898130" cy="2676584"/>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6456613"/>
            <a:ext cx="4278154" cy="34106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592225" y="6456613"/>
            <a:ext cx="4278154" cy="341064"/>
          </a:xfrm>
          <a:prstGeom prst="rect">
            <a:avLst/>
          </a:prstGeom>
        </p:spPr>
        <p:txBody>
          <a:bodyPr vert="horz" lIns="91440" tIns="45720" rIns="91440" bIns="45720" rtlCol="0" anchor="b"/>
          <a:lstStyle>
            <a:lvl1pPr algn="r">
              <a:defRPr sz="1200"/>
            </a:lvl1pPr>
          </a:lstStyle>
          <a:p>
            <a:fld id="{7918E20A-C294-4504-8C3E-FB35C4E8C0D0}" type="slidenum">
              <a:rPr lang="en-GB" smtClean="0"/>
              <a:t>‹#›</a:t>
            </a:fld>
            <a:endParaRPr lang="en-GB"/>
          </a:p>
        </p:txBody>
      </p:sp>
    </p:spTree>
    <p:extLst>
      <p:ext uri="{BB962C8B-B14F-4D97-AF65-F5344CB8AC3E}">
        <p14:creationId xmlns:p14="http://schemas.microsoft.com/office/powerpoint/2010/main" val="7458987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a:lvl1pPr>
          </a:lstStyle>
          <a:p>
            <a:r>
              <a:rPr lang="en-US" dirty="0" smtClean="0"/>
              <a:t>CLIC Master Schedule</a:t>
            </a:r>
            <a:endParaRPr lang="en-GB"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Construction and Commissioning schedule</a:t>
            </a:r>
            <a:endParaRPr lang="en-GB" dirty="0"/>
          </a:p>
        </p:txBody>
      </p:sp>
      <p:sp>
        <p:nvSpPr>
          <p:cNvPr id="4" name="Date Placeholder 3"/>
          <p:cNvSpPr>
            <a:spLocks noGrp="1"/>
          </p:cNvSpPr>
          <p:nvPr>
            <p:ph type="dt" sz="half" idx="10"/>
          </p:nvPr>
        </p:nvSpPr>
        <p:spPr/>
        <p:txBody>
          <a:bodyPr/>
          <a:lstStyle/>
          <a:p>
            <a:r>
              <a:rPr lang="fr-FR" smtClean="0"/>
              <a:t>25/01/2018</a:t>
            </a:r>
            <a:endParaRPr lang="en-GB"/>
          </a:p>
        </p:txBody>
      </p:sp>
      <p:sp>
        <p:nvSpPr>
          <p:cNvPr id="5" name="Footer Placeholder 4"/>
          <p:cNvSpPr>
            <a:spLocks noGrp="1"/>
          </p:cNvSpPr>
          <p:nvPr>
            <p:ph type="ftr" sz="quarter" idx="11"/>
          </p:nvPr>
        </p:nvSpPr>
        <p:spPr/>
        <p:txBody>
          <a:bodyPr/>
          <a:lstStyle/>
          <a:p>
            <a:r>
              <a:rPr lang="it-IT" smtClean="0"/>
              <a:t>CLIC Workshop 2018, Marzia Bernardini &amp; Lucia Maricalva</a:t>
            </a:r>
            <a:endParaRPr lang="en-GB" dirty="0"/>
          </a:p>
        </p:txBody>
      </p:sp>
      <p:sp>
        <p:nvSpPr>
          <p:cNvPr id="6" name="Slide Number Placeholder 5"/>
          <p:cNvSpPr>
            <a:spLocks noGrp="1"/>
          </p:cNvSpPr>
          <p:nvPr>
            <p:ph type="sldNum" sz="quarter" idx="12"/>
          </p:nvPr>
        </p:nvSpPr>
        <p:spPr/>
        <p:txBody>
          <a:bodyPr/>
          <a:lstStyle/>
          <a:p>
            <a:fld id="{BA4F515D-60CC-4B4B-B900-46616E1A7DDD}" type="slidenum">
              <a:rPr lang="en-GB" smtClean="0"/>
              <a:t>‹#›</a:t>
            </a:fld>
            <a:endParaRPr lang="en-GB"/>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l="16673" t="17319" r="16380" b="16699"/>
          <a:stretch/>
        </p:blipFill>
        <p:spPr>
          <a:xfrm>
            <a:off x="52555" y="52745"/>
            <a:ext cx="2123088" cy="2097196"/>
          </a:xfrm>
          <a:prstGeom prst="ellipse">
            <a:avLst/>
          </a:prstGeom>
        </p:spPr>
      </p:pic>
    </p:spTree>
    <p:extLst>
      <p:ext uri="{BB962C8B-B14F-4D97-AF65-F5344CB8AC3E}">
        <p14:creationId xmlns:p14="http://schemas.microsoft.com/office/powerpoint/2010/main" val="1962301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fr-FR" smtClean="0"/>
              <a:t>25/01/2018</a:t>
            </a:r>
            <a:endParaRPr lang="en-GB"/>
          </a:p>
        </p:txBody>
      </p:sp>
      <p:sp>
        <p:nvSpPr>
          <p:cNvPr id="5" name="Footer Placeholder 4"/>
          <p:cNvSpPr>
            <a:spLocks noGrp="1"/>
          </p:cNvSpPr>
          <p:nvPr>
            <p:ph type="ftr" sz="quarter" idx="11"/>
          </p:nvPr>
        </p:nvSpPr>
        <p:spPr/>
        <p:txBody>
          <a:bodyPr/>
          <a:lstStyle/>
          <a:p>
            <a:r>
              <a:rPr lang="it-IT" smtClean="0"/>
              <a:t>CLIC Workshop 2018, Marzia Bernardini &amp; Lucia Maricalva</a:t>
            </a:r>
            <a:endParaRPr lang="en-GB"/>
          </a:p>
        </p:txBody>
      </p:sp>
      <p:sp>
        <p:nvSpPr>
          <p:cNvPr id="6" name="Slide Number Placeholder 5"/>
          <p:cNvSpPr>
            <a:spLocks noGrp="1"/>
          </p:cNvSpPr>
          <p:nvPr>
            <p:ph type="sldNum" sz="quarter" idx="12"/>
          </p:nvPr>
        </p:nvSpPr>
        <p:spPr/>
        <p:txBody>
          <a:bodyPr/>
          <a:lstStyle/>
          <a:p>
            <a:fld id="{BA4F515D-60CC-4B4B-B900-46616E1A7DDD}" type="slidenum">
              <a:rPr lang="en-GB" smtClean="0"/>
              <a:t>‹#›</a:t>
            </a:fld>
            <a:endParaRPr lang="en-GB"/>
          </a:p>
        </p:txBody>
      </p:sp>
    </p:spTree>
    <p:extLst>
      <p:ext uri="{BB962C8B-B14F-4D97-AF65-F5344CB8AC3E}">
        <p14:creationId xmlns:p14="http://schemas.microsoft.com/office/powerpoint/2010/main" val="3049270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fr-FR" smtClean="0"/>
              <a:t>25/01/2018</a:t>
            </a:r>
            <a:endParaRPr lang="en-GB"/>
          </a:p>
        </p:txBody>
      </p:sp>
      <p:sp>
        <p:nvSpPr>
          <p:cNvPr id="5" name="Footer Placeholder 4"/>
          <p:cNvSpPr>
            <a:spLocks noGrp="1"/>
          </p:cNvSpPr>
          <p:nvPr>
            <p:ph type="ftr" sz="quarter" idx="11"/>
          </p:nvPr>
        </p:nvSpPr>
        <p:spPr/>
        <p:txBody>
          <a:bodyPr/>
          <a:lstStyle/>
          <a:p>
            <a:r>
              <a:rPr lang="it-IT" smtClean="0"/>
              <a:t>CLIC Workshop 2018, Marzia Bernardini &amp; Lucia Maricalva</a:t>
            </a:r>
            <a:endParaRPr lang="en-GB"/>
          </a:p>
        </p:txBody>
      </p:sp>
      <p:sp>
        <p:nvSpPr>
          <p:cNvPr id="6" name="Slide Number Placeholder 5"/>
          <p:cNvSpPr>
            <a:spLocks noGrp="1"/>
          </p:cNvSpPr>
          <p:nvPr>
            <p:ph type="sldNum" sz="quarter" idx="12"/>
          </p:nvPr>
        </p:nvSpPr>
        <p:spPr/>
        <p:txBody>
          <a:bodyPr/>
          <a:lstStyle/>
          <a:p>
            <a:fld id="{BA4F515D-60CC-4B4B-B900-46616E1A7DDD}" type="slidenum">
              <a:rPr lang="en-GB" smtClean="0"/>
              <a:t>‹#›</a:t>
            </a:fld>
            <a:endParaRPr lang="en-GB"/>
          </a:p>
        </p:txBody>
      </p:sp>
    </p:spTree>
    <p:extLst>
      <p:ext uri="{BB962C8B-B14F-4D97-AF65-F5344CB8AC3E}">
        <p14:creationId xmlns:p14="http://schemas.microsoft.com/office/powerpoint/2010/main" val="2924425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r>
              <a:rPr lang="fr-FR" smtClean="0"/>
              <a:t>25/01/2018</a:t>
            </a:r>
            <a:endParaRPr lang="en-GB"/>
          </a:p>
        </p:txBody>
      </p:sp>
      <p:sp>
        <p:nvSpPr>
          <p:cNvPr id="5" name="Footer Placeholder 4"/>
          <p:cNvSpPr>
            <a:spLocks noGrp="1"/>
          </p:cNvSpPr>
          <p:nvPr>
            <p:ph type="ftr" sz="quarter" idx="11"/>
          </p:nvPr>
        </p:nvSpPr>
        <p:spPr/>
        <p:txBody>
          <a:bodyPr/>
          <a:lstStyle/>
          <a:p>
            <a:r>
              <a:rPr lang="it-IT" smtClean="0"/>
              <a:t>CLIC Workshop 2018, Marzia Bernardini &amp; Lucia Maricalva</a:t>
            </a:r>
            <a:endParaRPr lang="en-GB" dirty="0"/>
          </a:p>
        </p:txBody>
      </p:sp>
      <p:sp>
        <p:nvSpPr>
          <p:cNvPr id="6" name="Slide Number Placeholder 5"/>
          <p:cNvSpPr>
            <a:spLocks noGrp="1"/>
          </p:cNvSpPr>
          <p:nvPr>
            <p:ph type="sldNum" sz="quarter" idx="12"/>
          </p:nvPr>
        </p:nvSpPr>
        <p:spPr/>
        <p:txBody>
          <a:bodyPr/>
          <a:lstStyle/>
          <a:p>
            <a:fld id="{BA4F515D-60CC-4B4B-B900-46616E1A7DDD}" type="slidenum">
              <a:rPr lang="en-GB" smtClean="0"/>
              <a:t>‹#›</a:t>
            </a:fld>
            <a:endParaRPr lang="en-GB"/>
          </a:p>
        </p:txBody>
      </p:sp>
    </p:spTree>
    <p:extLst>
      <p:ext uri="{BB962C8B-B14F-4D97-AF65-F5344CB8AC3E}">
        <p14:creationId xmlns:p14="http://schemas.microsoft.com/office/powerpoint/2010/main" val="1397693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r>
              <a:rPr lang="fr-FR" smtClean="0"/>
              <a:t>25/01/2018</a:t>
            </a:r>
            <a:endParaRPr lang="en-GB"/>
          </a:p>
        </p:txBody>
      </p:sp>
      <p:sp>
        <p:nvSpPr>
          <p:cNvPr id="5" name="Footer Placeholder 4"/>
          <p:cNvSpPr>
            <a:spLocks noGrp="1"/>
          </p:cNvSpPr>
          <p:nvPr>
            <p:ph type="ftr" sz="quarter" idx="11"/>
          </p:nvPr>
        </p:nvSpPr>
        <p:spPr/>
        <p:txBody>
          <a:bodyPr/>
          <a:lstStyle/>
          <a:p>
            <a:r>
              <a:rPr lang="it-IT" smtClean="0"/>
              <a:t>CLIC Workshop 2018, Marzia Bernardini &amp; Lucia Maricalva</a:t>
            </a:r>
            <a:endParaRPr lang="en-GB"/>
          </a:p>
        </p:txBody>
      </p:sp>
      <p:sp>
        <p:nvSpPr>
          <p:cNvPr id="6" name="Slide Number Placeholder 5"/>
          <p:cNvSpPr>
            <a:spLocks noGrp="1"/>
          </p:cNvSpPr>
          <p:nvPr>
            <p:ph type="sldNum" sz="quarter" idx="12"/>
          </p:nvPr>
        </p:nvSpPr>
        <p:spPr/>
        <p:txBody>
          <a:bodyPr/>
          <a:lstStyle/>
          <a:p>
            <a:fld id="{BA4F515D-60CC-4B4B-B900-46616E1A7DDD}" type="slidenum">
              <a:rPr lang="en-GB" smtClean="0"/>
              <a:t>‹#›</a:t>
            </a:fld>
            <a:endParaRPr lang="en-GB"/>
          </a:p>
        </p:txBody>
      </p:sp>
    </p:spTree>
    <p:extLst>
      <p:ext uri="{BB962C8B-B14F-4D97-AF65-F5344CB8AC3E}">
        <p14:creationId xmlns:p14="http://schemas.microsoft.com/office/powerpoint/2010/main" val="2803373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fr-FR" smtClean="0"/>
              <a:t>25/01/2018</a:t>
            </a:r>
            <a:endParaRPr lang="en-GB"/>
          </a:p>
        </p:txBody>
      </p:sp>
      <p:sp>
        <p:nvSpPr>
          <p:cNvPr id="6" name="Footer Placeholder 5"/>
          <p:cNvSpPr>
            <a:spLocks noGrp="1"/>
          </p:cNvSpPr>
          <p:nvPr>
            <p:ph type="ftr" sz="quarter" idx="11"/>
          </p:nvPr>
        </p:nvSpPr>
        <p:spPr/>
        <p:txBody>
          <a:bodyPr/>
          <a:lstStyle/>
          <a:p>
            <a:r>
              <a:rPr lang="it-IT" smtClean="0"/>
              <a:t>CLIC Workshop 2018, Marzia Bernardini &amp; Lucia Maricalva</a:t>
            </a:r>
            <a:endParaRPr lang="en-GB"/>
          </a:p>
        </p:txBody>
      </p:sp>
      <p:sp>
        <p:nvSpPr>
          <p:cNvPr id="7" name="Slide Number Placeholder 6"/>
          <p:cNvSpPr>
            <a:spLocks noGrp="1"/>
          </p:cNvSpPr>
          <p:nvPr>
            <p:ph type="sldNum" sz="quarter" idx="12"/>
          </p:nvPr>
        </p:nvSpPr>
        <p:spPr/>
        <p:txBody>
          <a:bodyPr/>
          <a:lstStyle/>
          <a:p>
            <a:fld id="{BA4F515D-60CC-4B4B-B900-46616E1A7DDD}" type="slidenum">
              <a:rPr lang="en-GB" smtClean="0"/>
              <a:t>‹#›</a:t>
            </a:fld>
            <a:endParaRPr lang="en-GB"/>
          </a:p>
        </p:txBody>
      </p:sp>
    </p:spTree>
    <p:extLst>
      <p:ext uri="{BB962C8B-B14F-4D97-AF65-F5344CB8AC3E}">
        <p14:creationId xmlns:p14="http://schemas.microsoft.com/office/powerpoint/2010/main" val="1621886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fr-FR" smtClean="0"/>
              <a:t>25/01/2018</a:t>
            </a:r>
            <a:endParaRPr lang="en-GB"/>
          </a:p>
        </p:txBody>
      </p:sp>
      <p:sp>
        <p:nvSpPr>
          <p:cNvPr id="8" name="Footer Placeholder 7"/>
          <p:cNvSpPr>
            <a:spLocks noGrp="1"/>
          </p:cNvSpPr>
          <p:nvPr>
            <p:ph type="ftr" sz="quarter" idx="11"/>
          </p:nvPr>
        </p:nvSpPr>
        <p:spPr/>
        <p:txBody>
          <a:bodyPr/>
          <a:lstStyle/>
          <a:p>
            <a:r>
              <a:rPr lang="it-IT" smtClean="0"/>
              <a:t>CLIC Workshop 2018, Marzia Bernardini &amp; Lucia Maricalva</a:t>
            </a:r>
            <a:endParaRPr lang="en-GB"/>
          </a:p>
        </p:txBody>
      </p:sp>
      <p:sp>
        <p:nvSpPr>
          <p:cNvPr id="9" name="Slide Number Placeholder 8"/>
          <p:cNvSpPr>
            <a:spLocks noGrp="1"/>
          </p:cNvSpPr>
          <p:nvPr>
            <p:ph type="sldNum" sz="quarter" idx="12"/>
          </p:nvPr>
        </p:nvSpPr>
        <p:spPr/>
        <p:txBody>
          <a:bodyPr/>
          <a:lstStyle/>
          <a:p>
            <a:fld id="{BA4F515D-60CC-4B4B-B900-46616E1A7DDD}" type="slidenum">
              <a:rPr lang="en-GB" smtClean="0"/>
              <a:t>‹#›</a:t>
            </a:fld>
            <a:endParaRPr lang="en-GB"/>
          </a:p>
        </p:txBody>
      </p:sp>
    </p:spTree>
    <p:extLst>
      <p:ext uri="{BB962C8B-B14F-4D97-AF65-F5344CB8AC3E}">
        <p14:creationId xmlns:p14="http://schemas.microsoft.com/office/powerpoint/2010/main" val="219155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fr-FR" smtClean="0"/>
              <a:t>25/01/2018</a:t>
            </a:r>
            <a:endParaRPr lang="en-GB"/>
          </a:p>
        </p:txBody>
      </p:sp>
      <p:sp>
        <p:nvSpPr>
          <p:cNvPr id="4" name="Footer Placeholder 3"/>
          <p:cNvSpPr>
            <a:spLocks noGrp="1"/>
          </p:cNvSpPr>
          <p:nvPr>
            <p:ph type="ftr" sz="quarter" idx="11"/>
          </p:nvPr>
        </p:nvSpPr>
        <p:spPr/>
        <p:txBody>
          <a:bodyPr/>
          <a:lstStyle/>
          <a:p>
            <a:r>
              <a:rPr lang="it-IT" smtClean="0"/>
              <a:t>CLIC Workshop 2018, Marzia Bernardini &amp; Lucia Maricalva</a:t>
            </a:r>
            <a:endParaRPr lang="en-GB"/>
          </a:p>
        </p:txBody>
      </p:sp>
      <p:sp>
        <p:nvSpPr>
          <p:cNvPr id="5" name="Slide Number Placeholder 4"/>
          <p:cNvSpPr>
            <a:spLocks noGrp="1"/>
          </p:cNvSpPr>
          <p:nvPr>
            <p:ph type="sldNum" sz="quarter" idx="12"/>
          </p:nvPr>
        </p:nvSpPr>
        <p:spPr/>
        <p:txBody>
          <a:bodyPr/>
          <a:lstStyle/>
          <a:p>
            <a:fld id="{BA4F515D-60CC-4B4B-B900-46616E1A7DDD}" type="slidenum">
              <a:rPr lang="en-GB" smtClean="0"/>
              <a:t>‹#›</a:t>
            </a:fld>
            <a:endParaRPr lang="en-GB"/>
          </a:p>
        </p:txBody>
      </p:sp>
    </p:spTree>
    <p:extLst>
      <p:ext uri="{BB962C8B-B14F-4D97-AF65-F5344CB8AC3E}">
        <p14:creationId xmlns:p14="http://schemas.microsoft.com/office/powerpoint/2010/main" val="11004709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FR" smtClean="0"/>
              <a:t>25/01/2018</a:t>
            </a:r>
            <a:endParaRPr lang="en-GB"/>
          </a:p>
        </p:txBody>
      </p:sp>
      <p:sp>
        <p:nvSpPr>
          <p:cNvPr id="3" name="Footer Placeholder 2"/>
          <p:cNvSpPr>
            <a:spLocks noGrp="1"/>
          </p:cNvSpPr>
          <p:nvPr>
            <p:ph type="ftr" sz="quarter" idx="11"/>
          </p:nvPr>
        </p:nvSpPr>
        <p:spPr/>
        <p:txBody>
          <a:bodyPr/>
          <a:lstStyle/>
          <a:p>
            <a:r>
              <a:rPr lang="it-IT" smtClean="0"/>
              <a:t>CLIC Workshop 2018, Marzia Bernardini &amp; Lucia Maricalva</a:t>
            </a:r>
            <a:endParaRPr lang="en-GB"/>
          </a:p>
        </p:txBody>
      </p:sp>
      <p:sp>
        <p:nvSpPr>
          <p:cNvPr id="4" name="Slide Number Placeholder 3"/>
          <p:cNvSpPr>
            <a:spLocks noGrp="1"/>
          </p:cNvSpPr>
          <p:nvPr>
            <p:ph type="sldNum" sz="quarter" idx="12"/>
          </p:nvPr>
        </p:nvSpPr>
        <p:spPr/>
        <p:txBody>
          <a:bodyPr/>
          <a:lstStyle/>
          <a:p>
            <a:fld id="{BA4F515D-60CC-4B4B-B900-46616E1A7DDD}" type="slidenum">
              <a:rPr lang="en-GB" smtClean="0"/>
              <a:t>‹#›</a:t>
            </a:fld>
            <a:endParaRPr lang="en-GB"/>
          </a:p>
        </p:txBody>
      </p:sp>
    </p:spTree>
    <p:extLst>
      <p:ext uri="{BB962C8B-B14F-4D97-AF65-F5344CB8AC3E}">
        <p14:creationId xmlns:p14="http://schemas.microsoft.com/office/powerpoint/2010/main" val="152322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fr-FR" smtClean="0"/>
              <a:t>25/01/2018</a:t>
            </a:r>
            <a:endParaRPr lang="en-GB"/>
          </a:p>
        </p:txBody>
      </p:sp>
      <p:sp>
        <p:nvSpPr>
          <p:cNvPr id="6" name="Footer Placeholder 5"/>
          <p:cNvSpPr>
            <a:spLocks noGrp="1"/>
          </p:cNvSpPr>
          <p:nvPr>
            <p:ph type="ftr" sz="quarter" idx="11"/>
          </p:nvPr>
        </p:nvSpPr>
        <p:spPr/>
        <p:txBody>
          <a:bodyPr/>
          <a:lstStyle/>
          <a:p>
            <a:r>
              <a:rPr lang="it-IT" smtClean="0"/>
              <a:t>CLIC Workshop 2018, Marzia Bernardini &amp; Lucia Maricalva</a:t>
            </a:r>
            <a:endParaRPr lang="en-GB"/>
          </a:p>
        </p:txBody>
      </p:sp>
      <p:sp>
        <p:nvSpPr>
          <p:cNvPr id="7" name="Slide Number Placeholder 6"/>
          <p:cNvSpPr>
            <a:spLocks noGrp="1"/>
          </p:cNvSpPr>
          <p:nvPr>
            <p:ph type="sldNum" sz="quarter" idx="12"/>
          </p:nvPr>
        </p:nvSpPr>
        <p:spPr/>
        <p:txBody>
          <a:bodyPr/>
          <a:lstStyle/>
          <a:p>
            <a:fld id="{BA4F515D-60CC-4B4B-B900-46616E1A7DDD}" type="slidenum">
              <a:rPr lang="en-GB" smtClean="0"/>
              <a:t>‹#›</a:t>
            </a:fld>
            <a:endParaRPr lang="en-GB"/>
          </a:p>
        </p:txBody>
      </p:sp>
    </p:spTree>
    <p:extLst>
      <p:ext uri="{BB962C8B-B14F-4D97-AF65-F5344CB8AC3E}">
        <p14:creationId xmlns:p14="http://schemas.microsoft.com/office/powerpoint/2010/main" val="3266863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fr-FR" smtClean="0"/>
              <a:t>25/01/2018</a:t>
            </a:r>
            <a:endParaRPr lang="en-GB"/>
          </a:p>
        </p:txBody>
      </p:sp>
      <p:sp>
        <p:nvSpPr>
          <p:cNvPr id="6" name="Footer Placeholder 5"/>
          <p:cNvSpPr>
            <a:spLocks noGrp="1"/>
          </p:cNvSpPr>
          <p:nvPr>
            <p:ph type="ftr" sz="quarter" idx="11"/>
          </p:nvPr>
        </p:nvSpPr>
        <p:spPr/>
        <p:txBody>
          <a:bodyPr/>
          <a:lstStyle/>
          <a:p>
            <a:r>
              <a:rPr lang="it-IT" smtClean="0"/>
              <a:t>CLIC Workshop 2018, Marzia Bernardini &amp; Lucia Maricalva</a:t>
            </a:r>
            <a:endParaRPr lang="en-GB"/>
          </a:p>
        </p:txBody>
      </p:sp>
      <p:sp>
        <p:nvSpPr>
          <p:cNvPr id="7" name="Slide Number Placeholder 6"/>
          <p:cNvSpPr>
            <a:spLocks noGrp="1"/>
          </p:cNvSpPr>
          <p:nvPr>
            <p:ph type="sldNum" sz="quarter" idx="12"/>
          </p:nvPr>
        </p:nvSpPr>
        <p:spPr/>
        <p:txBody>
          <a:bodyPr/>
          <a:lstStyle/>
          <a:p>
            <a:fld id="{BA4F515D-60CC-4B4B-B900-46616E1A7DDD}" type="slidenum">
              <a:rPr lang="en-GB" smtClean="0"/>
              <a:t>‹#›</a:t>
            </a:fld>
            <a:endParaRPr lang="en-GB"/>
          </a:p>
        </p:txBody>
      </p:sp>
    </p:spTree>
    <p:extLst>
      <p:ext uri="{BB962C8B-B14F-4D97-AF65-F5344CB8AC3E}">
        <p14:creationId xmlns:p14="http://schemas.microsoft.com/office/powerpoint/2010/main" val="23964141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smtClean="0"/>
              <a:t>25/01/2018</a:t>
            </a:r>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smtClean="0"/>
              <a:t>CLIC Workshop 2018, Marzia Bernardini &amp; Lucia Maricalva</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4F515D-60CC-4B4B-B900-46616E1A7DDD}" type="slidenum">
              <a:rPr lang="en-GB" smtClean="0"/>
              <a:t>‹#›</a:t>
            </a:fld>
            <a:endParaRPr lang="en-GB"/>
          </a:p>
        </p:txBody>
      </p:sp>
      <p:pic>
        <p:nvPicPr>
          <p:cNvPr id="7" name="Picture 6"/>
          <p:cNvPicPr>
            <a:picLocks noChangeAspect="1"/>
          </p:cNvPicPr>
          <p:nvPr userDrawn="1"/>
        </p:nvPicPr>
        <p:blipFill rotWithShape="1">
          <a:blip r:embed="rId13">
            <a:extLst>
              <a:ext uri="{28A0092B-C50C-407E-A947-70E740481C1C}">
                <a14:useLocalDpi xmlns:a14="http://schemas.microsoft.com/office/drawing/2010/main" val="0"/>
              </a:ext>
            </a:extLst>
          </a:blip>
          <a:srcRect l="16673" t="17319" r="16380" b="16699"/>
          <a:stretch/>
        </p:blipFill>
        <p:spPr>
          <a:xfrm>
            <a:off x="153714" y="185738"/>
            <a:ext cx="1368972" cy="1352277"/>
          </a:xfrm>
          <a:prstGeom prst="ellipse">
            <a:avLst/>
          </a:prstGeom>
        </p:spPr>
      </p:pic>
    </p:spTree>
    <p:extLst>
      <p:ext uri="{BB962C8B-B14F-4D97-AF65-F5344CB8AC3E}">
        <p14:creationId xmlns:p14="http://schemas.microsoft.com/office/powerpoint/2010/main" val="12485460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tmp"/><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46817" y="2322156"/>
            <a:ext cx="9144000" cy="2387600"/>
          </a:xfrm>
        </p:spPr>
        <p:txBody>
          <a:bodyPr>
            <a:normAutofit fontScale="90000"/>
          </a:bodyPr>
          <a:lstStyle/>
          <a:p>
            <a:pPr algn="r"/>
            <a:r>
              <a:rPr lang="en-GB" dirty="0" smtClean="0"/>
              <a:t>CLIC Master Schedule</a:t>
            </a:r>
            <a:r>
              <a:rPr lang="en-GB" dirty="0"/>
              <a:t> </a:t>
            </a:r>
            <a:r>
              <a:rPr lang="en-GB" dirty="0" smtClean="0"/>
              <a:t>&amp; Options</a:t>
            </a:r>
            <a:br>
              <a:rPr lang="en-GB" dirty="0" smtClean="0"/>
            </a:br>
            <a:r>
              <a:rPr lang="en-GB" dirty="0"/>
              <a:t/>
            </a:r>
            <a:br>
              <a:rPr lang="en-GB" dirty="0"/>
            </a:br>
            <a:r>
              <a:rPr lang="en-GB" sz="1800" u="sng" dirty="0" smtClean="0"/>
              <a:t>Marzia Bernardini</a:t>
            </a:r>
            <a:r>
              <a:rPr lang="en-GB" sz="1800" dirty="0" smtClean="0"/>
              <a:t>, Lucia Maricalva, EN-ACE-OSS</a:t>
            </a:r>
            <a:br>
              <a:rPr lang="en-GB" sz="1800" dirty="0" smtClean="0"/>
            </a:br>
            <a:r>
              <a:rPr lang="en-GB" sz="1800" dirty="0" smtClean="0"/>
              <a:t>thanks to the inputs from many groups.</a:t>
            </a:r>
            <a:br>
              <a:rPr lang="en-GB" sz="1800" dirty="0" smtClean="0"/>
            </a:br>
            <a:r>
              <a:rPr lang="en-GB" sz="1800" smtClean="0"/>
              <a:t>CLIC Workshop,</a:t>
            </a:r>
            <a:r>
              <a:rPr lang="en-GB" sz="1800" dirty="0" smtClean="0"/>
              <a:t/>
            </a:r>
            <a:br>
              <a:rPr lang="en-GB" sz="1800" dirty="0" smtClean="0"/>
            </a:br>
            <a:r>
              <a:rPr lang="en-GB" sz="1800" dirty="0" smtClean="0"/>
              <a:t>25</a:t>
            </a:r>
            <a:r>
              <a:rPr lang="en-GB" sz="1800" baseline="30000" dirty="0" smtClean="0"/>
              <a:t>th</a:t>
            </a:r>
            <a:r>
              <a:rPr lang="en-GB" sz="1800" dirty="0" smtClean="0"/>
              <a:t> January 2018</a:t>
            </a:r>
            <a:br>
              <a:rPr lang="en-GB" sz="1800" dirty="0" smtClean="0"/>
            </a:br>
            <a:endParaRPr lang="en-GB" sz="1800" dirty="0"/>
          </a:p>
        </p:txBody>
      </p:sp>
    </p:spTree>
    <p:extLst>
      <p:ext uri="{BB962C8B-B14F-4D97-AF65-F5344CB8AC3E}">
        <p14:creationId xmlns:p14="http://schemas.microsoft.com/office/powerpoint/2010/main" val="30919554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a:xfrm>
            <a:off x="320511" y="1920413"/>
            <a:ext cx="1055802" cy="2789715"/>
          </a:xfrm>
          <a:prstGeom prst="roundRect">
            <a:avLst/>
          </a:prstGeom>
          <a:solidFill>
            <a:srgbClr val="FF66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Date Placeholder 3"/>
          <p:cNvSpPr>
            <a:spLocks noGrp="1"/>
          </p:cNvSpPr>
          <p:nvPr>
            <p:ph type="dt" sz="half" idx="10"/>
          </p:nvPr>
        </p:nvSpPr>
        <p:spPr/>
        <p:txBody>
          <a:bodyPr/>
          <a:lstStyle/>
          <a:p>
            <a:r>
              <a:rPr lang="fr-FR" smtClean="0"/>
              <a:t>25/01/2018</a:t>
            </a:r>
            <a:endParaRPr lang="en-GB"/>
          </a:p>
        </p:txBody>
      </p:sp>
      <p:sp>
        <p:nvSpPr>
          <p:cNvPr id="5" name="Footer Placeholder 4"/>
          <p:cNvSpPr>
            <a:spLocks noGrp="1"/>
          </p:cNvSpPr>
          <p:nvPr>
            <p:ph type="ftr" sz="quarter" idx="11"/>
          </p:nvPr>
        </p:nvSpPr>
        <p:spPr/>
        <p:txBody>
          <a:bodyPr/>
          <a:lstStyle/>
          <a:p>
            <a:r>
              <a:rPr lang="it-IT" smtClean="0"/>
              <a:t>CLIC Workshop 2018, Marzia Bernardini &amp; Lucia Maricalva</a:t>
            </a:r>
            <a:endParaRPr lang="en-GB" dirty="0"/>
          </a:p>
        </p:txBody>
      </p:sp>
      <p:sp>
        <p:nvSpPr>
          <p:cNvPr id="6" name="Slide Number Placeholder 5"/>
          <p:cNvSpPr>
            <a:spLocks noGrp="1"/>
          </p:cNvSpPr>
          <p:nvPr>
            <p:ph type="sldNum" sz="quarter" idx="12"/>
          </p:nvPr>
        </p:nvSpPr>
        <p:spPr/>
        <p:txBody>
          <a:bodyPr/>
          <a:lstStyle/>
          <a:p>
            <a:fld id="{BA4F515D-60CC-4B4B-B900-46616E1A7DDD}" type="slidenum">
              <a:rPr lang="en-GB" smtClean="0"/>
              <a:t>10</a:t>
            </a:fld>
            <a:endParaRPr lang="en-GB" dirty="0"/>
          </a:p>
        </p:txBody>
      </p:sp>
      <p:sp>
        <p:nvSpPr>
          <p:cNvPr id="19" name="Title 1"/>
          <p:cNvSpPr txBox="1">
            <a:spLocks/>
          </p:cNvSpPr>
          <p:nvPr/>
        </p:nvSpPr>
        <p:spPr>
          <a:xfrm>
            <a:off x="449316" y="1648567"/>
            <a:ext cx="840828" cy="3302061"/>
          </a:xfrm>
          <a:prstGeom prst="rect">
            <a:avLst/>
          </a:prstGeom>
        </p:spPr>
        <p:txBody>
          <a:bodyPr vert="vert270"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smtClean="0"/>
              <a:t>1.5 TeV</a:t>
            </a:r>
            <a:endParaRPr lang="en-GB" b="1" dirty="0"/>
          </a:p>
        </p:txBody>
      </p:sp>
      <p:sp>
        <p:nvSpPr>
          <p:cNvPr id="35" name="Rounded Rectangle 34"/>
          <p:cNvSpPr/>
          <p:nvPr/>
        </p:nvSpPr>
        <p:spPr>
          <a:xfrm>
            <a:off x="8610600" y="1648567"/>
            <a:ext cx="3195683" cy="1579813"/>
          </a:xfrm>
          <a:prstGeom prst="roundRect">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Retro-planning starting from the date of the end of Physics period</a:t>
            </a:r>
          </a:p>
        </p:txBody>
      </p:sp>
      <p:sp>
        <p:nvSpPr>
          <p:cNvPr id="36" name="Rounded Rectangle 35"/>
          <p:cNvSpPr/>
          <p:nvPr/>
        </p:nvSpPr>
        <p:spPr>
          <a:xfrm>
            <a:off x="8588944" y="3551384"/>
            <a:ext cx="3195683" cy="1569173"/>
          </a:xfrm>
          <a:prstGeom prst="roundRect">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2 years for connection </a:t>
            </a:r>
            <a:r>
              <a:rPr lang="en-US" dirty="0" smtClean="0">
                <a:solidFill>
                  <a:schemeClr val="tx1"/>
                </a:solidFill>
              </a:rPr>
              <a:t>and reconfiguration of </a:t>
            </a:r>
            <a:r>
              <a:rPr lang="en-US" dirty="0">
                <a:solidFill>
                  <a:schemeClr val="tx1"/>
                </a:solidFill>
              </a:rPr>
              <a:t>the lines </a:t>
            </a:r>
          </a:p>
          <a:p>
            <a:r>
              <a:rPr lang="en-US" dirty="0">
                <a:solidFill>
                  <a:schemeClr val="tx1"/>
                </a:solidFill>
              </a:rPr>
              <a:t>(6 months for </a:t>
            </a:r>
            <a:r>
              <a:rPr lang="en-US" dirty="0" smtClean="0">
                <a:solidFill>
                  <a:schemeClr val="tx1"/>
                </a:solidFill>
              </a:rPr>
              <a:t>commissioning</a:t>
            </a:r>
            <a:r>
              <a:rPr lang="en-US" dirty="0">
                <a:solidFill>
                  <a:schemeClr val="tx1"/>
                </a:solidFill>
              </a:rPr>
              <a:t>)</a:t>
            </a:r>
          </a:p>
        </p:txBody>
      </p:sp>
      <p:sp>
        <p:nvSpPr>
          <p:cNvPr id="21" name="Title 1"/>
          <p:cNvSpPr txBox="1">
            <a:spLocks/>
          </p:cNvSpPr>
          <p:nvPr/>
        </p:nvSpPr>
        <p:spPr>
          <a:xfrm>
            <a:off x="1497724"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GB" sz="3600" u="sng" dirty="0" smtClean="0"/>
              <a:t>Drive beam planning</a:t>
            </a:r>
            <a:endParaRPr lang="en-GB" sz="3600" u="sng" dirty="0"/>
          </a:p>
        </p:txBody>
      </p:sp>
      <p:pic>
        <p:nvPicPr>
          <p:cNvPr id="7" name="Picture 6"/>
          <p:cNvPicPr>
            <a:picLocks noChangeAspect="1"/>
          </p:cNvPicPr>
          <p:nvPr/>
        </p:nvPicPr>
        <p:blipFill>
          <a:blip r:embed="rId2"/>
          <a:stretch>
            <a:fillRect/>
          </a:stretch>
        </p:blipFill>
        <p:spPr>
          <a:xfrm>
            <a:off x="1840560" y="1554707"/>
            <a:ext cx="6628347" cy="3637402"/>
          </a:xfrm>
          <a:prstGeom prst="rect">
            <a:avLst/>
          </a:prstGeom>
        </p:spPr>
      </p:pic>
      <p:sp>
        <p:nvSpPr>
          <p:cNvPr id="23" name="Rectangle 22"/>
          <p:cNvSpPr/>
          <p:nvPr/>
        </p:nvSpPr>
        <p:spPr>
          <a:xfrm>
            <a:off x="2486526" y="2101516"/>
            <a:ext cx="1677602" cy="1925052"/>
          </a:xfrm>
          <a:prstGeom prst="rect">
            <a:avLst/>
          </a:prstGeom>
          <a:noFill/>
          <a:ln w="539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6200271" y="2093496"/>
            <a:ext cx="1677602" cy="1925052"/>
          </a:xfrm>
          <a:prstGeom prst="rect">
            <a:avLst/>
          </a:prstGeom>
          <a:noFill/>
          <a:ln w="539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17848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23"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041686" y="256507"/>
            <a:ext cx="4811059" cy="6400800"/>
          </a:xfrm>
          <a:prstGeom prst="rect">
            <a:avLst/>
          </a:prstGeom>
        </p:spPr>
      </p:pic>
      <p:sp>
        <p:nvSpPr>
          <p:cNvPr id="12" name="Rounded Rectangle 11"/>
          <p:cNvSpPr/>
          <p:nvPr/>
        </p:nvSpPr>
        <p:spPr>
          <a:xfrm>
            <a:off x="320511" y="1920413"/>
            <a:ext cx="1055802" cy="2789715"/>
          </a:xfrm>
          <a:prstGeom prst="roundRect">
            <a:avLst/>
          </a:prstGeom>
          <a:solidFill>
            <a:srgbClr val="FF66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Date Placeholder 3"/>
          <p:cNvSpPr>
            <a:spLocks noGrp="1"/>
          </p:cNvSpPr>
          <p:nvPr>
            <p:ph type="dt" sz="half" idx="10"/>
          </p:nvPr>
        </p:nvSpPr>
        <p:spPr/>
        <p:txBody>
          <a:bodyPr/>
          <a:lstStyle/>
          <a:p>
            <a:r>
              <a:rPr lang="fr-FR" smtClean="0"/>
              <a:t>25/01/2018</a:t>
            </a:r>
            <a:endParaRPr lang="en-GB"/>
          </a:p>
        </p:txBody>
      </p:sp>
      <p:sp>
        <p:nvSpPr>
          <p:cNvPr id="6" name="Slide Number Placeholder 5"/>
          <p:cNvSpPr>
            <a:spLocks noGrp="1"/>
          </p:cNvSpPr>
          <p:nvPr>
            <p:ph type="sldNum" sz="quarter" idx="12"/>
          </p:nvPr>
        </p:nvSpPr>
        <p:spPr/>
        <p:txBody>
          <a:bodyPr/>
          <a:lstStyle/>
          <a:p>
            <a:fld id="{BA4F515D-60CC-4B4B-B900-46616E1A7DDD}" type="slidenum">
              <a:rPr lang="en-GB" smtClean="0"/>
              <a:t>11</a:t>
            </a:fld>
            <a:endParaRPr lang="en-GB"/>
          </a:p>
        </p:txBody>
      </p:sp>
      <p:sp>
        <p:nvSpPr>
          <p:cNvPr id="8" name="Title 1"/>
          <p:cNvSpPr txBox="1">
            <a:spLocks/>
          </p:cNvSpPr>
          <p:nvPr/>
        </p:nvSpPr>
        <p:spPr>
          <a:xfrm>
            <a:off x="449316" y="1648567"/>
            <a:ext cx="840828" cy="3302061"/>
          </a:xfrm>
          <a:prstGeom prst="rect">
            <a:avLst/>
          </a:prstGeom>
        </p:spPr>
        <p:txBody>
          <a:bodyPr vert="vert270"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smtClean="0"/>
              <a:t>3 TeV</a:t>
            </a:r>
            <a:endParaRPr lang="en-GB" b="1" dirty="0"/>
          </a:p>
        </p:txBody>
      </p:sp>
      <p:sp>
        <p:nvSpPr>
          <p:cNvPr id="9" name="Rectangle 8"/>
          <p:cNvSpPr/>
          <p:nvPr/>
        </p:nvSpPr>
        <p:spPr>
          <a:xfrm>
            <a:off x="6760163" y="4552634"/>
            <a:ext cx="899885" cy="1101833"/>
          </a:xfrm>
          <a:prstGeom prst="rect">
            <a:avLst/>
          </a:prstGeom>
          <a:noFill/>
          <a:ln w="539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Down Arrow 10"/>
          <p:cNvSpPr/>
          <p:nvPr/>
        </p:nvSpPr>
        <p:spPr>
          <a:xfrm flipV="1">
            <a:off x="7065554" y="3349317"/>
            <a:ext cx="654269" cy="1072055"/>
          </a:xfrm>
          <a:prstGeom prst="down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3330441" y="4537431"/>
            <a:ext cx="909582" cy="1133078"/>
          </a:xfrm>
          <a:prstGeom prst="rect">
            <a:avLst/>
          </a:prstGeom>
          <a:noFill/>
          <a:ln w="539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Down Arrow 14"/>
          <p:cNvSpPr/>
          <p:nvPr/>
        </p:nvSpPr>
        <p:spPr>
          <a:xfrm flipV="1">
            <a:off x="3386412" y="3349316"/>
            <a:ext cx="654269" cy="1072055"/>
          </a:xfrm>
          <a:prstGeom prst="down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ounded Rectangle 2"/>
          <p:cNvSpPr/>
          <p:nvPr/>
        </p:nvSpPr>
        <p:spPr>
          <a:xfrm>
            <a:off x="2047781" y="1175657"/>
            <a:ext cx="6807200" cy="212949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Same exercise as with 1,5 TeV</a:t>
            </a:r>
          </a:p>
          <a:p>
            <a:pPr algn="ctr"/>
            <a:endParaRPr lang="en-US" dirty="0" smtClean="0">
              <a:solidFill>
                <a:schemeClr val="tx1"/>
              </a:solidFill>
            </a:endParaRPr>
          </a:p>
          <a:p>
            <a:pPr algn="ctr"/>
            <a:r>
              <a:rPr lang="en-US" dirty="0" smtClean="0">
                <a:solidFill>
                  <a:schemeClr val="tx1"/>
                </a:solidFill>
              </a:rPr>
              <a:t>The installation can start according the Physics results and decisions</a:t>
            </a:r>
          </a:p>
          <a:p>
            <a:pPr algn="ctr"/>
            <a:endParaRPr lang="en-US" dirty="0" smtClean="0">
              <a:solidFill>
                <a:schemeClr val="tx1"/>
              </a:solidFill>
            </a:endParaRPr>
          </a:p>
          <a:p>
            <a:pPr algn="ctr"/>
            <a:r>
              <a:rPr lang="en-US" dirty="0" smtClean="0">
                <a:solidFill>
                  <a:schemeClr val="tx1"/>
                </a:solidFill>
              </a:rPr>
              <a:t>Ready for 3 TeV physics 6 years after the decision</a:t>
            </a:r>
          </a:p>
        </p:txBody>
      </p:sp>
      <p:sp>
        <p:nvSpPr>
          <p:cNvPr id="17" name="Title 1"/>
          <p:cNvSpPr txBox="1">
            <a:spLocks/>
          </p:cNvSpPr>
          <p:nvPr/>
        </p:nvSpPr>
        <p:spPr>
          <a:xfrm>
            <a:off x="1497724"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GB" sz="3600" u="sng" dirty="0" smtClean="0"/>
              <a:t>Drive beam planning</a:t>
            </a:r>
            <a:endParaRPr lang="en-GB" sz="3600" u="sng" dirty="0"/>
          </a:p>
        </p:txBody>
      </p:sp>
      <p:sp>
        <p:nvSpPr>
          <p:cNvPr id="18" name="Rounded Rectangle 17"/>
          <p:cNvSpPr/>
          <p:nvPr/>
        </p:nvSpPr>
        <p:spPr>
          <a:xfrm>
            <a:off x="8454339" y="4336167"/>
            <a:ext cx="3451697" cy="1282892"/>
          </a:xfrm>
          <a:prstGeom prst="roundRect">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sym typeface="Wingdings" panose="05000000000000000000" pitchFamily="2" charset="2"/>
              </a:rPr>
              <a:t>Drive Beam building extension </a:t>
            </a:r>
            <a:r>
              <a:rPr lang="en-US" dirty="0" smtClean="0">
                <a:solidFill>
                  <a:schemeClr val="tx1"/>
                </a:solidFill>
                <a:sym typeface="Wingdings" panose="05000000000000000000" pitchFamily="2" charset="2"/>
              </a:rPr>
              <a:t>needed for the 3 </a:t>
            </a:r>
            <a:r>
              <a:rPr lang="en-US" dirty="0" err="1" smtClean="0">
                <a:solidFill>
                  <a:schemeClr val="tx1"/>
                </a:solidFill>
                <a:sym typeface="Wingdings" panose="05000000000000000000" pitchFamily="2" charset="2"/>
              </a:rPr>
              <a:t>TeV</a:t>
            </a:r>
            <a:r>
              <a:rPr lang="en-US" dirty="0" smtClean="0">
                <a:solidFill>
                  <a:schemeClr val="tx1"/>
                </a:solidFill>
                <a:sym typeface="Wingdings" panose="05000000000000000000" pitchFamily="2" charset="2"/>
              </a:rPr>
              <a:t> option</a:t>
            </a:r>
            <a:endParaRPr lang="en-US" dirty="0">
              <a:solidFill>
                <a:schemeClr val="tx1"/>
              </a:solidFill>
              <a:sym typeface="Wingdings" panose="05000000000000000000" pitchFamily="2" charset="2"/>
            </a:endParaRPr>
          </a:p>
        </p:txBody>
      </p:sp>
      <p:sp>
        <p:nvSpPr>
          <p:cNvPr id="2" name="Footer Placeholder 1"/>
          <p:cNvSpPr>
            <a:spLocks noGrp="1"/>
          </p:cNvSpPr>
          <p:nvPr>
            <p:ph type="ftr" sz="quarter" idx="11"/>
          </p:nvPr>
        </p:nvSpPr>
        <p:spPr/>
        <p:txBody>
          <a:bodyPr/>
          <a:lstStyle/>
          <a:p>
            <a:r>
              <a:rPr lang="it-IT" smtClean="0"/>
              <a:t>CLIC Workshop 2018, Marzia Bernardini &amp; Lucia Maricalva</a:t>
            </a:r>
            <a:endParaRPr lang="en-GB" dirty="0"/>
          </a:p>
        </p:txBody>
      </p:sp>
    </p:spTree>
    <p:extLst>
      <p:ext uri="{BB962C8B-B14F-4D97-AF65-F5344CB8AC3E}">
        <p14:creationId xmlns:p14="http://schemas.microsoft.com/office/powerpoint/2010/main" val="783221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4" grpId="0" animBg="1"/>
      <p:bldP spid="15" grpId="0" animBg="1"/>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320511" y="1920413"/>
            <a:ext cx="1055802" cy="2789715"/>
          </a:xfrm>
          <a:prstGeom prst="roundRect">
            <a:avLst/>
          </a:prstGeom>
          <a:solidFill>
            <a:srgbClr val="FF66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Slide Number Placeholder 5"/>
          <p:cNvSpPr>
            <a:spLocks noGrp="1"/>
          </p:cNvSpPr>
          <p:nvPr>
            <p:ph type="sldNum" sz="quarter" idx="12"/>
          </p:nvPr>
        </p:nvSpPr>
        <p:spPr/>
        <p:txBody>
          <a:bodyPr/>
          <a:lstStyle/>
          <a:p>
            <a:fld id="{BA4F515D-60CC-4B4B-B900-46616E1A7DDD}" type="slidenum">
              <a:rPr lang="en-GB" smtClean="0"/>
              <a:t>12</a:t>
            </a:fld>
            <a:endParaRPr lang="en-GB"/>
          </a:p>
        </p:txBody>
      </p:sp>
      <p:sp>
        <p:nvSpPr>
          <p:cNvPr id="8" name="Title 1"/>
          <p:cNvSpPr txBox="1">
            <a:spLocks/>
          </p:cNvSpPr>
          <p:nvPr/>
        </p:nvSpPr>
        <p:spPr>
          <a:xfrm>
            <a:off x="449316" y="1648567"/>
            <a:ext cx="840828" cy="3302061"/>
          </a:xfrm>
          <a:prstGeom prst="rect">
            <a:avLst/>
          </a:prstGeom>
        </p:spPr>
        <p:txBody>
          <a:bodyPr vert="vert270"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smtClean="0"/>
              <a:t>3 TeV</a:t>
            </a:r>
            <a:endParaRPr lang="en-GB" b="1" dirty="0"/>
          </a:p>
        </p:txBody>
      </p:sp>
      <p:sp>
        <p:nvSpPr>
          <p:cNvPr id="17" name="Title 1"/>
          <p:cNvSpPr txBox="1">
            <a:spLocks/>
          </p:cNvSpPr>
          <p:nvPr/>
        </p:nvSpPr>
        <p:spPr>
          <a:xfrm>
            <a:off x="1376313" y="365641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GB" sz="3600" u="sng" dirty="0" smtClean="0"/>
              <a:t>Comparison between CDR</a:t>
            </a:r>
          </a:p>
          <a:p>
            <a:pPr algn="r"/>
            <a:r>
              <a:rPr lang="en-GB" sz="3600" u="sng" dirty="0" smtClean="0"/>
              <a:t>and proposed schedule</a:t>
            </a:r>
            <a:endParaRPr lang="en-GB" sz="3600" u="sng" dirty="0"/>
          </a:p>
        </p:txBody>
      </p:sp>
      <p:pic>
        <p:nvPicPr>
          <p:cNvPr id="16" name="Picture 15"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80266" y="216161"/>
            <a:ext cx="4873812" cy="3225539"/>
          </a:xfrm>
          <a:prstGeom prst="rect">
            <a:avLst/>
          </a:prstGeom>
        </p:spPr>
      </p:pic>
      <p:sp>
        <p:nvSpPr>
          <p:cNvPr id="2" name="Date Placeholder 1"/>
          <p:cNvSpPr>
            <a:spLocks noGrp="1"/>
          </p:cNvSpPr>
          <p:nvPr>
            <p:ph type="dt" sz="half" idx="10"/>
          </p:nvPr>
        </p:nvSpPr>
        <p:spPr/>
        <p:txBody>
          <a:bodyPr/>
          <a:lstStyle/>
          <a:p>
            <a:r>
              <a:rPr lang="fr-FR" smtClean="0"/>
              <a:t>25/01/2018</a:t>
            </a:r>
            <a:endParaRPr lang="en-GB"/>
          </a:p>
        </p:txBody>
      </p:sp>
      <p:sp>
        <p:nvSpPr>
          <p:cNvPr id="3" name="Footer Placeholder 2"/>
          <p:cNvSpPr>
            <a:spLocks noGrp="1"/>
          </p:cNvSpPr>
          <p:nvPr>
            <p:ph type="ftr" sz="quarter" idx="11"/>
          </p:nvPr>
        </p:nvSpPr>
        <p:spPr/>
        <p:txBody>
          <a:bodyPr/>
          <a:lstStyle/>
          <a:p>
            <a:r>
              <a:rPr lang="it-IT" smtClean="0"/>
              <a:t>CLIC Workshop 2018, Marzia Bernardini &amp; Lucia Maricalva</a:t>
            </a:r>
            <a:endParaRPr lang="en-GB" dirty="0"/>
          </a:p>
        </p:txBody>
      </p:sp>
      <p:pic>
        <p:nvPicPr>
          <p:cNvPr id="4" name="Picture 3"/>
          <p:cNvPicPr>
            <a:picLocks noChangeAspect="1"/>
          </p:cNvPicPr>
          <p:nvPr/>
        </p:nvPicPr>
        <p:blipFill>
          <a:blip r:embed="rId3"/>
          <a:stretch>
            <a:fillRect/>
          </a:stretch>
        </p:blipFill>
        <p:spPr>
          <a:xfrm>
            <a:off x="1889756" y="190031"/>
            <a:ext cx="5010335" cy="6665923"/>
          </a:xfrm>
          <a:prstGeom prst="rect">
            <a:avLst/>
          </a:prstGeom>
        </p:spPr>
      </p:pic>
    </p:spTree>
    <p:extLst>
      <p:ext uri="{BB962C8B-B14F-4D97-AF65-F5344CB8AC3E}">
        <p14:creationId xmlns:p14="http://schemas.microsoft.com/office/powerpoint/2010/main" val="21526054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fr-FR" smtClean="0"/>
              <a:t>25/01/2018</a:t>
            </a:r>
            <a:endParaRPr lang="en-GB"/>
          </a:p>
        </p:txBody>
      </p:sp>
      <p:sp>
        <p:nvSpPr>
          <p:cNvPr id="5" name="Footer Placeholder 4"/>
          <p:cNvSpPr>
            <a:spLocks noGrp="1"/>
          </p:cNvSpPr>
          <p:nvPr>
            <p:ph type="ftr" sz="quarter" idx="11"/>
          </p:nvPr>
        </p:nvSpPr>
        <p:spPr/>
        <p:txBody>
          <a:bodyPr/>
          <a:lstStyle/>
          <a:p>
            <a:r>
              <a:rPr lang="it-IT" smtClean="0"/>
              <a:t>CLIC Workshop 2018, Marzia Bernardini &amp; Lucia Maricalva</a:t>
            </a:r>
            <a:endParaRPr lang="en-GB" dirty="0"/>
          </a:p>
        </p:txBody>
      </p:sp>
      <p:sp>
        <p:nvSpPr>
          <p:cNvPr id="6" name="Slide Number Placeholder 5"/>
          <p:cNvSpPr>
            <a:spLocks noGrp="1"/>
          </p:cNvSpPr>
          <p:nvPr>
            <p:ph type="sldNum" sz="quarter" idx="12"/>
          </p:nvPr>
        </p:nvSpPr>
        <p:spPr/>
        <p:txBody>
          <a:bodyPr/>
          <a:lstStyle/>
          <a:p>
            <a:fld id="{BA4F515D-60CC-4B4B-B900-46616E1A7DDD}" type="slidenum">
              <a:rPr lang="en-GB" smtClean="0"/>
              <a:t>13</a:t>
            </a:fld>
            <a:endParaRPr lang="en-GB"/>
          </a:p>
        </p:txBody>
      </p:sp>
      <p:pic>
        <p:nvPicPr>
          <p:cNvPr id="7" name="Content Placeholder 3"/>
          <p:cNvPicPr>
            <a:picLocks noChangeAspect="1"/>
          </p:cNvPicPr>
          <p:nvPr/>
        </p:nvPicPr>
        <p:blipFill rotWithShape="1">
          <a:blip r:embed="rId2"/>
          <a:srcRect l="8556" t="9088" r="55222" b="20091"/>
          <a:stretch/>
        </p:blipFill>
        <p:spPr>
          <a:xfrm>
            <a:off x="5405480" y="2160572"/>
            <a:ext cx="6437912" cy="4195777"/>
          </a:xfrm>
          <a:prstGeom prst="rect">
            <a:avLst/>
          </a:prstGeom>
        </p:spPr>
      </p:pic>
      <p:sp>
        <p:nvSpPr>
          <p:cNvPr id="8" name="TextBox 7"/>
          <p:cNvSpPr txBox="1"/>
          <p:nvPr/>
        </p:nvSpPr>
        <p:spPr>
          <a:xfrm>
            <a:off x="5405480" y="1260224"/>
            <a:ext cx="6376524" cy="307777"/>
          </a:xfrm>
          <a:prstGeom prst="rect">
            <a:avLst/>
          </a:prstGeom>
          <a:noFill/>
        </p:spPr>
        <p:txBody>
          <a:bodyPr wrap="square" rtlCol="0">
            <a:spAutoFit/>
          </a:bodyPr>
          <a:lstStyle/>
          <a:p>
            <a:pPr marL="285750" indent="-285750">
              <a:buFont typeface="Arial" panose="020B0604020202020204" pitchFamily="34" charset="0"/>
              <a:buChar char="•"/>
            </a:pPr>
            <a:r>
              <a:rPr lang="en-GB" sz="1400" dirty="0"/>
              <a:t>For a Klystron 380 GeV </a:t>
            </a:r>
            <a:r>
              <a:rPr lang="en-GB" sz="1400" dirty="0" smtClean="0"/>
              <a:t>Design, </a:t>
            </a:r>
            <a:r>
              <a:rPr lang="en-GB" sz="1400" dirty="0"/>
              <a:t>the Drive Beam Complex is no longer </a:t>
            </a:r>
            <a:r>
              <a:rPr lang="en-GB" sz="1400" dirty="0" smtClean="0"/>
              <a:t>required</a:t>
            </a:r>
            <a:endParaRPr lang="en-GB" sz="1400" dirty="0"/>
          </a:p>
        </p:txBody>
      </p:sp>
      <p:sp>
        <p:nvSpPr>
          <p:cNvPr id="9" name="Title 1"/>
          <p:cNvSpPr txBox="1">
            <a:spLocks/>
          </p:cNvSpPr>
          <p:nvPr/>
        </p:nvSpPr>
        <p:spPr>
          <a:xfrm>
            <a:off x="1497724"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GB" u="sng" dirty="0" smtClean="0"/>
              <a:t>Klystron option overview</a:t>
            </a:r>
            <a:endParaRPr lang="en-GB" u="sng" dirty="0"/>
          </a:p>
        </p:txBody>
      </p:sp>
      <p:sp>
        <p:nvSpPr>
          <p:cNvPr id="10" name="Rounded Rectangle 9"/>
          <p:cNvSpPr/>
          <p:nvPr/>
        </p:nvSpPr>
        <p:spPr>
          <a:xfrm>
            <a:off x="366726" y="1616875"/>
            <a:ext cx="4698475" cy="4800467"/>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descr="CLIC info collected - PowerPoint"/>
          <p:cNvPicPr>
            <a:picLocks noChangeAspect="1"/>
          </p:cNvPicPr>
          <p:nvPr/>
        </p:nvPicPr>
        <p:blipFill rotWithShape="1">
          <a:blip r:embed="rId3">
            <a:extLst>
              <a:ext uri="{28A0092B-C50C-407E-A947-70E740481C1C}">
                <a14:useLocalDpi xmlns:a14="http://schemas.microsoft.com/office/drawing/2010/main" val="0"/>
              </a:ext>
            </a:extLst>
          </a:blip>
          <a:srcRect l="17079" t="36790" r="27655" b="25662"/>
          <a:stretch/>
        </p:blipFill>
        <p:spPr>
          <a:xfrm>
            <a:off x="575051" y="2609603"/>
            <a:ext cx="4325425" cy="3453842"/>
          </a:xfrm>
          <a:prstGeom prst="rect">
            <a:avLst/>
          </a:prstGeom>
        </p:spPr>
      </p:pic>
      <p:sp>
        <p:nvSpPr>
          <p:cNvPr id="12" name="Rounded Rectangle 11"/>
          <p:cNvSpPr/>
          <p:nvPr/>
        </p:nvSpPr>
        <p:spPr>
          <a:xfrm>
            <a:off x="1441620" y="1783444"/>
            <a:ext cx="2743200" cy="6595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t>CLIC Klystron Design Cross-section </a:t>
            </a:r>
          </a:p>
        </p:txBody>
      </p:sp>
    </p:spTree>
    <p:extLst>
      <p:ext uri="{BB962C8B-B14F-4D97-AF65-F5344CB8AC3E}">
        <p14:creationId xmlns:p14="http://schemas.microsoft.com/office/powerpoint/2010/main" val="20796581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258378" y="1832740"/>
            <a:ext cx="8352222" cy="392035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8" name="Straight Connector 47"/>
          <p:cNvCxnSpPr/>
          <p:nvPr/>
        </p:nvCxnSpPr>
        <p:spPr>
          <a:xfrm>
            <a:off x="5755341" y="2044700"/>
            <a:ext cx="0" cy="322580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479800" y="2044700"/>
            <a:ext cx="0" cy="322580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p>
            <a:r>
              <a:rPr lang="fr-FR" smtClean="0"/>
              <a:t>25/01/2018</a:t>
            </a:r>
            <a:endParaRPr lang="en-GB"/>
          </a:p>
        </p:txBody>
      </p:sp>
      <p:sp>
        <p:nvSpPr>
          <p:cNvPr id="5" name="Footer Placeholder 4"/>
          <p:cNvSpPr>
            <a:spLocks noGrp="1"/>
          </p:cNvSpPr>
          <p:nvPr>
            <p:ph type="ftr" sz="quarter" idx="11"/>
          </p:nvPr>
        </p:nvSpPr>
        <p:spPr/>
        <p:txBody>
          <a:bodyPr/>
          <a:lstStyle/>
          <a:p>
            <a:r>
              <a:rPr lang="it-IT" smtClean="0"/>
              <a:t>CLIC Workshop 2018, Marzia Bernardini &amp; Lucia Maricalva</a:t>
            </a:r>
            <a:endParaRPr lang="en-GB" dirty="0"/>
          </a:p>
        </p:txBody>
      </p:sp>
      <p:sp>
        <p:nvSpPr>
          <p:cNvPr id="6" name="Slide Number Placeholder 5"/>
          <p:cNvSpPr>
            <a:spLocks noGrp="1"/>
          </p:cNvSpPr>
          <p:nvPr>
            <p:ph type="sldNum" sz="quarter" idx="12"/>
          </p:nvPr>
        </p:nvSpPr>
        <p:spPr/>
        <p:txBody>
          <a:bodyPr/>
          <a:lstStyle/>
          <a:p>
            <a:fld id="{BA4F515D-60CC-4B4B-B900-46616E1A7DDD}" type="slidenum">
              <a:rPr lang="en-GB" smtClean="0"/>
              <a:t>14</a:t>
            </a:fld>
            <a:endParaRPr lang="en-GB"/>
          </a:p>
        </p:txBody>
      </p:sp>
      <p:sp>
        <p:nvSpPr>
          <p:cNvPr id="7" name="Rectangle 6"/>
          <p:cNvSpPr/>
          <p:nvPr/>
        </p:nvSpPr>
        <p:spPr>
          <a:xfrm>
            <a:off x="654050" y="4241800"/>
            <a:ext cx="2762314" cy="1028700"/>
          </a:xfrm>
          <a:prstGeom prst="rect">
            <a:avLst/>
          </a:prstGeom>
          <a:solidFill>
            <a:srgbClr val="87BF61"/>
          </a:solidFill>
          <a:ln>
            <a:solidFill>
              <a:schemeClr val="accent6">
                <a:lumMod val="75000"/>
              </a:schemeClr>
            </a:solidFill>
          </a:ln>
          <a:scene3d>
            <a:camera prst="orthographicFront"/>
            <a:lightRig rig="threePt" dir="t"/>
          </a:scene3d>
          <a:sp3d extrusionH="101600">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sp3d extrusionH="107950"/>
          </a:bodyPr>
          <a:lstStyle/>
          <a:p>
            <a:pPr algn="ctr"/>
            <a:r>
              <a:rPr lang="en-GB" sz="1200" dirty="0">
                <a:solidFill>
                  <a:schemeClr val="tx1"/>
                </a:solidFill>
                <a:effectLst>
                  <a:glow>
                    <a:schemeClr val="tx1"/>
                  </a:glow>
                </a:effectLst>
              </a:rPr>
              <a:t>380 GeV </a:t>
            </a:r>
            <a:r>
              <a:rPr lang="en-GB" sz="1200" dirty="0" smtClean="0">
                <a:solidFill>
                  <a:schemeClr val="tx1"/>
                </a:solidFill>
                <a:effectLst>
                  <a:glow>
                    <a:schemeClr val="tx1"/>
                  </a:glow>
                </a:effectLst>
              </a:rPr>
              <a:t>(8 </a:t>
            </a:r>
            <a:r>
              <a:rPr lang="en-GB" sz="1200" dirty="0">
                <a:solidFill>
                  <a:schemeClr val="tx1"/>
                </a:solidFill>
                <a:effectLst>
                  <a:glow>
                    <a:schemeClr val="tx1"/>
                  </a:glow>
                </a:effectLst>
              </a:rPr>
              <a:t>years):</a:t>
            </a:r>
          </a:p>
          <a:p>
            <a:pPr algn="ctr"/>
            <a:r>
              <a:rPr lang="en-GB" sz="1200" dirty="0">
                <a:solidFill>
                  <a:schemeClr val="tx1"/>
                </a:solidFill>
                <a:effectLst>
                  <a:glow>
                    <a:schemeClr val="tx1"/>
                  </a:glow>
                </a:effectLst>
              </a:rPr>
              <a:t>- Construction</a:t>
            </a:r>
            <a:br>
              <a:rPr lang="en-GB" sz="1200" dirty="0">
                <a:solidFill>
                  <a:schemeClr val="tx1"/>
                </a:solidFill>
                <a:effectLst>
                  <a:glow>
                    <a:schemeClr val="tx1"/>
                  </a:glow>
                </a:effectLst>
              </a:rPr>
            </a:br>
            <a:r>
              <a:rPr lang="en-GB" sz="1200" dirty="0">
                <a:solidFill>
                  <a:schemeClr val="tx1"/>
                </a:solidFill>
                <a:effectLst>
                  <a:glow>
                    <a:schemeClr val="tx1"/>
                  </a:glow>
                </a:effectLst>
              </a:rPr>
              <a:t>- Installation</a:t>
            </a:r>
          </a:p>
          <a:p>
            <a:pPr algn="ctr"/>
            <a:r>
              <a:rPr lang="en-GB" sz="1200" dirty="0">
                <a:solidFill>
                  <a:schemeClr val="tx1"/>
                </a:solidFill>
                <a:effectLst>
                  <a:glow>
                    <a:schemeClr val="tx1"/>
                  </a:glow>
                </a:effectLst>
              </a:rPr>
              <a:t>- HWC </a:t>
            </a:r>
            <a:endParaRPr lang="en-GB" sz="1100" i="1" dirty="0">
              <a:solidFill>
                <a:schemeClr val="tx1"/>
              </a:solidFill>
              <a:effectLst>
                <a:glow>
                  <a:schemeClr val="tx1"/>
                </a:glow>
              </a:effectLst>
            </a:endParaRPr>
          </a:p>
        </p:txBody>
      </p:sp>
      <p:sp>
        <p:nvSpPr>
          <p:cNvPr id="8" name="Rectangle 7"/>
          <p:cNvSpPr/>
          <p:nvPr/>
        </p:nvSpPr>
        <p:spPr>
          <a:xfrm>
            <a:off x="3502026" y="3443557"/>
            <a:ext cx="2253315" cy="711200"/>
          </a:xfrm>
          <a:prstGeom prst="rect">
            <a:avLst/>
          </a:prstGeom>
          <a:solidFill>
            <a:srgbClr val="C00000"/>
          </a:solidFill>
          <a:ln>
            <a:solidFill>
              <a:srgbClr val="C00000"/>
            </a:solidFill>
          </a:ln>
          <a:effectLst>
            <a:glow>
              <a:schemeClr val="accent1">
                <a:alpha val="49000"/>
              </a:schemeClr>
            </a:glow>
            <a:softEdge rad="0"/>
          </a:effectLst>
          <a:scene3d>
            <a:camera prst="orthographicFront"/>
            <a:lightRig rig="threePt" dir="t">
              <a:rot lat="0" lon="0" rev="13200000"/>
            </a:lightRig>
          </a:scene3d>
          <a:sp3d extrusionH="107950" prstMaterial="matte">
            <a:bevelT w="95250" h="215900"/>
          </a:sp3d>
        </p:spPr>
        <p:style>
          <a:lnRef idx="2">
            <a:schemeClr val="accent1">
              <a:shade val="50000"/>
            </a:schemeClr>
          </a:lnRef>
          <a:fillRef idx="1">
            <a:schemeClr val="accent1"/>
          </a:fillRef>
          <a:effectRef idx="0">
            <a:schemeClr val="accent1"/>
          </a:effectRef>
          <a:fontRef idx="minor">
            <a:schemeClr val="lt1"/>
          </a:fontRef>
        </p:style>
        <p:txBody>
          <a:bodyPr rtlCol="0" anchor="ctr">
            <a:sp3d>
              <a:bevelB w="304800" h="38100"/>
            </a:sp3d>
          </a:bodyPr>
          <a:lstStyle/>
          <a:p>
            <a:pPr algn="ctr"/>
            <a:r>
              <a:rPr lang="en-GB" sz="1200" b="1" dirty="0" smtClean="0">
                <a:solidFill>
                  <a:schemeClr val="bg1"/>
                </a:solidFill>
              </a:rPr>
              <a:t>380 GeV Physics </a:t>
            </a:r>
            <a:r>
              <a:rPr lang="en-GB" sz="1200" i="1" dirty="0" smtClean="0">
                <a:solidFill>
                  <a:schemeClr val="bg1"/>
                </a:solidFill>
              </a:rPr>
              <a:t>(6y)</a:t>
            </a:r>
            <a:endParaRPr lang="en-GB" sz="1200" i="1" dirty="0">
              <a:solidFill>
                <a:schemeClr val="bg1"/>
              </a:solidFill>
            </a:endParaRPr>
          </a:p>
        </p:txBody>
      </p:sp>
      <p:sp>
        <p:nvSpPr>
          <p:cNvPr id="9" name="Rectangle 8"/>
          <p:cNvSpPr/>
          <p:nvPr/>
        </p:nvSpPr>
        <p:spPr>
          <a:xfrm>
            <a:off x="3890554" y="4239410"/>
            <a:ext cx="347703" cy="1040159"/>
          </a:xfrm>
          <a:prstGeom prst="rect">
            <a:avLst/>
          </a:prstGeom>
          <a:solidFill>
            <a:schemeClr val="bg1">
              <a:lumMod val="65000"/>
            </a:schemeClr>
          </a:solidFill>
          <a:ln>
            <a:noFill/>
          </a:ln>
          <a:scene3d>
            <a:camera prst="orthographicFront"/>
            <a:lightRig rig="threePt" dir="t"/>
          </a:scene3d>
          <a:sp3d>
            <a:bevelT w="215900"/>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1100" dirty="0" smtClean="0">
                <a:solidFill>
                  <a:schemeClr val="tx1"/>
                </a:solidFill>
              </a:rPr>
              <a:t>Decision Making</a:t>
            </a:r>
            <a:endParaRPr lang="en-GB" sz="1100" dirty="0">
              <a:solidFill>
                <a:schemeClr val="tx1"/>
              </a:solidFill>
            </a:endParaRPr>
          </a:p>
        </p:txBody>
      </p:sp>
      <p:cxnSp>
        <p:nvCxnSpPr>
          <p:cNvPr id="3" name="Straight Connector 2"/>
          <p:cNvCxnSpPr>
            <a:stCxn id="7" idx="1"/>
            <a:endCxn id="7" idx="1"/>
          </p:cNvCxnSpPr>
          <p:nvPr/>
        </p:nvCxnSpPr>
        <p:spPr>
          <a:xfrm>
            <a:off x="654050" y="475615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35109" y="2044700"/>
            <a:ext cx="0" cy="322580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71609" y="2032000"/>
            <a:ext cx="971550" cy="338554"/>
          </a:xfrm>
          <a:prstGeom prst="rect">
            <a:avLst/>
          </a:prstGeom>
          <a:noFill/>
        </p:spPr>
        <p:txBody>
          <a:bodyPr wrap="square" rtlCol="0">
            <a:spAutoFit/>
          </a:bodyPr>
          <a:lstStyle/>
          <a:p>
            <a:r>
              <a:rPr lang="fr-CH" sz="1600" dirty="0" smtClean="0"/>
              <a:t>2026</a:t>
            </a:r>
          </a:p>
        </p:txBody>
      </p:sp>
      <p:sp>
        <p:nvSpPr>
          <p:cNvPr id="28" name="TextBox 27"/>
          <p:cNvSpPr txBox="1"/>
          <p:nvPr/>
        </p:nvSpPr>
        <p:spPr>
          <a:xfrm>
            <a:off x="3429000" y="2054741"/>
            <a:ext cx="971550" cy="338554"/>
          </a:xfrm>
          <a:prstGeom prst="rect">
            <a:avLst/>
          </a:prstGeom>
          <a:noFill/>
        </p:spPr>
        <p:txBody>
          <a:bodyPr wrap="square" rtlCol="0">
            <a:spAutoFit/>
          </a:bodyPr>
          <a:lstStyle/>
          <a:p>
            <a:r>
              <a:rPr lang="fr-CH" sz="1600" dirty="0" smtClean="0"/>
              <a:t>2034</a:t>
            </a:r>
          </a:p>
        </p:txBody>
      </p:sp>
      <p:sp>
        <p:nvSpPr>
          <p:cNvPr id="33" name="Title 1"/>
          <p:cNvSpPr>
            <a:spLocks noGrp="1"/>
          </p:cNvSpPr>
          <p:nvPr>
            <p:ph type="title"/>
          </p:nvPr>
        </p:nvSpPr>
        <p:spPr>
          <a:xfrm>
            <a:off x="1497724" y="0"/>
            <a:ext cx="10515600" cy="1325563"/>
          </a:xfrm>
        </p:spPr>
        <p:txBody>
          <a:bodyPr/>
          <a:lstStyle/>
          <a:p>
            <a:pPr algn="r"/>
            <a:r>
              <a:rPr lang="en-GB" u="sng" dirty="0" smtClean="0"/>
              <a:t>Klystron option </a:t>
            </a:r>
            <a:r>
              <a:rPr lang="en-GB" u="sng" dirty="0"/>
              <a:t>s</a:t>
            </a:r>
            <a:r>
              <a:rPr lang="en-GB" u="sng" dirty="0" smtClean="0"/>
              <a:t>chedule overview</a:t>
            </a:r>
            <a:endParaRPr lang="en-GB" u="sng" dirty="0"/>
          </a:p>
        </p:txBody>
      </p:sp>
      <p:sp>
        <p:nvSpPr>
          <p:cNvPr id="36" name="TextBox 35"/>
          <p:cNvSpPr txBox="1"/>
          <p:nvPr/>
        </p:nvSpPr>
        <p:spPr>
          <a:xfrm>
            <a:off x="7836837" y="2064782"/>
            <a:ext cx="971550" cy="338554"/>
          </a:xfrm>
          <a:prstGeom prst="rect">
            <a:avLst/>
          </a:prstGeom>
          <a:noFill/>
        </p:spPr>
        <p:txBody>
          <a:bodyPr wrap="square" rtlCol="0">
            <a:spAutoFit/>
          </a:bodyPr>
          <a:lstStyle/>
          <a:p>
            <a:r>
              <a:rPr lang="fr-CH" sz="1600" dirty="0" smtClean="0"/>
              <a:t>…?</a:t>
            </a:r>
          </a:p>
        </p:txBody>
      </p:sp>
      <p:sp>
        <p:nvSpPr>
          <p:cNvPr id="17" name="Left-Right Arrow 16"/>
          <p:cNvSpPr/>
          <p:nvPr/>
        </p:nvSpPr>
        <p:spPr>
          <a:xfrm>
            <a:off x="3523575" y="5155910"/>
            <a:ext cx="342900" cy="104550"/>
          </a:xfrm>
          <a:prstGeom prst="leftRightArrow">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Box 37"/>
          <p:cNvSpPr txBox="1"/>
          <p:nvPr/>
        </p:nvSpPr>
        <p:spPr>
          <a:xfrm>
            <a:off x="3540125" y="4930171"/>
            <a:ext cx="342900" cy="276999"/>
          </a:xfrm>
          <a:prstGeom prst="rect">
            <a:avLst/>
          </a:prstGeom>
          <a:noFill/>
        </p:spPr>
        <p:txBody>
          <a:bodyPr wrap="square" rtlCol="0">
            <a:spAutoFit/>
          </a:bodyPr>
          <a:lstStyle/>
          <a:p>
            <a:r>
              <a:rPr lang="fr-CH" sz="1200" dirty="0" smtClean="0">
                <a:solidFill>
                  <a:schemeClr val="bg1">
                    <a:lumMod val="50000"/>
                  </a:schemeClr>
                </a:solidFill>
              </a:rPr>
              <a:t>1y</a:t>
            </a:r>
            <a:endParaRPr lang="en-GB" sz="1200" dirty="0">
              <a:solidFill>
                <a:schemeClr val="bg1">
                  <a:lumMod val="50000"/>
                </a:schemeClr>
              </a:solidFill>
            </a:endParaRPr>
          </a:p>
        </p:txBody>
      </p:sp>
      <p:sp>
        <p:nvSpPr>
          <p:cNvPr id="41" name="Left-Right Arrow 40"/>
          <p:cNvSpPr/>
          <p:nvPr/>
        </p:nvSpPr>
        <p:spPr>
          <a:xfrm>
            <a:off x="687522" y="5410425"/>
            <a:ext cx="5067819" cy="45719"/>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p:cNvSpPr txBox="1"/>
          <p:nvPr/>
        </p:nvSpPr>
        <p:spPr>
          <a:xfrm>
            <a:off x="2832530" y="5405573"/>
            <a:ext cx="879045" cy="338554"/>
          </a:xfrm>
          <a:prstGeom prst="rect">
            <a:avLst/>
          </a:prstGeom>
          <a:noFill/>
        </p:spPr>
        <p:txBody>
          <a:bodyPr wrap="square" rtlCol="0">
            <a:spAutoFit/>
          </a:bodyPr>
          <a:lstStyle/>
          <a:p>
            <a:r>
              <a:rPr lang="fr-CH" sz="1600" dirty="0" smtClean="0">
                <a:solidFill>
                  <a:schemeClr val="accent1"/>
                </a:solidFill>
              </a:rPr>
              <a:t>1</a:t>
            </a:r>
            <a:r>
              <a:rPr lang="fr-CH" sz="1600" dirty="0">
                <a:solidFill>
                  <a:schemeClr val="accent1"/>
                </a:solidFill>
              </a:rPr>
              <a:t>4</a:t>
            </a:r>
            <a:r>
              <a:rPr lang="fr-CH" sz="1600" dirty="0" smtClean="0">
                <a:solidFill>
                  <a:schemeClr val="accent1"/>
                </a:solidFill>
              </a:rPr>
              <a:t> years</a:t>
            </a:r>
            <a:endParaRPr lang="en-GB" sz="1600" dirty="0">
              <a:solidFill>
                <a:schemeClr val="accent1"/>
              </a:solidFill>
            </a:endParaRPr>
          </a:p>
        </p:txBody>
      </p:sp>
      <p:sp>
        <p:nvSpPr>
          <p:cNvPr id="43" name="Rectangle 42"/>
          <p:cNvSpPr/>
          <p:nvPr/>
        </p:nvSpPr>
        <p:spPr>
          <a:xfrm>
            <a:off x="4295409" y="4239411"/>
            <a:ext cx="2762314" cy="1028700"/>
          </a:xfrm>
          <a:prstGeom prst="rect">
            <a:avLst/>
          </a:prstGeom>
          <a:solidFill>
            <a:schemeClr val="bg2">
              <a:lumMod val="75000"/>
            </a:schemeClr>
          </a:solidFill>
          <a:ln>
            <a:solidFill>
              <a:schemeClr val="accent6">
                <a:lumMod val="75000"/>
              </a:schemeClr>
            </a:solidFill>
          </a:ln>
          <a:scene3d>
            <a:camera prst="orthographicFront"/>
            <a:lightRig rig="threePt" dir="t"/>
          </a:scene3d>
          <a:sp3d extrusionH="101600">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sp3d extrusionH="107950"/>
          </a:bodyPr>
          <a:lstStyle/>
          <a:p>
            <a:pPr algn="ctr"/>
            <a:r>
              <a:rPr lang="fr-CH" sz="1400" dirty="0" smtClean="0">
                <a:solidFill>
                  <a:schemeClr val="tx1"/>
                </a:solidFill>
                <a:effectLst>
                  <a:glow>
                    <a:schemeClr val="tx1"/>
                  </a:glow>
                </a:effectLst>
              </a:rPr>
              <a:t>Evolutions to </a:t>
            </a:r>
            <a:r>
              <a:rPr lang="fr-CH" sz="1400" dirty="0" err="1" smtClean="0">
                <a:solidFill>
                  <a:schemeClr val="tx1"/>
                </a:solidFill>
                <a:effectLst>
                  <a:glow>
                    <a:schemeClr val="tx1"/>
                  </a:glow>
                </a:effectLst>
              </a:rPr>
              <a:t>be</a:t>
            </a:r>
            <a:r>
              <a:rPr lang="fr-CH" sz="1400" dirty="0" smtClean="0">
                <a:solidFill>
                  <a:schemeClr val="tx1"/>
                </a:solidFill>
                <a:effectLst>
                  <a:glow>
                    <a:schemeClr val="tx1"/>
                  </a:glow>
                </a:effectLst>
              </a:rPr>
              <a:t> </a:t>
            </a:r>
            <a:r>
              <a:rPr lang="fr-CH" sz="1400" dirty="0" err="1" smtClean="0">
                <a:solidFill>
                  <a:schemeClr val="tx1"/>
                </a:solidFill>
                <a:effectLst>
                  <a:glow>
                    <a:schemeClr val="tx1"/>
                  </a:glow>
                </a:effectLst>
              </a:rPr>
              <a:t>defined</a:t>
            </a:r>
            <a:endParaRPr lang="en-GB" sz="1400" i="1" dirty="0">
              <a:solidFill>
                <a:schemeClr val="tx1"/>
              </a:solidFill>
              <a:effectLst>
                <a:glow>
                  <a:schemeClr val="tx1"/>
                </a:glow>
              </a:effectLst>
            </a:endParaRPr>
          </a:p>
        </p:txBody>
      </p:sp>
      <p:sp>
        <p:nvSpPr>
          <p:cNvPr id="44" name="Rounded Rectangle 43"/>
          <p:cNvSpPr/>
          <p:nvPr/>
        </p:nvSpPr>
        <p:spPr>
          <a:xfrm>
            <a:off x="8798875" y="3534667"/>
            <a:ext cx="3195683" cy="1579813"/>
          </a:xfrm>
          <a:prstGeom prst="roundRect">
            <a:avLst/>
          </a:prstGeom>
          <a:solidFill>
            <a:schemeClr val="accent1">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Further decisions to be taken</a:t>
            </a:r>
            <a:endParaRPr lang="en-US" dirty="0">
              <a:solidFill>
                <a:schemeClr val="tx1"/>
              </a:solidFill>
            </a:endParaRPr>
          </a:p>
        </p:txBody>
      </p:sp>
      <p:sp>
        <p:nvSpPr>
          <p:cNvPr id="49" name="TextBox 48"/>
          <p:cNvSpPr txBox="1"/>
          <p:nvPr/>
        </p:nvSpPr>
        <p:spPr>
          <a:xfrm>
            <a:off x="5704541" y="2054741"/>
            <a:ext cx="971550" cy="338554"/>
          </a:xfrm>
          <a:prstGeom prst="rect">
            <a:avLst/>
          </a:prstGeom>
          <a:noFill/>
        </p:spPr>
        <p:txBody>
          <a:bodyPr wrap="square" rtlCol="0">
            <a:spAutoFit/>
          </a:bodyPr>
          <a:lstStyle/>
          <a:p>
            <a:r>
              <a:rPr lang="fr-CH" sz="1600" dirty="0" smtClean="0"/>
              <a:t>2040</a:t>
            </a:r>
          </a:p>
        </p:txBody>
      </p:sp>
      <p:sp>
        <p:nvSpPr>
          <p:cNvPr id="11" name="Rectangle 10"/>
          <p:cNvSpPr/>
          <p:nvPr/>
        </p:nvSpPr>
        <p:spPr>
          <a:xfrm>
            <a:off x="3523575" y="4239410"/>
            <a:ext cx="3534148" cy="10210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763767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320511" y="1920413"/>
            <a:ext cx="1055802" cy="2789715"/>
          </a:xfrm>
          <a:prstGeom prst="roundRect">
            <a:avLst/>
          </a:prstGeom>
          <a:solidFill>
            <a:srgbClr val="FF66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Date Placeholder 3"/>
          <p:cNvSpPr>
            <a:spLocks noGrp="1"/>
          </p:cNvSpPr>
          <p:nvPr>
            <p:ph type="dt" sz="half" idx="10"/>
          </p:nvPr>
        </p:nvSpPr>
        <p:spPr/>
        <p:txBody>
          <a:bodyPr/>
          <a:lstStyle/>
          <a:p>
            <a:r>
              <a:rPr lang="fr-FR" smtClean="0"/>
              <a:t>25/01/2018</a:t>
            </a:r>
            <a:endParaRPr lang="en-GB"/>
          </a:p>
        </p:txBody>
      </p:sp>
      <p:sp>
        <p:nvSpPr>
          <p:cNvPr id="5" name="Footer Placeholder 4"/>
          <p:cNvSpPr>
            <a:spLocks noGrp="1"/>
          </p:cNvSpPr>
          <p:nvPr>
            <p:ph type="ftr" sz="quarter" idx="11"/>
          </p:nvPr>
        </p:nvSpPr>
        <p:spPr/>
        <p:txBody>
          <a:bodyPr/>
          <a:lstStyle/>
          <a:p>
            <a:r>
              <a:rPr lang="it-IT" smtClean="0"/>
              <a:t>CLIC Workshop 2018, Marzia Bernardini &amp; Lucia Maricalva</a:t>
            </a:r>
            <a:endParaRPr lang="en-GB" dirty="0"/>
          </a:p>
        </p:txBody>
      </p:sp>
      <p:sp>
        <p:nvSpPr>
          <p:cNvPr id="6" name="Slide Number Placeholder 5"/>
          <p:cNvSpPr>
            <a:spLocks noGrp="1"/>
          </p:cNvSpPr>
          <p:nvPr>
            <p:ph type="sldNum" sz="quarter" idx="12"/>
          </p:nvPr>
        </p:nvSpPr>
        <p:spPr/>
        <p:txBody>
          <a:bodyPr/>
          <a:lstStyle/>
          <a:p>
            <a:fld id="{BA4F515D-60CC-4B4B-B900-46616E1A7DDD}" type="slidenum">
              <a:rPr lang="en-GB" smtClean="0"/>
              <a:t>15</a:t>
            </a:fld>
            <a:endParaRPr lang="en-GB"/>
          </a:p>
        </p:txBody>
      </p:sp>
      <p:sp>
        <p:nvSpPr>
          <p:cNvPr id="8" name="Title 1"/>
          <p:cNvSpPr txBox="1">
            <a:spLocks/>
          </p:cNvSpPr>
          <p:nvPr/>
        </p:nvSpPr>
        <p:spPr>
          <a:xfrm>
            <a:off x="449316" y="1648567"/>
            <a:ext cx="840828" cy="3302061"/>
          </a:xfrm>
          <a:prstGeom prst="rect">
            <a:avLst/>
          </a:prstGeom>
        </p:spPr>
        <p:txBody>
          <a:bodyPr vert="vert270"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smtClean="0"/>
              <a:t>380 GeV</a:t>
            </a:r>
            <a:endParaRPr lang="en-GB" b="1" dirty="0"/>
          </a:p>
        </p:txBody>
      </p:sp>
      <p:pic>
        <p:nvPicPr>
          <p:cNvPr id="12" name="Picture 11"/>
          <p:cNvPicPr>
            <a:picLocks noChangeAspect="1"/>
          </p:cNvPicPr>
          <p:nvPr/>
        </p:nvPicPr>
        <p:blipFill rotWithShape="1">
          <a:blip r:embed="rId2"/>
          <a:srcRect t="-1" r="12339" b="34468"/>
          <a:stretch/>
        </p:blipFill>
        <p:spPr>
          <a:xfrm>
            <a:off x="6552933" y="507737"/>
            <a:ext cx="375736" cy="4107180"/>
          </a:xfrm>
          <a:prstGeom prst="rect">
            <a:avLst/>
          </a:prstGeom>
        </p:spPr>
      </p:pic>
      <p:sp>
        <p:nvSpPr>
          <p:cNvPr id="13" name="Rectangle 12"/>
          <p:cNvSpPr/>
          <p:nvPr/>
        </p:nvSpPr>
        <p:spPr>
          <a:xfrm>
            <a:off x="6567656" y="507737"/>
            <a:ext cx="375736" cy="4107183"/>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ounded Rectangle 28"/>
          <p:cNvSpPr/>
          <p:nvPr/>
        </p:nvSpPr>
        <p:spPr>
          <a:xfrm>
            <a:off x="7409469" y="1859427"/>
            <a:ext cx="4212962" cy="1144178"/>
          </a:xfrm>
          <a:prstGeom prst="roundRect">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rPr>
              <a:t>Surface buildings reduced to </a:t>
            </a:r>
            <a:endParaRPr lang="en-GB" dirty="0" smtClean="0">
              <a:solidFill>
                <a:schemeClr val="tx1"/>
              </a:solidFill>
            </a:endParaRPr>
          </a:p>
          <a:p>
            <a:pPr marL="285750" indent="-285750">
              <a:buFont typeface="Arial" panose="020B0604020202020204" pitchFamily="34" charset="0"/>
              <a:buChar char="•"/>
            </a:pPr>
            <a:r>
              <a:rPr lang="en-GB" dirty="0">
                <a:solidFill>
                  <a:schemeClr val="tx1"/>
                </a:solidFill>
              </a:rPr>
              <a:t>E</a:t>
            </a:r>
            <a:r>
              <a:rPr lang="en-GB" dirty="0" smtClean="0">
                <a:solidFill>
                  <a:schemeClr val="tx1"/>
                </a:solidFill>
              </a:rPr>
              <a:t>xperimental </a:t>
            </a:r>
            <a:r>
              <a:rPr lang="en-GB" dirty="0">
                <a:solidFill>
                  <a:schemeClr val="tx1"/>
                </a:solidFill>
              </a:rPr>
              <a:t>Areas (only one cavern) </a:t>
            </a:r>
            <a:endParaRPr lang="en-GB" dirty="0" smtClean="0">
              <a:solidFill>
                <a:schemeClr val="tx1"/>
              </a:solidFill>
            </a:endParaRPr>
          </a:p>
          <a:p>
            <a:pPr marL="285750" indent="-285750">
              <a:buFont typeface="Arial" panose="020B0604020202020204" pitchFamily="34" charset="0"/>
              <a:buChar char="•"/>
            </a:pPr>
            <a:r>
              <a:rPr lang="en-GB" dirty="0">
                <a:solidFill>
                  <a:schemeClr val="tx1"/>
                </a:solidFill>
              </a:rPr>
              <a:t>M</a:t>
            </a:r>
            <a:r>
              <a:rPr lang="en-GB" dirty="0" smtClean="0">
                <a:solidFill>
                  <a:schemeClr val="tx1"/>
                </a:solidFill>
              </a:rPr>
              <a:t>ain </a:t>
            </a:r>
            <a:r>
              <a:rPr lang="en-GB" dirty="0">
                <a:solidFill>
                  <a:schemeClr val="tx1"/>
                </a:solidFill>
              </a:rPr>
              <a:t>Beam </a:t>
            </a:r>
            <a:r>
              <a:rPr lang="en-GB" dirty="0" smtClean="0">
                <a:solidFill>
                  <a:schemeClr val="tx1"/>
                </a:solidFill>
              </a:rPr>
              <a:t>building</a:t>
            </a:r>
            <a:endParaRPr lang="en-GB" dirty="0">
              <a:solidFill>
                <a:schemeClr val="tx1"/>
              </a:solidFill>
            </a:endParaRPr>
          </a:p>
        </p:txBody>
      </p:sp>
      <p:sp>
        <p:nvSpPr>
          <p:cNvPr id="30" name="Rounded Rectangle 29"/>
          <p:cNvSpPr/>
          <p:nvPr/>
        </p:nvSpPr>
        <p:spPr>
          <a:xfrm>
            <a:off x="7409469" y="3075021"/>
            <a:ext cx="4212962" cy="557575"/>
          </a:xfrm>
          <a:prstGeom prst="roundRect">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D</a:t>
            </a:r>
            <a:r>
              <a:rPr lang="en-GB" dirty="0">
                <a:solidFill>
                  <a:schemeClr val="tx1"/>
                </a:solidFill>
                <a:sym typeface="Wingdings" panose="05000000000000000000" pitchFamily="2" charset="2"/>
              </a:rPr>
              <a:t>ouble </a:t>
            </a:r>
            <a:r>
              <a:rPr lang="en-GB" dirty="0" smtClean="0">
                <a:solidFill>
                  <a:schemeClr val="tx1"/>
                </a:solidFill>
                <a:sym typeface="Wingdings" panose="05000000000000000000" pitchFamily="2" charset="2"/>
              </a:rPr>
              <a:t>installation time  </a:t>
            </a:r>
            <a:br>
              <a:rPr lang="en-GB" dirty="0" smtClean="0">
                <a:solidFill>
                  <a:schemeClr val="tx1"/>
                </a:solidFill>
                <a:sym typeface="Wingdings" panose="05000000000000000000" pitchFamily="2" charset="2"/>
              </a:rPr>
            </a:br>
            <a:r>
              <a:rPr lang="en-GB" i="1" dirty="0" err="1" smtClean="0">
                <a:solidFill>
                  <a:schemeClr val="tx1"/>
                </a:solidFill>
                <a:sym typeface="Wingdings" panose="05000000000000000000" pitchFamily="2" charset="2"/>
              </a:rPr>
              <a:t>wrt</a:t>
            </a:r>
            <a:r>
              <a:rPr lang="en-GB" i="1" dirty="0" smtClean="0">
                <a:solidFill>
                  <a:schemeClr val="tx1"/>
                </a:solidFill>
                <a:sym typeface="Wingdings" panose="05000000000000000000" pitchFamily="2" charset="2"/>
              </a:rPr>
              <a:t> </a:t>
            </a:r>
            <a:r>
              <a:rPr lang="en-GB" i="1" dirty="0">
                <a:solidFill>
                  <a:schemeClr val="tx1"/>
                </a:solidFill>
                <a:sym typeface="Wingdings" panose="05000000000000000000" pitchFamily="2" charset="2"/>
              </a:rPr>
              <a:t>Drive beam </a:t>
            </a:r>
            <a:r>
              <a:rPr lang="en-GB" i="1" dirty="0" smtClean="0">
                <a:solidFill>
                  <a:schemeClr val="tx1"/>
                </a:solidFill>
                <a:sym typeface="Wingdings" panose="05000000000000000000" pitchFamily="2" charset="2"/>
              </a:rPr>
              <a:t>option</a:t>
            </a:r>
            <a:endParaRPr lang="en-GB" i="1" dirty="0">
              <a:solidFill>
                <a:schemeClr val="tx1"/>
              </a:solidFill>
            </a:endParaRPr>
          </a:p>
        </p:txBody>
      </p:sp>
      <p:sp>
        <p:nvSpPr>
          <p:cNvPr id="32" name="Rounded Rectangle 31"/>
          <p:cNvSpPr/>
          <p:nvPr/>
        </p:nvSpPr>
        <p:spPr>
          <a:xfrm>
            <a:off x="7409469" y="3707197"/>
            <a:ext cx="4212962" cy="897434"/>
          </a:xfrm>
          <a:prstGeom prst="roundRect">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Different construction sequence </a:t>
            </a:r>
          </a:p>
          <a:p>
            <a:r>
              <a:rPr lang="en-GB" i="1" dirty="0" err="1" smtClean="0">
                <a:solidFill>
                  <a:schemeClr val="tx1"/>
                </a:solidFill>
              </a:rPr>
              <a:t>wrt</a:t>
            </a:r>
            <a:r>
              <a:rPr lang="en-GB" i="1" dirty="0" smtClean="0">
                <a:solidFill>
                  <a:schemeClr val="tx1"/>
                </a:solidFill>
              </a:rPr>
              <a:t> </a:t>
            </a:r>
            <a:r>
              <a:rPr lang="en-GB" i="1" dirty="0">
                <a:solidFill>
                  <a:schemeClr val="tx1"/>
                </a:solidFill>
              </a:rPr>
              <a:t>Drive Beam option</a:t>
            </a:r>
            <a:r>
              <a:rPr lang="en-GB" dirty="0" smtClean="0">
                <a:solidFill>
                  <a:schemeClr val="tx1"/>
                </a:solidFill>
              </a:rPr>
              <a:t/>
            </a:r>
            <a:br>
              <a:rPr lang="en-GB" dirty="0" smtClean="0">
                <a:solidFill>
                  <a:schemeClr val="tx1"/>
                </a:solidFill>
              </a:rPr>
            </a:br>
            <a:r>
              <a:rPr lang="en-GB" dirty="0" smtClean="0">
                <a:solidFill>
                  <a:schemeClr val="tx1"/>
                </a:solidFill>
                <a:sym typeface="Wingdings" panose="05000000000000000000" pitchFamily="2" charset="2"/>
              </a:rPr>
              <a:t> </a:t>
            </a:r>
            <a:r>
              <a:rPr lang="en-GB" dirty="0" smtClean="0">
                <a:solidFill>
                  <a:schemeClr val="tx1"/>
                </a:solidFill>
              </a:rPr>
              <a:t>changes in the tunnel configuration</a:t>
            </a:r>
            <a:endParaRPr lang="en-GB" dirty="0">
              <a:solidFill>
                <a:schemeClr val="tx1"/>
              </a:solidFill>
            </a:endParaRPr>
          </a:p>
        </p:txBody>
      </p:sp>
      <p:sp>
        <p:nvSpPr>
          <p:cNvPr id="18" name="Title 1"/>
          <p:cNvSpPr txBox="1">
            <a:spLocks/>
          </p:cNvSpPr>
          <p:nvPr/>
        </p:nvSpPr>
        <p:spPr>
          <a:xfrm>
            <a:off x="1497724"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GB" sz="4000" u="sng" dirty="0" smtClean="0"/>
              <a:t>Klystron option planning</a:t>
            </a:r>
            <a:endParaRPr lang="en-GB" sz="4000" u="sng" dirty="0"/>
          </a:p>
        </p:txBody>
      </p:sp>
      <p:pic>
        <p:nvPicPr>
          <p:cNvPr id="2" name="Picture 1"/>
          <p:cNvPicPr>
            <a:picLocks noChangeAspect="1"/>
          </p:cNvPicPr>
          <p:nvPr/>
        </p:nvPicPr>
        <p:blipFill>
          <a:blip r:embed="rId3"/>
          <a:stretch>
            <a:fillRect/>
          </a:stretch>
        </p:blipFill>
        <p:spPr>
          <a:xfrm>
            <a:off x="1230091" y="198393"/>
            <a:ext cx="5305425" cy="6219825"/>
          </a:xfrm>
          <a:prstGeom prst="rect">
            <a:avLst/>
          </a:prstGeom>
        </p:spPr>
      </p:pic>
    </p:spTree>
    <p:extLst>
      <p:ext uri="{BB962C8B-B14F-4D97-AF65-F5344CB8AC3E}">
        <p14:creationId xmlns:p14="http://schemas.microsoft.com/office/powerpoint/2010/main" val="3877576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fr-FR" smtClean="0"/>
              <a:t>25/01/2018</a:t>
            </a:r>
            <a:endParaRPr lang="en-GB"/>
          </a:p>
        </p:txBody>
      </p:sp>
      <p:sp>
        <p:nvSpPr>
          <p:cNvPr id="5" name="Footer Placeholder 4"/>
          <p:cNvSpPr>
            <a:spLocks noGrp="1"/>
          </p:cNvSpPr>
          <p:nvPr>
            <p:ph type="ftr" sz="quarter" idx="11"/>
          </p:nvPr>
        </p:nvSpPr>
        <p:spPr/>
        <p:txBody>
          <a:bodyPr/>
          <a:lstStyle/>
          <a:p>
            <a:r>
              <a:rPr lang="it-IT" smtClean="0"/>
              <a:t>CLIC Workshop 2018, Marzia Bernardini &amp; Lucia Maricalva</a:t>
            </a:r>
            <a:endParaRPr lang="en-GB" dirty="0"/>
          </a:p>
        </p:txBody>
      </p:sp>
      <p:sp>
        <p:nvSpPr>
          <p:cNvPr id="6" name="Slide Number Placeholder 5"/>
          <p:cNvSpPr>
            <a:spLocks noGrp="1"/>
          </p:cNvSpPr>
          <p:nvPr>
            <p:ph type="sldNum" sz="quarter" idx="12"/>
          </p:nvPr>
        </p:nvSpPr>
        <p:spPr/>
        <p:txBody>
          <a:bodyPr/>
          <a:lstStyle/>
          <a:p>
            <a:fld id="{BA4F515D-60CC-4B4B-B900-46616E1A7DDD}" type="slidenum">
              <a:rPr lang="en-GB" smtClean="0"/>
              <a:t>16</a:t>
            </a:fld>
            <a:endParaRPr lang="en-GB"/>
          </a:p>
        </p:txBody>
      </p:sp>
      <p:sp>
        <p:nvSpPr>
          <p:cNvPr id="9" name="Title 1"/>
          <p:cNvSpPr txBox="1">
            <a:spLocks/>
          </p:cNvSpPr>
          <p:nvPr/>
        </p:nvSpPr>
        <p:spPr>
          <a:xfrm>
            <a:off x="1497724"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GB" sz="3600" u="sng" dirty="0" smtClean="0"/>
              <a:t>Conclusions</a:t>
            </a:r>
            <a:endParaRPr lang="en-GB" sz="3600" u="sng" dirty="0"/>
          </a:p>
        </p:txBody>
      </p:sp>
      <p:sp>
        <p:nvSpPr>
          <p:cNvPr id="3" name="TextBox 2"/>
          <p:cNvSpPr txBox="1"/>
          <p:nvPr/>
        </p:nvSpPr>
        <p:spPr>
          <a:xfrm>
            <a:off x="1587934" y="1325563"/>
            <a:ext cx="9868587" cy="4801314"/>
          </a:xfrm>
          <a:prstGeom prst="rect">
            <a:avLst/>
          </a:prstGeom>
          <a:noFill/>
        </p:spPr>
        <p:txBody>
          <a:bodyPr wrap="square" rtlCol="0">
            <a:spAutoFit/>
          </a:bodyPr>
          <a:lstStyle/>
          <a:p>
            <a:pPr marL="285750" indent="-285750">
              <a:buFont typeface="Arial" panose="020B0604020202020204" pitchFamily="34" charset="0"/>
              <a:buChar char="•"/>
            </a:pPr>
            <a:r>
              <a:rPr lang="en-GB" dirty="0" smtClean="0"/>
              <a:t>The new strategy of the CLIC project has an heavy impact on the construction schedule:</a:t>
            </a:r>
            <a:br>
              <a:rPr lang="en-GB" dirty="0" smtClean="0"/>
            </a:br>
            <a:r>
              <a:rPr lang="en-GB" dirty="0" smtClean="0"/>
              <a:t>the drive beam machine upgrades from 380 GeV to 3 </a:t>
            </a:r>
            <a:r>
              <a:rPr lang="en-GB" dirty="0" err="1" smtClean="0"/>
              <a:t>TeV</a:t>
            </a:r>
            <a:r>
              <a:rPr lang="en-GB" dirty="0" smtClean="0"/>
              <a:t>, depends on the Physics’ results and subsequent decisions taken</a:t>
            </a:r>
          </a:p>
          <a:p>
            <a:endParaRPr lang="en-GB" dirty="0"/>
          </a:p>
          <a:p>
            <a:pPr marL="285750" indent="-285750">
              <a:buFont typeface="Arial" panose="020B0604020202020204" pitchFamily="34" charset="0"/>
              <a:buChar char="•"/>
            </a:pPr>
            <a:r>
              <a:rPr lang="en-GB" dirty="0"/>
              <a:t>The new schedule for the drive beam machine takes into account the physics programme and upgrade decisions, which was not included in the CDR</a:t>
            </a:r>
          </a:p>
          <a:p>
            <a:endParaRPr lang="en-GB" dirty="0"/>
          </a:p>
          <a:p>
            <a:pPr marL="285750" indent="-285750">
              <a:buFont typeface="Arial" panose="020B0604020202020204" pitchFamily="34" charset="0"/>
              <a:buChar char="•"/>
            </a:pPr>
            <a:r>
              <a:rPr lang="en-GB" dirty="0" smtClean="0"/>
              <a:t>The time scale of the new Drive beam options for the CLIC project, from 380 GeV to 3 </a:t>
            </a:r>
            <a:r>
              <a:rPr lang="en-GB" dirty="0" err="1" smtClean="0"/>
              <a:t>TeV</a:t>
            </a:r>
            <a:r>
              <a:rPr lang="en-GB" dirty="0" smtClean="0"/>
              <a:t>, is more than 20 years (compared to the 10y in the CDR)</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The rates of installation of infrastructures and equipment can evolve, in function of parallel CERN activities and resources availability (long shutdown, construction of other machines, …). </a:t>
            </a:r>
            <a:br>
              <a:rPr lang="en-GB" dirty="0" smtClean="0"/>
            </a:br>
            <a:r>
              <a:rPr lang="en-GB" dirty="0" smtClean="0"/>
              <a:t>This will be refined in due time, when the final layout and timescale are consolidated.</a:t>
            </a:r>
          </a:p>
          <a:p>
            <a:endParaRPr lang="en-GB" dirty="0" smtClean="0"/>
          </a:p>
          <a:p>
            <a:pPr marL="285750" indent="-285750">
              <a:buFont typeface="Arial" panose="020B0604020202020204" pitchFamily="34" charset="0"/>
              <a:buChar char="•"/>
            </a:pPr>
            <a:r>
              <a:rPr lang="en-GB" dirty="0" smtClean="0"/>
              <a:t>At the present stage of the study, the drive beam option seems more flexible, compared to the klystron option</a:t>
            </a:r>
          </a:p>
          <a:p>
            <a:endParaRPr lang="en-GB" dirty="0"/>
          </a:p>
        </p:txBody>
      </p:sp>
    </p:spTree>
    <p:extLst>
      <p:ext uri="{BB962C8B-B14F-4D97-AF65-F5344CB8AC3E}">
        <p14:creationId xmlns:p14="http://schemas.microsoft.com/office/powerpoint/2010/main" val="39857492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fr-FR" smtClean="0"/>
              <a:t>25/01/2018</a:t>
            </a:r>
            <a:endParaRPr lang="en-GB"/>
          </a:p>
        </p:txBody>
      </p:sp>
      <p:sp>
        <p:nvSpPr>
          <p:cNvPr id="5" name="Footer Placeholder 4"/>
          <p:cNvSpPr>
            <a:spLocks noGrp="1"/>
          </p:cNvSpPr>
          <p:nvPr>
            <p:ph type="ftr" sz="quarter" idx="11"/>
          </p:nvPr>
        </p:nvSpPr>
        <p:spPr/>
        <p:txBody>
          <a:bodyPr/>
          <a:lstStyle/>
          <a:p>
            <a:r>
              <a:rPr lang="it-IT" smtClean="0"/>
              <a:t>CLIC Workshop 2018, Marzia Bernardini &amp; Lucia Maricalva</a:t>
            </a:r>
            <a:endParaRPr lang="en-GB" dirty="0"/>
          </a:p>
        </p:txBody>
      </p:sp>
      <p:sp>
        <p:nvSpPr>
          <p:cNvPr id="6" name="Slide Number Placeholder 5"/>
          <p:cNvSpPr>
            <a:spLocks noGrp="1"/>
          </p:cNvSpPr>
          <p:nvPr>
            <p:ph type="sldNum" sz="quarter" idx="12"/>
          </p:nvPr>
        </p:nvSpPr>
        <p:spPr/>
        <p:txBody>
          <a:bodyPr/>
          <a:lstStyle/>
          <a:p>
            <a:fld id="{BA4F515D-60CC-4B4B-B900-46616E1A7DDD}" type="slidenum">
              <a:rPr lang="en-GB" smtClean="0"/>
              <a:t>17</a:t>
            </a:fld>
            <a:endParaRPr lang="en-GB"/>
          </a:p>
        </p:txBody>
      </p:sp>
    </p:spTree>
    <p:extLst>
      <p:ext uri="{BB962C8B-B14F-4D97-AF65-F5344CB8AC3E}">
        <p14:creationId xmlns:p14="http://schemas.microsoft.com/office/powerpoint/2010/main" val="14572847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fr-FR" smtClean="0"/>
              <a:t>25/01/2018</a:t>
            </a:r>
            <a:endParaRPr lang="en-GB"/>
          </a:p>
        </p:txBody>
      </p:sp>
      <p:sp>
        <p:nvSpPr>
          <p:cNvPr id="5" name="Footer Placeholder 4"/>
          <p:cNvSpPr>
            <a:spLocks noGrp="1"/>
          </p:cNvSpPr>
          <p:nvPr>
            <p:ph type="ftr" sz="quarter" idx="11"/>
          </p:nvPr>
        </p:nvSpPr>
        <p:spPr/>
        <p:txBody>
          <a:bodyPr/>
          <a:lstStyle/>
          <a:p>
            <a:r>
              <a:rPr lang="it-IT" smtClean="0"/>
              <a:t>CLIC Workshop 2018, Marzia Bernardini &amp; Lucia Maricalva</a:t>
            </a:r>
            <a:endParaRPr lang="en-GB" dirty="0"/>
          </a:p>
        </p:txBody>
      </p:sp>
      <p:sp>
        <p:nvSpPr>
          <p:cNvPr id="6" name="Slide Number Placeholder 5"/>
          <p:cNvSpPr>
            <a:spLocks noGrp="1"/>
          </p:cNvSpPr>
          <p:nvPr>
            <p:ph type="sldNum" sz="quarter" idx="12"/>
          </p:nvPr>
        </p:nvSpPr>
        <p:spPr/>
        <p:txBody>
          <a:bodyPr/>
          <a:lstStyle/>
          <a:p>
            <a:fld id="{BA4F515D-60CC-4B4B-B900-46616E1A7DDD}" type="slidenum">
              <a:rPr lang="en-GB" smtClean="0"/>
              <a:t>2</a:t>
            </a:fld>
            <a:endParaRPr lang="en-GB"/>
          </a:p>
        </p:txBody>
      </p:sp>
      <p:sp>
        <p:nvSpPr>
          <p:cNvPr id="7" name="Title 1"/>
          <p:cNvSpPr>
            <a:spLocks noGrp="1"/>
          </p:cNvSpPr>
          <p:nvPr>
            <p:ph type="title"/>
          </p:nvPr>
        </p:nvSpPr>
        <p:spPr>
          <a:xfrm>
            <a:off x="1497724" y="0"/>
            <a:ext cx="10515600" cy="1325563"/>
          </a:xfrm>
        </p:spPr>
        <p:txBody>
          <a:bodyPr/>
          <a:lstStyle/>
          <a:p>
            <a:pPr algn="r"/>
            <a:r>
              <a:rPr lang="en-GB" u="sng" dirty="0" smtClean="0"/>
              <a:t>Content</a:t>
            </a:r>
            <a:endParaRPr lang="en-GB" u="sng" dirty="0"/>
          </a:p>
        </p:txBody>
      </p:sp>
      <p:sp>
        <p:nvSpPr>
          <p:cNvPr id="8" name="TextBox 7"/>
          <p:cNvSpPr txBox="1"/>
          <p:nvPr/>
        </p:nvSpPr>
        <p:spPr>
          <a:xfrm>
            <a:off x="1319165" y="1702597"/>
            <a:ext cx="9680027" cy="3785652"/>
          </a:xfrm>
          <a:prstGeom prst="rect">
            <a:avLst/>
          </a:prstGeom>
          <a:noFill/>
        </p:spPr>
        <p:txBody>
          <a:bodyPr wrap="square" rtlCol="0">
            <a:spAutoFit/>
          </a:bodyPr>
          <a:lstStyle/>
          <a:p>
            <a:pPr marL="342900" indent="-342900">
              <a:buFont typeface="Arial" panose="020B0604020202020204" pitchFamily="34" charset="0"/>
              <a:buChar char="•"/>
            </a:pPr>
            <a:r>
              <a:rPr lang="en-GB" sz="2400" dirty="0" smtClean="0"/>
              <a:t>Schedule Overview</a:t>
            </a:r>
          </a:p>
          <a:p>
            <a:pPr marL="342900" indent="-342900">
              <a:buFont typeface="Arial" panose="020B0604020202020204" pitchFamily="34" charset="0"/>
              <a:buChar char="•"/>
            </a:pPr>
            <a:r>
              <a:rPr lang="fr-CH" sz="2400" dirty="0" smtClean="0"/>
              <a:t>Methodology</a:t>
            </a:r>
          </a:p>
          <a:p>
            <a:pPr marL="342900" indent="-342900">
              <a:buFont typeface="Arial" panose="020B0604020202020204" pitchFamily="34" charset="0"/>
              <a:buChar char="•"/>
            </a:pPr>
            <a:r>
              <a:rPr lang="fr-CH" sz="2400" dirty="0" smtClean="0"/>
              <a:t>Option analysis</a:t>
            </a:r>
            <a:endParaRPr lang="en-GB" sz="2400" dirty="0" smtClean="0"/>
          </a:p>
          <a:p>
            <a:pPr marL="342900" indent="-342900">
              <a:buFont typeface="Arial" panose="020B0604020202020204" pitchFamily="34" charset="0"/>
              <a:buChar char="•"/>
            </a:pPr>
            <a:r>
              <a:rPr lang="en-GB" sz="2400" dirty="0" smtClean="0">
                <a:sym typeface="Wingdings" panose="05000000000000000000" pitchFamily="2" charset="2"/>
              </a:rPr>
              <a:t>Construction, Installation sequences and Critical path for:</a:t>
            </a:r>
            <a:endParaRPr lang="en-GB" sz="2400" dirty="0">
              <a:sym typeface="Wingdings" panose="05000000000000000000" pitchFamily="2" charset="2"/>
            </a:endParaRPr>
          </a:p>
          <a:p>
            <a:pPr marL="1257300" lvl="2" indent="-342900">
              <a:buFont typeface="Arial" panose="020B0604020202020204" pitchFamily="34" charset="0"/>
              <a:buChar char="•"/>
            </a:pPr>
            <a:r>
              <a:rPr lang="en-GB" sz="2400" dirty="0" smtClean="0"/>
              <a:t>Drive Beam Option</a:t>
            </a:r>
          </a:p>
          <a:p>
            <a:pPr marL="2171700" lvl="4" indent="-342900">
              <a:buFont typeface="Calibri" panose="020F0502020204030204" pitchFamily="34" charset="0"/>
              <a:buChar char="₋"/>
            </a:pPr>
            <a:r>
              <a:rPr lang="en-GB" sz="2400" dirty="0" smtClean="0"/>
              <a:t>380 GeV</a:t>
            </a:r>
          </a:p>
          <a:p>
            <a:pPr marL="2171700" lvl="4" indent="-342900">
              <a:buFont typeface="Calibri" panose="020F0502020204030204" pitchFamily="34" charset="0"/>
              <a:buChar char="₋"/>
            </a:pPr>
            <a:r>
              <a:rPr lang="en-GB" sz="2400" dirty="0" smtClean="0"/>
              <a:t>1.5 TeV</a:t>
            </a:r>
          </a:p>
          <a:p>
            <a:pPr marL="2171700" lvl="4" indent="-342900">
              <a:buFont typeface="Calibri" panose="020F0502020204030204" pitchFamily="34" charset="0"/>
              <a:buChar char="₋"/>
            </a:pPr>
            <a:r>
              <a:rPr lang="en-GB" sz="2400" dirty="0"/>
              <a:t>3 TeV</a:t>
            </a:r>
          </a:p>
          <a:p>
            <a:pPr marL="1257300" lvl="2" indent="-342900">
              <a:buFont typeface="Arial" panose="020B0604020202020204" pitchFamily="34" charset="0"/>
              <a:buChar char="•"/>
            </a:pPr>
            <a:r>
              <a:rPr lang="en-GB" sz="2400" dirty="0" smtClean="0"/>
              <a:t>380 GeV Klystron Option</a:t>
            </a:r>
          </a:p>
          <a:p>
            <a:pPr marL="342900" indent="-342900">
              <a:buFont typeface="Arial" panose="020B0604020202020204" pitchFamily="34" charset="0"/>
              <a:buChar char="•"/>
            </a:pPr>
            <a:r>
              <a:rPr lang="en-GB" sz="2400" dirty="0" smtClean="0">
                <a:sym typeface="Wingdings" panose="05000000000000000000" pitchFamily="2" charset="2"/>
              </a:rPr>
              <a:t>Conclusions</a:t>
            </a:r>
          </a:p>
        </p:txBody>
      </p:sp>
    </p:spTree>
    <p:extLst>
      <p:ext uri="{BB962C8B-B14F-4D97-AF65-F5344CB8AC3E}">
        <p14:creationId xmlns:p14="http://schemas.microsoft.com/office/powerpoint/2010/main" val="125098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fr-FR" smtClean="0"/>
              <a:t>25/01/2018</a:t>
            </a:r>
            <a:endParaRPr lang="en-GB"/>
          </a:p>
        </p:txBody>
      </p:sp>
      <p:sp>
        <p:nvSpPr>
          <p:cNvPr id="5" name="Footer Placeholder 4"/>
          <p:cNvSpPr>
            <a:spLocks noGrp="1"/>
          </p:cNvSpPr>
          <p:nvPr>
            <p:ph type="ftr" sz="quarter" idx="11"/>
          </p:nvPr>
        </p:nvSpPr>
        <p:spPr/>
        <p:txBody>
          <a:bodyPr/>
          <a:lstStyle/>
          <a:p>
            <a:r>
              <a:rPr lang="it-IT" smtClean="0"/>
              <a:t>CLIC Workshop 2018, Marzia Bernardini &amp; Lucia Maricalva</a:t>
            </a:r>
            <a:endParaRPr lang="en-GB" dirty="0"/>
          </a:p>
        </p:txBody>
      </p:sp>
      <p:sp>
        <p:nvSpPr>
          <p:cNvPr id="6" name="Slide Number Placeholder 5"/>
          <p:cNvSpPr>
            <a:spLocks noGrp="1"/>
          </p:cNvSpPr>
          <p:nvPr>
            <p:ph type="sldNum" sz="quarter" idx="12"/>
          </p:nvPr>
        </p:nvSpPr>
        <p:spPr/>
        <p:txBody>
          <a:bodyPr/>
          <a:lstStyle/>
          <a:p>
            <a:fld id="{BA4F515D-60CC-4B4B-B900-46616E1A7DDD}" type="slidenum">
              <a:rPr lang="en-GB" smtClean="0"/>
              <a:t>3</a:t>
            </a:fld>
            <a:endParaRPr lang="en-GB"/>
          </a:p>
        </p:txBody>
      </p:sp>
      <p:sp>
        <p:nvSpPr>
          <p:cNvPr id="7" name="Title 1"/>
          <p:cNvSpPr>
            <a:spLocks noGrp="1"/>
          </p:cNvSpPr>
          <p:nvPr>
            <p:ph type="title"/>
          </p:nvPr>
        </p:nvSpPr>
        <p:spPr>
          <a:xfrm>
            <a:off x="1497724" y="0"/>
            <a:ext cx="10515600" cy="1325563"/>
          </a:xfrm>
        </p:spPr>
        <p:txBody>
          <a:bodyPr/>
          <a:lstStyle/>
          <a:p>
            <a:pPr algn="r"/>
            <a:r>
              <a:rPr lang="en-GB" u="sng" dirty="0" smtClean="0"/>
              <a:t>Methodology</a:t>
            </a:r>
            <a:endParaRPr lang="en-GB" u="sng" dirty="0"/>
          </a:p>
        </p:txBody>
      </p:sp>
      <p:sp>
        <p:nvSpPr>
          <p:cNvPr id="8" name="TextBox 7"/>
          <p:cNvSpPr txBox="1"/>
          <p:nvPr/>
        </p:nvSpPr>
        <p:spPr>
          <a:xfrm>
            <a:off x="1255986" y="1599883"/>
            <a:ext cx="9680027" cy="3970318"/>
          </a:xfrm>
          <a:prstGeom prst="rect">
            <a:avLst/>
          </a:prstGeom>
          <a:noFill/>
        </p:spPr>
        <p:txBody>
          <a:bodyPr wrap="square" rtlCol="0">
            <a:spAutoFit/>
          </a:bodyPr>
          <a:lstStyle/>
          <a:p>
            <a:r>
              <a:rPr lang="en-US" dirty="0" smtClean="0"/>
              <a:t>The proposed CLIC Master Schedules consists on two main different options:</a:t>
            </a:r>
          </a:p>
          <a:p>
            <a:pPr marL="742950" lvl="1" indent="-285750">
              <a:buFont typeface="Courier New" panose="02070309020205020404" pitchFamily="49" charset="0"/>
              <a:buChar char="o"/>
            </a:pPr>
            <a:r>
              <a:rPr lang="en-US" dirty="0" smtClean="0"/>
              <a:t>Drive Beam: 380 GeV, 1.5 TeV and 3 TeV</a:t>
            </a:r>
          </a:p>
          <a:p>
            <a:pPr marL="742950" lvl="1" indent="-285750">
              <a:buFont typeface="Courier New" panose="02070309020205020404" pitchFamily="49" charset="0"/>
              <a:buChar char="o"/>
            </a:pPr>
            <a:r>
              <a:rPr lang="en-US" dirty="0" smtClean="0"/>
              <a:t>Klystron: 380 GeV</a:t>
            </a:r>
          </a:p>
          <a:p>
            <a:pPr marL="742950" lvl="1" indent="-285750">
              <a:buFont typeface="Courier New" panose="02070309020205020404" pitchFamily="49" charset="0"/>
              <a:buChar char="o"/>
            </a:pPr>
            <a:endParaRPr lang="en-US" dirty="0" smtClean="0"/>
          </a:p>
          <a:p>
            <a:r>
              <a:rPr lang="en-US" dirty="0" smtClean="0"/>
              <a:t>DRIVE BEAM</a:t>
            </a:r>
          </a:p>
          <a:p>
            <a:pPr marL="285750" indent="-285750">
              <a:buFont typeface="Courier New" panose="02070309020205020404" pitchFamily="49" charset="0"/>
              <a:buChar char="o"/>
            </a:pPr>
            <a:r>
              <a:rPr lang="en-US" dirty="0" smtClean="0"/>
              <a:t>The proposed schedules are based on the Master Schedule described in </a:t>
            </a:r>
            <a:r>
              <a:rPr lang="en-US" dirty="0"/>
              <a:t>CLIC </a:t>
            </a:r>
            <a:r>
              <a:rPr lang="en-US" dirty="0" smtClean="0"/>
              <a:t>CDR (500 </a:t>
            </a:r>
            <a:r>
              <a:rPr lang="en-US" dirty="0"/>
              <a:t>GeV-CDR </a:t>
            </a:r>
            <a:r>
              <a:rPr lang="en-US" dirty="0" smtClean="0"/>
              <a:t>12</a:t>
            </a:r>
            <a:r>
              <a:rPr lang="en-US" baseline="30000" dirty="0" smtClean="0"/>
              <a:t>th</a:t>
            </a:r>
            <a:r>
              <a:rPr lang="en-US" dirty="0" smtClean="0"/>
              <a:t> Oct. 2012): same machine configuration, general services and infrastructures, but at different energy stages</a:t>
            </a:r>
          </a:p>
          <a:p>
            <a:pPr marL="742950" lvl="1" indent="-285750">
              <a:buFont typeface="Courier New" panose="02070309020205020404" pitchFamily="49" charset="0"/>
              <a:buChar char="o"/>
            </a:pPr>
            <a:r>
              <a:rPr lang="en-US" dirty="0" smtClean="0"/>
              <a:t>For ex.: 18 km (baseline for 500 GeV-CDR 12</a:t>
            </a:r>
            <a:r>
              <a:rPr lang="en-US" baseline="30000" dirty="0" smtClean="0"/>
              <a:t>th</a:t>
            </a:r>
            <a:r>
              <a:rPr lang="en-US" dirty="0" smtClean="0"/>
              <a:t> Oct. 2012) turned into 13.5 km for 380 GeV </a:t>
            </a:r>
            <a:endParaRPr lang="en-US" dirty="0" smtClean="0">
              <a:sym typeface="Wingdings" panose="05000000000000000000" pitchFamily="2" charset="2"/>
            </a:endParaRPr>
          </a:p>
          <a:p>
            <a:pPr marL="285750" indent="-285750">
              <a:buFont typeface="Courier New" panose="02070309020205020404" pitchFamily="49" charset="0"/>
              <a:buChar char="o"/>
            </a:pPr>
            <a:endParaRPr lang="en-US" dirty="0" smtClean="0">
              <a:sym typeface="Wingdings" panose="05000000000000000000" pitchFamily="2" charset="2"/>
            </a:endParaRPr>
          </a:p>
          <a:p>
            <a:r>
              <a:rPr lang="en-US" dirty="0" smtClean="0">
                <a:sym typeface="Wingdings" panose="05000000000000000000" pitchFamily="2" charset="2"/>
              </a:rPr>
              <a:t>KLYSTRON</a:t>
            </a:r>
          </a:p>
          <a:p>
            <a:pPr marL="285750" indent="-285750">
              <a:buFont typeface="Courier New" panose="02070309020205020404" pitchFamily="49" charset="0"/>
              <a:buChar char="o"/>
            </a:pPr>
            <a:r>
              <a:rPr lang="en-US" dirty="0" smtClean="0">
                <a:sym typeface="Wingdings" panose="05000000000000000000" pitchFamily="2" charset="2"/>
              </a:rPr>
              <a:t>New option considered</a:t>
            </a:r>
          </a:p>
          <a:p>
            <a:pPr marL="285750" indent="-285750">
              <a:buFont typeface="Courier New" panose="02070309020205020404" pitchFamily="49" charset="0"/>
              <a:buChar char="o"/>
            </a:pPr>
            <a:endParaRPr lang="en-US" dirty="0" smtClean="0">
              <a:sym typeface="Wingdings" panose="05000000000000000000" pitchFamily="2" charset="2"/>
            </a:endParaRPr>
          </a:p>
          <a:p>
            <a:pPr marL="285750" indent="-285750">
              <a:buFont typeface="Courier New" panose="02070309020205020404" pitchFamily="49" charset="0"/>
              <a:buChar char="o"/>
            </a:pPr>
            <a:endParaRPr lang="en-US" dirty="0" smtClean="0">
              <a:sym typeface="Wingdings" panose="05000000000000000000" pitchFamily="2" charset="2"/>
            </a:endParaRPr>
          </a:p>
        </p:txBody>
      </p:sp>
    </p:spTree>
    <p:extLst>
      <p:ext uri="{BB962C8B-B14F-4D97-AF65-F5344CB8AC3E}">
        <p14:creationId xmlns:p14="http://schemas.microsoft.com/office/powerpoint/2010/main" val="13482687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fr-FR" smtClean="0"/>
              <a:t>25/01/2018</a:t>
            </a:r>
            <a:endParaRPr lang="en-GB"/>
          </a:p>
        </p:txBody>
      </p:sp>
      <p:sp>
        <p:nvSpPr>
          <p:cNvPr id="5" name="Footer Placeholder 4"/>
          <p:cNvSpPr>
            <a:spLocks noGrp="1"/>
          </p:cNvSpPr>
          <p:nvPr>
            <p:ph type="ftr" sz="quarter" idx="11"/>
          </p:nvPr>
        </p:nvSpPr>
        <p:spPr/>
        <p:txBody>
          <a:bodyPr/>
          <a:lstStyle/>
          <a:p>
            <a:r>
              <a:rPr lang="it-IT" smtClean="0"/>
              <a:t>CLIC Workshop 2018, Marzia Bernardini &amp; Lucia Maricalva</a:t>
            </a:r>
            <a:endParaRPr lang="en-GB" dirty="0"/>
          </a:p>
        </p:txBody>
      </p:sp>
      <p:sp>
        <p:nvSpPr>
          <p:cNvPr id="6" name="Slide Number Placeholder 5"/>
          <p:cNvSpPr>
            <a:spLocks noGrp="1"/>
          </p:cNvSpPr>
          <p:nvPr>
            <p:ph type="sldNum" sz="quarter" idx="12"/>
          </p:nvPr>
        </p:nvSpPr>
        <p:spPr/>
        <p:txBody>
          <a:bodyPr/>
          <a:lstStyle/>
          <a:p>
            <a:fld id="{BA4F515D-60CC-4B4B-B900-46616E1A7DDD}" type="slidenum">
              <a:rPr lang="en-GB" smtClean="0"/>
              <a:t>4</a:t>
            </a:fld>
            <a:endParaRPr lang="en-GB"/>
          </a:p>
        </p:txBody>
      </p:sp>
      <p:sp>
        <p:nvSpPr>
          <p:cNvPr id="7" name="Title 1"/>
          <p:cNvSpPr>
            <a:spLocks noGrp="1"/>
          </p:cNvSpPr>
          <p:nvPr>
            <p:ph type="title"/>
          </p:nvPr>
        </p:nvSpPr>
        <p:spPr>
          <a:xfrm>
            <a:off x="1497724" y="0"/>
            <a:ext cx="10515600" cy="1325563"/>
          </a:xfrm>
        </p:spPr>
        <p:txBody>
          <a:bodyPr/>
          <a:lstStyle/>
          <a:p>
            <a:pPr algn="r"/>
            <a:r>
              <a:rPr lang="en-GB" u="sng" dirty="0" smtClean="0"/>
              <a:t>Option analysis</a:t>
            </a:r>
            <a:endParaRPr lang="en-GB" u="sng" dirty="0"/>
          </a:p>
        </p:txBody>
      </p:sp>
      <p:sp>
        <p:nvSpPr>
          <p:cNvPr id="8" name="TextBox 7"/>
          <p:cNvSpPr txBox="1"/>
          <p:nvPr/>
        </p:nvSpPr>
        <p:spPr>
          <a:xfrm>
            <a:off x="5181728" y="3574689"/>
            <a:ext cx="6726992" cy="2308324"/>
          </a:xfrm>
          <a:prstGeom prst="rect">
            <a:avLst/>
          </a:prstGeom>
          <a:noFill/>
        </p:spPr>
        <p:txBody>
          <a:bodyPr wrap="square" rtlCol="0">
            <a:spAutoFit/>
          </a:bodyPr>
          <a:lstStyle/>
          <a:p>
            <a:pPr marL="285750" indent="-285750">
              <a:buFont typeface="Courier New" panose="02070309020205020404" pitchFamily="49" charset="0"/>
              <a:buChar char="o"/>
            </a:pPr>
            <a:r>
              <a:rPr lang="en-US" dirty="0" smtClean="0"/>
              <a:t>Klystron Option:</a:t>
            </a:r>
          </a:p>
          <a:p>
            <a:pPr marL="742950" lvl="1" indent="-285750">
              <a:buFont typeface="Courier New" panose="02070309020205020404" pitchFamily="49" charset="0"/>
              <a:buChar char="o"/>
            </a:pPr>
            <a:r>
              <a:rPr lang="en-US" dirty="0" smtClean="0"/>
              <a:t>380 GeV has double construction and equipment installation time rates than DB Option</a:t>
            </a:r>
          </a:p>
          <a:p>
            <a:pPr marL="742950" lvl="1" indent="-285750">
              <a:buFont typeface="Courier New" panose="02070309020205020404" pitchFamily="49" charset="0"/>
              <a:buChar char="o"/>
            </a:pPr>
            <a:r>
              <a:rPr lang="en-US" dirty="0" smtClean="0"/>
              <a:t>Same upgrade possibilities than DB Option in terms of length and time </a:t>
            </a:r>
            <a:r>
              <a:rPr lang="en-US" dirty="0" smtClean="0">
                <a:sym typeface="Wingdings" panose="05000000000000000000" pitchFamily="2" charset="2"/>
              </a:rPr>
              <a:t> same planning</a:t>
            </a:r>
            <a:endParaRPr lang="en-US" dirty="0" smtClean="0"/>
          </a:p>
          <a:p>
            <a:pPr marL="742950" lvl="1" indent="-285750">
              <a:buFont typeface="Courier New" panose="02070309020205020404" pitchFamily="49" charset="0"/>
              <a:buChar char="o"/>
            </a:pPr>
            <a:r>
              <a:rPr lang="en-US" dirty="0" smtClean="0"/>
              <a:t>Connection of the lines would probably take more than 2 years (to be studied)</a:t>
            </a:r>
          </a:p>
          <a:p>
            <a:pPr marL="742950" lvl="1" indent="-285750">
              <a:buFont typeface="Courier New" panose="02070309020205020404" pitchFamily="49" charset="0"/>
              <a:buChar char="o"/>
            </a:pPr>
            <a:r>
              <a:rPr lang="en-US" dirty="0" smtClean="0"/>
              <a:t>Same Physics periods than for DB option</a:t>
            </a:r>
            <a:endParaRPr lang="en-US" dirty="0"/>
          </a:p>
        </p:txBody>
      </p:sp>
      <p:pic>
        <p:nvPicPr>
          <p:cNvPr id="9" name="Picture 8"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487" y="3289251"/>
            <a:ext cx="4873812" cy="3099109"/>
          </a:xfrm>
          <a:prstGeom prst="rect">
            <a:avLst/>
          </a:prstGeom>
        </p:spPr>
      </p:pic>
      <p:sp>
        <p:nvSpPr>
          <p:cNvPr id="2" name="TextBox 1"/>
          <p:cNvSpPr txBox="1"/>
          <p:nvPr/>
        </p:nvSpPr>
        <p:spPr>
          <a:xfrm>
            <a:off x="1497723" y="820579"/>
            <a:ext cx="10604629" cy="2862322"/>
          </a:xfrm>
          <a:prstGeom prst="rect">
            <a:avLst/>
          </a:prstGeom>
          <a:noFill/>
        </p:spPr>
        <p:txBody>
          <a:bodyPr wrap="square" rtlCol="0">
            <a:spAutoFit/>
          </a:bodyPr>
          <a:lstStyle/>
          <a:p>
            <a:r>
              <a:rPr lang="en-US" dirty="0"/>
              <a:t>Drive Beam </a:t>
            </a:r>
            <a:r>
              <a:rPr lang="en-US" dirty="0" smtClean="0"/>
              <a:t>Option </a:t>
            </a:r>
            <a:endParaRPr lang="en-US" dirty="0"/>
          </a:p>
          <a:p>
            <a:pPr marL="742950" lvl="1" indent="-285750">
              <a:buFont typeface="Courier New" panose="02070309020205020404" pitchFamily="49" charset="0"/>
              <a:buChar char="o"/>
            </a:pPr>
            <a:r>
              <a:rPr lang="en-US" dirty="0"/>
              <a:t>Four years for Excavation and tunnel lining + Tunnel infrastructures installation + Machine equipment transport and installation</a:t>
            </a:r>
          </a:p>
          <a:p>
            <a:pPr marL="742950" lvl="1" indent="-285750">
              <a:buFont typeface="Courier New" panose="02070309020205020404" pitchFamily="49" charset="0"/>
              <a:buChar char="o"/>
            </a:pPr>
            <a:r>
              <a:rPr lang="en-US" dirty="0"/>
              <a:t>6 months of Commissioning is foreseen after each installation period followed by 2 months of smoothing of the line.</a:t>
            </a:r>
          </a:p>
          <a:p>
            <a:pPr marL="742950" lvl="1" indent="-285750">
              <a:buFont typeface="Courier New" panose="02070309020205020404" pitchFamily="49" charset="0"/>
              <a:buChar char="o"/>
            </a:pPr>
            <a:r>
              <a:rPr lang="en-US" dirty="0"/>
              <a:t>6 years of Physics where the two first years will be dedicated to the Decision making (Deadline for decision taking after second year of Physics) to whether continue or not with the construction of the 1,5 TeV line or the 3 TeV machine afterwards</a:t>
            </a:r>
          </a:p>
          <a:p>
            <a:pPr marL="742950" lvl="1" indent="-285750">
              <a:buFont typeface="Courier New" panose="02070309020205020404" pitchFamily="49" charset="0"/>
              <a:buChar char="o"/>
            </a:pPr>
            <a:r>
              <a:rPr lang="en-US" dirty="0"/>
              <a:t>When positive </a:t>
            </a:r>
            <a:r>
              <a:rPr lang="en-US" dirty="0">
                <a:sym typeface="Wingdings" panose="05000000000000000000" pitchFamily="2" charset="2"/>
              </a:rPr>
              <a:t> </a:t>
            </a:r>
            <a:r>
              <a:rPr lang="en-US" dirty="0"/>
              <a:t>2 years for connection of the lines following Physics period</a:t>
            </a:r>
          </a:p>
          <a:p>
            <a:endParaRPr lang="en-GB" dirty="0"/>
          </a:p>
        </p:txBody>
      </p:sp>
      <p:sp>
        <p:nvSpPr>
          <p:cNvPr id="10" name="TextBox 9"/>
          <p:cNvSpPr txBox="1"/>
          <p:nvPr/>
        </p:nvSpPr>
        <p:spPr>
          <a:xfrm>
            <a:off x="333486" y="3407557"/>
            <a:ext cx="1441525" cy="246221"/>
          </a:xfrm>
          <a:prstGeom prst="rect">
            <a:avLst/>
          </a:prstGeom>
          <a:noFill/>
        </p:spPr>
        <p:txBody>
          <a:bodyPr wrap="square" rtlCol="0">
            <a:spAutoFit/>
          </a:bodyPr>
          <a:lstStyle/>
          <a:p>
            <a:r>
              <a:rPr lang="fr-CH" sz="1000" i="1" dirty="0" smtClean="0"/>
              <a:t>CLIC CDR 12thOct 2012</a:t>
            </a:r>
            <a:endParaRPr lang="en-GB" sz="1000" i="1" dirty="0"/>
          </a:p>
        </p:txBody>
      </p:sp>
    </p:spTree>
    <p:extLst>
      <p:ext uri="{BB962C8B-B14F-4D97-AF65-F5344CB8AC3E}">
        <p14:creationId xmlns:p14="http://schemas.microsoft.com/office/powerpoint/2010/main" val="35524678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fr-FR" smtClean="0"/>
              <a:t>25/01/2018</a:t>
            </a:r>
            <a:endParaRPr lang="en-GB"/>
          </a:p>
        </p:txBody>
      </p:sp>
      <p:sp>
        <p:nvSpPr>
          <p:cNvPr id="5" name="Footer Placeholder 4"/>
          <p:cNvSpPr>
            <a:spLocks noGrp="1"/>
          </p:cNvSpPr>
          <p:nvPr>
            <p:ph type="ftr" sz="quarter" idx="11"/>
          </p:nvPr>
        </p:nvSpPr>
        <p:spPr/>
        <p:txBody>
          <a:bodyPr/>
          <a:lstStyle/>
          <a:p>
            <a:r>
              <a:rPr lang="it-IT" smtClean="0"/>
              <a:t>CLIC Workshop 2018, Marzia Bernardini &amp; Lucia Maricalva</a:t>
            </a:r>
            <a:endParaRPr lang="en-GB" dirty="0"/>
          </a:p>
        </p:txBody>
      </p:sp>
      <p:sp>
        <p:nvSpPr>
          <p:cNvPr id="6" name="Slide Number Placeholder 5"/>
          <p:cNvSpPr>
            <a:spLocks noGrp="1"/>
          </p:cNvSpPr>
          <p:nvPr>
            <p:ph type="sldNum" sz="quarter" idx="12"/>
          </p:nvPr>
        </p:nvSpPr>
        <p:spPr/>
        <p:txBody>
          <a:bodyPr/>
          <a:lstStyle/>
          <a:p>
            <a:fld id="{BA4F515D-60CC-4B4B-B900-46616E1A7DDD}" type="slidenum">
              <a:rPr lang="en-GB" smtClean="0"/>
              <a:t>5</a:t>
            </a:fld>
            <a:endParaRPr lang="en-GB"/>
          </a:p>
        </p:txBody>
      </p:sp>
      <p:sp>
        <p:nvSpPr>
          <p:cNvPr id="33" name="Title 1"/>
          <p:cNvSpPr>
            <a:spLocks noGrp="1"/>
          </p:cNvSpPr>
          <p:nvPr>
            <p:ph type="title"/>
          </p:nvPr>
        </p:nvSpPr>
        <p:spPr>
          <a:xfrm>
            <a:off x="1497724" y="0"/>
            <a:ext cx="10515600" cy="1325563"/>
          </a:xfrm>
        </p:spPr>
        <p:txBody>
          <a:bodyPr/>
          <a:lstStyle/>
          <a:p>
            <a:pPr algn="r"/>
            <a:r>
              <a:rPr lang="en-GB" u="sng" dirty="0" smtClean="0"/>
              <a:t>Drive beam </a:t>
            </a:r>
            <a:r>
              <a:rPr lang="en-GB" u="sng" dirty="0"/>
              <a:t>s</a:t>
            </a:r>
            <a:r>
              <a:rPr lang="en-GB" u="sng" dirty="0" smtClean="0"/>
              <a:t>chedule </a:t>
            </a:r>
            <a:r>
              <a:rPr lang="en-GB" u="sng" dirty="0"/>
              <a:t>o</a:t>
            </a:r>
            <a:r>
              <a:rPr lang="en-GB" u="sng" dirty="0" smtClean="0"/>
              <a:t>verview</a:t>
            </a:r>
            <a:endParaRPr lang="en-GB" u="sng" dirty="0"/>
          </a:p>
        </p:txBody>
      </p:sp>
      <p:grpSp>
        <p:nvGrpSpPr>
          <p:cNvPr id="89" name="Group 88"/>
          <p:cNvGrpSpPr/>
          <p:nvPr/>
        </p:nvGrpSpPr>
        <p:grpSpPr>
          <a:xfrm>
            <a:off x="258378" y="1637208"/>
            <a:ext cx="11820634" cy="3884040"/>
            <a:chOff x="258378" y="1367229"/>
            <a:chExt cx="11820634" cy="3884040"/>
          </a:xfrm>
        </p:grpSpPr>
        <p:sp>
          <p:nvSpPr>
            <p:cNvPr id="2" name="Rounded Rectangle 1"/>
            <p:cNvSpPr/>
            <p:nvPr/>
          </p:nvSpPr>
          <p:spPr>
            <a:xfrm>
              <a:off x="258378" y="1367229"/>
              <a:ext cx="11820634" cy="388404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654050" y="2354817"/>
              <a:ext cx="1943100" cy="1028700"/>
            </a:xfrm>
            <a:prstGeom prst="rect">
              <a:avLst/>
            </a:prstGeom>
            <a:solidFill>
              <a:srgbClr val="87BF61"/>
            </a:solidFill>
            <a:ln>
              <a:solidFill>
                <a:schemeClr val="accent6">
                  <a:lumMod val="75000"/>
                </a:schemeClr>
              </a:solidFill>
            </a:ln>
            <a:scene3d>
              <a:camera prst="orthographicFront"/>
              <a:lightRig rig="threePt" dir="t"/>
            </a:scene3d>
            <a:sp3d extrusionH="101600">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sp3d extrusionH="107950"/>
            </a:bodyPr>
            <a:lstStyle/>
            <a:p>
              <a:pPr algn="ctr"/>
              <a:r>
                <a:rPr lang="en-GB" sz="1200" dirty="0" smtClean="0">
                  <a:solidFill>
                    <a:schemeClr val="tx1"/>
                  </a:solidFill>
                  <a:effectLst>
                    <a:glow>
                      <a:schemeClr val="tx1"/>
                    </a:glow>
                  </a:effectLst>
                </a:rPr>
                <a:t>380 GeV (5 years):</a:t>
              </a:r>
            </a:p>
            <a:p>
              <a:pPr algn="ctr"/>
              <a:r>
                <a:rPr lang="en-GB" sz="1200" dirty="0" smtClean="0">
                  <a:solidFill>
                    <a:schemeClr val="tx1"/>
                  </a:solidFill>
                  <a:effectLst>
                    <a:glow>
                      <a:schemeClr val="tx1"/>
                    </a:glow>
                  </a:effectLst>
                </a:rPr>
                <a:t>- Construction</a:t>
              </a:r>
              <a:br>
                <a:rPr lang="en-GB" sz="1200" dirty="0" smtClean="0">
                  <a:solidFill>
                    <a:schemeClr val="tx1"/>
                  </a:solidFill>
                  <a:effectLst>
                    <a:glow>
                      <a:schemeClr val="tx1"/>
                    </a:glow>
                  </a:effectLst>
                </a:rPr>
              </a:br>
              <a:r>
                <a:rPr lang="en-GB" sz="1200" dirty="0" smtClean="0">
                  <a:solidFill>
                    <a:schemeClr val="tx1"/>
                  </a:solidFill>
                  <a:effectLst>
                    <a:glow>
                      <a:schemeClr val="tx1"/>
                    </a:glow>
                  </a:effectLst>
                </a:rPr>
                <a:t>- Installation</a:t>
              </a:r>
            </a:p>
            <a:p>
              <a:pPr algn="ctr"/>
              <a:r>
                <a:rPr lang="en-GB" sz="1200" dirty="0" smtClean="0">
                  <a:solidFill>
                    <a:schemeClr val="tx1"/>
                  </a:solidFill>
                  <a:effectLst>
                    <a:glow>
                      <a:schemeClr val="tx1"/>
                    </a:glow>
                  </a:effectLst>
                </a:rPr>
                <a:t>- HWC </a:t>
              </a:r>
              <a:endParaRPr lang="en-GB" sz="1100" i="1" dirty="0">
                <a:solidFill>
                  <a:schemeClr val="tx1"/>
                </a:solidFill>
                <a:effectLst>
                  <a:glow>
                    <a:schemeClr val="tx1"/>
                  </a:glow>
                </a:effectLst>
              </a:endParaRPr>
            </a:p>
          </p:txBody>
        </p:sp>
        <p:sp>
          <p:nvSpPr>
            <p:cNvPr id="9" name="Rectangle 8"/>
            <p:cNvSpPr/>
            <p:nvPr/>
          </p:nvSpPr>
          <p:spPr>
            <a:xfrm>
              <a:off x="3078189" y="2354817"/>
              <a:ext cx="347703" cy="1036082"/>
            </a:xfrm>
            <a:prstGeom prst="rect">
              <a:avLst/>
            </a:prstGeom>
            <a:solidFill>
              <a:schemeClr val="accent4">
                <a:lumMod val="40000"/>
                <a:lumOff val="60000"/>
              </a:schemeClr>
            </a:solidFill>
            <a:ln>
              <a:noFill/>
            </a:ln>
            <a:scene3d>
              <a:camera prst="orthographicFront"/>
              <a:lightRig rig="threePt" dir="t"/>
            </a:scene3d>
            <a:sp3d>
              <a:bevelT w="215900"/>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1100" dirty="0" smtClean="0">
                  <a:solidFill>
                    <a:schemeClr val="tx1"/>
                  </a:solidFill>
                </a:rPr>
                <a:t>Decision taking</a:t>
              </a:r>
              <a:endParaRPr lang="en-GB" sz="1100" dirty="0">
                <a:solidFill>
                  <a:schemeClr val="tx1"/>
                </a:solidFill>
              </a:endParaRPr>
            </a:p>
          </p:txBody>
        </p:sp>
        <p:sp>
          <p:nvSpPr>
            <p:cNvPr id="10" name="Rectangle 9"/>
            <p:cNvSpPr/>
            <p:nvPr/>
          </p:nvSpPr>
          <p:spPr>
            <a:xfrm>
              <a:off x="5095441" y="2343957"/>
              <a:ext cx="871082" cy="1868280"/>
            </a:xfrm>
            <a:prstGeom prst="rect">
              <a:avLst/>
            </a:prstGeom>
            <a:solidFill>
              <a:srgbClr val="CA66BE"/>
            </a:solidFill>
            <a:ln>
              <a:noFill/>
            </a:ln>
            <a:scene3d>
              <a:camera prst="orthographicFront"/>
              <a:lightRig rig="threePt" dir="t"/>
            </a:scene3d>
            <a:sp3d>
              <a:bevelT w="203200"/>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1200" dirty="0" smtClean="0"/>
                <a:t>Connection &amp; Reconfiguration</a:t>
              </a:r>
            </a:p>
            <a:p>
              <a:pPr algn="ctr"/>
              <a:r>
                <a:rPr lang="en-GB" sz="1200" dirty="0" smtClean="0"/>
                <a:t>380 GeV – 1.5 </a:t>
              </a:r>
              <a:r>
                <a:rPr lang="en-GB" sz="1200" dirty="0" err="1" smtClean="0"/>
                <a:t>TeV</a:t>
              </a:r>
              <a:r>
                <a:rPr lang="en-GB" sz="1200" dirty="0" smtClean="0"/>
                <a:t> </a:t>
              </a:r>
              <a:br>
                <a:rPr lang="en-GB" sz="1200" dirty="0" smtClean="0"/>
              </a:br>
              <a:r>
                <a:rPr lang="en-GB" sz="1200" dirty="0" smtClean="0"/>
                <a:t>(2 years)</a:t>
              </a:r>
              <a:endParaRPr lang="en-GB" sz="1200" dirty="0"/>
            </a:p>
          </p:txBody>
        </p:sp>
        <p:sp>
          <p:nvSpPr>
            <p:cNvPr id="11" name="Rectangle 10"/>
            <p:cNvSpPr/>
            <p:nvPr/>
          </p:nvSpPr>
          <p:spPr>
            <a:xfrm>
              <a:off x="3503652" y="2354817"/>
              <a:ext cx="1550948" cy="1036082"/>
            </a:xfrm>
            <a:prstGeom prst="rect">
              <a:avLst/>
            </a:prstGeom>
            <a:solidFill>
              <a:srgbClr val="87BF61"/>
            </a:solidFill>
            <a:ln>
              <a:solidFill>
                <a:schemeClr val="accent6">
                  <a:lumMod val="75000"/>
                </a:schemeClr>
              </a:solidFill>
            </a:ln>
            <a:scene3d>
              <a:camera prst="orthographicFront"/>
              <a:lightRig rig="threePt" dir="t"/>
            </a:scene3d>
            <a:sp3d extrusionH="101600">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sp3d extrusionH="107950"/>
            </a:bodyPr>
            <a:lstStyle/>
            <a:p>
              <a:pPr algn="ctr"/>
              <a:r>
                <a:rPr lang="en-GB" sz="1200" dirty="0" smtClean="0">
                  <a:solidFill>
                    <a:schemeClr val="tx1"/>
                  </a:solidFill>
                  <a:effectLst>
                    <a:glow>
                      <a:schemeClr val="tx1"/>
                    </a:glow>
                  </a:effectLst>
                </a:rPr>
                <a:t>1.5 </a:t>
              </a:r>
              <a:r>
                <a:rPr lang="en-GB" sz="1200" dirty="0" err="1" smtClean="0">
                  <a:solidFill>
                    <a:schemeClr val="tx1"/>
                  </a:solidFill>
                  <a:effectLst>
                    <a:glow>
                      <a:schemeClr val="tx1"/>
                    </a:glow>
                  </a:effectLst>
                </a:rPr>
                <a:t>TeV</a:t>
              </a:r>
              <a:r>
                <a:rPr lang="en-GB" sz="1200" dirty="0" smtClean="0">
                  <a:solidFill>
                    <a:schemeClr val="tx1"/>
                  </a:solidFill>
                  <a:effectLst>
                    <a:glow>
                      <a:schemeClr val="tx1"/>
                    </a:glow>
                  </a:effectLst>
                </a:rPr>
                <a:t> (4 </a:t>
              </a:r>
              <a:r>
                <a:rPr lang="en-GB" sz="1200" dirty="0">
                  <a:solidFill>
                    <a:schemeClr val="tx1"/>
                  </a:solidFill>
                  <a:effectLst>
                    <a:glow>
                      <a:schemeClr val="tx1"/>
                    </a:glow>
                  </a:effectLst>
                </a:rPr>
                <a:t>years):</a:t>
              </a:r>
            </a:p>
            <a:p>
              <a:pPr algn="ctr"/>
              <a:r>
                <a:rPr lang="en-GB" sz="1200" dirty="0">
                  <a:solidFill>
                    <a:schemeClr val="tx1"/>
                  </a:solidFill>
                  <a:effectLst>
                    <a:glow>
                      <a:schemeClr val="tx1"/>
                    </a:glow>
                  </a:effectLst>
                </a:rPr>
                <a:t>- Construction</a:t>
              </a:r>
              <a:br>
                <a:rPr lang="en-GB" sz="1200" dirty="0">
                  <a:solidFill>
                    <a:schemeClr val="tx1"/>
                  </a:solidFill>
                  <a:effectLst>
                    <a:glow>
                      <a:schemeClr val="tx1"/>
                    </a:glow>
                  </a:effectLst>
                </a:rPr>
              </a:br>
              <a:r>
                <a:rPr lang="en-GB" sz="1200" dirty="0">
                  <a:solidFill>
                    <a:schemeClr val="tx1"/>
                  </a:solidFill>
                  <a:effectLst>
                    <a:glow>
                      <a:schemeClr val="tx1"/>
                    </a:glow>
                  </a:effectLst>
                </a:rPr>
                <a:t>- Installation</a:t>
              </a:r>
            </a:p>
            <a:p>
              <a:pPr algn="ctr"/>
              <a:r>
                <a:rPr lang="en-GB" sz="1200" dirty="0">
                  <a:solidFill>
                    <a:schemeClr val="tx1"/>
                  </a:solidFill>
                  <a:effectLst>
                    <a:glow>
                      <a:schemeClr val="tx1"/>
                    </a:glow>
                  </a:effectLst>
                </a:rPr>
                <a:t>- HWC </a:t>
              </a:r>
              <a:endParaRPr lang="en-GB" sz="1200" i="1" dirty="0">
                <a:solidFill>
                  <a:schemeClr val="tx1"/>
                </a:solidFill>
                <a:effectLst>
                  <a:glow>
                    <a:schemeClr val="tx1"/>
                  </a:glow>
                </a:effectLst>
              </a:endParaRPr>
            </a:p>
          </p:txBody>
        </p:sp>
        <p:sp>
          <p:nvSpPr>
            <p:cNvPr id="13" name="Rectangle 12"/>
            <p:cNvSpPr/>
            <p:nvPr/>
          </p:nvSpPr>
          <p:spPr>
            <a:xfrm>
              <a:off x="8393777" y="2371437"/>
              <a:ext cx="824460" cy="1824174"/>
            </a:xfrm>
            <a:prstGeom prst="rect">
              <a:avLst/>
            </a:prstGeom>
            <a:solidFill>
              <a:srgbClr val="CA66BE"/>
            </a:solidFill>
            <a:ln>
              <a:noFill/>
            </a:ln>
            <a:scene3d>
              <a:camera prst="orthographicFront"/>
              <a:lightRig rig="threePt" dir="t"/>
            </a:scene3d>
            <a:sp3d>
              <a:bevelT w="203200"/>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1200" dirty="0"/>
                <a:t>Connection &amp; Reconfiguration</a:t>
              </a:r>
            </a:p>
            <a:p>
              <a:pPr algn="ctr"/>
              <a:r>
                <a:rPr lang="en-GB" sz="1200" dirty="0" smtClean="0"/>
                <a:t> </a:t>
              </a:r>
              <a:r>
                <a:rPr lang="en-GB" sz="1200" dirty="0"/>
                <a:t>1.5 </a:t>
              </a:r>
              <a:r>
                <a:rPr lang="en-GB" sz="1200" dirty="0" err="1"/>
                <a:t>TeV</a:t>
              </a:r>
              <a:r>
                <a:rPr lang="en-GB" sz="1200" dirty="0"/>
                <a:t> </a:t>
              </a:r>
              <a:r>
                <a:rPr lang="en-GB" sz="1200" dirty="0" smtClean="0"/>
                <a:t>– 3 </a:t>
              </a:r>
              <a:r>
                <a:rPr lang="en-GB" sz="1200" dirty="0" err="1" smtClean="0"/>
                <a:t>TeV</a:t>
              </a:r>
              <a:r>
                <a:rPr lang="en-GB" sz="1200" dirty="0"/>
                <a:t/>
              </a:r>
              <a:br>
                <a:rPr lang="en-GB" sz="1200" dirty="0"/>
              </a:br>
              <a:r>
                <a:rPr lang="en-GB" sz="1200" dirty="0"/>
                <a:t>(2 years)</a:t>
              </a:r>
            </a:p>
          </p:txBody>
        </p:sp>
        <p:sp>
          <p:nvSpPr>
            <p:cNvPr id="14" name="Rectangle 13"/>
            <p:cNvSpPr/>
            <p:nvPr/>
          </p:nvSpPr>
          <p:spPr>
            <a:xfrm>
              <a:off x="6345305" y="2388063"/>
              <a:ext cx="384175" cy="1036082"/>
            </a:xfrm>
            <a:prstGeom prst="rect">
              <a:avLst/>
            </a:prstGeom>
            <a:solidFill>
              <a:schemeClr val="accent4">
                <a:lumMod val="40000"/>
                <a:lumOff val="60000"/>
              </a:schemeClr>
            </a:solidFill>
            <a:ln>
              <a:noFill/>
            </a:ln>
            <a:scene3d>
              <a:camera prst="orthographicFront"/>
              <a:lightRig rig="threePt" dir="t"/>
            </a:scene3d>
            <a:sp3d>
              <a:bevelT w="215900"/>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1100" dirty="0" smtClean="0">
                  <a:solidFill>
                    <a:schemeClr val="tx1"/>
                  </a:solidFill>
                </a:rPr>
                <a:t>Decision taking</a:t>
              </a:r>
              <a:endParaRPr lang="en-GB" sz="1100" dirty="0">
                <a:solidFill>
                  <a:schemeClr val="tx1"/>
                </a:solidFill>
              </a:endParaRPr>
            </a:p>
          </p:txBody>
        </p:sp>
        <p:sp>
          <p:nvSpPr>
            <p:cNvPr id="15" name="Rectangle 14"/>
            <p:cNvSpPr/>
            <p:nvPr/>
          </p:nvSpPr>
          <p:spPr>
            <a:xfrm>
              <a:off x="6819458" y="2379754"/>
              <a:ext cx="1497079" cy="1036082"/>
            </a:xfrm>
            <a:prstGeom prst="rect">
              <a:avLst/>
            </a:prstGeom>
            <a:solidFill>
              <a:srgbClr val="87BF61"/>
            </a:solidFill>
            <a:ln>
              <a:solidFill>
                <a:schemeClr val="accent6">
                  <a:lumMod val="75000"/>
                </a:schemeClr>
              </a:solidFill>
            </a:ln>
            <a:scene3d>
              <a:camera prst="orthographicFront"/>
              <a:lightRig rig="threePt" dir="t"/>
            </a:scene3d>
            <a:sp3d extrusionH="101600">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sp3d extrusionH="107950"/>
            </a:bodyPr>
            <a:lstStyle/>
            <a:p>
              <a:pPr algn="ctr"/>
              <a:r>
                <a:rPr lang="en-GB" sz="1200" dirty="0">
                  <a:solidFill>
                    <a:schemeClr val="tx1"/>
                  </a:solidFill>
                  <a:effectLst>
                    <a:glow>
                      <a:schemeClr val="tx1"/>
                    </a:glow>
                  </a:effectLst>
                </a:rPr>
                <a:t>3</a:t>
              </a:r>
              <a:r>
                <a:rPr lang="en-GB" sz="1200" dirty="0" smtClean="0">
                  <a:solidFill>
                    <a:schemeClr val="tx1"/>
                  </a:solidFill>
                  <a:effectLst>
                    <a:glow>
                      <a:schemeClr val="tx1"/>
                    </a:glow>
                  </a:effectLst>
                </a:rPr>
                <a:t> </a:t>
              </a:r>
              <a:r>
                <a:rPr lang="en-GB" sz="1200" dirty="0" err="1">
                  <a:solidFill>
                    <a:schemeClr val="tx1"/>
                  </a:solidFill>
                  <a:effectLst>
                    <a:glow>
                      <a:schemeClr val="tx1"/>
                    </a:glow>
                  </a:effectLst>
                </a:rPr>
                <a:t>TeV</a:t>
              </a:r>
              <a:r>
                <a:rPr lang="en-GB" sz="1200" dirty="0">
                  <a:solidFill>
                    <a:schemeClr val="tx1"/>
                  </a:solidFill>
                  <a:effectLst>
                    <a:glow>
                      <a:schemeClr val="tx1"/>
                    </a:glow>
                  </a:effectLst>
                </a:rPr>
                <a:t> (4 years):</a:t>
              </a:r>
            </a:p>
            <a:p>
              <a:pPr algn="ctr"/>
              <a:r>
                <a:rPr lang="en-GB" sz="1200" dirty="0">
                  <a:solidFill>
                    <a:schemeClr val="tx1"/>
                  </a:solidFill>
                  <a:effectLst>
                    <a:glow>
                      <a:schemeClr val="tx1"/>
                    </a:glow>
                  </a:effectLst>
                </a:rPr>
                <a:t>- Construction</a:t>
              </a:r>
              <a:br>
                <a:rPr lang="en-GB" sz="1200" dirty="0">
                  <a:solidFill>
                    <a:schemeClr val="tx1"/>
                  </a:solidFill>
                  <a:effectLst>
                    <a:glow>
                      <a:schemeClr val="tx1"/>
                    </a:glow>
                  </a:effectLst>
                </a:rPr>
              </a:br>
              <a:r>
                <a:rPr lang="en-GB" sz="1200" dirty="0">
                  <a:solidFill>
                    <a:schemeClr val="tx1"/>
                  </a:solidFill>
                  <a:effectLst>
                    <a:glow>
                      <a:schemeClr val="tx1"/>
                    </a:glow>
                  </a:effectLst>
                </a:rPr>
                <a:t>- Installation</a:t>
              </a:r>
            </a:p>
            <a:p>
              <a:pPr algn="ctr"/>
              <a:r>
                <a:rPr lang="en-GB" sz="1200" dirty="0">
                  <a:solidFill>
                    <a:schemeClr val="tx1"/>
                  </a:solidFill>
                  <a:effectLst>
                    <a:glow>
                      <a:schemeClr val="tx1"/>
                    </a:glow>
                  </a:effectLst>
                </a:rPr>
                <a:t>- HWC </a:t>
              </a:r>
              <a:endParaRPr lang="en-GB" sz="1200" i="1" dirty="0">
                <a:solidFill>
                  <a:schemeClr val="tx1"/>
                </a:solidFill>
                <a:effectLst>
                  <a:glow>
                    <a:schemeClr val="tx1"/>
                  </a:glow>
                </a:effectLst>
              </a:endParaRPr>
            </a:p>
          </p:txBody>
        </p:sp>
        <p:sp>
          <p:nvSpPr>
            <p:cNvPr id="16" name="Rectangle 15"/>
            <p:cNvSpPr/>
            <p:nvPr/>
          </p:nvSpPr>
          <p:spPr>
            <a:xfrm>
              <a:off x="9253913" y="3457865"/>
              <a:ext cx="2235200" cy="711200"/>
            </a:xfrm>
            <a:prstGeom prst="rect">
              <a:avLst/>
            </a:prstGeom>
            <a:solidFill>
              <a:srgbClr val="C00000"/>
            </a:solidFill>
            <a:ln>
              <a:solidFill>
                <a:srgbClr val="C00000"/>
              </a:solidFill>
            </a:ln>
            <a:effectLst>
              <a:glow>
                <a:schemeClr val="accent1">
                  <a:alpha val="49000"/>
                </a:schemeClr>
              </a:glow>
              <a:softEdge rad="0"/>
            </a:effectLst>
            <a:scene3d>
              <a:camera prst="orthographicFront"/>
              <a:lightRig rig="threePt" dir="t">
                <a:rot lat="0" lon="0" rev="13200000"/>
              </a:lightRig>
            </a:scene3d>
            <a:sp3d extrusionH="107950" prstMaterial="matte">
              <a:bevelT w="95250" h="215900"/>
            </a:sp3d>
          </p:spPr>
          <p:style>
            <a:lnRef idx="2">
              <a:schemeClr val="accent1">
                <a:shade val="50000"/>
              </a:schemeClr>
            </a:lnRef>
            <a:fillRef idx="1">
              <a:schemeClr val="accent1"/>
            </a:fillRef>
            <a:effectRef idx="0">
              <a:schemeClr val="accent1"/>
            </a:effectRef>
            <a:fontRef idx="minor">
              <a:schemeClr val="lt1"/>
            </a:fontRef>
          </p:style>
          <p:txBody>
            <a:bodyPr rtlCol="0" anchor="ctr">
              <a:sp3d>
                <a:bevelB w="304800" h="38100"/>
              </a:sp3d>
            </a:bodyPr>
            <a:lstStyle/>
            <a:p>
              <a:pPr algn="ctr"/>
              <a:r>
                <a:rPr lang="en-GB" sz="1200" b="1" dirty="0">
                  <a:solidFill>
                    <a:schemeClr val="bg1"/>
                  </a:solidFill>
                </a:rPr>
                <a:t>3 TeV Physics (6y)</a:t>
              </a:r>
            </a:p>
          </p:txBody>
        </p:sp>
        <p:cxnSp>
          <p:nvCxnSpPr>
            <p:cNvPr id="3" name="Straight Connector 2"/>
            <p:cNvCxnSpPr>
              <a:stCxn id="7" idx="1"/>
              <a:endCxn id="7" idx="1"/>
            </p:cNvCxnSpPr>
            <p:nvPr/>
          </p:nvCxnSpPr>
          <p:spPr>
            <a:xfrm>
              <a:off x="654050" y="286916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625654" y="1878680"/>
              <a:ext cx="18941" cy="27432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71609" y="1566487"/>
              <a:ext cx="971550" cy="338554"/>
            </a:xfrm>
            <a:prstGeom prst="rect">
              <a:avLst/>
            </a:prstGeom>
            <a:noFill/>
          </p:spPr>
          <p:txBody>
            <a:bodyPr wrap="square" rtlCol="0">
              <a:spAutoFit/>
            </a:bodyPr>
            <a:lstStyle/>
            <a:p>
              <a:r>
                <a:rPr lang="fr-CH" sz="1600" i="1" dirty="0" smtClean="0"/>
                <a:t>2026</a:t>
              </a:r>
            </a:p>
          </p:txBody>
        </p:sp>
        <p:sp>
          <p:nvSpPr>
            <p:cNvPr id="27" name="TextBox 26"/>
            <p:cNvSpPr txBox="1"/>
            <p:nvPr/>
          </p:nvSpPr>
          <p:spPr>
            <a:xfrm>
              <a:off x="2616200" y="1581846"/>
              <a:ext cx="971550" cy="338554"/>
            </a:xfrm>
            <a:prstGeom prst="rect">
              <a:avLst/>
            </a:prstGeom>
            <a:noFill/>
          </p:spPr>
          <p:txBody>
            <a:bodyPr wrap="square" rtlCol="0">
              <a:spAutoFit/>
            </a:bodyPr>
            <a:lstStyle/>
            <a:p>
              <a:r>
                <a:rPr lang="fr-CH" sz="1600" i="1" dirty="0" smtClean="0"/>
                <a:t>2031</a:t>
              </a:r>
            </a:p>
          </p:txBody>
        </p:sp>
        <p:sp>
          <p:nvSpPr>
            <p:cNvPr id="28" name="TextBox 27"/>
            <p:cNvSpPr txBox="1"/>
            <p:nvPr/>
          </p:nvSpPr>
          <p:spPr>
            <a:xfrm>
              <a:off x="3429000" y="1589228"/>
              <a:ext cx="971550" cy="338554"/>
            </a:xfrm>
            <a:prstGeom prst="rect">
              <a:avLst/>
            </a:prstGeom>
            <a:noFill/>
          </p:spPr>
          <p:txBody>
            <a:bodyPr wrap="square" rtlCol="0">
              <a:spAutoFit/>
            </a:bodyPr>
            <a:lstStyle/>
            <a:p>
              <a:r>
                <a:rPr lang="fr-CH" sz="1600" i="1" dirty="0" smtClean="0"/>
                <a:t>2033</a:t>
              </a:r>
            </a:p>
          </p:txBody>
        </p:sp>
        <p:sp>
          <p:nvSpPr>
            <p:cNvPr id="29" name="TextBox 28"/>
            <p:cNvSpPr txBox="1"/>
            <p:nvPr/>
          </p:nvSpPr>
          <p:spPr>
            <a:xfrm>
              <a:off x="5003800" y="1589228"/>
              <a:ext cx="971550" cy="338554"/>
            </a:xfrm>
            <a:prstGeom prst="rect">
              <a:avLst/>
            </a:prstGeom>
            <a:noFill/>
          </p:spPr>
          <p:txBody>
            <a:bodyPr wrap="square" rtlCol="0">
              <a:spAutoFit/>
            </a:bodyPr>
            <a:lstStyle/>
            <a:p>
              <a:r>
                <a:rPr lang="fr-CH" sz="1600" i="1" dirty="0" smtClean="0"/>
                <a:t>2037</a:t>
              </a:r>
            </a:p>
          </p:txBody>
        </p:sp>
        <p:sp>
          <p:nvSpPr>
            <p:cNvPr id="30" name="TextBox 29"/>
            <p:cNvSpPr txBox="1"/>
            <p:nvPr/>
          </p:nvSpPr>
          <p:spPr>
            <a:xfrm>
              <a:off x="5918200" y="1589228"/>
              <a:ext cx="971550" cy="338554"/>
            </a:xfrm>
            <a:prstGeom prst="rect">
              <a:avLst/>
            </a:prstGeom>
            <a:noFill/>
          </p:spPr>
          <p:txBody>
            <a:bodyPr wrap="square" rtlCol="0">
              <a:spAutoFit/>
            </a:bodyPr>
            <a:lstStyle/>
            <a:p>
              <a:r>
                <a:rPr lang="fr-CH" sz="1600" i="1" dirty="0" smtClean="0"/>
                <a:t>2039</a:t>
              </a:r>
            </a:p>
          </p:txBody>
        </p:sp>
        <p:sp>
          <p:nvSpPr>
            <p:cNvPr id="31" name="TextBox 30"/>
            <p:cNvSpPr txBox="1"/>
            <p:nvPr/>
          </p:nvSpPr>
          <p:spPr>
            <a:xfrm>
              <a:off x="8293099" y="1579187"/>
              <a:ext cx="971550" cy="338554"/>
            </a:xfrm>
            <a:prstGeom prst="rect">
              <a:avLst/>
            </a:prstGeom>
            <a:noFill/>
          </p:spPr>
          <p:txBody>
            <a:bodyPr wrap="square" rtlCol="0">
              <a:spAutoFit/>
            </a:bodyPr>
            <a:lstStyle/>
            <a:p>
              <a:r>
                <a:rPr lang="fr-CH" sz="1600" i="1" dirty="0" smtClean="0"/>
                <a:t>2045</a:t>
              </a:r>
            </a:p>
          </p:txBody>
        </p:sp>
        <p:sp>
          <p:nvSpPr>
            <p:cNvPr id="32" name="TextBox 31"/>
            <p:cNvSpPr txBox="1"/>
            <p:nvPr/>
          </p:nvSpPr>
          <p:spPr>
            <a:xfrm>
              <a:off x="9188448" y="1579187"/>
              <a:ext cx="971550" cy="338554"/>
            </a:xfrm>
            <a:prstGeom prst="rect">
              <a:avLst/>
            </a:prstGeom>
            <a:noFill/>
          </p:spPr>
          <p:txBody>
            <a:bodyPr wrap="square" rtlCol="0">
              <a:spAutoFit/>
            </a:bodyPr>
            <a:lstStyle/>
            <a:p>
              <a:r>
                <a:rPr lang="fr-CH" sz="1600" i="1" dirty="0" smtClean="0"/>
                <a:t>2047</a:t>
              </a:r>
            </a:p>
          </p:txBody>
        </p:sp>
        <p:sp>
          <p:nvSpPr>
            <p:cNvPr id="36" name="TextBox 35"/>
            <p:cNvSpPr txBox="1"/>
            <p:nvPr/>
          </p:nvSpPr>
          <p:spPr>
            <a:xfrm>
              <a:off x="6727825" y="1603307"/>
              <a:ext cx="971550" cy="338554"/>
            </a:xfrm>
            <a:prstGeom prst="rect">
              <a:avLst/>
            </a:prstGeom>
            <a:noFill/>
          </p:spPr>
          <p:txBody>
            <a:bodyPr wrap="square" rtlCol="0">
              <a:spAutoFit/>
            </a:bodyPr>
            <a:lstStyle/>
            <a:p>
              <a:r>
                <a:rPr lang="fr-CH" sz="1600" i="1" dirty="0" smtClean="0"/>
                <a:t>2041</a:t>
              </a:r>
            </a:p>
          </p:txBody>
        </p:sp>
        <p:sp>
          <p:nvSpPr>
            <p:cNvPr id="17" name="Left-Right Arrow 16"/>
            <p:cNvSpPr/>
            <p:nvPr/>
          </p:nvSpPr>
          <p:spPr>
            <a:xfrm>
              <a:off x="2694920" y="3282181"/>
              <a:ext cx="342900" cy="10455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Box 37"/>
            <p:cNvSpPr txBox="1"/>
            <p:nvPr/>
          </p:nvSpPr>
          <p:spPr>
            <a:xfrm>
              <a:off x="2711470" y="3055299"/>
              <a:ext cx="342900" cy="276999"/>
            </a:xfrm>
            <a:prstGeom prst="rect">
              <a:avLst/>
            </a:prstGeom>
            <a:noFill/>
          </p:spPr>
          <p:txBody>
            <a:bodyPr wrap="square" rtlCol="0">
              <a:spAutoFit/>
            </a:bodyPr>
            <a:lstStyle/>
            <a:p>
              <a:r>
                <a:rPr lang="fr-CH" sz="1200" dirty="0" smtClean="0">
                  <a:solidFill>
                    <a:schemeClr val="accent1"/>
                  </a:solidFill>
                </a:rPr>
                <a:t>1y</a:t>
              </a:r>
              <a:endParaRPr lang="en-GB" sz="1200" dirty="0">
                <a:solidFill>
                  <a:schemeClr val="accent1"/>
                </a:solidFill>
              </a:endParaRPr>
            </a:p>
          </p:txBody>
        </p:sp>
        <p:sp>
          <p:nvSpPr>
            <p:cNvPr id="39" name="Left-Right Arrow 38"/>
            <p:cNvSpPr/>
            <p:nvPr/>
          </p:nvSpPr>
          <p:spPr>
            <a:xfrm>
              <a:off x="5987540" y="3290497"/>
              <a:ext cx="342900" cy="10455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extBox 39"/>
            <p:cNvSpPr txBox="1"/>
            <p:nvPr/>
          </p:nvSpPr>
          <p:spPr>
            <a:xfrm>
              <a:off x="5994973" y="3088545"/>
              <a:ext cx="342900" cy="276999"/>
            </a:xfrm>
            <a:prstGeom prst="rect">
              <a:avLst/>
            </a:prstGeom>
            <a:noFill/>
          </p:spPr>
          <p:txBody>
            <a:bodyPr wrap="square" rtlCol="0">
              <a:spAutoFit/>
            </a:bodyPr>
            <a:lstStyle/>
            <a:p>
              <a:r>
                <a:rPr lang="fr-CH" sz="1200" dirty="0" smtClean="0">
                  <a:solidFill>
                    <a:schemeClr val="accent1"/>
                  </a:solidFill>
                </a:rPr>
                <a:t>1y</a:t>
              </a:r>
              <a:endParaRPr lang="en-GB" sz="1200" dirty="0">
                <a:solidFill>
                  <a:schemeClr val="accent1"/>
                </a:solidFill>
              </a:endParaRPr>
            </a:p>
          </p:txBody>
        </p:sp>
        <p:sp>
          <p:nvSpPr>
            <p:cNvPr id="41" name="Left-Right Arrow 40"/>
            <p:cNvSpPr/>
            <p:nvPr/>
          </p:nvSpPr>
          <p:spPr>
            <a:xfrm>
              <a:off x="687522" y="4561734"/>
              <a:ext cx="10793278" cy="748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p:cNvSpPr txBox="1"/>
            <p:nvPr/>
          </p:nvSpPr>
          <p:spPr>
            <a:xfrm>
              <a:off x="5301004" y="4671327"/>
              <a:ext cx="1566314" cy="338554"/>
            </a:xfrm>
            <a:prstGeom prst="rect">
              <a:avLst/>
            </a:prstGeom>
            <a:noFill/>
          </p:spPr>
          <p:txBody>
            <a:bodyPr wrap="square" rtlCol="0">
              <a:spAutoFit/>
            </a:bodyPr>
            <a:lstStyle/>
            <a:p>
              <a:pPr algn="ctr"/>
              <a:r>
                <a:rPr lang="fr-CH" sz="1600" dirty="0" smtClean="0">
                  <a:solidFill>
                    <a:schemeClr val="accent1"/>
                  </a:solidFill>
                </a:rPr>
                <a:t>27 years</a:t>
              </a:r>
              <a:endParaRPr lang="en-GB" sz="1600" dirty="0">
                <a:solidFill>
                  <a:schemeClr val="accent1"/>
                </a:solidFill>
              </a:endParaRPr>
            </a:p>
          </p:txBody>
        </p:sp>
        <p:cxnSp>
          <p:nvCxnSpPr>
            <p:cNvPr id="71" name="Straight Connector 70"/>
            <p:cNvCxnSpPr/>
            <p:nvPr/>
          </p:nvCxnSpPr>
          <p:spPr>
            <a:xfrm flipH="1" flipV="1">
              <a:off x="646193" y="1864244"/>
              <a:ext cx="10834606" cy="529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H="1">
              <a:off x="2632493" y="1681941"/>
              <a:ext cx="9929" cy="251367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flipH="1">
              <a:off x="3457522" y="1684712"/>
              <a:ext cx="18941" cy="25146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H="1">
              <a:off x="5048026" y="1704104"/>
              <a:ext cx="18941" cy="25146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2679240" y="3474491"/>
              <a:ext cx="2362087" cy="711200"/>
            </a:xfrm>
            <a:prstGeom prst="rect">
              <a:avLst/>
            </a:prstGeom>
            <a:solidFill>
              <a:srgbClr val="C00000"/>
            </a:solidFill>
            <a:ln>
              <a:solidFill>
                <a:srgbClr val="C00000"/>
              </a:solidFill>
            </a:ln>
            <a:effectLst>
              <a:glow>
                <a:schemeClr val="accent1">
                  <a:alpha val="49000"/>
                </a:schemeClr>
              </a:glow>
              <a:softEdge rad="0"/>
            </a:effectLst>
            <a:scene3d>
              <a:camera prst="orthographicFront"/>
              <a:lightRig rig="threePt" dir="t">
                <a:rot lat="0" lon="0" rev="13200000"/>
              </a:lightRig>
            </a:scene3d>
            <a:sp3d extrusionH="107950" prstMaterial="matte">
              <a:bevelT w="95250" h="215900"/>
            </a:sp3d>
          </p:spPr>
          <p:style>
            <a:lnRef idx="2">
              <a:schemeClr val="accent1">
                <a:shade val="50000"/>
              </a:schemeClr>
            </a:lnRef>
            <a:fillRef idx="1">
              <a:schemeClr val="accent1"/>
            </a:fillRef>
            <a:effectRef idx="0">
              <a:schemeClr val="accent1"/>
            </a:effectRef>
            <a:fontRef idx="minor">
              <a:schemeClr val="lt1"/>
            </a:fontRef>
          </p:style>
          <p:txBody>
            <a:bodyPr rtlCol="0" anchor="ctr">
              <a:sp3d>
                <a:bevelB w="304800" h="38100"/>
              </a:sp3d>
            </a:bodyPr>
            <a:lstStyle/>
            <a:p>
              <a:pPr algn="ctr"/>
              <a:r>
                <a:rPr lang="en-GB" sz="1200" b="1" dirty="0" smtClean="0">
                  <a:solidFill>
                    <a:schemeClr val="bg1"/>
                  </a:solidFill>
                </a:rPr>
                <a:t>380 GeV Physics </a:t>
              </a:r>
              <a:r>
                <a:rPr lang="en-GB" sz="1200" i="1" dirty="0" smtClean="0">
                  <a:solidFill>
                    <a:schemeClr val="bg1"/>
                  </a:solidFill>
                </a:rPr>
                <a:t>(6y)</a:t>
              </a:r>
              <a:endParaRPr lang="en-GB" sz="1200" i="1" dirty="0">
                <a:solidFill>
                  <a:schemeClr val="bg1"/>
                </a:solidFill>
              </a:endParaRPr>
            </a:p>
          </p:txBody>
        </p:sp>
        <p:cxnSp>
          <p:nvCxnSpPr>
            <p:cNvPr id="84" name="Straight Connector 83"/>
            <p:cNvCxnSpPr/>
            <p:nvPr/>
          </p:nvCxnSpPr>
          <p:spPr>
            <a:xfrm flipH="1">
              <a:off x="5965198" y="1715187"/>
              <a:ext cx="18941" cy="25146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H="1">
              <a:off x="6765990" y="1717956"/>
              <a:ext cx="18941" cy="25146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a:off x="8323243" y="1712409"/>
              <a:ext cx="18941" cy="25146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H="1">
              <a:off x="9223791" y="1673617"/>
              <a:ext cx="18941" cy="25146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6005285" y="3486652"/>
              <a:ext cx="2319566" cy="711200"/>
            </a:xfrm>
            <a:prstGeom prst="rect">
              <a:avLst/>
            </a:prstGeom>
            <a:solidFill>
              <a:srgbClr val="C00000"/>
            </a:solidFill>
            <a:ln>
              <a:solidFill>
                <a:srgbClr val="C00000"/>
              </a:solidFill>
            </a:ln>
            <a:effectLst>
              <a:glow>
                <a:schemeClr val="accent1">
                  <a:alpha val="49000"/>
                </a:schemeClr>
              </a:glow>
              <a:softEdge rad="0"/>
            </a:effectLst>
            <a:scene3d>
              <a:camera prst="orthographicFront"/>
              <a:lightRig rig="threePt" dir="t">
                <a:rot lat="0" lon="0" rev="13200000"/>
              </a:lightRig>
            </a:scene3d>
            <a:sp3d extrusionH="107950" prstMaterial="matte">
              <a:bevelT w="95250" h="215900"/>
            </a:sp3d>
          </p:spPr>
          <p:style>
            <a:lnRef idx="2">
              <a:schemeClr val="accent1">
                <a:shade val="50000"/>
              </a:schemeClr>
            </a:lnRef>
            <a:fillRef idx="1">
              <a:schemeClr val="accent1"/>
            </a:fillRef>
            <a:effectRef idx="0">
              <a:schemeClr val="accent1"/>
            </a:effectRef>
            <a:fontRef idx="minor">
              <a:schemeClr val="lt1"/>
            </a:fontRef>
          </p:style>
          <p:txBody>
            <a:bodyPr rtlCol="0" anchor="ctr">
              <a:sp3d>
                <a:bevelB w="304800" h="38100"/>
              </a:sp3d>
            </a:bodyPr>
            <a:lstStyle/>
            <a:p>
              <a:pPr algn="ctr"/>
              <a:r>
                <a:rPr lang="en-GB" sz="1200" b="1" dirty="0">
                  <a:solidFill>
                    <a:schemeClr val="bg1"/>
                  </a:solidFill>
                </a:rPr>
                <a:t>1.5 TeV Physics </a:t>
              </a:r>
              <a:r>
                <a:rPr lang="en-GB" sz="1200" i="1" dirty="0">
                  <a:solidFill>
                    <a:schemeClr val="bg1"/>
                  </a:solidFill>
                </a:rPr>
                <a:t>(6y)</a:t>
              </a:r>
            </a:p>
          </p:txBody>
        </p:sp>
      </p:grpSp>
      <p:sp>
        <p:nvSpPr>
          <p:cNvPr id="37" name="TextBox 36"/>
          <p:cNvSpPr txBox="1"/>
          <p:nvPr/>
        </p:nvSpPr>
        <p:spPr>
          <a:xfrm>
            <a:off x="11123755" y="1810105"/>
            <a:ext cx="971550" cy="338554"/>
          </a:xfrm>
          <a:prstGeom prst="rect">
            <a:avLst/>
          </a:prstGeom>
          <a:noFill/>
        </p:spPr>
        <p:txBody>
          <a:bodyPr wrap="square" rtlCol="0">
            <a:spAutoFit/>
          </a:bodyPr>
          <a:lstStyle/>
          <a:p>
            <a:r>
              <a:rPr lang="fr-CH" sz="1600" i="1" dirty="0" smtClean="0"/>
              <a:t>2051</a:t>
            </a:r>
          </a:p>
        </p:txBody>
      </p:sp>
    </p:spTree>
    <p:extLst>
      <p:ext uri="{BB962C8B-B14F-4D97-AF65-F5344CB8AC3E}">
        <p14:creationId xmlns:p14="http://schemas.microsoft.com/office/powerpoint/2010/main" val="17400985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fr-FR" smtClean="0"/>
              <a:t>25/01/2018</a:t>
            </a:r>
            <a:endParaRPr lang="en-GB"/>
          </a:p>
        </p:txBody>
      </p:sp>
      <p:sp>
        <p:nvSpPr>
          <p:cNvPr id="5" name="Footer Placeholder 4"/>
          <p:cNvSpPr>
            <a:spLocks noGrp="1"/>
          </p:cNvSpPr>
          <p:nvPr>
            <p:ph type="ftr" sz="quarter" idx="11"/>
          </p:nvPr>
        </p:nvSpPr>
        <p:spPr/>
        <p:txBody>
          <a:bodyPr/>
          <a:lstStyle/>
          <a:p>
            <a:r>
              <a:rPr lang="it-IT" smtClean="0"/>
              <a:t>CLIC Workshop 2018, Marzia Bernardini &amp; Lucia Maricalva</a:t>
            </a:r>
            <a:endParaRPr lang="en-GB" dirty="0"/>
          </a:p>
        </p:txBody>
      </p:sp>
      <p:sp>
        <p:nvSpPr>
          <p:cNvPr id="6" name="Slide Number Placeholder 5"/>
          <p:cNvSpPr>
            <a:spLocks noGrp="1"/>
          </p:cNvSpPr>
          <p:nvPr>
            <p:ph type="sldNum" sz="quarter" idx="12"/>
          </p:nvPr>
        </p:nvSpPr>
        <p:spPr/>
        <p:txBody>
          <a:bodyPr/>
          <a:lstStyle/>
          <a:p>
            <a:fld id="{BA4F515D-60CC-4B4B-B900-46616E1A7DDD}" type="slidenum">
              <a:rPr lang="en-GB" smtClean="0"/>
              <a:t>6</a:t>
            </a:fld>
            <a:endParaRPr lang="en-GB"/>
          </a:p>
        </p:txBody>
      </p:sp>
      <p:pic>
        <p:nvPicPr>
          <p:cNvPr id="7" name="Picture 6"/>
          <p:cNvPicPr>
            <a:picLocks noChangeAspect="1"/>
          </p:cNvPicPr>
          <p:nvPr/>
        </p:nvPicPr>
        <p:blipFill rotWithShape="1">
          <a:blip r:embed="rId2"/>
          <a:srcRect l="56035" t="9418" r="3934" b="11159"/>
          <a:stretch/>
        </p:blipFill>
        <p:spPr>
          <a:xfrm>
            <a:off x="5147937" y="1910302"/>
            <a:ext cx="6722596" cy="4446048"/>
          </a:xfrm>
          <a:prstGeom prst="rect">
            <a:avLst/>
          </a:prstGeom>
        </p:spPr>
      </p:pic>
      <p:sp>
        <p:nvSpPr>
          <p:cNvPr id="9" name="Title 1"/>
          <p:cNvSpPr txBox="1">
            <a:spLocks/>
          </p:cNvSpPr>
          <p:nvPr/>
        </p:nvSpPr>
        <p:spPr>
          <a:xfrm>
            <a:off x="1497724"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GB" u="sng" dirty="0" smtClean="0"/>
              <a:t>Drive beam </a:t>
            </a:r>
            <a:r>
              <a:rPr lang="en-GB" u="sng" dirty="0"/>
              <a:t>o</a:t>
            </a:r>
            <a:r>
              <a:rPr lang="en-GB" u="sng" dirty="0" smtClean="0"/>
              <a:t>ption </a:t>
            </a:r>
            <a:r>
              <a:rPr lang="en-GB" u="sng" dirty="0"/>
              <a:t>o</a:t>
            </a:r>
            <a:r>
              <a:rPr lang="en-GB" u="sng" dirty="0" smtClean="0"/>
              <a:t>verview</a:t>
            </a:r>
            <a:endParaRPr lang="en-GB" u="sng" dirty="0"/>
          </a:p>
        </p:txBody>
      </p:sp>
      <p:sp>
        <p:nvSpPr>
          <p:cNvPr id="10" name="Rounded Rectangle 9"/>
          <p:cNvSpPr/>
          <p:nvPr/>
        </p:nvSpPr>
        <p:spPr>
          <a:xfrm>
            <a:off x="207819" y="1562792"/>
            <a:ext cx="4747712" cy="4793557"/>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ounded Rectangle 10"/>
          <p:cNvSpPr/>
          <p:nvPr/>
        </p:nvSpPr>
        <p:spPr>
          <a:xfrm>
            <a:off x="1124772" y="1816524"/>
            <a:ext cx="2743200" cy="6595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t>CLIC Drive Beam Design Cross-section </a:t>
            </a:r>
          </a:p>
        </p:txBody>
      </p:sp>
      <p:pic>
        <p:nvPicPr>
          <p:cNvPr id="5122" name="Picture 9" descr="image0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565" y="2605825"/>
            <a:ext cx="4551535" cy="29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29660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320511" y="1920413"/>
            <a:ext cx="1055802" cy="2789715"/>
          </a:xfrm>
          <a:prstGeom prst="roundRect">
            <a:avLst/>
          </a:prstGeom>
          <a:solidFill>
            <a:srgbClr val="FF66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p:cNvSpPr/>
          <p:nvPr/>
        </p:nvSpPr>
        <p:spPr>
          <a:xfrm>
            <a:off x="7194330" y="5006394"/>
            <a:ext cx="4159469" cy="820533"/>
          </a:xfrm>
          <a:prstGeom prst="rect">
            <a:avLst/>
          </a:prstGeom>
          <a:noFill/>
          <a:ln>
            <a:solidFill>
              <a:schemeClr val="accent1">
                <a:shade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34" name="Rectangle 33"/>
          <p:cNvSpPr/>
          <p:nvPr/>
        </p:nvSpPr>
        <p:spPr>
          <a:xfrm>
            <a:off x="7194330" y="2363158"/>
            <a:ext cx="4159469" cy="2561083"/>
          </a:xfrm>
          <a:prstGeom prst="rect">
            <a:avLst/>
          </a:prstGeom>
          <a:solidFill>
            <a:schemeClr val="accent1">
              <a:lumMod val="40000"/>
              <a:lumOff val="60000"/>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33" name="Rectangle 32"/>
          <p:cNvSpPr/>
          <p:nvPr/>
        </p:nvSpPr>
        <p:spPr>
          <a:xfrm>
            <a:off x="7194331" y="1325563"/>
            <a:ext cx="4159468" cy="919156"/>
          </a:xfrm>
          <a:prstGeom prst="rect">
            <a:avLst/>
          </a:prstGeom>
          <a:solidFill>
            <a:schemeClr val="accent6">
              <a:lumMod val="40000"/>
              <a:lumOff val="60000"/>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 name="Title 1"/>
          <p:cNvSpPr>
            <a:spLocks noGrp="1"/>
          </p:cNvSpPr>
          <p:nvPr>
            <p:ph type="title"/>
          </p:nvPr>
        </p:nvSpPr>
        <p:spPr>
          <a:xfrm>
            <a:off x="1497724" y="0"/>
            <a:ext cx="10515600" cy="1325563"/>
          </a:xfrm>
        </p:spPr>
        <p:txBody>
          <a:bodyPr>
            <a:normAutofit/>
          </a:bodyPr>
          <a:lstStyle/>
          <a:p>
            <a:pPr algn="r"/>
            <a:r>
              <a:rPr lang="en-GB" sz="3600" u="sng" dirty="0" smtClean="0"/>
              <a:t>Drive beam planning</a:t>
            </a:r>
            <a:endParaRPr lang="en-GB" sz="3600" u="sng" dirty="0"/>
          </a:p>
        </p:txBody>
      </p:sp>
      <p:sp>
        <p:nvSpPr>
          <p:cNvPr id="4" name="Date Placeholder 3"/>
          <p:cNvSpPr>
            <a:spLocks noGrp="1"/>
          </p:cNvSpPr>
          <p:nvPr>
            <p:ph type="dt" sz="half" idx="10"/>
          </p:nvPr>
        </p:nvSpPr>
        <p:spPr/>
        <p:txBody>
          <a:bodyPr/>
          <a:lstStyle/>
          <a:p>
            <a:r>
              <a:rPr lang="fr-FR" smtClean="0"/>
              <a:t>25/01/2018</a:t>
            </a:r>
            <a:endParaRPr lang="en-GB"/>
          </a:p>
        </p:txBody>
      </p:sp>
      <p:sp>
        <p:nvSpPr>
          <p:cNvPr id="5" name="Footer Placeholder 4"/>
          <p:cNvSpPr>
            <a:spLocks noGrp="1"/>
          </p:cNvSpPr>
          <p:nvPr>
            <p:ph type="ftr" sz="quarter" idx="11"/>
          </p:nvPr>
        </p:nvSpPr>
        <p:spPr/>
        <p:txBody>
          <a:bodyPr/>
          <a:lstStyle/>
          <a:p>
            <a:r>
              <a:rPr lang="it-IT" smtClean="0"/>
              <a:t>CLIC Workshop 2018, Marzia Bernardini &amp; Lucia Maricalva</a:t>
            </a:r>
            <a:endParaRPr lang="en-GB" dirty="0"/>
          </a:p>
        </p:txBody>
      </p:sp>
      <p:sp>
        <p:nvSpPr>
          <p:cNvPr id="6" name="Slide Number Placeholder 5"/>
          <p:cNvSpPr>
            <a:spLocks noGrp="1"/>
          </p:cNvSpPr>
          <p:nvPr>
            <p:ph type="sldNum" sz="quarter" idx="12"/>
          </p:nvPr>
        </p:nvSpPr>
        <p:spPr/>
        <p:txBody>
          <a:bodyPr/>
          <a:lstStyle/>
          <a:p>
            <a:fld id="{BA4F515D-60CC-4B4B-B900-46616E1A7DDD}" type="slidenum">
              <a:rPr lang="en-GB" smtClean="0"/>
              <a:t>7</a:t>
            </a:fld>
            <a:endParaRPr lang="en-GB"/>
          </a:p>
        </p:txBody>
      </p:sp>
      <p:sp>
        <p:nvSpPr>
          <p:cNvPr id="9" name="Rectangle 8"/>
          <p:cNvSpPr/>
          <p:nvPr/>
        </p:nvSpPr>
        <p:spPr>
          <a:xfrm>
            <a:off x="7351980" y="2524395"/>
            <a:ext cx="308446" cy="16483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cxnSp>
        <p:nvCxnSpPr>
          <p:cNvPr id="11" name="Straight Connector 10"/>
          <p:cNvCxnSpPr/>
          <p:nvPr/>
        </p:nvCxnSpPr>
        <p:spPr>
          <a:xfrm>
            <a:off x="7357232" y="1513851"/>
            <a:ext cx="308446" cy="86000"/>
          </a:xfrm>
          <a:prstGeom prst="line">
            <a:avLst/>
          </a:prstGeom>
          <a:ln w="539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351976" y="1834413"/>
            <a:ext cx="308446" cy="86000"/>
          </a:xfrm>
          <a:prstGeom prst="line">
            <a:avLst/>
          </a:prstGeom>
          <a:ln w="15875">
            <a:solidFill>
              <a:schemeClr val="accent6"/>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351980" y="4296173"/>
            <a:ext cx="308446" cy="86000"/>
          </a:xfrm>
          <a:prstGeom prst="line">
            <a:avLst/>
          </a:prstGeom>
          <a:ln w="31750">
            <a:solidFill>
              <a:schemeClr val="accent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351980" y="4710128"/>
            <a:ext cx="308446" cy="86000"/>
          </a:xfrm>
          <a:prstGeom prst="line">
            <a:avLst/>
          </a:prstGeom>
          <a:ln w="31750">
            <a:solidFill>
              <a:schemeClr val="accent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7351980" y="2951488"/>
            <a:ext cx="308446" cy="1648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7" name="Rectangle 16"/>
          <p:cNvSpPr/>
          <p:nvPr/>
        </p:nvSpPr>
        <p:spPr>
          <a:xfrm>
            <a:off x="7351980" y="3378581"/>
            <a:ext cx="308446" cy="16483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8" name="Rectangle 17"/>
          <p:cNvSpPr/>
          <p:nvPr/>
        </p:nvSpPr>
        <p:spPr>
          <a:xfrm>
            <a:off x="7351980" y="3805674"/>
            <a:ext cx="308446" cy="164834"/>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0" name="Rectangle 19"/>
          <p:cNvSpPr/>
          <p:nvPr/>
        </p:nvSpPr>
        <p:spPr>
          <a:xfrm>
            <a:off x="7351980" y="5137389"/>
            <a:ext cx="308446" cy="16483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1" name="Rectangle 20"/>
          <p:cNvSpPr/>
          <p:nvPr/>
        </p:nvSpPr>
        <p:spPr>
          <a:xfrm>
            <a:off x="7351980" y="5513524"/>
            <a:ext cx="308446" cy="164834"/>
          </a:xfrm>
          <a:prstGeom prst="rect">
            <a:avLst/>
          </a:prstGeom>
          <a:solidFill>
            <a:srgbClr val="C00000">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2" name="TextBox 21"/>
          <p:cNvSpPr txBox="1"/>
          <p:nvPr/>
        </p:nvSpPr>
        <p:spPr>
          <a:xfrm>
            <a:off x="8119232" y="1376742"/>
            <a:ext cx="3075382" cy="338554"/>
          </a:xfrm>
          <a:prstGeom prst="rect">
            <a:avLst/>
          </a:prstGeom>
          <a:noFill/>
        </p:spPr>
        <p:txBody>
          <a:bodyPr wrap="square" rtlCol="0">
            <a:spAutoFit/>
          </a:bodyPr>
          <a:lstStyle/>
          <a:p>
            <a:r>
              <a:rPr lang="fr-CH" sz="1600" dirty="0" smtClean="0"/>
              <a:t>Tunnel excavation TBM Good rock</a:t>
            </a:r>
            <a:endParaRPr lang="en-GB" sz="1600" dirty="0"/>
          </a:p>
        </p:txBody>
      </p:sp>
      <p:sp>
        <p:nvSpPr>
          <p:cNvPr id="23" name="TextBox 22"/>
          <p:cNvSpPr txBox="1"/>
          <p:nvPr/>
        </p:nvSpPr>
        <p:spPr>
          <a:xfrm>
            <a:off x="8119232" y="1775871"/>
            <a:ext cx="3075382" cy="338554"/>
          </a:xfrm>
          <a:prstGeom prst="rect">
            <a:avLst/>
          </a:prstGeom>
          <a:noFill/>
        </p:spPr>
        <p:txBody>
          <a:bodyPr wrap="square" rtlCol="0">
            <a:spAutoFit/>
          </a:bodyPr>
          <a:lstStyle/>
          <a:p>
            <a:r>
              <a:rPr lang="en-GB" sz="1600" dirty="0" smtClean="0"/>
              <a:t>Inner lining</a:t>
            </a:r>
            <a:endParaRPr lang="en-GB" sz="1600" dirty="0"/>
          </a:p>
        </p:txBody>
      </p:sp>
      <p:sp>
        <p:nvSpPr>
          <p:cNvPr id="24" name="TextBox 23"/>
          <p:cNvSpPr txBox="1"/>
          <p:nvPr/>
        </p:nvSpPr>
        <p:spPr>
          <a:xfrm>
            <a:off x="8119236" y="2460598"/>
            <a:ext cx="3075382" cy="338554"/>
          </a:xfrm>
          <a:prstGeom prst="rect">
            <a:avLst/>
          </a:prstGeom>
          <a:noFill/>
        </p:spPr>
        <p:txBody>
          <a:bodyPr wrap="square" rtlCol="0">
            <a:spAutoFit/>
          </a:bodyPr>
          <a:lstStyle/>
          <a:p>
            <a:r>
              <a:rPr lang="en-GB" sz="1600" dirty="0" smtClean="0"/>
              <a:t>Survey works</a:t>
            </a:r>
            <a:endParaRPr lang="en-GB" sz="1600" dirty="0"/>
          </a:p>
        </p:txBody>
      </p:sp>
      <p:sp>
        <p:nvSpPr>
          <p:cNvPr id="25" name="TextBox 24"/>
          <p:cNvSpPr txBox="1"/>
          <p:nvPr/>
        </p:nvSpPr>
        <p:spPr>
          <a:xfrm>
            <a:off x="8119235" y="2887691"/>
            <a:ext cx="3075382" cy="338554"/>
          </a:xfrm>
          <a:prstGeom prst="rect">
            <a:avLst/>
          </a:prstGeom>
          <a:noFill/>
        </p:spPr>
        <p:txBody>
          <a:bodyPr wrap="square" rtlCol="0">
            <a:spAutoFit/>
          </a:bodyPr>
          <a:lstStyle/>
          <a:p>
            <a:r>
              <a:rPr lang="en-GB" sz="1600" dirty="0" smtClean="0"/>
              <a:t>General services installation</a:t>
            </a:r>
            <a:endParaRPr lang="en-GB" sz="1600" dirty="0"/>
          </a:p>
        </p:txBody>
      </p:sp>
      <p:sp>
        <p:nvSpPr>
          <p:cNvPr id="26" name="TextBox 25"/>
          <p:cNvSpPr txBox="1"/>
          <p:nvPr/>
        </p:nvSpPr>
        <p:spPr>
          <a:xfrm>
            <a:off x="8119235" y="3313451"/>
            <a:ext cx="3075382" cy="338554"/>
          </a:xfrm>
          <a:prstGeom prst="rect">
            <a:avLst/>
          </a:prstGeom>
          <a:noFill/>
        </p:spPr>
        <p:txBody>
          <a:bodyPr wrap="square" rtlCol="0">
            <a:spAutoFit/>
          </a:bodyPr>
          <a:lstStyle/>
          <a:p>
            <a:r>
              <a:rPr lang="en-GB" sz="1600" dirty="0" smtClean="0"/>
              <a:t>CV Installation works</a:t>
            </a:r>
            <a:endParaRPr lang="en-GB" sz="1600" dirty="0"/>
          </a:p>
        </p:txBody>
      </p:sp>
      <p:sp>
        <p:nvSpPr>
          <p:cNvPr id="27" name="TextBox 26"/>
          <p:cNvSpPr txBox="1"/>
          <p:nvPr/>
        </p:nvSpPr>
        <p:spPr>
          <a:xfrm>
            <a:off x="8119234" y="3739211"/>
            <a:ext cx="3075382" cy="338554"/>
          </a:xfrm>
          <a:prstGeom prst="rect">
            <a:avLst/>
          </a:prstGeom>
          <a:noFill/>
        </p:spPr>
        <p:txBody>
          <a:bodyPr wrap="square" rtlCol="0">
            <a:spAutoFit/>
          </a:bodyPr>
          <a:lstStyle/>
          <a:p>
            <a:r>
              <a:rPr lang="en-GB" sz="1600" dirty="0" smtClean="0"/>
              <a:t>Electrical installation and cabling</a:t>
            </a:r>
            <a:endParaRPr lang="en-GB" sz="1600" dirty="0"/>
          </a:p>
        </p:txBody>
      </p:sp>
      <p:sp>
        <p:nvSpPr>
          <p:cNvPr id="28" name="TextBox 27"/>
          <p:cNvSpPr txBox="1"/>
          <p:nvPr/>
        </p:nvSpPr>
        <p:spPr>
          <a:xfrm>
            <a:off x="8119234" y="4174570"/>
            <a:ext cx="3075382" cy="338554"/>
          </a:xfrm>
          <a:prstGeom prst="rect">
            <a:avLst/>
          </a:prstGeom>
          <a:noFill/>
        </p:spPr>
        <p:txBody>
          <a:bodyPr wrap="square" rtlCol="0">
            <a:spAutoFit/>
          </a:bodyPr>
          <a:lstStyle/>
          <a:p>
            <a:r>
              <a:rPr lang="en-GB" sz="1600" dirty="0" smtClean="0"/>
              <a:t>Machine transport</a:t>
            </a:r>
            <a:endParaRPr lang="en-GB" sz="1600" dirty="0"/>
          </a:p>
        </p:txBody>
      </p:sp>
      <p:sp>
        <p:nvSpPr>
          <p:cNvPr id="29" name="TextBox 28"/>
          <p:cNvSpPr txBox="1"/>
          <p:nvPr/>
        </p:nvSpPr>
        <p:spPr>
          <a:xfrm>
            <a:off x="8119234" y="4590221"/>
            <a:ext cx="3075382" cy="338554"/>
          </a:xfrm>
          <a:prstGeom prst="rect">
            <a:avLst/>
          </a:prstGeom>
          <a:noFill/>
        </p:spPr>
        <p:txBody>
          <a:bodyPr wrap="square" rtlCol="0">
            <a:spAutoFit/>
          </a:bodyPr>
          <a:lstStyle/>
          <a:p>
            <a:r>
              <a:rPr lang="en-GB" sz="1600" dirty="0" smtClean="0"/>
              <a:t>Machine Installation</a:t>
            </a:r>
            <a:endParaRPr lang="en-GB" sz="1600" dirty="0"/>
          </a:p>
        </p:txBody>
      </p:sp>
      <p:sp>
        <p:nvSpPr>
          <p:cNvPr id="30" name="TextBox 29"/>
          <p:cNvSpPr txBox="1"/>
          <p:nvPr/>
        </p:nvSpPr>
        <p:spPr>
          <a:xfrm>
            <a:off x="8119233" y="5042210"/>
            <a:ext cx="3075382" cy="338554"/>
          </a:xfrm>
          <a:prstGeom prst="rect">
            <a:avLst/>
          </a:prstGeom>
          <a:noFill/>
        </p:spPr>
        <p:txBody>
          <a:bodyPr wrap="square" rtlCol="0">
            <a:spAutoFit/>
          </a:bodyPr>
          <a:lstStyle/>
          <a:p>
            <a:r>
              <a:rPr lang="en-GB" sz="1600" dirty="0" smtClean="0"/>
              <a:t>Commissioning period</a:t>
            </a:r>
            <a:endParaRPr lang="en-GB" sz="1600" dirty="0"/>
          </a:p>
        </p:txBody>
      </p:sp>
      <p:sp>
        <p:nvSpPr>
          <p:cNvPr id="31" name="TextBox 30"/>
          <p:cNvSpPr txBox="1"/>
          <p:nvPr/>
        </p:nvSpPr>
        <p:spPr>
          <a:xfrm>
            <a:off x="8119232" y="5448282"/>
            <a:ext cx="3075382" cy="338554"/>
          </a:xfrm>
          <a:prstGeom prst="rect">
            <a:avLst/>
          </a:prstGeom>
          <a:noFill/>
        </p:spPr>
        <p:txBody>
          <a:bodyPr wrap="square" rtlCol="0">
            <a:spAutoFit/>
          </a:bodyPr>
          <a:lstStyle/>
          <a:p>
            <a:r>
              <a:rPr lang="en-GB" sz="1600" dirty="0" smtClean="0"/>
              <a:t>Physics</a:t>
            </a:r>
            <a:endParaRPr lang="en-GB" sz="1600" dirty="0"/>
          </a:p>
        </p:txBody>
      </p:sp>
      <p:sp>
        <p:nvSpPr>
          <p:cNvPr id="32" name="Title 1"/>
          <p:cNvSpPr txBox="1">
            <a:spLocks/>
          </p:cNvSpPr>
          <p:nvPr/>
        </p:nvSpPr>
        <p:spPr>
          <a:xfrm>
            <a:off x="449316" y="1648567"/>
            <a:ext cx="840828" cy="3302061"/>
          </a:xfrm>
          <a:prstGeom prst="rect">
            <a:avLst/>
          </a:prstGeom>
        </p:spPr>
        <p:txBody>
          <a:bodyPr vert="vert270"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smtClean="0"/>
              <a:t>380 GeV</a:t>
            </a:r>
            <a:endParaRPr lang="en-GB" b="1" dirty="0"/>
          </a:p>
        </p:txBody>
      </p:sp>
      <p:sp>
        <p:nvSpPr>
          <p:cNvPr id="35" name="TextBox 34"/>
          <p:cNvSpPr txBox="1"/>
          <p:nvPr/>
        </p:nvSpPr>
        <p:spPr>
          <a:xfrm>
            <a:off x="10971723" y="901418"/>
            <a:ext cx="461665" cy="1350871"/>
          </a:xfrm>
          <a:prstGeom prst="rect">
            <a:avLst/>
          </a:prstGeom>
          <a:noFill/>
        </p:spPr>
        <p:txBody>
          <a:bodyPr vert="vert270" wrap="square" rtlCol="0">
            <a:spAutoFit/>
          </a:bodyPr>
          <a:lstStyle/>
          <a:p>
            <a:r>
              <a:rPr lang="en-GB" i="1" dirty="0" smtClean="0"/>
              <a:t>Civil Eng.</a:t>
            </a:r>
            <a:endParaRPr lang="en-GB" i="1" dirty="0"/>
          </a:p>
        </p:txBody>
      </p:sp>
      <p:sp>
        <p:nvSpPr>
          <p:cNvPr id="36" name="TextBox 35"/>
          <p:cNvSpPr txBox="1"/>
          <p:nvPr/>
        </p:nvSpPr>
        <p:spPr>
          <a:xfrm>
            <a:off x="10971724" y="2321816"/>
            <a:ext cx="461665" cy="2497353"/>
          </a:xfrm>
          <a:prstGeom prst="rect">
            <a:avLst/>
          </a:prstGeom>
          <a:noFill/>
        </p:spPr>
        <p:txBody>
          <a:bodyPr vert="vert270" wrap="square" rtlCol="0">
            <a:spAutoFit/>
          </a:bodyPr>
          <a:lstStyle/>
          <a:p>
            <a:r>
              <a:rPr lang="en-GB" i="1" dirty="0" smtClean="0"/>
              <a:t>Infrastr. + Machine Inst.</a:t>
            </a:r>
            <a:endParaRPr lang="en-GB" i="1" dirty="0"/>
          </a:p>
        </p:txBody>
      </p:sp>
      <p:pic>
        <p:nvPicPr>
          <p:cNvPr id="7" name="Picture 6"/>
          <p:cNvPicPr>
            <a:picLocks noChangeAspect="1"/>
          </p:cNvPicPr>
          <p:nvPr/>
        </p:nvPicPr>
        <p:blipFill>
          <a:blip r:embed="rId2"/>
          <a:stretch>
            <a:fillRect/>
          </a:stretch>
        </p:blipFill>
        <p:spPr>
          <a:xfrm>
            <a:off x="2424581" y="365475"/>
            <a:ext cx="3782952" cy="5895951"/>
          </a:xfrm>
          <a:prstGeom prst="rect">
            <a:avLst/>
          </a:prstGeom>
        </p:spPr>
      </p:pic>
    </p:spTree>
    <p:extLst>
      <p:ext uri="{BB962C8B-B14F-4D97-AF65-F5344CB8AC3E}">
        <p14:creationId xmlns:p14="http://schemas.microsoft.com/office/powerpoint/2010/main" val="30671263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29808" y="944061"/>
            <a:ext cx="6107112" cy="5057969"/>
          </a:xfrm>
          <a:prstGeom prst="rect">
            <a:avLst/>
          </a:prstGeom>
        </p:spPr>
      </p:pic>
      <p:sp>
        <p:nvSpPr>
          <p:cNvPr id="3" name="Rounded Rectangle 2"/>
          <p:cNvSpPr/>
          <p:nvPr/>
        </p:nvSpPr>
        <p:spPr>
          <a:xfrm>
            <a:off x="8040414" y="1366349"/>
            <a:ext cx="3867807" cy="4853371"/>
          </a:xfrm>
          <a:prstGeom prst="roundRect">
            <a:avLst/>
          </a:prstGeom>
          <a:solidFill>
            <a:schemeClr val="accent1">
              <a:lumMod val="20000"/>
              <a:lumOff val="80000"/>
            </a:schemeClr>
          </a:solidFill>
          <a:ln>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Date Placeholder 3"/>
          <p:cNvSpPr>
            <a:spLocks noGrp="1"/>
          </p:cNvSpPr>
          <p:nvPr>
            <p:ph type="dt" sz="half" idx="10"/>
          </p:nvPr>
        </p:nvSpPr>
        <p:spPr/>
        <p:txBody>
          <a:bodyPr/>
          <a:lstStyle/>
          <a:p>
            <a:r>
              <a:rPr lang="fr-FR" smtClean="0"/>
              <a:t>25/01/2018</a:t>
            </a:r>
            <a:endParaRPr lang="en-GB"/>
          </a:p>
        </p:txBody>
      </p:sp>
      <p:sp>
        <p:nvSpPr>
          <p:cNvPr id="5" name="Footer Placeholder 4"/>
          <p:cNvSpPr>
            <a:spLocks noGrp="1"/>
          </p:cNvSpPr>
          <p:nvPr>
            <p:ph type="ftr" sz="quarter" idx="11"/>
          </p:nvPr>
        </p:nvSpPr>
        <p:spPr/>
        <p:txBody>
          <a:bodyPr/>
          <a:lstStyle/>
          <a:p>
            <a:r>
              <a:rPr lang="it-IT" smtClean="0"/>
              <a:t>CLIC Workshop 2018, Marzia Bernardini &amp; Lucia Maricalva</a:t>
            </a:r>
            <a:endParaRPr lang="en-GB" dirty="0"/>
          </a:p>
        </p:txBody>
      </p:sp>
      <p:sp>
        <p:nvSpPr>
          <p:cNvPr id="6" name="Slide Number Placeholder 5"/>
          <p:cNvSpPr>
            <a:spLocks noGrp="1"/>
          </p:cNvSpPr>
          <p:nvPr>
            <p:ph type="sldNum" sz="quarter" idx="12"/>
          </p:nvPr>
        </p:nvSpPr>
        <p:spPr/>
        <p:txBody>
          <a:bodyPr/>
          <a:lstStyle/>
          <a:p>
            <a:fld id="{BA4F515D-60CC-4B4B-B900-46616E1A7DDD}" type="slidenum">
              <a:rPr lang="en-GB" smtClean="0"/>
              <a:t>8</a:t>
            </a:fld>
            <a:endParaRPr lang="en-GB" dirty="0"/>
          </a:p>
        </p:txBody>
      </p:sp>
      <p:sp>
        <p:nvSpPr>
          <p:cNvPr id="10" name="Rectangle 9"/>
          <p:cNvSpPr/>
          <p:nvPr/>
        </p:nvSpPr>
        <p:spPr>
          <a:xfrm>
            <a:off x="2611750" y="567312"/>
            <a:ext cx="2659117" cy="3678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Tunnel</a:t>
            </a:r>
            <a:endParaRPr lang="en-GB" dirty="0"/>
          </a:p>
        </p:txBody>
      </p:sp>
      <p:sp>
        <p:nvSpPr>
          <p:cNvPr id="11" name="Rectangle 10"/>
          <p:cNvSpPr/>
          <p:nvPr/>
        </p:nvSpPr>
        <p:spPr>
          <a:xfrm>
            <a:off x="6644184" y="583063"/>
            <a:ext cx="1150070" cy="3678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Injectors</a:t>
            </a:r>
            <a:endParaRPr lang="en-GB" dirty="0"/>
          </a:p>
        </p:txBody>
      </p:sp>
      <p:cxnSp>
        <p:nvCxnSpPr>
          <p:cNvPr id="13" name="Straight Connector 12"/>
          <p:cNvCxnSpPr/>
          <p:nvPr/>
        </p:nvCxnSpPr>
        <p:spPr>
          <a:xfrm flipH="1" flipV="1">
            <a:off x="356396" y="5216683"/>
            <a:ext cx="7452094" cy="10510"/>
          </a:xfrm>
          <a:prstGeom prst="line">
            <a:avLst/>
          </a:prstGeom>
          <a:ln w="47625" cmpd="sng">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8089789" y="1930919"/>
            <a:ext cx="3754821" cy="4247317"/>
          </a:xfrm>
          <a:prstGeom prst="rect">
            <a:avLst/>
          </a:prstGeom>
          <a:noFill/>
        </p:spPr>
        <p:txBody>
          <a:bodyPr wrap="square" rtlCol="0">
            <a:spAutoFit/>
          </a:bodyPr>
          <a:lstStyle/>
          <a:p>
            <a:r>
              <a:rPr lang="en-GB" dirty="0" smtClean="0"/>
              <a:t>Drive beam surface building, Combiner Rings, Damping rings, Main Beam building and Experimental areas construction end date could compromise the start of the Physics period</a:t>
            </a:r>
          </a:p>
          <a:p>
            <a:endParaRPr lang="en-GB" dirty="0" smtClean="0">
              <a:sym typeface="Wingdings" panose="05000000000000000000" pitchFamily="2" charset="2"/>
            </a:endParaRPr>
          </a:p>
          <a:p>
            <a:r>
              <a:rPr lang="en-GB" dirty="0" smtClean="0">
                <a:sym typeface="Wingdings" panose="05000000000000000000" pitchFamily="2" charset="2"/>
              </a:rPr>
              <a:t>Potential corrective measures:</a:t>
            </a:r>
          </a:p>
          <a:p>
            <a:pPr marL="285750" indent="-285750">
              <a:buFont typeface="Wingdings" panose="05000000000000000000" pitchFamily="2" charset="2"/>
              <a:buChar char="§"/>
            </a:pPr>
            <a:r>
              <a:rPr lang="en-GB" dirty="0" smtClean="0">
                <a:sym typeface="Wingdings" panose="05000000000000000000" pitchFamily="2" charset="2"/>
              </a:rPr>
              <a:t>Optimization of time for surface buildings construction</a:t>
            </a:r>
          </a:p>
          <a:p>
            <a:pPr marL="285750" indent="-285750">
              <a:buFont typeface="Wingdings" panose="05000000000000000000" pitchFamily="2" charset="2"/>
              <a:buChar char="§"/>
            </a:pPr>
            <a:r>
              <a:rPr lang="en-GB" dirty="0" smtClean="0">
                <a:sym typeface="Wingdings" panose="05000000000000000000" pitchFamily="2" charset="2"/>
              </a:rPr>
              <a:t>Reduce the resources for tunnel infrastructure installation works</a:t>
            </a:r>
            <a:br>
              <a:rPr lang="en-GB" dirty="0" smtClean="0">
                <a:sym typeface="Wingdings" panose="05000000000000000000" pitchFamily="2" charset="2"/>
              </a:rPr>
            </a:br>
            <a:r>
              <a:rPr lang="en-GB" dirty="0" smtClean="0">
                <a:sym typeface="Wingdings" panose="05000000000000000000" pitchFamily="2" charset="2"/>
              </a:rPr>
              <a:t>and extend the duration</a:t>
            </a:r>
          </a:p>
          <a:p>
            <a:pPr marL="285750" indent="-285750">
              <a:buFont typeface="Wingdings" panose="05000000000000000000" pitchFamily="2" charset="2"/>
              <a:buChar char="§"/>
            </a:pPr>
            <a:r>
              <a:rPr lang="en-GB" dirty="0" smtClean="0">
                <a:sym typeface="Wingdings" panose="05000000000000000000" pitchFamily="2" charset="2"/>
              </a:rPr>
              <a:t>3 shafts at the same time and start exp. areas </a:t>
            </a:r>
            <a:r>
              <a:rPr lang="en-GB" dirty="0">
                <a:sym typeface="Wingdings" panose="05000000000000000000" pitchFamily="2" charset="2"/>
              </a:rPr>
              <a:t>1</a:t>
            </a:r>
            <a:r>
              <a:rPr lang="en-GB" dirty="0" smtClean="0">
                <a:sym typeface="Wingdings" panose="05000000000000000000" pitchFamily="2" charset="2"/>
              </a:rPr>
              <a:t> year earlier</a:t>
            </a:r>
            <a:endParaRPr lang="en-GB" dirty="0"/>
          </a:p>
        </p:txBody>
      </p:sp>
      <p:sp>
        <p:nvSpPr>
          <p:cNvPr id="21" name="TextBox 20"/>
          <p:cNvSpPr txBox="1"/>
          <p:nvPr/>
        </p:nvSpPr>
        <p:spPr>
          <a:xfrm>
            <a:off x="272316" y="4899901"/>
            <a:ext cx="1439917" cy="369332"/>
          </a:xfrm>
          <a:prstGeom prst="rect">
            <a:avLst/>
          </a:prstGeom>
          <a:noFill/>
        </p:spPr>
        <p:txBody>
          <a:bodyPr wrap="square" rtlCol="0">
            <a:spAutoFit/>
          </a:bodyPr>
          <a:lstStyle/>
          <a:p>
            <a:r>
              <a:rPr lang="fr-CH" dirty="0" smtClean="0">
                <a:solidFill>
                  <a:schemeClr val="accent2">
                    <a:lumMod val="50000"/>
                  </a:schemeClr>
                </a:solidFill>
              </a:rPr>
              <a:t>CRITICAL</a:t>
            </a:r>
            <a:endParaRPr lang="en-GB" dirty="0">
              <a:solidFill>
                <a:schemeClr val="accent2">
                  <a:lumMod val="50000"/>
                </a:schemeClr>
              </a:solidFill>
            </a:endParaRPr>
          </a:p>
        </p:txBody>
      </p:sp>
      <p:sp>
        <p:nvSpPr>
          <p:cNvPr id="22" name="Title 1"/>
          <p:cNvSpPr>
            <a:spLocks noGrp="1"/>
          </p:cNvSpPr>
          <p:nvPr>
            <p:ph type="title"/>
          </p:nvPr>
        </p:nvSpPr>
        <p:spPr>
          <a:xfrm>
            <a:off x="1497724" y="0"/>
            <a:ext cx="10515600" cy="1325563"/>
          </a:xfrm>
        </p:spPr>
        <p:txBody>
          <a:bodyPr>
            <a:normAutofit/>
          </a:bodyPr>
          <a:lstStyle/>
          <a:p>
            <a:pPr algn="r"/>
            <a:r>
              <a:rPr lang="en-GB" sz="3600" u="sng" dirty="0" smtClean="0"/>
              <a:t>Drive beam planning</a:t>
            </a:r>
            <a:endParaRPr lang="en-GB" sz="3600" u="sng" dirty="0"/>
          </a:p>
        </p:txBody>
      </p:sp>
      <p:sp>
        <p:nvSpPr>
          <p:cNvPr id="7" name="Rounded Rectangle 6"/>
          <p:cNvSpPr/>
          <p:nvPr/>
        </p:nvSpPr>
        <p:spPr>
          <a:xfrm>
            <a:off x="8870731" y="1502979"/>
            <a:ext cx="2259724" cy="4094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2000" dirty="0" smtClean="0"/>
              <a:t>CRITICAL PATH</a:t>
            </a:r>
            <a:endParaRPr lang="en-GB" sz="2000" dirty="0"/>
          </a:p>
        </p:txBody>
      </p:sp>
      <p:sp>
        <p:nvSpPr>
          <p:cNvPr id="8" name="Rectangle 7"/>
          <p:cNvSpPr/>
          <p:nvPr/>
        </p:nvSpPr>
        <p:spPr>
          <a:xfrm>
            <a:off x="2371098" y="6160869"/>
            <a:ext cx="5434155" cy="567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Note: Planning for works out of the tunnel are the same wrt CDR </a:t>
            </a:r>
            <a:r>
              <a:rPr lang="en-US" sz="1600" u="sng" dirty="0" smtClean="0">
                <a:solidFill>
                  <a:schemeClr val="tx1"/>
                </a:solidFill>
              </a:rPr>
              <a:t>in terms of scope and time</a:t>
            </a:r>
            <a:endParaRPr lang="en-US" sz="1600" u="sng" dirty="0">
              <a:solidFill>
                <a:schemeClr val="tx1"/>
              </a:solidFill>
            </a:endParaRPr>
          </a:p>
        </p:txBody>
      </p:sp>
      <p:sp>
        <p:nvSpPr>
          <p:cNvPr id="24" name="Rounded Rectangle 23"/>
          <p:cNvSpPr/>
          <p:nvPr/>
        </p:nvSpPr>
        <p:spPr>
          <a:xfrm>
            <a:off x="320511" y="1920413"/>
            <a:ext cx="1055802" cy="2789715"/>
          </a:xfrm>
          <a:prstGeom prst="roundRect">
            <a:avLst/>
          </a:prstGeom>
          <a:solidFill>
            <a:srgbClr val="FF66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itle 1"/>
          <p:cNvSpPr txBox="1">
            <a:spLocks/>
          </p:cNvSpPr>
          <p:nvPr/>
        </p:nvSpPr>
        <p:spPr>
          <a:xfrm>
            <a:off x="449316" y="1648567"/>
            <a:ext cx="840828" cy="3302061"/>
          </a:xfrm>
          <a:prstGeom prst="rect">
            <a:avLst/>
          </a:prstGeom>
        </p:spPr>
        <p:txBody>
          <a:bodyPr vert="vert270"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smtClean="0"/>
              <a:t>380 GeV</a:t>
            </a:r>
            <a:endParaRPr lang="en-GB" b="1" dirty="0"/>
          </a:p>
        </p:txBody>
      </p:sp>
      <p:sp>
        <p:nvSpPr>
          <p:cNvPr id="18" name="Rectangle 17"/>
          <p:cNvSpPr/>
          <p:nvPr/>
        </p:nvSpPr>
        <p:spPr>
          <a:xfrm>
            <a:off x="6644183" y="566438"/>
            <a:ext cx="1134033" cy="4631951"/>
          </a:xfrm>
          <a:prstGeom prst="rect">
            <a:avLst/>
          </a:prstGeom>
          <a:solidFill>
            <a:schemeClr val="accent2">
              <a:lumMod val="20000"/>
              <a:lumOff val="80000"/>
              <a:alpha val="19000"/>
            </a:schemeClr>
          </a:solidFill>
          <a:ln w="73025">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288640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a:xfrm>
            <a:off x="320511" y="1920413"/>
            <a:ext cx="1055802" cy="2789715"/>
          </a:xfrm>
          <a:prstGeom prst="roundRect">
            <a:avLst/>
          </a:prstGeom>
          <a:solidFill>
            <a:srgbClr val="FF66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Date Placeholder 3"/>
          <p:cNvSpPr>
            <a:spLocks noGrp="1"/>
          </p:cNvSpPr>
          <p:nvPr>
            <p:ph type="dt" sz="half" idx="10"/>
          </p:nvPr>
        </p:nvSpPr>
        <p:spPr/>
        <p:txBody>
          <a:bodyPr/>
          <a:lstStyle/>
          <a:p>
            <a:r>
              <a:rPr lang="fr-FR" smtClean="0"/>
              <a:t>25/01/2018</a:t>
            </a:r>
            <a:endParaRPr lang="en-GB"/>
          </a:p>
        </p:txBody>
      </p:sp>
      <p:sp>
        <p:nvSpPr>
          <p:cNvPr id="5" name="Footer Placeholder 4"/>
          <p:cNvSpPr>
            <a:spLocks noGrp="1"/>
          </p:cNvSpPr>
          <p:nvPr>
            <p:ph type="ftr" sz="quarter" idx="11"/>
          </p:nvPr>
        </p:nvSpPr>
        <p:spPr/>
        <p:txBody>
          <a:bodyPr/>
          <a:lstStyle/>
          <a:p>
            <a:r>
              <a:rPr lang="it-IT" smtClean="0"/>
              <a:t>CLIC Workshop 2018, Marzia Bernardini &amp; Lucia Maricalva</a:t>
            </a:r>
            <a:endParaRPr lang="en-GB" dirty="0"/>
          </a:p>
        </p:txBody>
      </p:sp>
      <p:sp>
        <p:nvSpPr>
          <p:cNvPr id="6" name="Slide Number Placeholder 5"/>
          <p:cNvSpPr>
            <a:spLocks noGrp="1"/>
          </p:cNvSpPr>
          <p:nvPr>
            <p:ph type="sldNum" sz="quarter" idx="12"/>
          </p:nvPr>
        </p:nvSpPr>
        <p:spPr/>
        <p:txBody>
          <a:bodyPr/>
          <a:lstStyle/>
          <a:p>
            <a:fld id="{BA4F515D-60CC-4B4B-B900-46616E1A7DDD}" type="slidenum">
              <a:rPr lang="en-GB" smtClean="0"/>
              <a:t>9</a:t>
            </a:fld>
            <a:endParaRPr lang="en-GB" dirty="0"/>
          </a:p>
        </p:txBody>
      </p:sp>
      <p:sp>
        <p:nvSpPr>
          <p:cNvPr id="19" name="Title 1"/>
          <p:cNvSpPr txBox="1">
            <a:spLocks/>
          </p:cNvSpPr>
          <p:nvPr/>
        </p:nvSpPr>
        <p:spPr>
          <a:xfrm>
            <a:off x="449316" y="1648567"/>
            <a:ext cx="840828" cy="3302061"/>
          </a:xfrm>
          <a:prstGeom prst="rect">
            <a:avLst/>
          </a:prstGeom>
        </p:spPr>
        <p:txBody>
          <a:bodyPr vert="vert270"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smtClean="0"/>
              <a:t>1.5 TeV</a:t>
            </a:r>
            <a:endParaRPr lang="en-GB" b="1" dirty="0"/>
          </a:p>
        </p:txBody>
      </p:sp>
      <p:sp>
        <p:nvSpPr>
          <p:cNvPr id="21" name="Title 1"/>
          <p:cNvSpPr txBox="1">
            <a:spLocks/>
          </p:cNvSpPr>
          <p:nvPr/>
        </p:nvSpPr>
        <p:spPr>
          <a:xfrm>
            <a:off x="1497724"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GB" sz="3600" u="sng" dirty="0" smtClean="0"/>
              <a:t>Drive beam planning</a:t>
            </a:r>
            <a:endParaRPr lang="en-GB" sz="3600" u="sng" dirty="0"/>
          </a:p>
        </p:txBody>
      </p:sp>
      <p:pic>
        <p:nvPicPr>
          <p:cNvPr id="3" name="Picture 2"/>
          <p:cNvPicPr>
            <a:picLocks noChangeAspect="1"/>
          </p:cNvPicPr>
          <p:nvPr/>
        </p:nvPicPr>
        <p:blipFill>
          <a:blip r:embed="rId2"/>
          <a:stretch>
            <a:fillRect/>
          </a:stretch>
        </p:blipFill>
        <p:spPr>
          <a:xfrm>
            <a:off x="1803400" y="69254"/>
            <a:ext cx="3982024" cy="6536334"/>
          </a:xfrm>
          <a:prstGeom prst="rect">
            <a:avLst/>
          </a:prstGeom>
        </p:spPr>
      </p:pic>
      <p:pic>
        <p:nvPicPr>
          <p:cNvPr id="7" name="Picture 6"/>
          <p:cNvPicPr>
            <a:picLocks noChangeAspect="1"/>
          </p:cNvPicPr>
          <p:nvPr/>
        </p:nvPicPr>
        <p:blipFill>
          <a:blip r:embed="rId3"/>
          <a:stretch>
            <a:fillRect/>
          </a:stretch>
        </p:blipFill>
        <p:spPr>
          <a:xfrm>
            <a:off x="5572271" y="1660660"/>
            <a:ext cx="6628347" cy="3637402"/>
          </a:xfrm>
          <a:prstGeom prst="rect">
            <a:avLst/>
          </a:prstGeom>
        </p:spPr>
      </p:pic>
      <p:pic>
        <p:nvPicPr>
          <p:cNvPr id="4211" name="Right Triangle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395775" y="57738963"/>
            <a:ext cx="8128000" cy="4305300"/>
          </a:xfrm>
          <a:prstGeom prst="rect">
            <a:avLst/>
          </a:prstGeom>
          <a:noFill/>
          <a:extLst>
            <a:ext uri="{909E8E84-426E-40DD-AFC4-6F175D3DCCD1}">
              <a14:hiddenFill xmlns:a14="http://schemas.microsoft.com/office/drawing/2010/main">
                <a:solidFill>
                  <a:srgbClr val="FFFFFF"/>
                </a:solidFill>
              </a14:hiddenFill>
            </a:ext>
          </a:extLst>
        </p:spPr>
      </p:pic>
      <p:pic>
        <p:nvPicPr>
          <p:cNvPr id="4156" name="Right Triangle 128"/>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092925" y="61626750"/>
            <a:ext cx="6096000" cy="2106613"/>
          </a:xfrm>
          <a:prstGeom prst="rect">
            <a:avLst/>
          </a:prstGeom>
          <a:noFill/>
          <a:extLst>
            <a:ext uri="{909E8E84-426E-40DD-AFC4-6F175D3DCCD1}">
              <a14:hiddenFill xmlns:a14="http://schemas.microsoft.com/office/drawing/2010/main">
                <a:solidFill>
                  <a:srgbClr val="FFFFFF"/>
                </a:solidFill>
              </a14:hiddenFill>
            </a:ext>
          </a:extLst>
        </p:spPr>
      </p:pic>
      <p:pic>
        <p:nvPicPr>
          <p:cNvPr id="4141" name="Straight Connector 171"/>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280550" y="39023925"/>
            <a:ext cx="16532225" cy="67230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561608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14761</TotalTime>
  <Words>855</Words>
  <Application>Microsoft Office PowerPoint</Application>
  <PresentationFormat>Widescreen</PresentationFormat>
  <Paragraphs>196</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Courier New</vt:lpstr>
      <vt:lpstr>Wingdings</vt:lpstr>
      <vt:lpstr>Office Theme</vt:lpstr>
      <vt:lpstr>CLIC Master Schedule &amp; Options  Marzia Bernardini, Lucia Maricalva, EN-ACE-OSS thanks to the inputs from many groups. CLIC Workshop, 25th January 2018 </vt:lpstr>
      <vt:lpstr>Content</vt:lpstr>
      <vt:lpstr>Methodology</vt:lpstr>
      <vt:lpstr>Option analysis</vt:lpstr>
      <vt:lpstr>Drive beam schedule overview</vt:lpstr>
      <vt:lpstr>PowerPoint Presentation</vt:lpstr>
      <vt:lpstr>Drive beam planning</vt:lpstr>
      <vt:lpstr>Drive beam planning</vt:lpstr>
      <vt:lpstr>PowerPoint Presentation</vt:lpstr>
      <vt:lpstr>PowerPoint Presentation</vt:lpstr>
      <vt:lpstr>PowerPoint Presentation</vt:lpstr>
      <vt:lpstr>PowerPoint Presentation</vt:lpstr>
      <vt:lpstr>PowerPoint Presentation</vt:lpstr>
      <vt:lpstr>Klystron option schedule overview</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Lucia Maricalva Brun</dc:creator>
  <cp:lastModifiedBy>Marzia Bernardini</cp:lastModifiedBy>
  <cp:revision>146</cp:revision>
  <cp:lastPrinted>2017-11-30T10:23:15Z</cp:lastPrinted>
  <dcterms:created xsi:type="dcterms:W3CDTF">2017-11-09T13:56:24Z</dcterms:created>
  <dcterms:modified xsi:type="dcterms:W3CDTF">2018-01-22T07:05:50Z</dcterms:modified>
</cp:coreProperties>
</file>