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368" r:id="rId2"/>
    <p:sldId id="391" r:id="rId3"/>
    <p:sldId id="396" r:id="rId4"/>
    <p:sldId id="399" r:id="rId5"/>
    <p:sldId id="407" r:id="rId6"/>
    <p:sldId id="401" r:id="rId7"/>
    <p:sldId id="402" r:id="rId8"/>
    <p:sldId id="403" r:id="rId9"/>
    <p:sldId id="404" r:id="rId10"/>
    <p:sldId id="405" r:id="rId11"/>
    <p:sldId id="390" r:id="rId12"/>
    <p:sldId id="412" r:id="rId13"/>
    <p:sldId id="410" r:id="rId14"/>
    <p:sldId id="406" r:id="rId15"/>
    <p:sldId id="398" r:id="rId16"/>
    <p:sldId id="393" r:id="rId17"/>
    <p:sldId id="411" r:id="rId18"/>
    <p:sldId id="408" r:id="rId19"/>
    <p:sldId id="409" r:id="rId20"/>
  </p:sldIdLst>
  <p:sldSz cx="9144000" cy="6858000" type="screen4x3"/>
  <p:notesSz cx="6950075" cy="9236075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yJ" initials="JB" lastIdx="3" clrIdx="0"/>
  <p:cmAuthor id="1" name="Leo Zini" initials="LZ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B889DB"/>
    <a:srgbClr val="FF0000"/>
    <a:srgbClr val="E17000"/>
    <a:srgbClr val="0000FF"/>
    <a:srgbClr val="FFFFFF"/>
    <a:srgbClr val="C75B12"/>
    <a:srgbClr val="5B8F22"/>
    <a:srgbClr val="D2C295"/>
    <a:srgbClr val="A79E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1" autoAdjust="0"/>
    <p:restoredTop sz="94740" autoAdjust="0"/>
  </p:normalViewPr>
  <p:slideViewPr>
    <p:cSldViewPr snapToObjects="1" showGuides="1">
      <p:cViewPr varScale="1">
        <p:scale>
          <a:sx n="122" d="100"/>
          <a:sy n="122" d="100"/>
        </p:scale>
        <p:origin x="472" y="184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1/23/18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13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729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5833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0" y="0"/>
            <a:ext cx="9158400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833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 dirty="0"/>
              <a:t>Deep Science  </a:t>
            </a:r>
            <a:r>
              <a:rPr lang="en-US" dirty="0"/>
              <a:t>Mining for Matter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46088" y="1670050"/>
            <a:ext cx="8108950" cy="4648200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 dirty="0"/>
              <a:t>Deep Science  </a:t>
            </a:r>
            <a:r>
              <a:rPr lang="en-US" dirty="0"/>
              <a:t>Mining for Matter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723840"/>
            <a:ext cx="2442340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4094034"/>
            <a:ext cx="2442340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723840"/>
            <a:ext cx="2442340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46088" y="1670050"/>
            <a:ext cx="3013075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b="1" dirty="0"/>
              <a:t>Deep Science  </a:t>
            </a:r>
            <a:r>
              <a:rPr lang="en-US" dirty="0"/>
              <a:t>Mining for Matter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670050"/>
            <a:ext cx="2667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46088" y="1670050"/>
            <a:ext cx="5484812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473" y="1667866"/>
            <a:ext cx="8109919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472" y="6543674"/>
            <a:ext cx="4126528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b="1" dirty="0"/>
              <a:t>Deep Science  </a:t>
            </a:r>
            <a:r>
              <a:rPr lang="en-US" dirty="0"/>
              <a:t>Mining for Matter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7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1" r:id="rId3"/>
    <p:sldLayoutId id="2147483672" r:id="rId4"/>
    <p:sldLayoutId id="2147483673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0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/>
              <a:t>Depressed collector option for HE 50 MW X-band klystron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4724400"/>
            <a:ext cx="2947987" cy="457200"/>
          </a:xfrm>
        </p:spPr>
        <p:txBody>
          <a:bodyPr/>
          <a:lstStyle/>
          <a:p>
            <a:r>
              <a:rPr lang="en-US" dirty="0"/>
              <a:t>CLIC Workshop</a:t>
            </a:r>
          </a:p>
          <a:p>
            <a:r>
              <a:rPr lang="en-US" dirty="0"/>
              <a:t>January 23, 2018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2766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Jeff Neilson, Mark Kemp, Brandon Weatherford </a:t>
            </a:r>
            <a:r>
              <a:rPr lang="mr-IN" dirty="0">
                <a:solidFill>
                  <a:schemeClr val="bg1"/>
                </a:solidFill>
              </a:rPr>
              <a:t>–</a:t>
            </a:r>
            <a:r>
              <a:rPr lang="en-US" dirty="0">
                <a:solidFill>
                  <a:schemeClr val="bg1"/>
                </a:solidFill>
              </a:rPr>
              <a:t> SLAC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00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635000" y="6226768"/>
            <a:ext cx="318932" cy="539750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Sub-booster Demonstration </a:t>
            </a:r>
            <a:br>
              <a:rPr lang="en-US" dirty="0"/>
            </a:br>
            <a:r>
              <a:rPr lang="en-US" dirty="0"/>
              <a:t>Comparison of Simulation to Experiment</a:t>
            </a:r>
          </a:p>
        </p:txBody>
      </p:sp>
      <p:pic>
        <p:nvPicPr>
          <p:cNvPr id="4101" name="Picture 5" descr="C:\Users\mkemp\Dropbox\Mark Work\TED2014.inverse\fig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020" y="1399420"/>
            <a:ext cx="3882848" cy="238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86" y="4063658"/>
            <a:ext cx="3704432" cy="20273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5079" y="5997032"/>
            <a:ext cx="937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Time (µs)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220565" y="4906807"/>
            <a:ext cx="1070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Voltage (V)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4720" y="5364396"/>
            <a:ext cx="1074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  <a:t>Collector</a:t>
            </a:r>
          </a:p>
          <a:p>
            <a:pPr algn="ctr"/>
            <a: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  <a:t>Stages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937746" y="5060695"/>
            <a:ext cx="1195543" cy="39034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937746" y="5317691"/>
            <a:ext cx="1167072" cy="133347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3671" y="6090959"/>
            <a:ext cx="1418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  <a:t>Cathode</a:t>
            </a:r>
          </a:p>
          <a:p>
            <a:pPr algn="ctr"/>
            <a: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  <a:t>Potential (/3)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085530" y="5470406"/>
            <a:ext cx="718335" cy="701056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6391" y="368942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Capacitors pre-charged: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0" y="1030088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pre-bias applied: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99278" y="311322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During Pulse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79180" y="547040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During Pulse</a:t>
            </a: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A4BC2D64-C5AE-C64D-B9EB-82B7FD0627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552377" y="1634136"/>
            <a:ext cx="2541494" cy="297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861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Current Testing at SLAC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sz="quarter" idx="14"/>
          </p:nvPr>
        </p:nvSpPr>
        <p:spPr>
          <a:xfrm>
            <a:off x="292133" y="1447587"/>
            <a:ext cx="8814545" cy="2592356"/>
          </a:xfrm>
        </p:spPr>
        <p:txBody>
          <a:bodyPr>
            <a:noAutofit/>
          </a:bodyPr>
          <a:lstStyle/>
          <a:p>
            <a:pPr marL="285750" lvl="2" indent="-285750">
              <a:spcBef>
                <a:spcPts val="600"/>
              </a:spcBef>
              <a:buSzTx/>
              <a:buFont typeface="Arial" pitchFamily="34" charset="0"/>
              <a:buChar char="•"/>
            </a:pPr>
            <a:r>
              <a:rPr lang="en-US" sz="2000" dirty="0"/>
              <a:t>First test of multi-stage depressed collector with energy recovery between pulses has just been started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/>
              <a:t>Collaboration between SLAC and CPI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/>
              <a:t>Four stage collector on modified VKS-8262 tube (2.856 GHz, 5.5 MW peak, 6 us, 180 Hz, 45% efficiency)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/>
              <a:t>Collector predicted to improve total efficiency to 65%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549001"/>
            <a:ext cx="1739900" cy="20233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05178"/>
            <a:ext cx="2641600" cy="1981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550" y="4605178"/>
            <a:ext cx="2641600" cy="198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9600" y="4025781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Depressed Collector on VKS-8262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16565" y="4039943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“Inverse” Marx power recovery module</a:t>
            </a:r>
          </a:p>
        </p:txBody>
      </p:sp>
    </p:spTree>
    <p:extLst>
      <p:ext uri="{BB962C8B-B14F-4D97-AF65-F5344CB8AC3E}">
        <p14:creationId xmlns:p14="http://schemas.microsoft.com/office/powerpoint/2010/main" val="949002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10AB50-314E-1D4B-9CA6-BA02A327E6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D5797A-7337-BE4D-885B-D03FE854B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for 5045 Test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3FA487-E1C9-8540-8249-CDDB48142F2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46088" y="1670050"/>
            <a:ext cx="2906712" cy="46482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use radiation cooling with isotropic graphite surfaces</a:t>
            </a:r>
          </a:p>
          <a:p>
            <a:pPr marL="522900" lvl="1" indent="-342900"/>
            <a:r>
              <a:rPr lang="en-US" dirty="0"/>
              <a:t>Collector efficiency 53 %</a:t>
            </a:r>
          </a:p>
          <a:p>
            <a:pPr marL="522900" lvl="1" indent="-342900"/>
            <a:r>
              <a:rPr lang="en-US" dirty="0"/>
              <a:t>Total efficiency = 68%</a:t>
            </a:r>
          </a:p>
          <a:p>
            <a:pPr marL="522900" lvl="1" indent="-342900"/>
            <a:r>
              <a:rPr lang="en-US" dirty="0"/>
              <a:t>Include three generations of </a:t>
            </a:r>
            <a:r>
              <a:rPr lang="en-US" dirty="0" err="1"/>
              <a:t>secondaries</a:t>
            </a:r>
            <a:endParaRPr lang="en-US" dirty="0"/>
          </a:p>
          <a:p>
            <a:pPr marL="342900" indent="-342900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 in late 2017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F23641B-41EE-DD47-99A8-A35728F346DE}"/>
              </a:ext>
            </a:extLst>
          </p:cNvPr>
          <p:cNvGrpSpPr/>
          <p:nvPr/>
        </p:nvGrpSpPr>
        <p:grpSpPr>
          <a:xfrm>
            <a:off x="3531704" y="1638519"/>
            <a:ext cx="5165009" cy="4525963"/>
            <a:chOff x="70030" y="1539422"/>
            <a:chExt cx="5927009" cy="4525963"/>
          </a:xfrm>
        </p:grpSpPr>
        <p:pic>
          <p:nvPicPr>
            <p:cNvPr id="18" name="Content Placeholder 4">
              <a:extLst>
                <a:ext uri="{FF2B5EF4-FFF2-40B4-BE49-F238E27FC236}">
                  <a16:creationId xmlns:a16="http://schemas.microsoft.com/office/drawing/2014/main" id="{F6783B86-6E79-9441-ABFF-6B8F471369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38"/>
            <a:stretch/>
          </p:blipFill>
          <p:spPr>
            <a:xfrm>
              <a:off x="70030" y="1539422"/>
              <a:ext cx="5927009" cy="4525963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A47D9FE-6CD4-3B4D-B217-6E996E02C7AC}"/>
                </a:ext>
              </a:extLst>
            </p:cNvPr>
            <p:cNvCxnSpPr/>
            <p:nvPr/>
          </p:nvCxnSpPr>
          <p:spPr>
            <a:xfrm flipV="1">
              <a:off x="1888177" y="3657601"/>
              <a:ext cx="1145357" cy="39828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121D0A3-9B2C-3046-A6F5-9BC3196073A5}"/>
                </a:ext>
              </a:extLst>
            </p:cNvPr>
            <p:cNvSpPr txBox="1"/>
            <p:nvPr/>
          </p:nvSpPr>
          <p:spPr>
            <a:xfrm>
              <a:off x="213757" y="3455718"/>
              <a:ext cx="220881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Average power from each ray applied to appropriate surface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08C462-238E-5148-AB60-82F46C4F7F25}"/>
                </a:ext>
              </a:extLst>
            </p:cNvPr>
            <p:cNvSpPr txBox="1"/>
            <p:nvPr/>
          </p:nvSpPr>
          <p:spPr>
            <a:xfrm>
              <a:off x="4049486" y="3202238"/>
              <a:ext cx="179317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Temperature on this outer can fixed, assumed to be held by liquid cooling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15C88A1-BCC0-664C-B0D8-845CD2321A0B}"/>
                </a:ext>
              </a:extLst>
            </p:cNvPr>
            <p:cNvCxnSpPr/>
            <p:nvPr/>
          </p:nvCxnSpPr>
          <p:spPr>
            <a:xfrm flipH="1" flipV="1">
              <a:off x="3752603" y="3574473"/>
              <a:ext cx="296883" cy="8312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5324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681AF2-E081-8840-89EB-D66F41485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8103570" cy="753033"/>
          </a:xfrm>
        </p:spPr>
        <p:txBody>
          <a:bodyPr/>
          <a:lstStyle/>
          <a:p>
            <a:r>
              <a:rPr lang="en-US" sz="3600" dirty="0"/>
              <a:t>Application to HEX Klystron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FD764F-DCBE-154A-8479-7403815060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600200"/>
            <a:ext cx="3733800" cy="434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824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03D6C9-E7E9-934E-99A5-9117F2D840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BAE212-5FFE-C041-B3DB-3E73C52D3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 Gain Estimate for HEX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3156F0-2326-C34A-BD0C-84D2A05E4DE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3593705" y="1772453"/>
            <a:ext cx="5550295" cy="438033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498561A-70F6-134E-ACD2-D47E1714C860}"/>
                  </a:ext>
                </a:extLst>
              </p:cNvPr>
              <p:cNvSpPr txBox="1"/>
              <p:nvPr/>
            </p:nvSpPr>
            <p:spPr>
              <a:xfrm>
                <a:off x="104547" y="3815954"/>
                <a:ext cx="3505200" cy="5234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𝑒𝑙𝑒𝑐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1 −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𝑐𝑜𝑙𝑙𝑒𝑐𝑡𝑜𝑟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𝑒𝑙𝑒𝑐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498561A-70F6-134E-ACD2-D47E1714C8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47" y="3815954"/>
                <a:ext cx="3505200" cy="523477"/>
              </a:xfrm>
              <a:prstGeom prst="rect">
                <a:avLst/>
              </a:prstGeom>
              <a:blipFill>
                <a:blip r:embed="rId3"/>
                <a:stretch>
                  <a:fillRect t="-2381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08A26E-6C1F-4D4A-9B46-4C8A67DACCEF}"/>
                  </a:ext>
                </a:extLst>
              </p:cNvPr>
              <p:cNvSpPr txBox="1"/>
              <p:nvPr/>
            </p:nvSpPr>
            <p:spPr>
              <a:xfrm>
                <a:off x="5755207" y="1606988"/>
                <a:ext cx="11661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𝑒𝑙𝑒𝑐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= 0.7</a:t>
                </a:r>
                <a:endParaRPr lang="en-US" sz="2000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08A26E-6C1F-4D4A-9B46-4C8A67DAC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207" y="1606988"/>
                <a:ext cx="1166153" cy="369332"/>
              </a:xfrm>
              <a:prstGeom prst="rect">
                <a:avLst/>
              </a:prstGeom>
              <a:blipFill>
                <a:blip r:embed="rId4"/>
                <a:stretch>
                  <a:fillRect t="-6667" r="-3226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267597-B799-A843-BAC2-CEB7A19FA470}"/>
                  </a:ext>
                </a:extLst>
              </p:cNvPr>
              <p:cNvSpPr txBox="1"/>
              <p:nvPr/>
            </p:nvSpPr>
            <p:spPr>
              <a:xfrm>
                <a:off x="425240" y="1535668"/>
                <a:ext cx="3327655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2"/>
                    </a:solidFill>
                  </a:rPr>
                  <a:t>Theoretical upper limit for collector recovery efficiency</a:t>
                </a:r>
                <a:r>
                  <a:rPr lang="en-US" dirty="0">
                    <a:solidFill>
                      <a:schemeClr val="bg2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𝑐𝑜𝑙𝑙𝑒𝑐𝑡𝑜𝑟</m:t>
                        </m:r>
                      </m:sub>
                    </m:sSub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obtained using spent beam data from HEX circuit design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2"/>
                    </a:solidFill>
                  </a:rPr>
                  <a:t>Total system efficiency given by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267597-B799-A843-BAC2-CEB7A19FA4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40" y="1535668"/>
                <a:ext cx="3327655" cy="2031325"/>
              </a:xfrm>
              <a:prstGeom prst="rect">
                <a:avLst/>
              </a:prstGeom>
              <a:blipFill>
                <a:blip r:embed="rId5"/>
                <a:stretch>
                  <a:fillRect l="-758" t="-1242" b="-3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CFF7C3-5A74-6040-82CE-48D2AA8A5C3F}"/>
                  </a:ext>
                </a:extLst>
              </p:cNvPr>
              <p:cNvSpPr txBox="1"/>
              <p:nvPr/>
            </p:nvSpPr>
            <p:spPr>
              <a:xfrm>
                <a:off x="599773" y="4688848"/>
                <a:ext cx="28194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2"/>
                    </a:solidFill>
                  </a:rPr>
                  <a:t>Using circuit efficiency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𝑒𝑙𝑒𝑐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) value of 0.7 from circuit efficiency calculations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CFF7C3-5A74-6040-82CE-48D2AA8A5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773" y="4688848"/>
                <a:ext cx="2819400" cy="1200329"/>
              </a:xfrm>
              <a:prstGeom prst="rect">
                <a:avLst/>
              </a:prstGeom>
              <a:blipFill>
                <a:blip r:embed="rId6"/>
                <a:stretch>
                  <a:fillRect l="-1345" t="-1042" b="-5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6903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48EB7-314D-E148-9331-BDEEC8768B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9CFE70-5D41-0040-BC1C-9445D2917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Rough Power Savings Estimate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40C256-87C7-1744-974B-6F134AC523F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46088" y="1670050"/>
            <a:ext cx="8438994" cy="4648200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Assume 50MW peak </a:t>
            </a:r>
            <a:r>
              <a:rPr lang="en-US" sz="2400" dirty="0" err="1"/>
              <a:t>rf</a:t>
            </a:r>
            <a:r>
              <a:rPr lang="en-US" sz="2400" dirty="0"/>
              <a:t> power, duty cycle 0.01%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Average power savings per tube is 1kW for increase in efficiency from 70-&gt;80%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Capturing the 30% energy loss in rise/fall time at 60% efficiency saves 2kW per tube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For recent CLIC concept, 5000 tubes with operation time of 5000 hours/year:</a:t>
            </a:r>
            <a:br>
              <a:rPr lang="en-US" sz="2400" dirty="0"/>
            </a:br>
            <a:r>
              <a:rPr lang="en-US" sz="2400" dirty="0"/>
              <a:t>5000 tubes X 5000 hours X 3 kW X 50 Euro/MW hour </a:t>
            </a:r>
            <a:br>
              <a:rPr lang="en-US" sz="2400" dirty="0"/>
            </a:br>
            <a:r>
              <a:rPr lang="en-US" sz="2400" dirty="0"/>
              <a:t>      =&gt; 3.8M Euro/year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Calculation doesn’t include savings from reduction in cooling costs, power plan acquisition cost, modulator cost reduction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System efficiency</a:t>
            </a:r>
          </a:p>
          <a:p>
            <a:pPr marL="522900" lvl="1" indent="-342900"/>
            <a:r>
              <a:rPr lang="en-US" sz="2400" dirty="0"/>
              <a:t>0.7 modulator X 0.7 tube efficiency =&gt; 0.5</a:t>
            </a:r>
          </a:p>
          <a:p>
            <a:pPr marL="522900" lvl="1" indent="-342900"/>
            <a:r>
              <a:rPr lang="en-US" sz="2400" dirty="0"/>
              <a:t>(0.7 / (1 – 0.6(1 - 0.7)) X 0.8 tube efficiency =&gt; 0.68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649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	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Pulsed depressed collector technology particularly useful for retrofitting low efficiency (&lt;50%) existing systems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Use of depressed collector for HEX klystron likely to provide 80% tube efficiency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Because of HEX high tube efficiency, largest gains result from recovery of pulse rise/fall time power loss </a:t>
            </a:r>
          </a:p>
        </p:txBody>
      </p:sp>
    </p:spTree>
    <p:extLst>
      <p:ext uri="{BB962C8B-B14F-4D97-AF65-F5344CB8AC3E}">
        <p14:creationId xmlns:p14="http://schemas.microsoft.com/office/powerpoint/2010/main" val="12757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5198B2-E6BC-ED44-9321-425E840EF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5AAC5D-3D1D-224A-99F3-816F8F198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600200"/>
            <a:ext cx="3733800" cy="434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94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9C85FF-8702-5C49-8643-BD3E4BAA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CEA841-91D3-C840-A052-901A03ABC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Depressed Collector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43BC30F-8797-2F4F-94F4-9EA0DEEB4A3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018733" y="1670050"/>
            <a:ext cx="6963660" cy="4648200"/>
          </a:xfrm>
        </p:spPr>
      </p:pic>
    </p:spTree>
    <p:extLst>
      <p:ext uri="{BB962C8B-B14F-4D97-AF65-F5344CB8AC3E}">
        <p14:creationId xmlns:p14="http://schemas.microsoft.com/office/powerpoint/2010/main" val="1332416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547099" y="5986616"/>
            <a:ext cx="318932" cy="539750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Effect of Collector Efficiency on Overall Efficiency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5867400" y="1444947"/>
                <a:ext cx="3371850" cy="837184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𝑜𝑣𝑒𝑟𝑎𝑙𝑙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𝑟𝑓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𝑐𝑜𝑙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(1−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𝑟𝑓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6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5867400" y="1444947"/>
                <a:ext cx="3371850" cy="83718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3"/>
              <p:cNvSpPr txBox="1">
                <a:spLocks/>
              </p:cNvSpPr>
              <p:nvPr/>
            </p:nvSpPr>
            <p:spPr>
              <a:xfrm>
                <a:off x="2699529" y="1444947"/>
                <a:ext cx="3371850" cy="837184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981E32"/>
                  </a:buClr>
                  <a:buFont typeface="Arial" pitchFamily="34" charset="0"/>
                  <a:buNone/>
                  <a:defRPr sz="1600" b="0" kern="120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180000" indent="-180000" algn="l" defTabSz="914400" rtl="0" eaLnBrk="1" latinLnBrk="0" hangingPunct="1">
                  <a:lnSpc>
                    <a:spcPct val="120000"/>
                  </a:lnSpc>
                  <a:spcBef>
                    <a:spcPts val="800"/>
                  </a:spcBef>
                  <a:spcAft>
                    <a:spcPts val="0"/>
                  </a:spcAft>
                  <a:buClr>
                    <a:srgbClr val="981E32"/>
                  </a:buClr>
                  <a:buSzPct val="10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504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-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828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152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-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𝑜𝑣𝑒𝑟𝑎𝑙𝑙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𝑟𝑓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𝑏𝑒𝑎𝑚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𝑟𝑒𝑐𝑜𝑣𝑒𝑟𝑒𝑑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7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529" y="1444947"/>
                <a:ext cx="3371850" cy="8371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>
            <a:off x="5952047" y="18288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3"/>
              <p:cNvSpPr txBox="1">
                <a:spLocks/>
              </p:cNvSpPr>
              <p:nvPr/>
            </p:nvSpPr>
            <p:spPr>
              <a:xfrm>
                <a:off x="5227991" y="4182529"/>
                <a:ext cx="3371850" cy="837184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981E32"/>
                  </a:buClr>
                  <a:buFont typeface="Arial" pitchFamily="34" charset="0"/>
                  <a:buNone/>
                  <a:defRPr sz="1600" b="0" kern="120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180000" indent="-180000" algn="l" defTabSz="914400" rtl="0" eaLnBrk="1" latinLnBrk="0" hangingPunct="1">
                  <a:lnSpc>
                    <a:spcPct val="120000"/>
                  </a:lnSpc>
                  <a:spcBef>
                    <a:spcPts val="800"/>
                  </a:spcBef>
                  <a:spcAft>
                    <a:spcPts val="0"/>
                  </a:spcAft>
                  <a:buClr>
                    <a:srgbClr val="981E32"/>
                  </a:buClr>
                  <a:buSzPct val="10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504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-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828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152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-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𝑜𝑣𝑒𝑟𝑎𝑙𝑙</m:t>
                        </m:r>
                      </m:sub>
                    </m:sSub>
                    <m:r>
                      <a:rPr lang="en-US" i="1" smtClean="0">
                        <a:solidFill>
                          <a:schemeClr val="bg2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𝑟𝑓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𝑐𝑜𝑙</m:t>
                        </m:r>
                      </m:sub>
                    </m:sSub>
                    <m:r>
                      <a:rPr lang="en-US" i="1">
                        <a:solidFill>
                          <a:schemeClr val="bg2"/>
                        </a:solidFill>
                        <a:latin typeface="Cambria Math"/>
                      </a:rPr>
                      <m:t>(1−</m:t>
                    </m:r>
                    <m:sSub>
                      <m:sSub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𝑟𝑓</m:t>
                        </m:r>
                      </m:sub>
                    </m:sSub>
                    <m:r>
                      <a:rPr lang="en-US" i="1">
                        <a:solidFill>
                          <a:schemeClr val="bg2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0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7991" y="4182529"/>
                <a:ext cx="3371850" cy="837184"/>
              </a:xfrm>
              <a:prstGeom prst="rect">
                <a:avLst/>
              </a:prstGeom>
              <a:blipFill>
                <a:blip r:embed="rId4"/>
                <a:stretch>
                  <a:fillRect l="-1880" t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3"/>
              <p:cNvSpPr txBox="1">
                <a:spLocks/>
              </p:cNvSpPr>
              <p:nvPr/>
            </p:nvSpPr>
            <p:spPr>
              <a:xfrm>
                <a:off x="864483" y="4030129"/>
                <a:ext cx="3371850" cy="837184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981E32"/>
                  </a:buClr>
                  <a:buFont typeface="Arial" pitchFamily="34" charset="0"/>
                  <a:buNone/>
                  <a:defRPr sz="1600" b="0" kern="120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180000" indent="-180000" algn="l" defTabSz="914400" rtl="0" eaLnBrk="1" latinLnBrk="0" hangingPunct="1">
                  <a:lnSpc>
                    <a:spcPct val="120000"/>
                  </a:lnSpc>
                  <a:spcBef>
                    <a:spcPts val="800"/>
                  </a:spcBef>
                  <a:spcAft>
                    <a:spcPts val="0"/>
                  </a:spcAft>
                  <a:buClr>
                    <a:srgbClr val="981E32"/>
                  </a:buClr>
                  <a:buSzPct val="10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504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-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828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152000" indent="-180000" algn="l" defTabSz="9144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rgbClr val="981E32"/>
                  </a:buClr>
                  <a:buSzPct val="100000"/>
                  <a:buFont typeface="Arial" pitchFamily="34" charset="0"/>
                  <a:buChar char="-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𝑜𝑣𝑒𝑟𝑎𝑙𝑙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𝑟𝑓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𝑟𝑒𝑐𝑜𝑣𝑒𝑟𝑒𝑑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𝑏𝑒𝑎𝑚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11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83" y="4030129"/>
                <a:ext cx="3371850" cy="8371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52400" y="1678873"/>
            <a:ext cx="268535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Claimed correct relation: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90286" y="2590800"/>
            <a:ext cx="845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1822" y="3359301"/>
            <a:ext cx="8241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“If I have a 50% klystron, and a 50% efficient collector, half of the wasted energy is recovered, so I have a 75% efficient system”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9090" y="4710484"/>
            <a:ext cx="8326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Say, with a 50% RF efficiency, and a 50% collector efficiency, the expected system efficiency would be 75%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With 10W beam power in and 5W RF out, 5W*0.5=2.5W would be recovered and 2.5W would be wasted.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To produce 5W of RF out, how much net power is input to the system?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5 W (for RF out) plus 2.5 W (wasted in collector) is 7.5W total input to the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System efficiency = RF Pout/Pin = 5W/7.5W = 66%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" y="2816705"/>
            <a:ext cx="286488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Claimed incorrect relation:</a:t>
            </a:r>
          </a:p>
        </p:txBody>
      </p:sp>
    </p:spTree>
    <p:extLst>
      <p:ext uri="{BB962C8B-B14F-4D97-AF65-F5344CB8AC3E}">
        <p14:creationId xmlns:p14="http://schemas.microsoft.com/office/powerpoint/2010/main" val="2928364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	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4"/>
          </p:nvPr>
        </p:nvSpPr>
        <p:spPr>
          <a:xfrm>
            <a:off x="446088" y="1447800"/>
            <a:ext cx="8240712" cy="5181600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Pulsed depressed collector technology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Current programs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Application to HEX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Conclusions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33413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High Efficiency Retrofit Program for S-Band Source at SLAC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46088" y="1670050"/>
            <a:ext cx="590883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Two programs to upgrade efficiency and power of 65MW S-Band 5045 tubes used in SLAC LCLS</a:t>
            </a:r>
          </a:p>
          <a:p>
            <a:pPr marL="465750" lvl="1" indent="-285750">
              <a:buFont typeface="Arial" charset="0"/>
              <a:buChar char="•"/>
            </a:pPr>
            <a:r>
              <a:rPr lang="en-US" sz="2400" dirty="0"/>
              <a:t>Redesign of 5045 interaction circuit to increase </a:t>
            </a:r>
            <a:r>
              <a:rPr lang="en-US" sz="2400" dirty="0" err="1"/>
              <a:t>rf</a:t>
            </a:r>
            <a:r>
              <a:rPr lang="en-US" sz="2400" dirty="0"/>
              <a:t> output power via increase in efficiency using high efficiency bunching technique Bunch-Align-Collect (BAC)</a:t>
            </a:r>
          </a:p>
          <a:p>
            <a:pPr marL="465750" lvl="1" indent="-285750">
              <a:buFont typeface="Arial" charset="0"/>
              <a:buChar char="•"/>
            </a:pPr>
            <a:r>
              <a:rPr lang="en-US" sz="2400" dirty="0"/>
              <a:t>Increase system efficiency by recovery of energy in spent beam of klystron (depressed collector) </a:t>
            </a:r>
          </a:p>
          <a:p>
            <a:pPr marL="465750" lvl="1" indent="-285750">
              <a:buFont typeface="Arial" charset="0"/>
              <a:buChar char="•"/>
            </a:pPr>
            <a:r>
              <a:rPr lang="en-US" sz="2400" dirty="0"/>
              <a:t>Both approaches constrained to be “plug-compatible”</a:t>
            </a:r>
          </a:p>
        </p:txBody>
      </p:sp>
      <p:pic>
        <p:nvPicPr>
          <p:cNvPr id="6" name="Picture 3" descr="5045 from chuck pic519_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5126" y="1575624"/>
            <a:ext cx="2133600" cy="48370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221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Depressed Collector Power Supply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115105C-0DB0-194A-B2FB-4F38D76CF071}"/>
              </a:ext>
            </a:extLst>
          </p:cNvPr>
          <p:cNvGrpSpPr/>
          <p:nvPr/>
        </p:nvGrpSpPr>
        <p:grpSpPr>
          <a:xfrm>
            <a:off x="3601939" y="3579365"/>
            <a:ext cx="5100029" cy="3022555"/>
            <a:chOff x="3826203" y="3260343"/>
            <a:chExt cx="5100029" cy="3022555"/>
          </a:xfrm>
        </p:grpSpPr>
        <p:grpSp>
          <p:nvGrpSpPr>
            <p:cNvPr id="42" name="Group 41"/>
            <p:cNvGrpSpPr/>
            <p:nvPr/>
          </p:nvGrpSpPr>
          <p:grpSpPr>
            <a:xfrm>
              <a:off x="8270314" y="3279392"/>
              <a:ext cx="295836" cy="1075766"/>
              <a:chOff x="5997388" y="1223683"/>
              <a:chExt cx="295836" cy="107576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5997388" y="1223683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5997388" y="1949825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4584325" y="4544911"/>
              <a:ext cx="488582" cy="337295"/>
              <a:chOff x="865093" y="2156013"/>
              <a:chExt cx="488582" cy="537883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865093" y="2156013"/>
                <a:ext cx="0" cy="53788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026459" y="2330825"/>
                <a:ext cx="0" cy="188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1205756" y="2156013"/>
                <a:ext cx="0" cy="53788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1353675" y="2330825"/>
                <a:ext cx="0" cy="188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Connector 36"/>
            <p:cNvCxnSpPr/>
            <p:nvPr/>
          </p:nvCxnSpPr>
          <p:spPr>
            <a:xfrm flipH="1">
              <a:off x="4041961" y="4713558"/>
              <a:ext cx="53788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041961" y="4018981"/>
              <a:ext cx="37651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068426" y="4713558"/>
              <a:ext cx="167602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4046442" y="5162539"/>
              <a:ext cx="53788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081870" y="5162539"/>
              <a:ext cx="333636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041960" y="5629825"/>
              <a:ext cx="53788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081870" y="5629825"/>
              <a:ext cx="369831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4041961" y="4018981"/>
              <a:ext cx="0" cy="161084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6744447" y="3938299"/>
              <a:ext cx="0" cy="7752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8418232" y="4173072"/>
              <a:ext cx="0" cy="98946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8778314" y="4156442"/>
              <a:ext cx="0" cy="147338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3840256" y="4310707"/>
              <a:ext cx="1580029" cy="1555750"/>
            </a:xfrm>
            <a:prstGeom prst="rect">
              <a:avLst/>
            </a:prstGeom>
            <a:noFill/>
            <a:ln>
              <a:solidFill>
                <a:schemeClr val="accent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26203" y="5913566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</a:rPr>
                <a:t>Power Supply</a:t>
              </a:r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4584325" y="4993892"/>
              <a:ext cx="488582" cy="337295"/>
              <a:chOff x="865093" y="2156013"/>
              <a:chExt cx="488582" cy="537883"/>
            </a:xfrm>
          </p:grpSpPr>
          <p:cxnSp>
            <p:nvCxnSpPr>
              <p:cNvPr id="112" name="Straight Connector 111"/>
              <p:cNvCxnSpPr/>
              <p:nvPr/>
            </p:nvCxnSpPr>
            <p:spPr>
              <a:xfrm>
                <a:off x="865093" y="2156013"/>
                <a:ext cx="0" cy="53788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1026459" y="2330825"/>
                <a:ext cx="0" cy="188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1205756" y="2156013"/>
                <a:ext cx="0" cy="53788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>
                <a:off x="1353675" y="2330825"/>
                <a:ext cx="0" cy="188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34"/>
            <p:cNvGrpSpPr/>
            <p:nvPr/>
          </p:nvGrpSpPr>
          <p:grpSpPr>
            <a:xfrm>
              <a:off x="4584325" y="5461178"/>
              <a:ext cx="488582" cy="337295"/>
              <a:chOff x="865093" y="2156013"/>
              <a:chExt cx="488582" cy="537883"/>
            </a:xfrm>
          </p:grpSpPr>
          <p:cxnSp>
            <p:nvCxnSpPr>
              <p:cNvPr id="137" name="Straight Connector 136"/>
              <p:cNvCxnSpPr/>
              <p:nvPr/>
            </p:nvCxnSpPr>
            <p:spPr>
              <a:xfrm>
                <a:off x="865093" y="2156013"/>
                <a:ext cx="0" cy="53788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1026459" y="2330825"/>
                <a:ext cx="0" cy="188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1205756" y="2156013"/>
                <a:ext cx="0" cy="53788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1353675" y="2330825"/>
                <a:ext cx="0" cy="188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5252197" y="3473627"/>
              <a:ext cx="2819400" cy="687296"/>
              <a:chOff x="1532965" y="1398495"/>
              <a:chExt cx="2819400" cy="68729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1869141" y="1398495"/>
                <a:ext cx="184464" cy="215153"/>
                <a:chOff x="1869141" y="1398495"/>
                <a:chExt cx="184464" cy="215153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flipV="1">
                  <a:off x="1869141" y="1398495"/>
                  <a:ext cx="0" cy="21515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869141" y="1398495"/>
                  <a:ext cx="18446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053605" y="1402977"/>
                  <a:ext cx="0" cy="2106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94"/>
              <p:cNvGrpSpPr/>
              <p:nvPr/>
            </p:nvGrpSpPr>
            <p:grpSpPr>
              <a:xfrm>
                <a:off x="3792071" y="1403725"/>
                <a:ext cx="184464" cy="215153"/>
                <a:chOff x="1869141" y="1398495"/>
                <a:chExt cx="184464" cy="215153"/>
              </a:xfrm>
            </p:grpSpPr>
            <p:cxnSp>
              <p:nvCxnSpPr>
                <p:cNvPr id="96" name="Straight Connector 95"/>
                <p:cNvCxnSpPr/>
                <p:nvPr/>
              </p:nvCxnSpPr>
              <p:spPr>
                <a:xfrm flipV="1">
                  <a:off x="1869141" y="1398495"/>
                  <a:ext cx="0" cy="21515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1869141" y="1398495"/>
                  <a:ext cx="18446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2053605" y="1402977"/>
                  <a:ext cx="0" cy="2106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Group 98"/>
              <p:cNvGrpSpPr/>
              <p:nvPr/>
            </p:nvGrpSpPr>
            <p:grpSpPr>
              <a:xfrm flipV="1">
                <a:off x="3792071" y="1870638"/>
                <a:ext cx="184464" cy="215153"/>
                <a:chOff x="1869141" y="1398495"/>
                <a:chExt cx="184464" cy="215153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1869141" y="1398495"/>
                  <a:ext cx="0" cy="21515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1869141" y="1398495"/>
                  <a:ext cx="18446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2053605" y="1402977"/>
                  <a:ext cx="0" cy="2106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" name="Group 103"/>
              <p:cNvGrpSpPr/>
              <p:nvPr/>
            </p:nvGrpSpPr>
            <p:grpSpPr>
              <a:xfrm flipV="1">
                <a:off x="1869141" y="1869143"/>
                <a:ext cx="184464" cy="215153"/>
                <a:chOff x="1869141" y="1398495"/>
                <a:chExt cx="184464" cy="215153"/>
              </a:xfrm>
            </p:grpSpPr>
            <p:cxnSp>
              <p:nvCxnSpPr>
                <p:cNvPr id="105" name="Straight Connector 104"/>
                <p:cNvCxnSpPr/>
                <p:nvPr/>
              </p:nvCxnSpPr>
              <p:spPr>
                <a:xfrm flipV="1">
                  <a:off x="1869141" y="1398495"/>
                  <a:ext cx="0" cy="21515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1869141" y="1398495"/>
                  <a:ext cx="18446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2053605" y="1402977"/>
                  <a:ext cx="0" cy="2106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>
              <a:xfrm>
                <a:off x="1532965" y="1613648"/>
                <a:ext cx="33617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1532965" y="1876240"/>
                <a:ext cx="33617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976535" y="1613648"/>
                <a:ext cx="37583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3976535" y="1876240"/>
                <a:ext cx="37583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2053605" y="1613648"/>
                <a:ext cx="173846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2053605" y="1876240"/>
                <a:ext cx="173846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4418478" y="3615569"/>
              <a:ext cx="564778" cy="403412"/>
              <a:chOff x="699246" y="1546413"/>
              <a:chExt cx="564778" cy="403412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H="1">
                <a:off x="699247" y="1748119"/>
                <a:ext cx="564777" cy="20170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H="1" flipV="1">
                <a:off x="699246" y="1546413"/>
                <a:ext cx="564777" cy="20170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Group 151"/>
            <p:cNvGrpSpPr/>
            <p:nvPr/>
          </p:nvGrpSpPr>
          <p:grpSpPr>
            <a:xfrm>
              <a:off x="8630396" y="3260343"/>
              <a:ext cx="295836" cy="1075766"/>
              <a:chOff x="5997388" y="1223683"/>
              <a:chExt cx="295836" cy="1075766"/>
            </a:xfrm>
          </p:grpSpPr>
          <p:cxnSp>
            <p:nvCxnSpPr>
              <p:cNvPr id="154" name="Straight Connector 153"/>
              <p:cNvCxnSpPr/>
              <p:nvPr/>
            </p:nvCxnSpPr>
            <p:spPr>
              <a:xfrm flipH="1">
                <a:off x="5997388" y="1223683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H="1" flipV="1">
                <a:off x="5997388" y="1949825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FF29D49-151E-0D4B-9BC5-FD45B0974AE0}"/>
              </a:ext>
            </a:extLst>
          </p:cNvPr>
          <p:cNvGrpSpPr/>
          <p:nvPr/>
        </p:nvGrpSpPr>
        <p:grpSpPr>
          <a:xfrm>
            <a:off x="451822" y="1336025"/>
            <a:ext cx="4538011" cy="2201309"/>
            <a:chOff x="3932605" y="1017793"/>
            <a:chExt cx="4538011" cy="2201309"/>
          </a:xfrm>
        </p:grpSpPr>
        <p:grpSp>
          <p:nvGrpSpPr>
            <p:cNvPr id="158" name="Group 157"/>
            <p:cNvGrpSpPr/>
            <p:nvPr/>
          </p:nvGrpSpPr>
          <p:grpSpPr>
            <a:xfrm>
              <a:off x="8174780" y="1017793"/>
              <a:ext cx="295836" cy="1075766"/>
              <a:chOff x="5997388" y="1223683"/>
              <a:chExt cx="295836" cy="1075766"/>
            </a:xfrm>
          </p:grpSpPr>
          <p:cxnSp>
            <p:nvCxnSpPr>
              <p:cNvPr id="161" name="Straight Connector 160"/>
              <p:cNvCxnSpPr/>
              <p:nvPr/>
            </p:nvCxnSpPr>
            <p:spPr>
              <a:xfrm flipH="1">
                <a:off x="5997388" y="1223683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H="1" flipV="1">
                <a:off x="5997388" y="1949825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Group 162"/>
            <p:cNvGrpSpPr/>
            <p:nvPr/>
          </p:nvGrpSpPr>
          <p:grpSpPr>
            <a:xfrm>
              <a:off x="4690496" y="2283312"/>
              <a:ext cx="488582" cy="337295"/>
              <a:chOff x="865093" y="2156013"/>
              <a:chExt cx="488582" cy="537883"/>
            </a:xfrm>
          </p:grpSpPr>
          <p:cxnSp>
            <p:nvCxnSpPr>
              <p:cNvPr id="164" name="Straight Connector 163"/>
              <p:cNvCxnSpPr/>
              <p:nvPr/>
            </p:nvCxnSpPr>
            <p:spPr>
              <a:xfrm>
                <a:off x="865093" y="2156013"/>
                <a:ext cx="0" cy="53788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1026459" y="2330825"/>
                <a:ext cx="0" cy="188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>
                <a:off x="1205756" y="2156013"/>
                <a:ext cx="0" cy="53788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>
                <a:off x="1353675" y="2330825"/>
                <a:ext cx="0" cy="188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8" name="Straight Connector 167"/>
            <p:cNvCxnSpPr/>
            <p:nvPr/>
          </p:nvCxnSpPr>
          <p:spPr>
            <a:xfrm flipH="1">
              <a:off x="4148132" y="2451959"/>
              <a:ext cx="53788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4148132" y="1757382"/>
              <a:ext cx="37651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5174597" y="2451959"/>
              <a:ext cx="167602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4148132" y="1757382"/>
              <a:ext cx="0" cy="6945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flipV="1">
              <a:off x="6850618" y="1676700"/>
              <a:ext cx="0" cy="7752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Rectangle 178"/>
            <p:cNvSpPr/>
            <p:nvPr/>
          </p:nvSpPr>
          <p:spPr>
            <a:xfrm>
              <a:off x="3946427" y="2049108"/>
              <a:ext cx="1625659" cy="777875"/>
            </a:xfrm>
            <a:prstGeom prst="rect">
              <a:avLst/>
            </a:prstGeom>
            <a:noFill/>
            <a:ln>
              <a:solidFill>
                <a:schemeClr val="accent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3932605" y="2849770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</a:rPr>
                <a:t>Power Supply</a:t>
              </a:r>
            </a:p>
          </p:txBody>
        </p:sp>
        <p:grpSp>
          <p:nvGrpSpPr>
            <p:cNvPr id="191" name="Group 190"/>
            <p:cNvGrpSpPr/>
            <p:nvPr/>
          </p:nvGrpSpPr>
          <p:grpSpPr>
            <a:xfrm>
              <a:off x="5358368" y="1212028"/>
              <a:ext cx="2819400" cy="687296"/>
              <a:chOff x="1532965" y="1398495"/>
              <a:chExt cx="2819400" cy="687296"/>
            </a:xfrm>
          </p:grpSpPr>
          <p:grpSp>
            <p:nvGrpSpPr>
              <p:cNvPr id="192" name="Group 191"/>
              <p:cNvGrpSpPr/>
              <p:nvPr/>
            </p:nvGrpSpPr>
            <p:grpSpPr>
              <a:xfrm>
                <a:off x="1869141" y="1398495"/>
                <a:ext cx="184464" cy="215153"/>
                <a:chOff x="1869141" y="1398495"/>
                <a:chExt cx="184464" cy="215153"/>
              </a:xfrm>
            </p:grpSpPr>
            <p:cxnSp>
              <p:nvCxnSpPr>
                <p:cNvPr id="211" name="Straight Connector 210"/>
                <p:cNvCxnSpPr/>
                <p:nvPr/>
              </p:nvCxnSpPr>
              <p:spPr>
                <a:xfrm flipV="1">
                  <a:off x="1869141" y="1398495"/>
                  <a:ext cx="0" cy="21515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>
                  <a:off x="1869141" y="1398495"/>
                  <a:ext cx="18446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>
                  <a:off x="2053605" y="1402977"/>
                  <a:ext cx="0" cy="2106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" name="Group 192"/>
              <p:cNvGrpSpPr/>
              <p:nvPr/>
            </p:nvGrpSpPr>
            <p:grpSpPr>
              <a:xfrm>
                <a:off x="3792071" y="1403725"/>
                <a:ext cx="184464" cy="215153"/>
                <a:chOff x="1869141" y="1398495"/>
                <a:chExt cx="184464" cy="215153"/>
              </a:xfrm>
            </p:grpSpPr>
            <p:cxnSp>
              <p:nvCxnSpPr>
                <p:cNvPr id="208" name="Straight Connector 207"/>
                <p:cNvCxnSpPr/>
                <p:nvPr/>
              </p:nvCxnSpPr>
              <p:spPr>
                <a:xfrm flipV="1">
                  <a:off x="1869141" y="1398495"/>
                  <a:ext cx="0" cy="21515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1869141" y="1398495"/>
                  <a:ext cx="18446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2053605" y="1402977"/>
                  <a:ext cx="0" cy="2106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4" name="Group 193"/>
              <p:cNvGrpSpPr/>
              <p:nvPr/>
            </p:nvGrpSpPr>
            <p:grpSpPr>
              <a:xfrm flipV="1">
                <a:off x="3792071" y="1870638"/>
                <a:ext cx="184464" cy="215153"/>
                <a:chOff x="1869141" y="1398495"/>
                <a:chExt cx="184464" cy="215153"/>
              </a:xfrm>
            </p:grpSpPr>
            <p:cxnSp>
              <p:nvCxnSpPr>
                <p:cNvPr id="205" name="Straight Connector 204"/>
                <p:cNvCxnSpPr/>
                <p:nvPr/>
              </p:nvCxnSpPr>
              <p:spPr>
                <a:xfrm flipV="1">
                  <a:off x="1869141" y="1398495"/>
                  <a:ext cx="0" cy="21515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1869141" y="1398495"/>
                  <a:ext cx="18446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>
                  <a:off x="2053605" y="1402977"/>
                  <a:ext cx="0" cy="2106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5" name="Group 194"/>
              <p:cNvGrpSpPr/>
              <p:nvPr/>
            </p:nvGrpSpPr>
            <p:grpSpPr>
              <a:xfrm flipV="1">
                <a:off x="1869141" y="1869143"/>
                <a:ext cx="184464" cy="215153"/>
                <a:chOff x="1869141" y="1398495"/>
                <a:chExt cx="184464" cy="215153"/>
              </a:xfrm>
            </p:grpSpPr>
            <p:cxnSp>
              <p:nvCxnSpPr>
                <p:cNvPr id="202" name="Straight Connector 201"/>
                <p:cNvCxnSpPr/>
                <p:nvPr/>
              </p:nvCxnSpPr>
              <p:spPr>
                <a:xfrm flipV="1">
                  <a:off x="1869141" y="1398495"/>
                  <a:ext cx="0" cy="21515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/>
                <p:cNvCxnSpPr/>
                <p:nvPr/>
              </p:nvCxnSpPr>
              <p:spPr>
                <a:xfrm>
                  <a:off x="1869141" y="1398495"/>
                  <a:ext cx="18446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>
                  <a:off x="2053605" y="1402977"/>
                  <a:ext cx="0" cy="2106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6" name="Straight Connector 195"/>
              <p:cNvCxnSpPr/>
              <p:nvPr/>
            </p:nvCxnSpPr>
            <p:spPr>
              <a:xfrm>
                <a:off x="1532965" y="1613648"/>
                <a:ext cx="33617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>
                <a:off x="1532965" y="1876240"/>
                <a:ext cx="33617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3976535" y="1613648"/>
                <a:ext cx="37583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3976535" y="1876240"/>
                <a:ext cx="37583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2053605" y="1613648"/>
                <a:ext cx="173846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2053605" y="1876240"/>
                <a:ext cx="173846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4" name="Group 213"/>
            <p:cNvGrpSpPr/>
            <p:nvPr/>
          </p:nvGrpSpPr>
          <p:grpSpPr>
            <a:xfrm>
              <a:off x="4524649" y="1353970"/>
              <a:ext cx="564778" cy="403412"/>
              <a:chOff x="699246" y="1546413"/>
              <a:chExt cx="564778" cy="403412"/>
            </a:xfrm>
          </p:grpSpPr>
          <p:cxnSp>
            <p:nvCxnSpPr>
              <p:cNvPr id="215" name="Straight Connector 214"/>
              <p:cNvCxnSpPr/>
              <p:nvPr/>
            </p:nvCxnSpPr>
            <p:spPr>
              <a:xfrm flipH="1">
                <a:off x="699247" y="1748119"/>
                <a:ext cx="564777" cy="20170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 flipH="1" flipV="1">
                <a:off x="699246" y="1546413"/>
                <a:ext cx="564777" cy="20170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0" name="Content Placeholder 4"/>
          <p:cNvSpPr>
            <a:spLocks noGrp="1"/>
          </p:cNvSpPr>
          <p:nvPr>
            <p:ph sz="quarter" idx="14"/>
          </p:nvPr>
        </p:nvSpPr>
        <p:spPr>
          <a:xfrm>
            <a:off x="5319675" y="1832879"/>
            <a:ext cx="3424516" cy="240411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800" dirty="0"/>
              <a:t>In the conventional approach to depressed collectors, the power supply must be replaced with one appropriate for multiple collector stages</a:t>
            </a:r>
          </a:p>
        </p:txBody>
      </p:sp>
      <p:sp>
        <p:nvSpPr>
          <p:cNvPr id="221" name="Content Placeholder 4"/>
          <p:cNvSpPr txBox="1">
            <a:spLocks/>
          </p:cNvSpPr>
          <p:nvPr/>
        </p:nvSpPr>
        <p:spPr>
          <a:xfrm>
            <a:off x="236523" y="4892024"/>
            <a:ext cx="3084209" cy="866382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Font typeface="Arial" pitchFamily="34" charset="0"/>
              <a:buNone/>
              <a:defRPr sz="2000" b="0" kern="1200" baseline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04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8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Upgrading existing systems </a:t>
            </a:r>
            <a:br>
              <a:rPr lang="en-US" dirty="0"/>
            </a:br>
            <a:r>
              <a:rPr lang="en-US" dirty="0"/>
              <a:t>is very expensive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2DC372F-AD86-FD47-A221-3625337D7B4F}"/>
              </a:ext>
            </a:extLst>
          </p:cNvPr>
          <p:cNvCxnSpPr>
            <a:cxnSpLocks/>
          </p:cNvCxnSpPr>
          <p:nvPr/>
        </p:nvCxnSpPr>
        <p:spPr>
          <a:xfrm>
            <a:off x="3941163" y="2829218"/>
            <a:ext cx="778044" cy="864383"/>
          </a:xfrm>
          <a:prstGeom prst="straightConnector1">
            <a:avLst/>
          </a:prstGeom>
          <a:ln w="317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225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BCC7A1-6A63-A44F-8D47-CBBE43E22A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92002F-A8E7-2643-9DA5-0B13D98D0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Feed-forward energy recovery scheme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61D4BA3-CB44-7941-ACEE-D94C7831BB93}"/>
              </a:ext>
            </a:extLst>
          </p:cNvPr>
          <p:cNvGrpSpPr/>
          <p:nvPr/>
        </p:nvGrpSpPr>
        <p:grpSpPr>
          <a:xfrm>
            <a:off x="1295400" y="1523715"/>
            <a:ext cx="5593605" cy="2230933"/>
            <a:chOff x="990600" y="2893495"/>
            <a:chExt cx="5593605" cy="22309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C8A3081-CC40-7E43-83FB-6B1204F68EF4}"/>
                </a:ext>
              </a:extLst>
            </p:cNvPr>
            <p:cNvGrpSpPr/>
            <p:nvPr/>
          </p:nvGrpSpPr>
          <p:grpSpPr>
            <a:xfrm>
              <a:off x="990600" y="2893495"/>
              <a:ext cx="4538011" cy="2201309"/>
              <a:chOff x="3932605" y="1017793"/>
              <a:chExt cx="4538011" cy="220130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FF37DC3E-AAB5-7A41-A365-BAC34922AD36}"/>
                  </a:ext>
                </a:extLst>
              </p:cNvPr>
              <p:cNvGrpSpPr/>
              <p:nvPr/>
            </p:nvGrpSpPr>
            <p:grpSpPr>
              <a:xfrm>
                <a:off x="8174780" y="1017793"/>
                <a:ext cx="295836" cy="1075766"/>
                <a:chOff x="5997388" y="1223683"/>
                <a:chExt cx="295836" cy="1075766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441C515-D6E3-7F48-9D31-368C7313AD1A}"/>
                    </a:ext>
                  </a:extLst>
                </p:cNvPr>
                <p:cNvCxnSpPr/>
                <p:nvPr/>
              </p:nvCxnSpPr>
              <p:spPr>
                <a:xfrm flipH="1">
                  <a:off x="5997388" y="1223683"/>
                  <a:ext cx="295836" cy="3496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9596DC9D-45CE-F145-B42F-C93CDD605A4F}"/>
                    </a:ext>
                  </a:extLst>
                </p:cNvPr>
                <p:cNvCxnSpPr/>
                <p:nvPr/>
              </p:nvCxnSpPr>
              <p:spPr>
                <a:xfrm flipH="1" flipV="1">
                  <a:off x="5997388" y="1949825"/>
                  <a:ext cx="295836" cy="3496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410CE3E-E7C5-7541-AF59-B5B778C78AB8}"/>
                  </a:ext>
                </a:extLst>
              </p:cNvPr>
              <p:cNvGrpSpPr/>
              <p:nvPr/>
            </p:nvGrpSpPr>
            <p:grpSpPr>
              <a:xfrm>
                <a:off x="4690496" y="2283312"/>
                <a:ext cx="488582" cy="337295"/>
                <a:chOff x="865093" y="2156013"/>
                <a:chExt cx="488582" cy="537883"/>
              </a:xfrm>
            </p:grpSpPr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90C516DE-C8F9-AA44-877D-14CF5EF3B9A8}"/>
                    </a:ext>
                  </a:extLst>
                </p:cNvPr>
                <p:cNvCxnSpPr/>
                <p:nvPr/>
              </p:nvCxnSpPr>
              <p:spPr>
                <a:xfrm>
                  <a:off x="865093" y="2156013"/>
                  <a:ext cx="0" cy="53788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1DD4A4D2-EC08-B442-8361-3663B9C2AD2F}"/>
                    </a:ext>
                  </a:extLst>
                </p:cNvPr>
                <p:cNvCxnSpPr/>
                <p:nvPr/>
              </p:nvCxnSpPr>
              <p:spPr>
                <a:xfrm>
                  <a:off x="1026459" y="2330825"/>
                  <a:ext cx="0" cy="188259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5BC96A3C-368D-E54A-A000-F43C03AE7583}"/>
                    </a:ext>
                  </a:extLst>
                </p:cNvPr>
                <p:cNvCxnSpPr/>
                <p:nvPr/>
              </p:nvCxnSpPr>
              <p:spPr>
                <a:xfrm>
                  <a:off x="1205756" y="2156013"/>
                  <a:ext cx="0" cy="53788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14439AA3-E207-1C49-AEB2-7EEEDB538A59}"/>
                    </a:ext>
                  </a:extLst>
                </p:cNvPr>
                <p:cNvCxnSpPr/>
                <p:nvPr/>
              </p:nvCxnSpPr>
              <p:spPr>
                <a:xfrm>
                  <a:off x="1353675" y="2330825"/>
                  <a:ext cx="0" cy="188259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99E5B17-2739-D043-9C28-C85DF93DE933}"/>
                  </a:ext>
                </a:extLst>
              </p:cNvPr>
              <p:cNvCxnSpPr/>
              <p:nvPr/>
            </p:nvCxnSpPr>
            <p:spPr>
              <a:xfrm flipH="1">
                <a:off x="4148132" y="2451959"/>
                <a:ext cx="537883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ABB61CC9-3FE1-E949-B616-B8134AA33698}"/>
                  </a:ext>
                </a:extLst>
              </p:cNvPr>
              <p:cNvCxnSpPr/>
              <p:nvPr/>
            </p:nvCxnSpPr>
            <p:spPr>
              <a:xfrm>
                <a:off x="4148132" y="1757382"/>
                <a:ext cx="37651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BC602DA-6751-FF44-8219-EACF6D50DF37}"/>
                  </a:ext>
                </a:extLst>
              </p:cNvPr>
              <p:cNvCxnSpPr/>
              <p:nvPr/>
            </p:nvCxnSpPr>
            <p:spPr>
              <a:xfrm>
                <a:off x="5174597" y="2451959"/>
                <a:ext cx="1676021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60D88CEA-4606-FE4E-9EC2-EB886D34F09C}"/>
                  </a:ext>
                </a:extLst>
              </p:cNvPr>
              <p:cNvCxnSpPr/>
              <p:nvPr/>
            </p:nvCxnSpPr>
            <p:spPr>
              <a:xfrm>
                <a:off x="4148132" y="1757382"/>
                <a:ext cx="0" cy="694577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1785881F-AE05-014D-AEEC-266E1E8D2C7E}"/>
                  </a:ext>
                </a:extLst>
              </p:cNvPr>
              <p:cNvCxnSpPr/>
              <p:nvPr/>
            </p:nvCxnSpPr>
            <p:spPr>
              <a:xfrm flipV="1">
                <a:off x="6850618" y="1676700"/>
                <a:ext cx="0" cy="7752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24FB4EA-B308-2649-BDB0-13340871CC60}"/>
                  </a:ext>
                </a:extLst>
              </p:cNvPr>
              <p:cNvSpPr/>
              <p:nvPr/>
            </p:nvSpPr>
            <p:spPr>
              <a:xfrm>
                <a:off x="3946427" y="2049108"/>
                <a:ext cx="1625659" cy="777875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911F758-2233-3746-A502-240CBCBAE64A}"/>
                  </a:ext>
                </a:extLst>
              </p:cNvPr>
              <p:cNvSpPr txBox="1"/>
              <p:nvPr/>
            </p:nvSpPr>
            <p:spPr>
              <a:xfrm>
                <a:off x="3932605" y="2849770"/>
                <a:ext cx="16081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5"/>
                    </a:solidFill>
                  </a:rPr>
                  <a:t>Power Supply</a:t>
                </a: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587CA55-9A56-1F4E-B535-CFFFC429F590}"/>
                  </a:ext>
                </a:extLst>
              </p:cNvPr>
              <p:cNvGrpSpPr/>
              <p:nvPr/>
            </p:nvGrpSpPr>
            <p:grpSpPr>
              <a:xfrm>
                <a:off x="5358368" y="1212028"/>
                <a:ext cx="2819400" cy="687296"/>
                <a:chOff x="1532965" y="1398495"/>
                <a:chExt cx="2819400" cy="687296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01261E09-D614-0D46-96E8-19DBBCD62416}"/>
                    </a:ext>
                  </a:extLst>
                </p:cNvPr>
                <p:cNvGrpSpPr/>
                <p:nvPr/>
              </p:nvGrpSpPr>
              <p:grpSpPr>
                <a:xfrm>
                  <a:off x="1869141" y="1398495"/>
                  <a:ext cx="184464" cy="215153"/>
                  <a:chOff x="1869141" y="1398495"/>
                  <a:chExt cx="184464" cy="215153"/>
                </a:xfrm>
              </p:grpSpPr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2464F3E5-3510-2646-A539-F989238CA1F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869141" y="1398495"/>
                    <a:ext cx="0" cy="215153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3C838965-A848-CD46-A3F7-1BB8D14188D9}"/>
                      </a:ext>
                    </a:extLst>
                  </p:cNvPr>
                  <p:cNvCxnSpPr/>
                  <p:nvPr/>
                </p:nvCxnSpPr>
                <p:spPr>
                  <a:xfrm>
                    <a:off x="1869141" y="1398495"/>
                    <a:ext cx="184464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15F09FE5-0059-8E4B-B662-87A931674645}"/>
                      </a:ext>
                    </a:extLst>
                  </p:cNvPr>
                  <p:cNvCxnSpPr/>
                  <p:nvPr/>
                </p:nvCxnSpPr>
                <p:spPr>
                  <a:xfrm>
                    <a:off x="2053605" y="1402977"/>
                    <a:ext cx="0" cy="210671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4029D795-3A92-9F4B-900E-DC600167E3C1}"/>
                    </a:ext>
                  </a:extLst>
                </p:cNvPr>
                <p:cNvGrpSpPr/>
                <p:nvPr/>
              </p:nvGrpSpPr>
              <p:grpSpPr>
                <a:xfrm>
                  <a:off x="3792071" y="1403725"/>
                  <a:ext cx="184464" cy="215153"/>
                  <a:chOff x="1869141" y="1398495"/>
                  <a:chExt cx="184464" cy="215153"/>
                </a:xfrm>
              </p:grpSpPr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EAF3D79D-0AC7-E74A-BBC8-416E06499F4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869141" y="1398495"/>
                    <a:ext cx="0" cy="215153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D67E7C91-975B-CA49-BB9B-3B67123B4D76}"/>
                      </a:ext>
                    </a:extLst>
                  </p:cNvPr>
                  <p:cNvCxnSpPr/>
                  <p:nvPr/>
                </p:nvCxnSpPr>
                <p:spPr>
                  <a:xfrm>
                    <a:off x="1869141" y="1398495"/>
                    <a:ext cx="184464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5D29D66C-62DD-C14D-92D5-6AEE039391EC}"/>
                      </a:ext>
                    </a:extLst>
                  </p:cNvPr>
                  <p:cNvCxnSpPr/>
                  <p:nvPr/>
                </p:nvCxnSpPr>
                <p:spPr>
                  <a:xfrm>
                    <a:off x="2053605" y="1402977"/>
                    <a:ext cx="0" cy="210671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619C689C-08B8-764A-8A2A-813CF6CDC461}"/>
                    </a:ext>
                  </a:extLst>
                </p:cNvPr>
                <p:cNvGrpSpPr/>
                <p:nvPr/>
              </p:nvGrpSpPr>
              <p:grpSpPr>
                <a:xfrm flipV="1">
                  <a:off x="3792071" y="1870638"/>
                  <a:ext cx="184464" cy="215153"/>
                  <a:chOff x="1869141" y="1398495"/>
                  <a:chExt cx="184464" cy="215153"/>
                </a:xfrm>
              </p:grpSpPr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167BAB84-5CCD-6946-BBBB-FFF9EBAFBCA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869141" y="1398495"/>
                    <a:ext cx="0" cy="215153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2D21AE09-5C85-4947-B544-D870D640CE91}"/>
                      </a:ext>
                    </a:extLst>
                  </p:cNvPr>
                  <p:cNvCxnSpPr/>
                  <p:nvPr/>
                </p:nvCxnSpPr>
                <p:spPr>
                  <a:xfrm>
                    <a:off x="1869141" y="1398495"/>
                    <a:ext cx="184464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77E783B6-FF1F-304C-B608-B26A7337A4D9}"/>
                      </a:ext>
                    </a:extLst>
                  </p:cNvPr>
                  <p:cNvCxnSpPr/>
                  <p:nvPr/>
                </p:nvCxnSpPr>
                <p:spPr>
                  <a:xfrm>
                    <a:off x="2053605" y="1402977"/>
                    <a:ext cx="0" cy="210671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726A1220-50EA-EF46-B3D1-F3EB8C51A130}"/>
                    </a:ext>
                  </a:extLst>
                </p:cNvPr>
                <p:cNvGrpSpPr/>
                <p:nvPr/>
              </p:nvGrpSpPr>
              <p:grpSpPr>
                <a:xfrm flipV="1">
                  <a:off x="1869141" y="1869143"/>
                  <a:ext cx="184464" cy="215153"/>
                  <a:chOff x="1869141" y="1398495"/>
                  <a:chExt cx="184464" cy="215153"/>
                </a:xfrm>
              </p:grpSpPr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B3E77696-C20A-4C42-98EE-0ADEA80E749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869141" y="1398495"/>
                    <a:ext cx="0" cy="215153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B108D32C-D07E-3C45-9BD8-72E84DC334BA}"/>
                      </a:ext>
                    </a:extLst>
                  </p:cNvPr>
                  <p:cNvCxnSpPr/>
                  <p:nvPr/>
                </p:nvCxnSpPr>
                <p:spPr>
                  <a:xfrm>
                    <a:off x="1869141" y="1398495"/>
                    <a:ext cx="184464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28F27D48-E675-6C42-9818-7586DA286DF2}"/>
                      </a:ext>
                    </a:extLst>
                  </p:cNvPr>
                  <p:cNvCxnSpPr/>
                  <p:nvPr/>
                </p:nvCxnSpPr>
                <p:spPr>
                  <a:xfrm>
                    <a:off x="2053605" y="1402977"/>
                    <a:ext cx="0" cy="210671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DC7B52F8-2A90-6449-9EC1-2558D28183DC}"/>
                    </a:ext>
                  </a:extLst>
                </p:cNvPr>
                <p:cNvCxnSpPr/>
                <p:nvPr/>
              </p:nvCxnSpPr>
              <p:spPr>
                <a:xfrm>
                  <a:off x="1532965" y="1613648"/>
                  <a:ext cx="336176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F5007A95-6186-4F40-AA68-338DA5C5C65A}"/>
                    </a:ext>
                  </a:extLst>
                </p:cNvPr>
                <p:cNvCxnSpPr/>
                <p:nvPr/>
              </p:nvCxnSpPr>
              <p:spPr>
                <a:xfrm>
                  <a:off x="1532965" y="1876240"/>
                  <a:ext cx="336176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99A92D95-F5ED-2746-9811-2F36110EB106}"/>
                    </a:ext>
                  </a:extLst>
                </p:cNvPr>
                <p:cNvCxnSpPr/>
                <p:nvPr/>
              </p:nvCxnSpPr>
              <p:spPr>
                <a:xfrm>
                  <a:off x="3976535" y="1613648"/>
                  <a:ext cx="37583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2BFD98D9-8FBE-474C-B0B8-BC3123CDC28D}"/>
                    </a:ext>
                  </a:extLst>
                </p:cNvPr>
                <p:cNvCxnSpPr/>
                <p:nvPr/>
              </p:nvCxnSpPr>
              <p:spPr>
                <a:xfrm>
                  <a:off x="3976535" y="1876240"/>
                  <a:ext cx="37583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95076299-B545-954B-B88C-3E244FA03EC0}"/>
                    </a:ext>
                  </a:extLst>
                </p:cNvPr>
                <p:cNvCxnSpPr/>
                <p:nvPr/>
              </p:nvCxnSpPr>
              <p:spPr>
                <a:xfrm>
                  <a:off x="2053605" y="1613648"/>
                  <a:ext cx="1738466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EA8F6EDF-9195-BA4C-9AA8-352D1707C029}"/>
                    </a:ext>
                  </a:extLst>
                </p:cNvPr>
                <p:cNvCxnSpPr/>
                <p:nvPr/>
              </p:nvCxnSpPr>
              <p:spPr>
                <a:xfrm>
                  <a:off x="2053605" y="1876240"/>
                  <a:ext cx="1738466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3F922E5-2A1F-BD46-A5F7-DD10010B9D92}"/>
                  </a:ext>
                </a:extLst>
              </p:cNvPr>
              <p:cNvGrpSpPr/>
              <p:nvPr/>
            </p:nvGrpSpPr>
            <p:grpSpPr>
              <a:xfrm>
                <a:off x="4524649" y="1353970"/>
                <a:ext cx="564778" cy="403412"/>
                <a:chOff x="699246" y="1546413"/>
                <a:chExt cx="564778" cy="403412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D54F07F2-8111-7D44-A2A7-082ABD3364CD}"/>
                    </a:ext>
                  </a:extLst>
                </p:cNvPr>
                <p:cNvCxnSpPr/>
                <p:nvPr/>
              </p:nvCxnSpPr>
              <p:spPr>
                <a:xfrm flipH="1">
                  <a:off x="699247" y="1748119"/>
                  <a:ext cx="564777" cy="20170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31D02BF-49B0-6E40-A7A3-48EA22438CE7}"/>
                    </a:ext>
                  </a:extLst>
                </p:cNvPr>
                <p:cNvCxnSpPr/>
                <p:nvPr/>
              </p:nvCxnSpPr>
              <p:spPr>
                <a:xfrm flipH="1" flipV="1">
                  <a:off x="699246" y="1546413"/>
                  <a:ext cx="564777" cy="20170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0721128-01D3-E841-A926-AACFE85DC46D}"/>
                </a:ext>
              </a:extLst>
            </p:cNvPr>
            <p:cNvGrpSpPr/>
            <p:nvPr/>
          </p:nvGrpSpPr>
          <p:grpSpPr>
            <a:xfrm>
              <a:off x="5591012" y="2913672"/>
              <a:ext cx="295836" cy="1075766"/>
              <a:chOff x="5997388" y="1223683"/>
              <a:chExt cx="295836" cy="1075766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60A1793-D9B2-CE41-9321-EC998CF63D8D}"/>
                  </a:ext>
                </a:extLst>
              </p:cNvPr>
              <p:cNvCxnSpPr/>
              <p:nvPr/>
            </p:nvCxnSpPr>
            <p:spPr>
              <a:xfrm flipH="1">
                <a:off x="5997388" y="1223683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EE71D143-1082-AC4D-A8AA-468E49B85591}"/>
                  </a:ext>
                </a:extLst>
              </p:cNvPr>
              <p:cNvCxnSpPr/>
              <p:nvPr/>
            </p:nvCxnSpPr>
            <p:spPr>
              <a:xfrm flipH="1" flipV="1">
                <a:off x="5997388" y="1949825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1CB1E81-9C1A-C64F-B85E-E8C910736D98}"/>
                </a:ext>
              </a:extLst>
            </p:cNvPr>
            <p:cNvGrpSpPr/>
            <p:nvPr/>
          </p:nvGrpSpPr>
          <p:grpSpPr>
            <a:xfrm>
              <a:off x="5951094" y="2894623"/>
              <a:ext cx="295836" cy="1075766"/>
              <a:chOff x="5997388" y="1223683"/>
              <a:chExt cx="295836" cy="1075766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8954FE01-970A-A44F-B674-687F935C75F4}"/>
                  </a:ext>
                </a:extLst>
              </p:cNvPr>
              <p:cNvCxnSpPr/>
              <p:nvPr/>
            </p:nvCxnSpPr>
            <p:spPr>
              <a:xfrm flipH="1">
                <a:off x="5997388" y="1223683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B88DB73-F7AF-1144-96C5-B9F29ED7FEF4}"/>
                  </a:ext>
                </a:extLst>
              </p:cNvPr>
              <p:cNvCxnSpPr/>
              <p:nvPr/>
            </p:nvCxnSpPr>
            <p:spPr>
              <a:xfrm flipH="1" flipV="1">
                <a:off x="5997388" y="1949825"/>
                <a:ext cx="295836" cy="3496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269FC77-18B4-3B4C-B9E8-F446C064D044}"/>
                </a:ext>
              </a:extLst>
            </p:cNvPr>
            <p:cNvSpPr txBox="1"/>
            <p:nvPr/>
          </p:nvSpPr>
          <p:spPr>
            <a:xfrm>
              <a:off x="4473017" y="4580106"/>
              <a:ext cx="2013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Energy Recovery 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593057A-A01F-AD4E-AEC1-5B4DE9B04D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6232" y="3822838"/>
              <a:ext cx="0" cy="563038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46A6ADA-6180-6949-AB84-1191FFB9C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7231" y="3853145"/>
              <a:ext cx="0" cy="55066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181F93B-6718-DB44-BE9B-2E7CA5832B6D}"/>
                </a:ext>
              </a:extLst>
            </p:cNvPr>
            <p:cNvSpPr/>
            <p:nvPr/>
          </p:nvSpPr>
          <p:spPr>
            <a:xfrm>
              <a:off x="2661429" y="4463159"/>
              <a:ext cx="1684983" cy="204747"/>
            </a:xfrm>
            <a:custGeom>
              <a:avLst/>
              <a:gdLst>
                <a:gd name="connsiteX0" fmla="*/ 1344706 w 1344706"/>
                <a:gd name="connsiteY0" fmla="*/ 215189 h 215189"/>
                <a:gd name="connsiteX1" fmla="*/ 591670 w 1344706"/>
                <a:gd name="connsiteY1" fmla="*/ 36 h 215189"/>
                <a:gd name="connsiteX2" fmla="*/ 0 w 1344706"/>
                <a:gd name="connsiteY2" fmla="*/ 201741 h 215189"/>
                <a:gd name="connsiteX0" fmla="*/ 1277470 w 1277470"/>
                <a:gd name="connsiteY0" fmla="*/ 311106 h 311106"/>
                <a:gd name="connsiteX1" fmla="*/ 591670 w 1277470"/>
                <a:gd name="connsiteY1" fmla="*/ 1824 h 311106"/>
                <a:gd name="connsiteX2" fmla="*/ 0 w 1277470"/>
                <a:gd name="connsiteY2" fmla="*/ 203529 h 311106"/>
                <a:gd name="connsiteX0" fmla="*/ 1277470 w 1277470"/>
                <a:gd name="connsiteY0" fmla="*/ 311106 h 311106"/>
                <a:gd name="connsiteX1" fmla="*/ 591670 w 1277470"/>
                <a:gd name="connsiteY1" fmla="*/ 1824 h 311106"/>
                <a:gd name="connsiteX2" fmla="*/ 0 w 1277470"/>
                <a:gd name="connsiteY2" fmla="*/ 203529 h 311106"/>
                <a:gd name="connsiteX0" fmla="*/ 1277470 w 1277470"/>
                <a:gd name="connsiteY0" fmla="*/ 311106 h 311106"/>
                <a:gd name="connsiteX1" fmla="*/ 658905 w 1277470"/>
                <a:gd name="connsiteY1" fmla="*/ 1824 h 311106"/>
                <a:gd name="connsiteX2" fmla="*/ 0 w 1277470"/>
                <a:gd name="connsiteY2" fmla="*/ 203529 h 311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7470" h="311106">
                  <a:moveTo>
                    <a:pt x="1277470" y="311106"/>
                  </a:moveTo>
                  <a:cubicBezTo>
                    <a:pt x="1093694" y="110521"/>
                    <a:pt x="871817" y="19753"/>
                    <a:pt x="658905" y="1824"/>
                  </a:cubicBezTo>
                  <a:cubicBezTo>
                    <a:pt x="445993" y="-16105"/>
                    <a:pt x="183776" y="101556"/>
                    <a:pt x="0" y="203529"/>
                  </a:cubicBezTo>
                </a:path>
              </a:pathLst>
            </a:custGeom>
            <a:ln w="57150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3D3EBC4-DF65-1D4C-97AC-148F506B324F}"/>
                </a:ext>
              </a:extLst>
            </p:cNvPr>
            <p:cNvSpPr/>
            <p:nvPr/>
          </p:nvSpPr>
          <p:spPr>
            <a:xfrm>
              <a:off x="4473017" y="4470555"/>
              <a:ext cx="2111188" cy="653873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FB055012-F1AB-854F-8490-091F0FCB036B}"/>
              </a:ext>
            </a:extLst>
          </p:cNvPr>
          <p:cNvSpPr txBox="1"/>
          <p:nvPr/>
        </p:nvSpPr>
        <p:spPr>
          <a:xfrm>
            <a:off x="462455" y="4111362"/>
            <a:ext cx="7435366" cy="224676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</a:rPr>
              <a:t>Ideal Characteristics for “drop-in” retrofit for use of depressed collectors for increased efficiency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</a:rPr>
              <a:t>Existing infrastructure is re-used so power supply remains the same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</a:rPr>
              <a:t>Energy is recovered by a separate component, and returned to the DC supply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</a:rPr>
              <a:t>Energy recovery is completely passive</a:t>
            </a:r>
          </a:p>
        </p:txBody>
      </p:sp>
    </p:spTree>
    <p:extLst>
      <p:ext uri="{BB962C8B-B14F-4D97-AF65-F5344CB8AC3E}">
        <p14:creationId xmlns:p14="http://schemas.microsoft.com/office/powerpoint/2010/main" val="827068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C:\Users\mkemp\Dropbox\Mark Work\TED2014.inverse\fi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71137"/>
            <a:ext cx="4313082" cy="558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</p:spPr>
        <p:txBody>
          <a:bodyPr/>
          <a:lstStyle/>
          <a:p>
            <a:r>
              <a:rPr lang="en-US" dirty="0"/>
              <a:t>An “Inverse” Marx Energy Recovery Modulator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662" y="5283632"/>
            <a:ext cx="205697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In-between pulses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722704"/>
            <a:ext cx="147989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During pulse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4"/>
          </p:nvPr>
        </p:nvSpPr>
        <p:spPr>
          <a:xfrm>
            <a:off x="121023" y="1278251"/>
            <a:ext cx="4531658" cy="24041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Capacitors charge in series, and discharge in parallel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Each cell pre-charged to a voltage</a:t>
            </a:r>
          </a:p>
          <a:p>
            <a:pPr marL="522900" lvl="1" indent="-342900">
              <a:spcBef>
                <a:spcPts val="0"/>
              </a:spcBef>
            </a:pPr>
            <a:r>
              <a:rPr lang="en-US" dirty="0"/>
              <a:t>The initial voltage at a tap is the number of cells below that tap times the pre-charge voltage</a:t>
            </a: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121023" y="4101925"/>
            <a:ext cx="4531658" cy="9511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Font typeface="Arial" pitchFamily="34" charset="0"/>
              <a:buNone/>
              <a:defRPr sz="2000" b="0" kern="1200" baseline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04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8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Voltage rises in response to current to stage, and capacitance</a:t>
            </a: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21023" y="5575267"/>
            <a:ext cx="4740044" cy="11886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Font typeface="Arial" pitchFamily="34" charset="0"/>
              <a:buNone/>
              <a:defRPr sz="2000" b="0" kern="1200" baseline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04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8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CLC resonant structure transfers energy in capacitors to modulator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Voltages re-settle to pre-charge value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84066" y="3682363"/>
            <a:ext cx="883797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4066" y="5326324"/>
            <a:ext cx="883797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834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Ability to Recover Rise and Fall of Pulse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8438" y="3976240"/>
            <a:ext cx="4449762" cy="2567732"/>
            <a:chOff x="296874" y="1416892"/>
            <a:chExt cx="4449762" cy="2567732"/>
          </a:xfrm>
        </p:grpSpPr>
        <p:pic>
          <p:nvPicPr>
            <p:cNvPr id="3074" name="Picture 2" descr="C:\Users\mkemp\Dropbox\Mark Work\career\figs\Capture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74" y="1416892"/>
              <a:ext cx="4449762" cy="25677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470036" y="2698452"/>
              <a:ext cx="420666" cy="47855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-44887" y="1264765"/>
            <a:ext cx="492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RF is applied when the cathode current is flat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46367" y="3020871"/>
            <a:ext cx="3606369" cy="0"/>
          </a:xfrm>
          <a:prstGeom prst="line">
            <a:avLst/>
          </a:prstGeom>
          <a:ln w="28575">
            <a:solidFill>
              <a:schemeClr val="bg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48039" y="1740828"/>
            <a:ext cx="0" cy="1511987"/>
          </a:xfrm>
          <a:prstGeom prst="line">
            <a:avLst/>
          </a:prstGeom>
          <a:ln w="28575">
            <a:solidFill>
              <a:schemeClr val="bg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1694801" y="2205801"/>
            <a:ext cx="851504" cy="799748"/>
            <a:chOff x="2070100" y="2108200"/>
            <a:chExt cx="965200" cy="947248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2070100" y="2108200"/>
              <a:ext cx="0" cy="94724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070100" y="2108200"/>
              <a:ext cx="965200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035300" y="2108200"/>
              <a:ext cx="0" cy="94724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844199" y="1986636"/>
            <a:ext cx="1389296" cy="54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Cathode current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96142" y="2261253"/>
            <a:ext cx="492975" cy="311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RF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-125915" y="2188830"/>
            <a:ext cx="1022082" cy="325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Amplitude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34208" y="3043374"/>
            <a:ext cx="607870" cy="311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Time</a:t>
            </a:r>
          </a:p>
        </p:txBody>
      </p:sp>
      <p:sp>
        <p:nvSpPr>
          <p:cNvPr id="34" name="Content Placeholder 4"/>
          <p:cNvSpPr txBox="1">
            <a:spLocks/>
          </p:cNvSpPr>
          <p:nvPr/>
        </p:nvSpPr>
        <p:spPr>
          <a:xfrm>
            <a:off x="4785515" y="1616269"/>
            <a:ext cx="3977486" cy="4701982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Font typeface="Arial" pitchFamily="34" charset="0"/>
              <a:buNone/>
              <a:defRPr sz="2000" b="0" kern="1200" baseline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04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8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/>
              <a:t>A key advantages of a depressed collector for pulsed klystrons is the ability to recover energy during the rise and fall time</a:t>
            </a: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/>
              <a:t>Even for well designed modulators with short rise and fall, large fractions of the energy supplied to the beam are wasted</a:t>
            </a: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/>
              <a:t>With proper energy recovery, could relax modulator rise and fall constraints, potential cost savings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B1F253-C5DA-044C-A97D-814B6351910B}"/>
              </a:ext>
            </a:extLst>
          </p:cNvPr>
          <p:cNvSpPr txBox="1"/>
          <p:nvPr/>
        </p:nvSpPr>
        <p:spPr>
          <a:xfrm>
            <a:off x="196249" y="3624579"/>
            <a:ext cx="4859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</a:rPr>
              <a:t>Energy wasted in collector during rise and fall times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F33CD94-9F6D-6643-8C12-411707A3BF2B}"/>
              </a:ext>
            </a:extLst>
          </p:cNvPr>
          <p:cNvCxnSpPr/>
          <p:nvPr/>
        </p:nvCxnSpPr>
        <p:spPr>
          <a:xfrm flipH="1">
            <a:off x="990600" y="2205801"/>
            <a:ext cx="704201" cy="799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76AC47-86CD-F340-8EE5-643A3CA3E816}"/>
              </a:ext>
            </a:extLst>
          </p:cNvPr>
          <p:cNvCxnSpPr>
            <a:cxnSpLocks/>
          </p:cNvCxnSpPr>
          <p:nvPr/>
        </p:nvCxnSpPr>
        <p:spPr>
          <a:xfrm flipH="1" flipV="1">
            <a:off x="2546174" y="2209801"/>
            <a:ext cx="806626" cy="818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137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FD68ED-28FE-E54F-9E30-9460139CD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8103570" cy="753033"/>
          </a:xfrm>
        </p:spPr>
        <p:txBody>
          <a:bodyPr/>
          <a:lstStyle/>
          <a:p>
            <a:r>
              <a:rPr lang="en-US" sz="3600" dirty="0"/>
              <a:t>Test Results and Current Programs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A6A894-C610-BA4E-BE0C-C5547F6C4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600200"/>
            <a:ext cx="3733800" cy="434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652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Sub-booster Demonstration (S band, 65 kW, 25 kV tube)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C:\Users\mkemp\Dropbox\Camera Uploads\2014-02-20 13.31.5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905" y="1361731"/>
            <a:ext cx="5540188" cy="515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6125211" y="3756565"/>
            <a:ext cx="2541494" cy="297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mkemp\Dropbox\Mark Work\depressed_collector\DSC00040_edited-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16369" y="1361731"/>
            <a:ext cx="2968713" cy="239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2825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SLAC_Template_PowerPoint</Template>
  <TotalTime>40080</TotalTime>
  <Words>875</Words>
  <Application>Microsoft Macintosh PowerPoint</Application>
  <PresentationFormat>On-screen Show (4:3)</PresentationFormat>
  <Paragraphs>130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Cambria Math</vt:lpstr>
      <vt:lpstr>SLAC_Template_PowerPoint</vt:lpstr>
      <vt:lpstr>Depressed collector option for HE 50 MW X-band klystron</vt:lpstr>
      <vt:lpstr>Overview </vt:lpstr>
      <vt:lpstr>High Efficiency Retrofit Program for S-Band Source at SLAC</vt:lpstr>
      <vt:lpstr>Conventional Depressed Collector Power Supply</vt:lpstr>
      <vt:lpstr>Feed-forward energy recovery scheme</vt:lpstr>
      <vt:lpstr>An “Inverse” Marx Energy Recovery Modulator</vt:lpstr>
      <vt:lpstr>Ability to Recover Rise and Fall of Pulse</vt:lpstr>
      <vt:lpstr>Test Results and Current Programs</vt:lpstr>
      <vt:lpstr>Sub-booster Demonstration (S band, 65 kW, 25 kV tube) </vt:lpstr>
      <vt:lpstr>Sub-booster Demonstration  Comparison of Simulation to Experiment</vt:lpstr>
      <vt:lpstr>Current Testing at SLAC</vt:lpstr>
      <vt:lpstr>Program for 5045 Test</vt:lpstr>
      <vt:lpstr>Application to HEX Klystron</vt:lpstr>
      <vt:lpstr>Efficiency Gain Estimate for HEX</vt:lpstr>
      <vt:lpstr>Rough Power Savings Estimate</vt:lpstr>
      <vt:lpstr>Conclusions </vt:lpstr>
      <vt:lpstr>Backup Slides</vt:lpstr>
      <vt:lpstr>Depressed Collector</vt:lpstr>
      <vt:lpstr>The Effect of Collector Efficiency on Overall Efficiency</vt:lpstr>
    </vt:vector>
  </TitlesOfParts>
  <Company>SLAC National Accelerator Laboratory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Science</dc:title>
  <dc:creator>Bonwyn Barnett</dc:creator>
  <cp:lastModifiedBy>jeff neilson</cp:lastModifiedBy>
  <cp:revision>460</cp:revision>
  <cp:lastPrinted>2018-01-24T07:43:45Z</cp:lastPrinted>
  <dcterms:created xsi:type="dcterms:W3CDTF">2012-04-12T23:05:29Z</dcterms:created>
  <dcterms:modified xsi:type="dcterms:W3CDTF">2018-01-24T08:27:01Z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SLAC_PPT_032312</vt:lpwstr>
  </property>
  <property fmtid="{D5CDD505-2E9C-101B-9397-08002B2CF9AE}" pid="4" name="ArticulateGUID">
    <vt:lpwstr>4F2C0736-F769-41F4-8D23-03358470444A</vt:lpwstr>
  </property>
  <property fmtid="{D5CDD505-2E9C-101B-9397-08002B2CF9AE}" pid="5" name="ArticulateProjectFull">
    <vt:lpwstr>F:\PROJECTS\JohnsonBeesley\S+G\SLAC\SLAC_PPT_040212.ppta</vt:lpwstr>
  </property>
</Properties>
</file>