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0" r:id="rId3"/>
    <p:sldId id="257" r:id="rId4"/>
    <p:sldId id="258" r:id="rId5"/>
    <p:sldId id="271" r:id="rId6"/>
    <p:sldId id="272" r:id="rId7"/>
    <p:sldId id="274" r:id="rId8"/>
    <p:sldId id="275" r:id="rId9"/>
    <p:sldId id="259" r:id="rId10"/>
    <p:sldId id="268" r:id="rId11"/>
    <p:sldId id="273" r:id="rId12"/>
    <p:sldId id="262" r:id="rId13"/>
    <p:sldId id="260" r:id="rId14"/>
    <p:sldId id="266" r:id="rId15"/>
    <p:sldId id="267" r:id="rId16"/>
    <p:sldId id="264" r:id="rId17"/>
    <p:sldId id="27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24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1F728-7EE1-46E3-A57B-3C81EE3EEE99}" type="datetimeFigureOut">
              <a:rPr lang="en-GB" smtClean="0"/>
              <a:t>22/01/2018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DDCCE-EA7A-4259-9851-5F606246B3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97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DDCCE-EA7A-4259-9851-5F606246B3B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48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8DDCCE-EA7A-4259-9851-5F606246B3B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796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656ED-0145-4F30-8E72-E1015777A2E6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6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019B-47CF-479B-AFCF-C43BCD77E7FF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15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AA4B5-BB8D-4DF3-B88F-25F9A019FA28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66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D3C51-AFC3-4B27-B936-5C94ECE80127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525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F6CB3-8F31-4076-94D4-D0673238B838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69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DFCE-3888-43B5-BD9B-0F67BF0E6507}" type="datetime1">
              <a:rPr lang="en-GB" smtClean="0"/>
              <a:t>22/01/2018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381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1D074-2590-4086-82AC-BC11A264C8BB}" type="datetime1">
              <a:rPr lang="en-GB" smtClean="0"/>
              <a:t>22/01/2018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815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69499-E6EA-4790-8704-3EE1C3FE5B40}" type="datetime1">
              <a:rPr lang="en-GB" smtClean="0"/>
              <a:t>22/01/2018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32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1897D-C368-4ED1-909A-8AC705FE00B1}" type="datetime1">
              <a:rPr lang="en-GB" smtClean="0"/>
              <a:t>22/01/2018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649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63F5-3317-4BB6-A19F-78C555BE39BB}" type="datetime1">
              <a:rPr lang="en-GB" smtClean="0"/>
              <a:t>22/01/2018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606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5431D-F5D3-4E8E-9E80-EA27014C5F85}" type="datetime1">
              <a:rPr lang="en-GB" smtClean="0"/>
              <a:t>22/01/2018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197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EA2B7-2A8C-4538-A5D3-BF2ECD92986E}" type="datetime1">
              <a:rPr lang="en-GB" smtClean="0"/>
              <a:t>22/01/2018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2CDBF-BFFB-4494-9E0A-05F01F7B52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053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2.png"/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microsoft.com/office/2007/relationships/hdphoto" Target="../media/hdphoto1.wdp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hyperlink" Target="https://indico.cern.ch/event/533052/attachments/1275847/1925554/CALIFES_document_for_Workshop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2.png"/><Relationship Id="rId7" Type="http://schemas.openxmlformats.org/officeDocument/2006/relationships/image" Target="../media/image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.png"/><Relationship Id="rId5" Type="http://schemas.openxmlformats.org/officeDocument/2006/relationships/image" Target="../media/image19.png"/><Relationship Id="rId10" Type="http://schemas.openxmlformats.org/officeDocument/2006/relationships/image" Target="../media/image1.jpe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672235/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STATUS OF THE CLEAR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W. Farabolini</a:t>
            </a:r>
          </a:p>
          <a:p>
            <a:r>
              <a:rPr lang="en-US" dirty="0" smtClean="0"/>
              <a:t>E. Adli, R. Corsini, S. Curt, S. Doebert, D. Gamba, C. A. Lindstrøm, </a:t>
            </a:r>
            <a:br>
              <a:rPr lang="en-US" dirty="0" smtClean="0"/>
            </a:br>
            <a:r>
              <a:rPr lang="en-US" dirty="0" smtClean="0"/>
              <a:t>G. </a:t>
            </a:r>
            <a:r>
              <a:rPr lang="en-US" dirty="0" err="1" smtClean="0"/>
              <a:t>McMonagle</a:t>
            </a:r>
            <a:r>
              <a:rPr lang="en-US" dirty="0" smtClean="0"/>
              <a:t>, K. N. Sjobaek, P. Skowronski, F. Tecker</a:t>
            </a:r>
            <a:endParaRPr lang="en-GB" dirty="0"/>
          </a:p>
        </p:txBody>
      </p:sp>
      <p:sp>
        <p:nvSpPr>
          <p:cNvPr id="4" name="AutoShape 2" descr="https://ab-dep-op-elogbook.web.cern.ch/ab-dep-op-elogbook/elogbook/secure/attach.php?attachId=1795479&amp;type=png&amp;fname=2017122012590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1</a:t>
            </a:fld>
            <a:endParaRPr lang="en-GB"/>
          </a:p>
        </p:txBody>
      </p:sp>
      <p:pic>
        <p:nvPicPr>
          <p:cNvPr id="7" name="Picture 6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8" name="Picture 7" descr="Screen Shot 2017-02-21 at 17.04.0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94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917" y="0"/>
            <a:ext cx="10007413" cy="825500"/>
          </a:xfrm>
        </p:spPr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Laser works foreseen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241" t="17820"/>
          <a:stretch/>
        </p:blipFill>
        <p:spPr>
          <a:xfrm>
            <a:off x="590551" y="895350"/>
            <a:ext cx="2990849" cy="24692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10025" y="869577"/>
            <a:ext cx="76295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  <a:effectLst/>
              </a:rPr>
              <a:t>Improve beam shape, stability (position and energy)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  <a:effectLst/>
              </a:rPr>
              <a:t>Improve the diagnostics and the controls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Minimize pulse picker leakage</a:t>
            </a:r>
            <a:endParaRPr lang="en-GB" sz="2000" dirty="0" smtClean="0">
              <a:solidFill>
                <a:srgbClr val="002060"/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Consolidate the installation (new stack od diodes, new </a:t>
            </a:r>
            <a:r>
              <a:rPr lang="en-GB" sz="2000" dirty="0" smtClean="0">
                <a:solidFill>
                  <a:srgbClr val="002060"/>
                </a:solidFill>
              </a:rPr>
              <a:t>oscillator, </a:t>
            </a:r>
            <a:r>
              <a:rPr lang="en-GB" sz="2000" dirty="0" smtClean="0">
                <a:solidFill>
                  <a:srgbClr val="002060"/>
                </a:solidFill>
              </a:rPr>
              <a:t>more </a:t>
            </a:r>
            <a:r>
              <a:rPr lang="en-GB" sz="2000" dirty="0" smtClean="0">
                <a:solidFill>
                  <a:srgbClr val="002060"/>
                </a:solidFill>
              </a:rPr>
              <a:t>power)</a:t>
            </a:r>
            <a:endParaRPr lang="en-GB" sz="20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Improve the transport: </a:t>
            </a:r>
            <a:r>
              <a:rPr lang="en-GB" sz="2000" dirty="0" smtClean="0">
                <a:solidFill>
                  <a:srgbClr val="C00000"/>
                </a:solidFill>
              </a:rPr>
              <a:t>move the </a:t>
            </a:r>
            <a:r>
              <a:rPr lang="en-GB" sz="2000" dirty="0" smtClean="0">
                <a:solidFill>
                  <a:srgbClr val="C00000"/>
                </a:solidFill>
              </a:rPr>
              <a:t>laser closer </a:t>
            </a:r>
            <a:r>
              <a:rPr lang="en-GB" sz="2000" dirty="0" smtClean="0">
                <a:solidFill>
                  <a:srgbClr val="C00000"/>
                </a:solidFill>
              </a:rPr>
              <a:t>to the gun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Variable pulse distance capability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3570" r="2133"/>
          <a:stretch/>
        </p:blipFill>
        <p:spPr>
          <a:xfrm>
            <a:off x="600923" y="3848100"/>
            <a:ext cx="2551852" cy="21533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13579" r="648"/>
          <a:stretch/>
        </p:blipFill>
        <p:spPr>
          <a:xfrm>
            <a:off x="3264352" y="3848100"/>
            <a:ext cx="2555424" cy="21326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1" t="13619" r="2527"/>
          <a:stretch/>
        </p:blipFill>
        <p:spPr>
          <a:xfrm>
            <a:off x="5903331" y="3876675"/>
            <a:ext cx="2516770" cy="21253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8651" y="3381375"/>
            <a:ext cx="352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effectLst/>
              </a:rPr>
              <a:t>Laser shape on virtual cathode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209676" y="6019800"/>
            <a:ext cx="1438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effectLst/>
              </a:rPr>
              <a:t>Dark current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152775" y="6010275"/>
            <a:ext cx="281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effectLst/>
              </a:rPr>
              <a:t>Dark current + laser leakage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934075" y="6010275"/>
            <a:ext cx="2819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effectLst/>
              </a:rPr>
              <a:t>Dark current + laser leakage</a:t>
            </a:r>
          </a:p>
          <a:p>
            <a:r>
              <a:rPr lang="en-GB" dirty="0" smtClean="0"/>
              <a:t>+ 1 bunch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t="17279" r="29643"/>
          <a:stretch/>
        </p:blipFill>
        <p:spPr>
          <a:xfrm>
            <a:off x="8667750" y="3888583"/>
            <a:ext cx="3219450" cy="204145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753475" y="6010275"/>
            <a:ext cx="2819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effectLst/>
              </a:rPr>
              <a:t>laser leakage and a</a:t>
            </a:r>
            <a:r>
              <a:rPr lang="en-GB" dirty="0" smtClean="0"/>
              <a:t> bunch detected by PM (beam loss)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810125" y="3171825"/>
            <a:ext cx="5495925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effectLst/>
              </a:rPr>
              <a:t>A new fellow expert in laser to arrive in February</a:t>
            </a:r>
            <a:endParaRPr lang="en-GB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10</a:t>
            </a:fld>
            <a:endParaRPr lang="en-GB"/>
          </a:p>
        </p:txBody>
      </p:sp>
      <p:pic>
        <p:nvPicPr>
          <p:cNvPr id="17" name="Picture 16" descr="CERN-logo_outline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8" name="Picture 17" descr="Screen Shot 2017-02-21 at 17.04.04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73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7982" r="4905"/>
          <a:stretch/>
        </p:blipFill>
        <p:spPr>
          <a:xfrm>
            <a:off x="4450332" y="993739"/>
            <a:ext cx="3414486" cy="25781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11" t="41110" r="8840" b="35930"/>
          <a:stretch/>
        </p:blipFill>
        <p:spPr>
          <a:xfrm>
            <a:off x="1046504" y="1087210"/>
            <a:ext cx="3268329" cy="237989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40759" y="-125506"/>
            <a:ext cx="10515600" cy="1000125"/>
          </a:xfrm>
        </p:spPr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Injector optimisation for shorter bunch length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70104" y="3817787"/>
            <a:ext cx="5625945" cy="258685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Collaboration with </a:t>
            </a:r>
            <a:r>
              <a:rPr lang="en-GB" sz="2000" b="1" dirty="0" smtClean="0"/>
              <a:t>LAL</a:t>
            </a:r>
            <a:r>
              <a:rPr lang="en-GB" sz="2000" dirty="0" smtClean="0"/>
              <a:t> colleagues.</a:t>
            </a:r>
          </a:p>
          <a:p>
            <a:r>
              <a:rPr lang="en-GB" sz="2000" dirty="0" smtClean="0"/>
              <a:t>Aim to:</a:t>
            </a:r>
          </a:p>
          <a:p>
            <a:pPr lvl="1"/>
            <a:r>
              <a:rPr lang="en-GB" sz="2000" dirty="0" smtClean="0"/>
              <a:t>Verify the theoretical best performance achievable (0.1 </a:t>
            </a:r>
            <a:r>
              <a:rPr lang="en-GB" sz="2000" dirty="0" err="1" smtClean="0"/>
              <a:t>ps</a:t>
            </a:r>
            <a:r>
              <a:rPr lang="en-GB" sz="2000" dirty="0" smtClean="0"/>
              <a:t> bunch length, 5 mm-</a:t>
            </a:r>
            <a:r>
              <a:rPr lang="en-GB" sz="2000" dirty="0" err="1" smtClean="0"/>
              <a:t>mrad</a:t>
            </a:r>
            <a:r>
              <a:rPr lang="en-GB" sz="2000" dirty="0" smtClean="0"/>
              <a:t> possible?) </a:t>
            </a:r>
          </a:p>
          <a:p>
            <a:pPr lvl="1"/>
            <a:r>
              <a:rPr lang="en-GB" sz="2000" dirty="0" smtClean="0"/>
              <a:t>Crosscheck of </a:t>
            </a:r>
            <a:r>
              <a:rPr lang="en-GB" sz="2000" b="1" dirty="0" smtClean="0"/>
              <a:t>ASTRA</a:t>
            </a:r>
            <a:r>
              <a:rPr lang="en-GB" sz="2000" dirty="0" smtClean="0"/>
              <a:t> simulations.</a:t>
            </a:r>
          </a:p>
          <a:p>
            <a:pPr lvl="1"/>
            <a:r>
              <a:rPr lang="en-GB" sz="2000" dirty="0" smtClean="0"/>
              <a:t>Guide the optimisation of our injector.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8103478" y="994137"/>
            <a:ext cx="3875033" cy="2584309"/>
            <a:chOff x="4998327" y="4032306"/>
            <a:chExt cx="3875033" cy="258430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720"/>
            <a:stretch/>
          </p:blipFill>
          <p:spPr>
            <a:xfrm>
              <a:off x="4998327" y="4032306"/>
              <a:ext cx="3868745" cy="255331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808645" y="6339616"/>
              <a:ext cx="10647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  <a:latin typeface="Century Gothic" charset="0"/>
                  <a:ea typeface="Century Gothic" charset="0"/>
                  <a:cs typeface="Century Gothic" charset="0"/>
                </a:rPr>
                <a:t>26 Oct 2017</a:t>
              </a:r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11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189079" y="3743124"/>
            <a:ext cx="223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C. Bruni and al.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2" name="Picture 11" descr="CERN-logo_outline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3" name="Picture 12" descr="Screen Shot 2017-02-21 at 17.04.04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3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960" y="0"/>
            <a:ext cx="10515600" cy="987425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C00000"/>
                </a:solidFill>
              </a:rPr>
              <a:t>Full set of diagnostics for bunch length measurement</a:t>
            </a:r>
            <a:endParaRPr lang="en-GB" sz="3600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28" y="3094193"/>
            <a:ext cx="3526472" cy="3087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1657" y="1209675"/>
            <a:ext cx="720235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Streak camera (on laser and on beam)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S-band deflecting cavity (MKS31 permanently connected)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Energy spread at zero crossing on LIL structures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Energy spread at zero crossing on X-band structures (once </a:t>
            </a:r>
            <a:r>
              <a:rPr lang="en-GB" dirty="0" smtClean="0"/>
              <a:t>connected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BPR and THz radiation (non interceptive)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Electro-optical sampling (BI plan for </a:t>
            </a:r>
            <a:r>
              <a:rPr lang="en-GB" dirty="0" smtClean="0"/>
              <a:t>EOS revival</a:t>
            </a:r>
            <a:r>
              <a:rPr lang="en-GB" dirty="0" smtClean="0"/>
              <a:t>, Ishkhan Gorgisyan)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012" t="9861" r="4713" b="3194"/>
          <a:stretch/>
        </p:blipFill>
        <p:spPr>
          <a:xfrm>
            <a:off x="7336137" y="1514475"/>
            <a:ext cx="4484844" cy="43126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2047" y="6257925"/>
            <a:ext cx="3998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effectLst/>
              </a:rPr>
              <a:t>Phase scan with LIL structures </a:t>
            </a:r>
            <a:r>
              <a:rPr lang="en-GB" dirty="0" smtClean="0">
                <a:effectLst/>
              </a:rPr>
              <a:t>(A. </a:t>
            </a:r>
            <a:r>
              <a:rPr lang="en-GB" dirty="0" err="1" smtClean="0">
                <a:effectLst/>
              </a:rPr>
              <a:t>Curcio</a:t>
            </a:r>
            <a:r>
              <a:rPr lang="en-GB" dirty="0" smtClean="0">
                <a:effectLst/>
              </a:rPr>
              <a:t>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239125" y="5915025"/>
            <a:ext cx="3314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effectLst/>
              </a:rPr>
              <a:t>Phase scan with X-band structures (19 </a:t>
            </a:r>
            <a:r>
              <a:rPr lang="en-GB" dirty="0" err="1" smtClean="0">
                <a:effectLst/>
              </a:rPr>
              <a:t>oct</a:t>
            </a:r>
            <a:r>
              <a:rPr lang="en-GB" dirty="0" smtClean="0">
                <a:effectLst/>
              </a:rPr>
              <a:t> 2016)</a:t>
            </a:r>
            <a:endParaRPr lang="en-GB" dirty="0"/>
          </a:p>
        </p:txBody>
      </p:sp>
      <p:pic>
        <p:nvPicPr>
          <p:cNvPr id="9" name="Picture 8" descr="Screen Shot 2017-09-28 at 16.35.1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320" y="3105150"/>
            <a:ext cx="3391105" cy="242551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29635" y="6392210"/>
            <a:ext cx="4114800" cy="365125"/>
          </a:xfrm>
        </p:spPr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12</a:t>
            </a:fld>
            <a:endParaRPr lang="en-GB"/>
          </a:p>
        </p:txBody>
      </p:sp>
      <p:pic>
        <p:nvPicPr>
          <p:cNvPr id="11" name="Picture 10" descr="CERN-logo_outlin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2" name="Picture 11" descr="Screen Shot 2017-02-21 at 17.04.0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06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282" y="132044"/>
            <a:ext cx="9856694" cy="612028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RF consolidation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5131" y="1135387"/>
            <a:ext cx="729244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Calibration of all the S-band RF </a:t>
            </a:r>
            <a:r>
              <a:rPr lang="en-GB" dirty="0" smtClean="0"/>
              <a:t>measurements chains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Check of the RF chains (phase shifter, preamplifier, Klystron stability…)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Re-establish RF pulse compression for higher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MKS11, 15 and 31 new command control </a:t>
            </a:r>
            <a:r>
              <a:rPr lang="en-GB" dirty="0" smtClean="0"/>
              <a:t>for compatibility </a:t>
            </a:r>
            <a:r>
              <a:rPr lang="en-GB" dirty="0" smtClean="0"/>
              <a:t>after LS2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</a:rPr>
              <a:t>Connect X-band klystron to CLIC module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447" y="2814917"/>
            <a:ext cx="4315012" cy="3236259"/>
          </a:xfrm>
          <a:prstGeom prst="rect">
            <a:avLst/>
          </a:prstGeom>
        </p:spPr>
      </p:pic>
      <p:pic>
        <p:nvPicPr>
          <p:cNvPr id="7" name="Picture 6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8" name="Picture 7" descr="Screen Shot 2017-02-21 at 17.04.0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08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140" y="0"/>
            <a:ext cx="9722224" cy="1044575"/>
          </a:xfrm>
        </p:spPr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Vacuum consolidation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60990" y="1314681"/>
            <a:ext cx="643759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Regroup </a:t>
            </a:r>
            <a:r>
              <a:rPr lang="en-GB" dirty="0" smtClean="0"/>
              <a:t>all equipment still in building 2008 to 2010 (re-cabling)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Additional sector valves between LIL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Assess the </a:t>
            </a:r>
            <a:r>
              <a:rPr lang="en-GB" dirty="0" smtClean="0"/>
              <a:t>interlocks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Renew the PVSS </a:t>
            </a:r>
            <a:r>
              <a:rPr lang="en-GB" dirty="0" smtClean="0"/>
              <a:t>synoptic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Integrate the future X-band connection to the CLIC module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8" y="3319427"/>
            <a:ext cx="8292356" cy="265106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408" y="1154020"/>
            <a:ext cx="4562004" cy="20194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8963" y="3250065"/>
            <a:ext cx="223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Present PVSS synoptic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30846" y="5957406"/>
            <a:ext cx="223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Actual CLEAR layout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0" name="Picture 9" descr="CERN-logo_outlin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1" name="Picture 10" descr="Screen Shot 2017-02-21 at 17.04.04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06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8846" y="0"/>
            <a:ext cx="10071847" cy="755463"/>
          </a:xfrm>
        </p:spPr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Other improvements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2463" y="882463"/>
            <a:ext cx="726570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Additional </a:t>
            </a:r>
            <a:r>
              <a:rPr lang="en-GB" dirty="0" smtClean="0"/>
              <a:t>quads (emittance measurement after PL and in-air beam size</a:t>
            </a:r>
            <a:r>
              <a:rPr lang="en-GB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Additional OTR screen for emittance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Camera multiplex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Laser for user’s installation </a:t>
            </a:r>
            <a:r>
              <a:rPr lang="en-GB" dirty="0" smtClean="0"/>
              <a:t>alignment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Additional Beam Current Monitor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Breadboard table for VESPER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15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118" y="2916399"/>
            <a:ext cx="4599400" cy="30662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294" y="2949385"/>
            <a:ext cx="4052047" cy="30390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53057" y="5975335"/>
            <a:ext cx="223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In-vacuum test stand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58140" y="5975335"/>
            <a:ext cx="223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In-air test stand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1" name="Picture 10" descr="CERN-logo_outlin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2" name="Picture 11" descr="Screen Shot 2017-02-21 at 17.04.04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87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8847" y="114114"/>
            <a:ext cx="10053918" cy="665816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Conclusion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953" y="1198096"/>
            <a:ext cx="10515600" cy="4351338"/>
          </a:xfrm>
        </p:spPr>
        <p:txBody>
          <a:bodyPr/>
          <a:lstStyle/>
          <a:p>
            <a:r>
              <a:rPr lang="en-GB" dirty="0" smtClean="0"/>
              <a:t>CLEAR has successfully been prepared in 2017 and then delivered beam to many experiments.</a:t>
            </a:r>
          </a:p>
          <a:p>
            <a:r>
              <a:rPr lang="en-GB" dirty="0" smtClean="0"/>
              <a:t>Requests from users have (surprisingly ?) been quite numerous.</a:t>
            </a:r>
          </a:p>
          <a:p>
            <a:r>
              <a:rPr lang="en-GB" dirty="0" smtClean="0"/>
              <a:t>The CLEAR International Scientific </a:t>
            </a:r>
            <a:r>
              <a:rPr lang="en-GB" dirty="0"/>
              <a:t>C</a:t>
            </a:r>
            <a:r>
              <a:rPr lang="en-GB" dirty="0" smtClean="0"/>
              <a:t>ommittee is now established (kick-off meeting – 11 Dec. 2017)</a:t>
            </a:r>
          </a:p>
          <a:p>
            <a:r>
              <a:rPr lang="en-GB" dirty="0" smtClean="0"/>
              <a:t>We have an ambitious program of consolidation and facility development.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16</a:t>
            </a:fld>
            <a:endParaRPr lang="en-GB"/>
          </a:p>
        </p:txBody>
      </p:sp>
      <p:pic>
        <p:nvPicPr>
          <p:cNvPr id="6" name="Picture 5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7" name="Picture 6" descr="Screen Shot 2017-02-21 at 17.04.0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05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864659" y="77369"/>
            <a:ext cx="8123237" cy="5715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Already making the headlines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" name="Picture 1" descr="Screen Shot 2017-12-11 at 08.55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894" y="982889"/>
            <a:ext cx="4317990" cy="5681165"/>
          </a:xfrm>
          <a:prstGeom prst="rect">
            <a:avLst/>
          </a:prstGeom>
        </p:spPr>
      </p:pic>
      <p:pic>
        <p:nvPicPr>
          <p:cNvPr id="6" name="Picture 5" descr="Screen Shot 2017-12-11 at 08.58.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813" y="2723546"/>
            <a:ext cx="4425469" cy="3910335"/>
          </a:xfrm>
          <a:prstGeom prst="rect">
            <a:avLst/>
          </a:prstGeom>
        </p:spPr>
      </p:pic>
      <p:pic>
        <p:nvPicPr>
          <p:cNvPr id="7" name="Picture 6" descr="Screen Shot 2017-12-11 at 08.59.3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849" y="1005506"/>
            <a:ext cx="4392916" cy="1567365"/>
          </a:xfrm>
          <a:prstGeom prst="rect">
            <a:avLst/>
          </a:prstGeom>
        </p:spPr>
      </p:pic>
      <p:pic>
        <p:nvPicPr>
          <p:cNvPr id="8" name="Picture 7" descr="CERN-logo_outlin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9" name="Picture 8" descr="Screen Shot 2017-02-21 at 17.04.0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 rot="20481767">
            <a:off x="1407459" y="3268805"/>
            <a:ext cx="8123237" cy="571500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 smtClean="0">
                <a:solidFill>
                  <a:srgbClr val="00B0F0"/>
                </a:solidFill>
              </a:rPr>
              <a:t>Thank you for your attention</a:t>
            </a:r>
            <a:endParaRPr lang="en-US" sz="5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97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8921" y="72276"/>
            <a:ext cx="9721103" cy="5715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Proposal of a CALIFES-based Accelerator Test Stand</a:t>
            </a:r>
            <a:endParaRPr lang="en-US" sz="3600" dirty="0">
              <a:solidFill>
                <a:srgbClr val="C00000"/>
              </a:solidFill>
            </a:endParaRPr>
          </a:p>
        </p:txBody>
      </p:sp>
      <p:pic>
        <p:nvPicPr>
          <p:cNvPr id="6" name="Picture 5" descr="RR2010040800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021" y="3044950"/>
            <a:ext cx="5297229" cy="361497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Screen Shot 2016-01-20 at 16.45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900" y="1009486"/>
            <a:ext cx="4992650" cy="2547641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940910" y="3582621"/>
            <a:ext cx="3727090" cy="2957185"/>
          </a:xfrm>
        </p:spPr>
        <p:txBody>
          <a:bodyPr/>
          <a:lstStyle/>
          <a:p>
            <a:r>
              <a:rPr lang="en-US" sz="1400" dirty="0"/>
              <a:t>Longer document send in February 2016  </a:t>
            </a:r>
            <a:r>
              <a:rPr lang="en-US" sz="1200" dirty="0">
                <a:hlinkClick r:id="rId4"/>
              </a:rPr>
              <a:t>CALIFES_document.pdf</a:t>
            </a:r>
            <a:endParaRPr lang="en-US" sz="1200" dirty="0"/>
          </a:p>
          <a:p>
            <a:endParaRPr lang="en-US" sz="800" dirty="0"/>
          </a:p>
          <a:p>
            <a:r>
              <a:rPr lang="en-US" sz="1400" dirty="0"/>
              <a:t>Positive statement by the CLIC Review Panel in March 2016</a:t>
            </a:r>
          </a:p>
          <a:p>
            <a:endParaRPr lang="en-US" sz="800" dirty="0"/>
          </a:p>
          <a:p>
            <a:r>
              <a:rPr lang="en-US" sz="1400" dirty="0">
                <a:solidFill>
                  <a:srgbClr val="C00000"/>
                </a:solidFill>
              </a:rPr>
              <a:t>CALIFES Workshop</a:t>
            </a:r>
            <a:r>
              <a:rPr lang="en-US" sz="1400" dirty="0"/>
              <a:t>, October 2016</a:t>
            </a:r>
          </a:p>
          <a:p>
            <a:endParaRPr lang="en-US" sz="1000" dirty="0"/>
          </a:p>
          <a:p>
            <a:r>
              <a:rPr lang="en-US" sz="1400" dirty="0"/>
              <a:t>Final proposal (</a:t>
            </a:r>
            <a:r>
              <a:rPr lang="en-US" sz="1400" dirty="0">
                <a:solidFill>
                  <a:srgbClr val="C00000"/>
                </a:solidFill>
              </a:rPr>
              <a:t>CLEAR</a:t>
            </a:r>
            <a:r>
              <a:rPr lang="en-US" sz="1400" dirty="0"/>
              <a:t>) </a:t>
            </a:r>
            <a:br>
              <a:rPr lang="en-US" sz="1400" dirty="0"/>
            </a:br>
            <a:r>
              <a:rPr lang="en-US" sz="1400" dirty="0"/>
              <a:t>and </a:t>
            </a:r>
            <a:br>
              <a:rPr lang="en-US" sz="1400" dirty="0"/>
            </a:br>
            <a:r>
              <a:rPr lang="en-US" sz="1400" dirty="0">
                <a:solidFill>
                  <a:srgbClr val="000090"/>
                </a:solidFill>
              </a:rPr>
              <a:t>approval in December 2016</a:t>
            </a:r>
          </a:p>
        </p:txBody>
      </p:sp>
      <p:sp>
        <p:nvSpPr>
          <p:cNvPr id="3" name="Rectangle 2"/>
          <p:cNvSpPr/>
          <p:nvPr/>
        </p:nvSpPr>
        <p:spPr>
          <a:xfrm>
            <a:off x="1679425" y="1163105"/>
            <a:ext cx="380209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Century Gothic"/>
                <a:cs typeface="Century Gothic"/>
              </a:rPr>
              <a:t>CTF3 scientific program completed</a:t>
            </a:r>
            <a:br>
              <a:rPr lang="en-US" sz="1600" dirty="0">
                <a:latin typeface="Century Gothic"/>
                <a:cs typeface="Century Gothic"/>
              </a:rPr>
            </a:br>
            <a:r>
              <a:rPr lang="en-US" sz="1600" dirty="0">
                <a:latin typeface="Century Gothic"/>
                <a:cs typeface="Century Gothic"/>
              </a:rPr>
              <a:t>as planned in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/>
                <a:cs typeface="Century Gothic"/>
              </a:rPr>
              <a:t>December </a:t>
            </a:r>
            <a:r>
              <a:rPr lang="en-US" sz="1600" dirty="0">
                <a:solidFill>
                  <a:srgbClr val="558ED5"/>
                </a:solidFill>
                <a:latin typeface="Century Gothic"/>
                <a:cs typeface="Century Gothic"/>
              </a:rPr>
              <a:t>2016</a:t>
            </a:r>
          </a:p>
          <a:p>
            <a:endParaRPr lang="en-US" sz="800" dirty="0">
              <a:latin typeface="Century Gothic"/>
              <a:cs typeface="Century Gothic"/>
            </a:endParaRPr>
          </a:p>
          <a:p>
            <a:r>
              <a:rPr lang="en-US" sz="1600" i="1" dirty="0">
                <a:solidFill>
                  <a:srgbClr val="00187E"/>
                </a:solidFill>
                <a:latin typeface="Century Gothic"/>
                <a:cs typeface="Century Gothic"/>
              </a:rPr>
              <a:t>What to do with CTF3 </a:t>
            </a:r>
            <a:br>
              <a:rPr lang="en-US" sz="1600" i="1" dirty="0">
                <a:solidFill>
                  <a:srgbClr val="00187E"/>
                </a:solidFill>
                <a:latin typeface="Century Gothic"/>
                <a:cs typeface="Century Gothic"/>
              </a:rPr>
            </a:br>
            <a:r>
              <a:rPr lang="en-US" sz="1600" i="1" dirty="0">
                <a:solidFill>
                  <a:srgbClr val="00187E"/>
                </a:solidFill>
                <a:latin typeface="Century Gothic"/>
                <a:cs typeface="Century Gothic"/>
              </a:rPr>
              <a:t>hardware &amp; building?</a:t>
            </a:r>
            <a:endParaRPr lang="en-US" sz="1600" dirty="0">
              <a:latin typeface="Century Gothic"/>
              <a:cs typeface="Century Gothic"/>
            </a:endParaRPr>
          </a:p>
          <a:p>
            <a:endParaRPr lang="en-US" sz="800" dirty="0">
              <a:latin typeface="Century Gothic"/>
              <a:cs typeface="Century Gothic"/>
            </a:endParaRPr>
          </a:p>
          <a:p>
            <a:r>
              <a:rPr lang="en-US" sz="16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>
                <a:latin typeface="Century Gothic"/>
                <a:cs typeface="Century Gothic"/>
              </a:rPr>
              <a:t/>
            </a:r>
            <a:br>
              <a:rPr lang="en-US" sz="1600" dirty="0">
                <a:latin typeface="Century Gothic"/>
                <a:cs typeface="Century Gothic"/>
              </a:rPr>
            </a:br>
            <a:r>
              <a:rPr lang="en-US" sz="1600" dirty="0">
                <a:latin typeface="Century Gothic"/>
                <a:cs typeface="Century Gothic"/>
              </a:rPr>
              <a:t>Interest in CALIFES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2</a:t>
            </a:fld>
            <a:endParaRPr lang="en-GB"/>
          </a:p>
        </p:txBody>
      </p:sp>
      <p:pic>
        <p:nvPicPr>
          <p:cNvPr id="9" name="Picture 8" descr="CERN-logo_outlin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0" name="Picture 9" descr="Screen Shot 2017-02-21 at 17.04.0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973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0906" y="69290"/>
            <a:ext cx="9910483" cy="61202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C00000"/>
                </a:solidFill>
              </a:rPr>
              <a:t>From CTF3 to CLEAR: December 2016 – August 2017</a:t>
            </a:r>
            <a:endParaRPr lang="en-GB" sz="3600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58" y="1042741"/>
            <a:ext cx="5481084" cy="14673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75648" y="1317812"/>
            <a:ext cx="1022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Drive beam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12024" y="878541"/>
            <a:ext cx="76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DL &amp; CR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23883" y="2339788"/>
            <a:ext cx="537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CLEX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59860" y="2178423"/>
            <a:ext cx="543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CTF2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366682" y="2052918"/>
            <a:ext cx="1497106" cy="134470"/>
          </a:xfrm>
          <a:prstGeom prst="roundRect">
            <a:avLst/>
          </a:prstGeom>
          <a:solidFill>
            <a:srgbClr val="FFFF00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8005482" y="2232213"/>
            <a:ext cx="3801035" cy="591670"/>
          </a:xfrm>
          <a:prstGeom prst="roundRect">
            <a:avLst/>
          </a:prstGeom>
          <a:solidFill>
            <a:srgbClr val="FFFF00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2 MKS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996212" y="3343835"/>
            <a:ext cx="4234396" cy="1882588"/>
          </a:xfrm>
          <a:custGeom>
            <a:avLst/>
            <a:gdLst>
              <a:gd name="connsiteX0" fmla="*/ 710259 w 4234396"/>
              <a:gd name="connsiteY0" fmla="*/ 0 h 1882588"/>
              <a:gd name="connsiteX1" fmla="*/ 279953 w 4234396"/>
              <a:gd name="connsiteY1" fmla="*/ 17930 h 1882588"/>
              <a:gd name="connsiteX2" fmla="*/ 127553 w 4234396"/>
              <a:gd name="connsiteY2" fmla="*/ 188259 h 1882588"/>
              <a:gd name="connsiteX3" fmla="*/ 37906 w 4234396"/>
              <a:gd name="connsiteY3" fmla="*/ 645459 h 1882588"/>
              <a:gd name="connsiteX4" fmla="*/ 387529 w 4234396"/>
              <a:gd name="connsiteY4" fmla="*/ 1048871 h 1882588"/>
              <a:gd name="connsiteX5" fmla="*/ 3695506 w 4234396"/>
              <a:gd name="connsiteY5" fmla="*/ 1219200 h 1882588"/>
              <a:gd name="connsiteX6" fmla="*/ 4233388 w 4234396"/>
              <a:gd name="connsiteY6" fmla="*/ 1667435 h 1882588"/>
              <a:gd name="connsiteX7" fmla="*/ 3803082 w 4234396"/>
              <a:gd name="connsiteY7" fmla="*/ 1882588 h 188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34396" h="1882588">
                <a:moveTo>
                  <a:pt x="710259" y="0"/>
                </a:moveTo>
                <a:lnTo>
                  <a:pt x="279953" y="17930"/>
                </a:lnTo>
                <a:cubicBezTo>
                  <a:pt x="182836" y="49306"/>
                  <a:pt x="167894" y="83671"/>
                  <a:pt x="127553" y="188259"/>
                </a:cubicBezTo>
                <a:cubicBezTo>
                  <a:pt x="87212" y="292847"/>
                  <a:pt x="-5423" y="502024"/>
                  <a:pt x="37906" y="645459"/>
                </a:cubicBezTo>
                <a:cubicBezTo>
                  <a:pt x="81235" y="788894"/>
                  <a:pt x="-222071" y="953248"/>
                  <a:pt x="387529" y="1048871"/>
                </a:cubicBezTo>
                <a:cubicBezTo>
                  <a:pt x="997129" y="1144494"/>
                  <a:pt x="3054530" y="1116106"/>
                  <a:pt x="3695506" y="1219200"/>
                </a:cubicBezTo>
                <a:cubicBezTo>
                  <a:pt x="4336482" y="1322294"/>
                  <a:pt x="4215459" y="1556870"/>
                  <a:pt x="4233388" y="1667435"/>
                </a:cubicBezTo>
                <a:cubicBezTo>
                  <a:pt x="4251317" y="1778000"/>
                  <a:pt x="4027199" y="1830294"/>
                  <a:pt x="3803082" y="1882588"/>
                </a:cubicBezTo>
              </a:path>
            </a:pathLst>
          </a:custGeom>
          <a:noFill/>
          <a:ln w="28575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10721790" y="3693458"/>
            <a:ext cx="1147482" cy="672354"/>
          </a:xfrm>
          <a:prstGeom prst="roundRect">
            <a:avLst/>
          </a:prstGeom>
          <a:solidFill>
            <a:srgbClr val="FFFF00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renewed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122893" y="2196352"/>
            <a:ext cx="1326777" cy="672354"/>
          </a:xfrm>
          <a:prstGeom prst="roundRect">
            <a:avLst/>
          </a:prstGeom>
          <a:solidFill>
            <a:srgbClr val="FFFF00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Connected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818094" y="5056094"/>
            <a:ext cx="1091525" cy="1084730"/>
          </a:xfrm>
          <a:prstGeom prst="roundRect">
            <a:avLst/>
          </a:prstGeom>
          <a:solidFill>
            <a:srgbClr val="FFFF00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Installed from DB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921624" y="4948517"/>
            <a:ext cx="869576" cy="1586753"/>
          </a:xfrm>
          <a:prstGeom prst="roundRect">
            <a:avLst/>
          </a:prstGeom>
          <a:solidFill>
            <a:srgbClr val="FFFF00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WFM phase shifter added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962401" y="4948517"/>
            <a:ext cx="959222" cy="815789"/>
          </a:xfrm>
          <a:prstGeom prst="roundRect">
            <a:avLst/>
          </a:prstGeom>
          <a:solidFill>
            <a:srgbClr val="FFFF00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Re-located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40" b="36000"/>
          <a:stretch/>
        </p:blipFill>
        <p:spPr>
          <a:xfrm>
            <a:off x="4105473" y="2342576"/>
            <a:ext cx="8337539" cy="1997060"/>
          </a:xfrm>
          <a:prstGeom prst="rect">
            <a:avLst/>
          </a:prstGeom>
        </p:spPr>
      </p:pic>
      <p:grpSp>
        <p:nvGrpSpPr>
          <p:cNvPr id="42" name="Group 41"/>
          <p:cNvGrpSpPr/>
          <p:nvPr/>
        </p:nvGrpSpPr>
        <p:grpSpPr>
          <a:xfrm>
            <a:off x="1533832" y="5005053"/>
            <a:ext cx="604684" cy="1034413"/>
            <a:chOff x="1533832" y="5005053"/>
            <a:chExt cx="604684" cy="1034413"/>
          </a:xfrm>
        </p:grpSpPr>
        <p:grpSp>
          <p:nvGrpSpPr>
            <p:cNvPr id="40" name="Group 39"/>
            <p:cNvGrpSpPr/>
            <p:nvPr/>
          </p:nvGrpSpPr>
          <p:grpSpPr>
            <a:xfrm>
              <a:off x="1758784" y="5083992"/>
              <a:ext cx="181218" cy="306000"/>
              <a:chOff x="800139" y="4058979"/>
              <a:chExt cx="181218" cy="306000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801357" y="4058979"/>
                <a:ext cx="180000" cy="306000"/>
                <a:chOff x="1006730" y="4034530"/>
                <a:chExt cx="125547" cy="286601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1021976" y="4039007"/>
                  <a:ext cx="88017" cy="278721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8" name="Group 37"/>
                <p:cNvGrpSpPr/>
                <p:nvPr/>
              </p:nvGrpSpPr>
              <p:grpSpPr>
                <a:xfrm>
                  <a:off x="1006730" y="4034530"/>
                  <a:ext cx="125547" cy="286601"/>
                  <a:chOff x="713340" y="3956293"/>
                  <a:chExt cx="125547" cy="286601"/>
                </a:xfrm>
                <a:solidFill>
                  <a:schemeClr val="bg1"/>
                </a:solidFill>
              </p:grpSpPr>
              <p:sp>
                <p:nvSpPr>
                  <p:cNvPr id="21" name="Oval 20"/>
                  <p:cNvSpPr/>
                  <p:nvPr/>
                </p:nvSpPr>
                <p:spPr>
                  <a:xfrm>
                    <a:off x="784242" y="3956293"/>
                    <a:ext cx="54645" cy="284156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4" name="Oval 33"/>
                  <p:cNvSpPr/>
                  <p:nvPr/>
                </p:nvSpPr>
                <p:spPr>
                  <a:xfrm>
                    <a:off x="713340" y="3958738"/>
                    <a:ext cx="54645" cy="284156"/>
                  </a:xfrm>
                  <a:prstGeom prst="ellipse">
                    <a:avLst/>
                  </a:prstGeom>
                  <a:grpFill/>
                  <a:ln w="6350"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738592" y="3957883"/>
                    <a:ext cx="72000" cy="1"/>
                  </a:xfrm>
                  <a:prstGeom prst="line">
                    <a:avLst/>
                  </a:prstGeom>
                  <a:grpFill/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738592" y="4241494"/>
                    <a:ext cx="72000" cy="1"/>
                  </a:xfrm>
                  <a:prstGeom prst="line">
                    <a:avLst/>
                  </a:prstGeom>
                  <a:grpFill/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0" name="Oval 19"/>
              <p:cNvSpPr/>
              <p:nvPr/>
            </p:nvSpPr>
            <p:spPr>
              <a:xfrm>
                <a:off x="800139" y="4071016"/>
                <a:ext cx="49399" cy="2841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1" name="Rounded Rectangle 40"/>
            <p:cNvSpPr/>
            <p:nvPr/>
          </p:nvSpPr>
          <p:spPr>
            <a:xfrm>
              <a:off x="1533832" y="5005053"/>
              <a:ext cx="604684" cy="1034413"/>
            </a:xfrm>
            <a:prstGeom prst="roundRect">
              <a:avLst/>
            </a:prstGeom>
            <a:solidFill>
              <a:srgbClr val="FFFF00">
                <a:alpha val="36863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Just </a:t>
              </a:r>
              <a:r>
                <a:rPr lang="en-GB" sz="1400" dirty="0" err="1" smtClean="0">
                  <a:solidFill>
                    <a:srgbClr val="FF0000"/>
                  </a:solidFill>
                </a:rPr>
                <a:t>insta-lled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4" name="Rounded Rectangle 43"/>
          <p:cNvSpPr/>
          <p:nvPr/>
        </p:nvSpPr>
        <p:spPr>
          <a:xfrm>
            <a:off x="560439" y="4114802"/>
            <a:ext cx="1025011" cy="892276"/>
          </a:xfrm>
          <a:prstGeom prst="roundRect">
            <a:avLst/>
          </a:prstGeom>
          <a:solidFill>
            <a:srgbClr val="FFFF00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Created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86032" y="5080819"/>
            <a:ext cx="1025011" cy="1501878"/>
          </a:xfrm>
          <a:prstGeom prst="roundRect">
            <a:avLst/>
          </a:prstGeom>
          <a:solidFill>
            <a:srgbClr val="FFFF00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Moved down-stream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2298291" y="4594123"/>
            <a:ext cx="1025011" cy="1659193"/>
          </a:xfrm>
          <a:prstGeom prst="roundRect">
            <a:avLst/>
          </a:prstGeom>
          <a:solidFill>
            <a:srgbClr val="FFFF00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>
              <a:solidFill>
                <a:srgbClr val="FF0000"/>
              </a:solidFill>
            </a:endParaRPr>
          </a:p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endParaRPr lang="en-GB" dirty="0">
              <a:solidFill>
                <a:srgbClr val="FF0000"/>
              </a:solidFill>
            </a:endParaRPr>
          </a:p>
          <a:p>
            <a:pPr algn="ctr"/>
            <a:endParaRPr lang="en-GB" dirty="0" smtClean="0">
              <a:solidFill>
                <a:srgbClr val="FF0000"/>
              </a:solidFill>
            </a:endParaRP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Created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355075" y="3066364"/>
            <a:ext cx="1619479" cy="2221732"/>
            <a:chOff x="1355075" y="3066364"/>
            <a:chExt cx="1619479" cy="2221732"/>
          </a:xfrm>
        </p:grpSpPr>
        <p:sp>
          <p:nvSpPr>
            <p:cNvPr id="47" name="Rounded Rectangle 46"/>
            <p:cNvSpPr/>
            <p:nvPr/>
          </p:nvSpPr>
          <p:spPr>
            <a:xfrm>
              <a:off x="1759441" y="3066364"/>
              <a:ext cx="1215113" cy="892276"/>
            </a:xfrm>
            <a:prstGeom prst="roundRect">
              <a:avLst/>
            </a:prstGeom>
            <a:solidFill>
              <a:srgbClr val="FFFF00">
                <a:alpha val="36863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Improved sensitivity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flipH="1">
              <a:off x="1355075" y="3933022"/>
              <a:ext cx="506776" cy="1355074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9" t="62880" r="26011" b="21440"/>
          <a:stretch/>
        </p:blipFill>
        <p:spPr>
          <a:xfrm>
            <a:off x="488339" y="4373955"/>
            <a:ext cx="7505431" cy="184344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3</a:t>
            </a:fld>
            <a:endParaRPr lang="en-GB"/>
          </a:p>
        </p:txBody>
      </p:sp>
      <p:pic>
        <p:nvPicPr>
          <p:cNvPr id="43" name="Picture 42" descr="CERN-logo_outline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48" name="Picture 47" descr="Screen Shot 2017-02-21 at 17.04.04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30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44" grpId="0" animBg="1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69291"/>
            <a:ext cx="10000130" cy="61202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C00000"/>
                </a:solidFill>
              </a:rPr>
              <a:t>New CALIFES performances</a:t>
            </a:r>
            <a:endParaRPr lang="en-GB" sz="3600" dirty="0">
              <a:solidFill>
                <a:srgbClr val="C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33649" y="858606"/>
            <a:ext cx="5456798" cy="2592805"/>
            <a:chOff x="961930" y="885501"/>
            <a:chExt cx="8086767" cy="3905908"/>
          </a:xfrm>
        </p:grpSpPr>
        <p:pic>
          <p:nvPicPr>
            <p:cNvPr id="7" name="Picture 6" descr="Screen Shot 2014-09-25 at 14.57.54.png"/>
            <p:cNvPicPr>
              <a:picLocks noChangeAspect="1"/>
            </p:cNvPicPr>
            <p:nvPr/>
          </p:nvPicPr>
          <p:blipFill rotWithShape="1">
            <a:blip r:embed="rId2"/>
            <a:srcRect b="5884"/>
            <a:stretch/>
          </p:blipFill>
          <p:spPr>
            <a:xfrm>
              <a:off x="961930" y="885501"/>
              <a:ext cx="8086767" cy="3905908"/>
            </a:xfrm>
            <a:prstGeom prst="rect">
              <a:avLst/>
            </a:prstGeom>
          </p:spPr>
        </p:pic>
        <p:pic>
          <p:nvPicPr>
            <p:cNvPr id="8" name="Picture 7" descr="Screen Shot 2014-10-01 at 16.40.15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07991" y="3723960"/>
              <a:ext cx="1818989" cy="671384"/>
            </a:xfrm>
            <a:prstGeom prst="rect">
              <a:avLst/>
            </a:prstGeom>
          </p:spPr>
        </p:pic>
      </p:grp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757051"/>
              </p:ext>
            </p:extLst>
          </p:nvPr>
        </p:nvGraphicFramePr>
        <p:xfrm>
          <a:off x="923366" y="3525621"/>
          <a:ext cx="10416987" cy="2761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5269"/>
                <a:gridCol w="1706748"/>
                <a:gridCol w="5984970"/>
              </a:tblGrid>
              <a:tr h="28993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Beam</a:t>
                      </a:r>
                      <a:r>
                        <a:rPr lang="en-GB" sz="1400" baseline="0" dirty="0" smtClean="0"/>
                        <a:t> parameters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Range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Comments</a:t>
                      </a:r>
                      <a:endParaRPr lang="en-GB" sz="1400" dirty="0"/>
                    </a:p>
                  </a:txBody>
                  <a:tcPr/>
                </a:tc>
              </a:tr>
              <a:tr h="28993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Energy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60 – 180 MeV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More</a:t>
                      </a:r>
                      <a:r>
                        <a:rPr lang="en-GB" sz="1400" baseline="0" dirty="0" smtClean="0"/>
                        <a:t> flexible with 2 klystrons. &gt; 220 MeV expected with pulse compression.</a:t>
                      </a:r>
                      <a:endParaRPr lang="en-GB" sz="1400" dirty="0"/>
                    </a:p>
                  </a:txBody>
                  <a:tcPr/>
                </a:tc>
              </a:tr>
              <a:tr h="28993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Energy Spread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&lt;</a:t>
                      </a:r>
                      <a:r>
                        <a:rPr lang="en-GB" sz="1400" baseline="0" dirty="0" smtClean="0"/>
                        <a:t> 1 MeV (FWHM)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32284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Bunch Charge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pC</a:t>
                      </a:r>
                      <a:r>
                        <a:rPr lang="en-GB" sz="1400" baseline="0" dirty="0" smtClean="0"/>
                        <a:t> – 200 </a:t>
                      </a:r>
                      <a:r>
                        <a:rPr lang="en-GB" sz="1400" baseline="0" dirty="0" err="1" smtClean="0"/>
                        <a:t>pC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Photocathode</a:t>
                      </a:r>
                      <a:r>
                        <a:rPr lang="en-GB" sz="1400" baseline="0" dirty="0" smtClean="0"/>
                        <a:t> changed but limited laser power. Goal: 0.6 </a:t>
                      </a:r>
                      <a:r>
                        <a:rPr lang="en-GB" sz="1400" baseline="0" dirty="0" err="1" smtClean="0"/>
                        <a:t>nC</a:t>
                      </a:r>
                      <a:r>
                        <a:rPr lang="en-GB" sz="1400" baseline="0" dirty="0" smtClean="0"/>
                        <a:t>. </a:t>
                      </a:r>
                      <a:endParaRPr lang="en-GB" sz="1400" dirty="0"/>
                    </a:p>
                  </a:txBody>
                  <a:tcPr/>
                </a:tc>
              </a:tr>
              <a:tr h="28993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Bunch 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2.4 ps – 8 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0.1 ps according to simulation. Velocity</a:t>
                      </a:r>
                      <a:r>
                        <a:rPr lang="en-GB" sz="1400" baseline="0" dirty="0" smtClean="0"/>
                        <a:t> bunching studies </a:t>
                      </a:r>
                      <a:r>
                        <a:rPr lang="en-GB" sz="1400" dirty="0" smtClean="0"/>
                        <a:t>to be resumed</a:t>
                      </a:r>
                      <a:endParaRPr lang="en-GB" sz="1400" dirty="0"/>
                    </a:p>
                  </a:txBody>
                  <a:tcPr/>
                </a:tc>
              </a:tr>
              <a:tr h="28993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Normalized emittances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 </a:t>
                      </a:r>
                      <a:r>
                        <a:rPr lang="en-GB" sz="14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400" dirty="0" smtClean="0"/>
                        <a:t>m to 30 </a:t>
                      </a:r>
                      <a:r>
                        <a:rPr lang="en-GB" sz="14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400" dirty="0" smtClean="0"/>
                        <a:t>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Bunch charge dependent</a:t>
                      </a:r>
                      <a:endParaRPr lang="en-GB" sz="1400" dirty="0"/>
                    </a:p>
                  </a:txBody>
                  <a:tcPr/>
                </a:tc>
              </a:tr>
              <a:tr h="28993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Repetition</a:t>
                      </a:r>
                      <a:r>
                        <a:rPr lang="en-GB" sz="1400" baseline="0" dirty="0" smtClean="0"/>
                        <a:t> rate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0.8 to 5 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25 Hz with klystrons</a:t>
                      </a:r>
                      <a:r>
                        <a:rPr lang="en-GB" sz="1400" baseline="0" dirty="0" smtClean="0"/>
                        <a:t> and laser </a:t>
                      </a:r>
                      <a:r>
                        <a:rPr lang="en-GB" sz="1400" dirty="0" smtClean="0"/>
                        <a:t>upgrade</a:t>
                      </a:r>
                      <a:endParaRPr lang="en-GB" sz="1400" dirty="0"/>
                    </a:p>
                  </a:txBody>
                  <a:tcPr/>
                </a:tc>
              </a:tr>
              <a:tr h="28993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Number of micro-bunches in train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 to &gt;150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Single bunch capability assessed</a:t>
                      </a:r>
                      <a:endParaRPr lang="en-GB" sz="1400" dirty="0"/>
                    </a:p>
                  </a:txBody>
                  <a:tcPr/>
                </a:tc>
              </a:tr>
              <a:tr h="275302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Micro-bunch spacing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1.5 GHz</a:t>
                      </a:r>
                      <a:r>
                        <a:rPr lang="en-GB" sz="1400" baseline="0" dirty="0" smtClean="0"/>
                        <a:t>  (L</a:t>
                      </a:r>
                      <a:r>
                        <a:rPr lang="en-GB" sz="1400" dirty="0" smtClean="0"/>
                        <a:t>aser)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3.0 GHz: Dark current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11812" y="1150283"/>
            <a:ext cx="2640107" cy="19800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444138" y="2362559"/>
            <a:ext cx="2232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Waveguides from building 2001 to 2010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2" name="Picture 11" descr="CERN-logo_outlin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4" name="Picture 13" descr="Screen Shot 2017-02-21 at 17.04.0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9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564" y="101261"/>
            <a:ext cx="9958114" cy="63741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CLEAR operation in </a:t>
            </a:r>
            <a:r>
              <a:rPr lang="en-GB" dirty="0" smtClean="0">
                <a:solidFill>
                  <a:srgbClr val="C00000"/>
                </a:solidFill>
              </a:rPr>
              <a:t>2017 (from August)</a:t>
            </a:r>
            <a:endParaRPr lang="en-GB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047019"/>
              </p:ext>
            </p:extLst>
          </p:nvPr>
        </p:nvGraphicFramePr>
        <p:xfrm>
          <a:off x="1710848" y="811742"/>
          <a:ext cx="8138002" cy="542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1327"/>
                <a:gridCol w="2067032"/>
                <a:gridCol w="2127164"/>
                <a:gridCol w="2052479"/>
              </a:tblGrid>
              <a:tr h="27410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Week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33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First beam!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August 18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34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Cont’d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commissioning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35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Cont’d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commissioning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36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First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beam to users</a:t>
                      </a:r>
                    </a:p>
                    <a:p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VESPER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37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Installation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of</a:t>
                      </a:r>
                    </a:p>
                    <a:p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plasma lens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38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Beam through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plasma lens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39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VESPER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40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Beam tuning,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plasma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lens</a:t>
                      </a:r>
                      <a:endParaRPr lang="en-US" sz="1600" dirty="0" smtClean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41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BCM improvement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WFM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42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WFM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First spark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plasma lens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43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Inductive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BPMs</a:t>
                      </a:r>
                    </a:p>
                    <a:p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LAL: injector optimization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44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Cavity BPMs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45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Laser spot study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VESPER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46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TRAD/ESA at VESPER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THz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studies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47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Combined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WFM</a:t>
                      </a:r>
                      <a:r>
                        <a:rPr lang="en-US" sz="1600" baseline="0" dirty="0" smtClean="0">
                          <a:latin typeface="Century Gothic"/>
                          <a:cs typeface="Century Gothic"/>
                        </a:rPr>
                        <a:t> and Cavity BPMs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48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AWAKE screen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Plasma lens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49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VHEE phantom irradiations</a:t>
                      </a:r>
                    </a:p>
                    <a:p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50</a:t>
                      </a:r>
                    </a:p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Plasma lens, instrumentation, THz</a:t>
                      </a:r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51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Plasma lens, instrumentation,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THz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VESPER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52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Instrumentation, THz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Century Gothic"/>
                          <a:cs typeface="Century Gothic"/>
                        </a:rPr>
                        <a:t>VESPER</a:t>
                      </a:r>
                    </a:p>
                    <a:p>
                      <a:endParaRPr lang="en-US" sz="1600" dirty="0">
                        <a:latin typeface="Century Gothic"/>
                        <a:cs typeface="Century Gothic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 descr="CERN-logo_outlin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7" name="Picture 6" descr="Screen Shot 2017-02-21 at 17.04.0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41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777" y="0"/>
            <a:ext cx="10035988" cy="646765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Some experiments</a:t>
            </a:r>
            <a:endParaRPr lang="en-GB" dirty="0">
              <a:solidFill>
                <a:srgbClr val="C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0076" y="1263394"/>
            <a:ext cx="3524250" cy="5456395"/>
            <a:chOff x="600076" y="1182709"/>
            <a:chExt cx="3524250" cy="5456395"/>
          </a:xfrm>
        </p:grpSpPr>
        <p:pic>
          <p:nvPicPr>
            <p:cNvPr id="8" name="Picture 7" descr="Screen Shot 2017-09-28 at 16.30.4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035" y="1182709"/>
              <a:ext cx="3306321" cy="246536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7805" t="13464" r="7070"/>
            <a:stretch/>
          </p:blipFill>
          <p:spPr>
            <a:xfrm>
              <a:off x="660027" y="3718672"/>
              <a:ext cx="3329267" cy="1669116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600076" y="5438775"/>
              <a:ext cx="35242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Electronics </a:t>
              </a:r>
              <a:r>
                <a:rPr lang="en-GB" dirty="0"/>
                <a:t>I</a:t>
              </a:r>
              <a:r>
                <a:rPr lang="en-GB" dirty="0" smtClean="0"/>
                <a:t>rradiation Tests in </a:t>
              </a:r>
              <a:r>
                <a:rPr lang="en-GB" dirty="0" smtClean="0"/>
                <a:t>VESPER.</a:t>
              </a:r>
              <a:endParaRPr lang="en-GB" dirty="0" smtClean="0"/>
            </a:p>
            <a:p>
              <a:r>
                <a:rPr lang="en-GB" dirty="0" smtClean="0"/>
                <a:t>Maris Tali, </a:t>
              </a:r>
              <a:r>
                <a:rPr lang="en-GB" dirty="0" smtClean="0"/>
                <a:t>Ruben Garcia Alia, this </a:t>
              </a:r>
              <a:r>
                <a:rPr lang="en-GB" dirty="0" smtClean="0"/>
                <a:t>cession</a:t>
              </a:r>
              <a:endParaRPr lang="en-GB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566127" y="1291761"/>
            <a:ext cx="3768624" cy="5070344"/>
            <a:chOff x="7413727" y="1291761"/>
            <a:chExt cx="3768624" cy="507034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13727" y="1291761"/>
              <a:ext cx="3609298" cy="269809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658101" y="5438775"/>
              <a:ext cx="352425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Test and calibration of scintillator for AWAKE electron </a:t>
              </a:r>
              <a:r>
                <a:rPr lang="en-GB" dirty="0" smtClean="0"/>
                <a:t>spectrometer.</a:t>
              </a:r>
              <a:endParaRPr lang="en-GB" dirty="0" smtClean="0"/>
            </a:p>
            <a:p>
              <a:r>
                <a:rPr lang="en-GB" dirty="0" err="1" smtClean="0"/>
                <a:t>Fearghus</a:t>
              </a:r>
              <a:r>
                <a:rPr lang="en-GB" dirty="0" smtClean="0"/>
                <a:t> Keeble</a:t>
              </a:r>
              <a:endParaRPr lang="en-GB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171951" y="1235288"/>
            <a:ext cx="3524250" cy="5466571"/>
            <a:chOff x="4171951" y="1172533"/>
            <a:chExt cx="3524250" cy="5466571"/>
          </a:xfrm>
        </p:grpSpPr>
        <p:sp>
          <p:nvSpPr>
            <p:cNvPr id="11" name="TextBox 10"/>
            <p:cNvSpPr txBox="1"/>
            <p:nvPr/>
          </p:nvSpPr>
          <p:spPr>
            <a:xfrm>
              <a:off x="4171951" y="5438775"/>
              <a:ext cx="35242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Results of the VHEE studies in </a:t>
              </a:r>
              <a:r>
                <a:rPr lang="en-GB" dirty="0" smtClean="0"/>
                <a:t>VESPER/CLEAR.</a:t>
              </a:r>
              <a:endParaRPr lang="en-GB" dirty="0" smtClean="0"/>
            </a:p>
            <a:p>
              <a:r>
                <a:rPr lang="en-GB" dirty="0" smtClean="0"/>
                <a:t>Agnese Lagzda, Roger Jones, this cession</a:t>
              </a:r>
              <a:endParaRPr lang="en-GB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4215093" y="3292848"/>
              <a:ext cx="2814357" cy="2136402"/>
              <a:chOff x="4453218" y="3226173"/>
              <a:chExt cx="2623857" cy="1975552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5"/>
              <a:srcRect l="26679" t="23530" r="27781" b="14640"/>
              <a:stretch/>
            </p:blipFill>
            <p:spPr>
              <a:xfrm>
                <a:off x="4453218" y="3226173"/>
                <a:ext cx="2623857" cy="1975552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4791075" y="3276600"/>
                <a:ext cx="200272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Cherenkov in water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1730" y="1172533"/>
              <a:ext cx="2768196" cy="2034921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502023" y="923365"/>
            <a:ext cx="3567953" cy="5809129"/>
            <a:chOff x="502023" y="923365"/>
            <a:chExt cx="3567953" cy="5809129"/>
          </a:xfrm>
        </p:grpSpPr>
        <p:sp>
          <p:nvSpPr>
            <p:cNvPr id="17" name="Rounded Rectangle 16"/>
            <p:cNvSpPr/>
            <p:nvPr/>
          </p:nvSpPr>
          <p:spPr>
            <a:xfrm>
              <a:off x="502023" y="923365"/>
              <a:ext cx="3567953" cy="5809129"/>
            </a:xfrm>
            <a:prstGeom prst="roundRect">
              <a:avLst>
                <a:gd name="adj" fmla="val 9883"/>
              </a:avLst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74376" y="941294"/>
              <a:ext cx="2318905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Electronics irradiations</a:t>
              </a:r>
              <a:endParaRPr lang="en-GB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141694" y="923365"/>
            <a:ext cx="3209365" cy="5809129"/>
            <a:chOff x="4141694" y="923365"/>
            <a:chExt cx="3209365" cy="5809129"/>
          </a:xfrm>
        </p:grpSpPr>
        <p:sp>
          <p:nvSpPr>
            <p:cNvPr id="18" name="Rounded Rectangle 17"/>
            <p:cNvSpPr/>
            <p:nvPr/>
          </p:nvSpPr>
          <p:spPr>
            <a:xfrm>
              <a:off x="4141694" y="923365"/>
              <a:ext cx="3209365" cy="5809129"/>
            </a:xfrm>
            <a:prstGeom prst="roundRect">
              <a:avLst>
                <a:gd name="adj" fmla="val 9883"/>
              </a:avLst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89176" y="941294"/>
              <a:ext cx="684803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VHEE</a:t>
              </a:r>
              <a:endParaRPr lang="en-GB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67600" y="923365"/>
            <a:ext cx="3854824" cy="5809129"/>
            <a:chOff x="7467600" y="923365"/>
            <a:chExt cx="3854824" cy="5809129"/>
          </a:xfrm>
        </p:grpSpPr>
        <p:sp>
          <p:nvSpPr>
            <p:cNvPr id="19" name="Rounded Rectangle 18"/>
            <p:cNvSpPr/>
            <p:nvPr/>
          </p:nvSpPr>
          <p:spPr>
            <a:xfrm>
              <a:off x="7467600" y="923365"/>
              <a:ext cx="3854824" cy="5809129"/>
            </a:xfrm>
            <a:prstGeom prst="roundRect">
              <a:avLst>
                <a:gd name="adj" fmla="val 9883"/>
              </a:avLst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337176" y="941294"/>
              <a:ext cx="2355645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Scintillation screen test</a:t>
              </a:r>
              <a:endParaRPr lang="en-GB" dirty="0"/>
            </a:p>
          </p:txBody>
        </p:sp>
      </p:grp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6</a:t>
            </a:fld>
            <a:endParaRPr lang="en-GB"/>
          </a:p>
        </p:txBody>
      </p:sp>
      <p:pic>
        <p:nvPicPr>
          <p:cNvPr id="28" name="Picture 27" descr="CERN-logo_outline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29" name="Picture 28" descr="Screen Shot 2017-02-21 at 17.04.04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3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23876" y="1126754"/>
            <a:ext cx="3656645" cy="4481982"/>
            <a:chOff x="523876" y="1126754"/>
            <a:chExt cx="3656645" cy="4481982"/>
          </a:xfrm>
        </p:grpSpPr>
        <p:grpSp>
          <p:nvGrpSpPr>
            <p:cNvPr id="12" name="Group 11"/>
            <p:cNvGrpSpPr/>
            <p:nvPr/>
          </p:nvGrpSpPr>
          <p:grpSpPr>
            <a:xfrm>
              <a:off x="523876" y="1126754"/>
              <a:ext cx="3653678" cy="2916331"/>
              <a:chOff x="163802" y="1690983"/>
              <a:chExt cx="6750903" cy="5089043"/>
            </a:xfrm>
          </p:grpSpPr>
          <p:pic>
            <p:nvPicPr>
              <p:cNvPr id="13" name="Picture 12" descr="Screen Shot 2017-09-28 at 16.35.31.png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3802" y="1690983"/>
                <a:ext cx="6750903" cy="5089043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3512107" y="4514275"/>
                <a:ext cx="582212" cy="277000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WCM</a:t>
                </a:r>
                <a:endParaRPr lang="en-US" sz="12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464240" y="2716865"/>
                <a:ext cx="1624425" cy="775659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Inductive </a:t>
                </a:r>
              </a:p>
              <a:p>
                <a:pPr algn="ctr"/>
                <a:r>
                  <a:rPr lang="en-US" sz="12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BPM</a:t>
                </a:r>
                <a:endParaRPr lang="en-US" sz="12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16395" y="4235505"/>
                <a:ext cx="1480013" cy="830997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Beam Phase monitor,</a:t>
                </a:r>
              </a:p>
              <a:p>
                <a:r>
                  <a:rPr lang="en-US" sz="12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WG monitor (bunch length)</a:t>
                </a:r>
                <a:endParaRPr lang="en-US" sz="12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189086" y="2084497"/>
                <a:ext cx="1480013" cy="461666"/>
              </a:xfrm>
              <a:prstGeom prst="rect">
                <a:avLst/>
              </a:prstGeom>
              <a:solidFill>
                <a:schemeClr val="tx1">
                  <a:alpha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OTR, </a:t>
                </a:r>
                <a:r>
                  <a:rPr lang="en-US" sz="1200" b="1" dirty="0" err="1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ChR</a:t>
                </a:r>
                <a:r>
                  <a:rPr lang="en-US" sz="12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, </a:t>
                </a:r>
                <a:r>
                  <a:rPr lang="en-US" sz="1200" b="1" dirty="0" err="1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ChDR</a:t>
                </a:r>
                <a:r>
                  <a:rPr lang="en-US" sz="1200" b="1" dirty="0" smtClean="0">
                    <a:solidFill>
                      <a:schemeClr val="bg1"/>
                    </a:solidFill>
                    <a:latin typeface="Century Gothic"/>
                    <a:cs typeface="Century Gothic"/>
                  </a:rPr>
                  <a:t> setup</a:t>
                </a:r>
                <a:endParaRPr lang="en-US" sz="1200" b="1" dirty="0">
                  <a:solidFill>
                    <a:schemeClr val="bg1"/>
                  </a:solidFill>
                  <a:latin typeface="Century Gothic"/>
                  <a:cs typeface="Century Gothic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796408" y="3468210"/>
                <a:ext cx="893748" cy="690485"/>
              </a:xfrm>
              <a:prstGeom prst="ellipse">
                <a:avLst/>
              </a:prstGeom>
              <a:noFill/>
              <a:ln w="38100" cmpd="sng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303500" y="3468210"/>
                <a:ext cx="893748" cy="690485"/>
              </a:xfrm>
              <a:prstGeom prst="ellipse">
                <a:avLst/>
              </a:prstGeom>
              <a:noFill/>
              <a:ln w="38100" cmpd="sng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246882" y="3378353"/>
                <a:ext cx="1273338" cy="1023281"/>
              </a:xfrm>
              <a:prstGeom prst="ellipse">
                <a:avLst/>
              </a:prstGeom>
              <a:noFill/>
              <a:ln w="38100" cmpd="sng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716820" y="3367794"/>
                <a:ext cx="1661835" cy="1203779"/>
              </a:xfrm>
              <a:prstGeom prst="ellipse">
                <a:avLst/>
              </a:prstGeom>
              <a:noFill/>
              <a:ln w="38100" cmpd="sng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18" t="15425" r="3235" b="7190"/>
            <a:stretch/>
          </p:blipFill>
          <p:spPr>
            <a:xfrm>
              <a:off x="2366683" y="4159623"/>
              <a:ext cx="1813838" cy="1449113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967" y="0"/>
            <a:ext cx="9196668" cy="720725"/>
          </a:xfrm>
        </p:spPr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Some experiments (cont’d)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9370" y="1160931"/>
            <a:ext cx="3362326" cy="28360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21754" b="9106"/>
          <a:stretch/>
        </p:blipFill>
        <p:spPr>
          <a:xfrm>
            <a:off x="521075" y="4125263"/>
            <a:ext cx="1820880" cy="12535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962" y="5729008"/>
            <a:ext cx="3524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Instrumentation upgrade and development</a:t>
            </a:r>
          </a:p>
          <a:p>
            <a:r>
              <a:rPr lang="en-GB" dirty="0" smtClean="0"/>
              <a:t>Michal </a:t>
            </a:r>
            <a:r>
              <a:rPr lang="en-GB" dirty="0" err="1" smtClean="0"/>
              <a:t>Grupa</a:t>
            </a:r>
            <a:r>
              <a:rPr lang="en-GB" dirty="0" smtClean="0"/>
              <a:t>, this cession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01" y="5657291"/>
            <a:ext cx="3524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Status and plans for the Cavity BPMs</a:t>
            </a:r>
          </a:p>
          <a:p>
            <a:r>
              <a:rPr lang="en-GB" dirty="0" err="1" smtClean="0"/>
              <a:t>Johanes</a:t>
            </a:r>
            <a:r>
              <a:rPr lang="en-GB" dirty="0" smtClean="0"/>
              <a:t> Nadenau, this cession</a:t>
            </a:r>
            <a:endParaRPr lang="en-GB" dirty="0"/>
          </a:p>
        </p:txBody>
      </p:sp>
      <p:pic>
        <p:nvPicPr>
          <p:cNvPr id="23" name="Picture 22" descr="Screen Shot 2017-09-28 at 16.33.28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555" y="1149046"/>
            <a:ext cx="3579617" cy="268893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31"/>
          <a:stretch/>
        </p:blipFill>
        <p:spPr>
          <a:xfrm>
            <a:off x="4461031" y="3865371"/>
            <a:ext cx="1805526" cy="182105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8357908" y="5720042"/>
            <a:ext cx="3524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Update on Wake-Field Monitor Studies in CLEAR</a:t>
            </a:r>
          </a:p>
          <a:p>
            <a:r>
              <a:rPr lang="en-GB" dirty="0" smtClean="0"/>
              <a:t>Kyrre </a:t>
            </a:r>
            <a:r>
              <a:rPr lang="en-GB" dirty="0" err="1" smtClean="0">
                <a:effectLst/>
              </a:rPr>
              <a:t>Sjøbæk</a:t>
            </a:r>
            <a:r>
              <a:rPr lang="en-GB" dirty="0" smtClean="0"/>
              <a:t>, this cession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8"/>
          <a:srcRect l="1312" t="14753" r="4069"/>
          <a:stretch/>
        </p:blipFill>
        <p:spPr>
          <a:xfrm>
            <a:off x="8440832" y="4052047"/>
            <a:ext cx="1693528" cy="1335741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421341" y="842683"/>
            <a:ext cx="3836895" cy="5809129"/>
            <a:chOff x="426996" y="842683"/>
            <a:chExt cx="3567953" cy="5809129"/>
          </a:xfrm>
        </p:grpSpPr>
        <p:sp>
          <p:nvSpPr>
            <p:cNvPr id="28" name="Rounded Rectangle 27"/>
            <p:cNvSpPr/>
            <p:nvPr/>
          </p:nvSpPr>
          <p:spPr>
            <a:xfrm>
              <a:off x="426996" y="842683"/>
              <a:ext cx="3567953" cy="5809129"/>
            </a:xfrm>
            <a:prstGeom prst="roundRect">
              <a:avLst>
                <a:gd name="adj" fmla="val 6378"/>
              </a:avLst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57702" y="887506"/>
              <a:ext cx="220889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Inductive BPM upgrade</a:t>
              </a:r>
              <a:endParaRPr lang="en-GB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347882" y="851648"/>
            <a:ext cx="3836895" cy="5809129"/>
            <a:chOff x="426996" y="842683"/>
            <a:chExt cx="3567953" cy="5809129"/>
          </a:xfrm>
        </p:grpSpPr>
        <p:sp>
          <p:nvSpPr>
            <p:cNvPr id="31" name="Rounded Rectangle 30"/>
            <p:cNvSpPr/>
            <p:nvPr/>
          </p:nvSpPr>
          <p:spPr>
            <a:xfrm>
              <a:off x="426996" y="842683"/>
              <a:ext cx="3567953" cy="5809129"/>
            </a:xfrm>
            <a:prstGeom prst="roundRect">
              <a:avLst>
                <a:gd name="adj" fmla="val 6378"/>
              </a:avLst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57702" y="887506"/>
              <a:ext cx="2421937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Cavity BPM performances</a:t>
              </a:r>
              <a:endParaRPr lang="en-GB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265458" y="842683"/>
            <a:ext cx="3836895" cy="5809129"/>
            <a:chOff x="426996" y="842683"/>
            <a:chExt cx="3567953" cy="5809129"/>
          </a:xfrm>
        </p:grpSpPr>
        <p:sp>
          <p:nvSpPr>
            <p:cNvPr id="34" name="Rounded Rectangle 33"/>
            <p:cNvSpPr/>
            <p:nvPr/>
          </p:nvSpPr>
          <p:spPr>
            <a:xfrm>
              <a:off x="426996" y="842683"/>
              <a:ext cx="3567953" cy="5809129"/>
            </a:xfrm>
            <a:prstGeom prst="roundRect">
              <a:avLst>
                <a:gd name="adj" fmla="val 6378"/>
              </a:avLst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157702" y="887506"/>
              <a:ext cx="1906771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WFM performances</a:t>
              </a:r>
              <a:endParaRPr lang="en-GB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7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0" b="5882"/>
          <a:stretch/>
        </p:blipFill>
        <p:spPr>
          <a:xfrm>
            <a:off x="10192871" y="4072174"/>
            <a:ext cx="1810871" cy="1366695"/>
          </a:xfrm>
          <a:prstGeom prst="rect">
            <a:avLst/>
          </a:prstGeom>
        </p:spPr>
      </p:pic>
      <p:pic>
        <p:nvPicPr>
          <p:cNvPr id="36" name="Picture 35" descr="CERN-logo_outline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37" name="Picture 36" descr="Screen Shot 2017-02-21 at 17.04.04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179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creen Shot 2018-01-12 at 10.11.1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19" r="114" b="7832"/>
          <a:stretch/>
        </p:blipFill>
        <p:spPr>
          <a:xfrm>
            <a:off x="654427" y="1177934"/>
            <a:ext cx="3003174" cy="24683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364" y="0"/>
            <a:ext cx="9489142" cy="777875"/>
          </a:xfrm>
        </p:spPr>
        <p:txBody>
          <a:bodyPr/>
          <a:lstStyle/>
          <a:p>
            <a:r>
              <a:rPr lang="en-GB" dirty="0" smtClean="0">
                <a:solidFill>
                  <a:srgbClr val="C00000"/>
                </a:solidFill>
              </a:rPr>
              <a:t>Some experiments (end, so far…)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437" t="5859" r="3140" b="5176"/>
          <a:stretch/>
        </p:blipFill>
        <p:spPr>
          <a:xfrm>
            <a:off x="568699" y="3666565"/>
            <a:ext cx="2025323" cy="14416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44145" r="86"/>
          <a:stretch/>
        </p:blipFill>
        <p:spPr>
          <a:xfrm>
            <a:off x="8241646" y="1234384"/>
            <a:ext cx="3329548" cy="265601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9271" y="5136776"/>
            <a:ext cx="35320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effectLst/>
              </a:rPr>
              <a:t>1/ The Plasma Lens Experiment at CLEAR: Experimental Set-Up and Results </a:t>
            </a:r>
          </a:p>
          <a:p>
            <a:r>
              <a:rPr lang="en-GB" sz="1600" dirty="0" smtClean="0"/>
              <a:t>2/ Progress on active plasma lens technology in CLEAR</a:t>
            </a:r>
            <a:endParaRPr lang="en-GB" sz="1600" dirty="0" smtClean="0">
              <a:effectLst/>
            </a:endParaRPr>
          </a:p>
          <a:p>
            <a:r>
              <a:rPr lang="en-GB" sz="1600" dirty="0" smtClean="0">
                <a:effectLst/>
              </a:rPr>
              <a:t>Carl Lindstrøm</a:t>
            </a:r>
            <a:r>
              <a:rPr lang="en-GB" sz="1600" dirty="0" smtClean="0"/>
              <a:t>, this cession and 23 Jan </a:t>
            </a:r>
            <a:r>
              <a:rPr lang="en-GB" sz="1600" dirty="0" smtClean="0"/>
              <a:t>2018, 16:40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133851" y="5181600"/>
            <a:ext cx="3524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effectLst/>
              </a:rPr>
              <a:t>THz@CLEAR</a:t>
            </a:r>
            <a:r>
              <a:rPr lang="en-GB" sz="1600" dirty="0" smtClean="0">
                <a:effectLst/>
              </a:rPr>
              <a:t>: source and diagnostics for the electron acceleration</a:t>
            </a:r>
          </a:p>
          <a:p>
            <a:r>
              <a:rPr lang="en-GB" sz="1600" dirty="0" smtClean="0">
                <a:effectLst/>
              </a:rPr>
              <a:t>Alessandro </a:t>
            </a:r>
            <a:r>
              <a:rPr lang="en-GB" sz="1600" dirty="0" err="1" smtClean="0">
                <a:effectLst/>
              </a:rPr>
              <a:t>Curcio</a:t>
            </a:r>
            <a:r>
              <a:rPr lang="en-GB" sz="1600" dirty="0" smtClean="0"/>
              <a:t>, this cession</a:t>
            </a:r>
            <a:endParaRPr lang="en-GB" sz="1600" dirty="0"/>
          </a:p>
        </p:txBody>
      </p:sp>
      <p:pic>
        <p:nvPicPr>
          <p:cNvPr id="14" name="Picture 13" descr="Screen Shot 2017-12-11 at 00.17.07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39" b="63434"/>
          <a:stretch/>
        </p:blipFill>
        <p:spPr>
          <a:xfrm>
            <a:off x="4025152" y="1208514"/>
            <a:ext cx="4043084" cy="135090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599955" y="2147848"/>
            <a:ext cx="35533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6"/>
              </a:rPr>
              <a:t>https://indico.cern.ch/event/672235</a:t>
            </a:r>
            <a:r>
              <a:rPr lang="en-US" sz="1600" dirty="0" smtClean="0">
                <a:hlinkClick r:id="rId6"/>
              </a:rPr>
              <a:t>/</a:t>
            </a:r>
            <a:endParaRPr lang="en-US" sz="1600" dirty="0" smtClean="0"/>
          </a:p>
        </p:txBody>
      </p:sp>
      <p:pic>
        <p:nvPicPr>
          <p:cNvPr id="16" name="Picture 2" descr="C:\Users\jg125577\Documents\_DATAS\Mes Documents\MAGIC2.2.8\CerenvovCERN\newpostvenueTL\a1p5b3p5\prebunched\L50f35T2GeV\2GeVeps3p8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80"/>
          <a:stretch/>
        </p:blipFill>
        <p:spPr bwMode="auto">
          <a:xfrm>
            <a:off x="3938640" y="2832722"/>
            <a:ext cx="3420002" cy="208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181976" y="5181600"/>
            <a:ext cx="35242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Non-invasive beam diagnostic for advanced accelerators: Cherenkov Diffraction radiation</a:t>
            </a:r>
            <a:r>
              <a:rPr lang="en-GB" sz="1600" dirty="0" smtClean="0">
                <a:effectLst/>
              </a:rPr>
              <a:t>, </a:t>
            </a:r>
            <a:r>
              <a:rPr lang="en-GB" sz="1600" dirty="0" smtClean="0">
                <a:effectLst/>
              </a:rPr>
              <a:t>Robert </a:t>
            </a:r>
            <a:r>
              <a:rPr lang="en-GB" sz="1600" dirty="0" smtClean="0">
                <a:effectLst/>
              </a:rPr>
              <a:t>Kieffer, Thibault Lefevre, Tues 23 Jan, 17:05 </a:t>
            </a:r>
            <a:endParaRPr lang="en-GB" sz="16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421342" y="842683"/>
            <a:ext cx="3433482" cy="5809129"/>
            <a:chOff x="426996" y="842683"/>
            <a:chExt cx="3567953" cy="5809129"/>
          </a:xfrm>
        </p:grpSpPr>
        <p:sp>
          <p:nvSpPr>
            <p:cNvPr id="13" name="Rounded Rectangle 12"/>
            <p:cNvSpPr/>
            <p:nvPr/>
          </p:nvSpPr>
          <p:spPr>
            <a:xfrm>
              <a:off x="426996" y="842683"/>
              <a:ext cx="3567953" cy="5809129"/>
            </a:xfrm>
            <a:prstGeom prst="roundRect">
              <a:avLst>
                <a:gd name="adj" fmla="val 6378"/>
              </a:avLst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39665" y="887507"/>
              <a:ext cx="137712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Plasma Lens</a:t>
              </a:r>
              <a:endParaRPr lang="en-GB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953435" y="797859"/>
            <a:ext cx="4141693" cy="5809129"/>
            <a:chOff x="426996" y="842683"/>
            <a:chExt cx="3567953" cy="5809129"/>
          </a:xfrm>
        </p:grpSpPr>
        <p:sp>
          <p:nvSpPr>
            <p:cNvPr id="21" name="Rounded Rectangle 20"/>
            <p:cNvSpPr/>
            <p:nvPr/>
          </p:nvSpPr>
          <p:spPr>
            <a:xfrm>
              <a:off x="426996" y="842683"/>
              <a:ext cx="3567953" cy="5809129"/>
            </a:xfrm>
            <a:prstGeom prst="roundRect">
              <a:avLst>
                <a:gd name="adj" fmla="val 6378"/>
              </a:avLst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39666" y="887507"/>
              <a:ext cx="1111907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THz studies</a:t>
              </a:r>
              <a:endParaRPr lang="en-GB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148918" y="770965"/>
            <a:ext cx="3567953" cy="5809129"/>
            <a:chOff x="426996" y="842683"/>
            <a:chExt cx="3567953" cy="5809129"/>
          </a:xfrm>
        </p:grpSpPr>
        <p:sp>
          <p:nvSpPr>
            <p:cNvPr id="24" name="Rounded Rectangle 23"/>
            <p:cNvSpPr/>
            <p:nvPr/>
          </p:nvSpPr>
          <p:spPr>
            <a:xfrm>
              <a:off x="426996" y="842683"/>
              <a:ext cx="3567953" cy="5809129"/>
            </a:xfrm>
            <a:prstGeom prst="roundRect">
              <a:avLst>
                <a:gd name="adj" fmla="val 6378"/>
              </a:avLst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55913" y="905437"/>
              <a:ext cx="2545977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Cherenkov diffraction</a:t>
              </a:r>
              <a:endParaRPr lang="en-GB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8</a:t>
            </a:fld>
            <a:endParaRPr lang="en-GB"/>
          </a:p>
        </p:txBody>
      </p:sp>
      <p:pic>
        <p:nvPicPr>
          <p:cNvPr id="26" name="Picture 25" descr="CERN-logo_outline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27" name="Picture 26" descr="Screen Shot 2017-02-21 at 17.04.04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11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2975" y="78255"/>
            <a:ext cx="9256059" cy="612028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Improvements and consolidation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090" t="2348" r="48681" b="15568"/>
          <a:stretch/>
        </p:blipFill>
        <p:spPr>
          <a:xfrm>
            <a:off x="566458" y="3562349"/>
            <a:ext cx="2724150" cy="24003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284" t="1842" r="49685" b="20435"/>
          <a:stretch/>
        </p:blipFill>
        <p:spPr>
          <a:xfrm>
            <a:off x="3690657" y="1190624"/>
            <a:ext cx="2905126" cy="22098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6359" t="10196" r="47526" b="63204"/>
          <a:stretch/>
        </p:blipFill>
        <p:spPr>
          <a:xfrm>
            <a:off x="603437" y="1164851"/>
            <a:ext cx="2749462" cy="21879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t="7833" r="4527" b="10267"/>
          <a:stretch/>
        </p:blipFill>
        <p:spPr>
          <a:xfrm>
            <a:off x="3715310" y="3609974"/>
            <a:ext cx="3080497" cy="22859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66964" y="1172696"/>
            <a:ext cx="51715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2060"/>
                </a:solidFill>
                <a:effectLst/>
              </a:rPr>
              <a:t>Good beam aspect is not </a:t>
            </a:r>
            <a:r>
              <a:rPr lang="en-GB" sz="2400" dirty="0" smtClean="0">
                <a:solidFill>
                  <a:srgbClr val="002060"/>
                </a:solidFill>
                <a:effectLst/>
              </a:rPr>
              <a:t>all.</a:t>
            </a:r>
            <a:endParaRPr lang="en-GB" sz="2400" dirty="0" smtClean="0">
              <a:solidFill>
                <a:srgbClr val="002060"/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2060"/>
                </a:solidFill>
              </a:rPr>
              <a:t>Problems with high charges (&gt;100 </a:t>
            </a:r>
            <a:r>
              <a:rPr lang="en-GB" sz="2400" dirty="0" err="1" smtClean="0">
                <a:solidFill>
                  <a:srgbClr val="002060"/>
                </a:solidFill>
              </a:rPr>
              <a:t>pC</a:t>
            </a:r>
            <a:r>
              <a:rPr lang="en-GB" sz="2400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2060"/>
                </a:solidFill>
              </a:rPr>
              <a:t>Position jitter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2060"/>
                </a:solidFill>
              </a:rPr>
              <a:t>Charge jitter and </a:t>
            </a:r>
            <a:r>
              <a:rPr lang="en-GB" sz="2400" dirty="0" smtClean="0">
                <a:solidFill>
                  <a:srgbClr val="002060"/>
                </a:solidFill>
              </a:rPr>
              <a:t>drift</a:t>
            </a:r>
            <a:endParaRPr lang="en-GB" sz="2400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2060"/>
                </a:solidFill>
              </a:rPr>
              <a:t>Time structure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2060"/>
                </a:solidFill>
              </a:rPr>
              <a:t>Bunch length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W. Farabolini - CLEAR Status - CLIC Workshop 2018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2CDBF-BFFB-4494-9E0A-05F01F7B52CB}" type="slidenum">
              <a:rPr lang="en-GB" smtClean="0"/>
              <a:t>9</a:t>
            </a:fld>
            <a:endParaRPr lang="en-GB"/>
          </a:p>
        </p:txBody>
      </p:sp>
      <p:pic>
        <p:nvPicPr>
          <p:cNvPr id="10" name="Picture 9" descr="CERN-logo_outline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918" y="45652"/>
            <a:ext cx="545383" cy="536350"/>
          </a:xfrm>
          <a:prstGeom prst="rect">
            <a:avLst/>
          </a:prstGeom>
        </p:spPr>
      </p:pic>
      <p:pic>
        <p:nvPicPr>
          <p:cNvPr id="11" name="Picture 10" descr="Screen Shot 2017-02-21 at 17.04.04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0"/>
            <a:ext cx="1075340" cy="386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85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4629</TotalTime>
  <Words>1183</Words>
  <Application>Microsoft Office PowerPoint</Application>
  <PresentationFormat>Widescreen</PresentationFormat>
  <Paragraphs>273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Symbol</vt:lpstr>
      <vt:lpstr>Wingdings</vt:lpstr>
      <vt:lpstr>Office Theme</vt:lpstr>
      <vt:lpstr>STATUS OF THE CLEAR</vt:lpstr>
      <vt:lpstr>Proposal of a CALIFES-based Accelerator Test Stand</vt:lpstr>
      <vt:lpstr>From CTF3 to CLEAR: December 2016 – August 2017</vt:lpstr>
      <vt:lpstr>New CALIFES performances</vt:lpstr>
      <vt:lpstr>CLEAR operation in 2017 (from August)</vt:lpstr>
      <vt:lpstr>Some experiments</vt:lpstr>
      <vt:lpstr>Some experiments (cont’d)</vt:lpstr>
      <vt:lpstr>Some experiments (end, so far…)</vt:lpstr>
      <vt:lpstr>Improvements and consolidation</vt:lpstr>
      <vt:lpstr>Laser works foreseen</vt:lpstr>
      <vt:lpstr>Injector optimisation for shorter bunch length</vt:lpstr>
      <vt:lpstr>Full set of diagnostics for bunch length measurement</vt:lpstr>
      <vt:lpstr>RF consolidation</vt:lpstr>
      <vt:lpstr>Vacuum consolidation</vt:lpstr>
      <vt:lpstr>Other improvements</vt:lpstr>
      <vt:lpstr>Conclusion</vt:lpstr>
      <vt:lpstr>Already making the headlines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CLEAR</dc:title>
  <dc:creator>Wilfrid Farabolini</dc:creator>
  <cp:lastModifiedBy>Wilfrid Farabolini</cp:lastModifiedBy>
  <cp:revision>89</cp:revision>
  <dcterms:created xsi:type="dcterms:W3CDTF">2018-01-19T15:09:30Z</dcterms:created>
  <dcterms:modified xsi:type="dcterms:W3CDTF">2018-01-23T19:16:58Z</dcterms:modified>
</cp:coreProperties>
</file>