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7" r:id="rId2"/>
    <p:sldId id="310" r:id="rId3"/>
    <p:sldId id="352" r:id="rId4"/>
    <p:sldId id="363" r:id="rId5"/>
    <p:sldId id="350" r:id="rId6"/>
    <p:sldId id="364" r:id="rId7"/>
    <p:sldId id="366" r:id="rId8"/>
    <p:sldId id="367" r:id="rId9"/>
    <p:sldId id="368" r:id="rId10"/>
    <p:sldId id="369" r:id="rId11"/>
    <p:sldId id="370" r:id="rId12"/>
    <p:sldId id="349" r:id="rId13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15"/>
    </p:embeddedFont>
    <p:embeddedFont>
      <p:font typeface="Ubuntu" panose="020B0504030602030204" pitchFamily="34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84B0"/>
    <a:srgbClr val="407BB0"/>
    <a:srgbClr val="608E77"/>
    <a:srgbClr val="B482DA"/>
    <a:srgbClr val="FF7373"/>
    <a:srgbClr val="9DBDAD"/>
    <a:srgbClr val="8AB09D"/>
    <a:srgbClr val="405E4F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79" autoAdjust="0"/>
    <p:restoredTop sz="96387" autoAdjust="0"/>
  </p:normalViewPr>
  <p:slideViewPr>
    <p:cSldViewPr snapToGrid="0" snapToObjects="1">
      <p:cViewPr varScale="1">
        <p:scale>
          <a:sx n="109" d="100"/>
          <a:sy n="109" d="100"/>
        </p:scale>
        <p:origin x="120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F6DA8-B04F-4040-9BA0-680933860A6B}" type="datetimeFigureOut">
              <a:rPr lang="en-GB" smtClean="0"/>
              <a:t>24/01/2018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52D9E-A6C6-4C31-8526-526AF36BE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453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490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750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45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658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744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973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875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299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83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623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2970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52D9E-A6C6-4C31-8526-526AF36BECC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724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24-Jan-18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24-Jan-18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24-Jan-18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24-Jan-18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24-Jan-18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1"/>
          </p:nvPr>
        </p:nvSpPr>
        <p:spPr>
          <a:xfrm>
            <a:off x="457198" y="1972286"/>
            <a:ext cx="6629402" cy="419653"/>
          </a:xfrm>
        </p:spPr>
        <p:txBody>
          <a:bodyPr lIns="45720" tIns="0" rIns="45720" bIns="0" anchor="t" anchorCtr="0"/>
          <a:lstStyle>
            <a:lvl1pPr marL="0" indent="0" algn="l">
              <a:buNone/>
              <a:defRPr kumimoji="0" lang="en-US" sz="1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24-Jan-18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24-Jan-18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24-Jan-18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1144270" y="6055841"/>
            <a:ext cx="1173480" cy="7335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e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8634"/>
            <a:ext cx="8226854" cy="1806623"/>
          </a:xfrm>
        </p:spPr>
        <p:txBody>
          <a:bodyPr anchor="b">
            <a:noAutofit/>
          </a:bodyPr>
          <a:lstStyle/>
          <a:p>
            <a:r>
              <a:rPr lang="en-GB" sz="3600" dirty="0">
                <a:latin typeface="Ubuntu" panose="020B0504030602030204" pitchFamily="34" charset="0"/>
              </a:rPr>
              <a:t>Beam instrumentation upgrades</a:t>
            </a:r>
            <a:br>
              <a:rPr lang="en-GB" sz="3600" dirty="0">
                <a:latin typeface="Ubuntu" panose="020B0504030602030204" pitchFamily="34" charset="0"/>
              </a:rPr>
            </a:br>
            <a:r>
              <a:rPr lang="en-GB" sz="3600" dirty="0">
                <a:latin typeface="Ubuntu" panose="020B0504030602030204" pitchFamily="34" charset="0"/>
              </a:rPr>
              <a:t>and developments on CLEAR</a:t>
            </a:r>
            <a:endParaRPr lang="en-GB" sz="2800" b="1" dirty="0">
              <a:latin typeface="Ubuntu" panose="020B050403060203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8229600" cy="15727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07BB0"/>
                </a:solidFill>
                <a:latin typeface="Ubuntu" panose="020B0504030602030204" pitchFamily="34" charset="0"/>
              </a:rPr>
              <a:t>CLIC Workshop 2018</a:t>
            </a:r>
          </a:p>
          <a:p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Geneva 24/01/2018</a:t>
            </a:r>
          </a:p>
          <a:p>
            <a:endParaRPr lang="en-GB" dirty="0">
              <a:solidFill>
                <a:srgbClr val="407BB0"/>
              </a:solidFill>
              <a:latin typeface="Ubuntu" panose="020B0504030602030204" pitchFamily="34" charset="0"/>
            </a:endParaRPr>
          </a:p>
          <a:p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CLEAR </a:t>
            </a:r>
            <a:r>
              <a:rPr lang="en-GB" dirty="0">
                <a:solidFill>
                  <a:srgbClr val="407BB0"/>
                </a:solidFill>
                <a:latin typeface="Ubuntu" panose="020B0504030602030204" pitchFamily="34" charset="0"/>
              </a:rPr>
              <a:t>BI </a:t>
            </a: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team:</a:t>
            </a:r>
            <a:b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</a:b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M</a:t>
            </a:r>
            <a:r>
              <a:rPr lang="en-GB" dirty="0">
                <a:solidFill>
                  <a:srgbClr val="407BB0"/>
                </a:solidFill>
                <a:latin typeface="Ubuntu" panose="020B0504030602030204" pitchFamily="34" charset="0"/>
              </a:rPr>
              <a:t>. Bergamaschi, </a:t>
            </a: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F. Guillot-Vignot, I. Gorgisyan, R</a:t>
            </a:r>
            <a:r>
              <a:rPr lang="en-GB" dirty="0">
                <a:solidFill>
                  <a:srgbClr val="407BB0"/>
                </a:solidFill>
                <a:latin typeface="Ubuntu" panose="020B0504030602030204" pitchFamily="34" charset="0"/>
              </a:rPr>
              <a:t>. Kieffer, </a:t>
            </a:r>
            <a:r>
              <a:rPr lang="en-GB" u="sng" dirty="0">
                <a:solidFill>
                  <a:srgbClr val="407BB0"/>
                </a:solidFill>
                <a:latin typeface="Ubuntu" panose="020B0504030602030204" pitchFamily="34" charset="0"/>
              </a:rPr>
              <a:t>M. Krupa</a:t>
            </a:r>
            <a:r>
              <a:rPr lang="en-GB" dirty="0">
                <a:solidFill>
                  <a:srgbClr val="407BB0"/>
                </a:solidFill>
                <a:latin typeface="Ubuntu" panose="020B0504030602030204" pitchFamily="34" charset="0"/>
              </a:rPr>
              <a:t>, T. </a:t>
            </a: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Lefevre, S</a:t>
            </a:r>
            <a:r>
              <a:rPr lang="en-GB" dirty="0">
                <a:solidFill>
                  <a:srgbClr val="407BB0"/>
                </a:solidFill>
                <a:latin typeface="Ubuntu" panose="020B0504030602030204" pitchFamily="34" charset="0"/>
              </a:rPr>
              <a:t>. </a:t>
            </a: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Mazzoni,</a:t>
            </a:r>
            <a:b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</a:b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J</a:t>
            </a:r>
            <a:r>
              <a:rPr lang="en-GB" dirty="0">
                <a:solidFill>
                  <a:srgbClr val="407BB0"/>
                </a:solidFill>
                <a:latin typeface="Ubuntu" panose="020B0504030602030204" pitchFamily="34" charset="0"/>
              </a:rPr>
              <a:t>. Nadenau, M. </a:t>
            </a:r>
            <a:r>
              <a:rPr lang="en-GB" dirty="0" smtClean="0">
                <a:solidFill>
                  <a:srgbClr val="407BB0"/>
                </a:solidFill>
                <a:latin typeface="Ubuntu" panose="020B0504030602030204" pitchFamily="34" charset="0"/>
              </a:rPr>
              <a:t>Wendt</a:t>
            </a:r>
            <a:endParaRPr lang="en-GB" dirty="0">
              <a:solidFill>
                <a:srgbClr val="407BB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41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173038" indent="-136525">
              <a:spcBef>
                <a:spcPts val="0"/>
              </a:spcBef>
            </a:pPr>
            <a:r>
              <a:rPr lang="en-US" sz="3200" dirty="0" smtClean="0">
                <a:latin typeface="Ubuntu" panose="020B0504030602030204" pitchFamily="34" charset="0"/>
              </a:rPr>
              <a:t>In-air tests in 2018 – EO BPM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7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r>
              <a:rPr lang="en-US" dirty="0" smtClean="0">
                <a:solidFill>
                  <a:srgbClr val="7084B0"/>
                </a:solidFill>
                <a:latin typeface="Ubuntu" panose="020B0504030602030204" pitchFamily="34" charset="0"/>
              </a:rPr>
              <a:t>10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0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1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38" name="Content Placeholder 3"/>
          <p:cNvSpPr txBox="1">
            <a:spLocks/>
          </p:cNvSpPr>
          <p:nvPr/>
        </p:nvSpPr>
        <p:spPr>
          <a:xfrm>
            <a:off x="457198" y="955674"/>
            <a:ext cx="8226856" cy="49758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Electro optical BPM being developed for </a:t>
            </a:r>
            <a:r>
              <a:rPr lang="en-US" sz="2000" dirty="0" err="1" smtClean="0">
                <a:latin typeface="Ubuntu" panose="020B0504030602030204" pitchFamily="34" charset="0"/>
              </a:rPr>
              <a:t>intrabunch</a:t>
            </a:r>
            <a:r>
              <a:rPr lang="en-US" sz="2000" dirty="0" smtClean="0">
                <a:latin typeface="Ubuntu" panose="020B0504030602030204" pitchFamily="34" charset="0"/>
              </a:rPr>
              <a:t> transverse diagnostics in HL-LHC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Collaboration with RHUL (UK)</a:t>
            </a:r>
            <a:endParaRPr lang="en-GB" sz="2000" dirty="0">
              <a:latin typeface="Ubuntu" panose="020B05040306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836" y="2394101"/>
            <a:ext cx="3742721" cy="353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87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US" sz="3200" dirty="0" smtClean="0">
                <a:latin typeface="Ubuntu" panose="020B0504030602030204" pitchFamily="34" charset="0"/>
              </a:rPr>
              <a:t>Summary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17219"/>
            <a:ext cx="8226854" cy="4900004"/>
          </a:xfrm>
        </p:spPr>
        <p:txBody>
          <a:bodyPr>
            <a:noAutofit/>
          </a:bodyPr>
          <a:lstStyle/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CLEAR is an extremely interesting facility for BI – challenging diagnostics and R&amp;D possibilities</a:t>
            </a:r>
          </a:p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A lot of work done in 2017 to </a:t>
            </a:r>
            <a:r>
              <a:rPr lang="en-US" sz="2000" dirty="0" smtClean="0">
                <a:latin typeface="Ubuntu" panose="020B0504030602030204" pitchFamily="34" charset="0"/>
              </a:rPr>
              <a:t>revive and improve old CTF3 instruments</a:t>
            </a:r>
          </a:p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Most of the instruments provide data but there is still some work ahead of us</a:t>
            </a:r>
          </a:p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New developments done for future facilities: Awake Run 2, HL-LHC</a:t>
            </a:r>
          </a:p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BI would like to use the </a:t>
            </a:r>
            <a:r>
              <a:rPr lang="en-US" sz="2000" dirty="0">
                <a:latin typeface="Ubuntu" panose="020B0504030602030204" pitchFamily="34" charset="0"/>
              </a:rPr>
              <a:t>i</a:t>
            </a:r>
            <a:r>
              <a:rPr lang="en-US" sz="2000" dirty="0" smtClean="0">
                <a:latin typeface="Ubuntu" panose="020B0504030602030204" pitchFamily="34" charset="0"/>
              </a:rPr>
              <a:t>n-air test line more extensively in 2018</a:t>
            </a:r>
            <a:endParaRPr lang="en-GB" sz="2000" dirty="0" smtClean="0">
              <a:latin typeface="Ubuntu" panose="020B0504030602030204" pitchFamily="34" charset="0"/>
            </a:endParaRP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r>
              <a:rPr lang="en-US" dirty="0" smtClean="0">
                <a:solidFill>
                  <a:srgbClr val="7084B0"/>
                </a:solidFill>
                <a:latin typeface="Ubuntu" panose="020B0504030602030204" pitchFamily="34" charset="0"/>
              </a:rPr>
              <a:t>11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49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8634"/>
            <a:ext cx="8226854" cy="1806623"/>
          </a:xfrm>
        </p:spPr>
        <p:txBody>
          <a:bodyPr anchor="b">
            <a:noAutofit/>
          </a:bodyPr>
          <a:lstStyle/>
          <a:p>
            <a:pPr algn="ctr"/>
            <a:r>
              <a:rPr lang="en-GB" sz="3000" b="1" dirty="0" smtClean="0">
                <a:latin typeface="Ubuntu" panose="020B0504030602030204" pitchFamily="34" charset="0"/>
              </a:rPr>
              <a:t>Thanks for your attention</a:t>
            </a:r>
            <a:endParaRPr lang="en-GB" sz="2400" b="1" dirty="0">
              <a:latin typeface="Ubuntu" panose="020B050403060203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8229600" cy="784061"/>
          </a:xfrm>
        </p:spPr>
        <p:txBody>
          <a:bodyPr anchor="t">
            <a:normAutofit/>
          </a:bodyPr>
          <a:lstStyle/>
          <a:p>
            <a:endParaRPr lang="en-GB" dirty="0" smtClean="0">
              <a:solidFill>
                <a:srgbClr val="407BB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90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32780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 smtClean="0">
                <a:latin typeface="Ubuntu" panose="020B0504030602030204" pitchFamily="34" charset="0"/>
              </a:rPr>
              <a:t>BI at CLEAR 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69675" y="5082789"/>
            <a:ext cx="7001904" cy="1231740"/>
          </a:xfrm>
        </p:spPr>
        <p:txBody>
          <a:bodyPr numCol="2">
            <a:noAutofit/>
          </a:bodyPr>
          <a:lstStyle/>
          <a:p>
            <a:pPr marL="173038" indent="-136525">
              <a:spcBef>
                <a:spcPts val="0"/>
              </a:spcBef>
            </a:pPr>
            <a:r>
              <a:rPr lang="en-US" sz="1600" b="1" dirty="0" smtClean="0">
                <a:latin typeface="Ubuntu" panose="020B0504030602030204" pitchFamily="34" charset="0"/>
              </a:rPr>
              <a:t>Inductive BPMs</a:t>
            </a:r>
          </a:p>
          <a:p>
            <a:pPr marL="173038" indent="-136525">
              <a:spcBef>
                <a:spcPts val="0"/>
              </a:spcBef>
            </a:pPr>
            <a:r>
              <a:rPr lang="en-US" sz="1600" b="1" dirty="0">
                <a:latin typeface="Ubuntu" panose="020B0504030602030204" pitchFamily="34" charset="0"/>
              </a:rPr>
              <a:t>Electro Optical Sampling</a:t>
            </a:r>
          </a:p>
          <a:p>
            <a:pPr marL="173038" indent="-136525">
              <a:spcBef>
                <a:spcPts val="0"/>
              </a:spcBef>
            </a:pPr>
            <a:r>
              <a:rPr lang="en-US" sz="1600" b="1" dirty="0">
                <a:latin typeface="Ubuntu" panose="020B0504030602030204" pitchFamily="34" charset="0"/>
              </a:rPr>
              <a:t>BPR</a:t>
            </a:r>
          </a:p>
          <a:p>
            <a:pPr marL="173038" indent="-136525">
              <a:spcBef>
                <a:spcPts val="0"/>
              </a:spcBef>
            </a:pPr>
            <a:r>
              <a:rPr lang="en-US" sz="1600" b="1" dirty="0">
                <a:latin typeface="Ubuntu" panose="020B0504030602030204" pitchFamily="34" charset="0"/>
              </a:rPr>
              <a:t>Wall Current </a:t>
            </a:r>
            <a:r>
              <a:rPr lang="en-US" sz="1600" b="1" dirty="0" smtClean="0">
                <a:latin typeface="Ubuntu" panose="020B0504030602030204" pitchFamily="34" charset="0"/>
              </a:rPr>
              <a:t>Monitor</a:t>
            </a:r>
          </a:p>
          <a:p>
            <a:pPr marL="173038" indent="-136525">
              <a:spcBef>
                <a:spcPts val="0"/>
              </a:spcBef>
            </a:pPr>
            <a:endParaRPr lang="en-US" sz="1600" b="1" dirty="0" smtClean="0">
              <a:latin typeface="Ubuntu" panose="020B0504030602030204" pitchFamily="34" charset="0"/>
            </a:endParaRPr>
          </a:p>
          <a:p>
            <a:pPr marL="173038" indent="-136525">
              <a:spcBef>
                <a:spcPts val="0"/>
              </a:spcBef>
            </a:pPr>
            <a:r>
              <a:rPr lang="en-US" sz="1600" b="1" dirty="0">
                <a:latin typeface="Ubuntu" panose="020B0504030602030204" pitchFamily="34" charset="0"/>
              </a:rPr>
              <a:t>Cherenkov Diffraction Radiation</a:t>
            </a:r>
            <a:endParaRPr lang="en-GB" sz="1600" dirty="0">
              <a:latin typeface="Ubuntu" panose="020B0504030602030204" pitchFamily="34" charset="0"/>
            </a:endParaRPr>
          </a:p>
          <a:p>
            <a:pPr marL="173038" indent="-136525">
              <a:spcBef>
                <a:spcPts val="0"/>
              </a:spcBef>
            </a:pPr>
            <a:r>
              <a:rPr lang="en-US" sz="1600" b="1" dirty="0" smtClean="0">
                <a:latin typeface="Ubuntu" panose="020B0504030602030204" pitchFamily="34" charset="0"/>
              </a:rPr>
              <a:t>CLIC BPMs</a:t>
            </a:r>
          </a:p>
          <a:p>
            <a:pPr marL="173038" indent="-136525">
              <a:spcBef>
                <a:spcPts val="0"/>
              </a:spcBef>
            </a:pPr>
            <a:r>
              <a:rPr lang="en-US" sz="1600" b="1" dirty="0" smtClean="0">
                <a:latin typeface="Ubuntu" panose="020B0504030602030204" pitchFamily="34" charset="0"/>
              </a:rPr>
              <a:t>ICTs</a:t>
            </a:r>
          </a:p>
          <a:p>
            <a:pPr marL="173038" indent="-136525">
              <a:spcBef>
                <a:spcPts val="0"/>
              </a:spcBef>
            </a:pPr>
            <a:r>
              <a:rPr lang="en-US" sz="1600" b="1" dirty="0" smtClean="0">
                <a:latin typeface="Ubuntu" panose="020B0504030602030204" pitchFamily="34" charset="0"/>
              </a:rPr>
              <a:t>Screens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solidFill>
                  <a:srgbClr val="7084B0"/>
                </a:solidFill>
                <a:latin typeface="Ubuntu" panose="020B0504030602030204" pitchFamily="34" charset="0"/>
              </a:rPr>
              <a:t>2</a:t>
            </a:fld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1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pic>
        <p:nvPicPr>
          <p:cNvPr id="1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79" y="2710131"/>
            <a:ext cx="7822522" cy="13819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48116"/>
            <a:ext cx="8308432" cy="1719682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928663" y="1151477"/>
            <a:ext cx="6892444" cy="3196234"/>
            <a:chOff x="928663" y="1263623"/>
            <a:chExt cx="6892444" cy="3196234"/>
          </a:xfrm>
        </p:grpSpPr>
        <p:sp>
          <p:nvSpPr>
            <p:cNvPr id="7" name="Oval 6"/>
            <p:cNvSpPr/>
            <p:nvPr/>
          </p:nvSpPr>
          <p:spPr>
            <a:xfrm>
              <a:off x="7021902" y="1263628"/>
              <a:ext cx="603849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5719313" y="1263627"/>
              <a:ext cx="267419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4341121" y="1263626"/>
              <a:ext cx="267419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2867021" y="1263625"/>
              <a:ext cx="267419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1831852" y="1263624"/>
              <a:ext cx="807832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982920" y="1263623"/>
              <a:ext cx="807832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7203056" y="2967488"/>
              <a:ext cx="618051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6590582" y="2967487"/>
              <a:ext cx="414068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4520242" y="2967486"/>
              <a:ext cx="776378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3767244" y="2976114"/>
              <a:ext cx="520088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3044192" y="2976114"/>
              <a:ext cx="267419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2314253" y="2976114"/>
              <a:ext cx="520088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928663" y="2976114"/>
              <a:ext cx="571951" cy="1483743"/>
            </a:xfrm>
            <a:prstGeom prst="ellipse">
              <a:avLst/>
            </a:prstGeom>
            <a:noFill/>
            <a:ln w="571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Brace 30"/>
          <p:cNvSpPr/>
          <p:nvPr/>
        </p:nvSpPr>
        <p:spPr>
          <a:xfrm>
            <a:off x="5874589" y="5443263"/>
            <a:ext cx="310554" cy="646981"/>
          </a:xfrm>
          <a:prstGeom prst="rightBrac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6256342" y="5579723"/>
            <a:ext cx="2081565" cy="356808"/>
          </a:xfrm>
          <a:prstGeom prst="rect">
            <a:avLst/>
          </a:prstGeom>
        </p:spPr>
        <p:txBody>
          <a:bodyPr vert="horz" wrap="none" lIns="45720" tIns="0" rIns="45720" bIns="0" rtlCol="0" anchor="ctr">
            <a:normAutofit/>
          </a:bodyPr>
          <a:lstStyle/>
          <a:p>
            <a:r>
              <a:rPr lang="en-US" dirty="0" smtClean="0"/>
              <a:t>not covered here</a:t>
            </a:r>
            <a:endParaRPr lang="en-GB" dirty="0" smtClean="0"/>
          </a:p>
        </p:txBody>
      </p:sp>
      <p:sp>
        <p:nvSpPr>
          <p:cNvPr id="33" name="Content Placeholder 3"/>
          <p:cNvSpPr txBox="1">
            <a:spLocks/>
          </p:cNvSpPr>
          <p:nvPr/>
        </p:nvSpPr>
        <p:spPr>
          <a:xfrm>
            <a:off x="457200" y="4546629"/>
            <a:ext cx="8226854" cy="42139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ctr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000" dirty="0" smtClean="0">
                <a:latin typeface="Ubuntu" panose="020B0504030602030204" pitchFamily="34" charset="0"/>
              </a:rPr>
              <a:t>Operational and R&amp;D devices:</a:t>
            </a:r>
            <a:endParaRPr lang="en-GB" sz="2000" dirty="0" smtClean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64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 smtClean="0">
                <a:latin typeface="Ubuntu" panose="020B0504030602030204" pitchFamily="34" charset="0"/>
              </a:rPr>
              <a:t>Inductive BPMs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17219"/>
            <a:ext cx="8226854" cy="1954582"/>
          </a:xfrm>
        </p:spPr>
        <p:txBody>
          <a:bodyPr>
            <a:noAutofit/>
          </a:bodyPr>
          <a:lstStyle/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GB" sz="2000" dirty="0" smtClean="0">
                <a:latin typeface="Ubuntu" panose="020B0504030602030204" pitchFamily="34" charset="0"/>
              </a:rPr>
              <a:t>Developed by M. Gasior for CTF3</a:t>
            </a:r>
          </a:p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Absolute and calibrated position and beam current measurements</a:t>
            </a:r>
          </a:p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Measurement done outside of the vacuum chamber: modifications possible in-situ (without vacuum opening and realignment)</a:t>
            </a:r>
            <a:endParaRPr lang="en-GB" sz="2000" dirty="0" smtClean="0">
              <a:latin typeface="Ubuntu" panose="020B0504030602030204" pitchFamily="34" charset="0"/>
            </a:endParaRPr>
          </a:p>
        </p:txBody>
      </p:sp>
      <p:pic>
        <p:nvPicPr>
          <p:cNvPr id="1026" name="Picture 2" descr="http://mgasior.web.cern.ch/mgasior/pro/ctf3/pic/ipu_h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38" y="2860707"/>
            <a:ext cx="2818986" cy="281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8" r="24241"/>
          <a:stretch/>
        </p:blipFill>
        <p:spPr>
          <a:xfrm>
            <a:off x="3191477" y="2855915"/>
            <a:ext cx="1806925" cy="2823778"/>
          </a:xfrm>
          <a:prstGeom prst="rect">
            <a:avLst/>
          </a:prstGeom>
        </p:spPr>
      </p:pic>
      <p:pic>
        <p:nvPicPr>
          <p:cNvPr id="1028" name="Picture 4" descr="http://mgasior.web.cern.ch/mgasior/pro/ctf3/pic/ipu_pcs_h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756" y="2855915"/>
            <a:ext cx="3765037" cy="282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r>
              <a:rPr lang="en-US" dirty="0" smtClean="0">
                <a:solidFill>
                  <a:srgbClr val="7084B0"/>
                </a:solidFill>
                <a:latin typeface="Ubuntu" panose="020B0504030602030204" pitchFamily="34" charset="0"/>
              </a:rPr>
              <a:t>3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05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 smtClean="0">
                <a:latin typeface="Ubuntu" panose="020B0504030602030204" pitchFamily="34" charset="0"/>
              </a:rPr>
              <a:t>Inductive BPMs – upgrades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17219"/>
            <a:ext cx="8226854" cy="1954582"/>
          </a:xfrm>
        </p:spPr>
        <p:txBody>
          <a:bodyPr>
            <a:noAutofit/>
          </a:bodyPr>
          <a:lstStyle/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Low beam current </a:t>
            </a:r>
            <a:r>
              <a:rPr lang="en-US" sz="2000" b="1" dirty="0" smtClean="0">
                <a:latin typeface="Ubuntu" panose="020B0504030602030204" pitchFamily="34" charset="0"/>
              </a:rPr>
              <a:t>at CLEAR:</a:t>
            </a:r>
            <a:r>
              <a:rPr lang="en-US" sz="2000" dirty="0" smtClean="0">
                <a:latin typeface="Ubuntu" panose="020B0504030602030204" pitchFamily="34" charset="0"/>
              </a:rPr>
              <a:t> </a:t>
            </a:r>
            <a:r>
              <a:rPr lang="en-US" sz="2000" dirty="0" smtClean="0">
                <a:latin typeface="Ubuntu" panose="020B0504030602030204" pitchFamily="34" charset="0"/>
              </a:rPr>
              <a:t>two BPMs modified in 2017 to increase sensitivity by a factor of 8</a:t>
            </a:r>
          </a:p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Early commissioning:</a:t>
            </a:r>
            <a:r>
              <a:rPr lang="en-US" sz="2000" dirty="0" smtClean="0">
                <a:latin typeface="Ubuntu" panose="020B0504030602030204" pitchFamily="34" charset="0"/>
              </a:rPr>
              <a:t> beam position scans compared with a downstream screen</a:t>
            </a:r>
          </a:p>
          <a:p>
            <a:pPr marL="290513" indent="-254000">
              <a:spcBef>
                <a:spcPts val="300"/>
              </a:spcBef>
              <a:spcAft>
                <a:spcPts val="3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Plans for 2018:</a:t>
            </a:r>
            <a:r>
              <a:rPr lang="en-US" sz="2000" dirty="0" smtClean="0">
                <a:latin typeface="Ubuntu" panose="020B0504030602030204" pitchFamily="34" charset="0"/>
              </a:rPr>
              <a:t> modification of additional BPM, commissioning</a:t>
            </a:r>
            <a:endParaRPr lang="en-GB" sz="2000" dirty="0" smtClean="0">
              <a:latin typeface="Ubuntu" panose="020B0504030602030204" pitchFamily="34" charset="0"/>
            </a:endParaRP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fld id="{8AFAD652-6CF1-417A-ABDA-381F97D61B87}" type="slidenum">
              <a:rPr lang="en-US">
                <a:solidFill>
                  <a:srgbClr val="7084B0"/>
                </a:solidFill>
                <a:latin typeface="Ubuntu" panose="020B0504030602030204" pitchFamily="34" charset="0"/>
              </a:rPr>
              <a:t>4</a:t>
            </a:fld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944" y="2975032"/>
            <a:ext cx="3554298" cy="29274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864" y="2897532"/>
            <a:ext cx="4572009" cy="320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5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 smtClean="0">
                <a:latin typeface="Ubuntu" panose="020B0504030602030204" pitchFamily="34" charset="0"/>
              </a:rPr>
              <a:t>Electro Optical Sampling (EOS)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17218"/>
            <a:ext cx="8226854" cy="4975810"/>
          </a:xfrm>
        </p:spPr>
        <p:txBody>
          <a:bodyPr>
            <a:normAutofit/>
          </a:bodyPr>
          <a:lstStyle/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GB" sz="2000" b="1" dirty="0" smtClean="0">
                <a:latin typeface="Ubuntu" panose="020B0504030602030204" pitchFamily="34" charset="0"/>
              </a:rPr>
              <a:t>Awake Run 2 (2021):</a:t>
            </a:r>
            <a:r>
              <a:rPr lang="en-GB" sz="2000" dirty="0" smtClean="0">
                <a:latin typeface="Ubuntu" panose="020B0504030602030204" pitchFamily="34" charset="0"/>
              </a:rPr>
              <a:t> diagnostics for sub-</a:t>
            </a:r>
            <a:r>
              <a:rPr lang="en-GB" sz="2000" dirty="0" err="1" smtClean="0">
                <a:latin typeface="Ubuntu" panose="020B0504030602030204" pitchFamily="34" charset="0"/>
              </a:rPr>
              <a:t>ps</a:t>
            </a:r>
            <a:r>
              <a:rPr lang="en-GB" sz="2000" dirty="0" smtClean="0">
                <a:latin typeface="Ubuntu" panose="020B0504030602030204" pitchFamily="34" charset="0"/>
              </a:rPr>
              <a:t> bunch length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Concept:</a:t>
            </a:r>
            <a:r>
              <a:rPr lang="en-US" sz="2000" dirty="0" smtClean="0">
                <a:latin typeface="Ubuntu" panose="020B0504030602030204" pitchFamily="34" charset="0"/>
              </a:rPr>
              <a:t> simplify and upgrade EOS at CLEAR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Single vacuum chamber design:</a:t>
            </a:r>
            <a:r>
              <a:rPr lang="en-US" sz="2000" dirty="0" smtClean="0">
                <a:latin typeface="Ubuntu" panose="020B0504030602030204" pitchFamily="34" charset="0"/>
              </a:rPr>
              <a:t> easier to align and operate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Plans for 2018:</a:t>
            </a:r>
            <a:r>
              <a:rPr lang="en-US" sz="2000" dirty="0" smtClean="0">
                <a:latin typeface="Ubuntu" panose="020B0504030602030204" pitchFamily="34" charset="0"/>
              </a:rPr>
              <a:t> bunch length measurements at CLEAR with EOS and streak camera in late 2018</a:t>
            </a:r>
            <a:endParaRPr lang="en-GB" sz="2000" dirty="0">
              <a:latin typeface="Ubuntu" panose="020B0504030602030204" pitchFamily="34" charset="0"/>
            </a:endParaRP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endParaRPr lang="en-US" sz="2000" dirty="0" smtClean="0">
              <a:latin typeface="Ubuntu" panose="020B0504030602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30594" y="3116022"/>
            <a:ext cx="6847762" cy="3265767"/>
            <a:chOff x="1230594" y="2874488"/>
            <a:chExt cx="6847762" cy="3265767"/>
          </a:xfrm>
        </p:grpSpPr>
        <p:grpSp>
          <p:nvGrpSpPr>
            <p:cNvPr id="8" name="Group 7"/>
            <p:cNvGrpSpPr/>
            <p:nvPr/>
          </p:nvGrpSpPr>
          <p:grpSpPr>
            <a:xfrm>
              <a:off x="1230594" y="2874488"/>
              <a:ext cx="6562164" cy="3134879"/>
              <a:chOff x="1393791" y="3629356"/>
              <a:chExt cx="6562164" cy="3134879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393791" y="3629356"/>
                <a:ext cx="6562164" cy="3134879"/>
                <a:chOff x="2718581" y="3508188"/>
                <a:chExt cx="5917419" cy="2826871"/>
              </a:xfrm>
            </p:grpSpPr>
            <p:pic>
              <p:nvPicPr>
                <p:cNvPr id="45" name="Picture 44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4418" t="34024" r="62469" b="31586"/>
                <a:stretch/>
              </p:blipFill>
              <p:spPr>
                <a:xfrm>
                  <a:off x="2718581" y="3508188"/>
                  <a:ext cx="5898535" cy="2820894"/>
                </a:xfrm>
                <a:prstGeom prst="rect">
                  <a:avLst/>
                </a:prstGeom>
              </p:spPr>
            </p:pic>
            <p:sp>
              <p:nvSpPr>
                <p:cNvPr id="46" name="Rectangle 45"/>
                <p:cNvSpPr/>
                <p:nvPr/>
              </p:nvSpPr>
              <p:spPr>
                <a:xfrm>
                  <a:off x="5731435" y="4775200"/>
                  <a:ext cx="2904565" cy="155985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</p:grpSp>
          <p:sp>
            <p:nvSpPr>
              <p:cNvPr id="44" name="Rectangle 43"/>
              <p:cNvSpPr/>
              <p:nvPr/>
            </p:nvSpPr>
            <p:spPr>
              <a:xfrm>
                <a:off x="6645835" y="4751294"/>
                <a:ext cx="1135530" cy="3884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072073" y="4056662"/>
              <a:ext cx="2692736" cy="1968084"/>
              <a:chOff x="4380238" y="4384274"/>
              <a:chExt cx="2692736" cy="196808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6143065" y="5693292"/>
                <a:ext cx="268972" cy="286464"/>
                <a:chOff x="6937935" y="5723176"/>
                <a:chExt cx="268972" cy="286464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1958" t="48747" r="77143" b="48323"/>
                <a:stretch/>
              </p:blipFill>
              <p:spPr>
                <a:xfrm>
                  <a:off x="6952570" y="5723176"/>
                  <a:ext cx="254337" cy="266446"/>
                </a:xfrm>
                <a:prstGeom prst="rect">
                  <a:avLst/>
                </a:prstGeom>
              </p:spPr>
            </p:pic>
            <p:sp>
              <p:nvSpPr>
                <p:cNvPr id="42" name="Right Triangle 41"/>
                <p:cNvSpPr/>
                <p:nvPr/>
              </p:nvSpPr>
              <p:spPr>
                <a:xfrm>
                  <a:off x="6937935" y="5806440"/>
                  <a:ext cx="191247" cy="203200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5602882" y="4637740"/>
                <a:ext cx="1243105" cy="675342"/>
              </a:xfrm>
              <a:prstGeom prst="rect">
                <a:avLst/>
              </a:prstGeom>
              <a:noFill/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 rot="16200000">
                <a:off x="5804922" y="4687140"/>
                <a:ext cx="268972" cy="286464"/>
                <a:chOff x="6937935" y="5723176"/>
                <a:chExt cx="268972" cy="286464"/>
              </a:xfrm>
            </p:grpSpPr>
            <p:pic>
              <p:nvPicPr>
                <p:cNvPr id="39" name="Picture 38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1958" t="48747" r="77143" b="48323"/>
                <a:stretch/>
              </p:blipFill>
              <p:spPr>
                <a:xfrm>
                  <a:off x="6952570" y="5723176"/>
                  <a:ext cx="254337" cy="266446"/>
                </a:xfrm>
                <a:prstGeom prst="rect">
                  <a:avLst/>
                </a:prstGeom>
              </p:spPr>
            </p:pic>
            <p:sp>
              <p:nvSpPr>
                <p:cNvPr id="40" name="Right Triangle 39"/>
                <p:cNvSpPr/>
                <p:nvPr/>
              </p:nvSpPr>
              <p:spPr>
                <a:xfrm>
                  <a:off x="6937935" y="5806440"/>
                  <a:ext cx="191247" cy="203200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</p:grpSp>
          <p:sp>
            <p:nvSpPr>
              <p:cNvPr id="18" name="Cube 17"/>
              <p:cNvSpPr/>
              <p:nvPr/>
            </p:nvSpPr>
            <p:spPr>
              <a:xfrm>
                <a:off x="6436060" y="4737858"/>
                <a:ext cx="45719" cy="262965"/>
              </a:xfrm>
              <a:prstGeom prst="cub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8100000">
                <a:off x="5856790" y="5443361"/>
                <a:ext cx="256988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 flipH="1" flipV="1">
                <a:off x="5807769" y="5768710"/>
                <a:ext cx="268972" cy="286464"/>
                <a:chOff x="6937935" y="5723176"/>
                <a:chExt cx="268972" cy="286464"/>
              </a:xfrm>
            </p:grpSpPr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1958" t="48747" r="77143" b="48323"/>
                <a:stretch/>
              </p:blipFill>
              <p:spPr>
                <a:xfrm>
                  <a:off x="6952570" y="5723176"/>
                  <a:ext cx="254337" cy="266446"/>
                </a:xfrm>
                <a:prstGeom prst="rect">
                  <a:avLst/>
                </a:prstGeom>
              </p:spPr>
            </p:pic>
            <p:sp>
              <p:nvSpPr>
                <p:cNvPr id="38" name="Right Triangle 37"/>
                <p:cNvSpPr/>
                <p:nvPr/>
              </p:nvSpPr>
              <p:spPr>
                <a:xfrm>
                  <a:off x="6937935" y="5806440"/>
                  <a:ext cx="191247" cy="203200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</p:grpSp>
          <p:sp>
            <p:nvSpPr>
              <p:cNvPr id="21" name="Can 20"/>
              <p:cNvSpPr/>
              <p:nvPr/>
            </p:nvSpPr>
            <p:spPr>
              <a:xfrm rot="5400000">
                <a:off x="5252148" y="5417236"/>
                <a:ext cx="304800" cy="89647"/>
              </a:xfrm>
              <a:prstGeom prst="can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2" name="Can 21"/>
              <p:cNvSpPr/>
              <p:nvPr/>
            </p:nvSpPr>
            <p:spPr>
              <a:xfrm>
                <a:off x="5835978" y="5643193"/>
                <a:ext cx="304800" cy="89647"/>
              </a:xfrm>
              <a:prstGeom prst="can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3" name="Can 22"/>
              <p:cNvSpPr/>
              <p:nvPr/>
            </p:nvSpPr>
            <p:spPr>
              <a:xfrm rot="5400000">
                <a:off x="5358227" y="5416226"/>
                <a:ext cx="304800" cy="89647"/>
              </a:xfrm>
              <a:prstGeom prst="can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4" name="Can 23"/>
              <p:cNvSpPr/>
              <p:nvPr/>
            </p:nvSpPr>
            <p:spPr>
              <a:xfrm rot="5400000">
                <a:off x="4934540" y="5411669"/>
                <a:ext cx="304800" cy="89647"/>
              </a:xfrm>
              <a:prstGeom prst="can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3"/>
              <a:srcRect l="15077" t="56273" r="83575" b="41330"/>
              <a:stretch/>
            </p:blipFill>
            <p:spPr>
              <a:xfrm>
                <a:off x="4504626" y="5354898"/>
                <a:ext cx="381504" cy="218001"/>
              </a:xfrm>
              <a:prstGeom prst="rect">
                <a:avLst/>
              </a:prstGeom>
            </p:spPr>
          </p:pic>
          <p:cxnSp>
            <p:nvCxnSpPr>
              <p:cNvPr id="26" name="Straight Connector 25"/>
              <p:cNvCxnSpPr/>
              <p:nvPr/>
            </p:nvCxnSpPr>
            <p:spPr>
              <a:xfrm>
                <a:off x="6232252" y="5874970"/>
                <a:ext cx="0" cy="47738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5976906" y="5881026"/>
                <a:ext cx="26140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976312" y="4852553"/>
                <a:ext cx="8668" cy="104058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981378" y="4872959"/>
                <a:ext cx="452314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849890" y="5465017"/>
                <a:ext cx="113845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40"/>
              <p:cNvSpPr txBox="1"/>
              <p:nvPr/>
            </p:nvSpPr>
            <p:spPr>
              <a:xfrm>
                <a:off x="5764958" y="4384274"/>
                <a:ext cx="851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/>
                  <a:t>Chamber</a:t>
                </a:r>
                <a:endParaRPr lang="en-GB" sz="1400" dirty="0"/>
              </a:p>
            </p:txBody>
          </p:sp>
          <p:sp>
            <p:nvSpPr>
              <p:cNvPr id="32" name="TextBox 41"/>
              <p:cNvSpPr txBox="1"/>
              <p:nvPr/>
            </p:nvSpPr>
            <p:spPr>
              <a:xfrm>
                <a:off x="6419976" y="4639620"/>
                <a:ext cx="5245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err="1" smtClean="0"/>
                  <a:t>ZnTe</a:t>
                </a:r>
                <a:endParaRPr lang="en-GB" sz="1400" dirty="0"/>
              </a:p>
            </p:txBody>
          </p:sp>
          <p:sp>
            <p:nvSpPr>
              <p:cNvPr id="33" name="TextBox 42"/>
              <p:cNvSpPr txBox="1"/>
              <p:nvPr/>
            </p:nvSpPr>
            <p:spPr>
              <a:xfrm>
                <a:off x="4380238" y="5542919"/>
                <a:ext cx="5525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err="1" smtClean="0"/>
                  <a:t>Fibre</a:t>
                </a:r>
                <a:endParaRPr lang="en-GB" sz="1400" dirty="0"/>
              </a:p>
            </p:txBody>
          </p:sp>
          <p:sp>
            <p:nvSpPr>
              <p:cNvPr id="34" name="TextBox 43"/>
              <p:cNvSpPr txBox="1"/>
              <p:nvPr/>
            </p:nvSpPr>
            <p:spPr>
              <a:xfrm>
                <a:off x="6094990" y="5319870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/>
                  <a:t>BS</a:t>
                </a:r>
                <a:endParaRPr lang="en-GB" sz="1400" dirty="0"/>
              </a:p>
            </p:txBody>
          </p:sp>
          <p:sp>
            <p:nvSpPr>
              <p:cNvPr id="35" name="Right Arrow 34"/>
              <p:cNvSpPr/>
              <p:nvPr/>
            </p:nvSpPr>
            <p:spPr>
              <a:xfrm flipH="1">
                <a:off x="5359231" y="4941393"/>
                <a:ext cx="1713743" cy="284614"/>
              </a:xfrm>
              <a:prstGeom prst="rightArrow">
                <a:avLst/>
              </a:prstGeom>
              <a:solidFill>
                <a:srgbClr val="9DC3E6">
                  <a:alpha val="2784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36" name="TextBox 45"/>
              <p:cNvSpPr txBox="1"/>
              <p:nvPr/>
            </p:nvSpPr>
            <p:spPr>
              <a:xfrm>
                <a:off x="6021314" y="4913133"/>
                <a:ext cx="7825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/>
                  <a:t>e- beam</a:t>
                </a:r>
                <a:endParaRPr lang="en-GB" sz="1400" dirty="0"/>
              </a:p>
            </p:txBody>
          </p:sp>
        </p:grpSp>
        <p:sp>
          <p:nvSpPr>
            <p:cNvPr id="13" name="Rounded Rectangle 12"/>
            <p:cNvSpPr/>
            <p:nvPr/>
          </p:nvSpPr>
          <p:spPr>
            <a:xfrm>
              <a:off x="4916803" y="4056662"/>
              <a:ext cx="3161553" cy="2083593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4211579" y="4874967"/>
              <a:ext cx="591671" cy="442259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47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r>
              <a:rPr lang="en-US" dirty="0">
                <a:solidFill>
                  <a:srgbClr val="7084B0"/>
                </a:solidFill>
                <a:latin typeface="Ubuntu" panose="020B0504030602030204" pitchFamily="34" charset="0"/>
              </a:rPr>
              <a:t>5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0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1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28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36576">
              <a:spcBef>
                <a:spcPts val="800"/>
              </a:spcBef>
              <a:spcAft>
                <a:spcPts val="800"/>
              </a:spcAft>
            </a:pPr>
            <a:r>
              <a:rPr lang="en-GB" sz="3200" dirty="0" smtClean="0">
                <a:latin typeface="Ubuntu" panose="020B0504030602030204" pitchFamily="34" charset="0"/>
              </a:rPr>
              <a:t>BPR and WCM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17218"/>
            <a:ext cx="8226854" cy="4975810"/>
          </a:xfrm>
        </p:spPr>
        <p:txBody>
          <a:bodyPr>
            <a:normAutofit/>
          </a:bodyPr>
          <a:lstStyle/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Longitudinal diagnostics:</a:t>
            </a:r>
            <a:r>
              <a:rPr lang="en-US" sz="2000" dirty="0" smtClean="0">
                <a:latin typeface="Ubuntu" panose="020B0504030602030204" pitchFamily="34" charset="0"/>
              </a:rPr>
              <a:t> very high frequency pick-ups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Plans for 2018:</a:t>
            </a:r>
            <a:r>
              <a:rPr lang="en-US" sz="2000" dirty="0" smtClean="0">
                <a:latin typeface="Ubuntu" panose="020B0504030602030204" pitchFamily="34" charset="0"/>
              </a:rPr>
              <a:t> revival and commissioning</a:t>
            </a:r>
            <a:endParaRPr lang="en-GB" sz="2000" dirty="0">
              <a:latin typeface="Ubuntu" panose="020B0504030602030204" pitchFamily="34" charset="0"/>
            </a:endParaRP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endParaRPr lang="en-US" sz="2000" dirty="0" smtClean="0">
              <a:latin typeface="Ubuntu" panose="020B0504030602030204" pitchFamily="34" charset="0"/>
            </a:endParaRPr>
          </a:p>
        </p:txBody>
      </p:sp>
      <p:sp>
        <p:nvSpPr>
          <p:cNvPr id="47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r>
              <a:rPr lang="en-US" dirty="0">
                <a:solidFill>
                  <a:srgbClr val="7084B0"/>
                </a:solidFill>
                <a:latin typeface="Ubuntu" panose="020B0504030602030204" pitchFamily="34" charset="0"/>
              </a:rPr>
              <a:t>6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0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1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33" y="2020565"/>
            <a:ext cx="2924716" cy="3902360"/>
          </a:xfrm>
          <a:prstGeom prst="rect">
            <a:avLst/>
          </a:prstGeom>
        </p:spPr>
      </p:pic>
      <p:pic>
        <p:nvPicPr>
          <p:cNvPr id="52" name="Picture 51" descr="G:\Users\w\wfarabol\Documents\CLEAR\Diagnostics\P328167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073" y="2020565"/>
            <a:ext cx="5200855" cy="3902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537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 fontScale="90000"/>
          </a:bodyPr>
          <a:lstStyle/>
          <a:p>
            <a:pPr marL="173038" indent="-136525">
              <a:spcBef>
                <a:spcPts val="0"/>
              </a:spcBef>
            </a:pPr>
            <a:r>
              <a:rPr lang="en-US" sz="3200" dirty="0" smtClean="0">
                <a:latin typeface="Ubuntu" panose="020B0504030602030204" pitchFamily="34" charset="0"/>
              </a:rPr>
              <a:t>Diamond Cherenkov </a:t>
            </a:r>
            <a:r>
              <a:rPr lang="en-US" sz="3200" dirty="0">
                <a:latin typeface="Ubuntu" panose="020B0504030602030204" pitchFamily="34" charset="0"/>
              </a:rPr>
              <a:t>Diffraction Radiation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17218"/>
            <a:ext cx="5357726" cy="4975810"/>
          </a:xfrm>
        </p:spPr>
        <p:txBody>
          <a:bodyPr>
            <a:normAutofit/>
          </a:bodyPr>
          <a:lstStyle/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Noninvasive beam size measurements:</a:t>
            </a:r>
            <a:r>
              <a:rPr lang="en-US" sz="2000" dirty="0" smtClean="0">
                <a:latin typeface="Ubuntu" panose="020B0504030602030204" pitchFamily="34" charset="0"/>
              </a:rPr>
              <a:t> see Thibaut’s talk from yesterday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latin typeface="Ubuntu" panose="020B0504030602030204" pitchFamily="34" charset="0"/>
              </a:rPr>
              <a:t>CVD diamond radiator under vacuum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latin typeface="Ubuntu" panose="020B0504030602030204" pitchFamily="34" charset="0"/>
              </a:rPr>
              <a:t>Goal for 2017: </a:t>
            </a:r>
            <a:r>
              <a:rPr lang="en-GB" sz="2000" dirty="0">
                <a:latin typeface="Ubuntu" panose="020B0504030602030204" pitchFamily="34" charset="0"/>
              </a:rPr>
              <a:t>Comparison between OTR, Cherenkov, and </a:t>
            </a:r>
            <a:r>
              <a:rPr lang="en-GB" sz="2000" dirty="0" err="1">
                <a:latin typeface="Ubuntu" panose="020B0504030602030204" pitchFamily="34" charset="0"/>
              </a:rPr>
              <a:t>ChDR</a:t>
            </a:r>
            <a:r>
              <a:rPr lang="en-GB" sz="2000" dirty="0">
                <a:latin typeface="Ubuntu" panose="020B0504030602030204" pitchFamily="34" charset="0"/>
              </a:rPr>
              <a:t> light emission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latin typeface="Ubuntu" panose="020B0504030602030204" pitchFamily="34" charset="0"/>
              </a:rPr>
              <a:t>Setups </a:t>
            </a:r>
            <a:r>
              <a:rPr lang="en-US" sz="2000" b="1" dirty="0" smtClean="0">
                <a:latin typeface="Ubuntu" panose="020B0504030602030204" pitchFamily="34" charset="0"/>
              </a:rPr>
              <a:t>(cameras) tested </a:t>
            </a:r>
            <a:r>
              <a:rPr lang="en-US" sz="2000" b="1" dirty="0">
                <a:latin typeface="Ubuntu" panose="020B0504030602030204" pitchFamily="34" charset="0"/>
              </a:rPr>
              <a:t>in 2017:</a:t>
            </a:r>
            <a:endParaRPr lang="en-US" sz="2000" dirty="0">
              <a:latin typeface="Ubuntu" panose="020B0504030602030204" pitchFamily="34" charset="0"/>
            </a:endParaRPr>
          </a:p>
          <a:p>
            <a:pPr marL="695643" lvl="1" indent="-247650"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>
                <a:latin typeface="Ubuntu" panose="020B0504030602030204" pitchFamily="34" charset="0"/>
              </a:rPr>
              <a:t>Ueye</a:t>
            </a:r>
            <a:r>
              <a:rPr lang="en-US" sz="1600" dirty="0">
                <a:latin typeface="Ubuntu" panose="020B0504030602030204" pitchFamily="34" charset="0"/>
              </a:rPr>
              <a:t> (visible range): not appropriate </a:t>
            </a:r>
            <a:r>
              <a:rPr lang="en-US" sz="1600" dirty="0" smtClean="0">
                <a:latin typeface="Ubuntu" panose="020B0504030602030204" pitchFamily="34" charset="0"/>
              </a:rPr>
              <a:t>for</a:t>
            </a:r>
            <a:br>
              <a:rPr lang="en-US" sz="1600" dirty="0" smtClean="0">
                <a:latin typeface="Ubuntu" panose="020B0504030602030204" pitchFamily="34" charset="0"/>
              </a:rPr>
            </a:br>
            <a:r>
              <a:rPr lang="en-US" sz="1600" dirty="0" smtClean="0">
                <a:latin typeface="Ubuntu" panose="020B0504030602030204" pitchFamily="34" charset="0"/>
              </a:rPr>
              <a:t>200 </a:t>
            </a:r>
            <a:r>
              <a:rPr lang="en-US" sz="1600" dirty="0">
                <a:latin typeface="Ubuntu" panose="020B0504030602030204" pitchFamily="34" charset="0"/>
              </a:rPr>
              <a:t>MeV</a:t>
            </a:r>
          </a:p>
          <a:p>
            <a:pPr marL="695643" lvl="1" indent="-247650"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>
                <a:latin typeface="Ubuntu" panose="020B0504030602030204" pitchFamily="34" charset="0"/>
              </a:rPr>
              <a:t>Onca</a:t>
            </a:r>
            <a:r>
              <a:rPr lang="en-US" sz="1600" dirty="0">
                <a:latin typeface="Ubuntu" panose="020B0504030602030204" pitchFamily="34" charset="0"/>
              </a:rPr>
              <a:t>-MWIR-</a:t>
            </a:r>
            <a:r>
              <a:rPr lang="en-US" sz="1600" dirty="0" err="1">
                <a:latin typeface="Ubuntu" panose="020B0504030602030204" pitchFamily="34" charset="0"/>
              </a:rPr>
              <a:t>InSb</a:t>
            </a:r>
            <a:r>
              <a:rPr lang="en-US" sz="1600" dirty="0">
                <a:latin typeface="Ubuntu" panose="020B0504030602030204" pitchFamily="34" charset="0"/>
              </a:rPr>
              <a:t> (2-5 um): bad SNR</a:t>
            </a:r>
          </a:p>
          <a:p>
            <a:pPr marL="695643" lvl="1" indent="-247650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Ubuntu" panose="020B0504030602030204" pitchFamily="34" charset="0"/>
              </a:rPr>
              <a:t>Gobi-LWIR (8-15 um): gating issues</a:t>
            </a:r>
          </a:p>
          <a:p>
            <a:pPr marL="695643" lvl="1" indent="-247650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Ubuntu" panose="020B0504030602030204" pitchFamily="34" charset="0"/>
              </a:rPr>
              <a:t>Bobcat-SWIR (0.8-1.6 um): </a:t>
            </a:r>
            <a:r>
              <a:rPr lang="en-US" sz="1600" dirty="0" smtClean="0">
                <a:latin typeface="Ubuntu" panose="020B0504030602030204" pitchFamily="34" charset="0"/>
              </a:rPr>
              <a:t>seems to be </a:t>
            </a:r>
            <a:r>
              <a:rPr lang="en-US" sz="1600" dirty="0">
                <a:latin typeface="Ubuntu" panose="020B0504030602030204" pitchFamily="34" charset="0"/>
              </a:rPr>
              <a:t>the most </a:t>
            </a:r>
            <a:r>
              <a:rPr lang="en-US" sz="1600" dirty="0" smtClean="0">
                <a:latin typeface="Ubuntu" panose="020B0504030602030204" pitchFamily="34" charset="0"/>
              </a:rPr>
              <a:t>adapted</a:t>
            </a:r>
            <a:endParaRPr lang="en-GB" sz="1600" dirty="0">
              <a:latin typeface="Ubuntu" panose="020B0504030602030204" pitchFamily="34" charset="0"/>
            </a:endParaRPr>
          </a:p>
        </p:txBody>
      </p:sp>
      <p:sp>
        <p:nvSpPr>
          <p:cNvPr id="47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r>
              <a:rPr lang="en-US" dirty="0">
                <a:solidFill>
                  <a:srgbClr val="7084B0"/>
                </a:solidFill>
                <a:latin typeface="Ubuntu" panose="020B0504030602030204" pitchFamily="34" charset="0"/>
              </a:rPr>
              <a:t>7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0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1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796980" y="902914"/>
            <a:ext cx="3142365" cy="2960529"/>
            <a:chOff x="5825603" y="2516887"/>
            <a:chExt cx="3142365" cy="2960529"/>
          </a:xfrm>
        </p:grpSpPr>
        <p:sp>
          <p:nvSpPr>
            <p:cNvPr id="29" name="Rectangle 28"/>
            <p:cNvSpPr/>
            <p:nvPr/>
          </p:nvSpPr>
          <p:spPr>
            <a:xfrm>
              <a:off x="5937537" y="2572254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937538" y="4555568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492665" y="3841245"/>
              <a:ext cx="735496" cy="406557"/>
            </a:xfrm>
            <a:prstGeom prst="ellipse">
              <a:avLst/>
            </a:prstGeom>
            <a:gradFill flip="none" rotWithShape="1">
              <a:gsLst>
                <a:gs pos="19000">
                  <a:schemeClr val="tx2">
                    <a:lumMod val="60000"/>
                    <a:lumOff val="40000"/>
                  </a:schemeClr>
                </a:gs>
                <a:gs pos="72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5825603" y="4034062"/>
              <a:ext cx="3025141" cy="7264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6741667" y="3123517"/>
              <a:ext cx="192505" cy="1873072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6860413" y="4576957"/>
              <a:ext cx="864605" cy="900459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8495144" y="4057223"/>
              <a:ext cx="0" cy="538450"/>
            </a:xfrm>
            <a:prstGeom prst="straightConnector1">
              <a:avLst/>
            </a:prstGeom>
            <a:ln w="19050"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8502747" y="4119471"/>
              <a:ext cx="465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4D4D4D">
                      <a:lumMod val="50000"/>
                    </a:srgbClr>
                  </a:solidFill>
                  <a:latin typeface="Arial"/>
                  <a:ea typeface=""/>
                  <a:cs typeface=""/>
                </a:rPr>
                <a:t>h</a:t>
              </a:r>
              <a:endParaRPr lang="en-US" dirty="0">
                <a:solidFill>
                  <a:srgbClr val="4D4D4D">
                    <a:lumMod val="50000"/>
                  </a:srgbClr>
                </a:solidFill>
                <a:latin typeface="Arial"/>
                <a:ea typeface=""/>
                <a:cs typeface="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6837919" y="2559495"/>
              <a:ext cx="769231" cy="87446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7317914" y="2754927"/>
              <a:ext cx="14961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7030A0"/>
                  </a:solidFill>
                  <a:latin typeface="Arial"/>
                  <a:ea typeface=""/>
                  <a:cs typeface=""/>
                </a:rPr>
                <a:t>Cherenkov DR</a:t>
              </a:r>
            </a:p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7030A0"/>
                  </a:solidFill>
                  <a:latin typeface="Arial"/>
                  <a:ea typeface=""/>
                  <a:cs typeface=""/>
                </a:rPr>
                <a:t>photons</a:t>
              </a:r>
              <a:endParaRPr lang="en-US" sz="1400" b="1" dirty="0">
                <a:solidFill>
                  <a:srgbClr val="7030A0"/>
                </a:solidFill>
                <a:latin typeface="Arial"/>
                <a:ea typeface=""/>
                <a:cs typeface="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9144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"/>
                                <a:cs typeface="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de-CH" i="1">
                                <a:solidFill>
                                  <a:srgbClr val="7030A0"/>
                                </a:solidFill>
                                <a:latin typeface="Cambria Math" charset="0"/>
                                <a:ea typeface=""/>
                                <a:cs typeface=""/>
                              </a:rPr>
                              <m:t>𝐶h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7030A0"/>
                    </a:solidFill>
                    <a:latin typeface="Arial"/>
                    <a:ea typeface=""/>
                    <a:cs typeface=""/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Arc 40"/>
            <p:cNvSpPr/>
            <p:nvPr/>
          </p:nvSpPr>
          <p:spPr>
            <a:xfrm rot="3880591">
              <a:off x="6592850" y="4148546"/>
              <a:ext cx="891641" cy="767330"/>
            </a:xfrm>
            <a:prstGeom prst="arc">
              <a:avLst>
                <a:gd name="adj1" fmla="val 18144146"/>
                <a:gd name="adj2" fmla="val 0"/>
              </a:avLst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0055A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37538" y="2516887"/>
              <a:ext cx="2501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smtClean="0">
                  <a:solidFill>
                    <a:srgbClr val="0055A0">
                      <a:lumMod val="60000"/>
                      <a:lumOff val="40000"/>
                    </a:srgbClr>
                  </a:solidFill>
                  <a:latin typeface="Arial"/>
                  <a:ea typeface=""/>
                  <a:cs typeface=""/>
                </a:rPr>
                <a:t>Dielectric</a:t>
              </a:r>
              <a:endParaRPr lang="en-US" sz="1400" dirty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  <a:ea typeface=""/>
                <a:cs typeface="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899654" y="3436694"/>
              <a:ext cx="1070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srgbClr val="0070C0"/>
                  </a:solidFill>
                  <a:latin typeface="Arial"/>
                  <a:ea typeface=""/>
                  <a:cs typeface=""/>
                </a:rPr>
                <a:t>E Field</a:t>
              </a:r>
              <a:endParaRPr lang="en-US" sz="1400" dirty="0">
                <a:solidFill>
                  <a:srgbClr val="0070C0"/>
                </a:solidFill>
                <a:latin typeface="Arial"/>
                <a:ea typeface=""/>
                <a:cs typeface="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04868" y="4284833"/>
              <a:ext cx="1159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srgbClr val="F8F8F8">
                      <a:lumMod val="10000"/>
                    </a:srgbClr>
                  </a:solidFill>
                  <a:latin typeface="Arial"/>
                  <a:ea typeface=""/>
                  <a:cs typeface=""/>
                </a:rPr>
                <a:t>Vacuum</a:t>
              </a:r>
              <a:endParaRPr lang="en-US" sz="1400" dirty="0">
                <a:solidFill>
                  <a:srgbClr val="F8F8F8">
                    <a:lumMod val="10000"/>
                  </a:srgbClr>
                </a:solidFill>
                <a:latin typeface="Arial"/>
                <a:ea typeface=""/>
                <a:cs typeface="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007381" y="4107969"/>
            <a:ext cx="2653732" cy="2028140"/>
            <a:chOff x="6299741" y="1077319"/>
            <a:chExt cx="2653732" cy="2028140"/>
          </a:xfrm>
        </p:grpSpPr>
        <p:pic>
          <p:nvPicPr>
            <p:cNvPr id="46" name="Picture 45" descr="IMG_2661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1927"/>
            <a:stretch/>
          </p:blipFill>
          <p:spPr>
            <a:xfrm>
              <a:off x="6299741" y="1077319"/>
              <a:ext cx="2590646" cy="2028140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6461331" y="1346524"/>
              <a:ext cx="10033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TR screen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53" name="Straight Arrow Connector 52"/>
            <p:cNvCxnSpPr>
              <a:stCxn id="53" idx="2"/>
            </p:cNvCxnSpPr>
            <p:nvPr/>
          </p:nvCxnSpPr>
          <p:spPr>
            <a:xfrm>
              <a:off x="6963012" y="1654301"/>
              <a:ext cx="401276" cy="533493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7787821" y="1742417"/>
              <a:ext cx="318625" cy="383337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7553731" y="1371922"/>
              <a:ext cx="1399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solidFill>
                    <a:srgbClr val="FF0000"/>
                  </a:solidFill>
                </a:rPr>
                <a:t>ChDR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 radiator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92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 fontScale="90000"/>
          </a:bodyPr>
          <a:lstStyle/>
          <a:p>
            <a:pPr marL="173038" indent="-136525">
              <a:spcBef>
                <a:spcPts val="0"/>
              </a:spcBef>
            </a:pPr>
            <a:r>
              <a:rPr lang="en-US" sz="3200" dirty="0" smtClean="0">
                <a:latin typeface="Ubuntu" panose="020B0504030602030204" pitchFamily="34" charset="0"/>
              </a:rPr>
              <a:t>Diamond Cherenkov </a:t>
            </a:r>
            <a:r>
              <a:rPr lang="en-US" sz="3200" dirty="0">
                <a:latin typeface="Ubuntu" panose="020B0504030602030204" pitchFamily="34" charset="0"/>
              </a:rPr>
              <a:t>Diffraction Radiation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7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r>
              <a:rPr lang="en-US" dirty="0">
                <a:solidFill>
                  <a:srgbClr val="7084B0"/>
                </a:solidFill>
                <a:latin typeface="Ubuntu" panose="020B0504030602030204" pitchFamily="34" charset="0"/>
              </a:rPr>
              <a:t>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0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1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38" name="Content Placeholder 3"/>
          <p:cNvSpPr txBox="1">
            <a:spLocks/>
          </p:cNvSpPr>
          <p:nvPr/>
        </p:nvSpPr>
        <p:spPr>
          <a:xfrm>
            <a:off x="457200" y="1017218"/>
            <a:ext cx="8226854" cy="49758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latin typeface="Ubuntu" panose="020B0504030602030204" pitchFamily="34" charset="0"/>
              </a:rPr>
              <a:t>Measurements setup in 2017: </a:t>
            </a:r>
            <a:r>
              <a:rPr lang="en-GB" sz="2000" dirty="0">
                <a:latin typeface="Ubuntu" panose="020B0504030602030204" pitchFamily="34" charset="0"/>
              </a:rPr>
              <a:t>15x2x1.2mm </a:t>
            </a:r>
            <a:r>
              <a:rPr lang="en-GB" sz="2000" dirty="0" smtClean="0">
                <a:latin typeface="Ubuntu" panose="020B0504030602030204" pitchFamily="34" charset="0"/>
              </a:rPr>
              <a:t>diamond </a:t>
            </a:r>
            <a:r>
              <a:rPr lang="en-GB" sz="2000" dirty="0">
                <a:latin typeface="Ubuntu" panose="020B0504030602030204" pitchFamily="34" charset="0"/>
              </a:rPr>
              <a:t>crystal with one face cut and Al Coated to reflect the </a:t>
            </a:r>
            <a:r>
              <a:rPr lang="en-GB" sz="2000" dirty="0" err="1">
                <a:latin typeface="Ubuntu" panose="020B0504030602030204" pitchFamily="34" charset="0"/>
              </a:rPr>
              <a:t>ChDR</a:t>
            </a:r>
            <a:r>
              <a:rPr lang="en-GB" sz="2000" dirty="0">
                <a:latin typeface="Ubuntu" panose="020B0504030602030204" pitchFamily="34" charset="0"/>
              </a:rPr>
              <a:t> photons</a:t>
            </a:r>
            <a:endParaRPr lang="en-US" sz="2000" dirty="0" smtClean="0">
              <a:latin typeface="Ubuntu" panose="020B0504030602030204" pitchFamily="34" charset="0"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40" y="3838337"/>
            <a:ext cx="2309415" cy="223978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589" y="3838337"/>
            <a:ext cx="2306645" cy="2237098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040" y="3838337"/>
            <a:ext cx="2302359" cy="223294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449029" y="1841460"/>
            <a:ext cx="4057231" cy="2091541"/>
            <a:chOff x="2449029" y="1841460"/>
            <a:chExt cx="4057231" cy="2091541"/>
          </a:xfrm>
        </p:grpSpPr>
        <p:cxnSp>
          <p:nvCxnSpPr>
            <p:cNvPr id="80" name="Straight Arrow Connector 79"/>
            <p:cNvCxnSpPr/>
            <p:nvPr/>
          </p:nvCxnSpPr>
          <p:spPr>
            <a:xfrm rot="10800000" flipV="1">
              <a:off x="2638483" y="2168489"/>
              <a:ext cx="1295413" cy="228424"/>
            </a:xfrm>
            <a:prstGeom prst="straightConnector1">
              <a:avLst/>
            </a:prstGeom>
            <a:ln w="76200">
              <a:solidFill>
                <a:schemeClr val="accent6">
                  <a:lumMod val="5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2449029" y="1841460"/>
              <a:ext cx="2031978" cy="584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10000"/>
                    </a:schemeClr>
                  </a:solidFill>
                </a:rPr>
                <a:t>Al coating</a:t>
              </a:r>
              <a:endParaRPr lang="en-US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537723" y="2716103"/>
              <a:ext cx="1968537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7030A0"/>
                  </a:solidFill>
                </a:rPr>
                <a:t>e- Beam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rot="10800000">
              <a:off x="2644337" y="2800999"/>
              <a:ext cx="3831839" cy="3388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flipH="1" flipV="1">
              <a:off x="3241675" y="2285191"/>
              <a:ext cx="157781" cy="126486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3250008" y="2295823"/>
              <a:ext cx="4390" cy="1004420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2630328" y="3285569"/>
              <a:ext cx="9150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ChDR</a:t>
              </a:r>
              <a:endPara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  <a:p>
              <a:r>
                <a:rPr lang="en-US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direct</a:t>
              </a:r>
              <a:endParaRPr lang="en-US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 rot="10800000">
              <a:off x="4875051" y="2438343"/>
              <a:ext cx="0" cy="329645"/>
            </a:xfrm>
            <a:prstGeom prst="straightConnector1">
              <a:avLst/>
            </a:prstGeom>
            <a:ln w="19050"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4560255" y="2404979"/>
              <a:ext cx="680018" cy="584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h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flipH="1" flipV="1">
              <a:off x="5685387" y="2174069"/>
              <a:ext cx="328245" cy="2357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>
              <a:off x="5428893" y="2179515"/>
              <a:ext cx="256496" cy="2566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 flipV="1">
              <a:off x="5113304" y="2170413"/>
              <a:ext cx="328245" cy="2357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4856810" y="2191420"/>
              <a:ext cx="256496" cy="2566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 flipV="1">
              <a:off x="4517505" y="2175977"/>
              <a:ext cx="328245" cy="2357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>
              <a:off x="4261011" y="2167284"/>
              <a:ext cx="256496" cy="2566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H="1" flipV="1">
              <a:off x="3913878" y="2189899"/>
              <a:ext cx="328245" cy="2357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3924529" y="2229381"/>
              <a:ext cx="4377" cy="108592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>
              <a:off x="3663711" y="2178966"/>
              <a:ext cx="256496" cy="2566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 flipV="1">
              <a:off x="3458485" y="2257374"/>
              <a:ext cx="205226" cy="1634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rot="10800000" flipH="1" flipV="1">
              <a:off x="3473887" y="2274339"/>
              <a:ext cx="1489" cy="102798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2972414" y="2348434"/>
              <a:ext cx="6946" cy="951809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3365810" y="3286670"/>
              <a:ext cx="214256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ChDR</a:t>
              </a:r>
              <a:endParaRPr lang="en-US" dirty="0" smtClean="0">
                <a:solidFill>
                  <a:srgbClr val="FF0000"/>
                </a:solidFill>
              </a:endParaRPr>
            </a:p>
            <a:p>
              <a:r>
                <a:rPr lang="en-US" dirty="0" smtClean="0">
                  <a:solidFill>
                    <a:srgbClr val="FF0000"/>
                  </a:solidFill>
                </a:rPr>
                <a:t>Internal reflection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630328" y="2406113"/>
              <a:ext cx="338330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3933896" y="2170413"/>
              <a:ext cx="2079736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6012300" y="2174069"/>
              <a:ext cx="1332" cy="23204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55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699382" y="963591"/>
            <a:ext cx="4427034" cy="5186898"/>
            <a:chOff x="4716966" y="963591"/>
            <a:chExt cx="4427034" cy="5186898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66" y="963591"/>
              <a:ext cx="4427034" cy="5186898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6257115" y="5781157"/>
              <a:ext cx="13467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 Radiator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 rot="20665905">
              <a:off x="7476389" y="3957297"/>
              <a:ext cx="13467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rgbClr val="C00000"/>
                  </a:solidFill>
                </a:rPr>
                <a:t>e- Beam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44" name="Straight Arrow Connector 43"/>
            <p:cNvCxnSpPr>
              <a:stCxn id="42" idx="0"/>
            </p:cNvCxnSpPr>
            <p:nvPr/>
          </p:nvCxnSpPr>
          <p:spPr>
            <a:xfrm flipV="1">
              <a:off x="6930483" y="5153262"/>
              <a:ext cx="178697" cy="627895"/>
            </a:xfrm>
            <a:prstGeom prst="straightConnector1">
              <a:avLst/>
            </a:prstGeom>
            <a:ln w="2540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5411055" y="4141963"/>
              <a:ext cx="3275745" cy="96675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7432675" y="4902200"/>
              <a:ext cx="128880" cy="90689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7328774" y="5097996"/>
              <a:ext cx="13467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FFF00"/>
                  </a:solidFill>
                </a:rPr>
                <a:t>ChDR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7109180" y="4683517"/>
              <a:ext cx="329652" cy="221858"/>
            </a:xfrm>
            <a:prstGeom prst="straightConnector1">
              <a:avLst/>
            </a:prstGeom>
            <a:ln w="19050">
              <a:solidFill>
                <a:srgbClr val="FFFF00">
                  <a:alpha val="27000"/>
                </a:srgb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extLst>
            <a:ext uri="{AF507438-7753-43E0-B8FC-AC1667EBCBE1}">
              <a14:hiddenEffects xmlns:a14="http://schemas.microsoft.com/office/drawing/2010/main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227"/>
            <a:ext cx="8226854" cy="722764"/>
          </a:xfrm>
        </p:spPr>
        <p:txBody>
          <a:bodyPr>
            <a:normAutofit/>
          </a:bodyPr>
          <a:lstStyle/>
          <a:p>
            <a:pPr marL="173038" indent="-136525">
              <a:spcBef>
                <a:spcPts val="0"/>
              </a:spcBef>
            </a:pPr>
            <a:r>
              <a:rPr lang="en-US" sz="3200" dirty="0" smtClean="0">
                <a:latin typeface="Ubuntu" panose="020B0504030602030204" pitchFamily="34" charset="0"/>
              </a:rPr>
              <a:t>In-air tests in 2018 – Silicon </a:t>
            </a:r>
            <a:r>
              <a:rPr lang="en-US" sz="3200" dirty="0" err="1" smtClean="0">
                <a:latin typeface="Ubuntu" panose="020B0504030602030204" pitchFamily="34" charset="0"/>
              </a:rPr>
              <a:t>ChDR</a:t>
            </a:r>
            <a:endParaRPr lang="en-GB" sz="3200" dirty="0">
              <a:latin typeface="Ubuntu" panose="020B0504030602030204" pitchFamily="34" charset="0"/>
            </a:endParaRPr>
          </a:p>
        </p:txBody>
      </p:sp>
      <p:sp>
        <p:nvSpPr>
          <p:cNvPr id="47" name="Date Placeholder 2"/>
          <p:cNvSpPr>
            <a:spLocks noGrp="1"/>
          </p:cNvSpPr>
          <p:nvPr>
            <p:ph type="dt" sz="half" idx="2"/>
          </p:nvPr>
        </p:nvSpPr>
        <p:spPr>
          <a:xfrm>
            <a:off x="1199073" y="6362377"/>
            <a:ext cx="1708029" cy="365125"/>
          </a:xfrm>
        </p:spPr>
        <p:txBody>
          <a:bodyPr/>
          <a:lstStyle/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CLIC Workshop 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55160" y="6362377"/>
            <a:ext cx="501424" cy="365125"/>
          </a:xfrm>
        </p:spPr>
        <p:txBody>
          <a:bodyPr/>
          <a:lstStyle/>
          <a:p>
            <a:r>
              <a:rPr lang="en-US" dirty="0">
                <a:solidFill>
                  <a:srgbClr val="7084B0"/>
                </a:solidFill>
                <a:latin typeface="Ubuntu" panose="020B0504030602030204" pitchFamily="34" charset="0"/>
              </a:rPr>
              <a:t>9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4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79368" y="6362377"/>
            <a:ext cx="3126796" cy="365125"/>
          </a:xfrm>
        </p:spPr>
        <p:txBody>
          <a:bodyPr/>
          <a:lstStyle/>
          <a:p>
            <a:pPr algn="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BI upgrades and developments on CLEAR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0" name="Date Placeholder 2"/>
          <p:cNvSpPr txBox="1">
            <a:spLocks/>
          </p:cNvSpPr>
          <p:nvPr/>
        </p:nvSpPr>
        <p:spPr>
          <a:xfrm>
            <a:off x="2878344" y="6362377"/>
            <a:ext cx="10552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24/01/2018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51" name="Footer Placeholder 3"/>
          <p:cNvSpPr txBox="1">
            <a:spLocks/>
          </p:cNvSpPr>
          <p:nvPr/>
        </p:nvSpPr>
        <p:spPr>
          <a:xfrm>
            <a:off x="3992591" y="6362377"/>
            <a:ext cx="1193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84B0"/>
                </a:solidFill>
                <a:latin typeface="Ubuntu" panose="020B0504030602030204" pitchFamily="34" charset="0"/>
              </a:rPr>
              <a:t>M. Krupa</a:t>
            </a:r>
            <a:endParaRPr lang="en-GB" dirty="0">
              <a:solidFill>
                <a:srgbClr val="7084B0"/>
              </a:solidFill>
              <a:latin typeface="Ubuntu" panose="020B0504030602030204" pitchFamily="34" charset="0"/>
            </a:endParaRPr>
          </a:p>
        </p:txBody>
      </p:sp>
      <p:sp>
        <p:nvSpPr>
          <p:cNvPr id="38" name="Content Placeholder 3"/>
          <p:cNvSpPr txBox="1">
            <a:spLocks/>
          </p:cNvSpPr>
          <p:nvPr/>
        </p:nvSpPr>
        <p:spPr>
          <a:xfrm>
            <a:off x="457199" y="955674"/>
            <a:ext cx="5720788" cy="49758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latin typeface="Ubuntu" panose="020B0504030602030204" pitchFamily="34" charset="0"/>
              </a:rPr>
              <a:t>In-air spectral-angular measurement of </a:t>
            </a:r>
            <a:r>
              <a:rPr lang="en-GB" sz="2000" dirty="0" err="1">
                <a:latin typeface="Ubuntu" panose="020B0504030602030204" pitchFamily="34" charset="0"/>
              </a:rPr>
              <a:t>ChDR</a:t>
            </a:r>
            <a:r>
              <a:rPr lang="en-GB" sz="2000" dirty="0">
                <a:latin typeface="Ubuntu" panose="020B0504030602030204" pitchFamily="34" charset="0"/>
              </a:rPr>
              <a:t> in an half silicon wafer </a:t>
            </a:r>
            <a:r>
              <a:rPr lang="en-GB" sz="2000" dirty="0" smtClean="0">
                <a:latin typeface="Ubuntu" panose="020B0504030602030204" pitchFamily="34" charset="0"/>
              </a:rPr>
              <a:t>radiator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latin typeface="Ubuntu" panose="020B0504030602030204" pitchFamily="34" charset="0"/>
              </a:rPr>
              <a:t>Detector: PDA10 </a:t>
            </a:r>
            <a:r>
              <a:rPr lang="en-GB" sz="2000" dirty="0" err="1">
                <a:latin typeface="Ubuntu" panose="020B0504030602030204" pitchFamily="34" charset="0"/>
              </a:rPr>
              <a:t>InGaAs</a:t>
            </a:r>
            <a:r>
              <a:rPr lang="en-GB" sz="2000" dirty="0">
                <a:latin typeface="Ubuntu" panose="020B0504030602030204" pitchFamily="34" charset="0"/>
              </a:rPr>
              <a:t> (0.9-2.6um) single pixel </a:t>
            </a:r>
            <a:r>
              <a:rPr lang="en-GB" sz="2000" dirty="0" smtClean="0">
                <a:latin typeface="Ubuntu" panose="020B0504030602030204" pitchFamily="34" charset="0"/>
              </a:rPr>
              <a:t>photodiode on </a:t>
            </a:r>
            <a:r>
              <a:rPr lang="en-GB" sz="2000" dirty="0">
                <a:latin typeface="Ubuntu" panose="020B0504030602030204" pitchFamily="34" charset="0"/>
              </a:rPr>
              <a:t>a motorized </a:t>
            </a:r>
            <a:r>
              <a:rPr lang="en-GB" sz="2000" dirty="0" smtClean="0">
                <a:latin typeface="Ubuntu" panose="020B0504030602030204" pitchFamily="34" charset="0"/>
              </a:rPr>
              <a:t>Goniometer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 smtClean="0">
                <a:latin typeface="Ubuntu" panose="020B0504030602030204" pitchFamily="34" charset="0"/>
              </a:rPr>
              <a:t>Bandpass</a:t>
            </a:r>
            <a:r>
              <a:rPr lang="en-US" sz="2000" dirty="0" smtClean="0">
                <a:latin typeface="Ubuntu" panose="020B0504030602030204" pitchFamily="34" charset="0"/>
              </a:rPr>
              <a:t> filters to </a:t>
            </a:r>
            <a:r>
              <a:rPr lang="en-US" sz="2000" dirty="0">
                <a:latin typeface="Ubuntu" panose="020B0504030602030204" pitchFamily="34" charset="0"/>
              </a:rPr>
              <a:t>select </a:t>
            </a:r>
            <a:r>
              <a:rPr lang="en-US" sz="2000" dirty="0" smtClean="0">
                <a:latin typeface="Ubuntu" panose="020B0504030602030204" pitchFamily="34" charset="0"/>
              </a:rPr>
              <a:t>wavelength</a:t>
            </a:r>
            <a:br>
              <a:rPr lang="en-US" sz="2000" dirty="0" smtClean="0">
                <a:latin typeface="Ubuntu" panose="020B0504030602030204" pitchFamily="34" charset="0"/>
              </a:rPr>
            </a:br>
            <a:r>
              <a:rPr lang="en-US" sz="2000" dirty="0" smtClean="0">
                <a:latin typeface="Ubuntu" panose="020B0504030602030204" pitchFamily="34" charset="0"/>
              </a:rPr>
              <a:t>(BW 30 nm)</a:t>
            </a: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Ubuntu" panose="020B0504030602030204" pitchFamily="34" charset="0"/>
              </a:rPr>
              <a:t>Installed and ready to take data</a:t>
            </a:r>
            <a:endParaRPr lang="en-GB" sz="2000" dirty="0">
              <a:latin typeface="Ubuntu" panose="020B0504030602030204" pitchFamily="34" charset="0"/>
            </a:endParaRPr>
          </a:p>
          <a:p>
            <a:pPr marL="284163" indent="-247650">
              <a:spcBef>
                <a:spcPts val="600"/>
              </a:spcBef>
              <a:spcAft>
                <a:spcPts val="600"/>
              </a:spcAft>
            </a:pPr>
            <a:endParaRPr lang="en-GB" sz="2000" dirty="0">
              <a:latin typeface="Ubuntu" panose="020B0504030602030204" pitchFamily="34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442" y="3747063"/>
            <a:ext cx="3260279" cy="244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41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60ans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45720" tIns="0" rIns="45720" bIns="0" anchor="t">
        <a:normAutofit/>
      </a:bodyPr>
      <a:lstStyle>
        <a:defPPr>
          <a:defRPr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</Template>
  <TotalTime>7758</TotalTime>
  <Words>579</Words>
  <Application>Microsoft Office PowerPoint</Application>
  <PresentationFormat>On-screen Show (4:3)</PresentationFormat>
  <Paragraphs>145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Cambria Math</vt:lpstr>
      <vt:lpstr>Ubuntu</vt:lpstr>
      <vt:lpstr>Arial</vt:lpstr>
      <vt:lpstr>Calibri</vt:lpstr>
      <vt:lpstr>CERN60ans4-3</vt:lpstr>
      <vt:lpstr>Beam instrumentation upgrades and developments on CLEAR</vt:lpstr>
      <vt:lpstr>BI at CLEAR </vt:lpstr>
      <vt:lpstr>Inductive BPMs</vt:lpstr>
      <vt:lpstr>Inductive BPMs – upgrades</vt:lpstr>
      <vt:lpstr>Electro Optical Sampling (EOS)</vt:lpstr>
      <vt:lpstr>BPR and WCM</vt:lpstr>
      <vt:lpstr>Diamond Cherenkov Diffraction Radiation</vt:lpstr>
      <vt:lpstr>Diamond Cherenkov Diffraction Radiation</vt:lpstr>
      <vt:lpstr>In-air tests in 2018 – Silicon ChDR</vt:lpstr>
      <vt:lpstr>In-air tests in 2018 – EO BPM</vt:lpstr>
      <vt:lpstr>Summary</vt:lpstr>
      <vt:lpstr>Thanks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Wall Current Transformer for Beam Intensity Measurements</dc:title>
  <dc:creator>Michal Krupa</dc:creator>
  <cp:lastModifiedBy>Michal Krupa</cp:lastModifiedBy>
  <cp:revision>558</cp:revision>
  <dcterms:created xsi:type="dcterms:W3CDTF">2014-10-23T22:19:32Z</dcterms:created>
  <dcterms:modified xsi:type="dcterms:W3CDTF">2018-01-24T07:04:29Z</dcterms:modified>
</cp:coreProperties>
</file>