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882" r:id="rId2"/>
  </p:sldMasterIdLst>
  <p:sldIdLst>
    <p:sldId id="256" r:id="rId3"/>
    <p:sldId id="260" r:id="rId4"/>
    <p:sldId id="281" r:id="rId5"/>
    <p:sldId id="258" r:id="rId6"/>
    <p:sldId id="280" r:id="rId7"/>
    <p:sldId id="261" r:id="rId8"/>
    <p:sldId id="270" r:id="rId9"/>
    <p:sldId id="282" r:id="rId10"/>
    <p:sldId id="262" r:id="rId11"/>
    <p:sldId id="263" r:id="rId12"/>
    <p:sldId id="264" r:id="rId13"/>
    <p:sldId id="271" r:id="rId14"/>
    <p:sldId id="275" r:id="rId15"/>
    <p:sldId id="276" r:id="rId16"/>
    <p:sldId id="273" r:id="rId17"/>
    <p:sldId id="283" r:id="rId18"/>
    <p:sldId id="284" r:id="rId19"/>
    <p:sldId id="285" r:id="rId20"/>
    <p:sldId id="266" r:id="rId21"/>
    <p:sldId id="267" r:id="rId22"/>
    <p:sldId id="274" r:id="rId23"/>
    <p:sldId id="286" r:id="rId24"/>
    <p:sldId id="287" r:id="rId25"/>
    <p:sldId id="268" r:id="rId26"/>
    <p:sldId id="277" r:id="rId27"/>
    <p:sldId id="272" r:id="rId28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49" autoAdjust="0"/>
    <p:restoredTop sz="94660"/>
  </p:normalViewPr>
  <p:slideViewPr>
    <p:cSldViewPr>
      <p:cViewPr varScale="1">
        <p:scale>
          <a:sx n="62" d="100"/>
          <a:sy n="62" d="100"/>
        </p:scale>
        <p:origin x="991" y="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B4E4766-BCC9-4F85-B86B-C033A52E258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985115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289056C-326F-4987-B2F5-E08153BB974C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84501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6DF504D-08CA-4D31-91FF-728ADB608828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0011107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54D4B0-1C71-431F-9DFD-ACADF717082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0253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CE9469-0428-4FD0-B159-ECEDD8A0A8C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3973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8AFC4E-76A8-49A2-8744-4AFC80832EC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7764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6F11D4-D2B3-4877-9A66-04113A6A0F1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0952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564289-7405-4820-BDAD-2CBA6413FF2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466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93E814-6618-4068-994F-B8403DB7C52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608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F1436D-F492-491D-B82A-B45B8CEED73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453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F885F-9965-49A9-99E4-34C188C9B42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664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FF396D4-316B-4A4F-9B13-F9AF06E47416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650958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88BDF0-101F-4253-AFC0-05B7EC4554F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6878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421711-990E-4B42-BCDA-EC5DCA4D445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740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677E7D-1172-492C-A5E2-AFE5E67CEED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15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05A96A4-A2BA-4DD7-AE38-3005A872F46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11835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D5121E3-48D1-4EF2-816A-79E8A958EC8E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547147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8F5B073-337C-4BC1-8D2A-656CA0BEDD0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124734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3F6D942-E24F-4C28-8CD4-20E50CB606E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39798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6D725BA-69FE-410A-96DF-D2257EF0264F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860025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40B3F98-4967-44C6-AD00-AEDB7C19048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03357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07480FF-6AAB-4E9E-B772-3E24B5714286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45373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2E5AF999-A141-4DC0-B733-7C9BEF337A82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6F2F5AD-4D31-42A7-84FF-FC671626F3F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378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6" Type="http://schemas.openxmlformats.org/officeDocument/2006/relationships/image" Target="../media/image39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5" Type="http://schemas.openxmlformats.org/officeDocument/2006/relationships/image" Target="../media/image42.png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6" Type="http://schemas.openxmlformats.org/officeDocument/2006/relationships/image" Target="../media/image48.png"/><Relationship Id="rId5" Type="http://schemas.openxmlformats.org/officeDocument/2006/relationships/image" Target="../media/image49.png"/><Relationship Id="rId10" Type="http://schemas.openxmlformats.org/officeDocument/2006/relationships/image" Target="../media/image53.png"/><Relationship Id="rId4" Type="http://schemas.openxmlformats.org/officeDocument/2006/relationships/image" Target="../media/image46.png"/><Relationship Id="rId9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5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Relationship Id="rId6" Type="http://schemas.openxmlformats.org/officeDocument/2006/relationships/image" Target="../media/image57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Relationship Id="rId4" Type="http://schemas.openxmlformats.org/officeDocument/2006/relationships/image" Target="../media/image6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image" Target="../media/image14.png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文本框 3"/>
          <p:cNvSpPr txBox="1">
            <a:spLocks noChangeArrowheads="1"/>
          </p:cNvSpPr>
          <p:nvPr/>
        </p:nvSpPr>
        <p:spPr bwMode="auto">
          <a:xfrm>
            <a:off x="1055440" y="1807194"/>
            <a:ext cx="10701882" cy="541686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zh-CN" sz="2400" b="1" dirty="0" smtClean="0"/>
              <a:t>Global </a:t>
            </a:r>
            <a:r>
              <a:rPr lang="el-GR" altLang="zh-CN" sz="2400" b="1" dirty="0" smtClean="0"/>
              <a:t>Λ</a:t>
            </a:r>
            <a:r>
              <a:rPr lang="en-US" altLang="zh-CN" sz="2400" b="1" dirty="0" smtClean="0"/>
              <a:t> polarization in intermediate &amp; high energy heavy ion collisions</a:t>
            </a:r>
            <a:endParaRPr lang="en-GB" sz="2400" b="1" dirty="0"/>
          </a:p>
        </p:txBody>
      </p:sp>
      <p:sp>
        <p:nvSpPr>
          <p:cNvPr id="14339" name="文本框 4"/>
          <p:cNvSpPr txBox="1">
            <a:spLocks noChangeArrowheads="1"/>
          </p:cNvSpPr>
          <p:nvPr/>
        </p:nvSpPr>
        <p:spPr bwMode="auto">
          <a:xfrm>
            <a:off x="5310182" y="3071810"/>
            <a:ext cx="2057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400" dirty="0" smtClean="0"/>
              <a:t>Yilong Xie</a:t>
            </a:r>
            <a:endParaRPr lang="en-GB" sz="2400" dirty="0"/>
          </a:p>
        </p:txBody>
      </p:sp>
      <p:pic>
        <p:nvPicPr>
          <p:cNvPr id="14341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1" y="5077794"/>
            <a:ext cx="1249363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5038105"/>
            <a:ext cx="1576388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文本框 4"/>
          <p:cNvSpPr txBox="1">
            <a:spLocks noChangeArrowheads="1"/>
          </p:cNvSpPr>
          <p:nvPr/>
        </p:nvSpPr>
        <p:spPr bwMode="auto">
          <a:xfrm>
            <a:off x="2738414" y="3786190"/>
            <a:ext cx="6400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zh-CN" sz="1800" dirty="0" smtClean="0"/>
              <a:t>Sci. Doctor of </a:t>
            </a:r>
            <a:r>
              <a:rPr lang="en-US" altLang="zh-CN" sz="1800" dirty="0" err="1" smtClean="0"/>
              <a:t>UiB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3124200" y="304801"/>
            <a:ext cx="6629400" cy="487363"/>
          </a:xfrm>
        </p:spPr>
        <p:txBody>
          <a:bodyPr/>
          <a:lstStyle/>
          <a:p>
            <a:pPr eaLnBrk="1" hangingPunct="1">
              <a:tabLst>
                <a:tab pos="1196975" algn="l"/>
              </a:tabLst>
            </a:pP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Results</a:t>
            </a:r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: X and Z </a:t>
            </a: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components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1828" y="1040795"/>
            <a:ext cx="2752725" cy="226988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3435" y="3324174"/>
            <a:ext cx="2733675" cy="206702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1828" y="3357395"/>
            <a:ext cx="2722908" cy="206702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47800" y="998415"/>
            <a:ext cx="2704947" cy="2312262"/>
          </a:xfrm>
          <a:prstGeom prst="rect">
            <a:avLst/>
          </a:prstGeom>
        </p:spPr>
      </p:pic>
      <p:sp>
        <p:nvSpPr>
          <p:cNvPr id="11" name="文本框 16387"/>
          <p:cNvSpPr txBox="1">
            <a:spLocks noChangeArrowheads="1"/>
          </p:cNvSpPr>
          <p:nvPr/>
        </p:nvSpPr>
        <p:spPr bwMode="auto">
          <a:xfrm>
            <a:off x="1521428" y="5437921"/>
            <a:ext cx="64008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400" dirty="0"/>
              <a:t>Fig. 7   </a:t>
            </a:r>
            <a:r>
              <a:rPr lang="en-GB" sz="1400" dirty="0"/>
              <a:t>The first (left) and second (right) terms of the x(up) and y(down) components of the </a:t>
            </a:r>
            <a:r>
              <a:rPr lang="el-G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 </a:t>
            </a:r>
            <a:r>
              <a:rPr lang="en-GB" sz="1400" dirty="0"/>
              <a:t>polarization for momentum vectors in the transverse plane at </a:t>
            </a:r>
            <a:r>
              <a:rPr lang="en-GB" sz="1400" dirty="0" err="1"/>
              <a:t>pz</a:t>
            </a:r>
            <a:r>
              <a:rPr lang="en-GB" sz="1400" dirty="0"/>
              <a:t> = 0,for the FAIR U+U reaction at 8.0 </a:t>
            </a:r>
            <a:r>
              <a:rPr lang="en-GB" sz="1400" dirty="0" err="1"/>
              <a:t>GeV</a:t>
            </a:r>
            <a:endParaRPr lang="en-GB" sz="1400" dirty="0"/>
          </a:p>
        </p:txBody>
      </p:sp>
      <p:sp>
        <p:nvSpPr>
          <p:cNvPr id="12" name="TextBox 95"/>
          <p:cNvSpPr txBox="1">
            <a:spLocks noChangeArrowheads="1"/>
          </p:cNvSpPr>
          <p:nvPr/>
        </p:nvSpPr>
        <p:spPr bwMode="auto">
          <a:xfrm>
            <a:off x="8124826" y="1508215"/>
            <a:ext cx="246697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85800" indent="-685800">
              <a:spcBef>
                <a:spcPct val="20000"/>
              </a:spcBef>
              <a:buChar char="•"/>
              <a:defRPr sz="13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12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10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spcBef>
                <a:spcPct val="0"/>
              </a:spcBef>
              <a:buClr>
                <a:srgbClr val="7030A0"/>
              </a:buClr>
              <a:buNone/>
              <a:defRPr/>
            </a:pPr>
            <a:r>
              <a:rPr lang="en-US" altLang="zh-CN" sz="1800" dirty="0" smtClean="0">
                <a:cs typeface="Times New Roman" panose="02020603050405020304" pitchFamily="18" charset="0"/>
              </a:rPr>
              <a:t>1.    Small magnitude.</a:t>
            </a:r>
          </a:p>
          <a:p>
            <a:pPr marL="0" indent="0" eaLnBrk="1" hangingPunct="1">
              <a:spcBef>
                <a:spcPct val="0"/>
              </a:spcBef>
              <a:buClr>
                <a:srgbClr val="7030A0"/>
              </a:buClr>
              <a:buNone/>
              <a:defRPr/>
            </a:pPr>
            <a:r>
              <a:rPr lang="en-US" altLang="zh-CN" sz="1800" dirty="0" smtClean="0">
                <a:cs typeface="Times New Roman" panose="02020603050405020304" pitchFamily="18" charset="0"/>
              </a:rPr>
              <a:t>2.    Anti-symmetric</a:t>
            </a:r>
            <a:endParaRPr lang="en-US" altLang="zh-CN" sz="1800" dirty="0"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82200" y="3075662"/>
            <a:ext cx="1752600" cy="1619916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7696200" y="5796155"/>
            <a:ext cx="4800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>
                <a:srgbClr val="7030A0"/>
              </a:buClr>
              <a:defRPr/>
            </a:pPr>
            <a:r>
              <a:rPr lang="de-DE" altLang="zh-CN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[Becattini</a:t>
            </a:r>
            <a:r>
              <a:rPr lang="de-DE" altLang="zh-CN" sz="16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, et al., </a:t>
            </a:r>
            <a:r>
              <a:rPr lang="fr-FR" sz="1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Eur. Phys. J. C 75, 406 (2015</a:t>
            </a:r>
            <a:r>
              <a:rPr lang="fr-FR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).]</a:t>
            </a:r>
            <a:endParaRPr lang="de-DE" altLang="zh-CN" sz="1600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22228" y="3075662"/>
            <a:ext cx="1792742" cy="1619916"/>
          </a:xfrm>
          <a:prstGeom prst="rect">
            <a:avLst/>
          </a:prstGeom>
        </p:spPr>
      </p:pic>
      <p:sp>
        <p:nvSpPr>
          <p:cNvPr id="15" name="TextBox 95"/>
          <p:cNvSpPr txBox="1">
            <a:spLocks noChangeArrowheads="1"/>
          </p:cNvSpPr>
          <p:nvPr/>
        </p:nvSpPr>
        <p:spPr bwMode="auto">
          <a:xfrm>
            <a:off x="7771114" y="4695578"/>
            <a:ext cx="48768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85800" indent="-685800">
              <a:spcBef>
                <a:spcPct val="20000"/>
              </a:spcBef>
              <a:buChar char="•"/>
              <a:defRPr sz="13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12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10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spcBef>
                <a:spcPct val="0"/>
              </a:spcBef>
              <a:buClr>
                <a:srgbClr val="7030A0"/>
              </a:buClr>
              <a:buNone/>
              <a:defRPr/>
            </a:pPr>
            <a:r>
              <a:rPr lang="en-US" altLang="zh-CN" sz="1600" dirty="0">
                <a:latin typeface="+mn-lt"/>
                <a:cs typeface="Times New Roman" panose="02020603050405020304" pitchFamily="18" charset="0"/>
              </a:rPr>
              <a:t>ECHO-QGP numerical code, implementing relativistic dissipative hydrodynamics</a:t>
            </a:r>
          </a:p>
          <a:p>
            <a:pPr marL="0" indent="0" eaLnBrk="1" hangingPunct="1">
              <a:spcBef>
                <a:spcPct val="0"/>
              </a:spcBef>
              <a:buClr>
                <a:srgbClr val="7030A0"/>
              </a:buClr>
              <a:buNone/>
              <a:defRPr/>
            </a:pPr>
            <a:r>
              <a:rPr lang="en-US" altLang="zh-CN" sz="1600" dirty="0">
                <a:latin typeface="+mn-lt"/>
                <a:cs typeface="Times New Roman" panose="02020603050405020304" pitchFamily="18" charset="0"/>
              </a:rPr>
              <a:t>in the causal Israel-Stewart framework in 3+1 dimensions with an initial </a:t>
            </a:r>
            <a:r>
              <a:rPr lang="en-US" altLang="zh-CN" sz="1600" dirty="0" err="1">
                <a:latin typeface="+mn-lt"/>
                <a:cs typeface="Times New Roman" panose="02020603050405020304" pitchFamily="18" charset="0"/>
              </a:rPr>
              <a:t>Bjorken</a:t>
            </a:r>
            <a:r>
              <a:rPr lang="en-US" altLang="zh-CN" sz="1600" dirty="0">
                <a:latin typeface="+mn-lt"/>
                <a:cs typeface="Times New Roman" panose="02020603050405020304" pitchFamily="18" charset="0"/>
              </a:rPr>
              <a:t> flow profile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3124200" y="304801"/>
            <a:ext cx="6629400" cy="487363"/>
          </a:xfrm>
        </p:spPr>
        <p:txBody>
          <a:bodyPr/>
          <a:lstStyle/>
          <a:p>
            <a:pPr eaLnBrk="1" hangingPunct="1">
              <a:tabLst>
                <a:tab pos="1196975" algn="l"/>
              </a:tabLst>
            </a:pP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Results</a:t>
            </a:r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: Polarization at FAIR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Arial" panose="020B0604020202020204" pitchFamily="34" charset="0"/>
            </a:endParaRPr>
          </a:p>
        </p:txBody>
      </p:sp>
      <p:sp>
        <p:nvSpPr>
          <p:cNvPr id="23558" name="文本框 16387"/>
          <p:cNvSpPr txBox="1">
            <a:spLocks noChangeArrowheads="1"/>
          </p:cNvSpPr>
          <p:nvPr/>
        </p:nvSpPr>
        <p:spPr bwMode="auto">
          <a:xfrm>
            <a:off x="1371599" y="3332596"/>
            <a:ext cx="909955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400" dirty="0"/>
              <a:t>Fig. 8   The y component (left) of polarization vector in center of mass frame and </a:t>
            </a: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’s rest frame. The right sub-figure are the modulus of the polarization </a:t>
            </a:r>
            <a:r>
              <a:rPr lang="en-US" sz="1400" dirty="0"/>
              <a:t>in </a:t>
            </a: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’s rest frame. At FAIR 8.0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GeV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time 2.5+4.75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fm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/c.</a:t>
            </a:r>
            <a:endParaRPr lang="en-GB" sz="14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982440"/>
            <a:ext cx="2961481" cy="24214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2318" y="1021962"/>
            <a:ext cx="3035438" cy="237569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1400" y="1061718"/>
            <a:ext cx="2720491" cy="2335942"/>
          </a:xfrm>
          <a:prstGeom prst="rect">
            <a:avLst/>
          </a:prstGeom>
        </p:spPr>
      </p:pic>
      <p:sp>
        <p:nvSpPr>
          <p:cNvPr id="10" name="TextBox 95"/>
          <p:cNvSpPr txBox="1">
            <a:spLocks noChangeArrowheads="1"/>
          </p:cNvSpPr>
          <p:nvPr/>
        </p:nvSpPr>
        <p:spPr bwMode="auto">
          <a:xfrm>
            <a:off x="914400" y="3964838"/>
            <a:ext cx="107442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85800" indent="-685800">
              <a:spcBef>
                <a:spcPct val="20000"/>
              </a:spcBef>
              <a:buChar char="•"/>
              <a:defRPr sz="13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12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10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q"/>
              <a:defRPr/>
            </a:pPr>
            <a:r>
              <a:rPr lang="en-US" altLang="zh-CN" sz="1800" dirty="0">
                <a:latin typeface="+mn-lt"/>
                <a:cs typeface="Times New Roman" panose="02020603050405020304" pitchFamily="18" charset="0"/>
              </a:rPr>
              <a:t>The modulus of polarization is very similar with the y component of polarization, both in magnitude and the structure. I. e. the other x and z components do not contribute to the polarization, which is in line with previous observations in this work and other papers.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48600" y="5038130"/>
            <a:ext cx="2098221" cy="155103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49879" y="5038130"/>
            <a:ext cx="2057400" cy="155103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54575" y="5038131"/>
            <a:ext cx="2133600" cy="1605892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3807279" y="6589163"/>
            <a:ext cx="4800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>
                <a:srgbClr val="7030A0"/>
              </a:buClr>
              <a:defRPr/>
            </a:pPr>
            <a:r>
              <a:rPr lang="de-DE" altLang="zh-CN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[Becattini</a:t>
            </a:r>
            <a:r>
              <a:rPr lang="de-DE" altLang="zh-CN" sz="16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, et al., </a:t>
            </a:r>
            <a:r>
              <a:rPr lang="fr-FR" sz="1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Eur. Phys. J. C 75, 406 (2015</a:t>
            </a:r>
            <a:r>
              <a:rPr lang="fr-FR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).]</a:t>
            </a:r>
            <a:endParaRPr lang="de-DE" altLang="zh-CN" sz="1600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3124200" y="304801"/>
            <a:ext cx="6629400" cy="487363"/>
          </a:xfrm>
        </p:spPr>
        <p:txBody>
          <a:bodyPr/>
          <a:lstStyle/>
          <a:p>
            <a:pPr eaLnBrk="1" hangingPunct="1">
              <a:tabLst>
                <a:tab pos="1196975" algn="l"/>
              </a:tabLst>
            </a:pP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Results </a:t>
            </a:r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at Earlier time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Arial" panose="020B0604020202020204" pitchFamily="34" charset="0"/>
            </a:endParaRPr>
          </a:p>
        </p:txBody>
      </p:sp>
      <p:sp>
        <p:nvSpPr>
          <p:cNvPr id="21513" name="文本框 16387"/>
          <p:cNvSpPr txBox="1">
            <a:spLocks noChangeArrowheads="1"/>
          </p:cNvSpPr>
          <p:nvPr/>
        </p:nvSpPr>
        <p:spPr bwMode="auto">
          <a:xfrm>
            <a:off x="3674269" y="3860793"/>
            <a:ext cx="55292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sz="1400" dirty="0">
              <a:solidFill>
                <a:srgbClr val="000000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0" y="1137095"/>
            <a:ext cx="3227284" cy="255393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800" y="1124295"/>
            <a:ext cx="3124199" cy="2553936"/>
          </a:xfrm>
          <a:prstGeom prst="rect">
            <a:avLst/>
          </a:prstGeom>
        </p:spPr>
      </p:pic>
      <p:sp>
        <p:nvSpPr>
          <p:cNvPr id="12" name="文本框 16387"/>
          <p:cNvSpPr txBox="1">
            <a:spLocks noChangeArrowheads="1"/>
          </p:cNvSpPr>
          <p:nvPr/>
        </p:nvSpPr>
        <p:spPr bwMode="auto">
          <a:xfrm>
            <a:off x="3159433" y="3877930"/>
            <a:ext cx="682276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400" dirty="0"/>
              <a:t>Fig. 9   </a:t>
            </a:r>
            <a:r>
              <a:rPr lang="en-GB" sz="1400" dirty="0"/>
              <a:t>The y component (left) and the modulus (right) of the polarization for momentum vectors in the transverse plane at </a:t>
            </a:r>
            <a:r>
              <a:rPr lang="en-GB" sz="1400" dirty="0" err="1"/>
              <a:t>pz</a:t>
            </a:r>
            <a:r>
              <a:rPr lang="en-GB" sz="1400" dirty="0"/>
              <a:t> = 0, for the FAIR U+U reaction at 8.0 </a:t>
            </a:r>
            <a:r>
              <a:rPr lang="en-GB" sz="1400" dirty="0" err="1"/>
              <a:t>GeV</a:t>
            </a:r>
            <a:r>
              <a:rPr lang="en-GB" sz="1400" dirty="0"/>
              <a:t>, but at </a:t>
            </a:r>
            <a:r>
              <a:rPr lang="en-GB" sz="1400" b="1" dirty="0"/>
              <a:t>an earlier time t= 2.5+1.7 </a:t>
            </a:r>
            <a:r>
              <a:rPr lang="en-GB" sz="1400" b="1" dirty="0" err="1"/>
              <a:t>fm</a:t>
            </a:r>
            <a:r>
              <a:rPr lang="en-GB" sz="1400" b="1" dirty="0"/>
              <a:t>/c</a:t>
            </a:r>
            <a:r>
              <a:rPr lang="en-GB" sz="1400" dirty="0"/>
              <a:t>. The figure is in the </a:t>
            </a: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’s rest </a:t>
            </a:r>
            <a:r>
              <a:rPr lang="en-GB" sz="1400" dirty="0"/>
              <a:t>frame.</a:t>
            </a:r>
          </a:p>
        </p:txBody>
      </p:sp>
      <p:sp>
        <p:nvSpPr>
          <p:cNvPr id="11" name="TextBox 95"/>
          <p:cNvSpPr txBox="1">
            <a:spLocks noChangeArrowheads="1"/>
          </p:cNvSpPr>
          <p:nvPr/>
        </p:nvSpPr>
        <p:spPr bwMode="auto">
          <a:xfrm>
            <a:off x="2209800" y="4816293"/>
            <a:ext cx="868679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85800" indent="-685800">
              <a:spcBef>
                <a:spcPct val="20000"/>
              </a:spcBef>
              <a:buChar char="•"/>
              <a:defRPr sz="13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12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10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The similarity of the magnitude and structure between </a:t>
            </a:r>
            <a:r>
              <a:rPr lang="el-GR" sz="1800" dirty="0"/>
              <a:t>Π</a:t>
            </a:r>
            <a:r>
              <a:rPr lang="en-GB" sz="1800" baseline="-25000" dirty="0"/>
              <a:t>0y</a:t>
            </a:r>
            <a:r>
              <a:rPr lang="en-GB" sz="1800" dirty="0"/>
              <a:t> </a:t>
            </a:r>
            <a:r>
              <a:rPr lang="en-GB" sz="1800" dirty="0" smtClean="0"/>
              <a:t> and </a:t>
            </a:r>
            <a:r>
              <a:rPr lang="el-GR" sz="1800" dirty="0"/>
              <a:t>Π</a:t>
            </a:r>
            <a:r>
              <a:rPr lang="en-GB" sz="1800" baseline="-25000" dirty="0" smtClean="0"/>
              <a:t>0</a:t>
            </a:r>
            <a:r>
              <a:rPr lang="en-GB" sz="1800" dirty="0" smtClean="0"/>
              <a:t> here </a:t>
            </a: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is  even more obvious than that in previous figures.</a:t>
            </a: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endParaRPr lang="en-US" altLang="zh-CN" sz="1800" dirty="0" smtClean="0"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I.e. The contribution from x and z components is even smaller in earlier time.</a:t>
            </a:r>
            <a:endParaRPr lang="en-US" altLang="zh-CN" sz="1800" dirty="0">
              <a:latin typeface="+mn-lt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1931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3124200" y="304801"/>
            <a:ext cx="6629400" cy="487363"/>
          </a:xfrm>
        </p:spPr>
        <p:txBody>
          <a:bodyPr/>
          <a:lstStyle/>
          <a:p>
            <a:pPr eaLnBrk="1" hangingPunct="1">
              <a:tabLst>
                <a:tab pos="1196975" algn="l"/>
              </a:tabLst>
            </a:pP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Results</a:t>
            </a:r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: RHIC </a:t>
            </a:r>
            <a:r>
              <a:rPr lang="en-US" altLang="zh-CN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Au+Au</a:t>
            </a:r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 Collisions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Arial" panose="020B0604020202020204" pitchFamily="34" charset="0"/>
            </a:endParaRPr>
          </a:p>
        </p:txBody>
      </p:sp>
      <p:sp>
        <p:nvSpPr>
          <p:cNvPr id="21513" name="文本框 16387"/>
          <p:cNvSpPr txBox="1">
            <a:spLocks noChangeArrowheads="1"/>
          </p:cNvSpPr>
          <p:nvPr/>
        </p:nvSpPr>
        <p:spPr bwMode="auto">
          <a:xfrm>
            <a:off x="3674269" y="3860793"/>
            <a:ext cx="55292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2" name="文本框 16387"/>
          <p:cNvSpPr txBox="1">
            <a:spLocks noChangeArrowheads="1"/>
          </p:cNvSpPr>
          <p:nvPr/>
        </p:nvSpPr>
        <p:spPr bwMode="auto">
          <a:xfrm>
            <a:off x="2057400" y="6380006"/>
            <a:ext cx="82395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dirty="0"/>
              <a:t>Fig. 10   </a:t>
            </a:r>
            <a:r>
              <a:rPr lang="en-GB" sz="1200" dirty="0"/>
              <a:t>The y component (left) and the modulus (right) of the polarization for momentum vectors in the transverse plane at </a:t>
            </a:r>
            <a:r>
              <a:rPr lang="en-GB" sz="1200" dirty="0" err="1"/>
              <a:t>pz</a:t>
            </a:r>
            <a:r>
              <a:rPr lang="en-GB" sz="1200" dirty="0"/>
              <a:t> = 0, for the RHIC </a:t>
            </a:r>
            <a:r>
              <a:rPr lang="en-GB" sz="1200" dirty="0" err="1"/>
              <a:t>Au+Au</a:t>
            </a:r>
            <a:r>
              <a:rPr lang="en-GB" sz="1200" dirty="0"/>
              <a:t> collisions at 11.5 </a:t>
            </a:r>
            <a:r>
              <a:rPr lang="en-GB" sz="1200" dirty="0" err="1"/>
              <a:t>GeV</a:t>
            </a:r>
            <a:r>
              <a:rPr lang="en-GB" sz="1200" dirty="0"/>
              <a:t>, at time t= 2.5+4.75 </a:t>
            </a:r>
            <a:r>
              <a:rPr lang="en-GB" sz="1200" dirty="0" err="1"/>
              <a:t>fm</a:t>
            </a:r>
            <a:r>
              <a:rPr lang="en-GB" sz="1200" dirty="0"/>
              <a:t>/c. The figure is in the </a:t>
            </a:r>
            <a:r>
              <a:rPr lang="el-G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’s rest </a:t>
            </a:r>
            <a:r>
              <a:rPr lang="en-GB" sz="1200" dirty="0"/>
              <a:t>frame.</a:t>
            </a:r>
          </a:p>
        </p:txBody>
      </p:sp>
      <p:sp>
        <p:nvSpPr>
          <p:cNvPr id="11" name="TextBox 95"/>
          <p:cNvSpPr txBox="1">
            <a:spLocks noChangeArrowheads="1"/>
          </p:cNvSpPr>
          <p:nvPr/>
        </p:nvSpPr>
        <p:spPr bwMode="auto">
          <a:xfrm>
            <a:off x="914400" y="3430236"/>
            <a:ext cx="107342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85800" indent="-685800">
              <a:spcBef>
                <a:spcPct val="20000"/>
              </a:spcBef>
              <a:buChar char="•"/>
              <a:defRPr sz="13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12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10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Thus we perform the simulation and calculation for these energies. </a:t>
            </a: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Transverse Momentum Analysis:  Similar behavior as before: The Structure </a:t>
            </a:r>
            <a:r>
              <a:rPr lang="en-US" altLang="zh-CN" sz="1800" dirty="0">
                <a:latin typeface="+mn-lt"/>
                <a:cs typeface="Times New Roman" panose="02020603050405020304" pitchFamily="18" charset="0"/>
              </a:rPr>
              <a:t>and magnitude </a:t>
            </a:r>
            <a:r>
              <a:rPr lang="en-US" altLang="zh-CN" sz="1800" dirty="0" smtClean="0">
                <a:cs typeface="Times New Roman" panose="02020603050405020304" pitchFamily="18" charset="0"/>
              </a:rPr>
              <a:t>between </a:t>
            </a:r>
            <a:r>
              <a:rPr lang="el-GR" sz="1800" dirty="0"/>
              <a:t>Π</a:t>
            </a:r>
            <a:r>
              <a:rPr lang="en-GB" sz="1800" baseline="-25000" dirty="0"/>
              <a:t>0y</a:t>
            </a:r>
            <a:r>
              <a:rPr lang="en-GB" sz="1800" dirty="0"/>
              <a:t>  and </a:t>
            </a:r>
            <a:r>
              <a:rPr lang="en-GB" sz="1800" dirty="0" smtClean="0"/>
              <a:t>|</a:t>
            </a:r>
            <a:r>
              <a:rPr lang="el-GR" sz="1800" dirty="0" smtClean="0"/>
              <a:t>Π</a:t>
            </a:r>
            <a:r>
              <a:rPr lang="en-GB" sz="1800" baseline="-25000" dirty="0" smtClean="0"/>
              <a:t>0</a:t>
            </a:r>
            <a:r>
              <a:rPr lang="en-GB" sz="1800" dirty="0" smtClean="0"/>
              <a:t>| are similar. </a:t>
            </a:r>
            <a:r>
              <a:rPr lang="en-GB" sz="1800" dirty="0"/>
              <a:t> </a:t>
            </a:r>
            <a:r>
              <a:rPr lang="en-GB" sz="1800" dirty="0" smtClean="0"/>
              <a:t>     </a:t>
            </a: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y </a:t>
            </a:r>
            <a:r>
              <a:rPr lang="en-US" altLang="zh-CN" sz="1800" dirty="0">
                <a:latin typeface="+mn-lt"/>
                <a:cs typeface="Times New Roman" panose="02020603050405020304" pitchFamily="18" charset="0"/>
              </a:rPr>
              <a:t>directed component dominates the polarization. </a:t>
            </a:r>
          </a:p>
        </p:txBody>
      </p:sp>
      <p:pic>
        <p:nvPicPr>
          <p:cNvPr id="13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460433"/>
            <a:ext cx="2269153" cy="1950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1061" y="4525472"/>
            <a:ext cx="2306352" cy="186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 15"/>
          <p:cNvSpPr/>
          <p:nvPr/>
        </p:nvSpPr>
        <p:spPr>
          <a:xfrm>
            <a:off x="6144537" y="2144234"/>
            <a:ext cx="373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>
                <a:srgbClr val="7030A0"/>
              </a:buClr>
              <a:defRPr/>
            </a:pPr>
            <a:r>
              <a:rPr lang="en-GB" altLang="zh-CN" sz="12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M.A. Lisa, et al., (STAR Collaboration) </a:t>
            </a:r>
            <a:r>
              <a:rPr lang="en-GB" altLang="zh-CN" sz="1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invited talk at </a:t>
            </a:r>
          </a:p>
          <a:p>
            <a:pPr eaLnBrk="1" hangingPunct="1">
              <a:buClr>
                <a:srgbClr val="7030A0"/>
              </a:buClr>
              <a:defRPr/>
            </a:pPr>
            <a:r>
              <a:rPr lang="en-GB" altLang="zh-CN" sz="1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QCD </a:t>
            </a:r>
            <a:r>
              <a:rPr lang="en-GB" altLang="zh-CN" sz="12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Chirality Workshop 2016.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5600" y="1548169"/>
            <a:ext cx="3118389" cy="1921882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676697" y="1549677"/>
            <a:ext cx="344757" cy="167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矩形 14"/>
          <p:cNvSpPr/>
          <p:nvPr/>
        </p:nvSpPr>
        <p:spPr>
          <a:xfrm>
            <a:off x="8895421" y="5712337"/>
            <a:ext cx="344757" cy="167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矩形 16"/>
          <p:cNvSpPr/>
          <p:nvPr/>
        </p:nvSpPr>
        <p:spPr>
          <a:xfrm>
            <a:off x="11562421" y="4168568"/>
            <a:ext cx="344757" cy="167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矩形 17"/>
          <p:cNvSpPr/>
          <p:nvPr/>
        </p:nvSpPr>
        <p:spPr>
          <a:xfrm>
            <a:off x="11648611" y="5772972"/>
            <a:ext cx="344757" cy="167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矩形 2"/>
          <p:cNvSpPr/>
          <p:nvPr/>
        </p:nvSpPr>
        <p:spPr>
          <a:xfrm>
            <a:off x="1143000" y="904146"/>
            <a:ext cx="8991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1" hangingPunct="1"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r>
              <a:rPr lang="en-US" altLang="zh-CN" dirty="0" smtClean="0">
                <a:cs typeface="Times New Roman" panose="02020603050405020304" pitchFamily="18" charset="0"/>
              </a:rPr>
              <a:t>Recently</a:t>
            </a:r>
            <a:r>
              <a:rPr lang="en-US" altLang="zh-CN" dirty="0">
                <a:cs typeface="Times New Roman" panose="02020603050405020304" pitchFamily="18" charset="0"/>
              </a:rPr>
              <a:t>, RHIC BES program has measured </a:t>
            </a:r>
            <a:r>
              <a:rPr lang="en-US" altLang="zh-CN" dirty="0" smtClean="0">
                <a:cs typeface="Times New Roman" panose="02020603050405020304" pitchFamily="18" charset="0"/>
              </a:rPr>
              <a:t>the global </a:t>
            </a:r>
            <a:r>
              <a:rPr lang="en-US" altLang="zh-CN" dirty="0">
                <a:cs typeface="Times New Roman" panose="02020603050405020304" pitchFamily="18" charset="0"/>
              </a:rPr>
              <a:t>polarization </a:t>
            </a:r>
            <a:r>
              <a:rPr lang="en-US" altLang="zh-CN" dirty="0" smtClean="0">
                <a:cs typeface="Times New Roman" panose="02020603050405020304" pitchFamily="18" charset="0"/>
              </a:rPr>
              <a:t>at energies </a:t>
            </a:r>
            <a:r>
              <a:rPr lang="en-US" altLang="zh-CN" dirty="0">
                <a:cs typeface="Times New Roman" panose="02020603050405020304" pitchFamily="18" charset="0"/>
              </a:rPr>
              <a:t>√s = 7.7, </a:t>
            </a:r>
            <a:r>
              <a:rPr lang="en-GB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11.5, 14.5, 19.6, 27.0, 39.0, 62.4, and 200 </a:t>
            </a:r>
            <a:r>
              <a:rPr lang="en-GB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GeV</a:t>
            </a:r>
            <a:r>
              <a:rPr lang="en-GB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altLang="zh-CN" dirty="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8001000" y="5435848"/>
                <a:ext cx="4267199" cy="5454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z-Cyrl-AZ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П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&gt;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𝑑𝑝𝑑𝑥</m:t>
                              </m:r>
                              <m:sSub>
                                <m:sSub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az-Cyrl-AZ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П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𝑑𝑝𝑑𝑥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den>
                      </m:f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𝑑𝑝</m:t>
                              </m:r>
                              <m:sSub>
                                <m:sSub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az-Cyrl-AZ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П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𝑑𝑝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1000" y="5435848"/>
                <a:ext cx="4267199" cy="545406"/>
              </a:xfrm>
              <a:prstGeom prst="rect">
                <a:avLst/>
              </a:prstGeom>
              <a:blipFill rotWithShape="0">
                <a:blip r:embed="rId6"/>
                <a:stretch>
                  <a:fillRect t="-61798" b="-955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右箭头 4"/>
          <p:cNvSpPr/>
          <p:nvPr/>
        </p:nvSpPr>
        <p:spPr>
          <a:xfrm>
            <a:off x="5105400" y="4130468"/>
            <a:ext cx="304800" cy="762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矩形 18"/>
          <p:cNvSpPr/>
          <p:nvPr/>
        </p:nvSpPr>
        <p:spPr>
          <a:xfrm flipV="1">
            <a:off x="2780111" y="3207843"/>
            <a:ext cx="344757" cy="2928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矩形 19"/>
          <p:cNvSpPr/>
          <p:nvPr/>
        </p:nvSpPr>
        <p:spPr>
          <a:xfrm>
            <a:off x="5867400" y="1510072"/>
            <a:ext cx="368213" cy="206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矩形 20"/>
          <p:cNvSpPr/>
          <p:nvPr/>
        </p:nvSpPr>
        <p:spPr>
          <a:xfrm>
            <a:off x="5994270" y="1517574"/>
            <a:ext cx="130928" cy="19492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355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3124200" y="304801"/>
            <a:ext cx="6629400" cy="487363"/>
          </a:xfrm>
        </p:spPr>
        <p:txBody>
          <a:bodyPr/>
          <a:lstStyle/>
          <a:p>
            <a:pPr eaLnBrk="1" hangingPunct="1">
              <a:tabLst>
                <a:tab pos="1196975" algn="l"/>
              </a:tabLst>
            </a:pP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Results</a:t>
            </a:r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: Centrality dependence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Arial" panose="020B0604020202020204" pitchFamily="34" charset="0"/>
            </a:endParaRPr>
          </a:p>
        </p:txBody>
      </p:sp>
      <p:sp>
        <p:nvSpPr>
          <p:cNvPr id="15" name="TextBox 95"/>
          <p:cNvSpPr txBox="1">
            <a:spLocks noChangeArrowheads="1"/>
          </p:cNvSpPr>
          <p:nvPr/>
        </p:nvSpPr>
        <p:spPr bwMode="auto">
          <a:xfrm>
            <a:off x="1447800" y="5603325"/>
            <a:ext cx="96012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85800" indent="-685800">
              <a:spcBef>
                <a:spcPct val="20000"/>
              </a:spcBef>
              <a:buChar char="•"/>
              <a:defRPr sz="13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12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10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7030A0"/>
              </a:buClr>
              <a:defRPr/>
            </a:pPr>
            <a:r>
              <a:rPr lang="en-GB" altLang="zh-CN" sz="1800" dirty="0" smtClean="0">
                <a:latin typeface="+mn-lt"/>
                <a:cs typeface="Times New Roman" panose="02020603050405020304" pitchFamily="18" charset="0"/>
              </a:rPr>
              <a:t>This </a:t>
            </a:r>
            <a:r>
              <a:rPr lang="en-GB" altLang="zh-CN" sz="1800" dirty="0">
                <a:latin typeface="+mn-lt"/>
                <a:cs typeface="Times New Roman" panose="02020603050405020304" pitchFamily="18" charset="0"/>
              </a:rPr>
              <a:t>linear dependence of global polarization on impact parameter clearly shows that the polarization arises from initial angular momentum</a:t>
            </a:r>
            <a:r>
              <a:rPr lang="en-GB" altLang="zh-CN" sz="1800" dirty="0" smtClean="0">
                <a:latin typeface="+mn-lt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defRPr/>
            </a:pP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At the higher energy, the central and semi-central collision have vanishing polarization. This is why in 200GeV, the polarization magnitude is closed to zero.</a:t>
            </a:r>
            <a:endParaRPr lang="en-GB" altLang="zh-CN" sz="18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" name="文本框 16387"/>
          <p:cNvSpPr txBox="1">
            <a:spLocks noChangeArrowheads="1"/>
          </p:cNvSpPr>
          <p:nvPr/>
        </p:nvSpPr>
        <p:spPr bwMode="auto">
          <a:xfrm>
            <a:off x="2297899" y="5080105"/>
            <a:ext cx="531191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400" dirty="0"/>
              <a:t>Fig. 11   </a:t>
            </a:r>
            <a:r>
              <a:rPr lang="en-GB" sz="1400" dirty="0"/>
              <a:t>The global polarization, 2&lt;</a:t>
            </a:r>
            <a:r>
              <a:rPr lang="en-GB" sz="1400" dirty="0" err="1"/>
              <a:t>Π</a:t>
            </a:r>
            <a:r>
              <a:rPr lang="en-GB" sz="1400" baseline="-25000" dirty="0" err="1"/>
              <a:t>oy</a:t>
            </a:r>
            <a:r>
              <a:rPr lang="en-GB" sz="1400" dirty="0"/>
              <a:t>&gt;</a:t>
            </a:r>
            <a:r>
              <a:rPr lang="en-GB" sz="1400" baseline="-25000" dirty="0"/>
              <a:t>p</a:t>
            </a:r>
            <a:r>
              <a:rPr lang="en-GB" sz="1400" dirty="0"/>
              <a:t>, as a function of  impact parameter ratio b</a:t>
            </a:r>
            <a:r>
              <a:rPr lang="en-GB" sz="1400" baseline="-25000" dirty="0"/>
              <a:t>0</a:t>
            </a:r>
            <a:r>
              <a:rPr lang="en-GB" sz="1400" dirty="0"/>
              <a:t> = b/</a:t>
            </a:r>
            <a:r>
              <a:rPr lang="en-GB" sz="1400" dirty="0" err="1"/>
              <a:t>b</a:t>
            </a:r>
            <a:r>
              <a:rPr lang="en-GB" sz="1400" baseline="-25000" dirty="0" err="1"/>
              <a:t>max</a:t>
            </a:r>
            <a:r>
              <a:rPr lang="en-GB" sz="1400" dirty="0"/>
              <a:t> at 11.5,  27.0, and 62.4 </a:t>
            </a:r>
            <a:r>
              <a:rPr lang="en-GB" sz="1400" dirty="0" err="1"/>
              <a:t>GeV</a:t>
            </a:r>
            <a:r>
              <a:rPr lang="en-GB" sz="1400" dirty="0"/>
              <a:t>. </a:t>
            </a:r>
          </a:p>
        </p:txBody>
      </p:sp>
      <p:pic>
        <p:nvPicPr>
          <p:cNvPr id="12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8785" y="2263494"/>
            <a:ext cx="3549064" cy="284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8593" y="2324892"/>
            <a:ext cx="4050013" cy="2523441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7801711" y="4880050"/>
            <a:ext cx="44175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>
                <a:srgbClr val="7030A0"/>
              </a:buClr>
              <a:defRPr/>
            </a:pPr>
            <a:r>
              <a:rPr lang="en-GB" sz="1200" dirty="0" smtClean="0"/>
              <a:t>                </a:t>
            </a:r>
            <a:r>
              <a:rPr lang="en-GB" sz="1200" dirty="0" err="1" smtClean="0"/>
              <a:t>Glauber</a:t>
            </a:r>
            <a:r>
              <a:rPr lang="en-GB" sz="1200" dirty="0" smtClean="0"/>
              <a:t>-like model calculation.</a:t>
            </a:r>
            <a:endParaRPr lang="en-GB" altLang="zh-CN" sz="1200" dirty="0" smtClean="0">
              <a:solidFill>
                <a:schemeClr val="accent2">
                  <a:lumMod val="60000"/>
                  <a:lumOff val="40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buClr>
                <a:srgbClr val="7030A0"/>
              </a:buClr>
              <a:defRPr/>
            </a:pPr>
            <a:r>
              <a:rPr lang="en-GB" altLang="zh-CN" sz="1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[ V</a:t>
            </a:r>
            <a:r>
              <a:rPr lang="en-GB" altLang="zh-CN" sz="12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. </a:t>
            </a:r>
            <a:r>
              <a:rPr lang="en-GB" altLang="zh-CN" sz="12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Vovchenko</a:t>
            </a:r>
            <a:r>
              <a:rPr lang="en-GB" altLang="zh-CN" sz="12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, </a:t>
            </a:r>
            <a:r>
              <a:rPr lang="en-GB" altLang="zh-CN" sz="12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L.P.Csernai</a:t>
            </a:r>
            <a:r>
              <a:rPr lang="en-GB" altLang="zh-CN" sz="12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, </a:t>
            </a:r>
            <a:r>
              <a:rPr lang="en-GB" altLang="zh-CN" sz="12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Phys.Rev</a:t>
            </a:r>
            <a:r>
              <a:rPr lang="en-GB" altLang="zh-CN" sz="12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. C 90, (2014) 044907</a:t>
            </a:r>
            <a:r>
              <a:rPr lang="en-GB" altLang="zh-CN" sz="1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. ]</a:t>
            </a:r>
            <a:endParaRPr lang="en-GB" altLang="zh-CN" sz="1200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1600200" y="846450"/>
                <a:ext cx="9982200" cy="13210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GB" dirty="0" smtClean="0"/>
                  <a:t>Since the y component is dominant, we integrate </a:t>
                </a:r>
                <a:r>
                  <a:rPr lang="en-GB" dirty="0"/>
                  <a:t>the y component of polarization </a:t>
                </a:r>
                <a:r>
                  <a:rPr lang="el-GR" dirty="0"/>
                  <a:t>Π</a:t>
                </a:r>
                <a:r>
                  <a:rPr lang="en-GB" baseline="-25000" dirty="0"/>
                  <a:t>0y</a:t>
                </a:r>
                <a:r>
                  <a:rPr lang="en-GB" dirty="0"/>
                  <a:t> over momentum space, </a:t>
                </a:r>
                <a:r>
                  <a:rPr lang="en-GB" dirty="0" smtClean="0"/>
                  <a:t>to </a:t>
                </a:r>
                <a:r>
                  <a:rPr lang="en-GB" dirty="0"/>
                  <a:t>get the </a:t>
                </a:r>
                <a:r>
                  <a:rPr lang="en-GB" dirty="0">
                    <a:solidFill>
                      <a:srgbClr val="FF0000"/>
                    </a:solidFill>
                  </a:rPr>
                  <a:t>global polarization</a:t>
                </a:r>
                <a:r>
                  <a:rPr lang="en-GB" dirty="0"/>
                  <a:t>:</a:t>
                </a:r>
                <a14:m>
                  <m:oMath xmlns:m="http://schemas.openxmlformats.org/officeDocument/2006/math">
                    <m:r>
                      <a:rPr lang="en-GB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z-Cyrl-AZ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П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&gt;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𝑑𝑝𝑑𝑥</m:t>
                            </m:r>
                            <m:sSub>
                              <m:sSubPr>
                                <m:ctrlPr>
                                  <a:rPr lang="en-GB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az-Cyrl-AZ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П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𝐹</m:t>
                                </m:r>
                              </m:sub>
                            </m:sSub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nary>
                      </m:num>
                      <m:den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𝑑𝑝𝑑𝑥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𝐹</m:t>
                                </m:r>
                              </m:sub>
                            </m:sSub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nary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𝑑𝑝</m:t>
                            </m:r>
                            <m:sSub>
                              <m:sSubPr>
                                <m:ctrlPr>
                                  <a:rPr lang="en-GB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az-Cyrl-AZ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П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𝐹</m:t>
                                </m:r>
                              </m:sub>
                            </m:sSub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nary>
                      </m:num>
                      <m:den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𝑑𝑝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𝐹</m:t>
                                </m:r>
                              </m:sub>
                            </m:sSub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nary>
                      </m:den>
                    </m:f>
                  </m:oMath>
                </a14:m>
                <a:endParaRPr lang="en-GB" sz="1600" dirty="0" smtClean="0"/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sz="1600" dirty="0" smtClean="0"/>
                  <a:t>Perform some dependence analysis forobtained global polarization: Centrality dependence, Energy dependence, Time evolution</a:t>
                </a:r>
                <a:endParaRPr lang="en-GB" sz="1600" dirty="0"/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00" y="846450"/>
                <a:ext cx="9982200" cy="1321003"/>
              </a:xfrm>
              <a:prstGeom prst="rect">
                <a:avLst/>
              </a:prstGeom>
              <a:blipFill rotWithShape="0">
                <a:blip r:embed="rId5"/>
                <a:stretch>
                  <a:fillRect l="-428" t="-3226" b="-50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80346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3124200" y="304801"/>
            <a:ext cx="6629400" cy="487363"/>
          </a:xfrm>
        </p:spPr>
        <p:txBody>
          <a:bodyPr/>
          <a:lstStyle/>
          <a:p>
            <a:pPr eaLnBrk="1" hangingPunct="1">
              <a:tabLst>
                <a:tab pos="1196975" algn="l"/>
              </a:tabLst>
            </a:pP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Results</a:t>
            </a:r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: </a:t>
            </a: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Energy dependence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Arial" panose="020B0604020202020204" pitchFamily="34" charset="0"/>
            </a:endParaRPr>
          </a:p>
        </p:txBody>
      </p:sp>
      <p:sp>
        <p:nvSpPr>
          <p:cNvPr id="15" name="TextBox 95"/>
          <p:cNvSpPr txBox="1">
            <a:spLocks noChangeArrowheads="1"/>
          </p:cNvSpPr>
          <p:nvPr/>
        </p:nvSpPr>
        <p:spPr bwMode="auto">
          <a:xfrm>
            <a:off x="703822" y="4848933"/>
            <a:ext cx="777724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85800" indent="-685800">
              <a:spcBef>
                <a:spcPct val="20000"/>
              </a:spcBef>
              <a:buChar char="•"/>
              <a:defRPr sz="13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12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10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r>
              <a:rPr lang="en-US" altLang="zh-CN" sz="1800" dirty="0">
                <a:latin typeface="+mn-lt"/>
                <a:cs typeface="Times New Roman" panose="02020603050405020304" pitchFamily="18" charset="0"/>
              </a:rPr>
              <a:t>The polarization magnitude and the tendency of our </a:t>
            </a: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results </a:t>
            </a:r>
            <a:r>
              <a:rPr lang="en-US" altLang="zh-CN" sz="1800" dirty="0">
                <a:latin typeface="+mn-lt"/>
                <a:cs typeface="Times New Roman" panose="02020603050405020304" pitchFamily="18" charset="0"/>
              </a:rPr>
              <a:t>are very similar with the results from RHIC’s Beam Energy Scan program.</a:t>
            </a:r>
          </a:p>
        </p:txBody>
      </p:sp>
      <p:sp>
        <p:nvSpPr>
          <p:cNvPr id="16" name="TextBox 95"/>
          <p:cNvSpPr txBox="1">
            <a:spLocks noChangeArrowheads="1"/>
          </p:cNvSpPr>
          <p:nvPr/>
        </p:nvSpPr>
        <p:spPr bwMode="auto">
          <a:xfrm>
            <a:off x="695658" y="5708650"/>
            <a:ext cx="744304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85800" indent="-685800">
              <a:spcBef>
                <a:spcPct val="20000"/>
              </a:spcBef>
              <a:buChar char="•"/>
              <a:defRPr sz="13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12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10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r>
              <a:rPr lang="en-US" altLang="zh-CN" sz="1800" dirty="0">
                <a:latin typeface="+mn-lt"/>
                <a:cs typeface="Times New Roman" panose="02020603050405020304" pitchFamily="18" charset="0"/>
              </a:rPr>
              <a:t>The polarization decreases with increasing collision energy. </a:t>
            </a: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What is the reason?</a:t>
            </a:r>
            <a:endParaRPr lang="en-GB" altLang="zh-CN" sz="1800" dirty="0"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endParaRPr lang="en-US" altLang="zh-CN" sz="18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" name="文本框 16387"/>
          <p:cNvSpPr txBox="1">
            <a:spLocks noChangeArrowheads="1"/>
          </p:cNvSpPr>
          <p:nvPr/>
        </p:nvSpPr>
        <p:spPr bwMode="auto">
          <a:xfrm>
            <a:off x="1447800" y="3743172"/>
            <a:ext cx="54102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400" dirty="0"/>
              <a:t>Fig. 12   </a:t>
            </a:r>
            <a:r>
              <a:rPr lang="en-GB" sz="1400" dirty="0"/>
              <a:t>The global polarization, 2&lt;</a:t>
            </a:r>
            <a:r>
              <a:rPr lang="en-GB" sz="1400" dirty="0" err="1"/>
              <a:t>Πoy</a:t>
            </a:r>
            <a:r>
              <a:rPr lang="en-GB" sz="1400" dirty="0"/>
              <a:t>&gt;p , in our PICR model (red circle) and STAR BES experiments (green triangle), at energies √s of 11.5, 14.5, 19.6, 27.0, 39.0, 62.4, and 200 </a:t>
            </a:r>
            <a:r>
              <a:rPr lang="en-GB" sz="1400" dirty="0" err="1"/>
              <a:t>GeV</a:t>
            </a:r>
            <a:r>
              <a:rPr lang="en-GB" sz="1400" dirty="0"/>
              <a:t>. </a:t>
            </a:r>
          </a:p>
        </p:txBody>
      </p:sp>
      <p:pic>
        <p:nvPicPr>
          <p:cNvPr id="14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001569"/>
            <a:ext cx="4474369" cy="2741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6969" y="971633"/>
            <a:ext cx="2895600" cy="186227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61707" y="937309"/>
            <a:ext cx="2376143" cy="181937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506185" y="3469711"/>
            <a:ext cx="2470883" cy="1580565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8945591" y="3031524"/>
            <a:ext cx="39152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>
                <a:srgbClr val="7030A0"/>
              </a:buClr>
              <a:defRPr/>
            </a:pPr>
            <a:r>
              <a:rPr lang="en-GB" altLang="zh-CN" sz="1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H. Li, X.N</a:t>
            </a:r>
            <a:r>
              <a:rPr lang="en-GB" altLang="zh-CN" sz="12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. Wang et al., </a:t>
            </a:r>
            <a:r>
              <a:rPr lang="en-GB" altLang="zh-CN" sz="1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PRC 96,054908 (2017).</a:t>
            </a:r>
            <a:endParaRPr lang="en-GB" altLang="zh-CN" sz="1200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36212" y="3031524"/>
            <a:ext cx="3034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>
                <a:srgbClr val="7030A0"/>
              </a:buClr>
              <a:defRPr/>
            </a:pPr>
            <a:r>
              <a:rPr lang="en-GB" altLang="zh-CN" sz="1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M. </a:t>
            </a:r>
            <a:r>
              <a:rPr lang="en-GB" altLang="zh-CN" sz="12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Baznat</a:t>
            </a:r>
            <a:r>
              <a:rPr lang="en-GB" altLang="zh-CN" sz="1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, et </a:t>
            </a:r>
            <a:r>
              <a:rPr lang="en-GB" altLang="zh-CN" sz="12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al., </a:t>
            </a:r>
            <a:r>
              <a:rPr lang="en-GB" altLang="zh-CN" sz="1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arXiv:1701.00923.</a:t>
            </a:r>
            <a:endParaRPr lang="en-GB" altLang="zh-CN" sz="1200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631001" y="5619620"/>
            <a:ext cx="24008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>
                <a:srgbClr val="7030A0"/>
              </a:buClr>
              <a:defRPr/>
            </a:pPr>
            <a:r>
              <a:rPr lang="en-GB" altLang="zh-CN" sz="1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I. </a:t>
            </a:r>
            <a:r>
              <a:rPr lang="en-GB" altLang="zh-CN" sz="12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Karpenko</a:t>
            </a:r>
            <a:r>
              <a:rPr lang="en-GB" altLang="zh-CN" sz="1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, F. </a:t>
            </a:r>
            <a:r>
              <a:rPr lang="en-GB" altLang="zh-CN" sz="12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Becattini</a:t>
            </a:r>
            <a:r>
              <a:rPr lang="en-GB" altLang="zh-CN" sz="1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, et </a:t>
            </a:r>
            <a:r>
              <a:rPr lang="en-GB" altLang="zh-CN" sz="12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al., </a:t>
            </a:r>
            <a:r>
              <a:rPr lang="en-GB" altLang="zh-CN" sz="1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Eur. Phys. J. C 77, 213 (2017).</a:t>
            </a:r>
            <a:endParaRPr lang="en-GB" altLang="zh-CN" sz="1200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571161" y="2761101"/>
            <a:ext cx="26504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QGSM+Axial</a:t>
            </a:r>
            <a:r>
              <a:rPr lang="en-US" sz="1400" dirty="0" smtClean="0"/>
              <a:t> </a:t>
            </a:r>
            <a:r>
              <a:rPr lang="en-US" sz="1400" dirty="0" err="1" smtClean="0"/>
              <a:t>Vortrical</a:t>
            </a:r>
            <a:r>
              <a:rPr lang="en-US" sz="1400" dirty="0" smtClean="0"/>
              <a:t> Effect</a:t>
            </a:r>
            <a:endParaRPr lang="en-GB" sz="1400" dirty="0"/>
          </a:p>
        </p:txBody>
      </p:sp>
      <p:sp>
        <p:nvSpPr>
          <p:cNvPr id="18" name="文本框 17"/>
          <p:cNvSpPr txBox="1"/>
          <p:nvPr/>
        </p:nvSpPr>
        <p:spPr>
          <a:xfrm>
            <a:off x="9402418" y="2761101"/>
            <a:ext cx="26504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AMPT+Spin-Vorticity</a:t>
            </a:r>
            <a:r>
              <a:rPr lang="en-US" sz="1400" dirty="0" smtClean="0"/>
              <a:t> Coupling</a:t>
            </a:r>
            <a:endParaRPr lang="en-GB" sz="1400" dirty="0"/>
          </a:p>
        </p:txBody>
      </p:sp>
      <p:sp>
        <p:nvSpPr>
          <p:cNvPr id="19" name="文本框 18"/>
          <p:cNvSpPr txBox="1"/>
          <p:nvPr/>
        </p:nvSpPr>
        <p:spPr>
          <a:xfrm>
            <a:off x="9506185" y="5192658"/>
            <a:ext cx="26504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UrQMD-vHLLE</a:t>
            </a:r>
            <a:r>
              <a:rPr lang="en-US" sz="1400" dirty="0" smtClean="0"/>
              <a:t> hybrid Model</a:t>
            </a:r>
            <a:endParaRPr lang="en-GB" sz="1400" dirty="0"/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2393589" y="1051114"/>
            <a:ext cx="3518107" cy="307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911696" y="1051114"/>
            <a:ext cx="31904" cy="22254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96393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3124200" y="304801"/>
            <a:ext cx="6629400" cy="487363"/>
          </a:xfrm>
        </p:spPr>
        <p:txBody>
          <a:bodyPr/>
          <a:lstStyle/>
          <a:p>
            <a:pPr eaLnBrk="1" hangingPunct="1">
              <a:tabLst>
                <a:tab pos="1196975" algn="l"/>
              </a:tabLst>
            </a:pP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Results</a:t>
            </a:r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: </a:t>
            </a: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Energy dependence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Arial" panose="020B0604020202020204" pitchFamily="34" charset="0"/>
            </a:endParaRPr>
          </a:p>
        </p:txBody>
      </p:sp>
      <p:sp>
        <p:nvSpPr>
          <p:cNvPr id="21513" name="文本框 16387"/>
          <p:cNvSpPr txBox="1">
            <a:spLocks noChangeArrowheads="1"/>
          </p:cNvSpPr>
          <p:nvPr/>
        </p:nvSpPr>
        <p:spPr bwMode="auto">
          <a:xfrm>
            <a:off x="3674269" y="3860793"/>
            <a:ext cx="55292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sz="1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95"/>
              <p:cNvSpPr txBox="1">
                <a:spLocks noChangeArrowheads="1"/>
              </p:cNvSpPr>
              <p:nvPr/>
            </p:nvSpPr>
            <p:spPr bwMode="auto">
              <a:xfrm>
                <a:off x="829740" y="902643"/>
                <a:ext cx="6019800" cy="5355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marL="685800" indent="-685800">
                  <a:spcBef>
                    <a:spcPct val="20000"/>
                  </a:spcBef>
                  <a:buChar char="•"/>
                  <a:defRPr sz="139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2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0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87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87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87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87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87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87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r>
                  <a:rPr lang="en-US" altLang="zh-CN" sz="1800" dirty="0" smtClean="0">
                    <a:latin typeface="+mn-lt"/>
                    <a:cs typeface="Times New Roman" panose="02020603050405020304" pitchFamily="18" charset="0"/>
                  </a:rPr>
                  <a:t>Interpretations of the energy dependence behavior: </a:t>
                </a: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endParaRPr lang="en-US" altLang="zh-CN" sz="1800" dirty="0">
                  <a:latin typeface="+mn-lt"/>
                  <a:cs typeface="Times New Roman" panose="02020603050405020304" pitchFamily="18" charset="0"/>
                </a:endParaRPr>
              </a:p>
              <a:p>
                <a:pPr marL="342900" indent="-342900" eaLnBrk="1" hangingPunct="1">
                  <a:spcBef>
                    <a:spcPct val="0"/>
                  </a:spcBef>
                  <a:buClr>
                    <a:srgbClr val="7030A0"/>
                  </a:buClr>
                  <a:buFont typeface="+mj-lt"/>
                  <a:buAutoNum type="arabicPeriod"/>
                  <a:defRPr/>
                </a:pPr>
                <a:r>
                  <a:rPr lang="en-US" altLang="zh-CN" sz="1800" dirty="0" smtClean="0">
                    <a:latin typeface="+mn-lt"/>
                    <a:cs typeface="Times New Roman" panose="02020603050405020304" pitchFamily="18" charset="0"/>
                  </a:rPr>
                  <a:t>Drastic </a:t>
                </a:r>
                <a:r>
                  <a:rPr lang="en-GB" altLang="zh-CN" sz="1800" dirty="0" smtClean="0">
                    <a:latin typeface="+mn-lt"/>
                    <a:cs typeface="Times New Roman" panose="02020603050405020304" pitchFamily="18" charset="0"/>
                  </a:rPr>
                  <a:t>thermal </a:t>
                </a:r>
                <a:r>
                  <a:rPr lang="en-GB" altLang="zh-CN" sz="1800" dirty="0">
                    <a:latin typeface="+mn-lt"/>
                    <a:cs typeface="Times New Roman" panose="02020603050405020304" pitchFamily="18" charset="0"/>
                  </a:rPr>
                  <a:t>motion of </a:t>
                </a:r>
                <a:r>
                  <a:rPr lang="en-GB" altLang="zh-CN" sz="1800" dirty="0" smtClean="0">
                    <a:latin typeface="+mn-lt"/>
                    <a:cs typeface="Times New Roman" panose="02020603050405020304" pitchFamily="18" charset="0"/>
                  </a:rPr>
                  <a:t>particles in</a:t>
                </a: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r>
                  <a:rPr lang="en-GB" altLang="zh-CN" sz="1800" dirty="0" smtClean="0">
                    <a:latin typeface="+mn-lt"/>
                    <a:cs typeface="Times New Roman" panose="02020603050405020304" pitchFamily="18" charset="0"/>
                  </a:rPr>
                  <a:t>      higher </a:t>
                </a:r>
                <a:r>
                  <a:rPr lang="en-GB" altLang="zh-CN" sz="1800" dirty="0">
                    <a:latin typeface="+mn-lt"/>
                    <a:cs typeface="Times New Roman" panose="02020603050405020304" pitchFamily="18" charset="0"/>
                  </a:rPr>
                  <a:t>temperature/energy</a:t>
                </a:r>
                <a:r>
                  <a:rPr lang="en-GB" altLang="zh-CN" sz="1800" dirty="0" smtClean="0">
                    <a:latin typeface="+mn-lt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endParaRPr lang="en-GB" altLang="zh-CN" sz="1800" dirty="0">
                  <a:latin typeface="+mn-lt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endParaRPr lang="en-GB" altLang="zh-CN" sz="1800" dirty="0" smtClean="0">
                  <a:latin typeface="+mn-lt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endParaRPr lang="en-GB" altLang="zh-CN" sz="1800" dirty="0">
                  <a:latin typeface="+mn-lt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endParaRPr lang="en-GB" altLang="zh-CN" sz="1800" dirty="0" smtClean="0">
                  <a:latin typeface="+mn-lt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endParaRPr lang="en-GB" altLang="zh-CN" sz="1800" dirty="0">
                  <a:latin typeface="+mn-lt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endParaRPr lang="en-US" altLang="zh-CN" sz="1800" dirty="0">
                  <a:latin typeface="+mn-lt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endParaRPr lang="en-US" altLang="zh-CN" sz="1800" dirty="0" smtClean="0">
                  <a:latin typeface="+mn-lt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r>
                  <a:rPr lang="en-US" altLang="zh-CN" sz="1800" dirty="0" smtClean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+mn-lt"/>
                    <a:cs typeface="Times New Roman" panose="02020603050405020304" pitchFamily="18" charset="0"/>
                  </a:rPr>
                  <a:t>3.  </a:t>
                </a:r>
                <a:r>
                  <a:rPr lang="en-US" altLang="zh-CN" sz="1800" dirty="0" smtClean="0">
                    <a:latin typeface="+mn-lt"/>
                    <a:cs typeface="Times New Roman" panose="02020603050405020304" pitchFamily="18" charset="0"/>
                  </a:rPr>
                  <a:t>Initial State: tilted more for low energy, Larger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zh-CN" altLang="en-US" sz="18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sz="18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𝜔</m:t>
                            </m:r>
                          </m:e>
                        </m:acc>
                      </m:e>
                      <m:sub>
                        <m:r>
                          <a:rPr lang="en-US" altLang="zh-CN" sz="1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𝑥𝑧</m:t>
                        </m:r>
                      </m:sub>
                    </m:sSub>
                  </m:oMath>
                </a14:m>
                <a:endParaRPr lang="en-GB" altLang="zh-CN" sz="1800" dirty="0" smtClean="0">
                  <a:latin typeface="+mn-lt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endParaRPr lang="en-US" altLang="zh-CN" sz="1800" dirty="0">
                  <a:latin typeface="+mn-lt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endParaRPr lang="en-US" altLang="zh-CN" sz="1800" dirty="0" smtClean="0">
                  <a:latin typeface="+mn-lt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endParaRPr lang="en-US" altLang="zh-CN" sz="1800" dirty="0">
                  <a:latin typeface="+mn-lt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endParaRPr lang="en-US" altLang="zh-CN" sz="1800" dirty="0" smtClean="0">
                  <a:latin typeface="+mn-lt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endParaRPr lang="en-US" altLang="zh-CN" sz="1800" dirty="0">
                  <a:latin typeface="+mn-lt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endParaRPr lang="en-GB" altLang="zh-CN" sz="1800" dirty="0">
                  <a:latin typeface="+mn-lt"/>
                  <a:cs typeface="Times New Roman" panose="02020603050405020304" pitchFamily="18" charset="0"/>
                </a:endParaRPr>
              </a:p>
              <a:p>
                <a:pPr eaLnBrk="1" hangingPunct="1">
                  <a:spcBef>
                    <a:spcPct val="0"/>
                  </a:spcBef>
                  <a:buClr>
                    <a:srgbClr val="7030A0"/>
                  </a:buClr>
                  <a:buFont typeface="Wingdings" panose="05000000000000000000" pitchFamily="2" charset="2"/>
                  <a:buChar char="Ø"/>
                  <a:defRPr/>
                </a:pPr>
                <a:endParaRPr lang="en-US" altLang="zh-CN" sz="1800" dirty="0">
                  <a:latin typeface="+mn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TextBox 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9740" y="902643"/>
                <a:ext cx="6019800" cy="5355312"/>
              </a:xfrm>
              <a:prstGeom prst="rect">
                <a:avLst/>
              </a:prstGeom>
              <a:blipFill rotWithShape="0">
                <a:blip r:embed="rId3"/>
                <a:stretch>
                  <a:fillRect l="-810" t="-56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矩形 17"/>
          <p:cNvSpPr/>
          <p:nvPr/>
        </p:nvSpPr>
        <p:spPr>
          <a:xfrm>
            <a:off x="1190854" y="2984172"/>
            <a:ext cx="55623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>
                <a:srgbClr val="7030A0"/>
              </a:buClr>
              <a:defRPr/>
            </a:pPr>
            <a:r>
              <a:rPr lang="en-GB" altLang="zh-CN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[ P. </a:t>
            </a:r>
            <a:r>
              <a:rPr lang="en-GB" altLang="zh-CN" sz="14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Huovinen</a:t>
            </a:r>
            <a:r>
              <a:rPr lang="en-GB" altLang="zh-CN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, X.N</a:t>
            </a:r>
            <a:r>
              <a:rPr lang="en-GB" altLang="zh-CN" sz="14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. Wang et al., PRC 84,054910 (2011</a:t>
            </a:r>
            <a:r>
              <a:rPr lang="en-GB" altLang="zh-CN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). ]</a:t>
            </a:r>
            <a:endParaRPr lang="en-GB" altLang="zh-CN" sz="1400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0854" y="2254857"/>
            <a:ext cx="3149762" cy="66678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484763" y="2615630"/>
            <a:ext cx="245269" cy="20644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2698775" y="2718853"/>
            <a:ext cx="1765895" cy="297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矩形 22"/>
              <p:cNvSpPr/>
              <p:nvPr/>
            </p:nvSpPr>
            <p:spPr>
              <a:xfrm>
                <a:off x="4364935" y="2551333"/>
                <a:ext cx="300493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eaLnBrk="1" hangingPunct="1">
                  <a:buClr>
                    <a:srgbClr val="7030A0"/>
                  </a:buClr>
                  <a:defRPr/>
                </a:pPr>
                <a:r>
                  <a:rPr lang="en-GB" altLang="zh-CN" sz="1400" dirty="0" smtClean="0">
                    <a:latin typeface="+mn-lt"/>
                    <a:cs typeface="Times New Roman" panose="02020603050405020304" pitchFamily="18" charset="0"/>
                  </a:rPr>
                  <a:t>Mean Free Path </a:t>
                </a:r>
                <a14:m>
                  <m:oMath xmlns:m="http://schemas.openxmlformats.org/officeDocument/2006/math">
                    <m:r>
                      <a:rPr lang="en-GB" altLang="zh-CN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∝</m:t>
                    </m:r>
                  </m:oMath>
                </a14:m>
                <a:r>
                  <a:rPr lang="en-GB" altLang="zh-CN" sz="1400" dirty="0" smtClean="0">
                    <a:latin typeface="+mn-lt"/>
                    <a:cs typeface="Times New Roman" panose="02020603050405020304" pitchFamily="18" charset="0"/>
                  </a:rPr>
                  <a:t>  Temperature</a:t>
                </a:r>
                <a:endParaRPr lang="en-GB" altLang="zh-CN" sz="1400" dirty="0">
                  <a:latin typeface="+mn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矩形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4935" y="2551333"/>
                <a:ext cx="3004930" cy="307777"/>
              </a:xfrm>
              <a:prstGeom prst="rect">
                <a:avLst/>
              </a:prstGeom>
              <a:blipFill rotWithShape="0">
                <a:blip r:embed="rId5"/>
                <a:stretch>
                  <a:fillRect l="-609" t="-400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图片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48600" y="1835685"/>
            <a:ext cx="2520208" cy="1595471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7543800" y="3415142"/>
            <a:ext cx="3581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>
                <a:srgbClr val="7030A0"/>
              </a:buClr>
              <a:defRPr/>
            </a:pPr>
            <a:r>
              <a:rPr lang="en-GB" altLang="zh-CN" sz="1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   AMPT simulation for 39-200 </a:t>
            </a:r>
            <a:r>
              <a:rPr lang="en-GB" altLang="zh-CN" sz="12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GeV</a:t>
            </a:r>
            <a:r>
              <a:rPr lang="en-GB" altLang="zh-CN" sz="1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 (b=7fm)</a:t>
            </a:r>
          </a:p>
          <a:p>
            <a:pPr eaLnBrk="1" hangingPunct="1">
              <a:buClr>
                <a:srgbClr val="7030A0"/>
              </a:buClr>
              <a:defRPr/>
            </a:pPr>
            <a:r>
              <a:rPr lang="en-GB" altLang="zh-CN" sz="1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[Y. Jiang, et </a:t>
            </a:r>
            <a:r>
              <a:rPr lang="en-GB" altLang="zh-CN" sz="12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al., </a:t>
            </a:r>
            <a:r>
              <a:rPr lang="en-GB" altLang="zh-CN" sz="1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Phys. Rev. C 94, 044901 (2016).]</a:t>
            </a:r>
            <a:endParaRPr lang="en-GB" altLang="zh-CN" sz="1200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/>
              <p:cNvSpPr/>
              <p:nvPr/>
            </p:nvSpPr>
            <p:spPr>
              <a:xfrm>
                <a:off x="6438900" y="1451457"/>
                <a:ext cx="5791200" cy="31599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eaLnBrk="1" hangingPunct="1">
                  <a:buClr>
                    <a:srgbClr val="7030A0"/>
                  </a:buClr>
                  <a:defRPr/>
                </a:pPr>
                <a:r>
                  <a:rPr lang="en-GB" altLang="zh-CN" dirty="0" smtClean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cs typeface="Times New Roman" panose="02020603050405020304" pitchFamily="18" charset="0"/>
                  </a:rPr>
                  <a:t>2. </a:t>
                </a:r>
                <a:r>
                  <a:rPr lang="en-GB" altLang="zh-CN" dirty="0" smtClean="0">
                    <a:cs typeface="Times New Roman" panose="02020603050405020304" pitchFamily="18" charset="0"/>
                  </a:rPr>
                  <a:t>The </a:t>
                </a:r>
                <a:r>
                  <a:rPr lang="en-GB" altLang="zh-CN" dirty="0" err="1">
                    <a:cs typeface="Times New Roman" panose="02020603050405020304" pitchFamily="18" charset="0"/>
                  </a:rPr>
                  <a:t>vorticity</a:t>
                </a:r>
                <a:r>
                  <a:rPr lang="en-GB" altLang="zh-CN" dirty="0">
                    <a:cs typeface="Times New Roman" panose="02020603050405020304" pitchFamily="18" charset="0"/>
                  </a:rPr>
                  <a:t> decreases with the </a:t>
                </a:r>
                <a:r>
                  <a:rPr lang="en-GB" altLang="zh-CN" dirty="0" smtClean="0">
                    <a:cs typeface="Times New Roman" panose="02020603050405020304" pitchFamily="18" charset="0"/>
                  </a:rPr>
                  <a:t>increased energy</a:t>
                </a:r>
              </a:p>
              <a:p>
                <a:pPr marL="342900" indent="-342900" eaLnBrk="1" hangingPunct="1">
                  <a:buClr>
                    <a:srgbClr val="7030A0"/>
                  </a:buClr>
                  <a:buAutoNum type="arabicPeriod" startAt="2"/>
                  <a:defRPr/>
                </a:pPr>
                <a:endParaRPr lang="en-US" altLang="zh-CN" dirty="0">
                  <a:cs typeface="Times New Roman" panose="02020603050405020304" pitchFamily="18" charset="0"/>
                </a:endParaRPr>
              </a:p>
              <a:p>
                <a:pPr marL="342900" indent="-342900" eaLnBrk="1" hangingPunct="1">
                  <a:buClr>
                    <a:srgbClr val="7030A0"/>
                  </a:buClr>
                  <a:buAutoNum type="arabicPeriod" startAt="2"/>
                  <a:defRPr/>
                </a:pPr>
                <a:endParaRPr lang="en-US" altLang="zh-CN" dirty="0" smtClean="0">
                  <a:cs typeface="Times New Roman" panose="02020603050405020304" pitchFamily="18" charset="0"/>
                </a:endParaRPr>
              </a:p>
              <a:p>
                <a:pPr marL="342900" indent="-342900" eaLnBrk="1" hangingPunct="1">
                  <a:buClr>
                    <a:srgbClr val="7030A0"/>
                  </a:buClr>
                  <a:buAutoNum type="arabicPeriod" startAt="2"/>
                  <a:defRPr/>
                </a:pPr>
                <a:endParaRPr lang="en-US" altLang="zh-CN" dirty="0">
                  <a:cs typeface="Times New Roman" panose="02020603050405020304" pitchFamily="18" charset="0"/>
                </a:endParaRPr>
              </a:p>
              <a:p>
                <a:pPr marL="342900" indent="-342900" eaLnBrk="1" hangingPunct="1">
                  <a:buClr>
                    <a:srgbClr val="7030A0"/>
                  </a:buClr>
                  <a:buAutoNum type="arabicPeriod" startAt="2"/>
                  <a:defRPr/>
                </a:pPr>
                <a:endParaRPr lang="en-US" altLang="zh-CN" dirty="0" smtClean="0">
                  <a:cs typeface="Times New Roman" panose="02020603050405020304" pitchFamily="18" charset="0"/>
                </a:endParaRPr>
              </a:p>
              <a:p>
                <a:pPr marL="342900" indent="-342900" eaLnBrk="1" hangingPunct="1">
                  <a:buClr>
                    <a:srgbClr val="7030A0"/>
                  </a:buClr>
                  <a:buAutoNum type="arabicPeriod" startAt="2"/>
                  <a:defRPr/>
                </a:pPr>
                <a:endParaRPr lang="en-US" altLang="zh-CN" dirty="0">
                  <a:cs typeface="Times New Roman" panose="02020603050405020304" pitchFamily="18" charset="0"/>
                </a:endParaRPr>
              </a:p>
              <a:p>
                <a:pPr marL="342900" indent="-342900" eaLnBrk="1" hangingPunct="1">
                  <a:buClr>
                    <a:srgbClr val="7030A0"/>
                  </a:buClr>
                  <a:buAutoNum type="arabicPeriod" startAt="2"/>
                  <a:defRPr/>
                </a:pPr>
                <a:endParaRPr lang="en-US" altLang="zh-CN" dirty="0" smtClean="0">
                  <a:cs typeface="Times New Roman" panose="02020603050405020304" pitchFamily="18" charset="0"/>
                </a:endParaRPr>
              </a:p>
              <a:p>
                <a:pPr marL="342900" indent="-342900" eaLnBrk="1" hangingPunct="1">
                  <a:buClr>
                    <a:srgbClr val="7030A0"/>
                  </a:buClr>
                  <a:buAutoNum type="arabicPeriod" startAt="2"/>
                  <a:defRPr/>
                </a:pPr>
                <a:endParaRPr lang="en-US" altLang="zh-CN" dirty="0">
                  <a:cs typeface="Times New Roman" panose="02020603050405020304" pitchFamily="18" charset="0"/>
                </a:endParaRPr>
              </a:p>
              <a:p>
                <a:pPr marL="342900" indent="-342900" eaLnBrk="1" hangingPunct="1">
                  <a:buClr>
                    <a:srgbClr val="7030A0"/>
                  </a:buClr>
                  <a:buAutoNum type="arabicPeriod" startAt="2"/>
                  <a:defRPr/>
                </a:pPr>
                <a:endParaRPr lang="en-US" altLang="zh-CN" dirty="0" smtClean="0">
                  <a:cs typeface="Times New Roman" panose="02020603050405020304" pitchFamily="18" charset="0"/>
                </a:endParaRPr>
              </a:p>
              <a:p>
                <a:pPr eaLnBrk="1" hangingPunct="1">
                  <a:buClr>
                    <a:srgbClr val="7030A0"/>
                  </a:buClr>
                  <a:defRPr/>
                </a:pPr>
                <a:r>
                  <a:rPr lang="en-US" altLang="zh-CN" dirty="0" smtClean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cs typeface="Times New Roman" panose="02020603050405020304" pitchFamily="18" charset="0"/>
                  </a:rPr>
                  <a:t>4. </a:t>
                </a:r>
                <a:r>
                  <a:rPr lang="en-US" altLang="zh-CN" dirty="0" smtClean="0">
                    <a:cs typeface="Times New Roman" panose="02020603050405020304" pitchFamily="18" charset="0"/>
                  </a:rPr>
                  <a:t>Freeze out: Longer hydro evolution time for larger 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√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</m:oMath>
                </a14:m>
                <a:endParaRPr lang="en-GB" altLang="zh-CN" dirty="0">
                  <a:cs typeface="Times New Roman" panose="02020603050405020304" pitchFamily="18" charset="0"/>
                </a:endParaRPr>
              </a:p>
              <a:p>
                <a:pPr eaLnBrk="1" hangingPunct="1">
                  <a:buClr>
                    <a:srgbClr val="7030A0"/>
                  </a:buClr>
                  <a:defRPr/>
                </a:pPr>
                <a:endParaRPr lang="en-GB" altLang="zh-CN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8900" y="1451457"/>
                <a:ext cx="5791200" cy="3159968"/>
              </a:xfrm>
              <a:prstGeom prst="rect">
                <a:avLst/>
              </a:prstGeom>
              <a:blipFill rotWithShape="0">
                <a:blip r:embed="rId7"/>
                <a:stretch>
                  <a:fillRect l="-842" t="-9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矩形 9"/>
          <p:cNvSpPr/>
          <p:nvPr/>
        </p:nvSpPr>
        <p:spPr>
          <a:xfrm>
            <a:off x="1470663" y="6310951"/>
            <a:ext cx="42221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[ H</a:t>
            </a:r>
            <a:r>
              <a:rPr lang="en-GB" sz="1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. Li, L.G. Pang, et al., Phys. Rev. C 96, </a:t>
            </a:r>
            <a:r>
              <a:rPr lang="en-GB" sz="1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054908 ]</a:t>
            </a:r>
            <a:endParaRPr lang="en-GB" sz="1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26507" y="4419600"/>
            <a:ext cx="2395271" cy="187820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73931" y="4405983"/>
            <a:ext cx="2298269" cy="187618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260179" y="4611425"/>
            <a:ext cx="4148641" cy="1640470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6934200" y="6267333"/>
            <a:ext cx="54486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>
                <a:srgbClr val="7030A0"/>
              </a:buClr>
              <a:defRPr/>
            </a:pPr>
            <a:r>
              <a:rPr lang="en-GB" altLang="zh-CN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[ I. </a:t>
            </a:r>
            <a:r>
              <a:rPr lang="en-GB" altLang="zh-CN" sz="14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Karpenko</a:t>
            </a:r>
            <a:r>
              <a:rPr lang="en-GB" altLang="zh-CN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, F. </a:t>
            </a:r>
            <a:r>
              <a:rPr lang="en-GB" altLang="zh-CN" sz="14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Becattini</a:t>
            </a:r>
            <a:r>
              <a:rPr lang="en-GB" altLang="zh-CN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, et </a:t>
            </a:r>
            <a:r>
              <a:rPr lang="en-GB" altLang="zh-CN" sz="14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al., </a:t>
            </a:r>
            <a:r>
              <a:rPr lang="en-GB" altLang="zh-CN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Eur. Phys. J. C 77, 213 (2017). ]</a:t>
            </a:r>
            <a:endParaRPr lang="en-GB" altLang="zh-CN" sz="1400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452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3124200" y="304801"/>
            <a:ext cx="6629400" cy="487363"/>
          </a:xfrm>
        </p:spPr>
        <p:txBody>
          <a:bodyPr/>
          <a:lstStyle/>
          <a:p>
            <a:pPr eaLnBrk="1" hangingPunct="1">
              <a:tabLst>
                <a:tab pos="1196975" algn="l"/>
              </a:tabLst>
            </a:pP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Outlook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95"/>
              <p:cNvSpPr txBox="1">
                <a:spLocks noChangeArrowheads="1"/>
              </p:cNvSpPr>
              <p:nvPr/>
            </p:nvSpPr>
            <p:spPr bwMode="auto">
              <a:xfrm>
                <a:off x="1295400" y="914400"/>
                <a:ext cx="10668000" cy="5909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marL="685800" indent="-685800">
                  <a:spcBef>
                    <a:spcPct val="20000"/>
                  </a:spcBef>
                  <a:buChar char="•"/>
                  <a:defRPr sz="139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2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0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87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87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87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87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87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87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>
                    <a:srgbClr val="7030A0"/>
                  </a:buClr>
                  <a:defRPr/>
                </a:pPr>
                <a:r>
                  <a:rPr lang="en-US" altLang="zh-CN" sz="1800" dirty="0" smtClean="0">
                    <a:latin typeface="+mn-lt"/>
                    <a:cs typeface="Times New Roman" panose="02020603050405020304" pitchFamily="18" charset="0"/>
                  </a:rPr>
                  <a:t>Why is the </a:t>
                </a:r>
                <a:r>
                  <a:rPr lang="el-GR" altLang="zh-CN" sz="1800" dirty="0" smtClean="0">
                    <a:latin typeface="+mn-lt"/>
                    <a:cs typeface="Times New Roman" panose="02020603050405020304" pitchFamily="18" charset="0"/>
                  </a:rPr>
                  <a:t>Λ</a:t>
                </a:r>
                <a:r>
                  <a:rPr lang="en-US" altLang="zh-CN" sz="1800" dirty="0" smtClean="0">
                    <a:latin typeface="+mn-lt"/>
                    <a:cs typeface="Times New Roman" panose="02020603050405020304" pitchFamily="18" charset="0"/>
                  </a:rPr>
                  <a:t> polarization larger than anti-</a:t>
                </a:r>
                <a:r>
                  <a:rPr lang="el-GR" altLang="zh-CN" sz="1800" dirty="0" smtClean="0">
                    <a:cs typeface="Times New Roman" panose="02020603050405020304" pitchFamily="18" charset="0"/>
                  </a:rPr>
                  <a:t>Λ</a:t>
                </a:r>
                <a:r>
                  <a:rPr lang="en-US" altLang="zh-CN" sz="1800" dirty="0" smtClean="0">
                    <a:cs typeface="Times New Roman" panose="02020603050405020304" pitchFamily="18" charset="0"/>
                  </a:rPr>
                  <a:t>’s polarization, in RHIC BES program?</a:t>
                </a:r>
              </a:p>
              <a:p>
                <a:pPr eaLnBrk="1" hangingPunct="1">
                  <a:spcBef>
                    <a:spcPct val="0"/>
                  </a:spcBef>
                  <a:buClr>
                    <a:srgbClr val="7030A0"/>
                  </a:buClr>
                  <a:defRPr/>
                </a:pPr>
                <a:endParaRPr lang="en-US" altLang="zh-CN" sz="1800" dirty="0">
                  <a:latin typeface="+mn-lt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r>
                  <a:rPr lang="en-US" altLang="zh-CN" sz="1800" dirty="0" smtClean="0">
                    <a:latin typeface="+mn-lt"/>
                    <a:cs typeface="Times New Roman" panose="02020603050405020304" pitchFamily="18" charset="0"/>
                  </a:rPr>
                  <a:t>     1.   Polarization induced by magnetic field might split the </a:t>
                </a:r>
                <a:r>
                  <a:rPr lang="en-US" altLang="zh-CN" sz="1800" dirty="0" err="1" smtClean="0">
                    <a:latin typeface="+mn-lt"/>
                    <a:cs typeface="Times New Roman" panose="02020603050405020304" pitchFamily="18" charset="0"/>
                  </a:rPr>
                  <a:t>vorticity</a:t>
                </a:r>
                <a:r>
                  <a:rPr lang="en-US" altLang="zh-CN" sz="1800" dirty="0" smtClean="0">
                    <a:latin typeface="+mn-lt"/>
                    <a:cs typeface="Times New Roman" panose="02020603050405020304" pitchFamily="18" charset="0"/>
                  </a:rPr>
                  <a:t> induced polarization?</a:t>
                </a: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endParaRPr lang="en-US" altLang="zh-CN" sz="1800" dirty="0">
                  <a:latin typeface="+mn-lt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endParaRPr lang="en-US" altLang="zh-CN" sz="1800" dirty="0" smtClean="0">
                  <a:latin typeface="+mn-lt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endParaRPr lang="en-US" altLang="zh-CN" sz="1800" dirty="0">
                  <a:latin typeface="+mn-lt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endParaRPr lang="en-US" altLang="zh-CN" sz="1800" dirty="0" smtClean="0">
                  <a:latin typeface="+mn-lt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endParaRPr lang="en-US" altLang="zh-CN" sz="1800" dirty="0">
                  <a:latin typeface="+mn-lt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endParaRPr lang="en-US" altLang="zh-CN" sz="1800" dirty="0" smtClean="0">
                  <a:latin typeface="+mn-lt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endParaRPr lang="en-US" altLang="zh-CN" sz="1800" dirty="0">
                  <a:latin typeface="+mn-lt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endParaRPr lang="en-US" altLang="zh-CN" sz="1800" dirty="0" smtClean="0">
                  <a:latin typeface="+mn-lt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endParaRPr lang="en-US" altLang="zh-CN" sz="1800" dirty="0">
                  <a:latin typeface="+mn-lt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endParaRPr lang="en-US" altLang="zh-CN" sz="1800" dirty="0" smtClean="0">
                  <a:latin typeface="+mn-lt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r>
                  <a:rPr lang="en-US" altLang="zh-CN" sz="1800" dirty="0" smtClean="0">
                    <a:latin typeface="+mn-lt"/>
                    <a:cs typeface="Times New Roman" panose="02020603050405020304" pitchFamily="18" charset="0"/>
                  </a:rPr>
                  <a:t>      2.   Effect of baryon chemical potential : accounts for only 1%</a:t>
                </a: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endParaRPr lang="en-US" altLang="zh-CN" sz="1800" dirty="0">
                  <a:latin typeface="+mn-lt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endParaRPr lang="en-US" altLang="zh-CN" sz="1800" dirty="0" smtClean="0">
                  <a:latin typeface="+mn-lt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endParaRPr lang="en-US" altLang="zh-CN" sz="1800" dirty="0">
                  <a:latin typeface="+mn-lt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endParaRPr lang="en-US" altLang="zh-CN" sz="1800" dirty="0" smtClean="0">
                  <a:latin typeface="+mn-lt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endParaRPr lang="en-US" altLang="zh-CN" sz="1800" dirty="0" smtClean="0">
                  <a:latin typeface="+mn-lt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endParaRPr lang="en-US" altLang="zh-CN" sz="1800" dirty="0" smtClean="0">
                  <a:latin typeface="+mn-lt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7030A0"/>
                  </a:buClr>
                  <a:buNone/>
                  <a:defRPr/>
                </a:pPr>
                <a:r>
                  <a:rPr lang="en-US" altLang="zh-CN" sz="1800" dirty="0" smtClean="0">
                    <a:latin typeface="+mn-lt"/>
                    <a:cs typeface="Times New Roman" panose="02020603050405020304" pitchFamily="18" charset="0"/>
                  </a:rPr>
                  <a:t>      3.  Axial Anomaly Charge: The same for </a:t>
                </a:r>
                <a:r>
                  <a:rPr lang="el-GR" altLang="zh-CN" sz="1800" dirty="0" smtClean="0">
                    <a:cs typeface="Times New Roman" panose="02020603050405020304" pitchFamily="18" charset="0"/>
                  </a:rPr>
                  <a:t>Λ</a:t>
                </a:r>
                <a:r>
                  <a:rPr lang="en-US" altLang="zh-CN" sz="1800" dirty="0" smtClean="0">
                    <a:cs typeface="Times New Roman" panose="02020603050405020304" pitchFamily="18" charset="0"/>
                  </a:rPr>
                  <a:t>s and anti</a:t>
                </a:r>
                <a:r>
                  <a:rPr lang="en-US" altLang="zh-CN" sz="1800" dirty="0">
                    <a:cs typeface="Times New Roman" panose="02020603050405020304" pitchFamily="18" charset="0"/>
                  </a:rPr>
                  <a:t>-</a:t>
                </a:r>
                <a:r>
                  <a:rPr lang="el-GR" altLang="zh-CN" sz="1800" dirty="0" smtClean="0">
                    <a:cs typeface="Times New Roman" panose="02020603050405020304" pitchFamily="18" charset="0"/>
                  </a:rPr>
                  <a:t>Λ</a:t>
                </a:r>
                <a:r>
                  <a:rPr lang="en-US" altLang="zh-CN" sz="1800" dirty="0" smtClean="0">
                    <a:cs typeface="Times New Roman" panose="02020603050405020304" pitchFamily="18" charset="0"/>
                  </a:rPr>
                  <a:t>s. But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altLang="zh-CN" sz="1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Λ</m:t>
                        </m:r>
                      </m:sub>
                    </m:sSub>
                    <m:r>
                      <a:rPr lang="en-US" altLang="zh-CN" sz="1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US" altLang="zh-CN" sz="18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zh-CN" sz="18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Λ</m:t>
                            </m:r>
                          </m:e>
                        </m:acc>
                      </m:sub>
                    </m:sSub>
                  </m:oMath>
                </a14:m>
                <a:endParaRPr lang="en-US" altLang="zh-CN" sz="1800" dirty="0" smtClean="0">
                  <a:latin typeface="+mn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95400" y="914400"/>
                <a:ext cx="10668000" cy="5909310"/>
              </a:xfrm>
              <a:prstGeom prst="rect">
                <a:avLst/>
              </a:prstGeom>
              <a:blipFill rotWithShape="0">
                <a:blip r:embed="rId3"/>
                <a:stretch>
                  <a:fillRect l="-400" t="-516" b="-72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矩形 13"/>
          <p:cNvSpPr/>
          <p:nvPr/>
        </p:nvSpPr>
        <p:spPr>
          <a:xfrm>
            <a:off x="2483304" y="4164523"/>
            <a:ext cx="409575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>
                <a:srgbClr val="7030A0"/>
              </a:buClr>
              <a:defRPr/>
            </a:pPr>
            <a:r>
              <a:rPr lang="en-GB" altLang="zh-CN" sz="11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[ L</a:t>
            </a:r>
            <a:r>
              <a:rPr lang="en-GB" altLang="zh-CN" sz="11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. </a:t>
            </a:r>
            <a:r>
              <a:rPr lang="en-GB" altLang="zh-CN" sz="11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McLerran</a:t>
            </a:r>
            <a:r>
              <a:rPr lang="en-GB" altLang="zh-CN" sz="11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, V. </a:t>
            </a:r>
            <a:r>
              <a:rPr lang="en-GB" altLang="zh-CN" sz="11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Skokov</a:t>
            </a:r>
            <a:r>
              <a:rPr lang="en-GB" altLang="zh-CN" sz="11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, </a:t>
            </a:r>
            <a:r>
              <a:rPr lang="en-GB" altLang="zh-CN" sz="11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Nucl.Phys</a:t>
            </a:r>
            <a:r>
              <a:rPr lang="en-GB" altLang="zh-CN" sz="11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. A929 (2014) </a:t>
            </a:r>
            <a:r>
              <a:rPr lang="en-GB" altLang="zh-CN" sz="11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184-190 ]</a:t>
            </a:r>
            <a:endParaRPr lang="en-GB" altLang="zh-CN" sz="1100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6293" y="1892999"/>
            <a:ext cx="2743200" cy="231616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6438900" y="4167334"/>
            <a:ext cx="41148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>
                <a:srgbClr val="7030A0"/>
              </a:buClr>
              <a:defRPr/>
            </a:pPr>
            <a:r>
              <a:rPr lang="en-GB" altLang="zh-CN" sz="11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[ M.A</a:t>
            </a:r>
            <a:r>
              <a:rPr lang="en-GB" altLang="zh-CN" sz="11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. Lisa, invited talk in </a:t>
            </a:r>
            <a:r>
              <a:rPr lang="en-GB" altLang="zh-CN" sz="11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Zimany</a:t>
            </a:r>
            <a:r>
              <a:rPr lang="en-GB" altLang="zh-CN" sz="11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 School, </a:t>
            </a:r>
            <a:r>
              <a:rPr lang="en-GB" altLang="zh-CN" sz="11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Amesterdam</a:t>
            </a:r>
            <a:r>
              <a:rPr lang="en-GB" altLang="zh-CN" sz="11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 2017 ]</a:t>
            </a:r>
            <a:endParaRPr lang="en-GB" altLang="zh-CN" sz="1100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40414" y="1887507"/>
            <a:ext cx="2365485" cy="2321369"/>
          </a:xfrm>
          <a:prstGeom prst="rect">
            <a:avLst/>
          </a:prstGeom>
        </p:spPr>
      </p:pic>
      <p:cxnSp>
        <p:nvCxnSpPr>
          <p:cNvPr id="7" name="肘形连接符 6"/>
          <p:cNvCxnSpPr/>
          <p:nvPr/>
        </p:nvCxnSpPr>
        <p:spPr>
          <a:xfrm rot="10800000">
            <a:off x="5638800" y="2311973"/>
            <a:ext cx="1524000" cy="813473"/>
          </a:xfrm>
          <a:prstGeom prst="bent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5905499" y="2710091"/>
            <a:ext cx="1485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</a:t>
            </a:r>
            <a:r>
              <a:rPr lang="en-US" sz="12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/e ≈10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GB" sz="1200" dirty="0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3404" y="4982555"/>
            <a:ext cx="2495550" cy="129973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36488" y="4907202"/>
            <a:ext cx="2109822" cy="1116015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8626330" y="5496652"/>
            <a:ext cx="3124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>
                <a:srgbClr val="7030A0"/>
              </a:buClr>
              <a:defRPr/>
            </a:pPr>
            <a:r>
              <a:rPr lang="en-GB" altLang="zh-CN" sz="11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R.H. Fang</a:t>
            </a:r>
            <a:r>
              <a:rPr lang="en-GB" altLang="zh-CN" sz="11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, et al., PRC 94 (2016) </a:t>
            </a:r>
            <a:r>
              <a:rPr lang="en-GB" altLang="zh-CN" sz="11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024904;</a:t>
            </a:r>
          </a:p>
          <a:p>
            <a:pPr eaLnBrk="1" hangingPunct="1">
              <a:buClr>
                <a:srgbClr val="7030A0"/>
              </a:buClr>
              <a:defRPr/>
            </a:pPr>
            <a:r>
              <a:rPr lang="en-GB" altLang="zh-CN" sz="11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M.A</a:t>
            </a:r>
            <a:r>
              <a:rPr lang="en-GB" altLang="zh-CN" sz="11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. Lisa, invited talk in </a:t>
            </a:r>
            <a:r>
              <a:rPr lang="en-GB" altLang="zh-CN" sz="11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WPCF, Budapest 2017</a:t>
            </a:r>
          </a:p>
        </p:txBody>
      </p:sp>
      <p:sp>
        <p:nvSpPr>
          <p:cNvPr id="22" name="矩形 21"/>
          <p:cNvSpPr/>
          <p:nvPr/>
        </p:nvSpPr>
        <p:spPr>
          <a:xfrm>
            <a:off x="8821867" y="6447161"/>
            <a:ext cx="31242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>
                <a:srgbClr val="7030A0"/>
              </a:buClr>
              <a:defRPr/>
            </a:pPr>
            <a:r>
              <a:rPr lang="en-GB" altLang="zh-CN" sz="11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A. </a:t>
            </a:r>
            <a:r>
              <a:rPr lang="en-GB" altLang="zh-CN" sz="11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Sorin</a:t>
            </a:r>
            <a:r>
              <a:rPr lang="en-GB" altLang="zh-CN" sz="11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, O. </a:t>
            </a:r>
            <a:r>
              <a:rPr lang="en-GB" altLang="zh-CN" sz="11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Teryaev</a:t>
            </a:r>
            <a:r>
              <a:rPr lang="en-GB" altLang="zh-CN" sz="11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, </a:t>
            </a:r>
            <a:r>
              <a:rPr lang="en-GB" altLang="zh-CN" sz="11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PRC 94 </a:t>
            </a:r>
            <a:r>
              <a:rPr lang="en-GB" altLang="zh-CN" sz="11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011902(R) (2017)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8620887" y="4848006"/>
                <a:ext cx="2818144" cy="6453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∓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0887" y="4848006"/>
                <a:ext cx="2818144" cy="645369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32008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3124200" y="304801"/>
            <a:ext cx="6629400" cy="487363"/>
          </a:xfrm>
        </p:spPr>
        <p:txBody>
          <a:bodyPr/>
          <a:lstStyle/>
          <a:p>
            <a:pPr eaLnBrk="1" hangingPunct="1">
              <a:tabLst>
                <a:tab pos="1196975" algn="l"/>
              </a:tabLst>
            </a:pP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Outlook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Arial" panose="020B0604020202020204" pitchFamily="34" charset="0"/>
            </a:endParaRPr>
          </a:p>
        </p:txBody>
      </p:sp>
      <p:sp>
        <p:nvSpPr>
          <p:cNvPr id="11" name="TextBox 95"/>
          <p:cNvSpPr txBox="1">
            <a:spLocks noChangeArrowheads="1"/>
          </p:cNvSpPr>
          <p:nvPr/>
        </p:nvSpPr>
        <p:spPr bwMode="auto">
          <a:xfrm>
            <a:off x="1295400" y="990600"/>
            <a:ext cx="8839200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85800" indent="-685800">
              <a:spcBef>
                <a:spcPct val="20000"/>
              </a:spcBef>
              <a:buChar char="•"/>
              <a:defRPr sz="13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12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10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7030A0"/>
              </a:buClr>
              <a:defRPr/>
            </a:pP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What is the relation between the final hyperon polarization and the quark’s Chiral </a:t>
            </a:r>
            <a:r>
              <a:rPr lang="en-US" altLang="zh-CN" sz="1800" dirty="0" err="1" smtClean="0">
                <a:latin typeface="+mn-lt"/>
                <a:cs typeface="Times New Roman" panose="02020603050405020304" pitchFamily="18" charset="0"/>
              </a:rPr>
              <a:t>Vortical</a:t>
            </a: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 Effect (CVE)? Can we predicate the other one when we know one of them?</a:t>
            </a: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defRPr/>
            </a:pPr>
            <a:endParaRPr lang="en-US" altLang="zh-CN" sz="1800" dirty="0"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defRPr/>
            </a:pPr>
            <a:endParaRPr lang="en-US" altLang="zh-CN" sz="1800" dirty="0" smtClean="0"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defRPr/>
            </a:pPr>
            <a:endParaRPr lang="en-US" altLang="zh-CN" sz="1800" dirty="0"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defRPr/>
            </a:pPr>
            <a:endParaRPr lang="en-US" altLang="zh-CN" sz="1800" dirty="0" smtClean="0"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defRPr/>
            </a:pPr>
            <a:endParaRPr lang="en-US" altLang="zh-CN" sz="1800" dirty="0">
              <a:latin typeface="+mn-lt"/>
              <a:cs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Clr>
                <a:srgbClr val="7030A0"/>
              </a:buClr>
              <a:buNone/>
              <a:defRPr/>
            </a:pPr>
            <a:endParaRPr lang="en-US" altLang="zh-CN" sz="1800" dirty="0" smtClean="0"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defRPr/>
            </a:pPr>
            <a:endParaRPr lang="en-US" altLang="zh-CN" sz="1800" dirty="0"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defRPr/>
            </a:pPr>
            <a:endParaRPr lang="en-US" altLang="zh-CN" sz="1800" dirty="0" smtClean="0"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defRPr/>
            </a:pP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What is the full relativistic fluid dynamics for particle system with spin?</a:t>
            </a:r>
          </a:p>
          <a:p>
            <a:pPr marL="0" indent="0" eaLnBrk="1" hangingPunct="1">
              <a:spcBef>
                <a:spcPct val="0"/>
              </a:spcBef>
              <a:buClr>
                <a:srgbClr val="7030A0"/>
              </a:buClr>
              <a:buNone/>
              <a:defRPr/>
            </a:pPr>
            <a:r>
              <a:rPr lang="en-US" altLang="zh-CN" sz="18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           In </a:t>
            </a:r>
            <a:r>
              <a:rPr lang="en-US" altLang="zh-CN" sz="1800" dirty="0" err="1" smtClean="0">
                <a:latin typeface="+mn-lt"/>
                <a:cs typeface="Times New Roman" panose="02020603050405020304" pitchFamily="18" charset="0"/>
              </a:rPr>
              <a:t>Becattini’s</a:t>
            </a: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 deduction of polarization 4-vector, he used mainly the spin               </a:t>
            </a:r>
          </a:p>
          <a:p>
            <a:pPr marL="0" indent="0" eaLnBrk="1" hangingPunct="1">
              <a:spcBef>
                <a:spcPct val="0"/>
              </a:spcBef>
              <a:buClr>
                <a:srgbClr val="7030A0"/>
              </a:buClr>
              <a:buNone/>
              <a:defRPr/>
            </a:pPr>
            <a:r>
              <a:rPr lang="en-US" altLang="zh-CN" sz="18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           thermodynamics, but also a little fluid dynamics. Then what is the full spin </a:t>
            </a:r>
          </a:p>
          <a:p>
            <a:pPr marL="0" indent="0" eaLnBrk="1" hangingPunct="1">
              <a:spcBef>
                <a:spcPct val="0"/>
              </a:spcBef>
              <a:buClr>
                <a:srgbClr val="7030A0"/>
              </a:buClr>
              <a:buNone/>
              <a:defRPr/>
            </a:pPr>
            <a:r>
              <a:rPr lang="en-US" altLang="zh-CN" sz="18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           hydrodynamics. Nice attempt: </a:t>
            </a:r>
          </a:p>
        </p:txBody>
      </p:sp>
      <p:sp>
        <p:nvSpPr>
          <p:cNvPr id="15" name="矩形 14"/>
          <p:cNvSpPr/>
          <p:nvPr/>
        </p:nvSpPr>
        <p:spPr>
          <a:xfrm>
            <a:off x="5105400" y="4890829"/>
            <a:ext cx="4114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>
                <a:srgbClr val="7030A0"/>
              </a:buClr>
              <a:defRPr/>
            </a:pPr>
            <a:r>
              <a:rPr lang="en-GB" altLang="zh-CN" sz="1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[ W. </a:t>
            </a:r>
            <a:r>
              <a:rPr lang="en-GB" altLang="zh-CN" sz="12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Florkowski</a:t>
            </a:r>
            <a:r>
              <a:rPr lang="en-GB" altLang="zh-CN" sz="1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, et al., arxive:1705.00587. ]</a:t>
            </a:r>
            <a:endParaRPr lang="en-GB" altLang="zh-CN" sz="1200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7643" y="1869188"/>
            <a:ext cx="1562180" cy="120656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7600" y="2326548"/>
            <a:ext cx="2298818" cy="482625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191000" y="3109892"/>
            <a:ext cx="3048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>
                <a:srgbClr val="7030A0"/>
              </a:buClr>
              <a:defRPr/>
            </a:pPr>
            <a:r>
              <a:rPr lang="en-GB" altLang="zh-CN" sz="11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[ X.N. Wang, et al</a:t>
            </a:r>
            <a:r>
              <a:rPr lang="en-GB" altLang="zh-CN" sz="11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., </a:t>
            </a:r>
            <a:r>
              <a:rPr lang="en-GB" altLang="zh-CN" sz="11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PRL </a:t>
            </a:r>
            <a:r>
              <a:rPr lang="en-GB" altLang="zh-CN" sz="11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109, 232301 (2012</a:t>
            </a:r>
            <a:r>
              <a:rPr lang="en-GB" altLang="zh-CN" sz="11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) ]</a:t>
            </a:r>
            <a:endParaRPr lang="en-GB" altLang="zh-CN" sz="1100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429000" y="1594566"/>
            <a:ext cx="31242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>
                <a:srgbClr val="7030A0"/>
              </a:buClr>
              <a:defRPr/>
            </a:pPr>
            <a:r>
              <a:rPr lang="en-GB" altLang="zh-CN" sz="11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A. </a:t>
            </a:r>
            <a:r>
              <a:rPr lang="en-GB" altLang="zh-CN" sz="11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Sorin</a:t>
            </a:r>
            <a:r>
              <a:rPr lang="en-GB" altLang="zh-CN" sz="11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, O. </a:t>
            </a:r>
            <a:r>
              <a:rPr lang="en-GB" altLang="zh-CN" sz="11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Teryaev</a:t>
            </a:r>
            <a:r>
              <a:rPr lang="en-GB" altLang="zh-CN" sz="11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, </a:t>
            </a:r>
            <a:r>
              <a:rPr lang="en-GB" altLang="zh-CN" sz="11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PRC 94 </a:t>
            </a:r>
            <a:r>
              <a:rPr lang="en-GB" altLang="zh-CN" sz="11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011902(R) (2017)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588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3124200" y="318053"/>
            <a:ext cx="5389562" cy="487363"/>
          </a:xfrm>
        </p:spPr>
        <p:txBody>
          <a:bodyPr/>
          <a:lstStyle/>
          <a:p>
            <a:pPr eaLnBrk="1" hangingPunct="1">
              <a:tabLst>
                <a:tab pos="1196975" algn="l"/>
              </a:tabLst>
            </a:pPr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楷体_GB2312"/>
              </a:rPr>
              <a:t>4  </a:t>
            </a:r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Summary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Arial" panose="020B0604020202020204" pitchFamily="34" charset="0"/>
            </a:endParaRPr>
          </a:p>
        </p:txBody>
      </p:sp>
      <p:sp>
        <p:nvSpPr>
          <p:cNvPr id="25603" name="Line 47"/>
          <p:cNvSpPr>
            <a:spLocks noChangeShapeType="1"/>
          </p:cNvSpPr>
          <p:nvPr/>
        </p:nvSpPr>
        <p:spPr bwMode="auto">
          <a:xfrm flipV="1">
            <a:off x="2862262" y="914400"/>
            <a:ext cx="7239967" cy="1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25605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538" y="523082"/>
            <a:ext cx="847725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95"/>
          <p:cNvSpPr txBox="1">
            <a:spLocks noChangeArrowheads="1"/>
          </p:cNvSpPr>
          <p:nvPr/>
        </p:nvSpPr>
        <p:spPr bwMode="auto">
          <a:xfrm>
            <a:off x="2438401" y="1380573"/>
            <a:ext cx="7663829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85800" indent="-685800">
              <a:spcBef>
                <a:spcPct val="20000"/>
              </a:spcBef>
              <a:buChar char="•"/>
              <a:defRPr sz="13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12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10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endParaRPr lang="en-US" altLang="zh-CN" sz="1800" dirty="0"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r>
              <a:rPr lang="en-US" altLang="zh-CN" sz="1800" dirty="0">
                <a:latin typeface="+mn-lt"/>
                <a:cs typeface="Times New Roman" panose="02020603050405020304" pitchFamily="18" charset="0"/>
              </a:rPr>
              <a:t>The y component of polarization dominates the global polarization.</a:t>
            </a: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endParaRPr lang="en-GB" altLang="zh-CN" sz="1800" dirty="0"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r>
              <a:rPr lang="en-GB" altLang="zh-CN" sz="1800" dirty="0">
                <a:latin typeface="+mn-lt"/>
                <a:cs typeface="Times New Roman" panose="02020603050405020304" pitchFamily="18" charset="0"/>
              </a:rPr>
              <a:t>The polarization in our model linearly depends on  impact parameter, which clearly shows the polarization arises from initial angular momentum.</a:t>
            </a: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endParaRPr lang="en-GB" altLang="zh-CN" sz="1800" dirty="0"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r>
              <a:rPr lang="en-GB" altLang="zh-CN" sz="1800" dirty="0">
                <a:latin typeface="+mn-lt"/>
                <a:cs typeface="Times New Roman" panose="02020603050405020304" pitchFamily="18" charset="0"/>
              </a:rPr>
              <a:t> The polarization decreases very fast with increased energies, and this can be attributed to drastic thermal motion of particles in higher </a:t>
            </a:r>
            <a:r>
              <a:rPr lang="en-GB" altLang="zh-CN" sz="1800" dirty="0" smtClean="0">
                <a:latin typeface="+mn-lt"/>
                <a:cs typeface="Times New Roman" panose="02020603050405020304" pitchFamily="18" charset="0"/>
              </a:rPr>
              <a:t>temperature/energy. Or other effects.</a:t>
            </a:r>
            <a:endParaRPr lang="en-GB" altLang="zh-CN" sz="1800" dirty="0">
              <a:latin typeface="+mn-lt"/>
              <a:cs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Clr>
                <a:srgbClr val="7030A0"/>
              </a:buClr>
              <a:buNone/>
              <a:defRPr/>
            </a:pPr>
            <a:endParaRPr lang="en-GB" altLang="zh-CN" sz="1800" dirty="0"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r>
              <a:rPr lang="en-GB" altLang="zh-CN" sz="1800" dirty="0">
                <a:latin typeface="+mn-lt"/>
                <a:cs typeface="Times New Roman" panose="02020603050405020304" pitchFamily="18" charset="0"/>
              </a:rPr>
              <a:t> We hope the future RHIC BES II program can provide a higher centrality resolution, to determine precisely  the centrality dependence of </a:t>
            </a:r>
            <a:r>
              <a:rPr lang="en-GB" altLang="zh-CN" sz="1800" dirty="0" smtClean="0">
                <a:latin typeface="+mn-lt"/>
                <a:cs typeface="Times New Roman" panose="02020603050405020304" pitchFamily="18" charset="0"/>
              </a:rPr>
              <a:t>polarization</a:t>
            </a: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endParaRPr lang="en-US" altLang="zh-CN" sz="1800" dirty="0" smtClean="0">
              <a:latin typeface="+mn-lt"/>
              <a:cs typeface="Times New Roman" panose="02020603050405020304" pitchFamily="18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框 3"/>
          <p:cNvSpPr txBox="1">
            <a:spLocks noChangeArrowheads="1"/>
          </p:cNvSpPr>
          <p:nvPr/>
        </p:nvSpPr>
        <p:spPr bwMode="auto">
          <a:xfrm>
            <a:off x="2024034" y="928670"/>
            <a:ext cx="6934200" cy="5139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AutoNum type="arabicPeriod"/>
            </a:pPr>
            <a:r>
              <a:rPr lang="en-US" altLang="zh-CN" sz="3600" b="1" dirty="0" smtClean="0"/>
              <a:t>   Introduction</a:t>
            </a:r>
            <a:endParaRPr lang="en-US" sz="3600" b="1" dirty="0"/>
          </a:p>
          <a:p>
            <a:pPr>
              <a:spcBef>
                <a:spcPct val="0"/>
              </a:spcBef>
              <a:buFontTx/>
              <a:buAutoNum type="arabicPeriod"/>
            </a:pPr>
            <a:endParaRPr lang="en-US" sz="3600" b="1" dirty="0"/>
          </a:p>
          <a:p>
            <a:pPr>
              <a:spcBef>
                <a:spcPct val="0"/>
              </a:spcBef>
              <a:buFontTx/>
              <a:buAutoNum type="arabicPeriod"/>
            </a:pPr>
            <a:r>
              <a:rPr lang="en-US" sz="3600" b="1" dirty="0"/>
              <a:t>   </a:t>
            </a:r>
            <a:r>
              <a:rPr lang="en-US" altLang="zh-CN" sz="3600" b="1" dirty="0" smtClean="0"/>
              <a:t>Polarization 3Vector</a:t>
            </a:r>
            <a:endParaRPr lang="en-US" sz="3600" b="1" dirty="0"/>
          </a:p>
          <a:p>
            <a:pPr>
              <a:spcBef>
                <a:spcPct val="0"/>
              </a:spcBef>
              <a:buFontTx/>
              <a:buAutoNum type="arabicPeriod"/>
            </a:pPr>
            <a:endParaRPr lang="en-US" sz="3600" b="1" dirty="0"/>
          </a:p>
          <a:p>
            <a:pPr>
              <a:spcBef>
                <a:spcPct val="0"/>
              </a:spcBef>
              <a:buFontTx/>
              <a:buAutoNum type="arabicPeriod"/>
            </a:pPr>
            <a:r>
              <a:rPr lang="en-US" sz="3600" b="1" dirty="0"/>
              <a:t>   </a:t>
            </a:r>
            <a:r>
              <a:rPr lang="en-US" altLang="zh-CN" sz="3600" b="1" dirty="0" smtClean="0"/>
              <a:t>Results</a:t>
            </a:r>
            <a:endParaRPr lang="en-US" sz="3600" b="1" dirty="0" smtClean="0"/>
          </a:p>
          <a:p>
            <a:pPr>
              <a:spcBef>
                <a:spcPct val="0"/>
              </a:spcBef>
              <a:buFontTx/>
              <a:buAutoNum type="arabicPeriod"/>
            </a:pPr>
            <a:endParaRPr lang="en-US" sz="3600" b="1" dirty="0"/>
          </a:p>
          <a:p>
            <a:pPr>
              <a:spcBef>
                <a:spcPct val="0"/>
              </a:spcBef>
              <a:buFontTx/>
              <a:buAutoNum type="arabicPeriod"/>
            </a:pPr>
            <a:r>
              <a:rPr lang="en-US" sz="3600" b="1" dirty="0"/>
              <a:t> </a:t>
            </a:r>
            <a:r>
              <a:rPr lang="en-US" sz="3600" b="1" dirty="0" smtClean="0"/>
              <a:t>  </a:t>
            </a:r>
            <a:r>
              <a:rPr lang="en-US" altLang="zh-CN" sz="3600" b="1" dirty="0" smtClean="0"/>
              <a:t>Outlook</a:t>
            </a:r>
            <a:endParaRPr lang="en-US" sz="3600" b="1" dirty="0"/>
          </a:p>
          <a:p>
            <a:pPr>
              <a:spcBef>
                <a:spcPct val="0"/>
              </a:spcBef>
              <a:buFontTx/>
              <a:buAutoNum type="arabicPeriod"/>
            </a:pPr>
            <a:endParaRPr lang="en-US" sz="3600" b="1" dirty="0"/>
          </a:p>
          <a:p>
            <a:pPr>
              <a:spcBef>
                <a:spcPct val="0"/>
              </a:spcBef>
              <a:buFontTx/>
              <a:buAutoNum type="arabicPeriod"/>
            </a:pPr>
            <a:r>
              <a:rPr lang="en-US" sz="3600" b="1" dirty="0"/>
              <a:t>   </a:t>
            </a:r>
            <a:r>
              <a:rPr lang="en-US" sz="3600" b="1" dirty="0" smtClean="0"/>
              <a:t>Summary</a:t>
            </a:r>
            <a:endParaRPr lang="en-GB" sz="3600" b="1" dirty="0"/>
          </a:p>
        </p:txBody>
      </p:sp>
      <p:sp>
        <p:nvSpPr>
          <p:cNvPr id="15363" name="Line 47"/>
          <p:cNvSpPr>
            <a:spLocks noChangeShapeType="1"/>
          </p:cNvSpPr>
          <p:nvPr/>
        </p:nvSpPr>
        <p:spPr bwMode="auto">
          <a:xfrm>
            <a:off x="1066800" y="838200"/>
            <a:ext cx="8382000" cy="0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15364" name="直接连接符 4"/>
          <p:cNvCxnSpPr>
            <a:cxnSpLocks noChangeShapeType="1"/>
          </p:cNvCxnSpPr>
          <p:nvPr/>
        </p:nvCxnSpPr>
        <p:spPr bwMode="auto">
          <a:xfrm>
            <a:off x="1371600" y="609600"/>
            <a:ext cx="0" cy="5764113"/>
          </a:xfrm>
          <a:prstGeom prst="line">
            <a:avLst/>
          </a:prstGeom>
          <a:noFill/>
          <a:ln w="38100" algn="ctr">
            <a:solidFill>
              <a:srgbClr val="00B05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-3175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3124200" y="304801"/>
            <a:ext cx="6629400" cy="487363"/>
          </a:xfrm>
        </p:spPr>
        <p:txBody>
          <a:bodyPr/>
          <a:lstStyle/>
          <a:p>
            <a:pPr eaLnBrk="1" hangingPunct="1">
              <a:tabLst>
                <a:tab pos="1196975" algn="l"/>
              </a:tabLst>
            </a:pP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Results</a:t>
            </a:r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: Time evolution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Arial" panose="020B0604020202020204" pitchFamily="34" charset="0"/>
            </a:endParaRPr>
          </a:p>
        </p:txBody>
      </p:sp>
      <p:sp>
        <p:nvSpPr>
          <p:cNvPr id="11" name="TextBox 95"/>
          <p:cNvSpPr txBox="1">
            <a:spLocks noChangeArrowheads="1"/>
          </p:cNvSpPr>
          <p:nvPr/>
        </p:nvSpPr>
        <p:spPr bwMode="auto">
          <a:xfrm>
            <a:off x="1524000" y="4114800"/>
            <a:ext cx="658301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85800" indent="-685800">
              <a:spcBef>
                <a:spcPct val="20000"/>
              </a:spcBef>
              <a:buChar char="•"/>
              <a:defRPr sz="13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12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10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r>
              <a:rPr lang="en-US" altLang="zh-CN" sz="1800" dirty="0">
                <a:latin typeface="+mn-lt"/>
                <a:cs typeface="Times New Roman" panose="02020603050405020304" pitchFamily="18" charset="0"/>
              </a:rPr>
              <a:t>At earlier time(0-5 </a:t>
            </a:r>
            <a:r>
              <a:rPr lang="en-US" altLang="zh-CN" sz="1800" dirty="0" err="1">
                <a:latin typeface="+mn-lt"/>
                <a:cs typeface="Times New Roman" panose="02020603050405020304" pitchFamily="18" charset="0"/>
              </a:rPr>
              <a:t>fm</a:t>
            </a:r>
            <a:r>
              <a:rPr lang="en-US" altLang="zh-CN" sz="1800" dirty="0">
                <a:latin typeface="+mn-lt"/>
                <a:cs typeface="Times New Roman" panose="02020603050405020304" pitchFamily="18" charset="0"/>
              </a:rPr>
              <a:t>/c), the polarization is increasing. However, it is not possible to have 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this time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zh-CN" sz="18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TextBox 95"/>
          <p:cNvSpPr txBox="1">
            <a:spLocks noChangeArrowheads="1"/>
          </p:cNvSpPr>
          <p:nvPr/>
        </p:nvSpPr>
        <p:spPr bwMode="auto">
          <a:xfrm>
            <a:off x="1524000" y="5181600"/>
            <a:ext cx="658301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85800" indent="-685800">
              <a:spcBef>
                <a:spcPct val="20000"/>
              </a:spcBef>
              <a:buChar char="•"/>
              <a:defRPr sz="13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12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10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r>
              <a:rPr lang="en-US" altLang="zh-CN" sz="1800" dirty="0">
                <a:latin typeface="+mn-lt"/>
                <a:cs typeface="Times New Roman" panose="02020603050405020304" pitchFamily="18" charset="0"/>
              </a:rPr>
              <a:t>From time 5 </a:t>
            </a:r>
            <a:r>
              <a:rPr lang="en-US" altLang="zh-CN" sz="1800" dirty="0" err="1">
                <a:latin typeface="+mn-lt"/>
                <a:cs typeface="Times New Roman" panose="02020603050405020304" pitchFamily="18" charset="0"/>
              </a:rPr>
              <a:t>fm</a:t>
            </a:r>
            <a:r>
              <a:rPr lang="en-US" altLang="zh-CN" sz="1800" dirty="0">
                <a:latin typeface="+mn-lt"/>
                <a:cs typeface="Times New Roman" panose="02020603050405020304" pitchFamily="18" charset="0"/>
              </a:rPr>
              <a:t>/c, the polarization is decreasing with the time. After 10 </a:t>
            </a:r>
            <a:r>
              <a:rPr lang="en-US" altLang="zh-CN" sz="1800" dirty="0" err="1">
                <a:latin typeface="+mn-lt"/>
                <a:cs typeface="Times New Roman" panose="02020603050405020304" pitchFamily="18" charset="0"/>
              </a:rPr>
              <a:t>fm</a:t>
            </a:r>
            <a:r>
              <a:rPr lang="en-US" altLang="zh-CN" sz="1800" dirty="0">
                <a:latin typeface="+mn-lt"/>
                <a:cs typeface="Times New Roman" panose="02020603050405020304" pitchFamily="18" charset="0"/>
              </a:rPr>
              <a:t>/c, the polarization even goes to negative value, which shows the </a:t>
            </a: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limitation </a:t>
            </a:r>
            <a:r>
              <a:rPr lang="en-US" altLang="zh-CN" sz="1800" dirty="0">
                <a:latin typeface="+mn-lt"/>
                <a:cs typeface="Times New Roman" panose="02020603050405020304" pitchFamily="18" charset="0"/>
              </a:rPr>
              <a:t>of hydro model in the later stage of collisions, due to the large surface to volume ratio</a:t>
            </a:r>
          </a:p>
        </p:txBody>
      </p:sp>
      <p:pic>
        <p:nvPicPr>
          <p:cNvPr id="10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120034"/>
            <a:ext cx="4849536" cy="250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16387"/>
          <p:cNvSpPr txBox="1">
            <a:spLocks noChangeArrowheads="1"/>
          </p:cNvSpPr>
          <p:nvPr/>
        </p:nvSpPr>
        <p:spPr bwMode="auto">
          <a:xfrm>
            <a:off x="1524000" y="3649652"/>
            <a:ext cx="73152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400" dirty="0"/>
              <a:t>Fig. </a:t>
            </a:r>
            <a:r>
              <a:rPr lang="en-US" sz="1400" dirty="0" smtClean="0"/>
              <a:t>13   </a:t>
            </a:r>
            <a:r>
              <a:rPr lang="en-GB" sz="1400" dirty="0"/>
              <a:t>The time evolution of global polarization for energy √s = 11.5,  27, and 62.4 </a:t>
            </a:r>
            <a:r>
              <a:rPr lang="en-GB" sz="1400" dirty="0" err="1"/>
              <a:t>GeV</a:t>
            </a:r>
            <a:r>
              <a:rPr lang="en-GB" sz="1400" dirty="0"/>
              <a:t>. 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3025" y="3362066"/>
            <a:ext cx="3216550" cy="2558198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8763000" y="5977017"/>
            <a:ext cx="3581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>
                <a:srgbClr val="7030A0"/>
              </a:buClr>
              <a:defRPr/>
            </a:pPr>
            <a:r>
              <a:rPr lang="en-GB" altLang="zh-CN" sz="1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   AMPT simulation for 39-200 </a:t>
            </a:r>
            <a:r>
              <a:rPr lang="en-GB" altLang="zh-CN" sz="12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GeV</a:t>
            </a:r>
            <a:r>
              <a:rPr lang="en-GB" altLang="zh-CN" sz="1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 (b=7fm)</a:t>
            </a:r>
          </a:p>
          <a:p>
            <a:pPr eaLnBrk="1" hangingPunct="1">
              <a:buClr>
                <a:srgbClr val="7030A0"/>
              </a:buClr>
              <a:defRPr/>
            </a:pPr>
            <a:r>
              <a:rPr lang="en-GB" altLang="zh-CN" sz="1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[Y. Jiang, et </a:t>
            </a:r>
            <a:r>
              <a:rPr lang="en-GB" altLang="zh-CN" sz="12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al., </a:t>
            </a:r>
            <a:r>
              <a:rPr lang="en-GB" altLang="zh-CN" sz="1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Phys. Rev. C 94, 044901 (2016).]</a:t>
            </a:r>
            <a:endParaRPr lang="en-GB" altLang="zh-CN" sz="1200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0315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3124200" y="304801"/>
            <a:ext cx="6629400" cy="487363"/>
          </a:xfrm>
        </p:spPr>
        <p:txBody>
          <a:bodyPr/>
          <a:lstStyle/>
          <a:p>
            <a:pPr eaLnBrk="1" hangingPunct="1">
              <a:tabLst>
                <a:tab pos="1196975" algn="l"/>
              </a:tabLst>
            </a:pPr>
            <a:r>
              <a:rPr lang="en-US" altLang="zh-CN" sz="2800" b="1" dirty="0" smtClean="0">
                <a:solidFill>
                  <a:schemeClr val="tx1"/>
                </a:solidFill>
                <a:ea typeface="楷体_GB2312"/>
                <a:cs typeface="Arial" panose="020B0604020202020204" pitchFamily="34" charset="0"/>
              </a:rPr>
              <a:t>New Initial State</a:t>
            </a:r>
            <a:endParaRPr lang="zh-CN" altLang="en-US" sz="2800" b="1" dirty="0">
              <a:solidFill>
                <a:schemeClr val="tx1"/>
              </a:solidFill>
              <a:ea typeface="楷体_GB2312"/>
              <a:cs typeface="Arial" panose="020B0604020202020204" pitchFamily="34" charset="0"/>
            </a:endParaRPr>
          </a:p>
        </p:txBody>
      </p:sp>
      <p:sp>
        <p:nvSpPr>
          <p:cNvPr id="11" name="TextBox 95"/>
          <p:cNvSpPr txBox="1">
            <a:spLocks noChangeArrowheads="1"/>
          </p:cNvSpPr>
          <p:nvPr/>
        </p:nvSpPr>
        <p:spPr bwMode="auto">
          <a:xfrm>
            <a:off x="1295400" y="990600"/>
            <a:ext cx="9982200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85800" indent="-685800">
              <a:spcBef>
                <a:spcPct val="20000"/>
              </a:spcBef>
              <a:buChar char="•"/>
              <a:defRPr sz="13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12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10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7030A0"/>
              </a:buClr>
              <a:defRPr/>
            </a:pP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Nowadays, particle physicists are more and more concerning the initial state, because the final state is very sensitive to the initial state configuration.</a:t>
            </a: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defRPr/>
            </a:pPr>
            <a:endParaRPr lang="en-US" altLang="zh-CN" sz="1800" dirty="0"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defRPr/>
            </a:pPr>
            <a:endParaRPr lang="en-US" altLang="zh-CN" sz="1800" dirty="0" smtClean="0"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defRPr/>
            </a:pPr>
            <a:endParaRPr lang="en-US" altLang="zh-CN" sz="1800" dirty="0"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defRPr/>
            </a:pPr>
            <a:endParaRPr lang="en-US" altLang="zh-CN" sz="1800" dirty="0" smtClean="0"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defRPr/>
            </a:pPr>
            <a:endParaRPr lang="en-US" altLang="zh-CN" sz="1800" dirty="0"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defRPr/>
            </a:pPr>
            <a:endParaRPr lang="en-US" altLang="zh-CN" sz="1800" dirty="0" smtClean="0"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defRPr/>
            </a:pPr>
            <a:endParaRPr lang="en-US" altLang="zh-CN" sz="1800" dirty="0"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defRPr/>
            </a:pPr>
            <a:endParaRPr lang="en-US" altLang="zh-CN" sz="1800" dirty="0" smtClean="0"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defRPr/>
            </a:pPr>
            <a:endParaRPr lang="en-US" altLang="zh-CN" sz="1800" dirty="0">
              <a:latin typeface="+mn-lt"/>
              <a:cs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Clr>
                <a:srgbClr val="7030A0"/>
              </a:buClr>
              <a:buNone/>
              <a:defRPr/>
            </a:pP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Aim: Compact Initial State with Shear</a:t>
            </a:r>
          </a:p>
          <a:p>
            <a:pPr marL="0" indent="0" eaLnBrk="1" hangingPunct="1">
              <a:spcBef>
                <a:spcPct val="0"/>
              </a:spcBef>
              <a:buClr>
                <a:srgbClr val="7030A0"/>
              </a:buClr>
              <a:buNone/>
              <a:defRPr/>
            </a:pP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Main Features: Steak by Steak collisions, </a:t>
            </a:r>
            <a:r>
              <a:rPr lang="en-US" altLang="zh-CN" sz="1800" dirty="0" err="1" smtClean="0">
                <a:latin typeface="+mn-lt"/>
                <a:cs typeface="Times New Roman" panose="02020603050405020304" pitchFamily="18" charset="0"/>
              </a:rPr>
              <a:t>Bjorken</a:t>
            </a: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 expansion, Matching, Propagation(mapping) </a:t>
            </a:r>
            <a:endParaRPr lang="en-US" altLang="zh-CN" sz="1800" dirty="0" smtClean="0"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114550" y="3686562"/>
            <a:ext cx="41148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>
                <a:srgbClr val="7030A0"/>
              </a:buClr>
              <a:defRPr/>
            </a:pPr>
            <a:r>
              <a:rPr lang="en-GB" altLang="zh-CN" sz="11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[ VK </a:t>
            </a:r>
            <a:r>
              <a:rPr lang="en-GB" altLang="zh-CN" sz="11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Magas</a:t>
            </a:r>
            <a:r>
              <a:rPr lang="en-GB" altLang="zh-CN" sz="11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, LP </a:t>
            </a:r>
            <a:r>
              <a:rPr lang="en-GB" altLang="zh-CN" sz="11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Csernai</a:t>
            </a:r>
            <a:r>
              <a:rPr lang="en-GB" altLang="zh-CN" sz="11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, et al</a:t>
            </a:r>
            <a:r>
              <a:rPr lang="en-GB" altLang="zh-CN" sz="11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., </a:t>
            </a:r>
            <a:r>
              <a:rPr lang="en-GB" altLang="zh-CN" sz="11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NPA </a:t>
            </a:r>
            <a:r>
              <a:rPr lang="en-GB" altLang="zh-CN" sz="11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712 (2002) 167–204 </a:t>
            </a:r>
            <a:r>
              <a:rPr lang="en-GB" altLang="zh-CN" sz="11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]</a:t>
            </a:r>
            <a:endParaRPr lang="en-GB" altLang="zh-CN" sz="1100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3007" y="1698741"/>
            <a:ext cx="2438400" cy="195784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8900" y="1701310"/>
            <a:ext cx="2552700" cy="2034573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6019800" y="3686562"/>
            <a:ext cx="41148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>
                <a:srgbClr val="7030A0"/>
              </a:buClr>
              <a:defRPr/>
            </a:pPr>
            <a:r>
              <a:rPr lang="en-GB" altLang="zh-CN" sz="11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[L.G. Pang, X.N. Wang</a:t>
            </a:r>
            <a:r>
              <a:rPr lang="en-GB" altLang="zh-CN" sz="11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, et </a:t>
            </a:r>
            <a:r>
              <a:rPr lang="en-GB" altLang="zh-CN" sz="11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al., </a:t>
            </a:r>
            <a:r>
              <a:rPr lang="en-GB" altLang="zh-CN" sz="11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Nucl</a:t>
            </a:r>
            <a:r>
              <a:rPr lang="en-GB" altLang="zh-CN" sz="11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Times New Roman" panose="02020603050405020304" pitchFamily="18" charset="0"/>
              </a:rPr>
              <a:t>. Phys. A 956, 272 (2016).]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24997" y="4982729"/>
            <a:ext cx="2854420" cy="178663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4664" y="4982545"/>
            <a:ext cx="2705100" cy="178681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4957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文本框 5"/>
          <p:cNvSpPr txBox="1">
            <a:spLocks noChangeArrowheads="1"/>
          </p:cNvSpPr>
          <p:nvPr/>
        </p:nvSpPr>
        <p:spPr bwMode="auto">
          <a:xfrm>
            <a:off x="3886200" y="533400"/>
            <a:ext cx="4876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2800" b="1" dirty="0" smtClean="0"/>
              <a:t>New Initial State</a:t>
            </a:r>
            <a:endParaRPr lang="en-US" sz="2800" b="1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1792034"/>
            <a:ext cx="2819400" cy="158120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1600200"/>
            <a:ext cx="2286000" cy="19812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800" y="1592036"/>
            <a:ext cx="233054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18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11"/>
          <p:cNvSpPr txBox="1">
            <a:spLocks noChangeArrowheads="1"/>
          </p:cNvSpPr>
          <p:nvPr/>
        </p:nvSpPr>
        <p:spPr bwMode="auto">
          <a:xfrm>
            <a:off x="5263243" y="3673872"/>
            <a:ext cx="5326062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386" tIns="44193" rIns="88386" bIns="44193">
            <a:spAutoFit/>
          </a:bodyPr>
          <a:lstStyle>
            <a:lvl1pPr defTabSz="4176713">
              <a:spcBef>
                <a:spcPct val="20000"/>
              </a:spcBef>
              <a:buChar char="•"/>
              <a:defRPr sz="13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sz="12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sz="10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fr-FR" altLang="zh-CN" sz="1800" dirty="0">
                <a:latin typeface="+mn-lt"/>
                <a:cs typeface="Arial" panose="020B0604020202020204" pitchFamily="34" charset="0"/>
              </a:rPr>
              <a:t>Fig.2   Due to the azimuthal symmetry the rotation is in the reaction plane. The radial component of momentum is chosen to be</a:t>
            </a:r>
            <a:r>
              <a:rPr lang="en-US" altLang="zh-CN" sz="1800" dirty="0">
                <a:latin typeface="+mn-lt"/>
              </a:rPr>
              <a:t> </a:t>
            </a:r>
            <a:r>
              <a:rPr lang="en-US" altLang="zh-CN" sz="1800" dirty="0" err="1">
                <a:latin typeface="+mn-lt"/>
              </a:rPr>
              <a:t>p</a:t>
            </a:r>
            <a:r>
              <a:rPr lang="en-US" altLang="zh-CN" sz="1800" baseline="-25000" dirty="0" err="1">
                <a:latin typeface="+mn-lt"/>
              </a:rPr>
              <a:t>x</a:t>
            </a:r>
            <a:r>
              <a:rPr lang="en-US" altLang="zh-CN" sz="1800" baseline="-25000" dirty="0">
                <a:latin typeface="+mn-lt"/>
              </a:rPr>
              <a:t>  </a:t>
            </a:r>
            <a:r>
              <a:rPr lang="fr-FR" altLang="zh-CN" sz="1800" dirty="0">
                <a:latin typeface="+mn-lt"/>
                <a:cs typeface="Arial" panose="020B0604020202020204" pitchFamily="34" charset="0"/>
              </a:rPr>
              <a:t>only. </a:t>
            </a:r>
          </a:p>
        </p:txBody>
      </p:sp>
      <p:pic>
        <p:nvPicPr>
          <p:cNvPr id="27651" name="Picture 5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552" y="1034256"/>
            <a:ext cx="2386012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9"/>
          <p:cNvSpPr>
            <a:spLocks noChangeArrowheads="1"/>
          </p:cNvSpPr>
          <p:nvPr/>
        </p:nvSpPr>
        <p:spPr bwMode="auto">
          <a:xfrm>
            <a:off x="5257800" y="1371600"/>
            <a:ext cx="5249862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1600" dirty="0">
                <a:latin typeface="+mn-lt"/>
              </a:rPr>
              <a:t>Fig. 1. Sketch of peripheral heavy ion collisions at high energy. The </a:t>
            </a:r>
            <a:r>
              <a:rPr lang="el-GR" altLang="zh-CN" sz="1600" dirty="0">
                <a:latin typeface="+mn-lt"/>
              </a:rPr>
              <a:t>Λ</a:t>
            </a:r>
            <a:r>
              <a:rPr lang="en-US" altLang="zh-CN" sz="1600" dirty="0">
                <a:latin typeface="+mn-lt"/>
              </a:rPr>
              <a:t> polarization points essentially into the direction of the total angular momentum </a:t>
            </a:r>
            <a:r>
              <a:rPr lang="en-US" altLang="zh-CN" sz="1600" i="1" dirty="0">
                <a:latin typeface="+mn-lt"/>
              </a:rPr>
              <a:t>(-y</a:t>
            </a:r>
            <a:r>
              <a:rPr lang="en-US" altLang="zh-CN" sz="1600" dirty="0">
                <a:latin typeface="+mn-lt"/>
              </a:rPr>
              <a:t>) of the interaction region, it is orthogonal to the reaction plane. </a:t>
            </a:r>
            <a:endParaRPr lang="en-GB" altLang="en-US" sz="1600" dirty="0">
              <a:latin typeface="+mn-lt"/>
            </a:endParaRPr>
          </a:p>
        </p:txBody>
      </p:sp>
      <p:pic>
        <p:nvPicPr>
          <p:cNvPr id="2765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655" y="3016759"/>
            <a:ext cx="2143805" cy="1676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文本框 5"/>
          <p:cNvSpPr txBox="1">
            <a:spLocks noChangeArrowheads="1"/>
          </p:cNvSpPr>
          <p:nvPr/>
        </p:nvSpPr>
        <p:spPr bwMode="auto">
          <a:xfrm>
            <a:off x="3962400" y="447676"/>
            <a:ext cx="4876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2400" b="1"/>
              <a:t>Configuration</a:t>
            </a:r>
            <a:endParaRPr lang="en-GB" sz="2400" b="1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81200" y="4984295"/>
            <a:ext cx="2919412" cy="1826079"/>
          </a:xfrm>
          <a:prstGeom prst="rect">
            <a:avLst/>
          </a:prstGeom>
        </p:spPr>
      </p:pic>
      <p:sp>
        <p:nvSpPr>
          <p:cNvPr id="8" name="Text Box 111"/>
          <p:cNvSpPr txBox="1">
            <a:spLocks noChangeArrowheads="1"/>
          </p:cNvSpPr>
          <p:nvPr/>
        </p:nvSpPr>
        <p:spPr bwMode="auto">
          <a:xfrm>
            <a:off x="5410200" y="5436959"/>
            <a:ext cx="5326062" cy="643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386" tIns="44193" rIns="88386" bIns="44193">
            <a:spAutoFit/>
          </a:bodyPr>
          <a:lstStyle>
            <a:lvl1pPr defTabSz="4176713">
              <a:spcBef>
                <a:spcPct val="20000"/>
              </a:spcBef>
              <a:buChar char="•"/>
              <a:defRPr sz="13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sz="12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sz="10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fr-FR" altLang="zh-CN" sz="1800" dirty="0" smtClean="0">
                <a:latin typeface="+mn-lt"/>
                <a:cs typeface="Arial" panose="020B0604020202020204" pitchFamily="34" charset="0"/>
              </a:rPr>
              <a:t>Fig.3   </a:t>
            </a:r>
            <a:r>
              <a:rPr lang="en-US" altLang="zh-CN" sz="1800" dirty="0" smtClean="0">
                <a:latin typeface="+mn-lt"/>
                <a:cs typeface="Arial" panose="020B0604020202020204" pitchFamily="34" charset="0"/>
              </a:rPr>
              <a:t>The Shear in transvers plane, and the collective flow viewed in different directions.</a:t>
            </a:r>
            <a:endParaRPr lang="fr-FR" altLang="zh-CN" sz="1800" dirty="0">
              <a:latin typeface="+mn-lt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9"/>
          <p:cNvSpPr>
            <a:spLocks noChangeArrowheads="1"/>
          </p:cNvSpPr>
          <p:nvPr/>
        </p:nvSpPr>
        <p:spPr bwMode="auto">
          <a:xfrm>
            <a:off x="3429000" y="1708003"/>
            <a:ext cx="5249862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GB" altLang="zh-CN" sz="2000" dirty="0">
                <a:latin typeface="+mn-lt"/>
              </a:rPr>
              <a:t>Both in the initial state and subsequent CFD simulation, the frequently used bag model equation of state (</a:t>
            </a:r>
            <a:r>
              <a:rPr lang="en-GB" altLang="zh-CN" sz="2000" dirty="0" err="1">
                <a:latin typeface="+mn-lt"/>
              </a:rPr>
              <a:t>EoS</a:t>
            </a:r>
            <a:r>
              <a:rPr lang="en-GB" altLang="zh-CN" sz="2000" dirty="0">
                <a:latin typeface="+mn-lt"/>
              </a:rPr>
              <a:t>) was applied: P = c</a:t>
            </a:r>
            <a:r>
              <a:rPr lang="en-GB" altLang="zh-CN" sz="2000" baseline="-25000" dirty="0">
                <a:latin typeface="+mn-lt"/>
              </a:rPr>
              <a:t>0</a:t>
            </a:r>
            <a:r>
              <a:rPr lang="en-GB" altLang="zh-CN" sz="2000" baseline="30000" dirty="0">
                <a:latin typeface="+mn-lt"/>
              </a:rPr>
              <a:t>2</a:t>
            </a:r>
            <a:r>
              <a:rPr lang="en-GB" altLang="zh-CN" sz="2000" dirty="0">
                <a:latin typeface="+mn-lt"/>
              </a:rPr>
              <a:t> e</a:t>
            </a:r>
            <a:r>
              <a:rPr lang="en-GB" altLang="zh-CN" sz="2000" baseline="30000" dirty="0">
                <a:latin typeface="+mn-lt"/>
              </a:rPr>
              <a:t>2</a:t>
            </a:r>
            <a:r>
              <a:rPr lang="en-GB" altLang="zh-CN" sz="2000" dirty="0">
                <a:latin typeface="+mn-lt"/>
              </a:rPr>
              <a:t> − (4/3)B, with constant c</a:t>
            </a:r>
            <a:r>
              <a:rPr lang="en-GB" altLang="zh-CN" sz="2000" baseline="-25000" dirty="0">
                <a:latin typeface="+mn-lt"/>
              </a:rPr>
              <a:t>0</a:t>
            </a:r>
            <a:r>
              <a:rPr lang="en-GB" altLang="zh-CN" sz="2000" baseline="30000" dirty="0">
                <a:latin typeface="+mn-lt"/>
              </a:rPr>
              <a:t>2</a:t>
            </a:r>
            <a:r>
              <a:rPr lang="en-GB" altLang="zh-CN" sz="2000" dirty="0">
                <a:latin typeface="+mn-lt"/>
              </a:rPr>
              <a:t> = 1/3 and a fixed bag constant B.</a:t>
            </a:r>
          </a:p>
          <a:p>
            <a:pPr marL="342900" indent="-342900" eaLnBrk="1" hangingPunct="1">
              <a:buFont typeface="Wingdings" panose="05000000000000000000" pitchFamily="2" charset="2"/>
              <a:buChar char="Ø"/>
              <a:defRPr/>
            </a:pPr>
            <a:endParaRPr lang="en-GB" altLang="zh-CN" sz="2000" dirty="0">
              <a:latin typeface="+mn-lt"/>
            </a:endParaRPr>
          </a:p>
          <a:p>
            <a:pPr marL="342900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GB" altLang="zh-CN" sz="2000" dirty="0">
                <a:latin typeface="+mn-lt"/>
              </a:rPr>
              <a:t>The energy density takes the form e = αT 4 + βT 2 + γ + B, where α, β, γ are constants arising from the degeneracy factors for (anti)quarks and gluons.</a:t>
            </a:r>
            <a:endParaRPr lang="en-GB" altLang="en-US" sz="2000" dirty="0">
              <a:latin typeface="+mn-lt"/>
            </a:endParaRPr>
          </a:p>
        </p:txBody>
      </p:sp>
      <p:sp>
        <p:nvSpPr>
          <p:cNvPr id="27654" name="文本框 5"/>
          <p:cNvSpPr txBox="1">
            <a:spLocks noChangeArrowheads="1"/>
          </p:cNvSpPr>
          <p:nvPr/>
        </p:nvSpPr>
        <p:spPr bwMode="auto">
          <a:xfrm>
            <a:off x="2971800" y="914401"/>
            <a:ext cx="4876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2400" b="1" dirty="0"/>
              <a:t>Equation of State</a:t>
            </a:r>
          </a:p>
        </p:txBody>
      </p:sp>
    </p:spTree>
    <p:extLst>
      <p:ext uri="{BB962C8B-B14F-4D97-AF65-F5344CB8AC3E}">
        <p14:creationId xmlns:p14="http://schemas.microsoft.com/office/powerpoint/2010/main" val="153233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3124200" y="304801"/>
            <a:ext cx="6629400" cy="487363"/>
          </a:xfrm>
        </p:spPr>
        <p:txBody>
          <a:bodyPr/>
          <a:lstStyle/>
          <a:p>
            <a:pPr eaLnBrk="1" hangingPunct="1">
              <a:tabLst>
                <a:tab pos="1196975" algn="l"/>
              </a:tabLst>
            </a:pPr>
            <a:r>
              <a:rPr lang="en-US" altLang="zh-CN" sz="2800" b="1" dirty="0">
                <a:solidFill>
                  <a:schemeClr val="tx1"/>
                </a:solidFill>
                <a:ea typeface="楷体_GB2312"/>
                <a:cs typeface="楷体_GB2312"/>
              </a:rPr>
              <a:t>3  </a:t>
            </a:r>
            <a:r>
              <a:rPr lang="en-US" altLang="zh-CN" sz="2800" b="1" dirty="0">
                <a:solidFill>
                  <a:schemeClr val="tx1"/>
                </a:solidFill>
                <a:ea typeface="楷体_GB2312"/>
                <a:cs typeface="Arial" panose="020B0604020202020204" pitchFamily="34" charset="0"/>
              </a:rPr>
              <a:t>Results: Polarization at NICA</a:t>
            </a:r>
            <a:endParaRPr lang="zh-CN" altLang="en-US" sz="2800" b="1" dirty="0">
              <a:solidFill>
                <a:schemeClr val="tx1"/>
              </a:solidFill>
              <a:ea typeface="楷体_GB2312"/>
              <a:cs typeface="Arial" panose="020B0604020202020204" pitchFamily="34" charset="0"/>
            </a:endParaRPr>
          </a:p>
        </p:txBody>
      </p:sp>
      <p:sp>
        <p:nvSpPr>
          <p:cNvPr id="24579" name="Line 47"/>
          <p:cNvSpPr>
            <a:spLocks noChangeShapeType="1"/>
          </p:cNvSpPr>
          <p:nvPr/>
        </p:nvSpPr>
        <p:spPr bwMode="auto">
          <a:xfrm>
            <a:off x="3124200" y="914401"/>
            <a:ext cx="6629400" cy="60325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124" name="Text Box 48"/>
          <p:cNvSpPr txBox="1">
            <a:spLocks noChangeArrowheads="1"/>
          </p:cNvSpPr>
          <p:nvPr/>
        </p:nvSpPr>
        <p:spPr bwMode="auto">
          <a:xfrm>
            <a:off x="1637627" y="792163"/>
            <a:ext cx="430887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1600" i="1" dirty="0">
                <a:solidFill>
                  <a:srgbClr val="C0C0C0"/>
                </a:solidFill>
                <a:latin typeface="+mj-lt"/>
                <a:cs typeface="Times New Roman" panose="02020603050405020304" pitchFamily="18" charset="0"/>
              </a:rPr>
              <a:t>Department of Physics and Technology, University of Bergen</a:t>
            </a:r>
          </a:p>
        </p:txBody>
      </p:sp>
      <p:pic>
        <p:nvPicPr>
          <p:cNvPr id="24581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701" y="488950"/>
            <a:ext cx="847725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95"/>
          <p:cNvSpPr txBox="1">
            <a:spLocks noChangeArrowheads="1"/>
          </p:cNvSpPr>
          <p:nvPr/>
        </p:nvSpPr>
        <p:spPr bwMode="auto">
          <a:xfrm>
            <a:off x="3018183" y="4634537"/>
            <a:ext cx="4610203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85800" indent="-685800">
              <a:spcBef>
                <a:spcPct val="20000"/>
              </a:spcBef>
              <a:buChar char="•"/>
              <a:defRPr sz="13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12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10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r>
              <a:rPr lang="en-US" altLang="zh-CN" sz="1800" dirty="0">
                <a:latin typeface="+mn-lt"/>
                <a:cs typeface="Times New Roman" panose="02020603050405020304" pitchFamily="18" charset="0"/>
              </a:rPr>
              <a:t>Similarity between y component and modulus of Polarization, in magnitude and structure.</a:t>
            </a: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r>
              <a:rPr lang="en-US" altLang="zh-CN" sz="1800" dirty="0">
                <a:latin typeface="+mn-lt"/>
                <a:cs typeface="Times New Roman" panose="02020603050405020304" pitchFamily="18" charset="0"/>
              </a:rPr>
              <a:t>Similarity between NICA and FAIR’s polarization results.</a:t>
            </a: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r>
              <a:rPr lang="en-US" altLang="zh-CN" sz="1800" dirty="0">
                <a:latin typeface="+mn-lt"/>
                <a:cs typeface="Times New Roman" panose="02020603050405020304" pitchFamily="18" charset="0"/>
              </a:rPr>
              <a:t>The net polarization is still negative, which means the first term is larger than the second term, at this time.</a:t>
            </a:r>
          </a:p>
        </p:txBody>
      </p:sp>
      <p:sp>
        <p:nvSpPr>
          <p:cNvPr id="10" name="文本框 16387"/>
          <p:cNvSpPr txBox="1">
            <a:spLocks noChangeArrowheads="1"/>
          </p:cNvSpPr>
          <p:nvPr/>
        </p:nvSpPr>
        <p:spPr bwMode="auto">
          <a:xfrm>
            <a:off x="3159433" y="3877930"/>
            <a:ext cx="682276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400" dirty="0"/>
              <a:t>Fig. 9   </a:t>
            </a:r>
            <a:r>
              <a:rPr lang="en-GB" sz="1400" dirty="0"/>
              <a:t>The y component (left) and the modulus (right) of the polarization for momentum vectors in the transverse plane at </a:t>
            </a:r>
            <a:r>
              <a:rPr lang="en-GB" sz="1400" dirty="0" err="1"/>
              <a:t>pz</a:t>
            </a:r>
            <a:r>
              <a:rPr lang="en-GB" sz="1400" dirty="0"/>
              <a:t> = 0, for the NICA </a:t>
            </a:r>
            <a:r>
              <a:rPr lang="en-GB" sz="1400" dirty="0" err="1"/>
              <a:t>Au+Au</a:t>
            </a:r>
            <a:r>
              <a:rPr lang="en-GB" sz="1400" dirty="0"/>
              <a:t> reaction at 9.3 </a:t>
            </a:r>
            <a:r>
              <a:rPr lang="en-GB" sz="1400" dirty="0" err="1"/>
              <a:t>GeV</a:t>
            </a:r>
            <a:r>
              <a:rPr lang="en-GB" sz="1400" dirty="0"/>
              <a:t>. The figure is in the </a:t>
            </a: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’s rest </a:t>
            </a:r>
            <a:r>
              <a:rPr lang="en-GB" sz="1400" dirty="0"/>
              <a:t>frame.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8183" y="1125107"/>
            <a:ext cx="3177209" cy="274478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5513" y="1149682"/>
            <a:ext cx="3200400" cy="272824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8753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2743200" y="426785"/>
            <a:ext cx="7239000" cy="487363"/>
          </a:xfrm>
        </p:spPr>
        <p:txBody>
          <a:bodyPr>
            <a:noAutofit/>
          </a:bodyPr>
          <a:lstStyle/>
          <a:p>
            <a:pPr eaLnBrk="1" hangingPunct="1">
              <a:tabLst>
                <a:tab pos="1196975" algn="l"/>
              </a:tabLst>
            </a:pP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楷体_GB2312"/>
                <a:cs typeface="Arial" panose="020B0604020202020204" pitchFamily="34" charset="0"/>
              </a:rPr>
              <a:t>Introduction: Spin-orbit Coupling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楷体_GB2312"/>
              <a:cs typeface="Arial" panose="020B0604020202020204" pitchFamily="34" charset="0"/>
            </a:endParaRPr>
          </a:p>
        </p:txBody>
      </p:sp>
      <p:sp>
        <p:nvSpPr>
          <p:cNvPr id="17416" name="矩形 15"/>
          <p:cNvSpPr>
            <a:spLocks noChangeArrowheads="1"/>
          </p:cNvSpPr>
          <p:nvPr/>
        </p:nvSpPr>
        <p:spPr bwMode="auto">
          <a:xfrm>
            <a:off x="1387021" y="4058357"/>
            <a:ext cx="456610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Uncharged body  will be spontaneously magnetized when rotated with fixed axis </a:t>
            </a:r>
            <a:endParaRPr lang="en-GB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 </a:t>
            </a:r>
            <a:r>
              <a:rPr lang="en-GB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J. Barnett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Magnetization by Rotation, Phys. Rev.. 6, 239–270 (1915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).]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7" name="文本框 13"/>
          <p:cNvSpPr txBox="1">
            <a:spLocks noChangeArrowheads="1"/>
          </p:cNvSpPr>
          <p:nvPr/>
        </p:nvSpPr>
        <p:spPr bwMode="auto">
          <a:xfrm>
            <a:off x="1448079" y="5167247"/>
            <a:ext cx="9217024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indent="-285750">
              <a:spcBef>
                <a:spcPct val="0"/>
              </a:spcBef>
            </a:pPr>
            <a:r>
              <a:rPr lang="en-US" altLang="zh-CN" sz="2000" dirty="0" smtClean="0"/>
              <a:t>Coupling between macroscopic orbital angular momentum and microscopic spin angular momentum</a:t>
            </a:r>
          </a:p>
          <a:p>
            <a:pPr marL="285750" indent="-285750">
              <a:spcBef>
                <a:spcPct val="0"/>
              </a:spcBef>
            </a:pPr>
            <a:endParaRPr lang="en-US" sz="2000" dirty="0" smtClean="0"/>
          </a:p>
          <a:p>
            <a:pPr marL="285750" indent="-285750">
              <a:spcBef>
                <a:spcPct val="0"/>
              </a:spcBef>
            </a:pPr>
            <a:r>
              <a:rPr lang="en-US" altLang="zh-CN" sz="2000" dirty="0" smtClean="0"/>
              <a:t>Another interpretation of this coupling: Equipartition of angular momentum degrees of freedom</a:t>
            </a:r>
            <a:endParaRPr lang="en-US" sz="2000" dirty="0"/>
          </a:p>
        </p:txBody>
      </p:sp>
      <p:sp>
        <p:nvSpPr>
          <p:cNvPr id="17419" name="矩形 3"/>
          <p:cNvSpPr>
            <a:spLocks noChangeArrowheads="1"/>
          </p:cNvSpPr>
          <p:nvPr/>
        </p:nvSpPr>
        <p:spPr bwMode="auto">
          <a:xfrm>
            <a:off x="6643517" y="4013086"/>
            <a:ext cx="5105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400" dirty="0" err="1" smtClean="0"/>
              <a:t>Ferromagnet</a:t>
            </a:r>
            <a:r>
              <a:rPr lang="en-US" altLang="zh-CN" sz="1400" dirty="0" smtClean="0"/>
              <a:t> at rest, when put into an external H field, will start to rotate</a:t>
            </a:r>
            <a:endParaRPr lang="nl-NL" altLang="zh-CN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zh-CN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 A</a:t>
            </a:r>
            <a:r>
              <a:rPr lang="nl-NL" altLang="zh-CN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Einstein, W. J. de Haas</a:t>
            </a:r>
            <a:r>
              <a:rPr lang="nl-NL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Koninklijke Akademie van Wetenschappen te Amsterdam, Proceedings, 18 I, 696711 (1915</a:t>
            </a:r>
            <a:r>
              <a:rPr lang="nl-NL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]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1794569"/>
            <a:ext cx="3804779" cy="206373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2318" y="1752229"/>
            <a:ext cx="3785682" cy="21484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矩形 15"/>
              <p:cNvSpPr>
                <a:spLocks noChangeArrowheads="1"/>
              </p:cNvSpPr>
              <p:nvPr/>
            </p:nvSpPr>
            <p:spPr bwMode="auto">
              <a:xfrm>
                <a:off x="5015815" y="2527232"/>
                <a:ext cx="2144939" cy="789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𝑀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χ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𝑔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𝜔</m:t>
                      </m:r>
                    </m:oMath>
                  </m:oMathPara>
                </a14:m>
                <a:endPara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矩形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15815" y="2527232"/>
                <a:ext cx="2144939" cy="78964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7315200" y="1269446"/>
            <a:ext cx="3581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sz="2000" dirty="0" smtClean="0"/>
              <a:t>Einstein-de Hass Effect(1915)</a:t>
            </a:r>
            <a:endParaRPr lang="en-US" sz="2000" dirty="0"/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286000" y="1322517"/>
            <a:ext cx="2590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sz="2000" dirty="0" smtClean="0"/>
              <a:t>Barnett </a:t>
            </a:r>
            <a:r>
              <a:rPr lang="en-US" altLang="zh-CN" sz="2000" dirty="0" smtClean="0"/>
              <a:t>Effect</a:t>
            </a:r>
            <a:r>
              <a:rPr lang="zh-CN" altLang="en-US" sz="2000" dirty="0" smtClean="0"/>
              <a:t> </a:t>
            </a:r>
            <a:r>
              <a:rPr lang="en-US" sz="2000" dirty="0" smtClean="0"/>
              <a:t>(1915)</a:t>
            </a:r>
            <a:endParaRPr lang="en-US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7927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983432" y="444967"/>
            <a:ext cx="9001000" cy="487363"/>
          </a:xfrm>
        </p:spPr>
        <p:txBody>
          <a:bodyPr/>
          <a:lstStyle/>
          <a:p>
            <a:pPr eaLnBrk="1" hangingPunct="1">
              <a:tabLst>
                <a:tab pos="1196975" algn="l"/>
              </a:tabLst>
            </a:pP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Introduction: Angular momentum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Arial" panose="020B0604020202020204" pitchFamily="34" charset="0"/>
            </a:endParaRPr>
          </a:p>
        </p:txBody>
      </p:sp>
      <p:pic>
        <p:nvPicPr>
          <p:cNvPr id="16390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738" y="1143000"/>
            <a:ext cx="4030662" cy="2190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2636837" y="4032779"/>
            <a:ext cx="50529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[ L</a:t>
            </a:r>
            <a:r>
              <a:rPr lang="en-GB" sz="16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. P. </a:t>
            </a:r>
            <a:r>
              <a:rPr lang="en-GB" sz="16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Csernai</a:t>
            </a:r>
            <a:r>
              <a:rPr lang="en-GB" sz="16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, et al. </a:t>
            </a:r>
            <a:r>
              <a:rPr lang="en-GB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Phys. Rev. </a:t>
            </a:r>
            <a:r>
              <a:rPr lang="en-GB" sz="16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C </a:t>
            </a:r>
            <a:r>
              <a:rPr lang="en-GB" sz="1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87</a:t>
            </a:r>
            <a:r>
              <a:rPr lang="en-GB" sz="16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, 034906 (2013</a:t>
            </a:r>
            <a:r>
              <a:rPr lang="en-GB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)]</a:t>
            </a:r>
            <a:endParaRPr lang="en-GB" sz="1600" dirty="0">
              <a:solidFill>
                <a:schemeClr val="accent2">
                  <a:lumMod val="60000"/>
                  <a:lumOff val="40000"/>
                </a:schemeClr>
              </a:solidFill>
              <a:latin typeface="+mj-lt"/>
            </a:endParaRPr>
          </a:p>
        </p:txBody>
      </p:sp>
      <p:pic>
        <p:nvPicPr>
          <p:cNvPr id="16392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893" y="1023145"/>
            <a:ext cx="3898107" cy="2310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文本框 1"/>
          <p:cNvSpPr txBox="1">
            <a:spLocks noChangeArrowheads="1"/>
          </p:cNvSpPr>
          <p:nvPr/>
        </p:nvSpPr>
        <p:spPr bwMode="auto">
          <a:xfrm>
            <a:off x="1641248" y="4855395"/>
            <a:ext cx="846613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indent="-285750">
              <a:spcBef>
                <a:spcPct val="0"/>
              </a:spcBef>
            </a:pPr>
            <a:r>
              <a:rPr lang="en-US" sz="2000" dirty="0"/>
              <a:t>Tilted initial state (Fig.  1) carries the angular momentum from impact. </a:t>
            </a:r>
            <a:endParaRPr lang="en-US" sz="2000" dirty="0" smtClean="0"/>
          </a:p>
          <a:p>
            <a:pPr marL="285750" indent="-285750">
              <a:spcBef>
                <a:spcPct val="0"/>
              </a:spcBef>
            </a:pPr>
            <a:endParaRPr lang="en-US" sz="2000" dirty="0" smtClean="0"/>
          </a:p>
          <a:p>
            <a:pPr marL="285750" indent="-285750">
              <a:spcBef>
                <a:spcPct val="0"/>
              </a:spcBef>
            </a:pPr>
            <a:r>
              <a:rPr lang="en-US" sz="2000" dirty="0" smtClean="0"/>
              <a:t>The </a:t>
            </a:r>
            <a:r>
              <a:rPr lang="en-US" sz="2000" dirty="0"/>
              <a:t>velocity shear (Fig. 2b) will further rotate this initial state, and even leads to Kelvin Helmholtz Instability(KHI).</a:t>
            </a:r>
            <a:endParaRPr lang="en-GB" sz="2000" dirty="0"/>
          </a:p>
        </p:txBody>
      </p:sp>
      <p:sp>
        <p:nvSpPr>
          <p:cNvPr id="16394" name="矩形 2"/>
          <p:cNvSpPr>
            <a:spLocks noChangeArrowheads="1"/>
          </p:cNvSpPr>
          <p:nvPr/>
        </p:nvSpPr>
        <p:spPr bwMode="auto">
          <a:xfrm>
            <a:off x="6027738" y="3486150"/>
            <a:ext cx="460476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Fig.2  (a)Transverse view. (b) Shear velocity profile.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95" name="矩形 12"/>
          <p:cNvSpPr>
            <a:spLocks noChangeArrowheads="1"/>
          </p:cNvSpPr>
          <p:nvPr/>
        </p:nvSpPr>
        <p:spPr bwMode="auto">
          <a:xfrm>
            <a:off x="1660301" y="3549229"/>
            <a:ext cx="441540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Fig.1 3D view after collisions. Tilted Initial State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08952" y="72282"/>
            <a:ext cx="2483048" cy="1789899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9812398" y="1781889"/>
            <a:ext cx="256352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X.N. Wang, </a:t>
            </a:r>
            <a:r>
              <a:rPr lang="en-GB" sz="10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et al</a:t>
            </a:r>
            <a:r>
              <a:rPr lang="en-GB" sz="1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., PRC</a:t>
            </a:r>
            <a:r>
              <a:rPr lang="en-GB" sz="1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77</a:t>
            </a:r>
            <a:r>
              <a:rPr lang="en-GB" sz="1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, 044902 (2008)</a:t>
            </a:r>
            <a:endParaRPr lang="en-GB" sz="1000" dirty="0">
              <a:solidFill>
                <a:schemeClr val="accent2">
                  <a:lumMod val="60000"/>
                  <a:lumOff val="40000"/>
                </a:schemeClr>
              </a:solidFill>
              <a:latin typeface="+mj-lt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1957217" y="375055"/>
            <a:ext cx="7239000" cy="487363"/>
          </a:xfrm>
        </p:spPr>
        <p:txBody>
          <a:bodyPr/>
          <a:lstStyle/>
          <a:p>
            <a:pPr eaLnBrk="1" hangingPunct="1">
              <a:tabLst>
                <a:tab pos="1196975" algn="l"/>
              </a:tabLst>
            </a:pPr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Introduction: </a:t>
            </a:r>
            <a:r>
              <a:rPr lang="en-US" altLang="zh-CN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Vorticity</a:t>
            </a:r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 and Polarization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81737" y="4092490"/>
            <a:ext cx="36865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[ F</a:t>
            </a:r>
            <a:r>
              <a:rPr lang="en-GB" sz="14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. </a:t>
            </a:r>
            <a:r>
              <a:rPr lang="en-GB" sz="14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Becattini</a:t>
            </a:r>
            <a:r>
              <a:rPr lang="en-GB" sz="14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, et al. PRC </a:t>
            </a:r>
            <a:r>
              <a:rPr lang="en-GB" sz="1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88</a:t>
            </a:r>
            <a:r>
              <a:rPr lang="en-GB" sz="14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, 034905 (2013</a:t>
            </a:r>
            <a:r>
              <a:rPr lang="en-GB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) ]</a:t>
            </a:r>
            <a:endParaRPr lang="en-GB" sz="1400" dirty="0">
              <a:solidFill>
                <a:schemeClr val="accent2">
                  <a:lumMod val="60000"/>
                  <a:lumOff val="40000"/>
                </a:schemeClr>
              </a:solidFill>
              <a:latin typeface="+mj-lt"/>
            </a:endParaRPr>
          </a:p>
        </p:txBody>
      </p:sp>
      <p:pic>
        <p:nvPicPr>
          <p:cNvPr id="17415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200959"/>
            <a:ext cx="3402806" cy="2350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6" name="矩形 15"/>
          <p:cNvSpPr>
            <a:spLocks noChangeArrowheads="1"/>
          </p:cNvSpPr>
          <p:nvPr/>
        </p:nvSpPr>
        <p:spPr bwMode="auto">
          <a:xfrm>
            <a:off x="1387021" y="3575513"/>
            <a:ext cx="444227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3   The </a:t>
            </a:r>
            <a:r>
              <a:rPr lang="en-GB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vorticity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calculated in the reaction (</a:t>
            </a:r>
            <a:r>
              <a:rPr lang="en-GB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xz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plane at t = 0.17 </a:t>
            </a:r>
            <a:r>
              <a:rPr lang="en-GB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fm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/c after the start of fluid dynamical evolution.</a:t>
            </a:r>
          </a:p>
        </p:txBody>
      </p:sp>
      <p:sp>
        <p:nvSpPr>
          <p:cNvPr id="17417" name="文本框 13"/>
          <p:cNvSpPr txBox="1">
            <a:spLocks noChangeArrowheads="1"/>
          </p:cNvSpPr>
          <p:nvPr/>
        </p:nvSpPr>
        <p:spPr bwMode="auto">
          <a:xfrm>
            <a:off x="1219200" y="4917244"/>
            <a:ext cx="92202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indent="-285750">
              <a:spcBef>
                <a:spcPct val="0"/>
              </a:spcBef>
            </a:pPr>
            <a:r>
              <a:rPr lang="en-US" sz="2000" dirty="0"/>
              <a:t>The rotation can lead to observable </a:t>
            </a:r>
            <a:r>
              <a:rPr lang="en-US" sz="2000" dirty="0" err="1"/>
              <a:t>vorticity</a:t>
            </a:r>
            <a:r>
              <a:rPr lang="en-US" sz="2000" dirty="0"/>
              <a:t> (Fig. 3</a:t>
            </a:r>
            <a:r>
              <a:rPr lang="en-US" sz="2000" dirty="0" smtClean="0"/>
              <a:t>), and </a:t>
            </a:r>
            <a:r>
              <a:rPr lang="en-US" sz="2000" dirty="0"/>
              <a:t>polarization (Fig. 4). </a:t>
            </a:r>
            <a:endParaRPr lang="en-US" sz="2000" dirty="0" smtClean="0"/>
          </a:p>
          <a:p>
            <a:pPr marL="285750" indent="-285750">
              <a:spcBef>
                <a:spcPct val="0"/>
              </a:spcBef>
            </a:pPr>
            <a:endParaRPr lang="en-US" sz="2000" dirty="0"/>
          </a:p>
          <a:p>
            <a:pPr marL="285750" indent="-285750">
              <a:spcBef>
                <a:spcPct val="0"/>
              </a:spcBef>
            </a:pPr>
            <a:r>
              <a:rPr lang="en-US" sz="2000" dirty="0"/>
              <a:t>The initial angular momentum can be transfer to the polarization at final state, via </a:t>
            </a:r>
            <a:r>
              <a:rPr lang="en-US" sz="2000" dirty="0">
                <a:solidFill>
                  <a:srgbClr val="FF0000"/>
                </a:solidFill>
              </a:rPr>
              <a:t>spin-orbital coupling </a:t>
            </a:r>
            <a:r>
              <a:rPr lang="en-US" sz="2000" dirty="0"/>
              <a:t>or </a:t>
            </a:r>
            <a:r>
              <a:rPr lang="en-US" sz="2000" dirty="0" err="1"/>
              <a:t>equipartition</a:t>
            </a:r>
            <a:r>
              <a:rPr lang="en-US" sz="2000" dirty="0"/>
              <a:t> of the </a:t>
            </a:r>
            <a:r>
              <a:rPr lang="en-US" sz="2000" dirty="0" smtClean="0"/>
              <a:t>freedom of angular momentum.</a:t>
            </a:r>
            <a:endParaRPr lang="en-US" sz="2000" dirty="0"/>
          </a:p>
        </p:txBody>
      </p:sp>
      <p:pic>
        <p:nvPicPr>
          <p:cNvPr id="17418" name="Picture 5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033397"/>
            <a:ext cx="3623469" cy="2531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9" name="矩形 3"/>
          <p:cNvSpPr>
            <a:spLocks noChangeArrowheads="1"/>
          </p:cNvSpPr>
          <p:nvPr/>
        </p:nvSpPr>
        <p:spPr bwMode="auto">
          <a:xfrm>
            <a:off x="6248400" y="3574842"/>
            <a:ext cx="4038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4. The dominant y component of the observable polarization, </a:t>
            </a:r>
            <a:r>
              <a:rPr lang="el-GR" altLang="zh-CN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altLang="zh-CN" sz="1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</a:t>
            </a:r>
            <a:r>
              <a:rPr lang="el-GR" altLang="zh-CN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altLang="zh-CN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’s</a:t>
            </a:r>
            <a:r>
              <a:rPr lang="el-GR" altLang="zh-CN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rest frame.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721618" y="4092490"/>
            <a:ext cx="37730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[ L</a:t>
            </a:r>
            <a:r>
              <a:rPr lang="en-GB" sz="14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. P. </a:t>
            </a:r>
            <a:r>
              <a:rPr lang="en-GB" sz="14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Csernai</a:t>
            </a:r>
            <a:r>
              <a:rPr lang="en-GB" sz="14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, et al, PRC </a:t>
            </a:r>
            <a:r>
              <a:rPr lang="en-GB" sz="1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87</a:t>
            </a:r>
            <a:r>
              <a:rPr lang="en-GB" sz="14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, 034906 (2013</a:t>
            </a:r>
            <a:r>
              <a:rPr lang="en-GB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)]</a:t>
            </a:r>
            <a:endParaRPr lang="en-GB" sz="1400" dirty="0">
              <a:solidFill>
                <a:schemeClr val="accent2">
                  <a:lumMod val="60000"/>
                  <a:lumOff val="40000"/>
                </a:schemeClr>
              </a:solidFill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717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2590800" y="371945"/>
            <a:ext cx="7315200" cy="487363"/>
          </a:xfrm>
        </p:spPr>
        <p:txBody>
          <a:bodyPr/>
          <a:lstStyle/>
          <a:p>
            <a:pPr eaLnBrk="1" hangingPunct="1">
              <a:tabLst>
                <a:tab pos="1196975" algn="l"/>
              </a:tabLst>
            </a:pP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Introduction</a:t>
            </a:r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: </a:t>
            </a: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Hydrodynamic Simulation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Arial" panose="020B0604020202020204" pitchFamily="34" charset="0"/>
            </a:endParaRPr>
          </a:p>
        </p:txBody>
      </p:sp>
      <p:pic>
        <p:nvPicPr>
          <p:cNvPr id="18438" name="图片 1638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982567"/>
            <a:ext cx="4625974" cy="2331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文本框 16387"/>
          <p:cNvSpPr txBox="1">
            <a:spLocks noChangeArrowheads="1"/>
          </p:cNvSpPr>
          <p:nvPr/>
        </p:nvSpPr>
        <p:spPr bwMode="auto">
          <a:xfrm>
            <a:off x="3886200" y="3428461"/>
            <a:ext cx="3962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400" dirty="0"/>
              <a:t>Fig. 5   Space-time evolution in </a:t>
            </a:r>
            <a:r>
              <a:rPr lang="en-US" sz="1400" dirty="0" err="1"/>
              <a:t>Bjorken</a:t>
            </a:r>
            <a:r>
              <a:rPr lang="en-US" sz="1400" dirty="0"/>
              <a:t> model</a:t>
            </a:r>
            <a:endParaRPr lang="en-GB" sz="1400" dirty="0"/>
          </a:p>
        </p:txBody>
      </p:sp>
      <p:sp>
        <p:nvSpPr>
          <p:cNvPr id="18440" name="文本框 16393"/>
          <p:cNvSpPr txBox="1">
            <a:spLocks noChangeArrowheads="1"/>
          </p:cNvSpPr>
          <p:nvPr/>
        </p:nvSpPr>
        <p:spPr bwMode="auto">
          <a:xfrm>
            <a:off x="1295400" y="3850640"/>
            <a:ext cx="998220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latin typeface="+mn-lt"/>
                <a:ea typeface="Arial Unicode MS" panose="020B0604020202020204" pitchFamily="34" charset="-122"/>
                <a:cs typeface="Arial Unicode MS" panose="020B0604020202020204" pitchFamily="34" charset="-122"/>
              </a:rPr>
              <a:t>An initial state based </a:t>
            </a:r>
            <a:r>
              <a:rPr lang="en-US" sz="2000" dirty="0" smtClean="0">
                <a:latin typeface="+mn-lt"/>
                <a:ea typeface="Arial Unicode MS" panose="020B0604020202020204" pitchFamily="34" charset="-122"/>
                <a:cs typeface="Arial Unicode MS" panose="020B0604020202020204" pitchFamily="34" charset="-122"/>
              </a:rPr>
              <a:t>Yang-Mills </a:t>
            </a:r>
            <a:r>
              <a:rPr lang="en-US" sz="2000" dirty="0">
                <a:latin typeface="+mn-lt"/>
                <a:ea typeface="Arial Unicode MS" panose="020B0604020202020204" pitchFamily="34" charset="-122"/>
                <a:cs typeface="Arial Unicode MS" panose="020B0604020202020204" pitchFamily="34" charset="-122"/>
              </a:rPr>
              <a:t>fields (flux tube) is formed after Lorentz contracted nuclei penetrate each other, then system evolves with a (3+1)D fluid </a:t>
            </a:r>
            <a:r>
              <a:rPr lang="en-US" sz="2000" dirty="0" smtClean="0">
                <a:latin typeface="+mn-lt"/>
                <a:ea typeface="Arial Unicode MS" panose="020B0604020202020204" pitchFamily="34" charset="-122"/>
                <a:cs typeface="Arial Unicode MS" panose="020B0604020202020204" pitchFamily="34" charset="-122"/>
              </a:rPr>
              <a:t>dynamics: the high resolution Particle-In-Cell Relativistic (PICR) hydrodynamic model. 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q"/>
            </a:pPr>
            <a:endParaRPr lang="en-US" sz="2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latin typeface="+mn-lt"/>
                <a:ea typeface="Arial Unicode MS" panose="020B0604020202020204" pitchFamily="34" charset="-122"/>
                <a:cs typeface="Arial Unicode MS" panose="020B0604020202020204" pitchFamily="34" charset="-122"/>
              </a:rPr>
              <a:t>The major part of freeze out </a:t>
            </a:r>
            <a:r>
              <a:rPr lang="en-US" sz="2000" dirty="0" err="1">
                <a:latin typeface="+mn-lt"/>
                <a:ea typeface="Arial Unicode MS" panose="020B0604020202020204" pitchFamily="34" charset="-122"/>
                <a:cs typeface="Arial Unicode MS" panose="020B0604020202020204" pitchFamily="34" charset="-122"/>
              </a:rPr>
              <a:t>hypersurface</a:t>
            </a:r>
            <a:r>
              <a:rPr lang="en-US" sz="2000" dirty="0">
                <a:latin typeface="+mn-lt"/>
                <a:ea typeface="Arial Unicode MS" panose="020B0604020202020204" pitchFamily="34" charset="-122"/>
                <a:cs typeface="Arial Unicode MS" panose="020B0604020202020204" pitchFamily="34" charset="-122"/>
              </a:rPr>
              <a:t> is assumed to be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Arial Unicode MS" panose="020B0604020202020204" pitchFamily="34" charset="-122"/>
                <a:cs typeface="Arial Unicode MS" panose="020B0604020202020204" pitchFamily="34" charset="-122"/>
              </a:rPr>
              <a:t>time like </a:t>
            </a:r>
            <a:r>
              <a:rPr lang="en-US" sz="2000" dirty="0" smtClean="0">
                <a:latin typeface="+mn-lt"/>
                <a:ea typeface="Arial Unicode MS" panose="020B0604020202020204" pitchFamily="34" charset="-122"/>
                <a:cs typeface="Arial Unicode MS" panose="020B0604020202020204" pitchFamily="34" charset="-122"/>
              </a:rPr>
              <a:t>here. And we </a:t>
            </a:r>
            <a:r>
              <a:rPr lang="en-US" sz="2000" dirty="0">
                <a:latin typeface="+mn-lt"/>
                <a:ea typeface="Arial Unicode MS" panose="020B0604020202020204" pitchFamily="34" charset="-122"/>
                <a:cs typeface="Arial Unicode MS" panose="020B0604020202020204" pitchFamily="34" charset="-122"/>
              </a:rPr>
              <a:t>use the ideal-gas </a:t>
            </a:r>
            <a:r>
              <a:rPr lang="en-US" sz="2000" dirty="0" smtClean="0">
                <a:latin typeface="+mn-lt"/>
                <a:ea typeface="Arial Unicode MS" panose="020B0604020202020204" pitchFamily="34" charset="-122"/>
                <a:cs typeface="Arial Unicode MS" panose="020B0604020202020204" pitchFamily="34" charset="-122"/>
              </a:rPr>
              <a:t>post-FO distribution</a:t>
            </a:r>
            <a:r>
              <a:rPr lang="en-US" sz="2000" dirty="0">
                <a:latin typeface="+mn-lt"/>
                <a:ea typeface="Arial Unicode MS" panose="020B0604020202020204" pitchFamily="34" charset="-122"/>
                <a:cs typeface="Arial Unicode MS" panose="020B0604020202020204" pitchFamily="34" charset="-122"/>
              </a:rPr>
              <a:t>. The precise FO prescription in Hydro fluid dynamics was discussed in </a:t>
            </a:r>
            <a:r>
              <a:rPr lang="en-US" sz="2000" dirty="0" smtClean="0">
                <a:latin typeface="+mn-lt"/>
                <a:ea typeface="Arial Unicode MS" panose="020B0604020202020204" pitchFamily="34" charset="-122"/>
                <a:cs typeface="Arial Unicode MS" panose="020B0604020202020204" pitchFamily="34" charset="-122"/>
              </a:rPr>
              <a:t>Ref. </a:t>
            </a:r>
            <a:r>
              <a:rPr lang="en-US" sz="2000" dirty="0">
                <a:latin typeface="+mn-lt"/>
                <a:ea typeface="Arial Unicode MS" panose="020B0604020202020204" pitchFamily="34" charset="-122"/>
                <a:cs typeface="Arial Unicode MS" panose="020B0604020202020204" pitchFamily="34" charset="-122"/>
              </a:rPr>
              <a:t>[Yu Cheng, 2011]. </a:t>
            </a:r>
            <a:endParaRPr lang="en-GB" sz="2000" dirty="0">
              <a:latin typeface="+mn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146426" y="6343927"/>
            <a:ext cx="52355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[ Yun </a:t>
            </a:r>
            <a:r>
              <a:rPr lang="en-GB" sz="1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Cheng, </a:t>
            </a:r>
            <a:r>
              <a:rPr lang="en-US" sz="1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et al., </a:t>
            </a:r>
            <a:r>
              <a:rPr lang="sv-SE" sz="1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Phys. Rev. C </a:t>
            </a:r>
            <a:r>
              <a:rPr lang="sv-SE" sz="16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81</a:t>
            </a:r>
            <a:r>
              <a:rPr lang="sv-SE" sz="1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, 064910 (2010</a:t>
            </a:r>
            <a:r>
              <a:rPr lang="sv-SE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) ]</a:t>
            </a:r>
            <a:endParaRPr lang="en-GB" sz="1600" dirty="0">
              <a:solidFill>
                <a:schemeClr val="accent2">
                  <a:lumMod val="60000"/>
                  <a:lumOff val="40000"/>
                </a:schemeClr>
              </a:solidFill>
              <a:latin typeface="+mj-lt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2782818" y="317536"/>
            <a:ext cx="6145282" cy="487363"/>
          </a:xfrm>
        </p:spPr>
        <p:txBody>
          <a:bodyPr/>
          <a:lstStyle/>
          <a:p>
            <a:pPr eaLnBrk="1" hangingPunct="1">
              <a:tabLst>
                <a:tab pos="1196975" algn="l"/>
              </a:tabLst>
            </a:pP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Polarization </a:t>
            </a:r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vector 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23381" y="6450535"/>
            <a:ext cx="7107237" cy="3397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GB" sz="16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F. </a:t>
            </a:r>
            <a:r>
              <a:rPr lang="en-GB" sz="16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Becattini</a:t>
            </a:r>
            <a:r>
              <a:rPr lang="en-GB" sz="16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, L.P. </a:t>
            </a:r>
            <a:r>
              <a:rPr lang="en-GB" sz="16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Csernai</a:t>
            </a:r>
            <a:r>
              <a:rPr lang="en-GB" sz="16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, and D.J. Wang, Phys. Rev. C </a:t>
            </a:r>
            <a:r>
              <a:rPr lang="en-GB" sz="1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88</a:t>
            </a:r>
            <a:r>
              <a:rPr lang="en-GB" sz="16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, 034905 (2013).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88" name="文本框 11"/>
              <p:cNvSpPr txBox="1">
                <a:spLocks noChangeArrowheads="1"/>
              </p:cNvSpPr>
              <p:nvPr/>
            </p:nvSpPr>
            <p:spPr bwMode="auto">
              <a:xfrm>
                <a:off x="1371600" y="594039"/>
                <a:ext cx="9601200" cy="31294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sz="1800" dirty="0" smtClean="0"/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sz="1800" dirty="0" smtClean="0"/>
                  <a:t>Refs. </a:t>
                </a:r>
                <a:r>
                  <a:rPr lang="en-US" sz="1800" dirty="0"/>
                  <a:t>[</a:t>
                </a:r>
                <a:r>
                  <a:rPr lang="en-US" sz="1800" dirty="0" err="1"/>
                  <a:t>Becattini</a:t>
                </a:r>
                <a:r>
                  <a:rPr lang="en-US" sz="1800" dirty="0"/>
                  <a:t>, </a:t>
                </a:r>
                <a:r>
                  <a:rPr lang="en-US" sz="1800" dirty="0" smtClean="0"/>
                  <a:t>2008, 2013] revisited the relativistic thermodynamics with spin: adding  a rotation term into the </a:t>
                </a:r>
                <a:r>
                  <a:rPr lang="en-US" sz="1800" dirty="0" smtClean="0">
                    <a:solidFill>
                      <a:srgbClr val="FF0000"/>
                    </a:solidFill>
                  </a:rPr>
                  <a:t>density operator </a:t>
                </a:r>
                <a:r>
                  <a:rPr lang="en-US" sz="1800" dirty="0" smtClean="0"/>
                  <a:t>for a rotating gas system in local equilibrium:</a:t>
                </a:r>
                <a:endParaRPr lang="en-US" sz="1800" dirty="0"/>
              </a:p>
              <a:p>
                <a:pPr>
                  <a:spcBef>
                    <a:spcPct val="0"/>
                  </a:spcBef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</m:acc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den>
                      </m:f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𝑒𝑥𝑝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[−</m:t>
                      </m:r>
                      <m:acc>
                        <m:accPr>
                          <m:chr m:val="̂"/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acc>
                        <m:accPr>
                          <m:chr m:val="̂"/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  <m:r>
                        <a:rPr lang="en-US" sz="22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acc>
                        <m:accPr>
                          <m:chr m:val="̂"/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</m:acc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2200" dirty="0" smtClean="0"/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sz="1800" dirty="0" smtClean="0"/>
                  <a:t>     distribution function       Spin tensor       Pauli-</a:t>
                </a:r>
                <a:r>
                  <a:rPr lang="en-US" sz="1800" dirty="0" err="1" smtClean="0"/>
                  <a:t>Lubanski</a:t>
                </a:r>
                <a:r>
                  <a:rPr lang="en-US" sz="1800" dirty="0" smtClean="0"/>
                  <a:t> vector      Polarization 4-vector</a:t>
                </a: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sz="1800" dirty="0" smtClean="0"/>
                  <a:t>     The </a:t>
                </a:r>
                <a:r>
                  <a:rPr lang="el-GR" sz="1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Λ</a:t>
                </a:r>
                <a:r>
                  <a:rPr lang="en-US" sz="1800" dirty="0"/>
                  <a:t>polarization </a:t>
                </a:r>
                <a:r>
                  <a:rPr lang="en-US" sz="1800" dirty="0" smtClean="0"/>
                  <a:t>(3-)vector in CM frame: </a:t>
                </a:r>
              </a:p>
              <a:p>
                <a:pPr>
                  <a:spcBef>
                    <a:spcPct val="0"/>
                  </a:spcBef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az-Cyrl-AZ" sz="1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П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n-US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ħ</m:t>
                          </m:r>
                          <m:r>
                            <a:rPr lang="en-US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d>
                              <m:d>
                                <m:d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𝛻</m:t>
                                  </m:r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×</m:t>
                                  </m:r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d>
                            </m:e>
                          </m:nary>
                        </m:num>
                        <m:den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𝑑𝑉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d>
                            </m:e>
                          </m:nary>
                        </m:den>
                      </m:f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ħ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US" sz="1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𝑑𝑉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d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8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𝜕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𝑡</m:t>
                                      </m:r>
                                    </m:sub>
                                  </m:s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𝛻</m:t>
                                  </m:r>
                                  <m:sSup>
                                    <m:sSup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p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nary>
                        </m:num>
                        <m:den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𝑑𝑉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d>
                            </m:e>
                          </m:nary>
                        </m:den>
                      </m:f>
                    </m:oMath>
                  </m:oMathPara>
                </a14:m>
                <a:endParaRPr lang="en-GB" sz="1800" dirty="0" smtClean="0"/>
              </a:p>
              <a:p>
                <a:pPr>
                  <a:spcBef>
                    <a:spcPct val="0"/>
                  </a:spcBef>
                  <a:buNone/>
                </a:pPr>
                <a:r>
                  <a:rPr lang="en-US" sz="1800" dirty="0" smtClean="0">
                    <a:solidFill>
                      <a:srgbClr val="FF0000"/>
                    </a:solidFill>
                  </a:rPr>
                  <a:t>                                                              Vorticity                                   Expansion</a:t>
                </a:r>
                <a:endParaRPr lang="en-GB" sz="1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488" name="文本框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71600" y="594039"/>
                <a:ext cx="9601200" cy="3129446"/>
              </a:xfrm>
              <a:prstGeom prst="rect">
                <a:avLst/>
              </a:prstGeom>
              <a:blipFill rotWithShape="0">
                <a:blip r:embed="rId3"/>
                <a:stretch>
                  <a:fillRect l="-508" b="-19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1371600" y="3559611"/>
                <a:ext cx="9431373" cy="6461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altLang="zh-CN" dirty="0">
                    <a:latin typeface="+mn-lt"/>
                    <a:cs typeface="Times New Roman" panose="02020603050405020304" pitchFamily="18" charset="0"/>
                  </a:rPr>
                  <a:t>where                                        is the inverse temperature four-vector field. Then thermal </a:t>
                </a:r>
                <a:r>
                  <a:rPr lang="en-US" altLang="zh-CN" dirty="0" err="1">
                    <a:latin typeface="+mn-lt"/>
                    <a:cs typeface="Times New Roman" panose="02020603050405020304" pitchFamily="18" charset="0"/>
                  </a:rPr>
                  <a:t>vorticity</a:t>
                </a:r>
                <a:r>
                  <a:rPr lang="en-US" altLang="zh-CN" dirty="0">
                    <a:latin typeface="+mn-lt"/>
                    <a:cs typeface="Times New Roman" panose="02020603050405020304" pitchFamily="18" charset="0"/>
                  </a:rPr>
                  <a:t> is </a:t>
                </a:r>
                <a:r>
                  <a:rPr lang="el-GR" altLang="zh-CN" dirty="0" smtClean="0">
                    <a:latin typeface="+mn-lt"/>
                  </a:rPr>
                  <a:t>ω= 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𝛻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zh-CN" alt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altLang="zh-CN" dirty="0">
                    <a:latin typeface="+mn-lt"/>
                  </a:rPr>
                  <a:t>.</a:t>
                </a:r>
                <a:endParaRPr lang="en-GB" dirty="0">
                  <a:latin typeface="+mn-lt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3559611"/>
                <a:ext cx="9431373" cy="646112"/>
              </a:xfrm>
              <a:prstGeom prst="rect">
                <a:avLst/>
              </a:prstGeom>
              <a:blipFill rotWithShape="0">
                <a:blip r:embed="rId4"/>
                <a:stretch>
                  <a:fillRect l="-517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493" name="Picture 5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581746"/>
            <a:ext cx="243205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文本框 14"/>
          <p:cNvSpPr txBox="1">
            <a:spLocks noChangeArrowheads="1"/>
          </p:cNvSpPr>
          <p:nvPr/>
        </p:nvSpPr>
        <p:spPr bwMode="auto">
          <a:xfrm>
            <a:off x="1371600" y="4237912"/>
            <a:ext cx="95837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800" dirty="0" smtClean="0"/>
              <a:t>In experiments, the polarization is measured in particle’s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rest frame---- Lorentz-boosting: </a:t>
            </a:r>
            <a:r>
              <a:rPr lang="en-US" sz="1800" dirty="0" smtClean="0"/>
              <a:t> </a:t>
            </a:r>
            <a:endParaRPr lang="en-GB" sz="1800" dirty="0"/>
          </a:p>
        </p:txBody>
      </p:sp>
      <p:pic>
        <p:nvPicPr>
          <p:cNvPr id="31" name="图片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4706286"/>
            <a:ext cx="33337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文本框 14"/>
              <p:cNvSpPr txBox="1">
                <a:spLocks noChangeArrowheads="1"/>
              </p:cNvSpPr>
              <p:nvPr/>
            </p:nvSpPr>
            <p:spPr bwMode="auto">
              <a:xfrm>
                <a:off x="1389027" y="5209516"/>
                <a:ext cx="9413946" cy="1602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sz="1800" dirty="0" smtClean="0"/>
                  <a:t>In experiments, the polarization is measured globally-----Integrating the y component of polarization </a:t>
                </a:r>
                <a:r>
                  <a:rPr lang="el-GR" sz="1800" dirty="0"/>
                  <a:t>Π</a:t>
                </a:r>
                <a:r>
                  <a:rPr lang="en-GB" sz="1800" baseline="-25000" dirty="0" smtClean="0"/>
                  <a:t>0y</a:t>
                </a:r>
                <a:r>
                  <a:rPr lang="en-GB" sz="1800" dirty="0" smtClean="0"/>
                  <a:t>(p) </a:t>
                </a:r>
                <a:r>
                  <a:rPr lang="en-GB" sz="1800" dirty="0"/>
                  <a:t>over momentum space, </a:t>
                </a:r>
                <a:r>
                  <a:rPr lang="en-GB" sz="1800" dirty="0" smtClean="0"/>
                  <a:t>to obtain the </a:t>
                </a:r>
                <a:r>
                  <a:rPr lang="en-GB" sz="1800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global </a:t>
                </a:r>
                <a:r>
                  <a:rPr lang="en-GB" sz="1800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polarization</a:t>
                </a:r>
                <a:r>
                  <a:rPr lang="en-GB" sz="1800" dirty="0" smtClean="0"/>
                  <a:t>:</a:t>
                </a:r>
              </a:p>
              <a:p>
                <a:pPr>
                  <a:spcBef>
                    <a:spcPct val="0"/>
                  </a:spcBef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GB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z-Cyrl-AZ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П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sSub>
                        <m:sSubPr>
                          <m:ctrlPr>
                            <a:rPr lang="en-GB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&gt;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𝑑𝑝𝑑𝑥</m:t>
                              </m:r>
                              <m:sSub>
                                <m:sSub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az-Cyrl-AZ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П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𝑑𝑝𝑑𝑥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den>
                      </m:f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𝑑𝑝</m:t>
                              </m:r>
                              <m:sSub>
                                <m:sSub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az-Cyrl-AZ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П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𝑑𝑝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  <m:r>
                                <a:rPr lang="en-US" sz="1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en-GB" sz="1800" dirty="0"/>
              </a:p>
              <a:p>
                <a:pPr>
                  <a:spcBef>
                    <a:spcPct val="0"/>
                  </a:spcBef>
                  <a:buFontTx/>
                  <a:buNone/>
                </a:pPr>
                <a:endParaRPr lang="en-GB" sz="1800" dirty="0"/>
              </a:p>
            </p:txBody>
          </p:sp>
        </mc:Choice>
        <mc:Fallback xmlns="">
          <p:sp>
            <p:nvSpPr>
              <p:cNvPr id="19" name="文本框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89027" y="5209516"/>
                <a:ext cx="9413946" cy="1602811"/>
              </a:xfrm>
              <a:prstGeom prst="rect">
                <a:avLst/>
              </a:prstGeom>
              <a:blipFill rotWithShape="0">
                <a:blip r:embed="rId7"/>
                <a:stretch>
                  <a:fillRect l="-583" t="-228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组合 1"/>
          <p:cNvGrpSpPr/>
          <p:nvPr/>
        </p:nvGrpSpPr>
        <p:grpSpPr>
          <a:xfrm>
            <a:off x="5334000" y="2596877"/>
            <a:ext cx="4123514" cy="728547"/>
            <a:chOff x="5325286" y="2329150"/>
            <a:chExt cx="4123514" cy="728547"/>
          </a:xfrm>
        </p:grpSpPr>
        <p:sp>
          <p:nvSpPr>
            <p:cNvPr id="20490" name="文本框 2"/>
            <p:cNvSpPr txBox="1">
              <a:spLocks noChangeArrowheads="1"/>
            </p:cNvSpPr>
            <p:nvPr/>
          </p:nvSpPr>
          <p:spPr bwMode="auto">
            <a:xfrm>
              <a:off x="5325286" y="2340632"/>
              <a:ext cx="762000" cy="31249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GB"/>
            </a:p>
          </p:txBody>
        </p:sp>
        <p:sp>
          <p:nvSpPr>
            <p:cNvPr id="20491" name="文本框 12"/>
            <p:cNvSpPr txBox="1">
              <a:spLocks noChangeArrowheads="1"/>
            </p:cNvSpPr>
            <p:nvPr/>
          </p:nvSpPr>
          <p:spPr bwMode="auto">
            <a:xfrm>
              <a:off x="8229600" y="2329150"/>
              <a:ext cx="1219200" cy="31249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GB"/>
            </a:p>
          </p:txBody>
        </p:sp>
        <p:cxnSp>
          <p:nvCxnSpPr>
            <p:cNvPr id="5" name="直接箭头连接符 4"/>
            <p:cNvCxnSpPr/>
            <p:nvPr/>
          </p:nvCxnSpPr>
          <p:spPr>
            <a:xfrm>
              <a:off x="5855459" y="2653130"/>
              <a:ext cx="0" cy="40456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箭头连接符 8"/>
            <p:cNvCxnSpPr/>
            <p:nvPr/>
          </p:nvCxnSpPr>
          <p:spPr>
            <a:xfrm>
              <a:off x="8928100" y="2641648"/>
              <a:ext cx="0" cy="33873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"/>
          <p:cNvSpPr txBox="1">
            <a:spLocks noChangeArrowheads="1"/>
          </p:cNvSpPr>
          <p:nvPr/>
        </p:nvSpPr>
        <p:spPr bwMode="auto">
          <a:xfrm>
            <a:off x="7467600" y="1643054"/>
            <a:ext cx="381000" cy="33618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/>
          </a:p>
        </p:txBody>
      </p:sp>
      <p:sp>
        <p:nvSpPr>
          <p:cNvPr id="3" name="右箭头 2"/>
          <p:cNvSpPr/>
          <p:nvPr/>
        </p:nvSpPr>
        <p:spPr>
          <a:xfrm>
            <a:off x="1524000" y="2209800"/>
            <a:ext cx="228600" cy="57201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右箭头 16"/>
          <p:cNvSpPr/>
          <p:nvPr/>
        </p:nvSpPr>
        <p:spPr>
          <a:xfrm>
            <a:off x="3848100" y="2209800"/>
            <a:ext cx="228600" cy="57201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右箭头 17"/>
          <p:cNvSpPr/>
          <p:nvPr/>
        </p:nvSpPr>
        <p:spPr>
          <a:xfrm>
            <a:off x="5403395" y="2212623"/>
            <a:ext cx="228600" cy="57201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右箭头 19"/>
          <p:cNvSpPr/>
          <p:nvPr/>
        </p:nvSpPr>
        <p:spPr>
          <a:xfrm>
            <a:off x="8073116" y="2209800"/>
            <a:ext cx="228600" cy="57201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右箭头 20"/>
          <p:cNvSpPr/>
          <p:nvPr/>
        </p:nvSpPr>
        <p:spPr>
          <a:xfrm>
            <a:off x="1524000" y="2450918"/>
            <a:ext cx="228600" cy="57201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2782818" y="317536"/>
            <a:ext cx="6145282" cy="487363"/>
          </a:xfrm>
        </p:spPr>
        <p:txBody>
          <a:bodyPr/>
          <a:lstStyle/>
          <a:p>
            <a:pPr eaLnBrk="1" hangingPunct="1">
              <a:tabLst>
                <a:tab pos="1196975" algn="l"/>
              </a:tabLst>
            </a:pP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Polarization </a:t>
            </a:r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vector 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0" y="3853542"/>
            <a:ext cx="5181600" cy="272431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0" y="922492"/>
            <a:ext cx="3581400" cy="266435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90600" y="4281978"/>
            <a:ext cx="5257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Lambdas are “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self-</a:t>
            </a:r>
            <a:r>
              <a:rPr lang="en-GB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analyzing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”: </a:t>
            </a: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Reveal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polarization </a:t>
            </a:r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preferentially </a:t>
            </a: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emitting </a:t>
            </a:r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daughter proton </a:t>
            </a: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spin </a:t>
            </a:r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direction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experiments, we measure the emitted protons’ angular distribution in </a:t>
            </a:r>
            <a:r>
              <a:rPr lang="el-GR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’s frame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obtain the Lambda’s polarization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4558" y="957871"/>
            <a:ext cx="3568883" cy="279168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914400" y="4038600"/>
            <a:ext cx="5029200" cy="25908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2772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1981200" y="304801"/>
            <a:ext cx="7772400" cy="487363"/>
          </a:xfrm>
        </p:spPr>
        <p:txBody>
          <a:bodyPr/>
          <a:lstStyle/>
          <a:p>
            <a:pPr eaLnBrk="1" hangingPunct="1">
              <a:tabLst>
                <a:tab pos="1196975" algn="l"/>
              </a:tabLst>
            </a:pP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Results</a:t>
            </a:r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: Y </a:t>
            </a: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Component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Arial" panose="020B0604020202020204" pitchFamily="34" charset="0"/>
            </a:endParaRPr>
          </a:p>
        </p:txBody>
      </p:sp>
      <p:sp>
        <p:nvSpPr>
          <p:cNvPr id="14" name="TextBox 95"/>
          <p:cNvSpPr txBox="1">
            <a:spLocks noChangeArrowheads="1"/>
          </p:cNvSpPr>
          <p:nvPr/>
        </p:nvSpPr>
        <p:spPr bwMode="auto">
          <a:xfrm>
            <a:off x="1562100" y="4861908"/>
            <a:ext cx="86106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85800" indent="-685800">
              <a:spcBef>
                <a:spcPct val="20000"/>
              </a:spcBef>
              <a:buChar char="•"/>
              <a:defRPr sz="13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12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10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r>
              <a:rPr lang="en-US" altLang="zh-CN" sz="1800" dirty="0">
                <a:latin typeface="+mn-lt"/>
                <a:cs typeface="Times New Roman" panose="02020603050405020304" pitchFamily="18" charset="0"/>
              </a:rPr>
              <a:t>The y component is dominant, up to ~20%, as we can compare it with x and z components later</a:t>
            </a: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endParaRPr lang="en-US" altLang="zh-CN" sz="1800" dirty="0"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r>
              <a:rPr lang="en-US" altLang="zh-CN" sz="1800" dirty="0">
                <a:latin typeface="+mn-lt"/>
                <a:cs typeface="Times New Roman" panose="02020603050405020304" pitchFamily="18" charset="0"/>
              </a:rPr>
              <a:t>Opposite </a:t>
            </a: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directions. </a:t>
            </a:r>
            <a:r>
              <a:rPr lang="en-US" altLang="zh-CN" sz="1800" dirty="0">
                <a:latin typeface="+mn-lt"/>
                <a:cs typeface="Times New Roman" panose="02020603050405020304" pitchFamily="18" charset="0"/>
              </a:rPr>
              <a:t>Result into a relatively small value of global polarization.</a:t>
            </a: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endParaRPr lang="en-US" altLang="zh-CN" sz="18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1513" name="文本框 16387"/>
          <p:cNvSpPr txBox="1">
            <a:spLocks noChangeArrowheads="1"/>
          </p:cNvSpPr>
          <p:nvPr/>
        </p:nvSpPr>
        <p:spPr bwMode="auto">
          <a:xfrm>
            <a:off x="2133600" y="3966622"/>
            <a:ext cx="7239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400" dirty="0"/>
              <a:t>Fig. 6   </a:t>
            </a:r>
            <a:r>
              <a:rPr lang="en-GB" sz="1400" dirty="0"/>
              <a:t>The first (left) and second (right) term of the dominant y component of the </a:t>
            </a:r>
            <a:r>
              <a:rPr lang="el-G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 </a:t>
            </a:r>
            <a:r>
              <a:rPr lang="en-GB" sz="1400" dirty="0"/>
              <a:t>polarization for momentum vectors in the transverse plane at </a:t>
            </a:r>
            <a:r>
              <a:rPr lang="en-GB" sz="1400" dirty="0" err="1"/>
              <a:t>pz</a:t>
            </a:r>
            <a:r>
              <a:rPr lang="en-GB" sz="1400" dirty="0"/>
              <a:t> = 0,for the FAIR U+U reaction at 8.0 </a:t>
            </a:r>
            <a:r>
              <a:rPr lang="en-GB" sz="1400" dirty="0" err="1"/>
              <a:t>GeV</a:t>
            </a:r>
            <a:r>
              <a:rPr lang="en-GB" sz="1400" dirty="0"/>
              <a:t> at time t = 2.5+4.75 </a:t>
            </a:r>
            <a:r>
              <a:rPr lang="en-GB" sz="1400" dirty="0" err="1"/>
              <a:t>fm</a:t>
            </a:r>
            <a:r>
              <a:rPr lang="en-GB" sz="1400" dirty="0"/>
              <a:t>/c.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2062" y="1130968"/>
            <a:ext cx="3120938" cy="26790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600" y="1130968"/>
            <a:ext cx="3276601" cy="284468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heme/theme1.xml><?xml version="1.0" encoding="utf-8"?>
<a:theme xmlns:a="http://schemas.openxmlformats.org/drawingml/2006/main" name="1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6578</TotalTime>
  <Words>2492</Words>
  <Application>Microsoft Office PowerPoint</Application>
  <PresentationFormat>Widescreen</PresentationFormat>
  <Paragraphs>235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7" baseType="lpstr">
      <vt:lpstr>Arial Unicode MS</vt:lpstr>
      <vt:lpstr>楷体_GB2312</vt:lpstr>
      <vt:lpstr>宋体</vt:lpstr>
      <vt:lpstr>Arial</vt:lpstr>
      <vt:lpstr>Calibri</vt:lpstr>
      <vt:lpstr>Calibri Light</vt:lpstr>
      <vt:lpstr>Cambria Math</vt:lpstr>
      <vt:lpstr>Times New Roman</vt:lpstr>
      <vt:lpstr>Wingdings</vt:lpstr>
      <vt:lpstr>1_默认设计模板</vt:lpstr>
      <vt:lpstr>Office 主题</vt:lpstr>
      <vt:lpstr>PowerPoint Presentation</vt:lpstr>
      <vt:lpstr>PowerPoint Presentation</vt:lpstr>
      <vt:lpstr>Introduction: Spin-orbit Coupling</vt:lpstr>
      <vt:lpstr>Introduction: Angular momentum</vt:lpstr>
      <vt:lpstr>Introduction: Vorticity and Polarization</vt:lpstr>
      <vt:lpstr>Introduction: Hydrodynamic Simulation</vt:lpstr>
      <vt:lpstr>Polarization vector </vt:lpstr>
      <vt:lpstr>Polarization vector </vt:lpstr>
      <vt:lpstr>Results: Y Component</vt:lpstr>
      <vt:lpstr>Results: X and Z components</vt:lpstr>
      <vt:lpstr>Results: Polarization at FAIR</vt:lpstr>
      <vt:lpstr>Results at Earlier time</vt:lpstr>
      <vt:lpstr>Results: RHIC Au+Au Collisions</vt:lpstr>
      <vt:lpstr>Results: Centrality dependence</vt:lpstr>
      <vt:lpstr>Results: Energy dependence</vt:lpstr>
      <vt:lpstr>Results: Energy dependence</vt:lpstr>
      <vt:lpstr>Outlook</vt:lpstr>
      <vt:lpstr>Outlook</vt:lpstr>
      <vt:lpstr>4  Summary</vt:lpstr>
      <vt:lpstr>PowerPoint Presentation</vt:lpstr>
      <vt:lpstr>Results: Time evolution</vt:lpstr>
      <vt:lpstr>New Initial State</vt:lpstr>
      <vt:lpstr>PowerPoint Presentation</vt:lpstr>
      <vt:lpstr>PowerPoint Presentation</vt:lpstr>
      <vt:lpstr>PowerPoint Presentation</vt:lpstr>
      <vt:lpstr>3  Results: Polarization at NICA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XYL</dc:creator>
  <cp:lastModifiedBy>Yilong Xie</cp:lastModifiedBy>
  <cp:revision>224</cp:revision>
  <cp:lastPrinted>1601-01-01T00:00:00Z</cp:lastPrinted>
  <dcterms:created xsi:type="dcterms:W3CDTF">2015-07-27T09:06:46Z</dcterms:created>
  <dcterms:modified xsi:type="dcterms:W3CDTF">2018-05-14T05:22:23Z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