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80" r:id="rId1"/>
  </p:sldMasterIdLst>
  <p:notesMasterIdLst>
    <p:notesMasterId r:id="rId40"/>
  </p:notesMasterIdLst>
  <p:handoutMasterIdLst>
    <p:handoutMasterId r:id="rId41"/>
  </p:handoutMasterIdLst>
  <p:sldIdLst>
    <p:sldId id="256" r:id="rId2"/>
    <p:sldId id="648" r:id="rId3"/>
    <p:sldId id="347" r:id="rId4"/>
    <p:sldId id="479" r:id="rId5"/>
    <p:sldId id="355" r:id="rId6"/>
    <p:sldId id="635" r:id="rId7"/>
    <p:sldId id="637" r:id="rId8"/>
    <p:sldId id="536" r:id="rId9"/>
    <p:sldId id="303" r:id="rId10"/>
    <p:sldId id="483" r:id="rId11"/>
    <p:sldId id="484" r:id="rId12"/>
    <p:sldId id="485" r:id="rId13"/>
    <p:sldId id="486" r:id="rId14"/>
    <p:sldId id="488" r:id="rId15"/>
    <p:sldId id="500" r:id="rId16"/>
    <p:sldId id="499" r:id="rId17"/>
    <p:sldId id="652" r:id="rId18"/>
    <p:sldId id="656" r:id="rId19"/>
    <p:sldId id="507" r:id="rId20"/>
    <p:sldId id="508" r:id="rId21"/>
    <p:sldId id="510" r:id="rId22"/>
    <p:sldId id="509" r:id="rId23"/>
    <p:sldId id="511" r:id="rId24"/>
    <p:sldId id="512" r:id="rId25"/>
    <p:sldId id="653" r:id="rId26"/>
    <p:sldId id="623" r:id="rId27"/>
    <p:sldId id="530" r:id="rId28"/>
    <p:sldId id="531" r:id="rId29"/>
    <p:sldId id="626" r:id="rId30"/>
    <p:sldId id="625" r:id="rId31"/>
    <p:sldId id="534" r:id="rId32"/>
    <p:sldId id="627" r:id="rId33"/>
    <p:sldId id="649" r:id="rId34"/>
    <p:sldId id="650" r:id="rId35"/>
    <p:sldId id="651" r:id="rId36"/>
    <p:sldId id="480" r:id="rId37"/>
    <p:sldId id="481" r:id="rId38"/>
    <p:sldId id="482" r:id="rId39"/>
  </p:sldIdLst>
  <p:sldSz cx="13817600" cy="7772400"/>
  <p:notesSz cx="7315200" cy="96012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9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54DE1"/>
    <a:srgbClr val="D3E1E1"/>
    <a:srgbClr val="C6AD3B"/>
    <a:srgbClr val="757575"/>
    <a:srgbClr val="567836"/>
    <a:srgbClr val="BA927F"/>
    <a:srgbClr val="713B2F"/>
    <a:srgbClr val="6E8CBA"/>
    <a:srgbClr val="FFFFFF"/>
    <a:srgbClr val="2947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8" autoAdjust="0"/>
    <p:restoredTop sz="96793" autoAdjust="0"/>
  </p:normalViewPr>
  <p:slideViewPr>
    <p:cSldViewPr>
      <p:cViewPr varScale="1">
        <p:scale>
          <a:sx n="93" d="100"/>
          <a:sy n="93" d="100"/>
        </p:scale>
        <p:origin x="110" y="581"/>
      </p:cViewPr>
      <p:guideLst>
        <p:guide orient="horz" pos="2160"/>
        <p:guide pos="3956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3024" y="86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EC4E536-C769-4B01-A175-228FBB447478}" type="datetimeFigureOut">
              <a:rPr lang="en-US"/>
              <a:pPr>
                <a:defRPr/>
              </a:pPr>
              <a:t>5/15/2018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75E7AF6-02FF-44AE-922A-9F7AC658DB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926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099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00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01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02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03" name="AutoShape 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04" name="AutoShape 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05" name="AutoShape 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06" name="AutoShape 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07" name="AutoShape 1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08" name="AutoShape 1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09" name="AutoShape 1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10" name="AutoShape 1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11" name="AutoShape 1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12" name="AutoShape 1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13" name="AutoShape 1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14" name="AutoShape 1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15" name="AutoShape 1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16" name="AutoShape 1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17" name="AutoShape 2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18" name="AutoShape 2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19" name="AutoShape 2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20" name="AutoShape 2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21" name="AutoShape 2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22" name="AutoShape 2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23" name="AutoShape 2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24" name="AutoShape 2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25" name="AutoShape 2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26" name="AutoShape 2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27" name="AutoShape 3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28" name="AutoShape 3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29" name="AutoShape 3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30" name="AutoShape 3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31" name="AutoShape 3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32" name="AutoShape 3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33" name="AutoShape 3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34" name="AutoShape 3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35" name="Text Box 38"/>
          <p:cNvSpPr txBox="1">
            <a:spLocks noChangeArrowheads="1"/>
          </p:cNvSpPr>
          <p:nvPr/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" name="Rectangle 39"/>
          <p:cNvSpPr>
            <a:spLocks noGrp="1" noChangeArrowheads="1"/>
          </p:cNvSpPr>
          <p:nvPr>
            <p:ph type="dt"/>
          </p:nvPr>
        </p:nvSpPr>
        <p:spPr bwMode="auto">
          <a:xfrm>
            <a:off x="4143375" y="0"/>
            <a:ext cx="3108325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7488" tIns="50694" rIns="97488" bIns="50694" numCol="1" anchor="t" anchorCtr="0" compatLnSpc="1">
            <a:prstTxWarp prst="textNoShape">
              <a:avLst/>
            </a:prstTxWarp>
          </a:bodyPr>
          <a:lstStyle>
            <a:lvl1pPr algn="r" defTabSz="487363">
              <a:buSzPct val="100000"/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 sz="1300">
                <a:solidFill>
                  <a:srgbClr val="000000"/>
                </a:solidFill>
                <a:latin typeface="Calibri" panose="020F0502020204030204" pitchFamily="34" charset="0"/>
                <a:cs typeface="DejaVu Sans" panose="020B060303080402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05/11/11</a:t>
            </a:r>
          </a:p>
        </p:txBody>
      </p:sp>
      <p:sp>
        <p:nvSpPr>
          <p:cNvPr id="4137" name="Rectangle 40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482600" y="720725"/>
            <a:ext cx="6289675" cy="353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" name="Rectangle 41"/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59300"/>
            <a:ext cx="5788025" cy="425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TW" altLang="en-US" noProof="0" smtClean="0"/>
          </a:p>
        </p:txBody>
      </p:sp>
      <p:sp>
        <p:nvSpPr>
          <p:cNvPr id="4139" name="Text Box 42"/>
          <p:cNvSpPr txBox="1">
            <a:spLocks noChangeArrowheads="1"/>
          </p:cNvSpPr>
          <p:nvPr/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sldNum"/>
          </p:nvPr>
        </p:nvSpPr>
        <p:spPr bwMode="auto">
          <a:xfrm>
            <a:off x="4143375" y="9120188"/>
            <a:ext cx="3108325" cy="4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7488" tIns="50694" rIns="97488" bIns="50694" numCol="1" anchor="b" anchorCtr="0" compatLnSpc="1">
            <a:prstTxWarp prst="textNoShape">
              <a:avLst/>
            </a:prstTxWarp>
          </a:bodyPr>
          <a:lstStyle>
            <a:lvl1pPr algn="r" defTabSz="487363">
              <a:buSzPct val="100000"/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 sz="130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DejaVu Sans"/>
              </a:defRPr>
            </a:lvl1pPr>
          </a:lstStyle>
          <a:p>
            <a:fld id="{CA7AA2A0-69F1-47DF-9C7A-C890A73639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446720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9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>
            <a:lvl1pPr defTabSz="487363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defTabSz="487363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defTabSz="487363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defTabSz="487363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defTabSz="487363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873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873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873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873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mtClean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DejaVu Sans"/>
              </a:rPr>
              <a:t>05/11/11</a:t>
            </a:r>
          </a:p>
        </p:txBody>
      </p:sp>
      <p:sp>
        <p:nvSpPr>
          <p:cNvPr id="7171" name="Rectangle 43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87363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defTabSz="487363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defTabSz="487363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defTabSz="487363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defTabSz="487363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873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873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873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873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FDDE7A0-91F3-4DFB-B84B-C86341C9BCC4}" type="slidenum">
              <a:rPr lang="en-US" altLang="en-US">
                <a:solidFill>
                  <a:srgbClr val="000000"/>
                </a:solidFill>
                <a:latin typeface="Calibri" panose="020F0502020204030204" pitchFamily="34" charset="0"/>
                <a:ea typeface="DejaVu Sans"/>
              </a:rPr>
              <a:pPr/>
              <a:t>1</a:t>
            </a:fld>
            <a:endParaRPr lang="en-US" altLang="en-US">
              <a:solidFill>
                <a:srgbClr val="000000"/>
              </a:solidFill>
              <a:latin typeface="Calibri" panose="020F0502020204030204" pitchFamily="34" charset="0"/>
              <a:ea typeface="DejaVu Sans"/>
            </a:endParaRPr>
          </a:p>
        </p:txBody>
      </p:sp>
      <p:sp>
        <p:nvSpPr>
          <p:cNvPr id="7172" name="Text Box 1"/>
          <p:cNvSpPr txBox="1">
            <a:spLocks noChangeArrowheads="1"/>
          </p:cNvSpPr>
          <p:nvPr/>
        </p:nvSpPr>
        <p:spPr bwMode="auto">
          <a:xfrm>
            <a:off x="1290638" y="720725"/>
            <a:ext cx="4733925" cy="3598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body"/>
          </p:nvPr>
        </p:nvSpPr>
        <p:spPr>
          <a:xfrm>
            <a:off x="731838" y="4559300"/>
            <a:ext cx="5843587" cy="43132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48" tIns="49524" rIns="99048" bIns="49524" anchor="ctr"/>
          <a:lstStyle/>
          <a:p>
            <a:pPr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en-US" dirty="0" smtClean="0"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6849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2600" y="720725"/>
            <a:ext cx="6289675" cy="35385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Total multiplicity </a:t>
            </a:r>
          </a:p>
          <a:p>
            <a:r>
              <a:rPr lang="en-US" dirty="0" smtClean="0"/>
              <a:t>Many similarity between </a:t>
            </a:r>
            <a:r>
              <a:rPr lang="en-US" dirty="0" err="1" smtClean="0"/>
              <a:t>ee</a:t>
            </a:r>
            <a:r>
              <a:rPr lang="en-US" dirty="0" smtClean="0"/>
              <a:t> and pp and AA</a:t>
            </a:r>
          </a:p>
          <a:p>
            <a:r>
              <a:rPr lang="en-US" dirty="0" smtClean="0"/>
              <a:t>Fundamental </a:t>
            </a:r>
            <a:r>
              <a:rPr lang="en-US" dirty="0" err="1" smtClean="0"/>
              <a:t>rifference</a:t>
            </a:r>
            <a:r>
              <a:rPr lang="en-US" dirty="0" smtClean="0"/>
              <a:t> is the initial </a:t>
            </a:r>
          </a:p>
          <a:p>
            <a:r>
              <a:rPr lang="en-US" dirty="0" smtClean="0"/>
              <a:t>PHOBOS</a:t>
            </a:r>
            <a:r>
              <a:rPr lang="en-US" baseline="0" dirty="0" smtClean="0"/>
              <a:t> and energy dependence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05/11/11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A7AA2A0-69F1-47DF-9C7A-C890A73639AB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9476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2600" y="720725"/>
            <a:ext cx="6289675" cy="35385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With the different</a:t>
            </a:r>
            <a:r>
              <a:rPr lang="en-US" baseline="0" dirty="0" smtClean="0"/>
              <a:t> mentioned in the introduction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05/11/11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A7AA2A0-69F1-47DF-9C7A-C890A73639AB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29963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2600" y="720725"/>
            <a:ext cx="6289675" cy="35385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Total multiplicity </a:t>
            </a:r>
          </a:p>
          <a:p>
            <a:r>
              <a:rPr lang="en-US" dirty="0" smtClean="0"/>
              <a:t>Many similarity between </a:t>
            </a:r>
            <a:r>
              <a:rPr lang="en-US" dirty="0" err="1" smtClean="0"/>
              <a:t>ee</a:t>
            </a:r>
            <a:r>
              <a:rPr lang="en-US" dirty="0" smtClean="0"/>
              <a:t> and pp and AA</a:t>
            </a:r>
          </a:p>
          <a:p>
            <a:r>
              <a:rPr lang="en-US" dirty="0" smtClean="0"/>
              <a:t>Fundamental </a:t>
            </a:r>
            <a:r>
              <a:rPr lang="en-US" dirty="0" err="1" smtClean="0"/>
              <a:t>rifference</a:t>
            </a:r>
            <a:r>
              <a:rPr lang="en-US" dirty="0" smtClean="0"/>
              <a:t> is the initial </a:t>
            </a:r>
          </a:p>
          <a:p>
            <a:r>
              <a:rPr lang="en-US" dirty="0" smtClean="0"/>
              <a:t>PHOBOS</a:t>
            </a:r>
            <a:r>
              <a:rPr lang="en-US" baseline="0" dirty="0" smtClean="0"/>
              <a:t> and energy dependence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05/11/11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A7AA2A0-69F1-47DF-9C7A-C890A73639AB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5584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79E87-B74A-4D14-8A18-10A9169B3B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34859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3"/>
            <a:ext cx="13817600" cy="7905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7C873-C2D1-4613-B2B7-A98DD66DAC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412892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79E87-B74A-4D14-8A18-10A9169B3B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723633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FCA32-E79B-49D5-A95D-2B1C2F2F5D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275210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FCA32-E79B-49D5-A95D-2B1C2F2F5D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864488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C5B98-6F0E-4143-93F2-67931902BF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870235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3"/>
            <a:ext cx="13817600" cy="7905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22171-8744-4B1A-BF6A-C20E942F14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018029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3"/>
            <a:ext cx="13817600" cy="7905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A3624-5730-44C3-A809-2D045BD215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617520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3"/>
            <a:ext cx="13817600" cy="7905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7AE3A-765F-4CBE-9FCC-FF5249AF78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077169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22AF3-2454-47A6-B101-9E42AC6F0C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29331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3"/>
            <a:ext cx="13817600" cy="7905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ADBBC-6919-43A9-84FC-860C11B991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535791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3"/>
            <a:ext cx="13817600" cy="7905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2F666-7243-4D25-B791-AFF2EB9C4F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456424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19"/>
          <p:cNvSpPr txBox="1">
            <a:spLocks noChangeArrowheads="1"/>
          </p:cNvSpPr>
          <p:nvPr userDrawn="1"/>
        </p:nvSpPr>
        <p:spPr bwMode="auto">
          <a:xfrm>
            <a:off x="0" y="3"/>
            <a:ext cx="13821622" cy="790575"/>
          </a:xfrm>
          <a:prstGeom prst="rect">
            <a:avLst/>
          </a:prstGeom>
          <a:solidFill>
            <a:srgbClr val="29474B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3"/>
            <a:ext cx="1381760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81327" y="1006475"/>
            <a:ext cx="13453404" cy="599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3"/>
          <p:cNvSpPr>
            <a:spLocks noChangeArrowheads="1"/>
          </p:cNvSpPr>
          <p:nvPr userDrawn="1"/>
        </p:nvSpPr>
        <p:spPr bwMode="auto">
          <a:xfrm>
            <a:off x="0" y="7270750"/>
            <a:ext cx="13817600" cy="503238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10430" dir="722555" algn="ctr" rotWithShape="0">
                    <a:srgbClr val="000000">
                      <a:alpha val="35036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11162364" y="7270753"/>
            <a:ext cx="1271412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68" tIns="51114" rIns="101868" bIns="51114" numCol="1" anchor="ctr" anchorCtr="0" compatLnSpc="1">
            <a:prstTxWarp prst="textNoShape">
              <a:avLst/>
            </a:prstTxWarp>
          </a:bodyPr>
          <a:lstStyle>
            <a:lvl1pPr>
              <a:buSzPct val="100000"/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B8E24A16-44D2-46B1-A4FA-910F0AE1FA8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2" name="Rectangle 7"/>
          <p:cNvSpPr>
            <a:spLocks noGrp="1" noChangeArrowheads="1"/>
          </p:cNvSpPr>
          <p:nvPr>
            <p:ph type="ftr" idx="3"/>
          </p:nvPr>
        </p:nvSpPr>
        <p:spPr bwMode="auto">
          <a:xfrm>
            <a:off x="3460943" y="7288216"/>
            <a:ext cx="7240283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68" tIns="51114" rIns="101868" bIns="51114" numCol="1" anchor="ctr" anchorCtr="0" compatLnSpc="1">
            <a:prstTxWarp prst="textNoShape">
              <a:avLst/>
            </a:prstTxWarp>
          </a:bodyPr>
          <a:lstStyle>
            <a:lvl1pPr algn="ctr">
              <a:buSzPct val="100000"/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 sz="1400" dirty="0" smtClean="0">
                <a:solidFill>
                  <a:srgbClr val="000000"/>
                </a:solidFill>
                <a:ea typeface="新細明體" panose="02020500000000000000" pitchFamily="18" charset="-120"/>
                <a:cs typeface="+mn-cs"/>
              </a:defRPr>
            </a:lvl1pPr>
          </a:lstStyle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sp>
        <p:nvSpPr>
          <p:cNvPr id="13" name="Text Box 8"/>
          <p:cNvSpPr txBox="1">
            <a:spLocks noChangeArrowheads="1"/>
          </p:cNvSpPr>
          <p:nvPr userDrawn="1"/>
        </p:nvSpPr>
        <p:spPr bwMode="auto">
          <a:xfrm>
            <a:off x="1370095" y="7369969"/>
            <a:ext cx="2175424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9989" tIns="44995" rIns="89989" bIns="44995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indent="-28733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altLang="en-US" sz="1400" dirty="0" smtClean="0"/>
              <a:t>Yen-Jie Lee </a:t>
            </a:r>
            <a:r>
              <a:rPr lang="en-US" altLang="zh-TW" sz="1400" dirty="0" smtClean="0">
                <a:ea typeface="新細明體" panose="02020500000000000000" pitchFamily="18" charset="-120"/>
              </a:rPr>
              <a:t>(MIT)</a:t>
            </a:r>
            <a:endParaRPr lang="en-US" altLang="en-US" sz="1400" dirty="0" smtClean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2516541" y="7254434"/>
            <a:ext cx="624224" cy="520253"/>
          </a:xfrm>
          <a:prstGeom prst="rect">
            <a:avLst/>
          </a:prstGeom>
        </p:spPr>
      </p:pic>
      <p:pic>
        <p:nvPicPr>
          <p:cNvPr id="2" name="Picture 2" descr="https://qm2018.infn.it/wp-content/uploads/qm2018_logo_small.jpg?dl=0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8663" y="7254488"/>
            <a:ext cx="714545" cy="52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ãmit logo transparentãçåçæå°çµæ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8" y="7297786"/>
            <a:ext cx="1214722" cy="457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75" r:id="rId11"/>
    <p:sldLayoutId id="2147483876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99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162" algn="ctr" rtl="0" fontAlgn="base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323" algn="ctr" rtl="0" fontAlgn="base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485" algn="ctr" rtl="0" fontAlgn="base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647" algn="ctr" rtl="0" fontAlgn="base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28581" indent="-228581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742" indent="-228581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04" indent="-228581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066" indent="-228581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227" indent="-228581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389" indent="-228581" algn="l" defTabSz="9143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51" indent="-228581" algn="l" defTabSz="9143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13" indent="-228581" algn="l" defTabSz="9143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74" indent="-228581" algn="l" defTabSz="9143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2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3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85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7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08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70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32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94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21554"/>
          <a:stretch/>
        </p:blipFill>
        <p:spPr>
          <a:xfrm>
            <a:off x="0" y="-2232"/>
            <a:ext cx="13817599" cy="726834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75976" y="-38536"/>
            <a:ext cx="13919137" cy="7326751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9" name="Text Box 1"/>
          <p:cNvSpPr txBox="1">
            <a:spLocks noChangeArrowheads="1"/>
          </p:cNvSpPr>
          <p:nvPr/>
        </p:nvSpPr>
        <p:spPr bwMode="auto">
          <a:xfrm>
            <a:off x="356072" y="357809"/>
            <a:ext cx="13105455" cy="1641475"/>
          </a:xfrm>
          <a:prstGeom prst="rect">
            <a:avLst/>
          </a:prstGeom>
          <a:solidFill>
            <a:srgbClr val="29474B"/>
          </a:solidFill>
          <a:ln>
            <a:noFill/>
          </a:ln>
          <a:effectLst/>
          <a:extLst/>
        </p:spPr>
        <p:txBody>
          <a:bodyPr lIns="101868" tIns="51114" rIns="101868" bIns="51114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indent="-287338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fontAlgn="ctr">
              <a:buSzPct val="100000"/>
            </a:pPr>
            <a:r>
              <a:rPr lang="en-US" altLang="en-US" sz="4800" dirty="0">
                <a:solidFill>
                  <a:schemeClr val="bg1"/>
                </a:solidFill>
              </a:rPr>
              <a:t>Two-Particle Correlation in </a:t>
            </a:r>
            <a:r>
              <a:rPr lang="en-US" altLang="en-US" sz="4800" dirty="0" err="1">
                <a:solidFill>
                  <a:schemeClr val="bg1"/>
                </a:solidFill>
              </a:rPr>
              <a:t>e</a:t>
            </a:r>
            <a:r>
              <a:rPr lang="en-US" altLang="en-US" sz="4800" baseline="30000" dirty="0" err="1">
                <a:solidFill>
                  <a:schemeClr val="bg1"/>
                </a:solidFill>
              </a:rPr>
              <a:t>+</a:t>
            </a:r>
            <a:r>
              <a:rPr lang="en-US" altLang="en-US" sz="4800" dirty="0" err="1">
                <a:solidFill>
                  <a:schemeClr val="bg1"/>
                </a:solidFill>
              </a:rPr>
              <a:t>e</a:t>
            </a:r>
            <a:r>
              <a:rPr lang="en-US" altLang="en-US" sz="4800" baseline="30000" dirty="0">
                <a:solidFill>
                  <a:schemeClr val="bg1"/>
                </a:solidFill>
              </a:rPr>
              <a:t>-</a:t>
            </a:r>
            <a:r>
              <a:rPr lang="en-US" altLang="en-US" sz="4800" dirty="0">
                <a:solidFill>
                  <a:schemeClr val="bg1"/>
                </a:solidFill>
              </a:rPr>
              <a:t> Collisions </a:t>
            </a:r>
            <a:br>
              <a:rPr lang="en-US" altLang="en-US" sz="4800" dirty="0">
                <a:solidFill>
                  <a:schemeClr val="bg1"/>
                </a:solidFill>
              </a:rPr>
            </a:br>
            <a:r>
              <a:rPr lang="en-US" altLang="en-US" sz="4800" dirty="0">
                <a:solidFill>
                  <a:schemeClr val="bg1"/>
                </a:solidFill>
              </a:rPr>
              <a:t>at 91.2 GeV with ALEPH Archived Data</a:t>
            </a:r>
            <a:endParaRPr lang="en-US" altLang="en-US" sz="4800" baseline="-25000" dirty="0">
              <a:solidFill>
                <a:schemeClr val="bg1"/>
              </a:solidFill>
            </a:endParaRPr>
          </a:p>
        </p:txBody>
      </p:sp>
      <p:sp>
        <p:nvSpPr>
          <p:cNvPr id="6151" name="Slide Number Placeholder 2"/>
          <p:cNvSpPr>
            <a:spLocks noGrp="1"/>
          </p:cNvSpPr>
          <p:nvPr>
            <p:ph type="sldNum" idx="10"/>
          </p:nvPr>
        </p:nvSpPr>
        <p:spPr>
          <a:xfrm>
            <a:off x="12406140" y="7270753"/>
            <a:ext cx="1271412" cy="466725"/>
          </a:xfrm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mtClean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6150" name="Footer Placeholder 3"/>
          <p:cNvSpPr>
            <a:spLocks noGrp="1"/>
          </p:cNvSpPr>
          <p:nvPr>
            <p:ph type="ftr" idx="11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Two-Particle Correlation in </a:t>
            </a:r>
            <a:r>
              <a:rPr lang="en-US" altLang="zh-TW" dirty="0" err="1" smtClean="0">
                <a:solidFill>
                  <a:srgbClr val="000000"/>
                </a:solidFill>
                <a:ea typeface="新細明體" panose="02020500000000000000" pitchFamily="18" charset="-120"/>
              </a:rPr>
              <a:t>e+e</a:t>
            </a:r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- with ALEPH archived data</a:t>
            </a:r>
            <a:endParaRPr lang="en-US" altLang="zh-TW" dirty="0">
              <a:solidFill>
                <a:srgbClr val="000000"/>
              </a:solidFill>
              <a:ea typeface="新細明體" panose="02020500000000000000" pitchFamily="18" charset="-120"/>
            </a:endParaRPr>
          </a:p>
        </p:txBody>
      </p:sp>
      <p:sp>
        <p:nvSpPr>
          <p:cNvPr id="8" name="Anthony Badea,  Austin Baty, Gian Michele Innocenti, Yen-Jie Lee, Christopher McGinn, Michael Peters, Jesse Thaler…"/>
          <p:cNvSpPr txBox="1"/>
          <p:nvPr/>
        </p:nvSpPr>
        <p:spPr>
          <a:xfrm>
            <a:off x="1004144" y="2065863"/>
            <a:ext cx="11953328" cy="39805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ctr">
              <a:defRPr sz="3000"/>
            </a:pPr>
            <a:r>
              <a:rPr sz="2800" dirty="0"/>
              <a:t>Anthony </a:t>
            </a:r>
            <a:r>
              <a:rPr sz="2800" dirty="0" err="1"/>
              <a:t>Badea</a:t>
            </a:r>
            <a:r>
              <a:rPr sz="2800" dirty="0"/>
              <a:t>,  Austin Baty, Gian Michele Innocenti, </a:t>
            </a:r>
            <a:r>
              <a:rPr sz="2800" u="sng" dirty="0"/>
              <a:t>Yen-Jie Lee</a:t>
            </a:r>
            <a:r>
              <a:rPr lang="en-US" sz="2800" dirty="0"/>
              <a:t>,</a:t>
            </a:r>
            <a:r>
              <a:rPr sz="2800" dirty="0"/>
              <a:t> </a:t>
            </a:r>
            <a:r>
              <a:rPr lang="en-US" sz="2800" dirty="0"/>
              <a:t/>
            </a:r>
            <a:br>
              <a:rPr lang="en-US" sz="2800" dirty="0"/>
            </a:br>
            <a:r>
              <a:rPr sz="2800" dirty="0"/>
              <a:t>Christopher McGinn, Michael Peters, Jesse </a:t>
            </a:r>
            <a:r>
              <a:rPr sz="2800" dirty="0" err="1"/>
              <a:t>Thaler</a:t>
            </a:r>
            <a:endParaRPr sz="2800" dirty="0"/>
          </a:p>
          <a:p>
            <a:pPr algn="ctr">
              <a:defRPr sz="3000"/>
            </a:pPr>
            <a:r>
              <a:rPr sz="2800" b="1" i="1" dirty="0"/>
              <a:t>Massachusetts Institute of Technology</a:t>
            </a:r>
            <a:r>
              <a:rPr sz="2800" b="1" dirty="0"/>
              <a:t> </a:t>
            </a:r>
          </a:p>
          <a:p>
            <a:pPr algn="ctr">
              <a:defRPr sz="3000"/>
            </a:pPr>
            <a:endParaRPr sz="2800" dirty="0"/>
          </a:p>
          <a:p>
            <a:pPr algn="ctr">
              <a:defRPr sz="3000"/>
            </a:pPr>
            <a:r>
              <a:rPr sz="2800" dirty="0" err="1"/>
              <a:t>Paoti</a:t>
            </a:r>
            <a:r>
              <a:rPr sz="2800" dirty="0"/>
              <a:t> Chang, Tzu-An Sheng</a:t>
            </a:r>
          </a:p>
          <a:p>
            <a:pPr algn="ctr">
              <a:defRPr sz="3000"/>
            </a:pPr>
            <a:r>
              <a:rPr sz="2800" b="1" i="1" dirty="0"/>
              <a:t>National Taiwan University</a:t>
            </a:r>
            <a:r>
              <a:rPr sz="2800" b="1" dirty="0"/>
              <a:t> </a:t>
            </a:r>
          </a:p>
          <a:p>
            <a:pPr algn="ctr">
              <a:defRPr sz="3000"/>
            </a:pPr>
            <a:endParaRPr sz="2800" dirty="0"/>
          </a:p>
          <a:p>
            <a:pPr algn="ctr">
              <a:defRPr sz="3000"/>
            </a:pPr>
            <a:r>
              <a:rPr sz="2800" dirty="0"/>
              <a:t>Marcello Maggi  </a:t>
            </a:r>
          </a:p>
          <a:p>
            <a:pPr algn="ctr">
              <a:defRPr sz="3000" i="1"/>
            </a:pPr>
            <a:r>
              <a:rPr sz="2800" b="1" dirty="0" err="1"/>
              <a:t>Universita</a:t>
            </a:r>
            <a:r>
              <a:rPr sz="2800" b="1" dirty="0"/>
              <a:t> </a:t>
            </a:r>
            <a:r>
              <a:rPr sz="2800" b="1" dirty="0" err="1"/>
              <a:t>degli</a:t>
            </a:r>
            <a:r>
              <a:rPr sz="2800" b="1" dirty="0"/>
              <a:t> </a:t>
            </a:r>
            <a:r>
              <a:rPr sz="2800" b="1" dirty="0" err="1"/>
              <a:t>Studi</a:t>
            </a:r>
            <a:r>
              <a:rPr sz="2800" b="1" dirty="0"/>
              <a:t> di Bari</a:t>
            </a:r>
          </a:p>
        </p:txBody>
      </p:sp>
      <p:pic>
        <p:nvPicPr>
          <p:cNvPr id="2050" name="Picture 2" descr="ãnational taiwan university logoãçåçæå°çµæ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040" y="5424242"/>
            <a:ext cx="1414286" cy="14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732" t="3490" r="1214" b="2704"/>
          <a:stretch/>
        </p:blipFill>
        <p:spPr>
          <a:xfrm>
            <a:off x="11104904" y="5408360"/>
            <a:ext cx="1921496" cy="1646192"/>
          </a:xfrm>
          <a:prstGeom prst="rect">
            <a:avLst/>
          </a:prstGeom>
        </p:spPr>
      </p:pic>
      <p:sp>
        <p:nvSpPr>
          <p:cNvPr id="12" name="Subtitle 2"/>
          <p:cNvSpPr txBox="1">
            <a:spLocks/>
          </p:cNvSpPr>
          <p:nvPr/>
        </p:nvSpPr>
        <p:spPr bwMode="auto">
          <a:xfrm>
            <a:off x="1796232" y="5752294"/>
            <a:ext cx="10058400" cy="1734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891" tIns="47946" rIns="95891" bIns="47946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533356" eaLnBrk="1" hangingPunct="1">
              <a:buNone/>
            </a:pPr>
            <a:endParaRPr lang="en-US" altLang="zh-TW" sz="3000" i="1" dirty="0"/>
          </a:p>
          <a:p>
            <a:pPr marL="0" indent="0" algn="ctr" defTabSz="533356" eaLnBrk="1" hangingPunct="1">
              <a:buNone/>
            </a:pPr>
            <a:r>
              <a:rPr lang="en-US" altLang="zh-TW" sz="3000" b="1" dirty="0"/>
              <a:t>Quark Matter 2018, </a:t>
            </a:r>
            <a:r>
              <a:rPr lang="en-US" altLang="zh-TW" sz="3000" b="1" dirty="0" err="1"/>
              <a:t>Venezia</a:t>
            </a:r>
            <a:r>
              <a:rPr lang="en-US" altLang="zh-TW" sz="3000" b="1" dirty="0"/>
              <a:t>, Italy</a:t>
            </a:r>
          </a:p>
          <a:p>
            <a:pPr marL="0" indent="0" algn="ctr" defTabSz="533356" eaLnBrk="1" hangingPunct="1">
              <a:buNone/>
            </a:pPr>
            <a:r>
              <a:rPr lang="en-US" altLang="zh-TW" sz="3000" dirty="0"/>
              <a:t>13-19 May, </a:t>
            </a:r>
            <a:r>
              <a:rPr lang="en-US" altLang="zh-TW" sz="3000" dirty="0" smtClean="0"/>
              <a:t>2018</a:t>
            </a:r>
            <a:endParaRPr lang="en-US" altLang="zh-TW" sz="3000" dirty="0"/>
          </a:p>
        </p:txBody>
      </p:sp>
      <p:pic>
        <p:nvPicPr>
          <p:cNvPr id="1026" name="Picture 2" descr="ãmit logo transparentãçåçæå°çµæ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160" y="3969966"/>
            <a:ext cx="1648623" cy="85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ãUniversita degli Studi di Bari logo transparentãçåçæå°çµæ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63" r="25387" b="44814"/>
          <a:stretch/>
        </p:blipFill>
        <p:spPr bwMode="auto">
          <a:xfrm>
            <a:off x="11248920" y="3428256"/>
            <a:ext cx="1800200" cy="1682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Beam Axis </a:t>
            </a:r>
            <a:r>
              <a:rPr lang="en-US" altLang="en-US" dirty="0"/>
              <a:t>A</a:t>
            </a:r>
            <a:r>
              <a:rPr lang="en-US" altLang="en-US" dirty="0" smtClean="0"/>
              <a:t>nalysis</a:t>
            </a:r>
          </a:p>
        </p:txBody>
      </p:sp>
      <p:sp>
        <p:nvSpPr>
          <p:cNvPr id="12291" name="Slide Number Placeholder 2"/>
          <p:cNvSpPr>
            <a:spLocks noGrp="1"/>
          </p:cNvSpPr>
          <p:nvPr>
            <p:ph type="sldNum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CEF7DA5-B6E3-4442-BC32-F456B27FD318}" type="slidenum">
              <a:rPr lang="en-US" altLang="en-US" smtClean="0">
                <a:solidFill>
                  <a:srgbClr val="000000"/>
                </a:solidFill>
              </a:rPr>
              <a:pPr/>
              <a:t>10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2292" name="Footer Placeholder 3"/>
          <p:cNvSpPr>
            <a:spLocks noGrp="1"/>
          </p:cNvSpPr>
          <p:nvPr>
            <p:ph type="ftr" idx="11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Two-Particle Correlation in </a:t>
            </a:r>
            <a:r>
              <a:rPr lang="en-US" altLang="zh-TW" dirty="0" err="1" smtClean="0">
                <a:solidFill>
                  <a:srgbClr val="000000"/>
                </a:solidFill>
                <a:ea typeface="新細明體" panose="02020500000000000000" pitchFamily="18" charset="-120"/>
              </a:rPr>
              <a:t>e+e</a:t>
            </a:r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- with ALEPH archived data</a:t>
            </a:r>
            <a:endParaRPr lang="en-US" altLang="zh-TW" dirty="0">
              <a:solidFill>
                <a:srgbClr val="000000"/>
              </a:solidFill>
              <a:ea typeface="新細明體" panose="02020500000000000000" pitchFamily="18" charset="-12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992559" y="3539869"/>
            <a:ext cx="2628211" cy="2678004"/>
            <a:chOff x="1845564" y="3988814"/>
            <a:chExt cx="2628211" cy="2678004"/>
          </a:xfrm>
        </p:grpSpPr>
        <p:sp>
          <p:nvSpPr>
            <p:cNvPr id="18" name="Oval 17"/>
            <p:cNvSpPr/>
            <p:nvPr/>
          </p:nvSpPr>
          <p:spPr>
            <a:xfrm rot="18112447">
              <a:off x="2875263" y="4818056"/>
              <a:ext cx="360362" cy="241975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9" name="Straight Connector 18"/>
            <p:cNvCxnSpPr>
              <a:endCxn id="18" idx="0"/>
            </p:cNvCxnSpPr>
            <p:nvPr/>
          </p:nvCxnSpPr>
          <p:spPr>
            <a:xfrm flipH="1">
              <a:off x="2028002" y="3988814"/>
              <a:ext cx="2445773" cy="14002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endCxn id="18" idx="4"/>
            </p:cNvCxnSpPr>
            <p:nvPr/>
          </p:nvCxnSpPr>
          <p:spPr>
            <a:xfrm flipH="1">
              <a:off x="4082886" y="3988814"/>
              <a:ext cx="390889" cy="26780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 rot="10800000">
            <a:off x="6620769" y="861865"/>
            <a:ext cx="2628211" cy="2678004"/>
            <a:chOff x="1845564" y="3988814"/>
            <a:chExt cx="2628211" cy="2678004"/>
          </a:xfrm>
        </p:grpSpPr>
        <p:sp>
          <p:nvSpPr>
            <p:cNvPr id="26" name="Oval 25"/>
            <p:cNvSpPr/>
            <p:nvPr/>
          </p:nvSpPr>
          <p:spPr>
            <a:xfrm rot="18112447">
              <a:off x="2875263" y="4818056"/>
              <a:ext cx="360362" cy="241975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7" name="Straight Connector 26"/>
            <p:cNvCxnSpPr>
              <a:endCxn id="26" idx="0"/>
            </p:cNvCxnSpPr>
            <p:nvPr/>
          </p:nvCxnSpPr>
          <p:spPr>
            <a:xfrm flipH="1">
              <a:off x="2028002" y="3988814"/>
              <a:ext cx="2445773" cy="14002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endCxn id="26" idx="4"/>
            </p:cNvCxnSpPr>
            <p:nvPr/>
          </p:nvCxnSpPr>
          <p:spPr>
            <a:xfrm flipH="1">
              <a:off x="4082886" y="3988814"/>
              <a:ext cx="390889" cy="26780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Arrow Connector 28"/>
          <p:cNvCxnSpPr/>
          <p:nvPr/>
        </p:nvCxnSpPr>
        <p:spPr>
          <a:xfrm flipV="1">
            <a:off x="6631391" y="1667663"/>
            <a:ext cx="1212265" cy="184711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6653536" y="1584451"/>
            <a:ext cx="620468" cy="19220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5836481" y="3549294"/>
            <a:ext cx="782100" cy="13389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5871760" y="3540705"/>
            <a:ext cx="724695" cy="53137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6262421" y="3506193"/>
            <a:ext cx="391116" cy="13114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5477028" y="3530254"/>
            <a:ext cx="1173078" cy="114898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 rot="1143517">
            <a:off x="5773336" y="2077503"/>
            <a:ext cx="1080119" cy="1296145"/>
            <a:chOff x="2796952" y="1437927"/>
            <a:chExt cx="1080119" cy="1296145"/>
          </a:xfrm>
        </p:grpSpPr>
        <p:cxnSp>
          <p:nvCxnSpPr>
            <p:cNvPr id="37" name="Curved Connector 36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urved Connector 37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urved Connector 38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 rot="8331712">
            <a:off x="6884124" y="3139680"/>
            <a:ext cx="834870" cy="1007781"/>
            <a:chOff x="2796952" y="1437927"/>
            <a:chExt cx="1080119" cy="1296145"/>
          </a:xfrm>
        </p:grpSpPr>
        <p:cxnSp>
          <p:nvCxnSpPr>
            <p:cNvPr id="41" name="Curved Connector 40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urved Connector 41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urved Connector 42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11716249">
            <a:off x="6525528" y="3649550"/>
            <a:ext cx="915464" cy="858693"/>
            <a:chOff x="2796952" y="1437927"/>
            <a:chExt cx="1080119" cy="1296145"/>
          </a:xfrm>
        </p:grpSpPr>
        <p:cxnSp>
          <p:nvCxnSpPr>
            <p:cNvPr id="45" name="Curved Connector 44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urved Connector 45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urved Connector 46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 rot="9669347">
            <a:off x="5551283" y="2724062"/>
            <a:ext cx="901983" cy="999128"/>
            <a:chOff x="2796952" y="1437927"/>
            <a:chExt cx="1080119" cy="1296145"/>
          </a:xfrm>
        </p:grpSpPr>
        <p:cxnSp>
          <p:nvCxnSpPr>
            <p:cNvPr id="49" name="Curved Connector 48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urved Connector 49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urved Connector 50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Arrow Connector 51"/>
          <p:cNvCxnSpPr/>
          <p:nvPr/>
        </p:nvCxnSpPr>
        <p:spPr>
          <a:xfrm flipH="1">
            <a:off x="5324626" y="3539869"/>
            <a:ext cx="1296145" cy="1800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28080" y="6406481"/>
            <a:ext cx="13177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Pseuodorapidity</a:t>
            </a:r>
            <a:r>
              <a:rPr lang="en-US" sz="2400" dirty="0"/>
              <a:t> (</a:t>
            </a:r>
            <a:r>
              <a:rPr lang="el-GR" sz="2400" dirty="0">
                <a:solidFill>
                  <a:srgbClr val="FF0000"/>
                </a:solidFill>
                <a:cs typeface="Arial" panose="020B0604020202020204" pitchFamily="34" charset="0"/>
              </a:rPr>
              <a:t>η</a:t>
            </a:r>
            <a:r>
              <a:rPr lang="en-US" sz="2400" dirty="0">
                <a:cs typeface="Arial" panose="020B0604020202020204" pitchFamily="34" charset="0"/>
              </a:rPr>
              <a:t>)</a:t>
            </a:r>
            <a:r>
              <a:rPr lang="en-US" sz="2400" dirty="0"/>
              <a:t> and azimuthal angle (</a:t>
            </a:r>
            <a:r>
              <a:rPr lang="el-GR" sz="2400" dirty="0">
                <a:solidFill>
                  <a:srgbClr val="FF0000"/>
                </a:solidFill>
                <a:cs typeface="Arial" panose="020B0604020202020204" pitchFamily="34" charset="0"/>
              </a:rPr>
              <a:t>Φ</a:t>
            </a:r>
            <a:r>
              <a:rPr lang="en-US" sz="2400" dirty="0">
                <a:cs typeface="Arial" panose="020B0604020202020204" pitchFamily="34" charset="0"/>
              </a:rPr>
              <a:t>) are calculated with respect to the </a:t>
            </a:r>
            <a:r>
              <a:rPr lang="en-US" sz="2400" b="1" dirty="0">
                <a:cs typeface="Arial" panose="020B0604020202020204" pitchFamily="34" charset="0"/>
              </a:rPr>
              <a:t>beam pipe</a:t>
            </a:r>
            <a:endParaRPr lang="en-US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3323824" y="790576"/>
            <a:ext cx="6984776" cy="5615905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rgbClr val="FFFFFF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253211" y="2459750"/>
            <a:ext cx="6767885" cy="1402818"/>
            <a:chOff x="1373609" y="2459749"/>
            <a:chExt cx="6767885" cy="1402818"/>
          </a:xfrm>
        </p:grpSpPr>
        <p:cxnSp>
          <p:nvCxnSpPr>
            <p:cNvPr id="21" name="Straight Arrow Connector 20"/>
            <p:cNvCxnSpPr/>
            <p:nvPr/>
          </p:nvCxnSpPr>
          <p:spPr>
            <a:xfrm flipH="1" flipV="1">
              <a:off x="2220588" y="3506532"/>
              <a:ext cx="2520580" cy="16499"/>
            </a:xfrm>
            <a:prstGeom prst="straightConnector1">
              <a:avLst/>
            </a:prstGeom>
            <a:ln w="38100">
              <a:solidFill>
                <a:schemeClr val="accent6"/>
              </a:solidFill>
              <a:prstDash val="lg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18"/>
            <p:cNvSpPr txBox="1">
              <a:spLocks noChangeArrowheads="1"/>
            </p:cNvSpPr>
            <p:nvPr/>
          </p:nvSpPr>
          <p:spPr bwMode="auto">
            <a:xfrm>
              <a:off x="1373609" y="3200034"/>
              <a:ext cx="703263" cy="646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3599" dirty="0">
                  <a:solidFill>
                    <a:schemeClr val="accent6">
                      <a:lumMod val="75000"/>
                    </a:schemeClr>
                  </a:solidFill>
                </a:rPr>
                <a:t>e</a:t>
              </a:r>
              <a:r>
                <a:rPr lang="en-US" altLang="en-US" sz="3599" baseline="30000" dirty="0">
                  <a:solidFill>
                    <a:schemeClr val="accent6">
                      <a:lumMod val="75000"/>
                    </a:schemeClr>
                  </a:solidFill>
                </a:rPr>
                <a:t>+</a:t>
              </a:r>
            </a:p>
          </p:txBody>
        </p:sp>
        <p:sp>
          <p:nvSpPr>
            <p:cNvPr id="23" name="TextBox 19"/>
            <p:cNvSpPr txBox="1">
              <a:spLocks noChangeArrowheads="1"/>
            </p:cNvSpPr>
            <p:nvPr/>
          </p:nvSpPr>
          <p:spPr bwMode="auto">
            <a:xfrm>
              <a:off x="7438232" y="3216364"/>
              <a:ext cx="703262" cy="646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3599" dirty="0">
                  <a:solidFill>
                    <a:schemeClr val="accent6">
                      <a:lumMod val="75000"/>
                    </a:schemeClr>
                  </a:solidFill>
                </a:rPr>
                <a:t>e</a:t>
              </a:r>
              <a:r>
                <a:rPr lang="en-US" altLang="en-US" sz="3599" baseline="30000" dirty="0">
                  <a:solidFill>
                    <a:schemeClr val="accent6">
                      <a:lumMod val="75000"/>
                    </a:schemeClr>
                  </a:solidFill>
                </a:rPr>
                <a:t>-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H="1" flipV="1">
              <a:off x="4740868" y="3523031"/>
              <a:ext cx="2520580" cy="16499"/>
            </a:xfrm>
            <a:prstGeom prst="straightConnector1">
              <a:avLst/>
            </a:prstGeom>
            <a:ln w="38100">
              <a:solidFill>
                <a:schemeClr val="accent6"/>
              </a:solidFill>
              <a:prstDash val="lg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4751789" y="2459749"/>
              <a:ext cx="1249369" cy="104678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/>
          <p:cNvSpPr/>
          <p:nvPr/>
        </p:nvSpPr>
        <p:spPr>
          <a:xfrm>
            <a:off x="7649678" y="2069953"/>
            <a:ext cx="1332298" cy="2970707"/>
          </a:xfrm>
          <a:prstGeom prst="ellipse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endCxn id="7" idx="1"/>
          </p:cNvCxnSpPr>
          <p:nvPr/>
        </p:nvCxnSpPr>
        <p:spPr>
          <a:xfrm flipH="1" flipV="1">
            <a:off x="7844789" y="2505001"/>
            <a:ext cx="471038" cy="103452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8311338" y="2057006"/>
            <a:ext cx="24384" cy="1492286"/>
          </a:xfrm>
          <a:prstGeom prst="straightConnector1">
            <a:avLst/>
          </a:prstGeom>
          <a:ln w="19050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916913" y="2446042"/>
            <a:ext cx="4299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400" dirty="0">
                <a:solidFill>
                  <a:srgbClr val="FF0000"/>
                </a:solidFill>
                <a:cs typeface="Arial" panose="020B0604020202020204" pitchFamily="34" charset="0"/>
              </a:rPr>
              <a:t>Φ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6613794" y="900178"/>
            <a:ext cx="7527" cy="2591413"/>
          </a:xfrm>
          <a:prstGeom prst="straightConnector1">
            <a:avLst/>
          </a:prstGeom>
          <a:ln w="19050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c 13"/>
          <p:cNvSpPr/>
          <p:nvPr/>
        </p:nvSpPr>
        <p:spPr>
          <a:xfrm rot="19899448">
            <a:off x="7868826" y="3081392"/>
            <a:ext cx="877864" cy="824597"/>
          </a:xfrm>
          <a:prstGeom prst="arc">
            <a:avLst>
              <a:gd name="adj1" fmla="val 16200000"/>
              <a:gd name="adj2" fmla="val 17990300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6" name="Arc 55"/>
          <p:cNvSpPr/>
          <p:nvPr/>
        </p:nvSpPr>
        <p:spPr>
          <a:xfrm rot="19899448">
            <a:off x="6198933" y="3015145"/>
            <a:ext cx="877864" cy="824597"/>
          </a:xfrm>
          <a:prstGeom prst="arc">
            <a:avLst>
              <a:gd name="adj1" fmla="val 17718189"/>
              <a:gd name="adj2" fmla="val 21266161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718971" y="2416425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400" dirty="0">
                <a:solidFill>
                  <a:srgbClr val="FF0000"/>
                </a:solidFill>
                <a:cs typeface="Arial" panose="020B0604020202020204" pitchFamily="34" charset="0"/>
              </a:rPr>
              <a:t>η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21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1035290" y="2303222"/>
            <a:ext cx="1562142" cy="4008224"/>
            <a:chOff x="7951208" y="1112493"/>
            <a:chExt cx="2035184" cy="5221979"/>
          </a:xfrm>
        </p:grpSpPr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491475" y="2631884"/>
              <a:ext cx="4922323" cy="1883542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7951208" y="4435390"/>
              <a:ext cx="2035184" cy="1899082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Beam Axis </a:t>
            </a:r>
            <a:r>
              <a:rPr lang="en-US" altLang="en-US" dirty="0"/>
              <a:t>A</a:t>
            </a:r>
            <a:r>
              <a:rPr lang="en-US" altLang="en-US" dirty="0" smtClean="0"/>
              <a:t>nalysis</a:t>
            </a:r>
          </a:p>
        </p:txBody>
      </p:sp>
      <p:sp>
        <p:nvSpPr>
          <p:cNvPr id="12291" name="Slide Number Placeholder 2"/>
          <p:cNvSpPr>
            <a:spLocks noGrp="1"/>
          </p:cNvSpPr>
          <p:nvPr>
            <p:ph type="sldNum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CEF7DA5-B6E3-4442-BC32-F456B27FD318}" type="slidenum">
              <a:rPr lang="en-US" altLang="en-US" smtClean="0">
                <a:solidFill>
                  <a:srgbClr val="000000"/>
                </a:solidFill>
              </a:rPr>
              <a:pPr/>
              <a:t>11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2292" name="Footer Placeholder 3"/>
          <p:cNvSpPr>
            <a:spLocks noGrp="1"/>
          </p:cNvSpPr>
          <p:nvPr>
            <p:ph type="ftr" idx="11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Two-Particle Correlation in </a:t>
            </a:r>
            <a:r>
              <a:rPr lang="en-US" altLang="zh-TW" dirty="0" err="1" smtClean="0">
                <a:solidFill>
                  <a:srgbClr val="000000"/>
                </a:solidFill>
                <a:ea typeface="新細明體" panose="02020500000000000000" pitchFamily="18" charset="-120"/>
              </a:rPr>
              <a:t>e+e</a:t>
            </a:r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- with ALEPH archived data</a:t>
            </a:r>
            <a:endParaRPr lang="en-US" altLang="zh-TW" dirty="0">
              <a:solidFill>
                <a:srgbClr val="000000"/>
              </a:solidFill>
              <a:ea typeface="新細明體" panose="02020500000000000000" pitchFamily="18" charset="-12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992559" y="3539869"/>
            <a:ext cx="2628211" cy="2678004"/>
            <a:chOff x="1845564" y="3988814"/>
            <a:chExt cx="2628211" cy="2678004"/>
          </a:xfrm>
        </p:grpSpPr>
        <p:sp>
          <p:nvSpPr>
            <p:cNvPr id="18" name="Oval 17"/>
            <p:cNvSpPr/>
            <p:nvPr/>
          </p:nvSpPr>
          <p:spPr>
            <a:xfrm rot="18112447">
              <a:off x="2875263" y="4818056"/>
              <a:ext cx="360362" cy="241975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9" name="Straight Connector 18"/>
            <p:cNvCxnSpPr>
              <a:endCxn id="18" idx="0"/>
            </p:cNvCxnSpPr>
            <p:nvPr/>
          </p:nvCxnSpPr>
          <p:spPr>
            <a:xfrm flipH="1">
              <a:off x="2028002" y="3988814"/>
              <a:ext cx="2445773" cy="14002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endCxn id="18" idx="4"/>
            </p:cNvCxnSpPr>
            <p:nvPr/>
          </p:nvCxnSpPr>
          <p:spPr>
            <a:xfrm flipH="1">
              <a:off x="4082886" y="3988814"/>
              <a:ext cx="390889" cy="26780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 rot="10800000">
            <a:off x="6620769" y="861865"/>
            <a:ext cx="2628211" cy="2678004"/>
            <a:chOff x="1845564" y="3988814"/>
            <a:chExt cx="2628211" cy="2678004"/>
          </a:xfrm>
        </p:grpSpPr>
        <p:sp>
          <p:nvSpPr>
            <p:cNvPr id="26" name="Oval 25"/>
            <p:cNvSpPr/>
            <p:nvPr/>
          </p:nvSpPr>
          <p:spPr>
            <a:xfrm rot="18112447">
              <a:off x="2875263" y="4818056"/>
              <a:ext cx="360362" cy="241975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7" name="Straight Connector 26"/>
            <p:cNvCxnSpPr>
              <a:endCxn id="26" idx="0"/>
            </p:cNvCxnSpPr>
            <p:nvPr/>
          </p:nvCxnSpPr>
          <p:spPr>
            <a:xfrm flipH="1">
              <a:off x="2028002" y="3988814"/>
              <a:ext cx="2445773" cy="14002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endCxn id="26" idx="4"/>
            </p:cNvCxnSpPr>
            <p:nvPr/>
          </p:nvCxnSpPr>
          <p:spPr>
            <a:xfrm flipH="1">
              <a:off x="4082886" y="3988814"/>
              <a:ext cx="390889" cy="26780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Arrow Connector 28"/>
          <p:cNvCxnSpPr/>
          <p:nvPr/>
        </p:nvCxnSpPr>
        <p:spPr>
          <a:xfrm flipV="1">
            <a:off x="6631391" y="1667663"/>
            <a:ext cx="1212265" cy="184711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6653536" y="1584451"/>
            <a:ext cx="620468" cy="19220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5836481" y="3549294"/>
            <a:ext cx="782100" cy="13389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5871760" y="3540705"/>
            <a:ext cx="724695" cy="53137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6262421" y="3506193"/>
            <a:ext cx="391116" cy="13114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5477028" y="3530254"/>
            <a:ext cx="1173078" cy="114898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 rot="1143517">
            <a:off x="5773336" y="2077503"/>
            <a:ext cx="1080119" cy="1296145"/>
            <a:chOff x="2796952" y="1437927"/>
            <a:chExt cx="1080119" cy="1296145"/>
          </a:xfrm>
        </p:grpSpPr>
        <p:cxnSp>
          <p:nvCxnSpPr>
            <p:cNvPr id="37" name="Curved Connector 36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urved Connector 37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urved Connector 38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 rot="8331712">
            <a:off x="6884124" y="3139680"/>
            <a:ext cx="834870" cy="1007781"/>
            <a:chOff x="2796952" y="1437927"/>
            <a:chExt cx="1080119" cy="1296145"/>
          </a:xfrm>
        </p:grpSpPr>
        <p:cxnSp>
          <p:nvCxnSpPr>
            <p:cNvPr id="41" name="Curved Connector 40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urved Connector 41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urved Connector 42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11716249">
            <a:off x="6525528" y="3649550"/>
            <a:ext cx="915464" cy="858693"/>
            <a:chOff x="2796952" y="1437927"/>
            <a:chExt cx="1080119" cy="1296145"/>
          </a:xfrm>
        </p:grpSpPr>
        <p:cxnSp>
          <p:nvCxnSpPr>
            <p:cNvPr id="45" name="Curved Connector 44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urved Connector 45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urved Connector 46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 rot="9669347">
            <a:off x="5551283" y="2724062"/>
            <a:ext cx="901983" cy="999128"/>
            <a:chOff x="2796952" y="1437927"/>
            <a:chExt cx="1080119" cy="1296145"/>
          </a:xfrm>
        </p:grpSpPr>
        <p:cxnSp>
          <p:nvCxnSpPr>
            <p:cNvPr id="49" name="Curved Connector 48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urved Connector 49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urved Connector 50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Arrow Connector 51"/>
          <p:cNvCxnSpPr/>
          <p:nvPr/>
        </p:nvCxnSpPr>
        <p:spPr>
          <a:xfrm flipH="1">
            <a:off x="5324626" y="3539869"/>
            <a:ext cx="1296145" cy="1800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3380408" y="790576"/>
            <a:ext cx="6984776" cy="5615905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rgbClr val="FFFFFF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253211" y="2459750"/>
            <a:ext cx="6767885" cy="1402818"/>
            <a:chOff x="1373609" y="2459749"/>
            <a:chExt cx="6767885" cy="1402818"/>
          </a:xfrm>
        </p:grpSpPr>
        <p:cxnSp>
          <p:nvCxnSpPr>
            <p:cNvPr id="21" name="Straight Arrow Connector 20"/>
            <p:cNvCxnSpPr/>
            <p:nvPr/>
          </p:nvCxnSpPr>
          <p:spPr>
            <a:xfrm flipH="1" flipV="1">
              <a:off x="2220588" y="3506532"/>
              <a:ext cx="2520580" cy="16499"/>
            </a:xfrm>
            <a:prstGeom prst="straightConnector1">
              <a:avLst/>
            </a:prstGeom>
            <a:ln w="38100">
              <a:solidFill>
                <a:schemeClr val="accent6"/>
              </a:solidFill>
              <a:prstDash val="lg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18"/>
            <p:cNvSpPr txBox="1">
              <a:spLocks noChangeArrowheads="1"/>
            </p:cNvSpPr>
            <p:nvPr/>
          </p:nvSpPr>
          <p:spPr bwMode="auto">
            <a:xfrm>
              <a:off x="1373609" y="3200034"/>
              <a:ext cx="703263" cy="646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3599" dirty="0">
                  <a:solidFill>
                    <a:schemeClr val="accent6">
                      <a:lumMod val="75000"/>
                    </a:schemeClr>
                  </a:solidFill>
                </a:rPr>
                <a:t>e</a:t>
              </a:r>
              <a:r>
                <a:rPr lang="en-US" altLang="en-US" sz="3599" baseline="30000" dirty="0">
                  <a:solidFill>
                    <a:schemeClr val="accent6">
                      <a:lumMod val="75000"/>
                    </a:schemeClr>
                  </a:solidFill>
                </a:rPr>
                <a:t>+</a:t>
              </a:r>
            </a:p>
          </p:txBody>
        </p:sp>
        <p:sp>
          <p:nvSpPr>
            <p:cNvPr id="23" name="TextBox 19"/>
            <p:cNvSpPr txBox="1">
              <a:spLocks noChangeArrowheads="1"/>
            </p:cNvSpPr>
            <p:nvPr/>
          </p:nvSpPr>
          <p:spPr bwMode="auto">
            <a:xfrm>
              <a:off x="7438232" y="3216364"/>
              <a:ext cx="703262" cy="646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3599" dirty="0">
                  <a:solidFill>
                    <a:schemeClr val="accent6">
                      <a:lumMod val="75000"/>
                    </a:schemeClr>
                  </a:solidFill>
                </a:rPr>
                <a:t>e</a:t>
              </a:r>
              <a:r>
                <a:rPr lang="en-US" altLang="en-US" sz="3599" baseline="30000" dirty="0">
                  <a:solidFill>
                    <a:schemeClr val="accent6">
                      <a:lumMod val="75000"/>
                    </a:schemeClr>
                  </a:solidFill>
                </a:rPr>
                <a:t>-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H="1" flipV="1">
              <a:off x="4740868" y="3523031"/>
              <a:ext cx="2520580" cy="16499"/>
            </a:xfrm>
            <a:prstGeom prst="straightConnector1">
              <a:avLst/>
            </a:prstGeom>
            <a:ln w="38100">
              <a:solidFill>
                <a:schemeClr val="accent6"/>
              </a:solidFill>
              <a:prstDash val="lg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4751789" y="2459749"/>
              <a:ext cx="1249369" cy="104678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/>
          <p:cNvSpPr/>
          <p:nvPr/>
        </p:nvSpPr>
        <p:spPr>
          <a:xfrm>
            <a:off x="7649678" y="2069953"/>
            <a:ext cx="1332298" cy="2970707"/>
          </a:xfrm>
          <a:prstGeom prst="ellipse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endCxn id="7" idx="1"/>
          </p:cNvCxnSpPr>
          <p:nvPr/>
        </p:nvCxnSpPr>
        <p:spPr>
          <a:xfrm flipH="1" flipV="1">
            <a:off x="7844789" y="2505001"/>
            <a:ext cx="471038" cy="103452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8311338" y="2057006"/>
            <a:ext cx="24384" cy="1492286"/>
          </a:xfrm>
          <a:prstGeom prst="straightConnector1">
            <a:avLst/>
          </a:prstGeom>
          <a:ln w="19050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844906" y="2446042"/>
            <a:ext cx="543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400" dirty="0">
                <a:solidFill>
                  <a:srgbClr val="FF0000"/>
                </a:solidFill>
                <a:cs typeface="Arial" panose="020B0604020202020204" pitchFamily="34" charset="0"/>
              </a:rPr>
              <a:t>Φ</a:t>
            </a:r>
            <a:r>
              <a:rPr lang="en-US" sz="2400" baseline="-25000" dirty="0">
                <a:solidFill>
                  <a:srgbClr val="FF0000"/>
                </a:solidFill>
                <a:cs typeface="Arial" panose="020B0604020202020204" pitchFamily="34" charset="0"/>
              </a:rPr>
              <a:t>1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6613794" y="900178"/>
            <a:ext cx="7527" cy="2591413"/>
          </a:xfrm>
          <a:prstGeom prst="straightConnector1">
            <a:avLst/>
          </a:prstGeom>
          <a:ln w="19050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c 13"/>
          <p:cNvSpPr/>
          <p:nvPr/>
        </p:nvSpPr>
        <p:spPr>
          <a:xfrm rot="19899448">
            <a:off x="7868826" y="3081392"/>
            <a:ext cx="877864" cy="824597"/>
          </a:xfrm>
          <a:prstGeom prst="arc">
            <a:avLst>
              <a:gd name="adj1" fmla="val 16200000"/>
              <a:gd name="adj2" fmla="val 17990300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6" name="Arc 55"/>
          <p:cNvSpPr/>
          <p:nvPr/>
        </p:nvSpPr>
        <p:spPr>
          <a:xfrm rot="19899448">
            <a:off x="6198933" y="3015145"/>
            <a:ext cx="877864" cy="824597"/>
          </a:xfrm>
          <a:prstGeom prst="arc">
            <a:avLst>
              <a:gd name="adj1" fmla="val 13285812"/>
              <a:gd name="adj2" fmla="val 21266161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194313" y="2354743"/>
            <a:ext cx="14141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400" dirty="0">
                <a:solidFill>
                  <a:srgbClr val="FF0000"/>
                </a:solidFill>
                <a:cs typeface="Arial" panose="020B0604020202020204" pitchFamily="34" charset="0"/>
              </a:rPr>
              <a:t>Δη</a:t>
            </a:r>
            <a:r>
              <a:rPr lang="en-US" sz="2400" dirty="0">
                <a:solidFill>
                  <a:srgbClr val="FF0000"/>
                </a:solidFill>
                <a:cs typeface="Arial" panose="020B0604020202020204" pitchFamily="34" charset="0"/>
              </a:rPr>
              <a:t>=</a:t>
            </a:r>
            <a:r>
              <a:rPr lang="el-GR" sz="2400" dirty="0">
                <a:solidFill>
                  <a:srgbClr val="FF0000"/>
                </a:solidFill>
                <a:cs typeface="Arial" panose="020B0604020202020204" pitchFamily="34" charset="0"/>
              </a:rPr>
              <a:t>η</a:t>
            </a:r>
            <a:r>
              <a:rPr lang="en-US" sz="2400" baseline="-25000" dirty="0">
                <a:solidFill>
                  <a:srgbClr val="FF0000"/>
                </a:solidFill>
                <a:cs typeface="Arial" panose="020B0604020202020204" pitchFamily="34" charset="0"/>
              </a:rPr>
              <a:t>1</a:t>
            </a:r>
            <a:r>
              <a:rPr lang="en-US" sz="2400" dirty="0">
                <a:solidFill>
                  <a:srgbClr val="FF0000"/>
                </a:solidFill>
                <a:cs typeface="Arial" panose="020B0604020202020204" pitchFamily="34" charset="0"/>
              </a:rPr>
              <a:t>-</a:t>
            </a:r>
            <a:r>
              <a:rPr lang="el-GR" sz="2400" dirty="0">
                <a:solidFill>
                  <a:srgbClr val="FF0000"/>
                </a:solidFill>
                <a:cs typeface="Arial" panose="020B0604020202020204" pitchFamily="34" charset="0"/>
              </a:rPr>
              <a:t>η</a:t>
            </a:r>
            <a:r>
              <a:rPr lang="en-US" sz="2400" baseline="-25000" dirty="0">
                <a:solidFill>
                  <a:srgbClr val="FF0000"/>
                </a:solidFill>
                <a:cs typeface="Arial" panose="020B0604020202020204" pitchFamily="34" charset="0"/>
              </a:rPr>
              <a:t>2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056" y="5110336"/>
            <a:ext cx="1332147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71" indent="-342871">
              <a:buFont typeface="Arial" panose="020B0604020202020204" pitchFamily="34" charset="0"/>
              <a:buChar char="•"/>
            </a:pPr>
            <a:r>
              <a:rPr lang="en-US" sz="2800" dirty="0"/>
              <a:t>Search for ridge signal with beam axis: enhance number of charged particle pairs with </a:t>
            </a:r>
            <a:r>
              <a:rPr lang="en-US" sz="2800" dirty="0" smtClean="0">
                <a:solidFill>
                  <a:srgbClr val="FF0000"/>
                </a:solidFill>
              </a:rPr>
              <a:t>large </a:t>
            </a:r>
            <a:r>
              <a:rPr lang="el-GR" sz="2800" dirty="0">
                <a:solidFill>
                  <a:srgbClr val="FF0000"/>
                </a:solidFill>
                <a:cs typeface="Arial" panose="020B0604020202020204" pitchFamily="34" charset="0"/>
              </a:rPr>
              <a:t>Δη</a:t>
            </a:r>
            <a:r>
              <a:rPr lang="en-US" sz="2800" dirty="0">
                <a:solidFill>
                  <a:srgbClr val="FF0000"/>
                </a:solidFill>
                <a:cs typeface="Arial" panose="020B0604020202020204" pitchFamily="34" charset="0"/>
              </a:rPr>
              <a:t> gap </a:t>
            </a:r>
            <a:r>
              <a:rPr lang="en-US" sz="2800" dirty="0">
                <a:cs typeface="Arial" panose="020B0604020202020204" pitchFamily="34" charset="0"/>
              </a:rPr>
              <a:t>and similar </a:t>
            </a:r>
            <a:r>
              <a:rPr lang="el-GR" sz="2800" dirty="0">
                <a:cs typeface="Arial" panose="020B0604020202020204" pitchFamily="34" charset="0"/>
              </a:rPr>
              <a:t>Φ</a:t>
            </a:r>
            <a:r>
              <a:rPr lang="en-US" sz="2800" dirty="0">
                <a:cs typeface="Arial" panose="020B0604020202020204" pitchFamily="34" charset="0"/>
              </a:rPr>
              <a:t>  (</a:t>
            </a:r>
            <a:r>
              <a:rPr lang="en-US" sz="2800" dirty="0">
                <a:solidFill>
                  <a:srgbClr val="FF0000"/>
                </a:solidFill>
                <a:cs typeface="Arial" panose="020B0604020202020204" pitchFamily="34" charset="0"/>
              </a:rPr>
              <a:t>small </a:t>
            </a:r>
            <a:r>
              <a:rPr lang="el-GR" sz="2800" dirty="0">
                <a:solidFill>
                  <a:srgbClr val="FF0000"/>
                </a:solidFill>
                <a:cs typeface="Arial" panose="020B0604020202020204" pitchFamily="34" charset="0"/>
              </a:rPr>
              <a:t>ΔΦ</a:t>
            </a:r>
            <a:r>
              <a:rPr lang="en-US" sz="2800" dirty="0">
                <a:solidFill>
                  <a:srgbClr val="FF0000"/>
                </a:solidFill>
                <a:cs typeface="Arial" panose="020B0604020202020204" pitchFamily="34" charset="0"/>
              </a:rPr>
              <a:t>=</a:t>
            </a:r>
            <a:r>
              <a:rPr lang="el-GR" sz="2800" dirty="0">
                <a:solidFill>
                  <a:srgbClr val="FF0000"/>
                </a:solidFill>
                <a:cs typeface="Arial" panose="020B0604020202020204" pitchFamily="34" charset="0"/>
              </a:rPr>
              <a:t>Φ</a:t>
            </a:r>
            <a:r>
              <a:rPr lang="en-US" sz="2800" baseline="-25000" dirty="0">
                <a:solidFill>
                  <a:srgbClr val="FF0000"/>
                </a:solidFill>
                <a:cs typeface="Arial" panose="020B0604020202020204" pitchFamily="34" charset="0"/>
              </a:rPr>
              <a:t>1</a:t>
            </a:r>
            <a:r>
              <a:rPr lang="en-US" sz="2800" dirty="0">
                <a:solidFill>
                  <a:srgbClr val="FF0000"/>
                </a:solidFill>
                <a:cs typeface="Arial" panose="020B0604020202020204" pitchFamily="34" charset="0"/>
              </a:rPr>
              <a:t>-</a:t>
            </a:r>
            <a:r>
              <a:rPr lang="el-GR" sz="2800" dirty="0">
                <a:solidFill>
                  <a:srgbClr val="FF0000"/>
                </a:solidFill>
                <a:cs typeface="Arial" panose="020B0604020202020204" pitchFamily="34" charset="0"/>
              </a:rPr>
              <a:t>Φ</a:t>
            </a:r>
            <a:r>
              <a:rPr lang="en-US" sz="2800" baseline="-25000" dirty="0">
                <a:solidFill>
                  <a:srgbClr val="FF0000"/>
                </a:solidFill>
                <a:cs typeface="Arial" panose="020B0604020202020204" pitchFamily="34" charset="0"/>
              </a:rPr>
              <a:t>2</a:t>
            </a:r>
            <a:r>
              <a:rPr lang="en-US" sz="2800" dirty="0">
                <a:cs typeface="Arial" panose="020B0604020202020204" pitchFamily="34" charset="0"/>
              </a:rPr>
              <a:t>)</a:t>
            </a:r>
          </a:p>
          <a:p>
            <a:pPr marL="342871" indent="-342871">
              <a:buFont typeface="Arial" panose="020B0604020202020204" pitchFamily="34" charset="0"/>
              <a:buChar char="•"/>
            </a:pPr>
            <a:endParaRPr lang="en-US" sz="2800" b="1" dirty="0">
              <a:cs typeface="Arial" panose="020B0604020202020204" pitchFamily="34" charset="0"/>
            </a:endParaRPr>
          </a:p>
          <a:p>
            <a:pPr marL="342871" indent="-342871">
              <a:buFont typeface="Arial" panose="020B0604020202020204" pitchFamily="34" charset="0"/>
              <a:buChar char="•"/>
            </a:pPr>
            <a:r>
              <a:rPr lang="en-US" sz="2800" dirty="0" smtClean="0">
                <a:cs typeface="Arial" panose="020B0604020202020204" pitchFamily="34" charset="0"/>
              </a:rPr>
              <a:t>Ex: Sensitive </a:t>
            </a:r>
            <a:r>
              <a:rPr lang="en-US" sz="2800" dirty="0">
                <a:cs typeface="Arial" panose="020B0604020202020204" pitchFamily="34" charset="0"/>
              </a:rPr>
              <a:t>to</a:t>
            </a:r>
            <a:r>
              <a:rPr lang="en-US" sz="2800" b="1" dirty="0">
                <a:cs typeface="Arial" panose="020B0604020202020204" pitchFamily="34" charset="0"/>
              </a:rPr>
              <a:t> “pressure driven expansion” </a:t>
            </a:r>
            <a:r>
              <a:rPr lang="en-US" sz="2800" dirty="0">
                <a:cs typeface="Arial" panose="020B0604020202020204" pitchFamily="34" charset="0"/>
              </a:rPr>
              <a:t>of the medium in the direction perpendicular to the </a:t>
            </a:r>
            <a:r>
              <a:rPr lang="en-US" sz="2800" b="1" dirty="0">
                <a:cs typeface="Arial" panose="020B0604020202020204" pitchFamily="34" charset="0"/>
              </a:rPr>
              <a:t>beam axis</a:t>
            </a:r>
            <a:endParaRPr lang="en-US" sz="2800" b="1" dirty="0"/>
          </a:p>
        </p:txBody>
      </p:sp>
      <p:sp>
        <p:nvSpPr>
          <p:cNvPr id="65" name="Oval 64"/>
          <p:cNvSpPr/>
          <p:nvPr/>
        </p:nvSpPr>
        <p:spPr>
          <a:xfrm>
            <a:off x="3956472" y="2067623"/>
            <a:ext cx="1332298" cy="2970707"/>
          </a:xfrm>
          <a:prstGeom prst="ellipse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Arrow Connector 65"/>
          <p:cNvCxnSpPr>
            <a:endCxn id="65" idx="1"/>
          </p:cNvCxnSpPr>
          <p:nvPr/>
        </p:nvCxnSpPr>
        <p:spPr>
          <a:xfrm flipH="1" flipV="1">
            <a:off x="4151584" y="2502671"/>
            <a:ext cx="471038" cy="103452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V="1">
            <a:off x="4618132" y="2054676"/>
            <a:ext cx="24384" cy="1492286"/>
          </a:xfrm>
          <a:prstGeom prst="straightConnector1">
            <a:avLst/>
          </a:prstGeom>
          <a:ln w="19050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151700" y="2158009"/>
            <a:ext cx="543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400" dirty="0">
                <a:solidFill>
                  <a:srgbClr val="FF0000"/>
                </a:solidFill>
                <a:cs typeface="Arial" panose="020B0604020202020204" pitchFamily="34" charset="0"/>
              </a:rPr>
              <a:t>Φ</a:t>
            </a:r>
            <a:r>
              <a:rPr lang="en-US" sz="2400" baseline="-25000" dirty="0">
                <a:solidFill>
                  <a:srgbClr val="FF0000"/>
                </a:solidFill>
                <a:cs typeface="Arial" panose="020B0604020202020204" pitchFamily="34" charset="0"/>
              </a:rPr>
              <a:t>2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  <p:sp>
        <p:nvSpPr>
          <p:cNvPr id="69" name="Arc 68"/>
          <p:cNvSpPr/>
          <p:nvPr/>
        </p:nvSpPr>
        <p:spPr>
          <a:xfrm rot="19899448">
            <a:off x="4175620" y="3079061"/>
            <a:ext cx="877864" cy="824597"/>
          </a:xfrm>
          <a:prstGeom prst="arc">
            <a:avLst>
              <a:gd name="adj1" fmla="val 16200000"/>
              <a:gd name="adj2" fmla="val 17990300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 flipH="1" flipV="1">
            <a:off x="4131861" y="2523970"/>
            <a:ext cx="2495875" cy="97828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49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Axis Analysis Result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868" y="2302024"/>
            <a:ext cx="4787908" cy="46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800" y="2302545"/>
            <a:ext cx="4787908" cy="46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4704" y="816906"/>
            <a:ext cx="1534124" cy="15571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51088" y="1132176"/>
            <a:ext cx="25058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Low multiplicity</a:t>
            </a:r>
          </a:p>
          <a:p>
            <a:pPr algn="ctr"/>
            <a:r>
              <a:rPr lang="en-US" sz="2400" b="1" dirty="0"/>
              <a:t>4</a:t>
            </a:r>
            <a:r>
              <a:rPr lang="en-US" sz="2400" b="1" dirty="0">
                <a:cs typeface="Arial" panose="020B0604020202020204" pitchFamily="34" charset="0"/>
              </a:rPr>
              <a:t>≤</a:t>
            </a:r>
            <a:r>
              <a:rPr lang="en-US" sz="2400" b="1" dirty="0"/>
              <a:t>N&lt;10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135331" y="1620265"/>
            <a:ext cx="1269415" cy="649755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314119" y="1837971"/>
            <a:ext cx="1310454" cy="46225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859721" y="1077889"/>
            <a:ext cx="25571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High Multiplicity</a:t>
            </a:r>
          </a:p>
          <a:p>
            <a:pPr algn="ctr"/>
            <a:r>
              <a:rPr lang="en-US" sz="2400" b="1" dirty="0"/>
              <a:t>N</a:t>
            </a:r>
            <a:r>
              <a:rPr lang="en-US" sz="2400" b="1" dirty="0">
                <a:cs typeface="Arial" panose="020B0604020202020204" pitchFamily="34" charset="0"/>
              </a:rPr>
              <a:t>≥35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473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Axis Analysis Result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868" y="2302024"/>
            <a:ext cx="4787908" cy="46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800" y="2302545"/>
            <a:ext cx="4787908" cy="46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4704" y="816906"/>
            <a:ext cx="1534124" cy="1557127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5135331" y="1620265"/>
            <a:ext cx="1269415" cy="649755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314119" y="1837971"/>
            <a:ext cx="1310454" cy="46225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24424" y="6299846"/>
            <a:ext cx="907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993300"/>
                </a:solidFill>
              </a:rPr>
              <a:t>Beautiful jet-like structure at (</a:t>
            </a:r>
            <a:r>
              <a:rPr lang="el-GR" sz="2800" dirty="0">
                <a:solidFill>
                  <a:srgbClr val="993300"/>
                </a:solidFill>
                <a:cs typeface="Arial" panose="020B0604020202020204" pitchFamily="34" charset="0"/>
              </a:rPr>
              <a:t>Δη</a:t>
            </a:r>
            <a:r>
              <a:rPr lang="en-US" sz="2800" dirty="0">
                <a:solidFill>
                  <a:srgbClr val="993300"/>
                </a:solidFill>
                <a:cs typeface="Arial" panose="020B0604020202020204" pitchFamily="34" charset="0"/>
              </a:rPr>
              <a:t>,</a:t>
            </a:r>
            <a:r>
              <a:rPr lang="el-GR" sz="2800" dirty="0">
                <a:solidFill>
                  <a:srgbClr val="993300"/>
                </a:solidFill>
                <a:cs typeface="Arial" panose="020B0604020202020204" pitchFamily="34" charset="0"/>
              </a:rPr>
              <a:t>ΔΦ</a:t>
            </a:r>
            <a:r>
              <a:rPr lang="en-US" sz="2800" dirty="0">
                <a:solidFill>
                  <a:srgbClr val="993300"/>
                </a:solidFill>
                <a:cs typeface="Arial" panose="020B0604020202020204" pitchFamily="34" charset="0"/>
              </a:rPr>
              <a:t>) ~ (0,0)</a:t>
            </a:r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4799015" y="5038328"/>
            <a:ext cx="587375" cy="304800"/>
          </a:xfrm>
          <a:custGeom>
            <a:avLst/>
            <a:gdLst>
              <a:gd name="T0" fmla="*/ 2147483647 w 272"/>
              <a:gd name="T1" fmla="*/ 0 h 296"/>
              <a:gd name="T2" fmla="*/ 2147483647 w 272"/>
              <a:gd name="T3" fmla="*/ 2147483647 h 296"/>
              <a:gd name="T4" fmla="*/ 2147483647 w 272"/>
              <a:gd name="T5" fmla="*/ 2147483647 h 296"/>
              <a:gd name="T6" fmla="*/ 2147483647 w 272"/>
              <a:gd name="T7" fmla="*/ 2147483647 h 296"/>
              <a:gd name="T8" fmla="*/ 2147483647 w 272"/>
              <a:gd name="T9" fmla="*/ 2147483647 h 2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2"/>
              <a:gd name="T16" fmla="*/ 0 h 296"/>
              <a:gd name="T17" fmla="*/ 272 w 272"/>
              <a:gd name="T18" fmla="*/ 296 h 29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2" h="296">
                <a:moveTo>
                  <a:pt x="56" y="0"/>
                </a:moveTo>
                <a:cubicBezTo>
                  <a:pt x="28" y="72"/>
                  <a:pt x="0" y="144"/>
                  <a:pt x="8" y="192"/>
                </a:cubicBezTo>
                <a:cubicBezTo>
                  <a:pt x="16" y="240"/>
                  <a:pt x="64" y="280"/>
                  <a:pt x="104" y="288"/>
                </a:cubicBezTo>
                <a:cubicBezTo>
                  <a:pt x="144" y="296"/>
                  <a:pt x="224" y="272"/>
                  <a:pt x="248" y="240"/>
                </a:cubicBezTo>
                <a:cubicBezTo>
                  <a:pt x="272" y="208"/>
                  <a:pt x="260" y="152"/>
                  <a:pt x="248" y="96"/>
                </a:cubicBezTo>
              </a:path>
            </a:pathLst>
          </a:custGeom>
          <a:noFill/>
          <a:ln w="60960">
            <a:solidFill>
              <a:schemeClr val="accent4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32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j-lt"/>
              <a:ea typeface="+mn-ea"/>
            </a:endParaRPr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9645104" y="4966320"/>
            <a:ext cx="864096" cy="432048"/>
          </a:xfrm>
          <a:custGeom>
            <a:avLst/>
            <a:gdLst>
              <a:gd name="T0" fmla="*/ 2147483647 w 272"/>
              <a:gd name="T1" fmla="*/ 0 h 296"/>
              <a:gd name="T2" fmla="*/ 2147483647 w 272"/>
              <a:gd name="T3" fmla="*/ 2147483647 h 296"/>
              <a:gd name="T4" fmla="*/ 2147483647 w 272"/>
              <a:gd name="T5" fmla="*/ 2147483647 h 296"/>
              <a:gd name="T6" fmla="*/ 2147483647 w 272"/>
              <a:gd name="T7" fmla="*/ 2147483647 h 296"/>
              <a:gd name="T8" fmla="*/ 2147483647 w 272"/>
              <a:gd name="T9" fmla="*/ 2147483647 h 2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2"/>
              <a:gd name="T16" fmla="*/ 0 h 296"/>
              <a:gd name="T17" fmla="*/ 272 w 272"/>
              <a:gd name="T18" fmla="*/ 296 h 29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2" h="296">
                <a:moveTo>
                  <a:pt x="56" y="0"/>
                </a:moveTo>
                <a:cubicBezTo>
                  <a:pt x="28" y="72"/>
                  <a:pt x="0" y="144"/>
                  <a:pt x="8" y="192"/>
                </a:cubicBezTo>
                <a:cubicBezTo>
                  <a:pt x="16" y="240"/>
                  <a:pt x="64" y="280"/>
                  <a:pt x="104" y="288"/>
                </a:cubicBezTo>
                <a:cubicBezTo>
                  <a:pt x="144" y="296"/>
                  <a:pt x="224" y="272"/>
                  <a:pt x="248" y="240"/>
                </a:cubicBezTo>
                <a:cubicBezTo>
                  <a:pt x="272" y="208"/>
                  <a:pt x="260" y="152"/>
                  <a:pt x="248" y="96"/>
                </a:cubicBezTo>
              </a:path>
            </a:pathLst>
          </a:custGeom>
          <a:noFill/>
          <a:ln w="60960">
            <a:solidFill>
              <a:schemeClr val="accent4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32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j-lt"/>
              <a:ea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51088" y="1132176"/>
            <a:ext cx="25058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Low multiplicity</a:t>
            </a:r>
          </a:p>
          <a:p>
            <a:pPr algn="ctr"/>
            <a:r>
              <a:rPr lang="en-US" sz="2400" b="1" dirty="0"/>
              <a:t>4</a:t>
            </a:r>
            <a:r>
              <a:rPr lang="en-US" sz="2400" b="1" dirty="0">
                <a:cs typeface="Arial" panose="020B0604020202020204" pitchFamily="34" charset="0"/>
              </a:rPr>
              <a:t>≤</a:t>
            </a:r>
            <a:r>
              <a:rPr lang="en-US" sz="2400" b="1" dirty="0"/>
              <a:t>N&lt;10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859721" y="1077889"/>
            <a:ext cx="25571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High Multiplicity</a:t>
            </a:r>
          </a:p>
          <a:p>
            <a:pPr algn="ctr"/>
            <a:r>
              <a:rPr lang="en-US" sz="2400" b="1" dirty="0"/>
              <a:t>N</a:t>
            </a:r>
            <a:r>
              <a:rPr lang="en-US" sz="2400" b="1" dirty="0">
                <a:cs typeface="Arial" panose="020B0604020202020204" pitchFamily="34" charset="0"/>
              </a:rPr>
              <a:t>≥35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51411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Axis Analysis Result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868" y="2302024"/>
            <a:ext cx="4787908" cy="46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800" y="2302545"/>
            <a:ext cx="4787908" cy="46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4704" y="816906"/>
            <a:ext cx="1534124" cy="1557127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5135331" y="1620265"/>
            <a:ext cx="1269415" cy="649755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314119" y="1837971"/>
            <a:ext cx="1310454" cy="46225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372296" y="6299847"/>
            <a:ext cx="90730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993300"/>
                </a:solidFill>
              </a:rPr>
              <a:t>Beautiful jet-like structure at (</a:t>
            </a:r>
            <a:r>
              <a:rPr lang="el-GR" sz="2800" dirty="0">
                <a:solidFill>
                  <a:srgbClr val="993300"/>
                </a:solidFill>
                <a:cs typeface="Arial" panose="020B0604020202020204" pitchFamily="34" charset="0"/>
              </a:rPr>
              <a:t>Δη</a:t>
            </a:r>
            <a:r>
              <a:rPr lang="en-US" sz="2800" dirty="0">
                <a:solidFill>
                  <a:srgbClr val="993300"/>
                </a:solidFill>
                <a:cs typeface="Arial" panose="020B0604020202020204" pitchFamily="34" charset="0"/>
              </a:rPr>
              <a:t>,</a:t>
            </a:r>
            <a:r>
              <a:rPr lang="el-GR" sz="2800" dirty="0">
                <a:solidFill>
                  <a:srgbClr val="993300"/>
                </a:solidFill>
                <a:cs typeface="Arial" panose="020B0604020202020204" pitchFamily="34" charset="0"/>
              </a:rPr>
              <a:t>ΔΦ</a:t>
            </a:r>
            <a:r>
              <a:rPr lang="en-US" sz="2800" dirty="0">
                <a:solidFill>
                  <a:srgbClr val="993300"/>
                </a:solidFill>
                <a:cs typeface="Arial" panose="020B0604020202020204" pitchFamily="34" charset="0"/>
              </a:rPr>
              <a:t>) ~ (0,0)</a:t>
            </a:r>
          </a:p>
          <a:p>
            <a:r>
              <a:rPr lang="en-US" sz="2800" dirty="0">
                <a:solidFill>
                  <a:srgbClr val="FF0000"/>
                </a:solidFill>
                <a:cs typeface="Arial" panose="020B0604020202020204" pitchFamily="34" charset="0"/>
              </a:rPr>
              <a:t>No ridge structure observed at small </a:t>
            </a:r>
            <a:r>
              <a:rPr lang="el-GR" sz="2800" dirty="0">
                <a:solidFill>
                  <a:srgbClr val="FF0000"/>
                </a:solidFill>
                <a:cs typeface="Arial" panose="020B0604020202020204" pitchFamily="34" charset="0"/>
              </a:rPr>
              <a:t>ΔΦ</a:t>
            </a:r>
            <a:r>
              <a:rPr lang="en-US" sz="2800" dirty="0">
                <a:solidFill>
                  <a:srgbClr val="FF0000"/>
                </a:solidFill>
                <a:cs typeface="Arial" panose="020B0604020202020204" pitchFamily="34" charset="0"/>
              </a:rPr>
              <a:t> and large </a:t>
            </a:r>
            <a:r>
              <a:rPr lang="el-GR" sz="2800" dirty="0">
                <a:solidFill>
                  <a:srgbClr val="FF0000"/>
                </a:solidFill>
                <a:cs typeface="Arial" panose="020B0604020202020204" pitchFamily="34" charset="0"/>
              </a:rPr>
              <a:t>Δη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4799015" y="5038328"/>
            <a:ext cx="587375" cy="304800"/>
          </a:xfrm>
          <a:custGeom>
            <a:avLst/>
            <a:gdLst>
              <a:gd name="T0" fmla="*/ 2147483647 w 272"/>
              <a:gd name="T1" fmla="*/ 0 h 296"/>
              <a:gd name="T2" fmla="*/ 2147483647 w 272"/>
              <a:gd name="T3" fmla="*/ 2147483647 h 296"/>
              <a:gd name="T4" fmla="*/ 2147483647 w 272"/>
              <a:gd name="T5" fmla="*/ 2147483647 h 296"/>
              <a:gd name="T6" fmla="*/ 2147483647 w 272"/>
              <a:gd name="T7" fmla="*/ 2147483647 h 296"/>
              <a:gd name="T8" fmla="*/ 2147483647 w 272"/>
              <a:gd name="T9" fmla="*/ 2147483647 h 2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2"/>
              <a:gd name="T16" fmla="*/ 0 h 296"/>
              <a:gd name="T17" fmla="*/ 272 w 272"/>
              <a:gd name="T18" fmla="*/ 296 h 29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2" h="296">
                <a:moveTo>
                  <a:pt x="56" y="0"/>
                </a:moveTo>
                <a:cubicBezTo>
                  <a:pt x="28" y="72"/>
                  <a:pt x="0" y="144"/>
                  <a:pt x="8" y="192"/>
                </a:cubicBezTo>
                <a:cubicBezTo>
                  <a:pt x="16" y="240"/>
                  <a:pt x="64" y="280"/>
                  <a:pt x="104" y="288"/>
                </a:cubicBezTo>
                <a:cubicBezTo>
                  <a:pt x="144" y="296"/>
                  <a:pt x="224" y="272"/>
                  <a:pt x="248" y="240"/>
                </a:cubicBezTo>
                <a:cubicBezTo>
                  <a:pt x="272" y="208"/>
                  <a:pt x="260" y="152"/>
                  <a:pt x="248" y="96"/>
                </a:cubicBezTo>
              </a:path>
            </a:pathLst>
          </a:custGeom>
          <a:noFill/>
          <a:ln w="60960">
            <a:solidFill>
              <a:schemeClr val="accent4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32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j-lt"/>
              <a:ea typeface="+mn-ea"/>
            </a:endParaRPr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9645104" y="4966320"/>
            <a:ext cx="864096" cy="432048"/>
          </a:xfrm>
          <a:custGeom>
            <a:avLst/>
            <a:gdLst>
              <a:gd name="T0" fmla="*/ 2147483647 w 272"/>
              <a:gd name="T1" fmla="*/ 0 h 296"/>
              <a:gd name="T2" fmla="*/ 2147483647 w 272"/>
              <a:gd name="T3" fmla="*/ 2147483647 h 296"/>
              <a:gd name="T4" fmla="*/ 2147483647 w 272"/>
              <a:gd name="T5" fmla="*/ 2147483647 h 296"/>
              <a:gd name="T6" fmla="*/ 2147483647 w 272"/>
              <a:gd name="T7" fmla="*/ 2147483647 h 296"/>
              <a:gd name="T8" fmla="*/ 2147483647 w 272"/>
              <a:gd name="T9" fmla="*/ 2147483647 h 2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2"/>
              <a:gd name="T16" fmla="*/ 0 h 296"/>
              <a:gd name="T17" fmla="*/ 272 w 272"/>
              <a:gd name="T18" fmla="*/ 296 h 29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2" h="296">
                <a:moveTo>
                  <a:pt x="56" y="0"/>
                </a:moveTo>
                <a:cubicBezTo>
                  <a:pt x="28" y="72"/>
                  <a:pt x="0" y="144"/>
                  <a:pt x="8" y="192"/>
                </a:cubicBezTo>
                <a:cubicBezTo>
                  <a:pt x="16" y="240"/>
                  <a:pt x="64" y="280"/>
                  <a:pt x="104" y="288"/>
                </a:cubicBezTo>
                <a:cubicBezTo>
                  <a:pt x="144" y="296"/>
                  <a:pt x="224" y="272"/>
                  <a:pt x="248" y="240"/>
                </a:cubicBezTo>
                <a:cubicBezTo>
                  <a:pt x="272" y="208"/>
                  <a:pt x="260" y="152"/>
                  <a:pt x="248" y="96"/>
                </a:cubicBezTo>
              </a:path>
            </a:pathLst>
          </a:custGeom>
          <a:noFill/>
          <a:ln w="60960">
            <a:solidFill>
              <a:schemeClr val="accent4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32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j-lt"/>
              <a:ea typeface="+mn-ea"/>
            </a:endParaRPr>
          </a:p>
        </p:txBody>
      </p:sp>
      <p:pic>
        <p:nvPicPr>
          <p:cNvPr id="16" name="Pictur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8809" y="4317596"/>
            <a:ext cx="2544489" cy="165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551088" y="1132176"/>
            <a:ext cx="25058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Low multiplicity</a:t>
            </a:r>
          </a:p>
          <a:p>
            <a:pPr algn="ctr"/>
            <a:r>
              <a:rPr lang="en-US" sz="2400" b="1" dirty="0"/>
              <a:t>4</a:t>
            </a:r>
            <a:r>
              <a:rPr lang="en-US" sz="2400" b="1" dirty="0">
                <a:cs typeface="Arial" panose="020B0604020202020204" pitchFamily="34" charset="0"/>
              </a:rPr>
              <a:t>≤</a:t>
            </a:r>
            <a:r>
              <a:rPr lang="en-US" sz="2400" b="1" dirty="0"/>
              <a:t>N&lt;10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859721" y="1077889"/>
            <a:ext cx="25571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High Multiplicity</a:t>
            </a:r>
          </a:p>
          <a:p>
            <a:pPr algn="ctr"/>
            <a:r>
              <a:rPr lang="en-US" sz="2400" b="1" dirty="0"/>
              <a:t>N</a:t>
            </a:r>
            <a:r>
              <a:rPr lang="en-US" sz="2400" b="1" dirty="0">
                <a:cs typeface="Arial" panose="020B0604020202020204" pitchFamily="34" charset="0"/>
              </a:rPr>
              <a:t>≥35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3318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Axis Analysis Result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868" y="2302024"/>
            <a:ext cx="4787908" cy="4680000"/>
          </a:xfrm>
          <a:prstGeom prst="rect">
            <a:avLst/>
          </a:prstGeom>
        </p:spPr>
      </p:pic>
      <p:sp>
        <p:nvSpPr>
          <p:cNvPr id="13" name="Freeform 7"/>
          <p:cNvSpPr>
            <a:spLocks/>
          </p:cNvSpPr>
          <p:nvPr/>
        </p:nvSpPr>
        <p:spPr bwMode="auto">
          <a:xfrm>
            <a:off x="4799015" y="5038328"/>
            <a:ext cx="587375" cy="304800"/>
          </a:xfrm>
          <a:custGeom>
            <a:avLst/>
            <a:gdLst>
              <a:gd name="T0" fmla="*/ 2147483647 w 272"/>
              <a:gd name="T1" fmla="*/ 0 h 296"/>
              <a:gd name="T2" fmla="*/ 2147483647 w 272"/>
              <a:gd name="T3" fmla="*/ 2147483647 h 296"/>
              <a:gd name="T4" fmla="*/ 2147483647 w 272"/>
              <a:gd name="T5" fmla="*/ 2147483647 h 296"/>
              <a:gd name="T6" fmla="*/ 2147483647 w 272"/>
              <a:gd name="T7" fmla="*/ 2147483647 h 296"/>
              <a:gd name="T8" fmla="*/ 2147483647 w 272"/>
              <a:gd name="T9" fmla="*/ 2147483647 h 2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2"/>
              <a:gd name="T16" fmla="*/ 0 h 296"/>
              <a:gd name="T17" fmla="*/ 272 w 272"/>
              <a:gd name="T18" fmla="*/ 296 h 29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2" h="296">
                <a:moveTo>
                  <a:pt x="56" y="0"/>
                </a:moveTo>
                <a:cubicBezTo>
                  <a:pt x="28" y="72"/>
                  <a:pt x="0" y="144"/>
                  <a:pt x="8" y="192"/>
                </a:cubicBezTo>
                <a:cubicBezTo>
                  <a:pt x="16" y="240"/>
                  <a:pt x="64" y="280"/>
                  <a:pt x="104" y="288"/>
                </a:cubicBezTo>
                <a:cubicBezTo>
                  <a:pt x="144" y="296"/>
                  <a:pt x="224" y="272"/>
                  <a:pt x="248" y="240"/>
                </a:cubicBezTo>
                <a:cubicBezTo>
                  <a:pt x="272" y="208"/>
                  <a:pt x="260" y="152"/>
                  <a:pt x="248" y="96"/>
                </a:cubicBezTo>
              </a:path>
            </a:pathLst>
          </a:custGeom>
          <a:noFill/>
          <a:ln w="60960">
            <a:solidFill>
              <a:schemeClr val="accent4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32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j-lt"/>
              <a:ea typeface="+mn-ea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3390053" y="3908213"/>
            <a:ext cx="2587414" cy="2072640"/>
          </a:xfrm>
          <a:custGeom>
            <a:avLst/>
            <a:gdLst>
              <a:gd name="connsiteX0" fmla="*/ 2587414 w 2587414"/>
              <a:gd name="connsiteY0" fmla="*/ 1496907 h 2072640"/>
              <a:gd name="connsiteX1" fmla="*/ 1618827 w 2587414"/>
              <a:gd name="connsiteY1" fmla="*/ 2072640 h 2072640"/>
              <a:gd name="connsiteX2" fmla="*/ 0 w 2587414"/>
              <a:gd name="connsiteY2" fmla="*/ 541867 h 2072640"/>
              <a:gd name="connsiteX3" fmla="*/ 975360 w 2587414"/>
              <a:gd name="connsiteY3" fmla="*/ 0 h 2072640"/>
              <a:gd name="connsiteX4" fmla="*/ 2587414 w 2587414"/>
              <a:gd name="connsiteY4" fmla="*/ 1496907 h 2072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7414" h="2072640">
                <a:moveTo>
                  <a:pt x="2587414" y="1496907"/>
                </a:moveTo>
                <a:lnTo>
                  <a:pt x="1618827" y="2072640"/>
                </a:lnTo>
                <a:lnTo>
                  <a:pt x="0" y="541867"/>
                </a:lnTo>
                <a:lnTo>
                  <a:pt x="975360" y="0"/>
                </a:lnTo>
                <a:lnTo>
                  <a:pt x="2587414" y="1496907"/>
                </a:lnTo>
                <a:close/>
              </a:path>
            </a:pathLst>
          </a:custGeom>
          <a:solidFill>
            <a:srgbClr val="000000">
              <a:alpha val="20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6980809" y="970056"/>
            <a:ext cx="4989440" cy="4500320"/>
            <a:chOff x="5875571" y="789856"/>
            <a:chExt cx="3330093" cy="3240000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75571" y="789856"/>
              <a:ext cx="3330093" cy="32400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6794283" y="2215383"/>
              <a:ext cx="1800838" cy="332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0000FF"/>
                  </a:solidFill>
                </a:rPr>
                <a:t>PYTHIA6 vs.</a:t>
              </a:r>
              <a:r>
                <a:rPr lang="en-US" sz="2400" dirty="0"/>
                <a:t> </a:t>
              </a:r>
              <a:r>
                <a:rPr lang="en-US" sz="2400" b="1" dirty="0"/>
                <a:t>Data</a:t>
              </a:r>
            </a:p>
          </p:txBody>
        </p:sp>
      </p:grpSp>
      <p:cxnSp>
        <p:nvCxnSpPr>
          <p:cNvPr id="22" name="Straight Arrow Connector 21"/>
          <p:cNvCxnSpPr/>
          <p:nvPr/>
        </p:nvCxnSpPr>
        <p:spPr>
          <a:xfrm flipV="1">
            <a:off x="5674420" y="3908213"/>
            <a:ext cx="2314500" cy="11625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20141525">
            <a:off x="6303506" y="4029781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Projection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437360" y="3508103"/>
            <a:ext cx="2605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|</a:t>
            </a:r>
            <a:r>
              <a:rPr lang="el-GR" sz="2000" dirty="0">
                <a:solidFill>
                  <a:srgbClr val="C00000"/>
                </a:solidFill>
                <a:cs typeface="Arial" panose="020B0604020202020204" pitchFamily="34" charset="0"/>
              </a:rPr>
              <a:t>Δη</a:t>
            </a:r>
            <a: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  <a:t>|&lt;1.6 (Jet Region)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8362" y="6587748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Excellent agreement between </a:t>
            </a:r>
            <a:r>
              <a:rPr lang="en-US" sz="2800" dirty="0">
                <a:solidFill>
                  <a:srgbClr val="0000FF"/>
                </a:solidFill>
              </a:rPr>
              <a:t>PYTHIA6</a:t>
            </a:r>
            <a:r>
              <a:rPr lang="en-US" sz="2800" dirty="0"/>
              <a:t> and Data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51088" y="1132176"/>
            <a:ext cx="25058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Low multiplicity</a:t>
            </a:r>
          </a:p>
          <a:p>
            <a:pPr algn="ctr"/>
            <a:r>
              <a:rPr lang="en-US" sz="2400" b="1" dirty="0"/>
              <a:t>4</a:t>
            </a:r>
            <a:r>
              <a:rPr lang="en-US" sz="2400" b="1" dirty="0">
                <a:cs typeface="Arial" panose="020B0604020202020204" pitchFamily="34" charset="0"/>
              </a:rPr>
              <a:t>≤</a:t>
            </a:r>
            <a:r>
              <a:rPr lang="en-US" sz="2400" b="1" dirty="0"/>
              <a:t>N&lt;10</a:t>
            </a:r>
          </a:p>
        </p:txBody>
      </p:sp>
    </p:spTree>
    <p:extLst>
      <p:ext uri="{BB962C8B-B14F-4D97-AF65-F5344CB8AC3E}">
        <p14:creationId xmlns:p14="http://schemas.microsoft.com/office/powerpoint/2010/main" val="21870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Axis Analysis Result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868" y="2302024"/>
            <a:ext cx="4787908" cy="4680000"/>
          </a:xfrm>
          <a:prstGeom prst="rect">
            <a:avLst/>
          </a:prstGeom>
        </p:spPr>
      </p:pic>
      <p:sp>
        <p:nvSpPr>
          <p:cNvPr id="13" name="Freeform 7"/>
          <p:cNvSpPr>
            <a:spLocks/>
          </p:cNvSpPr>
          <p:nvPr/>
        </p:nvSpPr>
        <p:spPr bwMode="auto">
          <a:xfrm>
            <a:off x="4799015" y="5038328"/>
            <a:ext cx="587375" cy="304800"/>
          </a:xfrm>
          <a:custGeom>
            <a:avLst/>
            <a:gdLst>
              <a:gd name="T0" fmla="*/ 2147483647 w 272"/>
              <a:gd name="T1" fmla="*/ 0 h 296"/>
              <a:gd name="T2" fmla="*/ 2147483647 w 272"/>
              <a:gd name="T3" fmla="*/ 2147483647 h 296"/>
              <a:gd name="T4" fmla="*/ 2147483647 w 272"/>
              <a:gd name="T5" fmla="*/ 2147483647 h 296"/>
              <a:gd name="T6" fmla="*/ 2147483647 w 272"/>
              <a:gd name="T7" fmla="*/ 2147483647 h 296"/>
              <a:gd name="T8" fmla="*/ 2147483647 w 272"/>
              <a:gd name="T9" fmla="*/ 2147483647 h 2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2"/>
              <a:gd name="T16" fmla="*/ 0 h 296"/>
              <a:gd name="T17" fmla="*/ 272 w 272"/>
              <a:gd name="T18" fmla="*/ 296 h 29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2" h="296">
                <a:moveTo>
                  <a:pt x="56" y="0"/>
                </a:moveTo>
                <a:cubicBezTo>
                  <a:pt x="28" y="72"/>
                  <a:pt x="0" y="144"/>
                  <a:pt x="8" y="192"/>
                </a:cubicBezTo>
                <a:cubicBezTo>
                  <a:pt x="16" y="240"/>
                  <a:pt x="64" y="280"/>
                  <a:pt x="104" y="288"/>
                </a:cubicBezTo>
                <a:cubicBezTo>
                  <a:pt x="144" y="296"/>
                  <a:pt x="224" y="272"/>
                  <a:pt x="248" y="240"/>
                </a:cubicBezTo>
                <a:cubicBezTo>
                  <a:pt x="272" y="208"/>
                  <a:pt x="260" y="152"/>
                  <a:pt x="248" y="96"/>
                </a:cubicBezTo>
              </a:path>
            </a:pathLst>
          </a:custGeom>
          <a:noFill/>
          <a:ln w="60960">
            <a:solidFill>
              <a:schemeClr val="accent4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32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j-lt"/>
              <a:ea typeface="+mn-ea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953" y="789856"/>
            <a:ext cx="3330093" cy="324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954" y="4030216"/>
            <a:ext cx="3330093" cy="3240000"/>
          </a:xfrm>
          <a:prstGeom prst="rect">
            <a:avLst/>
          </a:prstGeom>
        </p:spPr>
      </p:pic>
      <p:sp>
        <p:nvSpPr>
          <p:cNvPr id="15" name="Freeform 14"/>
          <p:cNvSpPr/>
          <p:nvPr/>
        </p:nvSpPr>
        <p:spPr>
          <a:xfrm>
            <a:off x="3390053" y="3908213"/>
            <a:ext cx="2587414" cy="2072640"/>
          </a:xfrm>
          <a:custGeom>
            <a:avLst/>
            <a:gdLst>
              <a:gd name="connsiteX0" fmla="*/ 2587414 w 2587414"/>
              <a:gd name="connsiteY0" fmla="*/ 1496907 h 2072640"/>
              <a:gd name="connsiteX1" fmla="*/ 1618827 w 2587414"/>
              <a:gd name="connsiteY1" fmla="*/ 2072640 h 2072640"/>
              <a:gd name="connsiteX2" fmla="*/ 0 w 2587414"/>
              <a:gd name="connsiteY2" fmla="*/ 541867 h 2072640"/>
              <a:gd name="connsiteX3" fmla="*/ 975360 w 2587414"/>
              <a:gd name="connsiteY3" fmla="*/ 0 h 2072640"/>
              <a:gd name="connsiteX4" fmla="*/ 2587414 w 2587414"/>
              <a:gd name="connsiteY4" fmla="*/ 1496907 h 2072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7414" h="2072640">
                <a:moveTo>
                  <a:pt x="2587414" y="1496907"/>
                </a:moveTo>
                <a:lnTo>
                  <a:pt x="1618827" y="2072640"/>
                </a:lnTo>
                <a:lnTo>
                  <a:pt x="0" y="541867"/>
                </a:lnTo>
                <a:lnTo>
                  <a:pt x="975360" y="0"/>
                </a:lnTo>
                <a:lnTo>
                  <a:pt x="2587414" y="1496907"/>
                </a:lnTo>
                <a:close/>
              </a:path>
            </a:pathLst>
          </a:custGeom>
          <a:solidFill>
            <a:srgbClr val="000000">
              <a:alpha val="20000"/>
            </a:srgb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5612658" y="2878089"/>
            <a:ext cx="2142515" cy="2232248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044706" y="1077888"/>
            <a:ext cx="21932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PYTHIA6 (curve)</a:t>
            </a:r>
            <a:r>
              <a:rPr lang="en-US" sz="2000" dirty="0"/>
              <a:t> </a:t>
            </a:r>
          </a:p>
          <a:p>
            <a:r>
              <a:rPr lang="en-US" sz="2000" b="1" dirty="0"/>
              <a:t>Data (dots)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094528" y="5296274"/>
            <a:ext cx="16514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1.6&lt;|</a:t>
            </a:r>
            <a:r>
              <a:rPr lang="el-GR" sz="2000" dirty="0">
                <a:solidFill>
                  <a:srgbClr val="C00000"/>
                </a:solidFill>
                <a:cs typeface="Arial" panose="020B0604020202020204" pitchFamily="34" charset="0"/>
              </a:rPr>
              <a:t>Δη</a:t>
            </a:r>
            <a: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  <a:t>|&lt;3.0</a:t>
            </a:r>
            <a:b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  <a:t>(</a:t>
            </a:r>
            <a:r>
              <a:rPr lang="en-US" altLang="zh-TW" sz="2000" dirty="0">
                <a:solidFill>
                  <a:srgbClr val="C00000"/>
                </a:solidFill>
                <a:cs typeface="Arial" panose="020B0604020202020204" pitchFamily="34" charset="0"/>
              </a:rPr>
              <a:t>Long range</a:t>
            </a:r>
            <a: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  <a:t>)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rot="18842317">
            <a:off x="6318100" y="3179893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Projection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6369876" y="5187365"/>
            <a:ext cx="1331013" cy="549837"/>
          </a:xfrm>
          <a:prstGeom prst="straightConnector1">
            <a:avLst/>
          </a:prstGeom>
          <a:ln w="28575">
            <a:solidFill>
              <a:srgbClr val="FF31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reeform 36"/>
          <p:cNvSpPr/>
          <p:nvPr/>
        </p:nvSpPr>
        <p:spPr>
          <a:xfrm>
            <a:off x="4388522" y="3670177"/>
            <a:ext cx="2059093" cy="1713654"/>
          </a:xfrm>
          <a:custGeom>
            <a:avLst/>
            <a:gdLst>
              <a:gd name="connsiteX0" fmla="*/ 2059093 w 2059093"/>
              <a:gd name="connsiteY0" fmla="*/ 1449494 h 1713654"/>
              <a:gd name="connsiteX1" fmla="*/ 1625600 w 2059093"/>
              <a:gd name="connsiteY1" fmla="*/ 1713654 h 1713654"/>
              <a:gd name="connsiteX2" fmla="*/ 0 w 2059093"/>
              <a:gd name="connsiteY2" fmla="*/ 243840 h 1713654"/>
              <a:gd name="connsiteX3" fmla="*/ 521547 w 2059093"/>
              <a:gd name="connsiteY3" fmla="*/ 0 h 1713654"/>
              <a:gd name="connsiteX4" fmla="*/ 2059093 w 2059093"/>
              <a:gd name="connsiteY4" fmla="*/ 1449494 h 1713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9093" h="1713654">
                <a:moveTo>
                  <a:pt x="2059093" y="1449494"/>
                </a:moveTo>
                <a:lnTo>
                  <a:pt x="1625600" y="1713654"/>
                </a:lnTo>
                <a:lnTo>
                  <a:pt x="0" y="243840"/>
                </a:lnTo>
                <a:lnTo>
                  <a:pt x="521547" y="0"/>
                </a:lnTo>
                <a:lnTo>
                  <a:pt x="2059093" y="1449494"/>
                </a:lnTo>
                <a:close/>
              </a:path>
            </a:pathLst>
          </a:custGeom>
          <a:solidFill>
            <a:srgbClr val="FF3131">
              <a:alpha val="10196"/>
            </a:srgbClr>
          </a:solidFill>
          <a:ln w="28575">
            <a:solidFill>
              <a:srgbClr val="FF31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rot="1352288">
            <a:off x="6537797" y="5111606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Projection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9230782" y="2026187"/>
            <a:ext cx="15808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|</a:t>
            </a:r>
            <a:r>
              <a:rPr lang="el-GR" sz="2000" dirty="0">
                <a:solidFill>
                  <a:srgbClr val="C00000"/>
                </a:solidFill>
                <a:cs typeface="Arial" panose="020B0604020202020204" pitchFamily="34" charset="0"/>
              </a:rPr>
              <a:t>Δη</a:t>
            </a:r>
            <a: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  <a:t>|&lt;1.6 </a:t>
            </a:r>
            <a:b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  <a:t>(Jet Region)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51088" y="1132176"/>
            <a:ext cx="25058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Low multiplicity</a:t>
            </a:r>
          </a:p>
          <a:p>
            <a:pPr algn="ctr"/>
            <a:r>
              <a:rPr lang="en-US" sz="2400" b="1" dirty="0"/>
              <a:t>4</a:t>
            </a:r>
            <a:r>
              <a:rPr lang="en-US" sz="2400" b="1" dirty="0">
                <a:cs typeface="Arial" panose="020B0604020202020204" pitchFamily="34" charset="0"/>
              </a:rPr>
              <a:t>≤</a:t>
            </a:r>
            <a:r>
              <a:rPr lang="en-US" sz="2400" b="1" dirty="0"/>
              <a:t>N&lt;10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8362" y="6587748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Excellent agreement between </a:t>
            </a:r>
            <a:r>
              <a:rPr lang="en-US" sz="2800" dirty="0">
                <a:solidFill>
                  <a:srgbClr val="0000FF"/>
                </a:solidFill>
              </a:rPr>
              <a:t>PYTHIA6</a:t>
            </a:r>
            <a:r>
              <a:rPr lang="en-US" sz="2800" dirty="0"/>
              <a:t> and Data</a:t>
            </a:r>
          </a:p>
        </p:txBody>
      </p:sp>
    </p:spTree>
    <p:extLst>
      <p:ext uri="{BB962C8B-B14F-4D97-AF65-F5344CB8AC3E}">
        <p14:creationId xmlns:p14="http://schemas.microsoft.com/office/powerpoint/2010/main" val="189277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952" y="4030577"/>
            <a:ext cx="3330092" cy="324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676" y="789856"/>
            <a:ext cx="3330092" cy="324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868" y="2302024"/>
            <a:ext cx="4787908" cy="46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Axis Analysis Result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sp>
        <p:nvSpPr>
          <p:cNvPr id="8" name="TextBox 7"/>
          <p:cNvSpPr txBox="1"/>
          <p:nvPr/>
        </p:nvSpPr>
        <p:spPr>
          <a:xfrm>
            <a:off x="2516623" y="1132176"/>
            <a:ext cx="25747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High multiplicity</a:t>
            </a:r>
          </a:p>
          <a:p>
            <a:pPr algn="ctr"/>
            <a:r>
              <a:rPr lang="en-US" sz="2400" b="1" dirty="0"/>
              <a:t>N&gt;35</a:t>
            </a:r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4799015" y="5038328"/>
            <a:ext cx="587375" cy="304800"/>
          </a:xfrm>
          <a:custGeom>
            <a:avLst/>
            <a:gdLst>
              <a:gd name="T0" fmla="*/ 2147483647 w 272"/>
              <a:gd name="T1" fmla="*/ 0 h 296"/>
              <a:gd name="T2" fmla="*/ 2147483647 w 272"/>
              <a:gd name="T3" fmla="*/ 2147483647 h 296"/>
              <a:gd name="T4" fmla="*/ 2147483647 w 272"/>
              <a:gd name="T5" fmla="*/ 2147483647 h 296"/>
              <a:gd name="T6" fmla="*/ 2147483647 w 272"/>
              <a:gd name="T7" fmla="*/ 2147483647 h 296"/>
              <a:gd name="T8" fmla="*/ 2147483647 w 272"/>
              <a:gd name="T9" fmla="*/ 2147483647 h 2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2"/>
              <a:gd name="T16" fmla="*/ 0 h 296"/>
              <a:gd name="T17" fmla="*/ 272 w 272"/>
              <a:gd name="T18" fmla="*/ 296 h 29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2" h="296">
                <a:moveTo>
                  <a:pt x="56" y="0"/>
                </a:moveTo>
                <a:cubicBezTo>
                  <a:pt x="28" y="72"/>
                  <a:pt x="0" y="144"/>
                  <a:pt x="8" y="192"/>
                </a:cubicBezTo>
                <a:cubicBezTo>
                  <a:pt x="16" y="240"/>
                  <a:pt x="64" y="280"/>
                  <a:pt x="104" y="288"/>
                </a:cubicBezTo>
                <a:cubicBezTo>
                  <a:pt x="144" y="296"/>
                  <a:pt x="224" y="272"/>
                  <a:pt x="248" y="240"/>
                </a:cubicBezTo>
                <a:cubicBezTo>
                  <a:pt x="272" y="208"/>
                  <a:pt x="260" y="152"/>
                  <a:pt x="248" y="96"/>
                </a:cubicBezTo>
              </a:path>
            </a:pathLst>
          </a:custGeom>
          <a:noFill/>
          <a:ln w="60960">
            <a:solidFill>
              <a:schemeClr val="accent4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32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j-lt"/>
              <a:ea typeface="+mn-ea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3390053" y="3908213"/>
            <a:ext cx="2587414" cy="2072640"/>
          </a:xfrm>
          <a:custGeom>
            <a:avLst/>
            <a:gdLst>
              <a:gd name="connsiteX0" fmla="*/ 2587414 w 2587414"/>
              <a:gd name="connsiteY0" fmla="*/ 1496907 h 2072640"/>
              <a:gd name="connsiteX1" fmla="*/ 1618827 w 2587414"/>
              <a:gd name="connsiteY1" fmla="*/ 2072640 h 2072640"/>
              <a:gd name="connsiteX2" fmla="*/ 0 w 2587414"/>
              <a:gd name="connsiteY2" fmla="*/ 541867 h 2072640"/>
              <a:gd name="connsiteX3" fmla="*/ 975360 w 2587414"/>
              <a:gd name="connsiteY3" fmla="*/ 0 h 2072640"/>
              <a:gd name="connsiteX4" fmla="*/ 2587414 w 2587414"/>
              <a:gd name="connsiteY4" fmla="*/ 1496907 h 2072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7414" h="2072640">
                <a:moveTo>
                  <a:pt x="2587414" y="1496907"/>
                </a:moveTo>
                <a:lnTo>
                  <a:pt x="1618827" y="2072640"/>
                </a:lnTo>
                <a:lnTo>
                  <a:pt x="0" y="541867"/>
                </a:lnTo>
                <a:lnTo>
                  <a:pt x="975360" y="0"/>
                </a:lnTo>
                <a:lnTo>
                  <a:pt x="2587414" y="1496907"/>
                </a:lnTo>
                <a:close/>
              </a:path>
            </a:pathLst>
          </a:custGeom>
          <a:solidFill>
            <a:srgbClr val="000000">
              <a:alpha val="20000"/>
            </a:srgb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5612658" y="2878089"/>
            <a:ext cx="2142515" cy="2232248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9230780" y="2026187"/>
            <a:ext cx="15808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|</a:t>
            </a:r>
            <a:r>
              <a:rPr lang="el-GR" sz="2000" dirty="0">
                <a:solidFill>
                  <a:srgbClr val="C00000"/>
                </a:solidFill>
                <a:cs typeface="Arial" panose="020B0604020202020204" pitchFamily="34" charset="0"/>
              </a:rPr>
              <a:t>Δη</a:t>
            </a:r>
            <a: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  <a:t>|&lt;1.6 </a:t>
            </a:r>
            <a:b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  <a:t>(Jet Region)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094527" y="5296274"/>
            <a:ext cx="16514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1.6&lt;|</a:t>
            </a:r>
            <a:r>
              <a:rPr lang="el-GR" sz="2000" dirty="0">
                <a:solidFill>
                  <a:srgbClr val="C00000"/>
                </a:solidFill>
                <a:cs typeface="Arial" panose="020B0604020202020204" pitchFamily="34" charset="0"/>
              </a:rPr>
              <a:t>Δη</a:t>
            </a:r>
            <a: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  <a:t>|&lt;3.0</a:t>
            </a:r>
            <a:b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  <a:t>(</a:t>
            </a:r>
            <a:r>
              <a:rPr lang="en-US" altLang="zh-TW" sz="2000" dirty="0">
                <a:solidFill>
                  <a:srgbClr val="C00000"/>
                </a:solidFill>
                <a:cs typeface="Arial" panose="020B0604020202020204" pitchFamily="34" charset="0"/>
              </a:rPr>
              <a:t>Long range</a:t>
            </a:r>
            <a: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  <a:t>)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rot="18842317">
            <a:off x="6318100" y="3179893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Projection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6369876" y="5187365"/>
            <a:ext cx="1331013" cy="549837"/>
          </a:xfrm>
          <a:prstGeom prst="straightConnector1">
            <a:avLst/>
          </a:prstGeom>
          <a:ln w="28575">
            <a:solidFill>
              <a:srgbClr val="FF31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reeform 36"/>
          <p:cNvSpPr/>
          <p:nvPr/>
        </p:nvSpPr>
        <p:spPr>
          <a:xfrm>
            <a:off x="4388522" y="3670177"/>
            <a:ext cx="2059093" cy="1713654"/>
          </a:xfrm>
          <a:custGeom>
            <a:avLst/>
            <a:gdLst>
              <a:gd name="connsiteX0" fmla="*/ 2059093 w 2059093"/>
              <a:gd name="connsiteY0" fmla="*/ 1449494 h 1713654"/>
              <a:gd name="connsiteX1" fmla="*/ 1625600 w 2059093"/>
              <a:gd name="connsiteY1" fmla="*/ 1713654 h 1713654"/>
              <a:gd name="connsiteX2" fmla="*/ 0 w 2059093"/>
              <a:gd name="connsiteY2" fmla="*/ 243840 h 1713654"/>
              <a:gd name="connsiteX3" fmla="*/ 521547 w 2059093"/>
              <a:gd name="connsiteY3" fmla="*/ 0 h 1713654"/>
              <a:gd name="connsiteX4" fmla="*/ 2059093 w 2059093"/>
              <a:gd name="connsiteY4" fmla="*/ 1449494 h 1713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9093" h="1713654">
                <a:moveTo>
                  <a:pt x="2059093" y="1449494"/>
                </a:moveTo>
                <a:lnTo>
                  <a:pt x="1625600" y="1713654"/>
                </a:lnTo>
                <a:lnTo>
                  <a:pt x="0" y="243840"/>
                </a:lnTo>
                <a:lnTo>
                  <a:pt x="521547" y="0"/>
                </a:lnTo>
                <a:lnTo>
                  <a:pt x="2059093" y="1449494"/>
                </a:lnTo>
                <a:close/>
              </a:path>
            </a:pathLst>
          </a:custGeom>
          <a:solidFill>
            <a:srgbClr val="FF3131">
              <a:alpha val="10196"/>
            </a:srgbClr>
          </a:solidFill>
          <a:ln w="28575">
            <a:solidFill>
              <a:srgbClr val="FF31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rot="1352288">
            <a:off x="6537797" y="5111606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Projection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363905" y="6310749"/>
            <a:ext cx="78740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71" indent="-342871">
              <a:buFont typeface="Arial" panose="020B0604020202020204" pitchFamily="34" charset="0"/>
              <a:buChar char="•"/>
            </a:pPr>
            <a:r>
              <a:rPr lang="en-US" sz="2800" dirty="0"/>
              <a:t>Good agreement between </a:t>
            </a:r>
            <a:r>
              <a:rPr lang="en-US" sz="2800" dirty="0">
                <a:solidFill>
                  <a:srgbClr val="0000FF"/>
                </a:solidFill>
              </a:rPr>
              <a:t>PYTHIA6</a:t>
            </a:r>
            <a:r>
              <a:rPr lang="en-US" sz="2800" dirty="0"/>
              <a:t> and Data</a:t>
            </a:r>
          </a:p>
          <a:p>
            <a:pPr marL="342871" indent="-342871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C00000"/>
                </a:solidFill>
              </a:rPr>
              <a:t>No near-side ridge observed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044706" y="1077888"/>
            <a:ext cx="21932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PYTHIA6 (curve)</a:t>
            </a:r>
            <a:r>
              <a:rPr lang="en-US" sz="2000" dirty="0"/>
              <a:t> </a:t>
            </a:r>
          </a:p>
          <a:p>
            <a:r>
              <a:rPr lang="en-US" sz="2000" b="1" dirty="0"/>
              <a:t>Data (dots)</a:t>
            </a:r>
          </a:p>
        </p:txBody>
      </p:sp>
    </p:spTree>
    <p:extLst>
      <p:ext uri="{BB962C8B-B14F-4D97-AF65-F5344CB8AC3E}">
        <p14:creationId xmlns:p14="http://schemas.microsoft.com/office/powerpoint/2010/main" val="42692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ΔΦ</a:t>
            </a:r>
            <a:r>
              <a:rPr lang="en-US" dirty="0" smtClean="0"/>
              <a:t> Projection vs. Event Multiplicity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grpSp>
        <p:nvGrpSpPr>
          <p:cNvPr id="12" name="Group 11"/>
          <p:cNvGrpSpPr/>
          <p:nvPr/>
        </p:nvGrpSpPr>
        <p:grpSpPr>
          <a:xfrm>
            <a:off x="460954" y="717848"/>
            <a:ext cx="13216598" cy="5639032"/>
            <a:chOff x="5588" y="861865"/>
            <a:chExt cx="11910550" cy="5081790"/>
          </a:xfrm>
        </p:grpSpPr>
        <p:sp>
          <p:nvSpPr>
            <p:cNvPr id="7" name="TextBox 6"/>
            <p:cNvSpPr txBox="1"/>
            <p:nvPr/>
          </p:nvSpPr>
          <p:spPr>
            <a:xfrm>
              <a:off x="2417537" y="5543545"/>
              <a:ext cx="87208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0000FF"/>
                  </a:solidFill>
                </a:rPr>
                <a:t>PYTHIA6 (curve) vs.</a:t>
              </a:r>
              <a:r>
                <a:rPr lang="en-US" sz="2000" dirty="0"/>
                <a:t> </a:t>
              </a:r>
              <a:r>
                <a:rPr lang="en-US" sz="2000" b="1" dirty="0"/>
                <a:t>Data (dot)  [Beam axis analysis]</a:t>
              </a: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5557" y="3474131"/>
              <a:ext cx="2180581" cy="2121588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5557" y="1350699"/>
              <a:ext cx="2180581" cy="2121588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4840" y="3493185"/>
              <a:ext cx="2179949" cy="2120973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4840" y="1369610"/>
              <a:ext cx="2179949" cy="212097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3491" y="3493420"/>
              <a:ext cx="2179949" cy="2120973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3491" y="1369374"/>
              <a:ext cx="2179949" cy="212097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3001" y="3493420"/>
              <a:ext cx="2179949" cy="212097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3001" y="1369374"/>
              <a:ext cx="2179949" cy="212097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7777" y="3493420"/>
              <a:ext cx="2179949" cy="2120973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7777" y="1375500"/>
              <a:ext cx="2179949" cy="2120973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0855" y="1831387"/>
              <a:ext cx="158088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C00000"/>
                  </a:solidFill>
                </a:rPr>
                <a:t>|</a:t>
              </a:r>
              <a:r>
                <a:rPr lang="el-GR" sz="2000" dirty="0">
                  <a:solidFill>
                    <a:srgbClr val="C00000"/>
                  </a:solidFill>
                  <a:cs typeface="Arial" panose="020B0604020202020204" pitchFamily="34" charset="0"/>
                </a:rPr>
                <a:t>Δη</a:t>
              </a:r>
              <a:r>
                <a:rPr lang="en-US" sz="2000" dirty="0">
                  <a:solidFill>
                    <a:srgbClr val="C00000"/>
                  </a:solidFill>
                  <a:cs typeface="Arial" panose="020B0604020202020204" pitchFamily="34" charset="0"/>
                </a:rPr>
                <a:t>|&lt;1.6 </a:t>
              </a:r>
              <a:br>
                <a:rPr lang="en-US" sz="2000" dirty="0">
                  <a:solidFill>
                    <a:srgbClr val="C00000"/>
                  </a:solidFill>
                  <a:cs typeface="Arial" panose="020B0604020202020204" pitchFamily="34" charset="0"/>
                </a:rPr>
              </a:br>
              <a:r>
                <a:rPr lang="en-US" sz="2000" dirty="0">
                  <a:solidFill>
                    <a:srgbClr val="C00000"/>
                  </a:solidFill>
                  <a:cs typeface="Arial" panose="020B0604020202020204" pitchFamily="34" charset="0"/>
                </a:rPr>
                <a:t>(Jet Region)</a:t>
              </a:r>
              <a:endParaRPr lang="en-US" sz="2000" dirty="0">
                <a:solidFill>
                  <a:srgbClr val="C0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88" y="4150422"/>
              <a:ext cx="165141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accent6">
                      <a:lumMod val="75000"/>
                    </a:schemeClr>
                  </a:solidFill>
                </a:rPr>
                <a:t>1.6&lt;|</a:t>
              </a:r>
              <a:r>
                <a:rPr lang="el-GR" sz="2000" dirty="0">
                  <a:solidFill>
                    <a:schemeClr val="accent6">
                      <a:lumMod val="75000"/>
                    </a:schemeClr>
                  </a:solidFill>
                  <a:cs typeface="Arial" panose="020B0604020202020204" pitchFamily="34" charset="0"/>
                </a:rPr>
                <a:t>Δη</a:t>
              </a:r>
              <a:r>
                <a:rPr lang="en-US" sz="2000" dirty="0">
                  <a:solidFill>
                    <a:schemeClr val="accent6">
                      <a:lumMod val="75000"/>
                    </a:schemeClr>
                  </a:solidFill>
                  <a:cs typeface="Arial" panose="020B0604020202020204" pitchFamily="34" charset="0"/>
                </a:rPr>
                <a:t>|&lt;3.0</a:t>
              </a:r>
              <a:br>
                <a:rPr lang="en-US" sz="2000" dirty="0">
                  <a:solidFill>
                    <a:schemeClr val="accent6">
                      <a:lumMod val="75000"/>
                    </a:schemeClr>
                  </a:solidFill>
                  <a:cs typeface="Arial" panose="020B0604020202020204" pitchFamily="34" charset="0"/>
                </a:rPr>
              </a:br>
              <a:r>
                <a:rPr lang="en-US" sz="2000" dirty="0">
                  <a:solidFill>
                    <a:schemeClr val="accent6">
                      <a:lumMod val="75000"/>
                    </a:schemeClr>
                  </a:solidFill>
                  <a:cs typeface="Arial" panose="020B0604020202020204" pitchFamily="34" charset="0"/>
                </a:rPr>
                <a:t>(</a:t>
              </a:r>
              <a:r>
                <a:rPr lang="en-US" altLang="zh-TW" sz="2000" dirty="0">
                  <a:solidFill>
                    <a:schemeClr val="accent6">
                      <a:lumMod val="75000"/>
                    </a:schemeClr>
                  </a:solidFill>
                  <a:cs typeface="Arial" panose="020B0604020202020204" pitchFamily="34" charset="0"/>
                </a:rPr>
                <a:t>Long range</a:t>
              </a:r>
              <a:r>
                <a:rPr lang="en-US" sz="2000" dirty="0">
                  <a:solidFill>
                    <a:schemeClr val="accent6">
                      <a:lumMod val="75000"/>
                    </a:schemeClr>
                  </a:solidFill>
                  <a:cs typeface="Arial" panose="020B0604020202020204" pitchFamily="34" charset="0"/>
                </a:rPr>
                <a:t>)</a:t>
              </a:r>
              <a:endParaRPr lang="en-US" sz="20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79491" y="872699"/>
              <a:ext cx="1144409" cy="4160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4</a:t>
              </a:r>
              <a:r>
                <a:rPr lang="en-US" sz="2400" dirty="0" smtClean="0">
                  <a:cs typeface="Arial" panose="020B0604020202020204" pitchFamily="34" charset="0"/>
                </a:rPr>
                <a:t>≤</a:t>
              </a:r>
              <a:r>
                <a:rPr lang="en-US" sz="2400" dirty="0" smtClean="0"/>
                <a:t>N&lt;10</a:t>
              </a:r>
              <a:endParaRPr lang="en-US" sz="2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449177" y="869921"/>
              <a:ext cx="14414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10</a:t>
              </a:r>
              <a:r>
                <a:rPr lang="en-US" sz="2400" dirty="0">
                  <a:cs typeface="Arial" panose="020B0604020202020204" pitchFamily="34" charset="0"/>
                </a:rPr>
                <a:t>≤</a:t>
              </a:r>
              <a:r>
                <a:rPr lang="en-US" sz="2400" dirty="0"/>
                <a:t>N&lt;20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417369" y="883535"/>
              <a:ext cx="14414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20</a:t>
              </a:r>
              <a:r>
                <a:rPr lang="en-US" sz="2400" dirty="0">
                  <a:cs typeface="Arial" panose="020B0604020202020204" pitchFamily="34" charset="0"/>
                </a:rPr>
                <a:t>≤</a:t>
              </a:r>
              <a:r>
                <a:rPr lang="en-US" sz="2400" dirty="0"/>
                <a:t>N&lt;30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582248" y="861865"/>
              <a:ext cx="9188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N</a:t>
              </a:r>
              <a:r>
                <a:rPr lang="en-US" sz="2400" dirty="0">
                  <a:cs typeface="Arial" panose="020B0604020202020204" pitchFamily="34" charset="0"/>
                </a:rPr>
                <a:t>≥30</a:t>
              </a:r>
              <a:endParaRPr lang="en-US" sz="24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0476043" y="884489"/>
              <a:ext cx="9188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N</a:t>
              </a:r>
              <a:r>
                <a:rPr lang="en-US" sz="2400" dirty="0">
                  <a:cs typeface="Arial" panose="020B0604020202020204" pitchFamily="34" charset="0"/>
                </a:rPr>
                <a:t>≥35</a:t>
              </a:r>
              <a:endParaRPr lang="en-US" sz="2400" dirty="0"/>
            </a:p>
          </p:txBody>
        </p:sp>
        <p:sp>
          <p:nvSpPr>
            <p:cNvPr id="29" name="Down Arrow 28"/>
            <p:cNvSpPr/>
            <p:nvPr/>
          </p:nvSpPr>
          <p:spPr>
            <a:xfrm>
              <a:off x="10221168" y="4678288"/>
              <a:ext cx="288032" cy="360040"/>
            </a:xfrm>
            <a:prstGeom prst="down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Down Arrow 29"/>
            <p:cNvSpPr/>
            <p:nvPr/>
          </p:nvSpPr>
          <p:spPr>
            <a:xfrm>
              <a:off x="8294215" y="4737040"/>
              <a:ext cx="288032" cy="360040"/>
            </a:xfrm>
            <a:prstGeom prst="down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868240" y="6254913"/>
            <a:ext cx="101669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000" dirty="0"/>
              <a:t>Good a</a:t>
            </a:r>
            <a:r>
              <a:rPr lang="en-US" sz="2000" dirty="0"/>
              <a:t>greement between </a:t>
            </a:r>
            <a:r>
              <a:rPr lang="en-US" sz="2000" dirty="0">
                <a:solidFill>
                  <a:srgbClr val="0000FF"/>
                </a:solidFill>
              </a:rPr>
              <a:t>PYTHIA6</a:t>
            </a:r>
            <a:r>
              <a:rPr lang="en-US" sz="2000" dirty="0"/>
              <a:t> and ALEPH Data for N&lt;30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No near-side peak (ridge) is found at small </a:t>
            </a:r>
            <a:r>
              <a:rPr lang="el-GR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ΔΦ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 in long range correlation</a:t>
            </a: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Some difference observed at high multiplicity N</a:t>
            </a:r>
            <a:r>
              <a:rPr lang="en-US" sz="2000" dirty="0">
                <a:cs typeface="Arial" panose="020B0604020202020204" pitchFamily="34" charset="0"/>
              </a:rPr>
              <a:t> ≥35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3058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Beam Axis </a:t>
            </a:r>
            <a:r>
              <a:rPr lang="en-US" altLang="en-US" dirty="0"/>
              <a:t>A</a:t>
            </a:r>
            <a:r>
              <a:rPr lang="en-US" altLang="en-US" dirty="0" smtClean="0"/>
              <a:t>nalysis</a:t>
            </a:r>
          </a:p>
        </p:txBody>
      </p:sp>
      <p:sp>
        <p:nvSpPr>
          <p:cNvPr id="12291" name="Slide Number Placeholder 2"/>
          <p:cNvSpPr>
            <a:spLocks noGrp="1"/>
          </p:cNvSpPr>
          <p:nvPr>
            <p:ph type="sldNum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CEF7DA5-B6E3-4442-BC32-F456B27FD318}" type="slidenum">
              <a:rPr lang="en-US" altLang="en-US" smtClean="0">
                <a:solidFill>
                  <a:srgbClr val="000000"/>
                </a:solidFill>
              </a:rPr>
              <a:pPr/>
              <a:t>19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2292" name="Footer Placeholder 3"/>
          <p:cNvSpPr>
            <a:spLocks noGrp="1"/>
          </p:cNvSpPr>
          <p:nvPr>
            <p:ph type="ftr" idx="11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Two-Particle Correlation in </a:t>
            </a:r>
            <a:r>
              <a:rPr lang="en-US" altLang="zh-TW" dirty="0" err="1" smtClean="0">
                <a:solidFill>
                  <a:srgbClr val="000000"/>
                </a:solidFill>
                <a:ea typeface="新細明體" panose="02020500000000000000" pitchFamily="18" charset="-120"/>
              </a:rPr>
              <a:t>e+e</a:t>
            </a:r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- with ALEPH archived data</a:t>
            </a:r>
            <a:endParaRPr lang="en-US" altLang="zh-TW" dirty="0">
              <a:solidFill>
                <a:srgbClr val="000000"/>
              </a:solidFill>
              <a:ea typeface="新細明體" panose="02020500000000000000" pitchFamily="18" charset="-12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992559" y="3539869"/>
            <a:ext cx="2628211" cy="2678004"/>
            <a:chOff x="1845564" y="3988814"/>
            <a:chExt cx="2628211" cy="2678004"/>
          </a:xfrm>
        </p:grpSpPr>
        <p:sp>
          <p:nvSpPr>
            <p:cNvPr id="18" name="Oval 17"/>
            <p:cNvSpPr/>
            <p:nvPr/>
          </p:nvSpPr>
          <p:spPr>
            <a:xfrm rot="18112447">
              <a:off x="2875263" y="4818056"/>
              <a:ext cx="360362" cy="241975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9" name="Straight Connector 18"/>
            <p:cNvCxnSpPr>
              <a:endCxn id="18" idx="0"/>
            </p:cNvCxnSpPr>
            <p:nvPr/>
          </p:nvCxnSpPr>
          <p:spPr>
            <a:xfrm flipH="1">
              <a:off x="2028002" y="3988814"/>
              <a:ext cx="2445773" cy="14002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endCxn id="18" idx="4"/>
            </p:cNvCxnSpPr>
            <p:nvPr/>
          </p:nvCxnSpPr>
          <p:spPr>
            <a:xfrm flipH="1">
              <a:off x="4082886" y="3988814"/>
              <a:ext cx="390889" cy="26780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Straight Arrow Connector 20"/>
          <p:cNvCxnSpPr/>
          <p:nvPr/>
        </p:nvCxnSpPr>
        <p:spPr>
          <a:xfrm flipH="1" flipV="1">
            <a:off x="4100189" y="3506534"/>
            <a:ext cx="2520580" cy="16499"/>
          </a:xfrm>
          <a:prstGeom prst="straightConnector1">
            <a:avLst/>
          </a:prstGeom>
          <a:ln w="38100">
            <a:solidFill>
              <a:schemeClr val="accent6"/>
            </a:solidFill>
            <a:prstDash val="lg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8"/>
          <p:cNvSpPr txBox="1">
            <a:spLocks noChangeArrowheads="1"/>
          </p:cNvSpPr>
          <p:nvPr/>
        </p:nvSpPr>
        <p:spPr bwMode="auto">
          <a:xfrm>
            <a:off x="3253211" y="3200036"/>
            <a:ext cx="703263" cy="646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en-US" sz="3599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altLang="en-US" sz="3599" baseline="30000" dirty="0">
                <a:solidFill>
                  <a:schemeClr val="accent6">
                    <a:lumMod val="75000"/>
                  </a:schemeClr>
                </a:solidFill>
              </a:rPr>
              <a:t>+</a:t>
            </a:r>
          </a:p>
        </p:txBody>
      </p:sp>
      <p:sp>
        <p:nvSpPr>
          <p:cNvPr id="23" name="TextBox 19"/>
          <p:cNvSpPr txBox="1">
            <a:spLocks noChangeArrowheads="1"/>
          </p:cNvSpPr>
          <p:nvPr/>
        </p:nvSpPr>
        <p:spPr bwMode="auto">
          <a:xfrm>
            <a:off x="9317832" y="3216366"/>
            <a:ext cx="703262" cy="646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en-US" sz="3599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altLang="en-US" sz="3599" baseline="30000" dirty="0">
                <a:solidFill>
                  <a:schemeClr val="accent6">
                    <a:lumMod val="75000"/>
                  </a:schemeClr>
                </a:solidFill>
              </a:rPr>
              <a:t>-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6620469" y="3523033"/>
            <a:ext cx="2520580" cy="16499"/>
          </a:xfrm>
          <a:prstGeom prst="straightConnector1">
            <a:avLst/>
          </a:prstGeom>
          <a:ln w="38100">
            <a:solidFill>
              <a:schemeClr val="accent6"/>
            </a:solidFill>
            <a:prstDash val="lg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 rot="10800000">
            <a:off x="6620769" y="861865"/>
            <a:ext cx="2628211" cy="2678004"/>
            <a:chOff x="1845564" y="3988814"/>
            <a:chExt cx="2628211" cy="2678004"/>
          </a:xfrm>
        </p:grpSpPr>
        <p:sp>
          <p:nvSpPr>
            <p:cNvPr id="26" name="Oval 25"/>
            <p:cNvSpPr/>
            <p:nvPr/>
          </p:nvSpPr>
          <p:spPr>
            <a:xfrm rot="18112447">
              <a:off x="2875263" y="4818056"/>
              <a:ext cx="360362" cy="241975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7" name="Straight Connector 26"/>
            <p:cNvCxnSpPr>
              <a:endCxn id="26" idx="0"/>
            </p:cNvCxnSpPr>
            <p:nvPr/>
          </p:nvCxnSpPr>
          <p:spPr>
            <a:xfrm flipH="1">
              <a:off x="2028002" y="3988814"/>
              <a:ext cx="2445773" cy="14002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endCxn id="26" idx="4"/>
            </p:cNvCxnSpPr>
            <p:nvPr/>
          </p:nvCxnSpPr>
          <p:spPr>
            <a:xfrm flipH="1">
              <a:off x="4082886" y="3988814"/>
              <a:ext cx="390889" cy="26780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Arrow Connector 28"/>
          <p:cNvCxnSpPr/>
          <p:nvPr/>
        </p:nvCxnSpPr>
        <p:spPr>
          <a:xfrm flipV="1">
            <a:off x="6631391" y="1667663"/>
            <a:ext cx="1212265" cy="184711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6631391" y="2459751"/>
            <a:ext cx="1249369" cy="104678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6653536" y="1584451"/>
            <a:ext cx="620468" cy="19220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5836481" y="3549294"/>
            <a:ext cx="782100" cy="13389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5871760" y="3540705"/>
            <a:ext cx="724695" cy="53137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6262421" y="3506193"/>
            <a:ext cx="391116" cy="13114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 rot="1143517">
            <a:off x="5773336" y="2077503"/>
            <a:ext cx="1080119" cy="1296145"/>
            <a:chOff x="2796952" y="1437927"/>
            <a:chExt cx="1080119" cy="1296145"/>
          </a:xfrm>
        </p:grpSpPr>
        <p:cxnSp>
          <p:nvCxnSpPr>
            <p:cNvPr id="37" name="Curved Connector 36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urved Connector 37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urved Connector 38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 rot="8331712">
            <a:off x="6884124" y="3139680"/>
            <a:ext cx="834870" cy="1007781"/>
            <a:chOff x="2796952" y="1437927"/>
            <a:chExt cx="1080119" cy="1296145"/>
          </a:xfrm>
        </p:grpSpPr>
        <p:cxnSp>
          <p:nvCxnSpPr>
            <p:cNvPr id="41" name="Curved Connector 40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urved Connector 41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urved Connector 42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11716249">
            <a:off x="6525528" y="3649550"/>
            <a:ext cx="915464" cy="858693"/>
            <a:chOff x="2796952" y="1437927"/>
            <a:chExt cx="1080119" cy="1296145"/>
          </a:xfrm>
        </p:grpSpPr>
        <p:cxnSp>
          <p:nvCxnSpPr>
            <p:cNvPr id="45" name="Curved Connector 44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urved Connector 45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urved Connector 46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 rot="9669347">
            <a:off x="5551283" y="2724062"/>
            <a:ext cx="901983" cy="999128"/>
            <a:chOff x="2796952" y="1437927"/>
            <a:chExt cx="1080119" cy="1296145"/>
          </a:xfrm>
        </p:grpSpPr>
        <p:cxnSp>
          <p:nvCxnSpPr>
            <p:cNvPr id="49" name="Curved Connector 48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urved Connector 49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urved Connector 50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Arrow Connector 51"/>
          <p:cNvCxnSpPr/>
          <p:nvPr/>
        </p:nvCxnSpPr>
        <p:spPr>
          <a:xfrm flipH="1">
            <a:off x="5324626" y="3539869"/>
            <a:ext cx="1296145" cy="1800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28080" y="6406481"/>
            <a:ext cx="129614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No ridge signal is found in beam axis analysis</a:t>
            </a:r>
            <a:r>
              <a:rPr lang="en-US" sz="2400" dirty="0"/>
              <a:t>, which is sensitive to perturbative physics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(+ </a:t>
            </a:r>
            <a:r>
              <a:rPr lang="en-US" sz="2400" dirty="0"/>
              <a:t>parton shower)</a:t>
            </a:r>
            <a:endParaRPr lang="en-US" sz="2400" b="1" dirty="0"/>
          </a:p>
        </p:txBody>
      </p:sp>
      <p:cxnSp>
        <p:nvCxnSpPr>
          <p:cNvPr id="53" name="Straight Arrow Connector 52"/>
          <p:cNvCxnSpPr/>
          <p:nvPr/>
        </p:nvCxnSpPr>
        <p:spPr>
          <a:xfrm flipH="1">
            <a:off x="5440842" y="3506533"/>
            <a:ext cx="1212694" cy="110867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>
            <a:off x="5440842" y="3530254"/>
            <a:ext cx="1209264" cy="108495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071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94F18BE-8C25-4C45-93BF-70F214CF1EAB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grpSp>
        <p:nvGrpSpPr>
          <p:cNvPr id="19" name="Group 18"/>
          <p:cNvGrpSpPr/>
          <p:nvPr/>
        </p:nvGrpSpPr>
        <p:grpSpPr>
          <a:xfrm>
            <a:off x="3705716" y="789856"/>
            <a:ext cx="9395772" cy="2957526"/>
            <a:chOff x="729061" y="1005879"/>
            <a:chExt cx="8686799" cy="2820064"/>
          </a:xfrm>
        </p:grpSpPr>
        <p:grpSp>
          <p:nvGrpSpPr>
            <p:cNvPr id="6" name="组 6"/>
            <p:cNvGrpSpPr/>
            <p:nvPr/>
          </p:nvGrpSpPr>
          <p:grpSpPr>
            <a:xfrm>
              <a:off x="729061" y="1005879"/>
              <a:ext cx="8686799" cy="2820064"/>
              <a:chOff x="349431" y="922484"/>
              <a:chExt cx="8686799" cy="2820064"/>
            </a:xfrm>
          </p:grpSpPr>
          <p:pic>
            <p:nvPicPr>
              <p:cNvPr id="7" name="图片 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9431" y="922484"/>
                <a:ext cx="8686799" cy="2820064"/>
              </a:xfrm>
              <a:prstGeom prst="rect">
                <a:avLst/>
              </a:prstGeom>
            </p:spPr>
          </p:pic>
          <p:sp>
            <p:nvSpPr>
              <p:cNvPr id="8" name="椭圆 8"/>
              <p:cNvSpPr/>
              <p:nvPr/>
            </p:nvSpPr>
            <p:spPr>
              <a:xfrm>
                <a:off x="2404005" y="2290728"/>
                <a:ext cx="691716" cy="453609"/>
              </a:xfrm>
              <a:prstGeom prst="ellipse">
                <a:avLst/>
              </a:prstGeom>
              <a:noFill/>
              <a:ln w="38100" cmpd="sng">
                <a:solidFill>
                  <a:srgbClr val="F54DE1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zh-CN" altLang="en-US" sz="3000">
                  <a:solidFill>
                    <a:srgbClr val="7030A0"/>
                  </a:solidFill>
                </a:endParaRPr>
              </a:p>
            </p:txBody>
          </p:sp>
          <p:sp>
            <p:nvSpPr>
              <p:cNvPr id="9" name="椭圆 9"/>
              <p:cNvSpPr/>
              <p:nvPr/>
            </p:nvSpPr>
            <p:spPr>
              <a:xfrm>
                <a:off x="5357296" y="2290728"/>
                <a:ext cx="691716" cy="453609"/>
              </a:xfrm>
              <a:prstGeom prst="ellipse">
                <a:avLst/>
              </a:prstGeom>
              <a:noFill/>
              <a:ln w="38100" cmpd="sng">
                <a:solidFill>
                  <a:srgbClr val="F54DE1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zh-CN" altLang="en-US" sz="3000">
                  <a:solidFill>
                    <a:srgbClr val="7030A0"/>
                  </a:solidFill>
                </a:endParaRPr>
              </a:p>
            </p:txBody>
          </p:sp>
          <p:sp>
            <p:nvSpPr>
              <p:cNvPr id="10" name="椭圆 10"/>
              <p:cNvSpPr/>
              <p:nvPr/>
            </p:nvSpPr>
            <p:spPr>
              <a:xfrm>
                <a:off x="8260881" y="2290728"/>
                <a:ext cx="691716" cy="453609"/>
              </a:xfrm>
              <a:prstGeom prst="ellipse">
                <a:avLst/>
              </a:prstGeom>
              <a:noFill/>
              <a:ln w="38100" cmpd="sng">
                <a:solidFill>
                  <a:srgbClr val="F54DE1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zh-CN" altLang="en-US" sz="3000">
                  <a:solidFill>
                    <a:srgbClr val="7030A0"/>
                  </a:solidFill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2674955" y="1179926"/>
              <a:ext cx="685714" cy="5972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 dirty="0">
                  <a:solidFill>
                    <a:schemeClr val="accent5"/>
                  </a:solidFill>
                </a:rPr>
                <a:t>pp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5534118" y="1237611"/>
              <a:ext cx="953833" cy="5972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b="1" dirty="0">
                  <a:solidFill>
                    <a:schemeClr val="accent6">
                      <a:lumMod val="75000"/>
                    </a:schemeClr>
                  </a:solidFill>
                </a:rPr>
                <a:t>pPb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096067" y="1291455"/>
              <a:ext cx="1221952" cy="5972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b="1" dirty="0"/>
                <a:t>PbPb</a:t>
              </a: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32136" y="1581944"/>
            <a:ext cx="2029451" cy="196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smtClean="0">
                <a:solidFill>
                  <a:srgbClr val="FF0000"/>
                </a:solidFill>
              </a:rPr>
              <a:t>?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30093" y="826479"/>
            <a:ext cx="526866" cy="425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/>
          </a:p>
        </p:txBody>
      </p:sp>
      <p:sp>
        <p:nvSpPr>
          <p:cNvPr id="28" name="Rectangle 27"/>
          <p:cNvSpPr/>
          <p:nvPr/>
        </p:nvSpPr>
        <p:spPr>
          <a:xfrm>
            <a:off x="6691287" y="826479"/>
            <a:ext cx="526866" cy="425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/>
          </a:p>
        </p:txBody>
      </p:sp>
      <p:sp>
        <p:nvSpPr>
          <p:cNvPr id="29" name="Rectangle 28"/>
          <p:cNvSpPr/>
          <p:nvPr/>
        </p:nvSpPr>
        <p:spPr>
          <a:xfrm>
            <a:off x="9852482" y="826479"/>
            <a:ext cx="526866" cy="425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/>
          </a:p>
        </p:txBody>
      </p:sp>
      <p:sp>
        <p:nvSpPr>
          <p:cNvPr id="27" name="TextBox 26"/>
          <p:cNvSpPr txBox="1"/>
          <p:nvPr/>
        </p:nvSpPr>
        <p:spPr>
          <a:xfrm>
            <a:off x="2012920" y="1007932"/>
            <a:ext cx="955554" cy="6264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err="1">
                <a:solidFill>
                  <a:srgbClr val="FF0000"/>
                </a:solidFill>
              </a:rPr>
              <a:t>e</a:t>
            </a:r>
            <a:r>
              <a:rPr lang="en-US" sz="3000" b="1" baseline="30000" dirty="0" err="1">
                <a:solidFill>
                  <a:srgbClr val="FF0000"/>
                </a:solidFill>
              </a:rPr>
              <a:t>+</a:t>
            </a:r>
            <a:r>
              <a:rPr lang="en-US" sz="3000" b="1" dirty="0" err="1">
                <a:solidFill>
                  <a:srgbClr val="FF0000"/>
                </a:solidFill>
              </a:rPr>
              <a:t>e</a:t>
            </a:r>
            <a:r>
              <a:rPr lang="en-US" sz="3000" b="1" baseline="30000" dirty="0">
                <a:solidFill>
                  <a:srgbClr val="FF0000"/>
                </a:solidFill>
              </a:rPr>
              <a:t>-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860128" y="1124476"/>
            <a:ext cx="1139869" cy="325677"/>
            <a:chOff x="911096" y="4187880"/>
            <a:chExt cx="1008113" cy="288032"/>
          </a:xfrm>
        </p:grpSpPr>
        <p:grpSp>
          <p:nvGrpSpPr>
            <p:cNvPr id="35" name="Group 34"/>
            <p:cNvGrpSpPr/>
            <p:nvPr/>
          </p:nvGrpSpPr>
          <p:grpSpPr>
            <a:xfrm>
              <a:off x="911096" y="4187880"/>
              <a:ext cx="1008113" cy="288032"/>
              <a:chOff x="924743" y="4174232"/>
              <a:chExt cx="1008113" cy="288032"/>
            </a:xfrm>
          </p:grpSpPr>
          <p:pic>
            <p:nvPicPr>
              <p:cNvPr id="32" name="图片 7"/>
              <p:cNvPicPr>
                <a:picLocks noChangeAspect="1"/>
              </p:cNvPicPr>
              <p:nvPr/>
            </p:nvPicPr>
            <p:blipFill rotWithShape="1">
              <a:blip r:embed="rId3"/>
              <a:srcRect l="894" t="11847" r="86594" b="77141"/>
              <a:stretch/>
            </p:blipFill>
            <p:spPr>
              <a:xfrm>
                <a:off x="924743" y="4174232"/>
                <a:ext cx="1008113" cy="288032"/>
              </a:xfrm>
              <a:prstGeom prst="rect">
                <a:avLst/>
              </a:prstGeom>
            </p:spPr>
          </p:pic>
          <p:sp>
            <p:nvSpPr>
              <p:cNvPr id="30" name="Rectangle 29"/>
              <p:cNvSpPr/>
              <p:nvPr/>
            </p:nvSpPr>
            <p:spPr>
              <a:xfrm>
                <a:off x="1212776" y="4221855"/>
                <a:ext cx="360040" cy="24040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" name="Oval 30"/>
            <p:cNvSpPr/>
            <p:nvPr/>
          </p:nvSpPr>
          <p:spPr>
            <a:xfrm>
              <a:off x="1212776" y="4318248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1500808" y="4318248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6224" y="3681512"/>
            <a:ext cx="3672408" cy="3564539"/>
            <a:chOff x="152893" y="3368754"/>
            <a:chExt cx="4248472" cy="3752140"/>
          </a:xfrm>
        </p:grpSpPr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2893" y="3852395"/>
              <a:ext cx="4248472" cy="3268499"/>
            </a:xfrm>
            <a:prstGeom prst="rect">
              <a:avLst/>
            </a:prstGeom>
          </p:spPr>
        </p:pic>
        <p:sp>
          <p:nvSpPr>
            <p:cNvPr id="41" name="Rectangle 40"/>
            <p:cNvSpPr/>
            <p:nvPr/>
          </p:nvSpPr>
          <p:spPr>
            <a:xfrm>
              <a:off x="2698195" y="5357437"/>
              <a:ext cx="997703" cy="4189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AuAu</a:t>
              </a:r>
              <a:endParaRPr lang="en-US" b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449037" y="3852396"/>
              <a:ext cx="1003700" cy="593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err="1">
                  <a:solidFill>
                    <a:srgbClr val="FF0000"/>
                  </a:solidFill>
                </a:rPr>
                <a:t>e</a:t>
              </a:r>
              <a:r>
                <a:rPr lang="en-US" sz="2800" b="1" baseline="30000" dirty="0" err="1">
                  <a:solidFill>
                    <a:srgbClr val="FF0000"/>
                  </a:solidFill>
                </a:rPr>
                <a:t>+</a:t>
              </a:r>
              <a:r>
                <a:rPr lang="en-US" sz="2800" b="1" dirty="0" err="1">
                  <a:solidFill>
                    <a:srgbClr val="FF0000"/>
                  </a:solidFill>
                </a:rPr>
                <a:t>e</a:t>
              </a:r>
              <a:r>
                <a:rPr lang="en-US" sz="2800" b="1" baseline="30000" dirty="0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9453" y="5292556"/>
              <a:ext cx="697913" cy="523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5"/>
                  </a:solidFill>
                </a:rPr>
                <a:t>pp</a:t>
              </a:r>
              <a:endParaRPr lang="en-US" sz="2800" b="1" dirty="0">
                <a:solidFill>
                  <a:schemeClr val="accent5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75374" y="3368754"/>
              <a:ext cx="3626268" cy="4539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Charged Hadron </a:t>
              </a:r>
              <a:r>
                <a:rPr lang="en-US" sz="20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dN</a:t>
              </a:r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/d</a:t>
              </a:r>
              <a:r>
                <a:rPr lang="el-GR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η</a:t>
              </a:r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	</a:t>
              </a:r>
              <a:endPara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4274621" y="4112723"/>
            <a:ext cx="9256633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26" indent="-285726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54DE1"/>
                </a:solidFill>
              </a:rPr>
              <a:t>Ridge</a:t>
            </a:r>
            <a:r>
              <a:rPr lang="en-US" sz="2400" dirty="0" smtClean="0"/>
              <a:t> observed in </a:t>
            </a:r>
            <a:r>
              <a:rPr lang="en-US" sz="2400" dirty="0"/>
              <a:t>small </a:t>
            </a:r>
            <a:r>
              <a:rPr lang="en-US" sz="2400" dirty="0" smtClean="0"/>
              <a:t>systems, possible </a:t>
            </a:r>
            <a:r>
              <a:rPr lang="en-US" sz="2400" dirty="0"/>
              <a:t>explanations:</a:t>
            </a:r>
          </a:p>
          <a:p>
            <a:pPr marL="1028614" lvl="1">
              <a:buFont typeface="Arial" panose="020B0604020202020204" pitchFamily="34" charset="0"/>
              <a:buChar char="•"/>
            </a:pPr>
            <a:r>
              <a:rPr lang="en-US" dirty="0"/>
              <a:t>Initial state effect (CGC)</a:t>
            </a:r>
          </a:p>
          <a:p>
            <a:pPr marL="1028614" lvl="1">
              <a:buFont typeface="Arial" panose="020B0604020202020204" pitchFamily="34" charset="0"/>
              <a:buChar char="•"/>
            </a:pPr>
            <a:r>
              <a:rPr lang="en-US" dirty="0"/>
              <a:t>Final state effect due to </a:t>
            </a:r>
            <a:r>
              <a:rPr lang="en-US" dirty="0" smtClean="0"/>
              <a:t>mini-QGP</a:t>
            </a:r>
          </a:p>
          <a:p>
            <a:pPr marL="1028614" lvl="1">
              <a:buFont typeface="Arial" panose="020B0604020202020204" pitchFamily="34" charset="0"/>
              <a:buChar char="•"/>
            </a:pPr>
            <a:r>
              <a:rPr lang="en-US" dirty="0" smtClean="0"/>
              <a:t>…</a:t>
            </a:r>
            <a:endParaRPr lang="en-US" dirty="0"/>
          </a:p>
          <a:p>
            <a:pPr marL="342871" indent="-342871">
              <a:buFont typeface="Arial" panose="020B0604020202020204" pitchFamily="34" charset="0"/>
              <a:buChar char="•"/>
            </a:pPr>
            <a:r>
              <a:rPr lang="en-US" sz="2400" dirty="0"/>
              <a:t>Similarity between </a:t>
            </a:r>
            <a:r>
              <a:rPr lang="en-US" sz="2400" b="1" dirty="0" err="1">
                <a:solidFill>
                  <a:srgbClr val="FF0000"/>
                </a:solidFill>
              </a:rPr>
              <a:t>e</a:t>
            </a:r>
            <a:r>
              <a:rPr lang="en-US" sz="2400" b="1" baseline="30000" dirty="0" err="1">
                <a:solidFill>
                  <a:srgbClr val="FF0000"/>
                </a:solidFill>
              </a:rPr>
              <a:t>+</a:t>
            </a:r>
            <a:r>
              <a:rPr lang="en-US" sz="2400" b="1" dirty="0" err="1">
                <a:solidFill>
                  <a:srgbClr val="FF0000"/>
                </a:solidFill>
              </a:rPr>
              <a:t>e</a:t>
            </a:r>
            <a:r>
              <a:rPr lang="en-US" sz="2400" b="1" baseline="30000" dirty="0">
                <a:solidFill>
                  <a:srgbClr val="FF0000"/>
                </a:solidFill>
              </a:rPr>
              <a:t>-</a:t>
            </a:r>
            <a:r>
              <a:rPr lang="en-US" sz="2400" dirty="0"/>
              <a:t>,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pp</a:t>
            </a:r>
            <a:r>
              <a:rPr lang="en-US" sz="2400" dirty="0"/>
              <a:t> and </a:t>
            </a:r>
            <a:r>
              <a:rPr lang="en-US" sz="2400" b="1" dirty="0" smtClean="0"/>
              <a:t>AA</a:t>
            </a:r>
            <a:endParaRPr lang="en-US" sz="2400" b="1" dirty="0"/>
          </a:p>
          <a:p>
            <a:pPr marL="1085759" lvl="1" indent="-342871">
              <a:buFont typeface="Arial" panose="020B0604020202020204" pitchFamily="34" charset="0"/>
              <a:buChar char="•"/>
            </a:pPr>
            <a:r>
              <a:rPr lang="en-US" dirty="0"/>
              <a:t>Event multiplicity per participant</a:t>
            </a:r>
          </a:p>
          <a:p>
            <a:pPr marL="1028614" lvl="1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/>
              <a:t>dN</a:t>
            </a:r>
            <a:r>
              <a:rPr lang="en-US" dirty="0"/>
              <a:t>/d</a:t>
            </a:r>
            <a:r>
              <a:rPr lang="el-GR" dirty="0">
                <a:cs typeface="Arial" panose="020B0604020202020204" pitchFamily="34" charset="0"/>
              </a:rPr>
              <a:t>η</a:t>
            </a:r>
            <a:r>
              <a:rPr lang="en-US" dirty="0">
                <a:cs typeface="Arial" panose="020B0604020202020204" pitchFamily="34" charset="0"/>
              </a:rPr>
              <a:t>(y)</a:t>
            </a:r>
            <a:endParaRPr lang="en-US" dirty="0"/>
          </a:p>
          <a:p>
            <a:pPr marL="285726" indent="-285726">
              <a:buFont typeface="Arial" panose="020B0604020202020204" pitchFamily="34" charset="0"/>
              <a:buChar char="•"/>
            </a:pPr>
            <a:r>
              <a:rPr lang="en-US" sz="2400" dirty="0"/>
              <a:t>Study of high multiplicity event with well-defined initial condition:</a:t>
            </a:r>
          </a:p>
          <a:p>
            <a:pPr marL="1028614" lvl="1">
              <a:buFont typeface="Arial" panose="020B0604020202020204" pitchFamily="34" charset="0"/>
              <a:buChar char="•"/>
            </a:pPr>
            <a:r>
              <a:rPr lang="en-US" dirty="0"/>
              <a:t>No complication from hadron </a:t>
            </a:r>
            <a:r>
              <a:rPr lang="en-US" dirty="0" smtClean="0"/>
              <a:t>structure</a:t>
            </a:r>
          </a:p>
          <a:p>
            <a:pPr marL="1028614" lvl="1">
              <a:buFont typeface="Arial" panose="020B0604020202020204" pitchFamily="34" charset="0"/>
              <a:buChar char="•"/>
            </a:pPr>
            <a:r>
              <a:rPr lang="en-US" dirty="0" smtClean="0"/>
              <a:t>No multi-parton </a:t>
            </a:r>
            <a:r>
              <a:rPr lang="en-US" dirty="0"/>
              <a:t>interaction</a:t>
            </a:r>
          </a:p>
          <a:p>
            <a:pPr marL="1028614" lvl="1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7576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Thrust Axis </a:t>
            </a:r>
            <a:r>
              <a:rPr lang="en-US" altLang="en-US" dirty="0"/>
              <a:t>A</a:t>
            </a:r>
            <a:r>
              <a:rPr lang="en-US" altLang="en-US" dirty="0" smtClean="0"/>
              <a:t>nalysis</a:t>
            </a:r>
          </a:p>
        </p:txBody>
      </p:sp>
      <p:sp>
        <p:nvSpPr>
          <p:cNvPr id="12291" name="Slide Number Placeholder 2"/>
          <p:cNvSpPr>
            <a:spLocks noGrp="1"/>
          </p:cNvSpPr>
          <p:nvPr>
            <p:ph type="sldNum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CEF7DA5-B6E3-4442-BC32-F456B27FD318}" type="slidenum">
              <a:rPr lang="en-US" altLang="en-US" smtClean="0">
                <a:solidFill>
                  <a:srgbClr val="000000"/>
                </a:solidFill>
              </a:rPr>
              <a:pPr/>
              <a:t>20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2292" name="Footer Placeholder 3"/>
          <p:cNvSpPr>
            <a:spLocks noGrp="1"/>
          </p:cNvSpPr>
          <p:nvPr>
            <p:ph type="ftr" idx="11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Two-Particle Correlation in </a:t>
            </a:r>
            <a:r>
              <a:rPr lang="en-US" altLang="zh-TW" dirty="0" err="1" smtClean="0">
                <a:solidFill>
                  <a:srgbClr val="000000"/>
                </a:solidFill>
                <a:ea typeface="新細明體" panose="02020500000000000000" pitchFamily="18" charset="-120"/>
              </a:rPr>
              <a:t>e+e</a:t>
            </a:r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- with ALEPH archived data</a:t>
            </a:r>
            <a:endParaRPr lang="en-US" altLang="zh-TW" dirty="0">
              <a:solidFill>
                <a:srgbClr val="000000"/>
              </a:solidFill>
              <a:ea typeface="新細明體" panose="02020500000000000000" pitchFamily="18" charset="-12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992559" y="3539869"/>
            <a:ext cx="2628211" cy="2678004"/>
            <a:chOff x="1845564" y="3988814"/>
            <a:chExt cx="2628211" cy="2678004"/>
          </a:xfrm>
        </p:grpSpPr>
        <p:sp>
          <p:nvSpPr>
            <p:cNvPr id="18" name="Oval 17"/>
            <p:cNvSpPr/>
            <p:nvPr/>
          </p:nvSpPr>
          <p:spPr>
            <a:xfrm rot="18112447">
              <a:off x="2875263" y="4818056"/>
              <a:ext cx="360362" cy="241975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9" name="Straight Connector 18"/>
            <p:cNvCxnSpPr>
              <a:endCxn id="18" idx="0"/>
            </p:cNvCxnSpPr>
            <p:nvPr/>
          </p:nvCxnSpPr>
          <p:spPr>
            <a:xfrm flipH="1">
              <a:off x="2028002" y="3988814"/>
              <a:ext cx="2445773" cy="14002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endCxn id="18" idx="4"/>
            </p:cNvCxnSpPr>
            <p:nvPr/>
          </p:nvCxnSpPr>
          <p:spPr>
            <a:xfrm flipH="1">
              <a:off x="4082886" y="3988814"/>
              <a:ext cx="390889" cy="26780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Straight Arrow Connector 20"/>
          <p:cNvCxnSpPr/>
          <p:nvPr/>
        </p:nvCxnSpPr>
        <p:spPr>
          <a:xfrm flipH="1" flipV="1">
            <a:off x="4100189" y="3506534"/>
            <a:ext cx="2520580" cy="16499"/>
          </a:xfrm>
          <a:prstGeom prst="straightConnector1">
            <a:avLst/>
          </a:prstGeom>
          <a:ln w="38100">
            <a:solidFill>
              <a:schemeClr val="accent6"/>
            </a:solidFill>
            <a:prstDash val="lg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8"/>
          <p:cNvSpPr txBox="1">
            <a:spLocks noChangeArrowheads="1"/>
          </p:cNvSpPr>
          <p:nvPr/>
        </p:nvSpPr>
        <p:spPr bwMode="auto">
          <a:xfrm>
            <a:off x="3253211" y="3200036"/>
            <a:ext cx="703263" cy="646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en-US" sz="3599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altLang="en-US" sz="3599" baseline="30000" dirty="0">
                <a:solidFill>
                  <a:schemeClr val="accent6">
                    <a:lumMod val="75000"/>
                  </a:schemeClr>
                </a:solidFill>
              </a:rPr>
              <a:t>+</a:t>
            </a:r>
          </a:p>
        </p:txBody>
      </p:sp>
      <p:sp>
        <p:nvSpPr>
          <p:cNvPr id="23" name="TextBox 19"/>
          <p:cNvSpPr txBox="1">
            <a:spLocks noChangeArrowheads="1"/>
          </p:cNvSpPr>
          <p:nvPr/>
        </p:nvSpPr>
        <p:spPr bwMode="auto">
          <a:xfrm>
            <a:off x="9317832" y="3216366"/>
            <a:ext cx="703262" cy="646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en-US" sz="3599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altLang="en-US" sz="3599" baseline="30000" dirty="0">
                <a:solidFill>
                  <a:schemeClr val="accent6">
                    <a:lumMod val="75000"/>
                  </a:schemeClr>
                </a:solidFill>
              </a:rPr>
              <a:t>-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6620469" y="3523033"/>
            <a:ext cx="2520580" cy="16499"/>
          </a:xfrm>
          <a:prstGeom prst="straightConnector1">
            <a:avLst/>
          </a:prstGeom>
          <a:ln w="38100">
            <a:solidFill>
              <a:schemeClr val="accent6"/>
            </a:solidFill>
            <a:prstDash val="lg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 rot="10800000">
            <a:off x="6620769" y="861865"/>
            <a:ext cx="2628211" cy="2678004"/>
            <a:chOff x="1845564" y="3988814"/>
            <a:chExt cx="2628211" cy="2678004"/>
          </a:xfrm>
        </p:grpSpPr>
        <p:sp>
          <p:nvSpPr>
            <p:cNvPr id="26" name="Oval 25"/>
            <p:cNvSpPr/>
            <p:nvPr/>
          </p:nvSpPr>
          <p:spPr>
            <a:xfrm rot="18112447">
              <a:off x="2875263" y="4818056"/>
              <a:ext cx="360362" cy="241975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7" name="Straight Connector 26"/>
            <p:cNvCxnSpPr>
              <a:endCxn id="26" idx="0"/>
            </p:cNvCxnSpPr>
            <p:nvPr/>
          </p:nvCxnSpPr>
          <p:spPr>
            <a:xfrm flipH="1">
              <a:off x="2028002" y="3988814"/>
              <a:ext cx="2445773" cy="14002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endCxn id="26" idx="4"/>
            </p:cNvCxnSpPr>
            <p:nvPr/>
          </p:nvCxnSpPr>
          <p:spPr>
            <a:xfrm flipH="1">
              <a:off x="4082886" y="3988814"/>
              <a:ext cx="390889" cy="26780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Arrow Connector 28"/>
          <p:cNvCxnSpPr/>
          <p:nvPr/>
        </p:nvCxnSpPr>
        <p:spPr>
          <a:xfrm flipV="1">
            <a:off x="6631391" y="1667663"/>
            <a:ext cx="1212265" cy="184711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6631391" y="2459751"/>
            <a:ext cx="1249369" cy="104678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6653536" y="1584451"/>
            <a:ext cx="620468" cy="19220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5836481" y="3549294"/>
            <a:ext cx="782100" cy="13389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5871760" y="3540705"/>
            <a:ext cx="724695" cy="53137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6262421" y="3506193"/>
            <a:ext cx="391116" cy="13114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 rot="1143517">
            <a:off x="5773336" y="2077503"/>
            <a:ext cx="1080119" cy="1296145"/>
            <a:chOff x="2796952" y="1437927"/>
            <a:chExt cx="1080119" cy="1296145"/>
          </a:xfrm>
        </p:grpSpPr>
        <p:cxnSp>
          <p:nvCxnSpPr>
            <p:cNvPr id="37" name="Curved Connector 36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urved Connector 37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urved Connector 38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 rot="8331712">
            <a:off x="6884124" y="3139680"/>
            <a:ext cx="834870" cy="1007781"/>
            <a:chOff x="2796952" y="1437927"/>
            <a:chExt cx="1080119" cy="1296145"/>
          </a:xfrm>
        </p:grpSpPr>
        <p:cxnSp>
          <p:nvCxnSpPr>
            <p:cNvPr id="41" name="Curved Connector 40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urved Connector 41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urved Connector 42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11716249">
            <a:off x="6525528" y="3649550"/>
            <a:ext cx="915464" cy="858693"/>
            <a:chOff x="2796952" y="1437927"/>
            <a:chExt cx="1080119" cy="1296145"/>
          </a:xfrm>
        </p:grpSpPr>
        <p:cxnSp>
          <p:nvCxnSpPr>
            <p:cNvPr id="45" name="Curved Connector 44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urved Connector 45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urved Connector 46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 rot="9669347">
            <a:off x="5551283" y="2724062"/>
            <a:ext cx="901983" cy="999128"/>
            <a:chOff x="2796952" y="1437927"/>
            <a:chExt cx="1080119" cy="1296145"/>
          </a:xfrm>
        </p:grpSpPr>
        <p:cxnSp>
          <p:nvCxnSpPr>
            <p:cNvPr id="49" name="Curved Connector 48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urved Connector 49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urved Connector 50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Arrow Connector 51"/>
          <p:cNvCxnSpPr/>
          <p:nvPr/>
        </p:nvCxnSpPr>
        <p:spPr>
          <a:xfrm flipH="1">
            <a:off x="5324626" y="3539869"/>
            <a:ext cx="1296145" cy="1800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940249" y="6592887"/>
            <a:ext cx="964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Thrust axis analysis to follow </a:t>
            </a:r>
            <a:r>
              <a:rPr lang="en-US" sz="2400" dirty="0" smtClean="0"/>
              <a:t>the </a:t>
            </a:r>
            <a:r>
              <a:rPr lang="en-US" sz="2400" dirty="0"/>
              <a:t>“direction of color string”</a:t>
            </a:r>
            <a:endParaRPr lang="en-US" sz="2400" b="1" dirty="0"/>
          </a:p>
        </p:txBody>
      </p:sp>
      <p:cxnSp>
        <p:nvCxnSpPr>
          <p:cNvPr id="53" name="Straight Connector 52"/>
          <p:cNvCxnSpPr/>
          <p:nvPr/>
        </p:nvCxnSpPr>
        <p:spPr>
          <a:xfrm flipV="1">
            <a:off x="4748560" y="859246"/>
            <a:ext cx="3672408" cy="5475226"/>
          </a:xfrm>
          <a:prstGeom prst="line">
            <a:avLst/>
          </a:prstGeom>
          <a:ln w="38100">
            <a:solidFill>
              <a:srgbClr val="0000FF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8769811" y="904975"/>
                <a:ext cx="2233817" cy="6462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rgbClr val="0000FF"/>
                    </a:solidFill>
                  </a:rPr>
                  <a:t>Thrust</a:t>
                </a:r>
                <a:r>
                  <a:rPr lang="en-US" sz="2400" dirty="0">
                    <a:solidFill>
                      <a:srgbClr val="C00000"/>
                    </a:solidFill>
                  </a:rPr>
                  <a:t> </a:t>
                </a:r>
                <a:r>
                  <a:rPr lang="en-US" sz="2400" dirty="0">
                    <a:solidFill>
                      <a:srgbClr val="0000FF"/>
                    </a:solidFill>
                  </a:rPr>
                  <a:t>Axis 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3599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599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en-US" sz="3599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0210" y="904974"/>
                <a:ext cx="2233817" cy="646331"/>
              </a:xfrm>
              <a:prstGeom prst="rect">
                <a:avLst/>
              </a:prstGeom>
              <a:blipFill rotWithShape="0">
                <a:blip r:embed="rId3"/>
                <a:stretch>
                  <a:fillRect l="-4087" b="-160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9" name="Straight Arrow Connector 58"/>
          <p:cNvCxnSpPr/>
          <p:nvPr/>
        </p:nvCxnSpPr>
        <p:spPr>
          <a:xfrm flipH="1">
            <a:off x="5440842" y="3506533"/>
            <a:ext cx="1212694" cy="110867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5440842" y="3530254"/>
            <a:ext cx="1209264" cy="108495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090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Thrust Axis </a:t>
            </a:r>
            <a:r>
              <a:rPr lang="en-US" altLang="en-US" dirty="0"/>
              <a:t>A</a:t>
            </a:r>
            <a:r>
              <a:rPr lang="en-US" altLang="en-US" dirty="0" smtClean="0"/>
              <a:t>nalysis</a:t>
            </a:r>
          </a:p>
        </p:txBody>
      </p:sp>
      <p:sp>
        <p:nvSpPr>
          <p:cNvPr id="12291" name="Slide Number Placeholder 2"/>
          <p:cNvSpPr>
            <a:spLocks noGrp="1"/>
          </p:cNvSpPr>
          <p:nvPr>
            <p:ph type="sldNum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CEF7DA5-B6E3-4442-BC32-F456B27FD318}" type="slidenum">
              <a:rPr lang="en-US" altLang="en-US" smtClean="0">
                <a:solidFill>
                  <a:srgbClr val="000000"/>
                </a:solidFill>
              </a:rPr>
              <a:pPr/>
              <a:t>21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2292" name="Footer Placeholder 3"/>
          <p:cNvSpPr>
            <a:spLocks noGrp="1"/>
          </p:cNvSpPr>
          <p:nvPr>
            <p:ph type="ftr" idx="11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Two-Particle Correlation in </a:t>
            </a:r>
            <a:r>
              <a:rPr lang="en-US" altLang="zh-TW" dirty="0" err="1" smtClean="0">
                <a:solidFill>
                  <a:srgbClr val="000000"/>
                </a:solidFill>
                <a:ea typeface="新細明體" panose="02020500000000000000" pitchFamily="18" charset="-120"/>
              </a:rPr>
              <a:t>e+e</a:t>
            </a:r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- with ALEPH archived data</a:t>
            </a:r>
            <a:endParaRPr lang="en-US" altLang="zh-TW" dirty="0">
              <a:solidFill>
                <a:srgbClr val="000000"/>
              </a:solidFill>
              <a:ea typeface="新細明體" panose="02020500000000000000" pitchFamily="18" charset="-12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992559" y="3539869"/>
            <a:ext cx="2628211" cy="2678004"/>
            <a:chOff x="1845564" y="3988814"/>
            <a:chExt cx="2628211" cy="2678004"/>
          </a:xfrm>
        </p:grpSpPr>
        <p:sp>
          <p:nvSpPr>
            <p:cNvPr id="18" name="Oval 17"/>
            <p:cNvSpPr/>
            <p:nvPr/>
          </p:nvSpPr>
          <p:spPr>
            <a:xfrm rot="18112447">
              <a:off x="2875263" y="4818056"/>
              <a:ext cx="360362" cy="241975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9" name="Straight Connector 18"/>
            <p:cNvCxnSpPr>
              <a:endCxn id="18" idx="0"/>
            </p:cNvCxnSpPr>
            <p:nvPr/>
          </p:nvCxnSpPr>
          <p:spPr>
            <a:xfrm flipH="1">
              <a:off x="2028002" y="3988814"/>
              <a:ext cx="2445773" cy="14002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endCxn id="18" idx="4"/>
            </p:cNvCxnSpPr>
            <p:nvPr/>
          </p:nvCxnSpPr>
          <p:spPr>
            <a:xfrm flipH="1">
              <a:off x="4082886" y="3988814"/>
              <a:ext cx="390889" cy="26780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Straight Arrow Connector 20"/>
          <p:cNvCxnSpPr/>
          <p:nvPr/>
        </p:nvCxnSpPr>
        <p:spPr>
          <a:xfrm flipH="1" flipV="1">
            <a:off x="4100189" y="3506534"/>
            <a:ext cx="2520580" cy="16499"/>
          </a:xfrm>
          <a:prstGeom prst="straightConnector1">
            <a:avLst/>
          </a:prstGeom>
          <a:ln w="38100">
            <a:solidFill>
              <a:schemeClr val="accent6"/>
            </a:solidFill>
            <a:prstDash val="lg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8"/>
          <p:cNvSpPr txBox="1">
            <a:spLocks noChangeArrowheads="1"/>
          </p:cNvSpPr>
          <p:nvPr/>
        </p:nvSpPr>
        <p:spPr bwMode="auto">
          <a:xfrm>
            <a:off x="3253211" y="3200036"/>
            <a:ext cx="703263" cy="646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en-US" sz="3599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altLang="en-US" sz="3599" baseline="30000" dirty="0">
                <a:solidFill>
                  <a:schemeClr val="accent6">
                    <a:lumMod val="75000"/>
                  </a:schemeClr>
                </a:solidFill>
              </a:rPr>
              <a:t>+</a:t>
            </a:r>
          </a:p>
        </p:txBody>
      </p:sp>
      <p:sp>
        <p:nvSpPr>
          <p:cNvPr id="23" name="TextBox 19"/>
          <p:cNvSpPr txBox="1">
            <a:spLocks noChangeArrowheads="1"/>
          </p:cNvSpPr>
          <p:nvPr/>
        </p:nvSpPr>
        <p:spPr bwMode="auto">
          <a:xfrm>
            <a:off x="9317832" y="3216366"/>
            <a:ext cx="703262" cy="646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en-US" sz="3599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altLang="en-US" sz="3599" baseline="30000" dirty="0">
                <a:solidFill>
                  <a:schemeClr val="accent6">
                    <a:lumMod val="75000"/>
                  </a:schemeClr>
                </a:solidFill>
              </a:rPr>
              <a:t>-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6620469" y="3523033"/>
            <a:ext cx="2520580" cy="16499"/>
          </a:xfrm>
          <a:prstGeom prst="straightConnector1">
            <a:avLst/>
          </a:prstGeom>
          <a:ln w="38100">
            <a:solidFill>
              <a:schemeClr val="accent6"/>
            </a:solidFill>
            <a:prstDash val="lg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 rot="10800000">
            <a:off x="6620769" y="861865"/>
            <a:ext cx="2628211" cy="2678004"/>
            <a:chOff x="1845564" y="3988814"/>
            <a:chExt cx="2628211" cy="2678004"/>
          </a:xfrm>
        </p:grpSpPr>
        <p:sp>
          <p:nvSpPr>
            <p:cNvPr id="26" name="Oval 25"/>
            <p:cNvSpPr/>
            <p:nvPr/>
          </p:nvSpPr>
          <p:spPr>
            <a:xfrm rot="18112447">
              <a:off x="2875263" y="4818056"/>
              <a:ext cx="360362" cy="241975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7" name="Straight Connector 26"/>
            <p:cNvCxnSpPr>
              <a:endCxn id="26" idx="0"/>
            </p:cNvCxnSpPr>
            <p:nvPr/>
          </p:nvCxnSpPr>
          <p:spPr>
            <a:xfrm flipH="1">
              <a:off x="2028002" y="3988814"/>
              <a:ext cx="2445773" cy="14002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endCxn id="26" idx="4"/>
            </p:cNvCxnSpPr>
            <p:nvPr/>
          </p:nvCxnSpPr>
          <p:spPr>
            <a:xfrm flipH="1">
              <a:off x="4082886" y="3988814"/>
              <a:ext cx="390889" cy="26780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Arrow Connector 28"/>
          <p:cNvCxnSpPr/>
          <p:nvPr/>
        </p:nvCxnSpPr>
        <p:spPr>
          <a:xfrm flipV="1">
            <a:off x="6631391" y="1667663"/>
            <a:ext cx="1212265" cy="184711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6631391" y="2459751"/>
            <a:ext cx="1249369" cy="104678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5836481" y="3549294"/>
            <a:ext cx="782100" cy="13389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5871760" y="3540705"/>
            <a:ext cx="724695" cy="53137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6262421" y="3506193"/>
            <a:ext cx="391116" cy="13114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 rot="1143517">
            <a:off x="5773336" y="2077503"/>
            <a:ext cx="1080119" cy="1296145"/>
            <a:chOff x="2796952" y="1437927"/>
            <a:chExt cx="1080119" cy="1296145"/>
          </a:xfrm>
        </p:grpSpPr>
        <p:cxnSp>
          <p:nvCxnSpPr>
            <p:cNvPr id="37" name="Curved Connector 36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urved Connector 37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urved Connector 38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 rot="8331712">
            <a:off x="6884124" y="3139680"/>
            <a:ext cx="834870" cy="1007781"/>
            <a:chOff x="2796952" y="1437927"/>
            <a:chExt cx="1080119" cy="1296145"/>
          </a:xfrm>
        </p:grpSpPr>
        <p:cxnSp>
          <p:nvCxnSpPr>
            <p:cNvPr id="41" name="Curved Connector 40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urved Connector 41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urved Connector 42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11716249">
            <a:off x="6525528" y="3649550"/>
            <a:ext cx="915464" cy="858693"/>
            <a:chOff x="2796952" y="1437927"/>
            <a:chExt cx="1080119" cy="1296145"/>
          </a:xfrm>
        </p:grpSpPr>
        <p:cxnSp>
          <p:nvCxnSpPr>
            <p:cNvPr id="45" name="Curved Connector 44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urved Connector 45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urved Connector 46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 rot="9669347">
            <a:off x="5551283" y="2724062"/>
            <a:ext cx="901983" cy="999128"/>
            <a:chOff x="2796952" y="1437927"/>
            <a:chExt cx="1080119" cy="1296145"/>
          </a:xfrm>
        </p:grpSpPr>
        <p:cxnSp>
          <p:nvCxnSpPr>
            <p:cNvPr id="49" name="Curved Connector 48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urved Connector 49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urved Connector 50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Arrow Connector 51"/>
          <p:cNvCxnSpPr/>
          <p:nvPr/>
        </p:nvCxnSpPr>
        <p:spPr>
          <a:xfrm flipH="1">
            <a:off x="5324626" y="3539869"/>
            <a:ext cx="1296145" cy="1800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3236392" y="789857"/>
            <a:ext cx="6984776" cy="5615905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rgbClr val="FFFFFF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8769811" y="904975"/>
                <a:ext cx="2233817" cy="6462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rgbClr val="0000FF"/>
                    </a:solidFill>
                  </a:rPr>
                  <a:t>Thrust</a:t>
                </a:r>
                <a:r>
                  <a:rPr lang="en-US" sz="2400" dirty="0">
                    <a:solidFill>
                      <a:srgbClr val="C00000"/>
                    </a:solidFill>
                  </a:rPr>
                  <a:t> </a:t>
                </a:r>
                <a:r>
                  <a:rPr lang="en-US" sz="2400" dirty="0">
                    <a:solidFill>
                      <a:srgbClr val="0000FF"/>
                    </a:solidFill>
                  </a:rPr>
                  <a:t>Axis 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3599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599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en-US" sz="3599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0210" y="904974"/>
                <a:ext cx="2233817" cy="646331"/>
              </a:xfrm>
              <a:prstGeom prst="rect">
                <a:avLst/>
              </a:prstGeom>
              <a:blipFill rotWithShape="0">
                <a:blip r:embed="rId2"/>
                <a:stretch>
                  <a:fillRect l="-4087" b="-160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 rot="18231166">
            <a:off x="7485842" y="841331"/>
            <a:ext cx="758098" cy="1697743"/>
            <a:chOff x="5770078" y="2057006"/>
            <a:chExt cx="1332298" cy="2983652"/>
          </a:xfrm>
        </p:grpSpPr>
        <p:sp>
          <p:nvSpPr>
            <p:cNvPr id="55" name="Oval 54"/>
            <p:cNvSpPr/>
            <p:nvPr/>
          </p:nvSpPr>
          <p:spPr>
            <a:xfrm>
              <a:off x="5770078" y="2069951"/>
              <a:ext cx="1332298" cy="2970707"/>
            </a:xfrm>
            <a:prstGeom prst="ellipse">
              <a:avLst/>
            </a:prstGeom>
            <a:noFill/>
            <a:ln w="285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Arrow Connector 55"/>
            <p:cNvCxnSpPr>
              <a:endCxn id="55" idx="1"/>
            </p:cNvCxnSpPr>
            <p:nvPr/>
          </p:nvCxnSpPr>
          <p:spPr>
            <a:xfrm flipH="1" flipV="1">
              <a:off x="5965189" y="2505001"/>
              <a:ext cx="471038" cy="103452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V="1">
              <a:off x="6431738" y="2057006"/>
              <a:ext cx="24384" cy="1492286"/>
            </a:xfrm>
            <a:prstGeom prst="straightConnector1">
              <a:avLst/>
            </a:prstGeom>
            <a:ln w="19050"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Arc 57"/>
            <p:cNvSpPr/>
            <p:nvPr/>
          </p:nvSpPr>
          <p:spPr>
            <a:xfrm rot="19899448">
              <a:off x="5989226" y="3081390"/>
              <a:ext cx="877864" cy="824597"/>
            </a:xfrm>
            <a:prstGeom prst="arc">
              <a:avLst>
                <a:gd name="adj1" fmla="val 16200000"/>
                <a:gd name="adj2" fmla="val 17990300"/>
              </a:avLst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 smtClean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cxnSp>
        <p:nvCxnSpPr>
          <p:cNvPr id="65" name="Straight Arrow Connector 64"/>
          <p:cNvCxnSpPr/>
          <p:nvPr/>
        </p:nvCxnSpPr>
        <p:spPr>
          <a:xfrm flipV="1">
            <a:off x="6653536" y="1584451"/>
            <a:ext cx="620468" cy="19220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6687062" y="1091105"/>
            <a:ext cx="4299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400" dirty="0">
                <a:solidFill>
                  <a:srgbClr val="FF0000"/>
                </a:solidFill>
                <a:cs typeface="Arial" panose="020B0604020202020204" pitchFamily="34" charset="0"/>
              </a:rPr>
              <a:t>Φ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264580" y="2518050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400" dirty="0">
                <a:solidFill>
                  <a:srgbClr val="FF0000"/>
                </a:solidFill>
                <a:cs typeface="Arial" panose="020B0604020202020204" pitchFamily="34" charset="0"/>
              </a:rPr>
              <a:t>η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68" name="Straight Arrow Connector 67"/>
          <p:cNvCxnSpPr/>
          <p:nvPr/>
        </p:nvCxnSpPr>
        <p:spPr>
          <a:xfrm flipH="1" flipV="1">
            <a:off x="4713865" y="2172697"/>
            <a:ext cx="1899484" cy="1319631"/>
          </a:xfrm>
          <a:prstGeom prst="straightConnector1">
            <a:avLst/>
          </a:prstGeom>
          <a:ln w="19050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Arc 68"/>
          <p:cNvSpPr/>
          <p:nvPr/>
        </p:nvSpPr>
        <p:spPr>
          <a:xfrm rot="16530614">
            <a:off x="6298150" y="3071264"/>
            <a:ext cx="672236" cy="631446"/>
          </a:xfrm>
          <a:prstGeom prst="arc">
            <a:avLst>
              <a:gd name="adj1" fmla="val 17090990"/>
              <a:gd name="adj2" fmla="val 1320449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00088" y="6406481"/>
            <a:ext cx="13105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Pseuodorapidity</a:t>
            </a:r>
            <a:r>
              <a:rPr lang="en-US" sz="2400" dirty="0"/>
              <a:t> (</a:t>
            </a:r>
            <a:r>
              <a:rPr lang="el-GR" sz="2400" dirty="0">
                <a:solidFill>
                  <a:srgbClr val="FF0000"/>
                </a:solidFill>
                <a:cs typeface="Arial" panose="020B0604020202020204" pitchFamily="34" charset="0"/>
              </a:rPr>
              <a:t>η</a:t>
            </a:r>
            <a:r>
              <a:rPr lang="en-US" sz="2400" dirty="0">
                <a:cs typeface="Arial" panose="020B0604020202020204" pitchFamily="34" charset="0"/>
              </a:rPr>
              <a:t>)</a:t>
            </a:r>
            <a:r>
              <a:rPr lang="en-US" sz="2400" dirty="0"/>
              <a:t> and azimuthal angle (</a:t>
            </a:r>
            <a:r>
              <a:rPr lang="el-GR" sz="2400" dirty="0">
                <a:solidFill>
                  <a:srgbClr val="FF0000"/>
                </a:solidFill>
                <a:cs typeface="Arial" panose="020B0604020202020204" pitchFamily="34" charset="0"/>
              </a:rPr>
              <a:t>Φ</a:t>
            </a:r>
            <a:r>
              <a:rPr lang="en-US" sz="2400" dirty="0">
                <a:cs typeface="Arial" panose="020B0604020202020204" pitchFamily="34" charset="0"/>
              </a:rPr>
              <a:t>) are calculated with respect to the </a:t>
            </a:r>
            <a:r>
              <a:rPr lang="en-US" sz="2400" b="1" dirty="0">
                <a:solidFill>
                  <a:srgbClr val="0000FF"/>
                </a:solidFill>
                <a:cs typeface="Arial" panose="020B0604020202020204" pitchFamily="34" charset="0"/>
              </a:rPr>
              <a:t>Thrust Axis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300288" y="5981759"/>
            <a:ext cx="964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Thrust </a:t>
            </a:r>
            <a:r>
              <a:rPr lang="en-US" sz="2400" dirty="0"/>
              <a:t>axis analysis to follow the “direction of color string”</a:t>
            </a:r>
            <a:endParaRPr lang="en-US" sz="2400" b="1" dirty="0"/>
          </a:p>
        </p:txBody>
      </p:sp>
      <p:cxnSp>
        <p:nvCxnSpPr>
          <p:cNvPr id="72" name="Straight Connector 71"/>
          <p:cNvCxnSpPr/>
          <p:nvPr/>
        </p:nvCxnSpPr>
        <p:spPr>
          <a:xfrm flipV="1">
            <a:off x="4927330" y="859246"/>
            <a:ext cx="3493638" cy="5208696"/>
          </a:xfrm>
          <a:prstGeom prst="line">
            <a:avLst/>
          </a:prstGeom>
          <a:ln w="38100">
            <a:solidFill>
              <a:srgbClr val="0000FF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428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Thrust Axis </a:t>
            </a:r>
            <a:r>
              <a:rPr lang="en-US" altLang="en-US" dirty="0"/>
              <a:t>A</a:t>
            </a:r>
            <a:r>
              <a:rPr lang="en-US" altLang="en-US" dirty="0" smtClean="0"/>
              <a:t>nalysis</a:t>
            </a:r>
          </a:p>
        </p:txBody>
      </p:sp>
      <p:sp>
        <p:nvSpPr>
          <p:cNvPr id="12291" name="Slide Number Placeholder 2"/>
          <p:cNvSpPr>
            <a:spLocks noGrp="1"/>
          </p:cNvSpPr>
          <p:nvPr>
            <p:ph type="sldNum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CEF7DA5-B6E3-4442-BC32-F456B27FD318}" type="slidenum">
              <a:rPr lang="en-US" altLang="en-US" smtClean="0">
                <a:solidFill>
                  <a:srgbClr val="000000"/>
                </a:solidFill>
              </a:rPr>
              <a:pPr/>
              <a:t>22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2292" name="Footer Placeholder 3"/>
          <p:cNvSpPr>
            <a:spLocks noGrp="1"/>
          </p:cNvSpPr>
          <p:nvPr>
            <p:ph type="ftr" idx="11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Two-Particle Correlation in </a:t>
            </a:r>
            <a:r>
              <a:rPr lang="en-US" altLang="zh-TW" dirty="0" err="1" smtClean="0">
                <a:solidFill>
                  <a:srgbClr val="000000"/>
                </a:solidFill>
                <a:ea typeface="新細明體" panose="02020500000000000000" pitchFamily="18" charset="-120"/>
              </a:rPr>
              <a:t>e+e</a:t>
            </a:r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- with ALEPH archived data</a:t>
            </a:r>
            <a:endParaRPr lang="en-US" altLang="zh-TW" dirty="0">
              <a:solidFill>
                <a:srgbClr val="000000"/>
              </a:solidFill>
              <a:ea typeface="新細明體" panose="02020500000000000000" pitchFamily="18" charset="-12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992559" y="3539869"/>
            <a:ext cx="2628211" cy="2678004"/>
            <a:chOff x="1845564" y="3988814"/>
            <a:chExt cx="2628211" cy="2678004"/>
          </a:xfrm>
        </p:grpSpPr>
        <p:sp>
          <p:nvSpPr>
            <p:cNvPr id="18" name="Oval 17"/>
            <p:cNvSpPr/>
            <p:nvPr/>
          </p:nvSpPr>
          <p:spPr>
            <a:xfrm rot="18112447">
              <a:off x="2875263" y="4818056"/>
              <a:ext cx="360362" cy="241975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9" name="Straight Connector 18"/>
            <p:cNvCxnSpPr>
              <a:endCxn id="18" idx="0"/>
            </p:cNvCxnSpPr>
            <p:nvPr/>
          </p:nvCxnSpPr>
          <p:spPr>
            <a:xfrm flipH="1">
              <a:off x="2028002" y="3988814"/>
              <a:ext cx="2445773" cy="14002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endCxn id="18" idx="4"/>
            </p:cNvCxnSpPr>
            <p:nvPr/>
          </p:nvCxnSpPr>
          <p:spPr>
            <a:xfrm flipH="1">
              <a:off x="4082886" y="3988814"/>
              <a:ext cx="390889" cy="26780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Straight Arrow Connector 20"/>
          <p:cNvCxnSpPr/>
          <p:nvPr/>
        </p:nvCxnSpPr>
        <p:spPr>
          <a:xfrm flipH="1" flipV="1">
            <a:off x="4100189" y="3506534"/>
            <a:ext cx="2520580" cy="16499"/>
          </a:xfrm>
          <a:prstGeom prst="straightConnector1">
            <a:avLst/>
          </a:prstGeom>
          <a:ln w="38100">
            <a:solidFill>
              <a:schemeClr val="accent6"/>
            </a:solidFill>
            <a:prstDash val="lg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8"/>
          <p:cNvSpPr txBox="1">
            <a:spLocks noChangeArrowheads="1"/>
          </p:cNvSpPr>
          <p:nvPr/>
        </p:nvSpPr>
        <p:spPr bwMode="auto">
          <a:xfrm>
            <a:off x="3253211" y="3200036"/>
            <a:ext cx="703263" cy="646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en-US" sz="3599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altLang="en-US" sz="3599" baseline="30000" dirty="0">
                <a:solidFill>
                  <a:schemeClr val="accent6">
                    <a:lumMod val="75000"/>
                  </a:schemeClr>
                </a:solidFill>
              </a:rPr>
              <a:t>+</a:t>
            </a:r>
          </a:p>
        </p:txBody>
      </p:sp>
      <p:sp>
        <p:nvSpPr>
          <p:cNvPr id="23" name="TextBox 19"/>
          <p:cNvSpPr txBox="1">
            <a:spLocks noChangeArrowheads="1"/>
          </p:cNvSpPr>
          <p:nvPr/>
        </p:nvSpPr>
        <p:spPr bwMode="auto">
          <a:xfrm>
            <a:off x="9317832" y="3216366"/>
            <a:ext cx="703262" cy="646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en-US" sz="3599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altLang="en-US" sz="3599" baseline="30000" dirty="0">
                <a:solidFill>
                  <a:schemeClr val="accent6">
                    <a:lumMod val="75000"/>
                  </a:schemeClr>
                </a:solidFill>
              </a:rPr>
              <a:t>-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6620469" y="3523033"/>
            <a:ext cx="2520580" cy="16499"/>
          </a:xfrm>
          <a:prstGeom prst="straightConnector1">
            <a:avLst/>
          </a:prstGeom>
          <a:ln w="38100">
            <a:solidFill>
              <a:schemeClr val="accent6"/>
            </a:solidFill>
            <a:prstDash val="lg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 rot="10800000">
            <a:off x="6620769" y="861865"/>
            <a:ext cx="2628211" cy="2678004"/>
            <a:chOff x="1845564" y="3988814"/>
            <a:chExt cx="2628211" cy="2678004"/>
          </a:xfrm>
        </p:grpSpPr>
        <p:sp>
          <p:nvSpPr>
            <p:cNvPr id="26" name="Oval 25"/>
            <p:cNvSpPr/>
            <p:nvPr/>
          </p:nvSpPr>
          <p:spPr>
            <a:xfrm rot="18112447">
              <a:off x="2875263" y="4818056"/>
              <a:ext cx="360362" cy="241975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7" name="Straight Connector 26"/>
            <p:cNvCxnSpPr>
              <a:endCxn id="26" idx="0"/>
            </p:cNvCxnSpPr>
            <p:nvPr/>
          </p:nvCxnSpPr>
          <p:spPr>
            <a:xfrm flipH="1">
              <a:off x="2028002" y="3988814"/>
              <a:ext cx="2445773" cy="14002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endCxn id="26" idx="4"/>
            </p:cNvCxnSpPr>
            <p:nvPr/>
          </p:nvCxnSpPr>
          <p:spPr>
            <a:xfrm flipH="1">
              <a:off x="4082886" y="3988814"/>
              <a:ext cx="390889" cy="26780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Arrow Connector 28"/>
          <p:cNvCxnSpPr/>
          <p:nvPr/>
        </p:nvCxnSpPr>
        <p:spPr>
          <a:xfrm flipV="1">
            <a:off x="6631391" y="1667663"/>
            <a:ext cx="1212265" cy="184711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6631391" y="2459751"/>
            <a:ext cx="1249369" cy="104678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5836481" y="3549294"/>
            <a:ext cx="782100" cy="13389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5871760" y="3540705"/>
            <a:ext cx="724695" cy="53137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6262421" y="3506193"/>
            <a:ext cx="391116" cy="13114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 rot="1143517">
            <a:off x="5773336" y="2077503"/>
            <a:ext cx="1080119" cy="1296145"/>
            <a:chOff x="2796952" y="1437927"/>
            <a:chExt cx="1080119" cy="1296145"/>
          </a:xfrm>
        </p:grpSpPr>
        <p:cxnSp>
          <p:nvCxnSpPr>
            <p:cNvPr id="37" name="Curved Connector 36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urved Connector 37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urved Connector 38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 rot="8331712">
            <a:off x="6884124" y="3139680"/>
            <a:ext cx="834870" cy="1007781"/>
            <a:chOff x="2796952" y="1437927"/>
            <a:chExt cx="1080119" cy="1296145"/>
          </a:xfrm>
        </p:grpSpPr>
        <p:cxnSp>
          <p:nvCxnSpPr>
            <p:cNvPr id="41" name="Curved Connector 40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urved Connector 41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urved Connector 42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11716249">
            <a:off x="6525528" y="3649550"/>
            <a:ext cx="915464" cy="858693"/>
            <a:chOff x="2796952" y="1437927"/>
            <a:chExt cx="1080119" cy="1296145"/>
          </a:xfrm>
        </p:grpSpPr>
        <p:cxnSp>
          <p:nvCxnSpPr>
            <p:cNvPr id="45" name="Curved Connector 44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urved Connector 45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urved Connector 46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 rot="9669347">
            <a:off x="5551283" y="2724062"/>
            <a:ext cx="901983" cy="999128"/>
            <a:chOff x="2796952" y="1437927"/>
            <a:chExt cx="1080119" cy="1296145"/>
          </a:xfrm>
        </p:grpSpPr>
        <p:cxnSp>
          <p:nvCxnSpPr>
            <p:cNvPr id="49" name="Curved Connector 48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urved Connector 49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urved Connector 50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Arrow Connector 51"/>
          <p:cNvCxnSpPr/>
          <p:nvPr/>
        </p:nvCxnSpPr>
        <p:spPr>
          <a:xfrm flipH="1">
            <a:off x="5324626" y="3539869"/>
            <a:ext cx="1296145" cy="1800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3308400" y="789857"/>
            <a:ext cx="6984776" cy="5615905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rgbClr val="FFFFFF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31" name="Straight Arrow Connector 30"/>
          <p:cNvCxnSpPr>
            <a:endCxn id="61" idx="1"/>
          </p:cNvCxnSpPr>
          <p:nvPr/>
        </p:nvCxnSpPr>
        <p:spPr>
          <a:xfrm flipH="1">
            <a:off x="5440842" y="3506533"/>
            <a:ext cx="1212694" cy="110867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endCxn id="61" idx="1"/>
          </p:cNvCxnSpPr>
          <p:nvPr/>
        </p:nvCxnSpPr>
        <p:spPr>
          <a:xfrm flipH="1">
            <a:off x="5440842" y="3530254"/>
            <a:ext cx="1209264" cy="108495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4927330" y="859246"/>
            <a:ext cx="3493638" cy="5208696"/>
          </a:xfrm>
          <a:prstGeom prst="line">
            <a:avLst/>
          </a:prstGeom>
          <a:ln w="38100">
            <a:solidFill>
              <a:srgbClr val="0000FF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8769811" y="904975"/>
                <a:ext cx="2233817" cy="6462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rgbClr val="0000FF"/>
                    </a:solidFill>
                  </a:rPr>
                  <a:t>Thrust</a:t>
                </a:r>
                <a:r>
                  <a:rPr lang="en-US" sz="2400" dirty="0">
                    <a:solidFill>
                      <a:srgbClr val="C00000"/>
                    </a:solidFill>
                  </a:rPr>
                  <a:t> </a:t>
                </a:r>
                <a:r>
                  <a:rPr lang="en-US" sz="2400" dirty="0">
                    <a:solidFill>
                      <a:srgbClr val="0000FF"/>
                    </a:solidFill>
                  </a:rPr>
                  <a:t>Axis 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3599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599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en-US" sz="3599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0210" y="904974"/>
                <a:ext cx="2233817" cy="646331"/>
              </a:xfrm>
              <a:prstGeom prst="rect">
                <a:avLst/>
              </a:prstGeom>
              <a:blipFill rotWithShape="0">
                <a:blip r:embed="rId2"/>
                <a:stretch>
                  <a:fillRect l="-4087" b="-160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 rot="18231166">
            <a:off x="7485842" y="841331"/>
            <a:ext cx="758098" cy="1697743"/>
            <a:chOff x="5770078" y="2057006"/>
            <a:chExt cx="1332298" cy="2983652"/>
          </a:xfrm>
        </p:grpSpPr>
        <p:sp>
          <p:nvSpPr>
            <p:cNvPr id="55" name="Oval 54"/>
            <p:cNvSpPr/>
            <p:nvPr/>
          </p:nvSpPr>
          <p:spPr>
            <a:xfrm>
              <a:off x="5770078" y="2069951"/>
              <a:ext cx="1332298" cy="2970707"/>
            </a:xfrm>
            <a:prstGeom prst="ellipse">
              <a:avLst/>
            </a:prstGeom>
            <a:noFill/>
            <a:ln w="285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Arrow Connector 55"/>
            <p:cNvCxnSpPr>
              <a:endCxn id="55" idx="1"/>
            </p:cNvCxnSpPr>
            <p:nvPr/>
          </p:nvCxnSpPr>
          <p:spPr>
            <a:xfrm flipH="1" flipV="1">
              <a:off x="5965189" y="2505001"/>
              <a:ext cx="471038" cy="103452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V="1">
              <a:off x="6431738" y="2057006"/>
              <a:ext cx="24384" cy="1492286"/>
            </a:xfrm>
            <a:prstGeom prst="straightConnector1">
              <a:avLst/>
            </a:prstGeom>
            <a:ln w="19050"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Arc 57"/>
            <p:cNvSpPr/>
            <p:nvPr/>
          </p:nvSpPr>
          <p:spPr>
            <a:xfrm rot="19899448">
              <a:off x="5989226" y="3081390"/>
              <a:ext cx="877864" cy="824597"/>
            </a:xfrm>
            <a:prstGeom prst="arc">
              <a:avLst>
                <a:gd name="adj1" fmla="val 16200000"/>
                <a:gd name="adj2" fmla="val 17990300"/>
              </a:avLst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 smtClean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8231166">
            <a:off x="5622171" y="4105608"/>
            <a:ext cx="521643" cy="1168208"/>
            <a:chOff x="5770078" y="2057006"/>
            <a:chExt cx="1332298" cy="2983652"/>
          </a:xfrm>
        </p:grpSpPr>
        <p:sp>
          <p:nvSpPr>
            <p:cNvPr id="61" name="Oval 60"/>
            <p:cNvSpPr/>
            <p:nvPr/>
          </p:nvSpPr>
          <p:spPr>
            <a:xfrm>
              <a:off x="5770078" y="2069951"/>
              <a:ext cx="1332298" cy="2970707"/>
            </a:xfrm>
            <a:prstGeom prst="ellipse">
              <a:avLst/>
            </a:prstGeom>
            <a:noFill/>
            <a:ln w="285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" name="Straight Arrow Connector 61"/>
            <p:cNvCxnSpPr>
              <a:endCxn id="61" idx="1"/>
            </p:cNvCxnSpPr>
            <p:nvPr/>
          </p:nvCxnSpPr>
          <p:spPr>
            <a:xfrm flipH="1" flipV="1">
              <a:off x="5965189" y="2505001"/>
              <a:ext cx="471038" cy="103452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V="1">
              <a:off x="6431738" y="2057006"/>
              <a:ext cx="24384" cy="1492286"/>
            </a:xfrm>
            <a:prstGeom prst="straightConnector1">
              <a:avLst/>
            </a:prstGeom>
            <a:ln w="19050"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Arc 63"/>
            <p:cNvSpPr/>
            <p:nvPr/>
          </p:nvSpPr>
          <p:spPr>
            <a:xfrm rot="19899448">
              <a:off x="5989226" y="3081390"/>
              <a:ext cx="877864" cy="824597"/>
            </a:xfrm>
            <a:prstGeom prst="arc">
              <a:avLst>
                <a:gd name="adj1" fmla="val 16200000"/>
                <a:gd name="adj2" fmla="val 17990300"/>
              </a:avLst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 smtClean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cxnSp>
        <p:nvCxnSpPr>
          <p:cNvPr id="65" name="Straight Arrow Connector 64"/>
          <p:cNvCxnSpPr/>
          <p:nvPr/>
        </p:nvCxnSpPr>
        <p:spPr>
          <a:xfrm flipV="1">
            <a:off x="6653536" y="1584451"/>
            <a:ext cx="620468" cy="19220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6650107" y="1036036"/>
            <a:ext cx="543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400" dirty="0">
                <a:solidFill>
                  <a:srgbClr val="FF0000"/>
                </a:solidFill>
                <a:cs typeface="Arial" panose="020B0604020202020204" pitchFamily="34" charset="0"/>
              </a:rPr>
              <a:t>Φ</a:t>
            </a:r>
            <a:r>
              <a:rPr lang="en-US" sz="2400" baseline="-25000" dirty="0">
                <a:solidFill>
                  <a:srgbClr val="FF0000"/>
                </a:solidFill>
                <a:cs typeface="Arial" panose="020B0604020202020204" pitchFamily="34" charset="0"/>
              </a:rPr>
              <a:t>1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4672115" y="2897807"/>
            <a:ext cx="14141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400" dirty="0">
                <a:solidFill>
                  <a:srgbClr val="FF0000"/>
                </a:solidFill>
                <a:cs typeface="Arial" panose="020B0604020202020204" pitchFamily="34" charset="0"/>
              </a:rPr>
              <a:t>Δη</a:t>
            </a:r>
            <a:r>
              <a:rPr lang="en-US" sz="2400" dirty="0">
                <a:solidFill>
                  <a:srgbClr val="FF0000"/>
                </a:solidFill>
                <a:cs typeface="Arial" panose="020B0604020202020204" pitchFamily="34" charset="0"/>
              </a:rPr>
              <a:t>=</a:t>
            </a:r>
            <a:r>
              <a:rPr lang="el-GR" sz="2400" dirty="0">
                <a:solidFill>
                  <a:srgbClr val="FF0000"/>
                </a:solidFill>
                <a:cs typeface="Arial" panose="020B0604020202020204" pitchFamily="34" charset="0"/>
              </a:rPr>
              <a:t>η</a:t>
            </a:r>
            <a:r>
              <a:rPr lang="en-US" sz="2400" baseline="-25000" dirty="0">
                <a:solidFill>
                  <a:srgbClr val="FF0000"/>
                </a:solidFill>
                <a:cs typeface="Arial" panose="020B0604020202020204" pitchFamily="34" charset="0"/>
              </a:rPr>
              <a:t>1</a:t>
            </a:r>
            <a:r>
              <a:rPr lang="en-US" sz="2400" dirty="0">
                <a:solidFill>
                  <a:srgbClr val="FF0000"/>
                </a:solidFill>
                <a:cs typeface="Arial" panose="020B0604020202020204" pitchFamily="34" charset="0"/>
              </a:rPr>
              <a:t>-</a:t>
            </a:r>
            <a:r>
              <a:rPr lang="el-GR" sz="2400" dirty="0">
                <a:solidFill>
                  <a:srgbClr val="FF0000"/>
                </a:solidFill>
                <a:cs typeface="Arial" panose="020B0604020202020204" pitchFamily="34" charset="0"/>
              </a:rPr>
              <a:t>η</a:t>
            </a:r>
            <a:r>
              <a:rPr lang="en-US" sz="2400" baseline="-25000" dirty="0">
                <a:solidFill>
                  <a:srgbClr val="FF0000"/>
                </a:solidFill>
                <a:cs typeface="Arial" panose="020B0604020202020204" pitchFamily="34" charset="0"/>
              </a:rPr>
              <a:t>2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70" name="Straight Arrow Connector 69"/>
          <p:cNvCxnSpPr/>
          <p:nvPr/>
        </p:nvCxnSpPr>
        <p:spPr>
          <a:xfrm flipH="1" flipV="1">
            <a:off x="4713865" y="2172697"/>
            <a:ext cx="1899484" cy="1319631"/>
          </a:xfrm>
          <a:prstGeom prst="straightConnector1">
            <a:avLst/>
          </a:prstGeom>
          <a:ln w="19050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Arc 70"/>
          <p:cNvSpPr/>
          <p:nvPr/>
        </p:nvSpPr>
        <p:spPr>
          <a:xfrm rot="16530614">
            <a:off x="6199142" y="3133587"/>
            <a:ext cx="672236" cy="631446"/>
          </a:xfrm>
          <a:prstGeom prst="arc">
            <a:avLst>
              <a:gd name="adj1" fmla="val 12426821"/>
              <a:gd name="adj2" fmla="val 1831243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4771250" y="3973727"/>
            <a:ext cx="543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400" dirty="0">
                <a:solidFill>
                  <a:srgbClr val="FF0000"/>
                </a:solidFill>
                <a:cs typeface="Arial" panose="020B0604020202020204" pitchFamily="34" charset="0"/>
              </a:rPr>
              <a:t>Φ</a:t>
            </a:r>
            <a:r>
              <a:rPr lang="en-US" sz="2400" baseline="-25000" dirty="0">
                <a:solidFill>
                  <a:srgbClr val="FF0000"/>
                </a:solidFill>
                <a:cs typeface="Arial" panose="020B0604020202020204" pitchFamily="34" charset="0"/>
              </a:rPr>
              <a:t>2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  <p:grpSp>
        <p:nvGrpSpPr>
          <p:cNvPr id="73" name="Group 72"/>
          <p:cNvGrpSpPr/>
          <p:nvPr/>
        </p:nvGrpSpPr>
        <p:grpSpPr>
          <a:xfrm rot="18196922">
            <a:off x="11307905" y="1154030"/>
            <a:ext cx="1562142" cy="4008224"/>
            <a:chOff x="7951208" y="1112493"/>
            <a:chExt cx="2035184" cy="5221979"/>
          </a:xfrm>
        </p:grpSpPr>
        <p:pic>
          <p:nvPicPr>
            <p:cNvPr id="74" name="Picture 7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491475" y="2631884"/>
              <a:ext cx="4922323" cy="1883542"/>
            </a:xfrm>
            <a:prstGeom prst="rect">
              <a:avLst/>
            </a:prstGeom>
          </p:spPr>
        </p:pic>
        <p:sp>
          <p:nvSpPr>
            <p:cNvPr id="75" name="Rectangle 74"/>
            <p:cNvSpPr/>
            <p:nvPr/>
          </p:nvSpPr>
          <p:spPr>
            <a:xfrm>
              <a:off x="7951208" y="4435390"/>
              <a:ext cx="2035184" cy="1899082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7154863" y="4551698"/>
            <a:ext cx="50292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Search for ridge signal with </a:t>
            </a:r>
            <a:r>
              <a:rPr lang="en-US" dirty="0" smtClean="0">
                <a:solidFill>
                  <a:srgbClr val="0000FF"/>
                </a:solidFill>
              </a:rPr>
              <a:t>thrust </a:t>
            </a:r>
            <a:r>
              <a:rPr lang="en-US" dirty="0">
                <a:solidFill>
                  <a:srgbClr val="0000FF"/>
                </a:solidFill>
              </a:rPr>
              <a:t>axis</a:t>
            </a:r>
            <a:r>
              <a:rPr lang="en-US" dirty="0"/>
              <a:t>: enhance number of charged particle pairs with </a:t>
            </a:r>
            <a:r>
              <a:rPr lang="en-US" dirty="0">
                <a:solidFill>
                  <a:srgbClr val="FF0000"/>
                </a:solidFill>
              </a:rPr>
              <a:t>large </a:t>
            </a:r>
            <a:r>
              <a:rPr lang="el-GR" dirty="0">
                <a:solidFill>
                  <a:srgbClr val="FF0000"/>
                </a:solidFill>
                <a:cs typeface="Arial" panose="020B0604020202020204" pitchFamily="34" charset="0"/>
              </a:rPr>
              <a:t>Δη</a:t>
            </a:r>
            <a:r>
              <a:rPr lang="en-US" dirty="0">
                <a:solidFill>
                  <a:srgbClr val="FF0000"/>
                </a:solidFill>
                <a:cs typeface="Arial" panose="020B0604020202020204" pitchFamily="34" charset="0"/>
              </a:rPr>
              <a:t> gap </a:t>
            </a:r>
            <a:r>
              <a:rPr lang="en-US" dirty="0">
                <a:cs typeface="Arial" panose="020B0604020202020204" pitchFamily="34" charset="0"/>
              </a:rPr>
              <a:t>and similar </a:t>
            </a:r>
            <a:r>
              <a:rPr lang="el-GR" dirty="0">
                <a:cs typeface="Arial" panose="020B0604020202020204" pitchFamily="34" charset="0"/>
              </a:rPr>
              <a:t>Φ</a:t>
            </a:r>
            <a:r>
              <a:rPr lang="en-US" dirty="0">
                <a:cs typeface="Arial" panose="020B0604020202020204" pitchFamily="34" charset="0"/>
              </a:rPr>
              <a:t>  (</a:t>
            </a:r>
            <a:r>
              <a:rPr lang="en-US" dirty="0">
                <a:solidFill>
                  <a:srgbClr val="FF0000"/>
                </a:solidFill>
                <a:cs typeface="Arial" panose="020B0604020202020204" pitchFamily="34" charset="0"/>
              </a:rPr>
              <a:t>small </a:t>
            </a:r>
            <a:r>
              <a:rPr lang="el-GR" dirty="0">
                <a:solidFill>
                  <a:srgbClr val="FF0000"/>
                </a:solidFill>
                <a:cs typeface="Arial" panose="020B0604020202020204" pitchFamily="34" charset="0"/>
              </a:rPr>
              <a:t>ΔΦ</a:t>
            </a:r>
            <a:r>
              <a:rPr lang="en-US" dirty="0">
                <a:solidFill>
                  <a:srgbClr val="FF0000"/>
                </a:solidFill>
                <a:cs typeface="Arial" panose="020B0604020202020204" pitchFamily="34" charset="0"/>
              </a:rPr>
              <a:t>=</a:t>
            </a:r>
            <a:r>
              <a:rPr lang="el-GR" dirty="0">
                <a:solidFill>
                  <a:srgbClr val="FF0000"/>
                </a:solidFill>
                <a:cs typeface="Arial" panose="020B0604020202020204" pitchFamily="34" charset="0"/>
              </a:rPr>
              <a:t>Φ</a:t>
            </a:r>
            <a:r>
              <a:rPr lang="en-US" baseline="-25000" dirty="0">
                <a:solidFill>
                  <a:srgbClr val="FF0000"/>
                </a:solidFill>
                <a:cs typeface="Arial" panose="020B0604020202020204" pitchFamily="34" charset="0"/>
              </a:rPr>
              <a:t>1</a:t>
            </a:r>
            <a:r>
              <a:rPr lang="en-US" dirty="0">
                <a:solidFill>
                  <a:srgbClr val="FF0000"/>
                </a:solidFill>
                <a:cs typeface="Arial" panose="020B0604020202020204" pitchFamily="34" charset="0"/>
              </a:rPr>
              <a:t>-</a:t>
            </a:r>
            <a:r>
              <a:rPr lang="el-GR" dirty="0">
                <a:solidFill>
                  <a:srgbClr val="FF0000"/>
                </a:solidFill>
                <a:cs typeface="Arial" panose="020B0604020202020204" pitchFamily="34" charset="0"/>
              </a:rPr>
              <a:t>Φ</a:t>
            </a:r>
            <a:r>
              <a:rPr lang="en-US" baseline="-25000" dirty="0">
                <a:solidFill>
                  <a:srgbClr val="FF0000"/>
                </a:solidFill>
                <a:cs typeface="Arial" panose="020B0604020202020204" pitchFamily="34" charset="0"/>
              </a:rPr>
              <a:t>2</a:t>
            </a:r>
            <a:r>
              <a:rPr lang="en-US" dirty="0">
                <a:cs typeface="Arial" panose="020B0604020202020204" pitchFamily="34" charset="0"/>
              </a:rPr>
              <a:t>)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300288" y="5981759"/>
            <a:ext cx="964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Thrust </a:t>
            </a:r>
            <a:r>
              <a:rPr lang="en-US" sz="2400" dirty="0"/>
              <a:t>axis analysis to follow the “direction of color string”</a:t>
            </a:r>
            <a:endParaRPr lang="en-US" sz="24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500088" y="6406481"/>
            <a:ext cx="13105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Pseuodorapidity</a:t>
            </a:r>
            <a:r>
              <a:rPr lang="en-US" sz="2400" dirty="0"/>
              <a:t> (</a:t>
            </a:r>
            <a:r>
              <a:rPr lang="el-GR" sz="2400" dirty="0">
                <a:solidFill>
                  <a:srgbClr val="FF0000"/>
                </a:solidFill>
                <a:cs typeface="Arial" panose="020B0604020202020204" pitchFamily="34" charset="0"/>
              </a:rPr>
              <a:t>η</a:t>
            </a:r>
            <a:r>
              <a:rPr lang="en-US" sz="2400" dirty="0">
                <a:cs typeface="Arial" panose="020B0604020202020204" pitchFamily="34" charset="0"/>
              </a:rPr>
              <a:t>)</a:t>
            </a:r>
            <a:r>
              <a:rPr lang="en-US" sz="2400" dirty="0"/>
              <a:t> and azimuthal angle (</a:t>
            </a:r>
            <a:r>
              <a:rPr lang="el-GR" sz="2400" dirty="0">
                <a:solidFill>
                  <a:srgbClr val="FF0000"/>
                </a:solidFill>
                <a:cs typeface="Arial" panose="020B0604020202020204" pitchFamily="34" charset="0"/>
              </a:rPr>
              <a:t>Φ</a:t>
            </a:r>
            <a:r>
              <a:rPr lang="en-US" sz="2400" dirty="0">
                <a:cs typeface="Arial" panose="020B0604020202020204" pitchFamily="34" charset="0"/>
              </a:rPr>
              <a:t>) are calculated with respect to the </a:t>
            </a:r>
            <a:r>
              <a:rPr lang="en-US" sz="2400" b="1" dirty="0">
                <a:solidFill>
                  <a:srgbClr val="0000FF"/>
                </a:solidFill>
                <a:cs typeface="Arial" panose="020B0604020202020204" pitchFamily="34" charset="0"/>
              </a:rPr>
              <a:t>Thrust Axis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29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Correlation Function with Thrust Axis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241" y="1869976"/>
            <a:ext cx="5007161" cy="48943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64385" y="930553"/>
            <a:ext cx="30260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ALEPH </a:t>
            </a:r>
            <a:r>
              <a:rPr lang="en-US" sz="2400" dirty="0" err="1"/>
              <a:t>e</a:t>
            </a:r>
            <a:r>
              <a:rPr lang="en-US" sz="2400" baseline="30000" dirty="0" err="1"/>
              <a:t>+</a:t>
            </a:r>
            <a:r>
              <a:rPr lang="en-US" sz="2400" dirty="0" err="1"/>
              <a:t>e</a:t>
            </a:r>
            <a:r>
              <a:rPr lang="en-US" sz="2400" baseline="30000" dirty="0"/>
              <a:t>-</a:t>
            </a:r>
          </a:p>
          <a:p>
            <a:r>
              <a:rPr lang="en-US" sz="2400" b="1" dirty="0"/>
              <a:t>10</a:t>
            </a:r>
            <a:r>
              <a:rPr lang="en-US" sz="2400" b="1" dirty="0">
                <a:cs typeface="Arial" panose="020B0604020202020204" pitchFamily="34" charset="0"/>
              </a:rPr>
              <a:t>≤N&lt;20</a:t>
            </a:r>
            <a:r>
              <a:rPr lang="en-US" sz="2400" dirty="0">
                <a:cs typeface="Arial" panose="020B0604020202020204" pitchFamily="34" charset="0"/>
              </a:rPr>
              <a:t> Thrust axis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2776" y="1869976"/>
            <a:ext cx="5243206" cy="46805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700889" y="894877"/>
            <a:ext cx="29065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CMS pp</a:t>
            </a:r>
            <a:endParaRPr lang="en-US" sz="2400" baseline="30000" dirty="0"/>
          </a:p>
          <a:p>
            <a:r>
              <a:rPr lang="en-US" sz="2400" dirty="0"/>
              <a:t>Inclusive Beam axis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8160" y="6490683"/>
            <a:ext cx="12241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Correlation function with </a:t>
            </a:r>
            <a:r>
              <a:rPr lang="en-US" sz="2400" b="1" dirty="0"/>
              <a:t>Thrust Axis</a:t>
            </a:r>
            <a:r>
              <a:rPr lang="en-US" sz="2400" dirty="0"/>
              <a:t> as reference become much more similar to the beam axis result in pp collisions (with many caveats / differences) </a:t>
            </a:r>
          </a:p>
        </p:txBody>
      </p:sp>
    </p:spTree>
    <p:extLst>
      <p:ext uri="{BB962C8B-B14F-4D97-AF65-F5344CB8AC3E}">
        <p14:creationId xmlns:p14="http://schemas.microsoft.com/office/powerpoint/2010/main" val="42768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449" y="1869976"/>
            <a:ext cx="5008888" cy="489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Correlation Function with Thrust Axis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241" y="1872208"/>
            <a:ext cx="5007161" cy="48943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64385" y="930553"/>
            <a:ext cx="30260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ALEPH </a:t>
            </a:r>
            <a:r>
              <a:rPr lang="en-US" sz="2400" dirty="0" err="1"/>
              <a:t>e</a:t>
            </a:r>
            <a:r>
              <a:rPr lang="en-US" sz="2400" baseline="30000" dirty="0" err="1"/>
              <a:t>+</a:t>
            </a:r>
            <a:r>
              <a:rPr lang="en-US" sz="2400" dirty="0" err="1"/>
              <a:t>e</a:t>
            </a:r>
            <a:r>
              <a:rPr lang="en-US" sz="2400" baseline="30000" dirty="0"/>
              <a:t>-</a:t>
            </a:r>
          </a:p>
          <a:p>
            <a:r>
              <a:rPr lang="en-US" sz="2400" b="1" dirty="0"/>
              <a:t>10</a:t>
            </a:r>
            <a:r>
              <a:rPr lang="en-US" sz="2400" b="1" dirty="0">
                <a:cs typeface="Arial" panose="020B0604020202020204" pitchFamily="34" charset="0"/>
              </a:rPr>
              <a:t>≤N&lt;20</a:t>
            </a:r>
            <a:r>
              <a:rPr lang="en-US" sz="2400" dirty="0">
                <a:cs typeface="Arial" panose="020B0604020202020204" pitchFamily="34" charset="0"/>
              </a:rPr>
              <a:t> Thrust axis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749737" y="6478488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Narrower away side peak in high multiplicity events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844904" y="861865"/>
            <a:ext cx="25034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ALEPH </a:t>
            </a:r>
            <a:r>
              <a:rPr lang="en-US" sz="2400" dirty="0" err="1"/>
              <a:t>e</a:t>
            </a:r>
            <a:r>
              <a:rPr lang="en-US" sz="2400" baseline="30000" dirty="0" err="1"/>
              <a:t>+</a:t>
            </a:r>
            <a:r>
              <a:rPr lang="en-US" sz="2400" dirty="0" err="1"/>
              <a:t>e</a:t>
            </a:r>
            <a:r>
              <a:rPr lang="en-US" sz="2400" baseline="30000" dirty="0"/>
              <a:t>-</a:t>
            </a:r>
          </a:p>
          <a:p>
            <a:r>
              <a:rPr lang="en-US" sz="2400" b="1" dirty="0"/>
              <a:t>N</a:t>
            </a:r>
            <a:r>
              <a:rPr lang="en-US" sz="2400" b="1" dirty="0">
                <a:cs typeface="Arial" panose="020B0604020202020204" pitchFamily="34" charset="0"/>
              </a:rPr>
              <a:t>≥</a:t>
            </a:r>
            <a:r>
              <a:rPr lang="en-US" sz="2400" b="1" dirty="0"/>
              <a:t>35</a:t>
            </a:r>
            <a:r>
              <a:rPr lang="en-US" sz="2400" dirty="0"/>
              <a:t> </a:t>
            </a:r>
            <a:r>
              <a:rPr lang="en-US" sz="2400" dirty="0">
                <a:cs typeface="Arial" panose="020B0604020202020204" pitchFamily="34" charset="0"/>
              </a:rPr>
              <a:t>Thrust axis</a:t>
            </a:r>
            <a:endParaRPr lang="en-US" sz="24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404744" y="3742184"/>
            <a:ext cx="2736304" cy="2736304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163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864" y="1006360"/>
            <a:ext cx="4440123" cy="43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912" y="933872"/>
            <a:ext cx="5008888" cy="489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LEP1 Data vs </a:t>
            </a:r>
            <a:r>
              <a:rPr lang="en-US" sz="4000" dirty="0" smtClean="0"/>
              <a:t>PYTHIA6 </a:t>
            </a:r>
            <a:r>
              <a:rPr lang="en-US" sz="4000" dirty="0"/>
              <a:t>N≥</a:t>
            </a:r>
            <a:r>
              <a:rPr lang="en-US" sz="4000" dirty="0" smtClean="0"/>
              <a:t>30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354415" y="3798563"/>
            <a:ext cx="1311010" cy="85503"/>
          </a:xfrm>
          <a:prstGeom prst="straightConnector1">
            <a:avLst/>
          </a:prstGeom>
          <a:ln w="28575">
            <a:solidFill>
              <a:srgbClr val="FF31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4417659" y="2316562"/>
            <a:ext cx="2232140" cy="1857670"/>
          </a:xfrm>
          <a:custGeom>
            <a:avLst/>
            <a:gdLst>
              <a:gd name="connsiteX0" fmla="*/ 2059093 w 2059093"/>
              <a:gd name="connsiteY0" fmla="*/ 1449494 h 1713654"/>
              <a:gd name="connsiteX1" fmla="*/ 1625600 w 2059093"/>
              <a:gd name="connsiteY1" fmla="*/ 1713654 h 1713654"/>
              <a:gd name="connsiteX2" fmla="*/ 0 w 2059093"/>
              <a:gd name="connsiteY2" fmla="*/ 243840 h 1713654"/>
              <a:gd name="connsiteX3" fmla="*/ 521547 w 2059093"/>
              <a:gd name="connsiteY3" fmla="*/ 0 h 1713654"/>
              <a:gd name="connsiteX4" fmla="*/ 2059093 w 2059093"/>
              <a:gd name="connsiteY4" fmla="*/ 1449494 h 1713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9093" h="1713654">
                <a:moveTo>
                  <a:pt x="2059093" y="1449494"/>
                </a:moveTo>
                <a:lnTo>
                  <a:pt x="1625600" y="1713654"/>
                </a:lnTo>
                <a:lnTo>
                  <a:pt x="0" y="243840"/>
                </a:lnTo>
                <a:lnTo>
                  <a:pt x="521547" y="0"/>
                </a:lnTo>
                <a:lnTo>
                  <a:pt x="2059093" y="1449494"/>
                </a:lnTo>
                <a:close/>
              </a:path>
            </a:pathLst>
          </a:custGeom>
          <a:solidFill>
            <a:srgbClr val="FF3131">
              <a:alpha val="10196"/>
            </a:srgbClr>
          </a:solidFill>
          <a:ln w="28575">
            <a:solidFill>
              <a:srgbClr val="FF31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524672" y="3294367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Projection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444306" y="5686400"/>
            <a:ext cx="86410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71" indent="-342871">
              <a:buFont typeface="Arial" panose="020B0604020202020204" pitchFamily="34" charset="0"/>
              <a:buChar char="•"/>
            </a:pPr>
            <a:r>
              <a:rPr lang="en-US" sz="2400" dirty="0"/>
              <a:t>Hint of near-side peak in data</a:t>
            </a:r>
          </a:p>
          <a:p>
            <a:pPr marL="1085759" lvl="1" indent="-342871">
              <a:buFont typeface="Arial" panose="020B0604020202020204" pitchFamily="34" charset="0"/>
              <a:buChar char="•"/>
            </a:pPr>
            <a:r>
              <a:rPr lang="en-US" sz="2400" dirty="0"/>
              <a:t>Consistent with PYTHIA6 without final state effects</a:t>
            </a:r>
          </a:p>
          <a:p>
            <a:pPr marL="1085759" lvl="1" indent="-342871">
              <a:buFont typeface="Arial" panose="020B0604020202020204" pitchFamily="34" charset="0"/>
              <a:buChar char="•"/>
            </a:pPr>
            <a:r>
              <a:rPr lang="en-US" sz="2400" dirty="0"/>
              <a:t>Contribution from multi-jet correlation</a:t>
            </a:r>
          </a:p>
          <a:p>
            <a:pPr marL="342871" indent="-34287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</a:rPr>
              <a:t>PYTHIA6 reference limited by archive MC statistics</a:t>
            </a:r>
          </a:p>
        </p:txBody>
      </p:sp>
      <p:sp>
        <p:nvSpPr>
          <p:cNvPr id="14" name="Oval 13"/>
          <p:cNvSpPr/>
          <p:nvPr/>
        </p:nvSpPr>
        <p:spPr>
          <a:xfrm>
            <a:off x="7844904" y="3375741"/>
            <a:ext cx="2088232" cy="166258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1736" y="5351041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(ZYAM subtracted)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8276952" y="4287429"/>
            <a:ext cx="345638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1806159" y="3479033"/>
            <a:ext cx="16514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1.6&lt;|</a:t>
            </a:r>
            <a:r>
              <a:rPr lang="el-GR" sz="2000" dirty="0">
                <a:solidFill>
                  <a:srgbClr val="C00000"/>
                </a:solidFill>
                <a:cs typeface="Arial" panose="020B0604020202020204" pitchFamily="34" charset="0"/>
              </a:rPr>
              <a:t>Δη</a:t>
            </a:r>
            <a: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  <a:t>|&lt;3.0</a:t>
            </a:r>
            <a:b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  <a:t>(</a:t>
            </a:r>
            <a:r>
              <a:rPr lang="en-US" altLang="zh-TW" sz="2000" dirty="0">
                <a:solidFill>
                  <a:srgbClr val="C00000"/>
                </a:solidFill>
                <a:cs typeface="Arial" panose="020B0604020202020204" pitchFamily="34" charset="0"/>
              </a:rPr>
              <a:t>Long range</a:t>
            </a:r>
            <a: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  <a:t>)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06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865" y="1006360"/>
            <a:ext cx="4440123" cy="43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LEP1 Data vs PYTHIA6 N≥</a:t>
            </a:r>
            <a:r>
              <a:rPr lang="en-US" sz="4000" dirty="0" smtClean="0"/>
              <a:t>35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912" y="927739"/>
            <a:ext cx="5008888" cy="48960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6354415" y="3798563"/>
            <a:ext cx="1311010" cy="85503"/>
          </a:xfrm>
          <a:prstGeom prst="straightConnector1">
            <a:avLst/>
          </a:prstGeom>
          <a:ln w="28575">
            <a:solidFill>
              <a:srgbClr val="FF31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4417659" y="2316562"/>
            <a:ext cx="2232140" cy="1857670"/>
          </a:xfrm>
          <a:custGeom>
            <a:avLst/>
            <a:gdLst>
              <a:gd name="connsiteX0" fmla="*/ 2059093 w 2059093"/>
              <a:gd name="connsiteY0" fmla="*/ 1449494 h 1713654"/>
              <a:gd name="connsiteX1" fmla="*/ 1625600 w 2059093"/>
              <a:gd name="connsiteY1" fmla="*/ 1713654 h 1713654"/>
              <a:gd name="connsiteX2" fmla="*/ 0 w 2059093"/>
              <a:gd name="connsiteY2" fmla="*/ 243840 h 1713654"/>
              <a:gd name="connsiteX3" fmla="*/ 521547 w 2059093"/>
              <a:gd name="connsiteY3" fmla="*/ 0 h 1713654"/>
              <a:gd name="connsiteX4" fmla="*/ 2059093 w 2059093"/>
              <a:gd name="connsiteY4" fmla="*/ 1449494 h 1713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9093" h="1713654">
                <a:moveTo>
                  <a:pt x="2059093" y="1449494"/>
                </a:moveTo>
                <a:lnTo>
                  <a:pt x="1625600" y="1713654"/>
                </a:lnTo>
                <a:lnTo>
                  <a:pt x="0" y="243840"/>
                </a:lnTo>
                <a:lnTo>
                  <a:pt x="521547" y="0"/>
                </a:lnTo>
                <a:lnTo>
                  <a:pt x="2059093" y="1449494"/>
                </a:lnTo>
                <a:close/>
              </a:path>
            </a:pathLst>
          </a:custGeom>
          <a:solidFill>
            <a:srgbClr val="FF3131">
              <a:alpha val="10196"/>
            </a:srgbClr>
          </a:solidFill>
          <a:ln w="28575">
            <a:solidFill>
              <a:srgbClr val="FF31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524672" y="3294367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Projection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444306" y="5686400"/>
            <a:ext cx="86410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71" indent="-342871">
              <a:buFont typeface="Arial" panose="020B0604020202020204" pitchFamily="34" charset="0"/>
              <a:buChar char="•"/>
            </a:pPr>
            <a:r>
              <a:rPr lang="en-US" sz="2400" dirty="0"/>
              <a:t>Hint of near-side peak in data</a:t>
            </a:r>
          </a:p>
          <a:p>
            <a:pPr marL="1085759" lvl="1" indent="-342871">
              <a:buFont typeface="Arial" panose="020B0604020202020204" pitchFamily="34" charset="0"/>
              <a:buChar char="•"/>
            </a:pPr>
            <a:r>
              <a:rPr lang="en-US" sz="2400" dirty="0"/>
              <a:t>Consistent with PYTHIA6 without final state effects</a:t>
            </a:r>
          </a:p>
          <a:p>
            <a:pPr marL="1085759" lvl="1" indent="-342871">
              <a:buFont typeface="Arial" panose="020B0604020202020204" pitchFamily="34" charset="0"/>
              <a:buChar char="•"/>
            </a:pPr>
            <a:r>
              <a:rPr lang="en-US" sz="2400" dirty="0"/>
              <a:t>Contribution from multi-jet correlation</a:t>
            </a:r>
          </a:p>
          <a:p>
            <a:pPr marL="342871" indent="-34287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</a:rPr>
              <a:t>PYTHIA6 reference limited by archive MC statistics</a:t>
            </a:r>
          </a:p>
        </p:txBody>
      </p:sp>
      <p:sp>
        <p:nvSpPr>
          <p:cNvPr id="14" name="Oval 13"/>
          <p:cNvSpPr/>
          <p:nvPr/>
        </p:nvSpPr>
        <p:spPr>
          <a:xfrm>
            <a:off x="7844904" y="3375741"/>
            <a:ext cx="2088232" cy="166258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1736" y="5351041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(ZYAM subtracted)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8260477" y="4254477"/>
            <a:ext cx="345638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806159" y="3479033"/>
            <a:ext cx="16514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1.6&lt;|</a:t>
            </a:r>
            <a:r>
              <a:rPr lang="el-GR" sz="2000" dirty="0">
                <a:solidFill>
                  <a:srgbClr val="C00000"/>
                </a:solidFill>
                <a:cs typeface="Arial" panose="020B0604020202020204" pitchFamily="34" charset="0"/>
              </a:rPr>
              <a:t>Δη</a:t>
            </a:r>
            <a: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  <a:t>|&lt;3.0</a:t>
            </a:r>
            <a:b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  <a:t>(</a:t>
            </a:r>
            <a:r>
              <a:rPr lang="en-US" altLang="zh-TW" sz="2000" dirty="0">
                <a:solidFill>
                  <a:srgbClr val="C00000"/>
                </a:solidFill>
                <a:cs typeface="Arial" panose="020B0604020202020204" pitchFamily="34" charset="0"/>
              </a:rPr>
              <a:t>Long range</a:t>
            </a:r>
            <a:r>
              <a:rPr lang="en-US" sz="2000" dirty="0">
                <a:solidFill>
                  <a:srgbClr val="C00000"/>
                </a:solidFill>
                <a:cs typeface="Arial" panose="020B0604020202020204" pitchFamily="34" charset="0"/>
              </a:rPr>
              <a:t>)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7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Thrust Axis </a:t>
            </a:r>
            <a:r>
              <a:rPr lang="en-US" altLang="en-US" dirty="0"/>
              <a:t>A</a:t>
            </a:r>
            <a:r>
              <a:rPr lang="en-US" altLang="en-US" dirty="0" smtClean="0"/>
              <a:t>nalysis</a:t>
            </a:r>
          </a:p>
        </p:txBody>
      </p:sp>
      <p:sp>
        <p:nvSpPr>
          <p:cNvPr id="12291" name="Slide Number Placeholder 2"/>
          <p:cNvSpPr>
            <a:spLocks noGrp="1"/>
          </p:cNvSpPr>
          <p:nvPr>
            <p:ph type="sldNum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CEF7DA5-B6E3-4442-BC32-F456B27FD318}" type="slidenum">
              <a:rPr lang="en-US" altLang="en-US" smtClean="0">
                <a:solidFill>
                  <a:srgbClr val="000000"/>
                </a:solidFill>
              </a:rPr>
              <a:pPr/>
              <a:t>27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2292" name="Footer Placeholder 3"/>
          <p:cNvSpPr>
            <a:spLocks noGrp="1"/>
          </p:cNvSpPr>
          <p:nvPr>
            <p:ph type="ftr" idx="11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Two-Particle Correlation in </a:t>
            </a:r>
            <a:r>
              <a:rPr lang="en-US" altLang="zh-TW" dirty="0" err="1" smtClean="0">
                <a:solidFill>
                  <a:srgbClr val="000000"/>
                </a:solidFill>
                <a:ea typeface="新細明體" panose="02020500000000000000" pitchFamily="18" charset="-120"/>
              </a:rPr>
              <a:t>e+e</a:t>
            </a:r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- with ALEPH archived data</a:t>
            </a:r>
            <a:endParaRPr lang="en-US" altLang="zh-TW" dirty="0">
              <a:solidFill>
                <a:srgbClr val="000000"/>
              </a:solidFill>
              <a:ea typeface="新細明體" panose="02020500000000000000" pitchFamily="18" charset="-12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992559" y="3539869"/>
            <a:ext cx="2628211" cy="2678004"/>
            <a:chOff x="1845564" y="3988814"/>
            <a:chExt cx="2628211" cy="2678004"/>
          </a:xfrm>
        </p:grpSpPr>
        <p:sp>
          <p:nvSpPr>
            <p:cNvPr id="18" name="Oval 17"/>
            <p:cNvSpPr/>
            <p:nvPr/>
          </p:nvSpPr>
          <p:spPr>
            <a:xfrm rot="18112447">
              <a:off x="2875263" y="4818056"/>
              <a:ext cx="360362" cy="241975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9" name="Straight Connector 18"/>
            <p:cNvCxnSpPr>
              <a:endCxn id="18" idx="0"/>
            </p:cNvCxnSpPr>
            <p:nvPr/>
          </p:nvCxnSpPr>
          <p:spPr>
            <a:xfrm flipH="1">
              <a:off x="2028002" y="3988814"/>
              <a:ext cx="2445773" cy="14002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endCxn id="18" idx="4"/>
            </p:cNvCxnSpPr>
            <p:nvPr/>
          </p:nvCxnSpPr>
          <p:spPr>
            <a:xfrm flipH="1">
              <a:off x="4082886" y="3988814"/>
              <a:ext cx="390889" cy="26780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Straight Arrow Connector 20"/>
          <p:cNvCxnSpPr/>
          <p:nvPr/>
        </p:nvCxnSpPr>
        <p:spPr>
          <a:xfrm flipH="1" flipV="1">
            <a:off x="4100189" y="3506534"/>
            <a:ext cx="2520580" cy="16499"/>
          </a:xfrm>
          <a:prstGeom prst="straightConnector1">
            <a:avLst/>
          </a:prstGeom>
          <a:ln w="38100">
            <a:solidFill>
              <a:schemeClr val="accent6"/>
            </a:solidFill>
            <a:prstDash val="lg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8"/>
          <p:cNvSpPr txBox="1">
            <a:spLocks noChangeArrowheads="1"/>
          </p:cNvSpPr>
          <p:nvPr/>
        </p:nvSpPr>
        <p:spPr bwMode="auto">
          <a:xfrm>
            <a:off x="3253211" y="3200036"/>
            <a:ext cx="703263" cy="646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en-US" sz="3599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altLang="en-US" sz="3599" baseline="30000" dirty="0">
                <a:solidFill>
                  <a:schemeClr val="accent6">
                    <a:lumMod val="75000"/>
                  </a:schemeClr>
                </a:solidFill>
              </a:rPr>
              <a:t>+</a:t>
            </a:r>
          </a:p>
        </p:txBody>
      </p:sp>
      <p:sp>
        <p:nvSpPr>
          <p:cNvPr id="23" name="TextBox 19"/>
          <p:cNvSpPr txBox="1">
            <a:spLocks noChangeArrowheads="1"/>
          </p:cNvSpPr>
          <p:nvPr/>
        </p:nvSpPr>
        <p:spPr bwMode="auto">
          <a:xfrm>
            <a:off x="9317832" y="3216366"/>
            <a:ext cx="703262" cy="646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en-US" sz="3599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altLang="en-US" sz="3599" baseline="30000" dirty="0">
                <a:solidFill>
                  <a:schemeClr val="accent6">
                    <a:lumMod val="75000"/>
                  </a:schemeClr>
                </a:solidFill>
              </a:rPr>
              <a:t>-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6620469" y="3523033"/>
            <a:ext cx="2520580" cy="16499"/>
          </a:xfrm>
          <a:prstGeom prst="straightConnector1">
            <a:avLst/>
          </a:prstGeom>
          <a:ln w="38100">
            <a:solidFill>
              <a:schemeClr val="accent6"/>
            </a:solidFill>
            <a:prstDash val="lg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 rot="10800000">
            <a:off x="6620769" y="861865"/>
            <a:ext cx="2628211" cy="2678004"/>
            <a:chOff x="1845564" y="3988814"/>
            <a:chExt cx="2628211" cy="2678004"/>
          </a:xfrm>
        </p:grpSpPr>
        <p:sp>
          <p:nvSpPr>
            <p:cNvPr id="26" name="Oval 25"/>
            <p:cNvSpPr/>
            <p:nvPr/>
          </p:nvSpPr>
          <p:spPr>
            <a:xfrm rot="18112447">
              <a:off x="2875263" y="4818056"/>
              <a:ext cx="360362" cy="241975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7" name="Straight Connector 26"/>
            <p:cNvCxnSpPr>
              <a:endCxn id="26" idx="0"/>
            </p:cNvCxnSpPr>
            <p:nvPr/>
          </p:nvCxnSpPr>
          <p:spPr>
            <a:xfrm flipH="1">
              <a:off x="2028002" y="3988814"/>
              <a:ext cx="2445773" cy="14002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endCxn id="26" idx="4"/>
            </p:cNvCxnSpPr>
            <p:nvPr/>
          </p:nvCxnSpPr>
          <p:spPr>
            <a:xfrm flipH="1">
              <a:off x="4082886" y="3988814"/>
              <a:ext cx="390889" cy="26780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Arrow Connector 28"/>
          <p:cNvCxnSpPr/>
          <p:nvPr/>
        </p:nvCxnSpPr>
        <p:spPr>
          <a:xfrm flipV="1">
            <a:off x="6631391" y="1667663"/>
            <a:ext cx="1212265" cy="184711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6631391" y="2459751"/>
            <a:ext cx="1249369" cy="104678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6653536" y="1584451"/>
            <a:ext cx="620468" cy="19220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5836481" y="3549294"/>
            <a:ext cx="782100" cy="13389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5871760" y="3540705"/>
            <a:ext cx="724695" cy="53137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6262421" y="3506193"/>
            <a:ext cx="391116" cy="13114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 rot="1143517">
            <a:off x="5773336" y="2077503"/>
            <a:ext cx="1080119" cy="1296145"/>
            <a:chOff x="2796952" y="1437927"/>
            <a:chExt cx="1080119" cy="1296145"/>
          </a:xfrm>
        </p:grpSpPr>
        <p:cxnSp>
          <p:nvCxnSpPr>
            <p:cNvPr id="37" name="Curved Connector 36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urved Connector 37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urved Connector 38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 rot="8331712">
            <a:off x="6884124" y="3139680"/>
            <a:ext cx="834870" cy="1007781"/>
            <a:chOff x="2796952" y="1437927"/>
            <a:chExt cx="1080119" cy="1296145"/>
          </a:xfrm>
        </p:grpSpPr>
        <p:cxnSp>
          <p:nvCxnSpPr>
            <p:cNvPr id="41" name="Curved Connector 40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urved Connector 41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urved Connector 42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11716249">
            <a:off x="6525528" y="3649550"/>
            <a:ext cx="915464" cy="858693"/>
            <a:chOff x="2796952" y="1437927"/>
            <a:chExt cx="1080119" cy="1296145"/>
          </a:xfrm>
        </p:grpSpPr>
        <p:cxnSp>
          <p:nvCxnSpPr>
            <p:cNvPr id="45" name="Curved Connector 44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urved Connector 45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urved Connector 46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 rot="9669347">
            <a:off x="5551283" y="2724062"/>
            <a:ext cx="901983" cy="999128"/>
            <a:chOff x="2796952" y="1437927"/>
            <a:chExt cx="1080119" cy="1296145"/>
          </a:xfrm>
        </p:grpSpPr>
        <p:cxnSp>
          <p:nvCxnSpPr>
            <p:cNvPr id="49" name="Curved Connector 48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urved Connector 49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urved Connector 50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Arrow Connector 51"/>
          <p:cNvCxnSpPr/>
          <p:nvPr/>
        </p:nvCxnSpPr>
        <p:spPr>
          <a:xfrm flipH="1">
            <a:off x="5324626" y="3539869"/>
            <a:ext cx="1296145" cy="1800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580208" y="6448872"/>
            <a:ext cx="10657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71" indent="-342871">
              <a:buFont typeface="Arial" panose="020B0604020202020204" pitchFamily="34" charset="0"/>
              <a:buChar char="•"/>
            </a:pPr>
            <a:r>
              <a:rPr lang="en-US" sz="2400" dirty="0"/>
              <a:t>“Perturbative QCD physics” still comes in the Thrust axis analysis (Jets)</a:t>
            </a:r>
          </a:p>
          <a:p>
            <a:pPr marL="342871" indent="-34287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3131"/>
                </a:solidFill>
              </a:rPr>
              <a:t>One possibility to suppress jet component is to apply a |</a:t>
            </a:r>
            <a:r>
              <a:rPr lang="el-GR" sz="2400" b="1" dirty="0">
                <a:solidFill>
                  <a:srgbClr val="FF3131"/>
                </a:solidFill>
                <a:cs typeface="Arial" panose="020B0604020202020204" pitchFamily="34" charset="0"/>
              </a:rPr>
              <a:t>η</a:t>
            </a:r>
            <a:r>
              <a:rPr lang="en-US" sz="2400" b="1" dirty="0">
                <a:solidFill>
                  <a:srgbClr val="FF3131"/>
                </a:solidFill>
                <a:cs typeface="Arial" panose="020B0604020202020204" pitchFamily="34" charset="0"/>
              </a:rPr>
              <a:t>| selection</a:t>
            </a:r>
            <a:endParaRPr lang="en-US" sz="2400" b="1" dirty="0">
              <a:solidFill>
                <a:srgbClr val="FF3131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flipV="1">
            <a:off x="4748560" y="859246"/>
            <a:ext cx="3672408" cy="5475226"/>
          </a:xfrm>
          <a:prstGeom prst="line">
            <a:avLst/>
          </a:prstGeom>
          <a:ln w="38100">
            <a:solidFill>
              <a:srgbClr val="0000FF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8769811" y="904975"/>
                <a:ext cx="2233817" cy="6462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rgbClr val="0000FF"/>
                    </a:solidFill>
                  </a:rPr>
                  <a:t>Thrust</a:t>
                </a:r>
                <a:r>
                  <a:rPr lang="en-US" sz="2400" dirty="0">
                    <a:solidFill>
                      <a:srgbClr val="C00000"/>
                    </a:solidFill>
                  </a:rPr>
                  <a:t> </a:t>
                </a:r>
                <a:r>
                  <a:rPr lang="en-US" sz="2400" dirty="0">
                    <a:solidFill>
                      <a:srgbClr val="0000FF"/>
                    </a:solidFill>
                  </a:rPr>
                  <a:t>Axis 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3599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599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en-US" sz="3599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0210" y="904974"/>
                <a:ext cx="2233817" cy="646331"/>
              </a:xfrm>
              <a:prstGeom prst="rect">
                <a:avLst/>
              </a:prstGeom>
              <a:blipFill rotWithShape="0">
                <a:blip r:embed="rId2"/>
                <a:stretch>
                  <a:fillRect l="-4087" b="-160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9" name="Straight Arrow Connector 58"/>
          <p:cNvCxnSpPr/>
          <p:nvPr/>
        </p:nvCxnSpPr>
        <p:spPr>
          <a:xfrm flipH="1">
            <a:off x="5440842" y="3506533"/>
            <a:ext cx="1212694" cy="110867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5440842" y="3530254"/>
            <a:ext cx="1209264" cy="108495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93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/>
              <a:t>Thrust Axis Analysis with “Barrel Particles”</a:t>
            </a:r>
          </a:p>
        </p:txBody>
      </p:sp>
      <p:sp>
        <p:nvSpPr>
          <p:cNvPr id="12291" name="Slide Number Placeholder 2"/>
          <p:cNvSpPr>
            <a:spLocks noGrp="1"/>
          </p:cNvSpPr>
          <p:nvPr>
            <p:ph type="sldNum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CEF7DA5-B6E3-4442-BC32-F456B27FD318}" type="slidenum">
              <a:rPr lang="en-US" altLang="en-US" smtClean="0">
                <a:solidFill>
                  <a:srgbClr val="000000"/>
                </a:solidFill>
              </a:rPr>
              <a:pPr/>
              <a:t>28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2292" name="Footer Placeholder 3"/>
          <p:cNvSpPr>
            <a:spLocks noGrp="1"/>
          </p:cNvSpPr>
          <p:nvPr>
            <p:ph type="ftr" idx="11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Two-Particle Correlation in </a:t>
            </a:r>
            <a:r>
              <a:rPr lang="en-US" altLang="zh-TW" dirty="0" err="1" smtClean="0">
                <a:solidFill>
                  <a:srgbClr val="000000"/>
                </a:solidFill>
                <a:ea typeface="新細明體" panose="02020500000000000000" pitchFamily="18" charset="-120"/>
              </a:rPr>
              <a:t>e+e</a:t>
            </a:r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- with ALEPH archived data</a:t>
            </a:r>
            <a:endParaRPr lang="en-US" altLang="zh-TW" dirty="0">
              <a:solidFill>
                <a:srgbClr val="000000"/>
              </a:solidFill>
              <a:ea typeface="新細明體" panose="02020500000000000000" pitchFamily="18" charset="-12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992559" y="3539869"/>
            <a:ext cx="2628211" cy="2678004"/>
            <a:chOff x="1845564" y="3988814"/>
            <a:chExt cx="2628211" cy="2678004"/>
          </a:xfrm>
        </p:grpSpPr>
        <p:sp>
          <p:nvSpPr>
            <p:cNvPr id="18" name="Oval 17"/>
            <p:cNvSpPr/>
            <p:nvPr/>
          </p:nvSpPr>
          <p:spPr>
            <a:xfrm rot="18112447">
              <a:off x="2875263" y="4818056"/>
              <a:ext cx="360362" cy="241975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9" name="Straight Connector 18"/>
            <p:cNvCxnSpPr>
              <a:endCxn id="18" idx="0"/>
            </p:cNvCxnSpPr>
            <p:nvPr/>
          </p:nvCxnSpPr>
          <p:spPr>
            <a:xfrm flipH="1">
              <a:off x="2028002" y="3988814"/>
              <a:ext cx="2445773" cy="14002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endCxn id="18" idx="4"/>
            </p:cNvCxnSpPr>
            <p:nvPr/>
          </p:nvCxnSpPr>
          <p:spPr>
            <a:xfrm flipH="1">
              <a:off x="4082886" y="3988814"/>
              <a:ext cx="390889" cy="26780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Straight Arrow Connector 20"/>
          <p:cNvCxnSpPr/>
          <p:nvPr/>
        </p:nvCxnSpPr>
        <p:spPr>
          <a:xfrm flipH="1" flipV="1">
            <a:off x="4100189" y="3506534"/>
            <a:ext cx="2520580" cy="16499"/>
          </a:xfrm>
          <a:prstGeom prst="straightConnector1">
            <a:avLst/>
          </a:prstGeom>
          <a:ln w="38100">
            <a:solidFill>
              <a:schemeClr val="accent6"/>
            </a:solidFill>
            <a:prstDash val="lg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8"/>
          <p:cNvSpPr txBox="1">
            <a:spLocks noChangeArrowheads="1"/>
          </p:cNvSpPr>
          <p:nvPr/>
        </p:nvSpPr>
        <p:spPr bwMode="auto">
          <a:xfrm>
            <a:off x="3253211" y="3200036"/>
            <a:ext cx="703263" cy="646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en-US" sz="3599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altLang="en-US" sz="3599" baseline="30000" dirty="0">
                <a:solidFill>
                  <a:schemeClr val="accent6">
                    <a:lumMod val="75000"/>
                  </a:schemeClr>
                </a:solidFill>
              </a:rPr>
              <a:t>+</a:t>
            </a:r>
          </a:p>
        </p:txBody>
      </p:sp>
      <p:sp>
        <p:nvSpPr>
          <p:cNvPr id="23" name="TextBox 19"/>
          <p:cNvSpPr txBox="1">
            <a:spLocks noChangeArrowheads="1"/>
          </p:cNvSpPr>
          <p:nvPr/>
        </p:nvSpPr>
        <p:spPr bwMode="auto">
          <a:xfrm>
            <a:off x="9317832" y="3216366"/>
            <a:ext cx="703262" cy="646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en-US" sz="3599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altLang="en-US" sz="3599" baseline="30000" dirty="0">
                <a:solidFill>
                  <a:schemeClr val="accent6">
                    <a:lumMod val="75000"/>
                  </a:schemeClr>
                </a:solidFill>
              </a:rPr>
              <a:t>-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6620469" y="3523033"/>
            <a:ext cx="2520580" cy="16499"/>
          </a:xfrm>
          <a:prstGeom prst="straightConnector1">
            <a:avLst/>
          </a:prstGeom>
          <a:ln w="38100">
            <a:solidFill>
              <a:schemeClr val="accent6"/>
            </a:solidFill>
            <a:prstDash val="lg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 rot="10800000">
            <a:off x="6620769" y="861865"/>
            <a:ext cx="2628211" cy="2678004"/>
            <a:chOff x="1845564" y="3988814"/>
            <a:chExt cx="2628211" cy="2678004"/>
          </a:xfrm>
        </p:grpSpPr>
        <p:sp>
          <p:nvSpPr>
            <p:cNvPr id="26" name="Oval 25"/>
            <p:cNvSpPr/>
            <p:nvPr/>
          </p:nvSpPr>
          <p:spPr>
            <a:xfrm rot="18112447">
              <a:off x="2875263" y="4818056"/>
              <a:ext cx="360362" cy="241975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7" name="Straight Connector 26"/>
            <p:cNvCxnSpPr>
              <a:endCxn id="26" idx="0"/>
            </p:cNvCxnSpPr>
            <p:nvPr/>
          </p:nvCxnSpPr>
          <p:spPr>
            <a:xfrm flipH="1">
              <a:off x="2028002" y="3988814"/>
              <a:ext cx="2445773" cy="14002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endCxn id="26" idx="4"/>
            </p:cNvCxnSpPr>
            <p:nvPr/>
          </p:nvCxnSpPr>
          <p:spPr>
            <a:xfrm flipH="1">
              <a:off x="4082886" y="3988814"/>
              <a:ext cx="390889" cy="26780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Arrow Connector 28"/>
          <p:cNvCxnSpPr/>
          <p:nvPr/>
        </p:nvCxnSpPr>
        <p:spPr>
          <a:xfrm flipV="1">
            <a:off x="6631391" y="1667663"/>
            <a:ext cx="1212265" cy="184711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6631391" y="2459751"/>
            <a:ext cx="1249369" cy="104678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6653536" y="1584451"/>
            <a:ext cx="620468" cy="19220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5836481" y="3549294"/>
            <a:ext cx="782100" cy="13389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5871760" y="3540705"/>
            <a:ext cx="724695" cy="53137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6262421" y="3506193"/>
            <a:ext cx="391116" cy="13114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 rot="1143517">
            <a:off x="5773336" y="2077503"/>
            <a:ext cx="1080119" cy="1296145"/>
            <a:chOff x="2796952" y="1437927"/>
            <a:chExt cx="1080119" cy="1296145"/>
          </a:xfrm>
        </p:grpSpPr>
        <p:cxnSp>
          <p:nvCxnSpPr>
            <p:cNvPr id="37" name="Curved Connector 36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urved Connector 37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urved Connector 38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 rot="8331712">
            <a:off x="6884124" y="3139680"/>
            <a:ext cx="834870" cy="1007781"/>
            <a:chOff x="2796952" y="1437927"/>
            <a:chExt cx="1080119" cy="1296145"/>
          </a:xfrm>
        </p:grpSpPr>
        <p:cxnSp>
          <p:nvCxnSpPr>
            <p:cNvPr id="41" name="Curved Connector 40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urved Connector 41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urved Connector 42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11716249">
            <a:off x="6525528" y="3649550"/>
            <a:ext cx="915464" cy="858693"/>
            <a:chOff x="2796952" y="1437927"/>
            <a:chExt cx="1080119" cy="1296145"/>
          </a:xfrm>
        </p:grpSpPr>
        <p:cxnSp>
          <p:nvCxnSpPr>
            <p:cNvPr id="45" name="Curved Connector 44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urved Connector 45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urved Connector 46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 rot="9669347">
            <a:off x="5551283" y="2724062"/>
            <a:ext cx="901983" cy="999128"/>
            <a:chOff x="2796952" y="1437927"/>
            <a:chExt cx="1080119" cy="1296145"/>
          </a:xfrm>
        </p:grpSpPr>
        <p:cxnSp>
          <p:nvCxnSpPr>
            <p:cNvPr id="49" name="Curved Connector 48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urved Connector 49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urved Connector 50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Arrow Connector 51"/>
          <p:cNvCxnSpPr/>
          <p:nvPr/>
        </p:nvCxnSpPr>
        <p:spPr>
          <a:xfrm flipH="1">
            <a:off x="5324626" y="3539869"/>
            <a:ext cx="1296145" cy="1800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4748560" y="859246"/>
            <a:ext cx="3672408" cy="5475226"/>
          </a:xfrm>
          <a:prstGeom prst="line">
            <a:avLst/>
          </a:prstGeom>
          <a:ln w="38100">
            <a:solidFill>
              <a:srgbClr val="0000FF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8769811" y="904975"/>
                <a:ext cx="2233817" cy="6462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rgbClr val="0000FF"/>
                    </a:solidFill>
                  </a:rPr>
                  <a:t>Thrust</a:t>
                </a:r>
                <a:r>
                  <a:rPr lang="en-US" sz="2400" dirty="0">
                    <a:solidFill>
                      <a:srgbClr val="C00000"/>
                    </a:solidFill>
                  </a:rPr>
                  <a:t> </a:t>
                </a:r>
                <a:r>
                  <a:rPr lang="en-US" sz="2400" dirty="0">
                    <a:solidFill>
                      <a:srgbClr val="0000FF"/>
                    </a:solidFill>
                  </a:rPr>
                  <a:t>Axis 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3599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599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en-US" sz="3599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0210" y="904974"/>
                <a:ext cx="2233817" cy="646331"/>
              </a:xfrm>
              <a:prstGeom prst="rect">
                <a:avLst/>
              </a:prstGeom>
              <a:blipFill rotWithShape="0">
                <a:blip r:embed="rId2"/>
                <a:stretch>
                  <a:fillRect l="-4087" b="-160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9" name="Straight Arrow Connector 58"/>
          <p:cNvCxnSpPr/>
          <p:nvPr/>
        </p:nvCxnSpPr>
        <p:spPr>
          <a:xfrm flipH="1">
            <a:off x="5440842" y="3506533"/>
            <a:ext cx="1212694" cy="110867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5440842" y="3530254"/>
            <a:ext cx="1209264" cy="108495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4"/>
          <p:cNvSpPr/>
          <p:nvPr/>
        </p:nvSpPr>
        <p:spPr>
          <a:xfrm>
            <a:off x="3956472" y="765606"/>
            <a:ext cx="5400600" cy="5662506"/>
          </a:xfrm>
          <a:custGeom>
            <a:avLst/>
            <a:gdLst>
              <a:gd name="connsiteX0" fmla="*/ 2235200 w 5337386"/>
              <a:gd name="connsiteY0" fmla="*/ 5513493 h 5662506"/>
              <a:gd name="connsiteX1" fmla="*/ 3034453 w 5337386"/>
              <a:gd name="connsiteY1" fmla="*/ 0 h 5662506"/>
              <a:gd name="connsiteX2" fmla="*/ 5337386 w 5337386"/>
              <a:gd name="connsiteY2" fmla="*/ 1212426 h 5662506"/>
              <a:gd name="connsiteX3" fmla="*/ 0 w 5337386"/>
              <a:gd name="connsiteY3" fmla="*/ 4260426 h 5662506"/>
              <a:gd name="connsiteX4" fmla="*/ 2235200 w 5337386"/>
              <a:gd name="connsiteY4" fmla="*/ 5662506 h 5662506"/>
              <a:gd name="connsiteX5" fmla="*/ 2235200 w 5337386"/>
              <a:gd name="connsiteY5" fmla="*/ 5513493 h 566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37386" h="5662506">
                <a:moveTo>
                  <a:pt x="2235200" y="5513493"/>
                </a:moveTo>
                <a:lnTo>
                  <a:pt x="3034453" y="0"/>
                </a:lnTo>
                <a:lnTo>
                  <a:pt x="5337386" y="1212426"/>
                </a:lnTo>
                <a:lnTo>
                  <a:pt x="0" y="4260426"/>
                </a:lnTo>
                <a:lnTo>
                  <a:pt x="2235200" y="5662506"/>
                </a:lnTo>
                <a:lnTo>
                  <a:pt x="2235200" y="5513493"/>
                </a:lnTo>
                <a:close/>
              </a:path>
            </a:pathLst>
          </a:custGeom>
          <a:solidFill>
            <a:srgbClr val="FF3131">
              <a:alpha val="50196"/>
            </a:srgbClr>
          </a:solidFill>
          <a:ln>
            <a:solidFill>
              <a:srgbClr val="FF31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764784" y="4506921"/>
            <a:ext cx="49685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71" indent="-342871">
              <a:buFont typeface="Arial" panose="020B0604020202020204" pitchFamily="34" charset="0"/>
              <a:buChar char="•"/>
            </a:pPr>
            <a:r>
              <a:rPr lang="en-US" sz="2400" dirty="0"/>
              <a:t>Remove particles at large </a:t>
            </a:r>
            <a:r>
              <a:rPr lang="el-GR" sz="2400" dirty="0">
                <a:cs typeface="Arial" panose="020B0604020202020204" pitchFamily="34" charset="0"/>
              </a:rPr>
              <a:t>η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br>
              <a:rPr lang="en-US" sz="2400" dirty="0">
                <a:cs typeface="Arial" panose="020B0604020202020204" pitchFamily="34" charset="0"/>
              </a:rPr>
            </a:br>
            <a:r>
              <a:rPr lang="en-US" sz="2400" dirty="0">
                <a:cs typeface="Arial" panose="020B0604020202020204" pitchFamily="34" charset="0"/>
              </a:rPr>
              <a:t>(in the leading and </a:t>
            </a:r>
            <a:r>
              <a:rPr lang="en-US" sz="2400" dirty="0" err="1">
                <a:cs typeface="Arial" panose="020B0604020202020204" pitchFamily="34" charset="0"/>
              </a:rPr>
              <a:t>subleading</a:t>
            </a:r>
            <a:r>
              <a:rPr lang="en-US" sz="2400" dirty="0">
                <a:cs typeface="Arial" panose="020B0604020202020204" pitchFamily="34" charset="0"/>
              </a:rPr>
              <a:t> jet) by requiring </a:t>
            </a:r>
            <a:r>
              <a:rPr lang="en-US" sz="2400" dirty="0">
                <a:solidFill>
                  <a:srgbClr val="FF3131"/>
                </a:solidFill>
                <a:cs typeface="Arial" panose="020B0604020202020204" pitchFamily="34" charset="0"/>
              </a:rPr>
              <a:t>|</a:t>
            </a:r>
            <a:r>
              <a:rPr lang="el-GR" sz="2400" dirty="0">
                <a:solidFill>
                  <a:srgbClr val="FF3131"/>
                </a:solidFill>
                <a:cs typeface="Arial" panose="020B0604020202020204" pitchFamily="34" charset="0"/>
              </a:rPr>
              <a:t>η</a:t>
            </a:r>
            <a:r>
              <a:rPr lang="en-US" sz="2400" dirty="0">
                <a:solidFill>
                  <a:srgbClr val="FF3131"/>
                </a:solidFill>
                <a:cs typeface="Arial" panose="020B0604020202020204" pitchFamily="34" charset="0"/>
              </a:rPr>
              <a:t>| &lt; 1.6</a:t>
            </a:r>
            <a:endParaRPr lang="en-US" sz="2400" baseline="-25000" dirty="0">
              <a:solidFill>
                <a:srgbClr val="FF3131"/>
              </a:solidFill>
              <a:cs typeface="Arial" panose="020B0604020202020204" pitchFamily="34" charset="0"/>
            </a:endParaRPr>
          </a:p>
          <a:p>
            <a:pPr marL="342871" indent="-342871">
              <a:buFont typeface="Arial" panose="020B0604020202020204" pitchFamily="34" charset="0"/>
              <a:buChar char="•"/>
            </a:pPr>
            <a:r>
              <a:rPr lang="en-US" sz="2400" dirty="0">
                <a:cs typeface="Arial" panose="020B0604020202020204" pitchFamily="34" charset="0"/>
              </a:rPr>
              <a:t>Enhance the contribution of </a:t>
            </a:r>
            <a:br>
              <a:rPr lang="en-US" sz="2400" dirty="0"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C00000"/>
                </a:solidFill>
                <a:cs typeface="Arial" panose="020B0604020202020204" pitchFamily="34" charset="0"/>
              </a:rPr>
              <a:t>soft radiation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17955" y="2075755"/>
            <a:ext cx="1505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cs typeface="Arial" panose="020B0604020202020204" pitchFamily="34" charset="0"/>
              </a:rPr>
              <a:t>soft radiation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500167" y="2080983"/>
            <a:ext cx="1060241" cy="369332"/>
          </a:xfrm>
          <a:prstGeom prst="rect">
            <a:avLst/>
          </a:prstGeom>
          <a:solidFill>
            <a:srgbClr val="FF9898"/>
          </a:solidFill>
          <a:ln>
            <a:solidFill>
              <a:srgbClr val="FF9898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Jet Veto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580208" y="6448872"/>
            <a:ext cx="10657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71" indent="-342871">
              <a:buFont typeface="Arial" panose="020B0604020202020204" pitchFamily="34" charset="0"/>
              <a:buChar char="•"/>
            </a:pPr>
            <a:r>
              <a:rPr lang="en-US" sz="2400" dirty="0"/>
              <a:t>“Perturbative QCD physics” still comes in the Thrust axis analysis (Jets)</a:t>
            </a:r>
          </a:p>
          <a:p>
            <a:pPr marL="342871" indent="-34287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3131"/>
                </a:solidFill>
              </a:rPr>
              <a:t>One possibility to suppress jet component is to apply a |</a:t>
            </a:r>
            <a:r>
              <a:rPr lang="el-GR" sz="2400" b="1" dirty="0">
                <a:solidFill>
                  <a:srgbClr val="FF3131"/>
                </a:solidFill>
                <a:cs typeface="Arial" panose="020B0604020202020204" pitchFamily="34" charset="0"/>
              </a:rPr>
              <a:t>η</a:t>
            </a:r>
            <a:r>
              <a:rPr lang="en-US" sz="2400" b="1" dirty="0">
                <a:solidFill>
                  <a:srgbClr val="FF3131"/>
                </a:solidFill>
                <a:cs typeface="Arial" panose="020B0604020202020204" pitchFamily="34" charset="0"/>
              </a:rPr>
              <a:t>| selection</a:t>
            </a:r>
            <a:endParaRPr lang="en-US" sz="2400" b="1" dirty="0">
              <a:solidFill>
                <a:srgbClr val="FF31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16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878" y="849800"/>
            <a:ext cx="4440123" cy="43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LEP1 Data vs LEP1 MC N≥35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912" y="927739"/>
            <a:ext cx="5008888" cy="48960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6354415" y="3798563"/>
            <a:ext cx="1311010" cy="85503"/>
          </a:xfrm>
          <a:prstGeom prst="straightConnector1">
            <a:avLst/>
          </a:prstGeom>
          <a:ln w="28575">
            <a:solidFill>
              <a:srgbClr val="FF31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4417659" y="2316562"/>
            <a:ext cx="2232140" cy="1857670"/>
          </a:xfrm>
          <a:custGeom>
            <a:avLst/>
            <a:gdLst>
              <a:gd name="connsiteX0" fmla="*/ 2059093 w 2059093"/>
              <a:gd name="connsiteY0" fmla="*/ 1449494 h 1713654"/>
              <a:gd name="connsiteX1" fmla="*/ 1625600 w 2059093"/>
              <a:gd name="connsiteY1" fmla="*/ 1713654 h 1713654"/>
              <a:gd name="connsiteX2" fmla="*/ 0 w 2059093"/>
              <a:gd name="connsiteY2" fmla="*/ 243840 h 1713654"/>
              <a:gd name="connsiteX3" fmla="*/ 521547 w 2059093"/>
              <a:gd name="connsiteY3" fmla="*/ 0 h 1713654"/>
              <a:gd name="connsiteX4" fmla="*/ 2059093 w 2059093"/>
              <a:gd name="connsiteY4" fmla="*/ 1449494 h 1713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9093" h="1713654">
                <a:moveTo>
                  <a:pt x="2059093" y="1449494"/>
                </a:moveTo>
                <a:lnTo>
                  <a:pt x="1625600" y="1713654"/>
                </a:lnTo>
                <a:lnTo>
                  <a:pt x="0" y="243840"/>
                </a:lnTo>
                <a:lnTo>
                  <a:pt x="521547" y="0"/>
                </a:lnTo>
                <a:lnTo>
                  <a:pt x="2059093" y="1449494"/>
                </a:lnTo>
                <a:close/>
              </a:path>
            </a:pathLst>
          </a:custGeom>
          <a:solidFill>
            <a:srgbClr val="FF3131">
              <a:alpha val="10196"/>
            </a:srgbClr>
          </a:solidFill>
          <a:ln w="28575">
            <a:solidFill>
              <a:srgbClr val="FF31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524672" y="3294367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Projection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7844904" y="3375741"/>
            <a:ext cx="2088232" cy="166258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68241" y="5639073"/>
            <a:ext cx="86410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71" indent="-342871">
              <a:buFont typeface="Arial" panose="020B0604020202020204" pitchFamily="34" charset="0"/>
              <a:buChar char="•"/>
            </a:pPr>
            <a:r>
              <a:rPr lang="en-US" sz="2400" dirty="0"/>
              <a:t>Hint of near-side peak in data</a:t>
            </a:r>
          </a:p>
          <a:p>
            <a:pPr marL="1085759" lvl="1" indent="-342871">
              <a:buFont typeface="Arial" panose="020B0604020202020204" pitchFamily="34" charset="0"/>
              <a:buChar char="•"/>
            </a:pPr>
            <a:r>
              <a:rPr lang="en-US" sz="2400" dirty="0"/>
              <a:t>Consistent with PYTHIA6 w/o final state effects</a:t>
            </a:r>
          </a:p>
          <a:p>
            <a:pPr marL="1085759" lvl="1" indent="-34287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Contribution from multi-jet correlation</a:t>
            </a:r>
          </a:p>
          <a:p>
            <a:pPr marL="342871" indent="-34287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</a:rPr>
              <a:t>PYTHIA6 reference limited by archive MC statistics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11303" y="5415598"/>
            <a:ext cx="2538059" cy="178297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8293428" y="4124805"/>
            <a:ext cx="345638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561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87182" y="780062"/>
            <a:ext cx="7125674" cy="4929560"/>
            <a:chOff x="860128" y="779338"/>
            <a:chExt cx="6207925" cy="4294659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12256" y="826320"/>
              <a:ext cx="5055797" cy="4140000"/>
            </a:xfrm>
            <a:prstGeom prst="rect">
              <a:avLst/>
            </a:prstGeom>
          </p:spPr>
        </p:pic>
        <p:grpSp>
          <p:nvGrpSpPr>
            <p:cNvPr id="36" name="Group 35"/>
            <p:cNvGrpSpPr/>
            <p:nvPr/>
          </p:nvGrpSpPr>
          <p:grpSpPr>
            <a:xfrm>
              <a:off x="860128" y="779338"/>
              <a:ext cx="5543062" cy="4294659"/>
              <a:chOff x="-420361" y="976685"/>
              <a:chExt cx="6804775" cy="5380433"/>
            </a:xfrm>
          </p:grpSpPr>
          <p:cxnSp>
            <p:nvCxnSpPr>
              <p:cNvPr id="7" name="Straight Arrow Connector 6"/>
              <p:cNvCxnSpPr/>
              <p:nvPr/>
            </p:nvCxnSpPr>
            <p:spPr>
              <a:xfrm>
                <a:off x="1361231" y="2147733"/>
                <a:ext cx="1827924" cy="861030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-104368" y="1367661"/>
                <a:ext cx="2556669" cy="8097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6E8CBA"/>
                    </a:solidFill>
                  </a:rPr>
                  <a:t>Superconducting</a:t>
                </a:r>
                <a:br>
                  <a:rPr lang="en-US" b="1" dirty="0" smtClean="0">
                    <a:solidFill>
                      <a:srgbClr val="6E8CBA"/>
                    </a:solidFill>
                  </a:rPr>
                </a:br>
                <a:r>
                  <a:rPr lang="en-US" b="1" dirty="0" smtClean="0">
                    <a:solidFill>
                      <a:srgbClr val="6E8CBA"/>
                    </a:solidFill>
                  </a:rPr>
                  <a:t>Magnet (1.5T)</a:t>
                </a:r>
                <a:endParaRPr lang="en-US" b="1" dirty="0">
                  <a:solidFill>
                    <a:srgbClr val="6E8CBA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242585" y="976685"/>
                <a:ext cx="2871529" cy="4627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713B2F"/>
                    </a:solidFill>
                  </a:rPr>
                  <a:t>Hadron Calorimeter</a:t>
                </a:r>
                <a:endParaRPr lang="en-US" b="1" dirty="0">
                  <a:solidFill>
                    <a:srgbClr val="713B2F"/>
                  </a:solidFill>
                </a:endParaRP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>
                <a:off x="3615592" y="1433317"/>
                <a:ext cx="454001" cy="1248895"/>
              </a:xfrm>
              <a:prstGeom prst="straightConnector1">
                <a:avLst/>
              </a:prstGeom>
              <a:ln w="57150">
                <a:solidFill>
                  <a:srgbClr val="713B2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-420361" y="4463802"/>
                <a:ext cx="2346893" cy="8097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BA927F"/>
                    </a:solidFill>
                  </a:rPr>
                  <a:t>Time Projection</a:t>
                </a:r>
                <a:br>
                  <a:rPr lang="en-US" b="1" dirty="0" smtClean="0">
                    <a:solidFill>
                      <a:srgbClr val="BA927F"/>
                    </a:solidFill>
                  </a:rPr>
                </a:br>
                <a:r>
                  <a:rPr lang="en-US" b="1" dirty="0" smtClean="0">
                    <a:solidFill>
                      <a:srgbClr val="BA927F"/>
                    </a:solidFill>
                  </a:rPr>
                  <a:t>Chamber</a:t>
                </a:r>
                <a:endParaRPr lang="en-US" b="1" dirty="0">
                  <a:solidFill>
                    <a:srgbClr val="BA927F"/>
                  </a:solidFill>
                </a:endParaRPr>
              </a:p>
            </p:txBody>
          </p:sp>
          <p:cxnSp>
            <p:nvCxnSpPr>
              <p:cNvPr id="16" name="Straight Arrow Connector 15"/>
              <p:cNvCxnSpPr/>
              <p:nvPr/>
            </p:nvCxnSpPr>
            <p:spPr>
              <a:xfrm flipV="1">
                <a:off x="1628469" y="4143361"/>
                <a:ext cx="2048698" cy="854919"/>
              </a:xfrm>
              <a:prstGeom prst="straightConnector1">
                <a:avLst/>
              </a:prstGeom>
              <a:ln w="57150">
                <a:solidFill>
                  <a:srgbClr val="BA927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4773332" y="2063501"/>
                <a:ext cx="39844" cy="925893"/>
              </a:xfrm>
              <a:prstGeom prst="straightConnector1">
                <a:avLst/>
              </a:prstGeom>
              <a:ln w="57150">
                <a:solidFill>
                  <a:srgbClr val="56783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-334665" y="2593131"/>
                <a:ext cx="2289036" cy="4627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757575"/>
                    </a:solidFill>
                  </a:rPr>
                  <a:t>Muon Chamber</a:t>
                </a:r>
                <a:endParaRPr lang="en-US" b="1" dirty="0">
                  <a:solidFill>
                    <a:srgbClr val="757575"/>
                  </a:solidFill>
                </a:endParaRPr>
              </a:p>
            </p:txBody>
          </p:sp>
          <p:cxnSp>
            <p:nvCxnSpPr>
              <p:cNvPr id="29" name="Straight Arrow Connector 28"/>
              <p:cNvCxnSpPr/>
              <p:nvPr/>
            </p:nvCxnSpPr>
            <p:spPr>
              <a:xfrm>
                <a:off x="972775" y="2995118"/>
                <a:ext cx="816065" cy="377734"/>
              </a:xfrm>
              <a:prstGeom prst="straightConnector1">
                <a:avLst/>
              </a:prstGeom>
              <a:ln w="57150">
                <a:solidFill>
                  <a:srgbClr val="757575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-340723" y="5894412"/>
                <a:ext cx="3469843" cy="4627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C6AD3B"/>
                    </a:solidFill>
                  </a:rPr>
                  <a:t>Inner Tracking Chamber</a:t>
                </a:r>
                <a:endParaRPr lang="en-US" b="1" dirty="0">
                  <a:solidFill>
                    <a:srgbClr val="C6AD3B"/>
                  </a:solidFill>
                </a:endParaRPr>
              </a:p>
            </p:txBody>
          </p:sp>
          <p:cxnSp>
            <p:nvCxnSpPr>
              <p:cNvPr id="34" name="Straight Arrow Connector 33"/>
              <p:cNvCxnSpPr/>
              <p:nvPr/>
            </p:nvCxnSpPr>
            <p:spPr>
              <a:xfrm flipV="1">
                <a:off x="2777062" y="3955707"/>
                <a:ext cx="1561455" cy="1945997"/>
              </a:xfrm>
              <a:prstGeom prst="straightConnector1">
                <a:avLst/>
              </a:prstGeom>
              <a:ln w="57150">
                <a:solidFill>
                  <a:srgbClr val="C6AD3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3953691" y="1329870"/>
                <a:ext cx="2430723" cy="8097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567836"/>
                    </a:solidFill>
                  </a:rPr>
                  <a:t>Electromagnetic</a:t>
                </a:r>
                <a:br>
                  <a:rPr lang="en-US" b="1" dirty="0" smtClean="0">
                    <a:solidFill>
                      <a:srgbClr val="567836"/>
                    </a:solidFill>
                  </a:rPr>
                </a:br>
                <a:r>
                  <a:rPr lang="en-US" b="1" dirty="0" smtClean="0">
                    <a:solidFill>
                      <a:srgbClr val="567836"/>
                    </a:solidFill>
                  </a:rPr>
                  <a:t> Calorimeter</a:t>
                </a:r>
                <a:endParaRPr lang="en-US" b="1" dirty="0">
                  <a:solidFill>
                    <a:srgbClr val="567836"/>
                  </a:solidFill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ALEPH Detector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sp>
        <p:nvSpPr>
          <p:cNvPr id="38" name="TextBox 37"/>
          <p:cNvSpPr txBox="1"/>
          <p:nvPr/>
        </p:nvSpPr>
        <p:spPr>
          <a:xfrm>
            <a:off x="-1019472" y="261712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212056" y="5614392"/>
                <a:ext cx="9025228" cy="16537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871" indent="-342871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LEP1 </a:t>
                </a:r>
                <a:r>
                  <a:rPr lang="en-US" sz="2400" dirty="0" err="1"/>
                  <a:t>e</a:t>
                </a:r>
                <a:r>
                  <a:rPr lang="en-US" sz="2400" baseline="30000" dirty="0" err="1"/>
                  <a:t>+</a:t>
                </a:r>
                <a:r>
                  <a:rPr lang="en-US" sz="2400" dirty="0" err="1"/>
                  <a:t>e</a:t>
                </a:r>
                <a:r>
                  <a:rPr lang="en-US" sz="2400" baseline="30000" dirty="0"/>
                  <a:t>-</a:t>
                </a:r>
                <a:r>
                  <a:rPr lang="en-US" sz="2400" dirty="0"/>
                  <a:t> data at Z pole (91 GeV)</a:t>
                </a:r>
              </a:p>
              <a:p>
                <a:pPr marL="342871" indent="-342871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Charged </a:t>
                </a:r>
                <a:r>
                  <a:rPr lang="en-US" sz="2400" dirty="0" smtClean="0"/>
                  <a:t>particles multiplicity: </a:t>
                </a:r>
                <a:endParaRPr lang="en-US" sz="2400" dirty="0"/>
              </a:p>
              <a:p>
                <a:pPr marL="1085759" lvl="1" indent="-34287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𝑻𝒓𝒌</m:t>
                        </m:r>
                      </m:sub>
                      <m:sup>
                        <m:r>
                          <a:rPr lang="en-US" sz="2400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𝑶𝒇𝒇𝒍𝒊𝒏𝒆</m:t>
                        </m:r>
                      </m:sup>
                    </m:sSubSup>
                  </m:oMath>
                </a14:m>
                <a:r>
                  <a:rPr lang="en-US" sz="2400" b="1" dirty="0" smtClean="0">
                    <a:solidFill>
                      <a:schemeClr val="accent5"/>
                    </a:solidFill>
                  </a:rPr>
                  <a:t>: </a:t>
                </a:r>
                <a:r>
                  <a:rPr lang="en-US" sz="2400" b="1" dirty="0">
                    <a:solidFill>
                      <a:schemeClr val="accent5"/>
                    </a:solidFill>
                  </a:rPr>
                  <a:t>p</a:t>
                </a:r>
                <a:r>
                  <a:rPr lang="en-US" sz="2400" b="1" baseline="-25000" dirty="0">
                    <a:solidFill>
                      <a:schemeClr val="accent5"/>
                    </a:solidFill>
                  </a:rPr>
                  <a:t>T</a:t>
                </a:r>
                <a:r>
                  <a:rPr lang="en-US" sz="2400" b="1" dirty="0">
                    <a:solidFill>
                      <a:schemeClr val="accent5"/>
                    </a:solidFill>
                  </a:rPr>
                  <a:t>&gt;0.2 GeV and |</a:t>
                </a:r>
                <a:r>
                  <a:rPr lang="el-GR" sz="2400" b="1" dirty="0">
                    <a:solidFill>
                      <a:schemeClr val="accent5"/>
                    </a:solidFill>
                    <a:cs typeface="Arial" panose="020B0604020202020204" pitchFamily="34" charset="0"/>
                  </a:rPr>
                  <a:t>η</a:t>
                </a:r>
                <a:r>
                  <a:rPr lang="en-US" sz="2400" b="1" dirty="0">
                    <a:solidFill>
                      <a:schemeClr val="accent5"/>
                    </a:solidFill>
                    <a:cs typeface="Arial" panose="020B0604020202020204" pitchFamily="34" charset="0"/>
                  </a:rPr>
                  <a:t>|&lt;1.74</a:t>
                </a:r>
              </a:p>
              <a:p>
                <a:pPr marL="342871" indent="-342871">
                  <a:buFont typeface="Arial" panose="020B0604020202020204" pitchFamily="34" charset="0"/>
                  <a:buChar char="•"/>
                </a:pPr>
                <a:r>
                  <a:rPr lang="en-US" sz="2400" dirty="0">
                    <a:cs typeface="Arial" panose="020B0604020202020204" pitchFamily="34" charset="0"/>
                  </a:rPr>
                  <a:t>Thrust axis and jets are reconstructed by tracks + calorimeters</a:t>
                </a: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056" y="5614392"/>
                <a:ext cx="9025228" cy="1653722"/>
              </a:xfrm>
              <a:prstGeom prst="rect">
                <a:avLst/>
              </a:prstGeom>
              <a:blipFill rotWithShape="0">
                <a:blip r:embed="rId3"/>
                <a:stretch>
                  <a:fillRect l="-946" t="-2583" r="-135" b="-88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Group 30"/>
          <p:cNvGrpSpPr/>
          <p:nvPr/>
        </p:nvGrpSpPr>
        <p:grpSpPr>
          <a:xfrm>
            <a:off x="8204944" y="1135127"/>
            <a:ext cx="5608814" cy="5631393"/>
            <a:chOff x="2076872" y="789856"/>
            <a:chExt cx="5976664" cy="6000725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76872" y="789856"/>
              <a:ext cx="5976664" cy="6000725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3364494" y="4246241"/>
              <a:ext cx="863977" cy="5541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&lt;10</a:t>
              </a:r>
              <a:endParaRPr lang="en-US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942816" y="3637696"/>
              <a:ext cx="1162232" cy="5541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10-20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899082" y="4254871"/>
              <a:ext cx="1162232" cy="5541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20-30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821288" y="3423892"/>
              <a:ext cx="863977" cy="5541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&gt;30</a:t>
              </a:r>
              <a:endParaRPr lang="en-US" b="1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5749280" y="3382144"/>
              <a:ext cx="864096" cy="0"/>
            </a:xfrm>
            <a:prstGeom prst="straightConnector1">
              <a:avLst/>
            </a:prstGeom>
            <a:ln w="57150"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6301074" y="4414221"/>
              <a:ext cx="863977" cy="5541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&gt;35</a:t>
              </a:r>
              <a:endParaRPr lang="en-US" b="1" dirty="0"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6229066" y="4372474"/>
              <a:ext cx="864096" cy="0"/>
            </a:xfrm>
            <a:prstGeom prst="straightConnector1">
              <a:avLst/>
            </a:prstGeom>
            <a:ln w="57150">
              <a:solidFill>
                <a:schemeClr val="accent2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8939368" y="789855"/>
            <a:ext cx="4683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5"/>
                </a:solidFill>
              </a:rPr>
              <a:t>Charged Particle Multiplicity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5942" y="5110336"/>
            <a:ext cx="2217034" cy="1579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2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238" y="1006360"/>
            <a:ext cx="4440123" cy="432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240" y="933872"/>
            <a:ext cx="5008888" cy="489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LEP1 Data vs LEP1 MC N≥35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354415" y="3798563"/>
            <a:ext cx="1311010" cy="85503"/>
          </a:xfrm>
          <a:prstGeom prst="straightConnector1">
            <a:avLst/>
          </a:prstGeom>
          <a:ln w="28575">
            <a:solidFill>
              <a:srgbClr val="FF31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4417661" y="2295891"/>
            <a:ext cx="2059093" cy="1713654"/>
          </a:xfrm>
          <a:custGeom>
            <a:avLst/>
            <a:gdLst>
              <a:gd name="connsiteX0" fmla="*/ 2059093 w 2059093"/>
              <a:gd name="connsiteY0" fmla="*/ 1449494 h 1713654"/>
              <a:gd name="connsiteX1" fmla="*/ 1625600 w 2059093"/>
              <a:gd name="connsiteY1" fmla="*/ 1713654 h 1713654"/>
              <a:gd name="connsiteX2" fmla="*/ 0 w 2059093"/>
              <a:gd name="connsiteY2" fmla="*/ 243840 h 1713654"/>
              <a:gd name="connsiteX3" fmla="*/ 521547 w 2059093"/>
              <a:gd name="connsiteY3" fmla="*/ 0 h 1713654"/>
              <a:gd name="connsiteX4" fmla="*/ 2059093 w 2059093"/>
              <a:gd name="connsiteY4" fmla="*/ 1449494 h 1713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9093" h="1713654">
                <a:moveTo>
                  <a:pt x="2059093" y="1449494"/>
                </a:moveTo>
                <a:lnTo>
                  <a:pt x="1625600" y="1713654"/>
                </a:lnTo>
                <a:lnTo>
                  <a:pt x="0" y="243840"/>
                </a:lnTo>
                <a:lnTo>
                  <a:pt x="521547" y="0"/>
                </a:lnTo>
                <a:lnTo>
                  <a:pt x="2059093" y="1449494"/>
                </a:lnTo>
                <a:close/>
              </a:path>
            </a:pathLst>
          </a:custGeom>
          <a:solidFill>
            <a:srgbClr val="FF3131">
              <a:alpha val="10196"/>
            </a:srgbClr>
          </a:solidFill>
          <a:ln w="28575">
            <a:solidFill>
              <a:srgbClr val="FF31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524672" y="3294367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Projection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7844904" y="3166122"/>
            <a:ext cx="2088232" cy="166258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8880" y="5204019"/>
            <a:ext cx="14798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3131"/>
                </a:solidFill>
                <a:cs typeface="Arial" panose="020B0604020202020204" pitchFamily="34" charset="0"/>
              </a:rPr>
              <a:t>|</a:t>
            </a:r>
            <a:r>
              <a:rPr lang="el-GR" sz="2800" dirty="0">
                <a:solidFill>
                  <a:srgbClr val="FF3131"/>
                </a:solidFill>
                <a:cs typeface="Arial" panose="020B0604020202020204" pitchFamily="34" charset="0"/>
              </a:rPr>
              <a:t>η</a:t>
            </a:r>
            <a:r>
              <a:rPr lang="en-US" sz="2800" dirty="0">
                <a:solidFill>
                  <a:srgbClr val="FF3131"/>
                </a:solidFill>
                <a:cs typeface="Arial" panose="020B0604020202020204" pitchFamily="34" charset="0"/>
              </a:rPr>
              <a:t>| &lt; 1.6</a:t>
            </a:r>
            <a:endParaRPr lang="en-US" sz="28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7351" y="5398569"/>
            <a:ext cx="2530651" cy="1800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868241" y="5639073"/>
            <a:ext cx="86410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71" indent="-342871">
              <a:buFont typeface="Arial" panose="020B0604020202020204" pitchFamily="34" charset="0"/>
              <a:buChar char="•"/>
            </a:pPr>
            <a:r>
              <a:rPr lang="en-US" sz="2400" dirty="0"/>
              <a:t>Hint of near-side peak in data</a:t>
            </a:r>
          </a:p>
          <a:p>
            <a:pPr marL="1085759" lvl="1" indent="-342871">
              <a:buFont typeface="Arial" panose="020B0604020202020204" pitchFamily="34" charset="0"/>
              <a:buChar char="•"/>
            </a:pPr>
            <a:r>
              <a:rPr lang="en-US" sz="2400" dirty="0"/>
              <a:t>Consistent with PYTHIA6 w/o final state effects</a:t>
            </a:r>
          </a:p>
          <a:p>
            <a:pPr marL="1085759" lvl="1" indent="-34287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Contribution from multi-jet correlation</a:t>
            </a:r>
          </a:p>
          <a:p>
            <a:pPr marL="342871" indent="-34287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</a:rPr>
              <a:t>PYTHIA6 reference limited by archive MC statistics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326379" y="4106196"/>
            <a:ext cx="345638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54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31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8" y="789856"/>
            <a:ext cx="3536078" cy="3456384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68040" y="3886199"/>
            <a:ext cx="3478665" cy="3384553"/>
            <a:chOff x="7484864" y="1006360"/>
            <a:chExt cx="4440123" cy="43200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4864" y="1006360"/>
              <a:ext cx="4440123" cy="4320000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>
              <a:off x="8276952" y="4287429"/>
              <a:ext cx="34563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660328" y="789856"/>
                <a:ext cx="11233248" cy="74220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028614" lvl="1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rgbClr val="0000FF"/>
                    </a:solidFill>
                  </a:rPr>
                  <a:t>The first two-particle correlation analysis in </a:t>
                </a:r>
                <a:r>
                  <a:rPr lang="en-US" sz="2800" dirty="0" err="1" smtClean="0">
                    <a:solidFill>
                      <a:srgbClr val="0000FF"/>
                    </a:solidFill>
                  </a:rPr>
                  <a:t>e</a:t>
                </a:r>
                <a:r>
                  <a:rPr lang="en-US" sz="2800" baseline="30000" dirty="0" err="1" smtClean="0">
                    <a:solidFill>
                      <a:srgbClr val="0000FF"/>
                    </a:solidFill>
                  </a:rPr>
                  <a:t>+</a:t>
                </a:r>
                <a:r>
                  <a:rPr lang="en-US" sz="2800" dirty="0" err="1" smtClean="0">
                    <a:solidFill>
                      <a:srgbClr val="0000FF"/>
                    </a:solidFill>
                  </a:rPr>
                  <a:t>e</a:t>
                </a:r>
                <a:r>
                  <a:rPr lang="en-US" sz="2800" baseline="30000" dirty="0" smtClean="0">
                    <a:solidFill>
                      <a:srgbClr val="0000FF"/>
                    </a:solidFill>
                  </a:rPr>
                  <a:t>- </a:t>
                </a:r>
                <a:r>
                  <a:rPr lang="en-US" sz="2800" dirty="0" smtClean="0"/>
                  <a:t>performed </a:t>
                </a:r>
                <a:r>
                  <a:rPr lang="en-US" sz="2800" dirty="0"/>
                  <a:t>in bins of event multiplicity up to N </a:t>
                </a:r>
                <a:r>
                  <a:rPr lang="en-US" sz="2800" dirty="0" smtClean="0"/>
                  <a:t>= 35 - 55</a:t>
                </a:r>
                <a:endParaRPr lang="en-US" sz="2800" dirty="0"/>
              </a:p>
              <a:p>
                <a:pPr marL="1428630" lvl="2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chemeClr val="accent6">
                        <a:lumMod val="75000"/>
                      </a:schemeClr>
                    </a:solidFill>
                  </a:rPr>
                  <a:t>No significant ridge signal is observed in beam axis analysis</a:t>
                </a:r>
              </a:p>
              <a:p>
                <a:pPr marL="1200049" lvl="2" indent="0"/>
                <a:endParaRPr lang="en-US" sz="2800" dirty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pPr marL="1028614" lvl="1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Thrust axis and jet region veto are employed to enhance the signal from soft radiations</a:t>
                </a:r>
              </a:p>
              <a:p>
                <a:pPr marL="1428630" lvl="2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chemeClr val="accent1">
                        <a:lumMod val="75000"/>
                      </a:schemeClr>
                    </a:solidFill>
                  </a:rPr>
                  <a:t>No significant difference between </a:t>
                </a: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ALEPH LEP1 data </a:t>
                </a:r>
                <a:r>
                  <a:rPr lang="en-US" sz="2800" dirty="0">
                    <a:solidFill>
                      <a:schemeClr val="accent1">
                        <a:lumMod val="75000"/>
                      </a:schemeClr>
                    </a:solidFill>
                  </a:rPr>
                  <a:t>and PYTHIA6 observed</a:t>
                </a:r>
              </a:p>
              <a:p>
                <a:pPr marL="1428630" lvl="2">
                  <a:buFont typeface="Arial" panose="020B0604020202020204" pitchFamily="34" charset="0"/>
                  <a:buChar char="•"/>
                </a:pPr>
                <a:endParaRPr lang="en-US" sz="2800" dirty="0"/>
              </a:p>
              <a:p>
                <a:pPr marL="1028614" lvl="1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No evidence of the final state effect in the probed event multiplicity </a:t>
                </a:r>
                <a:r>
                  <a:rPr lang="en-US" sz="2800" dirty="0" smtClean="0"/>
                  <a:t>ranges: </a:t>
                </a:r>
                <a:endParaRPr lang="en-US" sz="2800" dirty="0"/>
              </a:p>
              <a:p>
                <a:pPr marL="1428630" lvl="2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rgbClr val="C00000"/>
                    </a:solidFill>
                  </a:rPr>
                  <a:t>An important reference of the ridge signal observed in pp, </a:t>
                </a:r>
                <a:r>
                  <a:rPr lang="en-US" sz="2800" dirty="0" err="1">
                    <a:solidFill>
                      <a:srgbClr val="C00000"/>
                    </a:solidFill>
                  </a:rPr>
                  <a:t>pA</a:t>
                </a:r>
                <a:r>
                  <a:rPr lang="en-US" sz="2800" dirty="0">
                    <a:solidFill>
                      <a:srgbClr val="C00000"/>
                    </a:solidFill>
                  </a:rPr>
                  <a:t>, </a:t>
                </a:r>
                <a:r>
                  <a:rPr lang="en-US" sz="2800" dirty="0" err="1">
                    <a:solidFill>
                      <a:srgbClr val="C00000"/>
                    </a:solidFill>
                  </a:rPr>
                  <a:t>dA</a:t>
                </a:r>
                <a:r>
                  <a:rPr lang="en-US" sz="2800" dirty="0">
                    <a:solidFill>
                      <a:srgbClr val="C00000"/>
                    </a:solidFill>
                  </a:rPr>
                  <a:t> and AA collisions</a:t>
                </a:r>
              </a:p>
              <a:p>
                <a:pPr marL="1428630" lvl="2">
                  <a:buFont typeface="Arial" panose="020B0604020202020204" pitchFamily="34" charset="0"/>
                  <a:buChar char="•"/>
                </a:pPr>
                <a:endParaRPr lang="en-US" sz="2800" dirty="0">
                  <a:solidFill>
                    <a:srgbClr val="C00000"/>
                  </a:solidFill>
                </a:endParaRPr>
              </a:p>
              <a:p>
                <a:pPr marL="1028614" lvl="1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LEP2 Data analysis (up to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sz="2800" dirty="0"/>
                  <a:t>~</a:t>
                </a:r>
                <a:r>
                  <a:rPr lang="en-US" sz="2800" dirty="0" smtClean="0"/>
                  <a:t>208 </a:t>
                </a:r>
                <a:r>
                  <a:rPr lang="en-US" sz="2800" dirty="0"/>
                  <a:t>GeV) ongoing… stay tuned!</a:t>
                </a:r>
              </a:p>
              <a:p>
                <a:pPr lvl="1" indent="0"/>
                <a:endParaRPr lang="en-US" sz="2800" dirty="0"/>
              </a:p>
              <a:p>
                <a:pPr marL="285726"/>
                <a:endParaRPr lang="en-US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0328" y="789856"/>
                <a:ext cx="11233248" cy="7422032"/>
              </a:xfrm>
              <a:prstGeom prst="rect">
                <a:avLst/>
              </a:prstGeom>
              <a:blipFill rotWithShape="0">
                <a:blip r:embed="rId5"/>
                <a:stretch>
                  <a:fillRect t="-904" r="-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145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32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sp>
        <p:nvSpPr>
          <p:cNvPr id="5" name="TextBox 4"/>
          <p:cNvSpPr txBox="1"/>
          <p:nvPr/>
        </p:nvSpPr>
        <p:spPr>
          <a:xfrm>
            <a:off x="284064" y="1581944"/>
            <a:ext cx="134615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We would like to thank </a:t>
            </a:r>
            <a:r>
              <a:rPr lang="en-US" sz="2800" b="1" dirty="0"/>
              <a:t>Roberto </a:t>
            </a:r>
            <a:r>
              <a:rPr lang="en-US" sz="2800" b="1" dirty="0" err="1"/>
              <a:t>Tenchini</a:t>
            </a:r>
            <a:r>
              <a:rPr lang="en-US" sz="2800" b="1" dirty="0"/>
              <a:t> </a:t>
            </a:r>
            <a:r>
              <a:rPr lang="en-US" sz="2800" dirty="0"/>
              <a:t>and </a:t>
            </a:r>
            <a:r>
              <a:rPr lang="en-US" sz="2800" b="1" dirty="0" smtClean="0"/>
              <a:t>Guenther </a:t>
            </a:r>
            <a:r>
              <a:rPr lang="en-US" sz="2800" b="1" dirty="0" err="1"/>
              <a:t>Dissertori</a:t>
            </a:r>
            <a:r>
              <a:rPr lang="en-US" sz="2800" b="1" dirty="0"/>
              <a:t> </a:t>
            </a:r>
            <a:r>
              <a:rPr lang="en-US" sz="2800" dirty="0"/>
              <a:t>from the ALEPH collaboration for the useful comments and suggestions on the use of ALEPH archived data.</a:t>
            </a:r>
          </a:p>
          <a:p>
            <a:endParaRPr lang="en-US" sz="2800" dirty="0"/>
          </a:p>
          <a:p>
            <a:r>
              <a:rPr lang="en-US" sz="2800" dirty="0"/>
              <a:t>We would like to thank </a:t>
            </a:r>
            <a:r>
              <a:rPr lang="en-US" sz="2800" b="1" dirty="0"/>
              <a:t>Wei Li</a:t>
            </a:r>
            <a:r>
              <a:rPr lang="en-US" sz="2800" dirty="0"/>
              <a:t>, </a:t>
            </a:r>
            <a:r>
              <a:rPr lang="en-US" sz="2800" b="1" dirty="0" err="1" smtClean="0"/>
              <a:t>Maxime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Guilbaud</a:t>
            </a:r>
            <a:r>
              <a:rPr lang="en-US" sz="2800" b="1" dirty="0" smtClean="0"/>
              <a:t>, Wit </a:t>
            </a:r>
            <a:r>
              <a:rPr lang="en-US" sz="2800" b="1" dirty="0"/>
              <a:t>Busza </a:t>
            </a:r>
            <a:r>
              <a:rPr lang="en-US" sz="2800" dirty="0"/>
              <a:t>and </a:t>
            </a:r>
            <a:r>
              <a:rPr lang="en-US" sz="2800" b="1" dirty="0"/>
              <a:t>Yang-Ting Chen </a:t>
            </a:r>
            <a:r>
              <a:rPr lang="en-US" sz="2800" dirty="0"/>
              <a:t>for the useful discussions on the analysis.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064" y="6694512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MIT group's work was supported by US DOE-NP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35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599" dirty="0" smtClean="0"/>
              <a:t>Particle Production</a:t>
            </a:r>
            <a:endParaRPr lang="en-US" sz="3599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144" y="861864"/>
            <a:ext cx="4892860" cy="593410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4744" y="933872"/>
            <a:ext cx="6268620" cy="6310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32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Selection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34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sp>
        <p:nvSpPr>
          <p:cNvPr id="7" name="TextBox 6"/>
          <p:cNvSpPr txBox="1"/>
          <p:nvPr/>
        </p:nvSpPr>
        <p:spPr>
          <a:xfrm>
            <a:off x="1940249" y="767201"/>
            <a:ext cx="9937104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71" indent="-342871">
              <a:buFont typeface="Arial" panose="020B0604020202020204" pitchFamily="34" charset="0"/>
              <a:buChar char="•"/>
            </a:pPr>
            <a:r>
              <a:rPr lang="en-US" sz="2000" b="1" dirty="0"/>
              <a:t>Track Selection:</a:t>
            </a:r>
          </a:p>
          <a:p>
            <a:pPr marL="1085759" lvl="1" indent="-342871">
              <a:buFont typeface="Arial" panose="020B0604020202020204" pitchFamily="34" charset="0"/>
              <a:buChar char="•"/>
            </a:pPr>
            <a:r>
              <a:rPr lang="en-US" sz="2000" dirty="0"/>
              <a:t>Particle Flow Candidate 0, 1, 2</a:t>
            </a:r>
          </a:p>
          <a:p>
            <a:pPr marL="1085759" lvl="1" indent="-342871">
              <a:buFont typeface="Arial" panose="020B0604020202020204" pitchFamily="34" charset="0"/>
              <a:buChar char="•"/>
            </a:pPr>
            <a:r>
              <a:rPr lang="en-US" sz="2000" dirty="0"/>
              <a:t>Number of TPC hits for a charged tracks &gt;= 4</a:t>
            </a:r>
          </a:p>
          <a:p>
            <a:pPr marL="1085759" lvl="1" indent="-342871">
              <a:buFont typeface="Arial" panose="020B0604020202020204" pitchFamily="34" charset="0"/>
              <a:buChar char="•"/>
            </a:pPr>
            <a:r>
              <a:rPr lang="en-US" sz="2000" dirty="0"/>
              <a:t>|d0| &lt; 2 cm</a:t>
            </a:r>
          </a:p>
          <a:p>
            <a:pPr marL="1085759" lvl="1" indent="-342871">
              <a:buFont typeface="Arial" panose="020B0604020202020204" pitchFamily="34" charset="0"/>
              <a:buChar char="•"/>
            </a:pPr>
            <a:r>
              <a:rPr lang="en-US" sz="2000" dirty="0"/>
              <a:t>|z0|&lt; 10 cm</a:t>
            </a:r>
          </a:p>
          <a:p>
            <a:pPr marL="1085759" lvl="1" indent="-342871">
              <a:buFont typeface="Arial" panose="020B0604020202020204" pitchFamily="34" charset="0"/>
              <a:buChar char="•"/>
            </a:pPr>
            <a:r>
              <a:rPr lang="en-US" sz="2000" dirty="0"/>
              <a:t>|cos</a:t>
            </a:r>
            <a:r>
              <a:rPr lang="el-GR" sz="2000" dirty="0">
                <a:cs typeface="Arial" panose="020B0604020202020204" pitchFamily="34" charset="0"/>
              </a:rPr>
              <a:t>θ</a:t>
            </a:r>
            <a:r>
              <a:rPr lang="en-US" sz="2000" dirty="0">
                <a:cs typeface="Arial" panose="020B0604020202020204" pitchFamily="34" charset="0"/>
              </a:rPr>
              <a:t>|&lt;0.94</a:t>
            </a:r>
          </a:p>
          <a:p>
            <a:pPr marL="1085759" lvl="1" indent="-342871">
              <a:buFont typeface="Arial" panose="020B0604020202020204" pitchFamily="34" charset="0"/>
              <a:buChar char="•"/>
            </a:pPr>
            <a:r>
              <a:rPr lang="en-US" sz="2000" dirty="0">
                <a:cs typeface="Arial" panose="020B0604020202020204" pitchFamily="34" charset="0"/>
              </a:rPr>
              <a:t>p</a:t>
            </a:r>
            <a:r>
              <a:rPr lang="en-US" sz="2000" baseline="-25000" dirty="0">
                <a:cs typeface="Arial" panose="020B0604020202020204" pitchFamily="34" charset="0"/>
              </a:rPr>
              <a:t>T</a:t>
            </a:r>
            <a:r>
              <a:rPr lang="en-US" sz="2000" dirty="0">
                <a:cs typeface="Arial" panose="020B0604020202020204" pitchFamily="34" charset="0"/>
              </a:rPr>
              <a:t>&gt; 0.2 GeV  (transverse momentum with respect to beam axis)</a:t>
            </a:r>
          </a:p>
          <a:p>
            <a:pPr marL="1085759" lvl="1" indent="-342871">
              <a:buFont typeface="Arial" panose="020B0604020202020204" pitchFamily="34" charset="0"/>
              <a:buChar char="•"/>
            </a:pPr>
            <a:r>
              <a:rPr lang="en-US" sz="2000" dirty="0">
                <a:cs typeface="Arial" panose="020B0604020202020204" pitchFamily="34" charset="0"/>
              </a:rPr>
              <a:t>N</a:t>
            </a:r>
            <a:r>
              <a:rPr lang="en-US" sz="2000" baseline="-25000" dirty="0">
                <a:cs typeface="Arial" panose="020B0604020202020204" pitchFamily="34" charset="0"/>
              </a:rPr>
              <a:t>TPC</a:t>
            </a:r>
            <a:r>
              <a:rPr lang="en-US" sz="2000" dirty="0">
                <a:cs typeface="Arial" panose="020B0604020202020204" pitchFamily="34" charset="0"/>
              </a:rPr>
              <a:t> &gt;=4</a:t>
            </a:r>
          </a:p>
          <a:p>
            <a:pPr marL="1085759" lvl="1" indent="-342871">
              <a:buFont typeface="Arial" panose="020B0604020202020204" pitchFamily="34" charset="0"/>
              <a:buChar char="•"/>
            </a:pPr>
            <a:r>
              <a:rPr lang="en-US" sz="2000" dirty="0">
                <a:cs typeface="Arial" panose="020B0604020202020204" pitchFamily="34" charset="0"/>
              </a:rPr>
              <a:t>x</a:t>
            </a:r>
            <a:r>
              <a:rPr lang="en-US" sz="2000" baseline="30000" dirty="0">
                <a:cs typeface="Arial" panose="020B0604020202020204" pitchFamily="34" charset="0"/>
              </a:rPr>
              <a:t>2</a:t>
            </a:r>
            <a:r>
              <a:rPr lang="en-US" sz="2000" dirty="0">
                <a:cs typeface="Arial" panose="020B0604020202020204" pitchFamily="34" charset="0"/>
              </a:rPr>
              <a:t>/</a:t>
            </a:r>
            <a:r>
              <a:rPr lang="en-US" sz="2000" dirty="0" err="1">
                <a:cs typeface="Arial" panose="020B0604020202020204" pitchFamily="34" charset="0"/>
              </a:rPr>
              <a:t>ndf</a:t>
            </a:r>
            <a:r>
              <a:rPr lang="en-US" sz="2000" dirty="0">
                <a:cs typeface="Arial" panose="020B0604020202020204" pitchFamily="34" charset="0"/>
              </a:rPr>
              <a:t> &lt; 1000.</a:t>
            </a:r>
          </a:p>
          <a:p>
            <a:pPr marL="1085759" lvl="1" indent="-342871">
              <a:buFont typeface="Arial" panose="020B0604020202020204" pitchFamily="34" charset="0"/>
              <a:buChar char="•"/>
            </a:pPr>
            <a:endParaRPr lang="en-US" sz="2000" dirty="0">
              <a:cs typeface="Arial" panose="020B0604020202020204" pitchFamily="34" charset="0"/>
            </a:endParaRPr>
          </a:p>
          <a:p>
            <a:pPr marL="285726" indent="-285726">
              <a:buFont typeface="Arial" panose="020B0604020202020204" pitchFamily="34" charset="0"/>
              <a:buChar char="•"/>
            </a:pPr>
            <a:r>
              <a:rPr lang="en-US" altLang="zh-TW" sz="2000" b="1" dirty="0"/>
              <a:t>Neutral Hadron Selection:</a:t>
            </a:r>
          </a:p>
          <a:p>
            <a:pPr marL="1028614" lvl="1">
              <a:buFont typeface="Arial" panose="020B0604020202020204" pitchFamily="34" charset="0"/>
              <a:buChar char="•"/>
            </a:pPr>
            <a:r>
              <a:rPr lang="en-US" altLang="zh-TW" sz="2000" dirty="0"/>
              <a:t>Particle Flow Candidate 4, 5 (ECAL / HCAL object)</a:t>
            </a:r>
          </a:p>
          <a:p>
            <a:pPr marL="1028614" lvl="1">
              <a:buFont typeface="Arial" panose="020B0604020202020204" pitchFamily="34" charset="0"/>
              <a:buChar char="•"/>
            </a:pPr>
            <a:r>
              <a:rPr lang="en-US" altLang="zh-TW" sz="2000" dirty="0"/>
              <a:t>E&gt; 0.4 GeV</a:t>
            </a:r>
          </a:p>
          <a:p>
            <a:pPr marL="1028614" lvl="1">
              <a:buFont typeface="Arial" panose="020B0604020202020204" pitchFamily="34" charset="0"/>
              <a:buChar char="•"/>
            </a:pPr>
            <a:r>
              <a:rPr lang="en-US" altLang="zh-TW" sz="2000" dirty="0"/>
              <a:t>|cos</a:t>
            </a:r>
            <a:r>
              <a:rPr lang="el-GR" sz="2000" dirty="0">
                <a:cs typeface="Arial" panose="020B0604020202020204" pitchFamily="34" charset="0"/>
              </a:rPr>
              <a:t>θ</a:t>
            </a:r>
            <a:r>
              <a:rPr lang="en-US" sz="2000" dirty="0">
                <a:cs typeface="Arial" panose="020B0604020202020204" pitchFamily="34" charset="0"/>
              </a:rPr>
              <a:t>|&lt;0.98</a:t>
            </a:r>
            <a:endParaRPr lang="en-US" altLang="zh-TW" sz="2000" dirty="0"/>
          </a:p>
          <a:p>
            <a:pPr marL="1028614" lvl="1">
              <a:buFont typeface="Arial" panose="020B0604020202020204" pitchFamily="34" charset="0"/>
              <a:buChar char="•"/>
            </a:pPr>
            <a:endParaRPr lang="en-US" altLang="zh-TW" sz="2000" dirty="0"/>
          </a:p>
          <a:p>
            <a:pPr marL="285726" indent="-285726">
              <a:buFont typeface="Arial" panose="020B0604020202020204" pitchFamily="34" charset="0"/>
              <a:buChar char="•"/>
            </a:pPr>
            <a:r>
              <a:rPr lang="en-US" altLang="zh-TW" sz="2000" b="1" dirty="0"/>
              <a:t>Event Selection:</a:t>
            </a:r>
          </a:p>
          <a:p>
            <a:pPr marL="1028614" lvl="1">
              <a:buFont typeface="Arial" panose="020B0604020202020204" pitchFamily="34" charset="0"/>
              <a:buChar char="•"/>
            </a:pPr>
            <a:r>
              <a:rPr lang="en-US" altLang="zh-TW" sz="2000" dirty="0"/>
              <a:t>Number of good charged particles &gt;= 5  (including charged hadrons and leptons)</a:t>
            </a:r>
          </a:p>
          <a:p>
            <a:pPr marL="1028614" lvl="1">
              <a:buFont typeface="Arial" panose="020B0604020202020204" pitchFamily="34" charset="0"/>
              <a:buChar char="•"/>
            </a:pPr>
            <a:r>
              <a:rPr lang="en-US" altLang="zh-TW" sz="2000" dirty="0"/>
              <a:t>Number of good </a:t>
            </a:r>
            <a:r>
              <a:rPr lang="en-US" altLang="zh-TW" sz="2000" dirty="0" err="1"/>
              <a:t>ch+neu</a:t>
            </a:r>
            <a:r>
              <a:rPr lang="en-US" altLang="zh-TW" sz="2000" dirty="0"/>
              <a:t>. Particles &gt;= 13</a:t>
            </a:r>
          </a:p>
          <a:p>
            <a:pPr marL="1028614" lvl="1">
              <a:buFont typeface="Arial" panose="020B0604020202020204" pitchFamily="34" charset="0"/>
              <a:buChar char="•"/>
            </a:pPr>
            <a:r>
              <a:rPr lang="en-US" altLang="zh-TW" sz="2000" dirty="0" err="1"/>
              <a:t>E</a:t>
            </a:r>
            <a:r>
              <a:rPr lang="en-US" altLang="zh-TW" sz="2000" baseline="-25000" dirty="0" err="1"/>
              <a:t>charged</a:t>
            </a:r>
            <a:r>
              <a:rPr lang="en-US" altLang="zh-TW" sz="2000" dirty="0"/>
              <a:t> &gt; 15 GeV</a:t>
            </a:r>
            <a:r>
              <a:rPr lang="zh-TW" altLang="en-US" sz="2000" dirty="0"/>
              <a:t> </a:t>
            </a:r>
            <a:endParaRPr lang="en-US" altLang="zh-TW" sz="2000" dirty="0"/>
          </a:p>
          <a:p>
            <a:pPr marL="1028614" lvl="1">
              <a:buFont typeface="Arial" panose="020B0604020202020204" pitchFamily="34" charset="0"/>
              <a:buChar char="•"/>
            </a:pPr>
            <a:r>
              <a:rPr lang="en-US" sz="2000" dirty="0"/>
              <a:t>|cos(</a:t>
            </a:r>
            <a:r>
              <a:rPr lang="el-GR" sz="2000" dirty="0">
                <a:cs typeface="Arial" panose="020B0604020202020204" pitchFamily="34" charset="0"/>
              </a:rPr>
              <a:t>θ</a:t>
            </a:r>
            <a:r>
              <a:rPr lang="en-US" sz="2000" baseline="-25000" dirty="0" err="1">
                <a:cs typeface="Arial" panose="020B0604020202020204" pitchFamily="34" charset="0"/>
              </a:rPr>
              <a:t>sphericity</a:t>
            </a:r>
            <a:r>
              <a:rPr lang="en-US" sz="2000" dirty="0">
                <a:cs typeface="Arial" panose="020B0604020202020204" pitchFamily="34" charset="0"/>
              </a:rPr>
              <a:t>)|&lt;0.82</a:t>
            </a:r>
          </a:p>
          <a:p>
            <a:pPr marL="1085759" lvl="1" indent="-342871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4915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Uncorrected Thrust Distributions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35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sp>
        <p:nvSpPr>
          <p:cNvPr id="16" name="TextBox 15"/>
          <p:cNvSpPr txBox="1"/>
          <p:nvPr/>
        </p:nvSpPr>
        <p:spPr>
          <a:xfrm>
            <a:off x="3195161" y="6326034"/>
            <a:ext cx="76402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N</a:t>
            </a:r>
            <a:r>
              <a:rPr lang="en-US" sz="2400" dirty="0"/>
              <a:t>: # of charged particles with p</a:t>
            </a:r>
            <a:r>
              <a:rPr lang="en-US" sz="2400" baseline="-25000" dirty="0"/>
              <a:t>T</a:t>
            </a:r>
            <a:r>
              <a:rPr lang="en-US" sz="2400" dirty="0"/>
              <a:t>&gt;0.2 GeV and |</a:t>
            </a:r>
            <a:r>
              <a:rPr lang="el-GR" sz="2400" dirty="0">
                <a:cs typeface="Arial" panose="020B0604020202020204" pitchFamily="34" charset="0"/>
              </a:rPr>
              <a:t>η</a:t>
            </a:r>
            <a:r>
              <a:rPr lang="en-US" sz="2400" dirty="0">
                <a:cs typeface="Arial" panose="020B0604020202020204" pitchFamily="34" charset="0"/>
              </a:rPr>
              <a:t>|&lt;1.74</a:t>
            </a:r>
          </a:p>
          <a:p>
            <a:pPr algn="ctr"/>
            <a:r>
              <a:rPr lang="en-US" sz="2400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High multiplicity events are more spherical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876352" y="798026"/>
            <a:ext cx="8353358" cy="5561201"/>
            <a:chOff x="708720" y="798025"/>
            <a:chExt cx="8856984" cy="589648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8720" y="798025"/>
              <a:ext cx="8856984" cy="5896487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013421" y="2830954"/>
              <a:ext cx="1467136" cy="8810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Inclusive</a:t>
              </a:r>
            </a:p>
            <a:p>
              <a:r>
                <a:rPr lang="en-US" sz="2400" dirty="0"/>
                <a:t>    N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154613" y="3277152"/>
              <a:ext cx="986137" cy="4894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N&lt;10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427465" y="3267745"/>
              <a:ext cx="1528324" cy="4894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10</a:t>
              </a:r>
              <a:r>
                <a:rPr lang="en-US" sz="2400" dirty="0">
                  <a:solidFill>
                    <a:schemeClr val="bg1"/>
                  </a:solidFill>
                  <a:cs typeface="Arial" panose="020B0604020202020204" pitchFamily="34" charset="0"/>
                </a:rPr>
                <a:t>≤</a:t>
              </a:r>
              <a:r>
                <a:rPr lang="en-US" sz="2400" dirty="0">
                  <a:solidFill>
                    <a:schemeClr val="bg1"/>
                  </a:solidFill>
                </a:rPr>
                <a:t>N&lt;20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20888" y="5758408"/>
              <a:ext cx="1528324" cy="4894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20</a:t>
              </a:r>
              <a:r>
                <a:rPr lang="en-US" sz="2400" dirty="0">
                  <a:solidFill>
                    <a:schemeClr val="bg1"/>
                  </a:solidFill>
                  <a:cs typeface="Arial" panose="020B0604020202020204" pitchFamily="34" charset="0"/>
                </a:rPr>
                <a:t>≤</a:t>
              </a:r>
              <a:r>
                <a:rPr lang="en-US" sz="2400" dirty="0">
                  <a:solidFill>
                    <a:schemeClr val="bg1"/>
                  </a:solidFill>
                </a:rPr>
                <a:t>N&lt;30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813176" y="5758408"/>
              <a:ext cx="974238" cy="4894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N</a:t>
              </a:r>
              <a:r>
                <a:rPr lang="en-US" sz="2400" dirty="0">
                  <a:solidFill>
                    <a:schemeClr val="bg1"/>
                  </a:solidFill>
                  <a:cs typeface="Arial" panose="020B0604020202020204" pitchFamily="34" charset="0"/>
                </a:rPr>
                <a:t>≥</a:t>
              </a:r>
              <a:r>
                <a:rPr lang="en-US" sz="2400" dirty="0">
                  <a:solidFill>
                    <a:schemeClr val="bg1"/>
                  </a:solidFill>
                </a:rPr>
                <a:t>30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564330" y="5720671"/>
              <a:ext cx="974238" cy="4894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N</a:t>
              </a:r>
              <a:r>
                <a:rPr lang="en-US" sz="2400" dirty="0">
                  <a:solidFill>
                    <a:schemeClr val="bg1"/>
                  </a:solidFill>
                  <a:cs typeface="Arial" panose="020B0604020202020204" pitchFamily="34" charset="0"/>
                </a:rPr>
                <a:t>≥</a:t>
              </a:r>
              <a:r>
                <a:rPr lang="en-US" sz="2400" dirty="0">
                  <a:solidFill>
                    <a:schemeClr val="bg1"/>
                  </a:solidFill>
                </a:rPr>
                <a:t>35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462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Uncorrected </a:t>
            </a:r>
            <a:r>
              <a:rPr lang="en-US" sz="4000" dirty="0"/>
              <a:t>Thrust distributions in different N intervals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36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8322" y="1221904"/>
            <a:ext cx="8355313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83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Charged Particle Multiplicity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37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8440" y="1034140"/>
            <a:ext cx="5904656" cy="607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52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multiplicity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38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2336" y="1149896"/>
            <a:ext cx="8091104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43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Shape: Thrust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grpSp>
        <p:nvGrpSpPr>
          <p:cNvPr id="37" name="Group 36"/>
          <p:cNvGrpSpPr/>
          <p:nvPr/>
        </p:nvGrpSpPr>
        <p:grpSpPr>
          <a:xfrm>
            <a:off x="3992559" y="3886200"/>
            <a:ext cx="2628211" cy="2678004"/>
            <a:chOff x="1845564" y="3988814"/>
            <a:chExt cx="2628211" cy="2678004"/>
          </a:xfrm>
        </p:grpSpPr>
        <p:sp>
          <p:nvSpPr>
            <p:cNvPr id="9" name="Oval 8"/>
            <p:cNvSpPr/>
            <p:nvPr/>
          </p:nvSpPr>
          <p:spPr>
            <a:xfrm rot="18112447">
              <a:off x="2875263" y="4818056"/>
              <a:ext cx="360362" cy="241975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>
              <a:endCxn id="9" idx="0"/>
            </p:cNvCxnSpPr>
            <p:nvPr/>
          </p:nvCxnSpPr>
          <p:spPr>
            <a:xfrm flipH="1">
              <a:off x="2028002" y="3988814"/>
              <a:ext cx="2445773" cy="14002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endCxn id="9" idx="4"/>
            </p:cNvCxnSpPr>
            <p:nvPr/>
          </p:nvCxnSpPr>
          <p:spPr>
            <a:xfrm flipH="1">
              <a:off x="4082886" y="3988814"/>
              <a:ext cx="390889" cy="26780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Arrow Connector 13"/>
          <p:cNvCxnSpPr/>
          <p:nvPr/>
        </p:nvCxnSpPr>
        <p:spPr>
          <a:xfrm flipH="1" flipV="1">
            <a:off x="4100189" y="3852865"/>
            <a:ext cx="2520580" cy="16499"/>
          </a:xfrm>
          <a:prstGeom prst="straightConnector1">
            <a:avLst/>
          </a:prstGeom>
          <a:ln w="38100">
            <a:solidFill>
              <a:schemeClr val="accent6"/>
            </a:solidFill>
            <a:prstDash val="lg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3253211" y="3546367"/>
            <a:ext cx="703263" cy="646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en-US" sz="3599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altLang="en-US" sz="3599" baseline="30000" dirty="0">
                <a:solidFill>
                  <a:schemeClr val="accent6">
                    <a:lumMod val="75000"/>
                  </a:schemeClr>
                </a:solidFill>
              </a:rPr>
              <a:t>+</a:t>
            </a:r>
          </a:p>
        </p:txBody>
      </p:sp>
      <p:sp>
        <p:nvSpPr>
          <p:cNvPr id="16" name="TextBox 19"/>
          <p:cNvSpPr txBox="1">
            <a:spLocks noChangeArrowheads="1"/>
          </p:cNvSpPr>
          <p:nvPr/>
        </p:nvSpPr>
        <p:spPr bwMode="auto">
          <a:xfrm>
            <a:off x="9317832" y="3562697"/>
            <a:ext cx="703262" cy="646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en-US" sz="3599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altLang="en-US" sz="3599" baseline="30000" dirty="0">
                <a:solidFill>
                  <a:schemeClr val="accent6">
                    <a:lumMod val="75000"/>
                  </a:schemeClr>
                </a:solidFill>
              </a:rPr>
              <a:t>-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6620469" y="3869364"/>
            <a:ext cx="2520580" cy="16499"/>
          </a:xfrm>
          <a:prstGeom prst="straightConnector1">
            <a:avLst/>
          </a:prstGeom>
          <a:ln w="38100">
            <a:solidFill>
              <a:schemeClr val="accent6"/>
            </a:solidFill>
            <a:prstDash val="lg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 rot="10800000">
            <a:off x="6620769" y="1208196"/>
            <a:ext cx="2628211" cy="2678004"/>
            <a:chOff x="1845564" y="3988814"/>
            <a:chExt cx="2628211" cy="2678004"/>
          </a:xfrm>
        </p:grpSpPr>
        <p:sp>
          <p:nvSpPr>
            <p:cNvPr id="39" name="Oval 38"/>
            <p:cNvSpPr/>
            <p:nvPr/>
          </p:nvSpPr>
          <p:spPr>
            <a:xfrm rot="18112447">
              <a:off x="2875263" y="4818056"/>
              <a:ext cx="360362" cy="241975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40" name="Straight Connector 39"/>
            <p:cNvCxnSpPr>
              <a:endCxn id="39" idx="0"/>
            </p:cNvCxnSpPr>
            <p:nvPr/>
          </p:nvCxnSpPr>
          <p:spPr>
            <a:xfrm flipH="1">
              <a:off x="2028002" y="3988814"/>
              <a:ext cx="2445773" cy="14002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endCxn id="39" idx="4"/>
            </p:cNvCxnSpPr>
            <p:nvPr/>
          </p:nvCxnSpPr>
          <p:spPr>
            <a:xfrm flipH="1">
              <a:off x="4082886" y="3988814"/>
              <a:ext cx="390889" cy="26780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3" name="Straight Arrow Connector 42"/>
          <p:cNvCxnSpPr/>
          <p:nvPr/>
        </p:nvCxnSpPr>
        <p:spPr>
          <a:xfrm flipV="1">
            <a:off x="6631391" y="2013994"/>
            <a:ext cx="1212265" cy="184711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6631391" y="2806082"/>
            <a:ext cx="1249369" cy="104678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6653536" y="1930782"/>
            <a:ext cx="620468" cy="19220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5836481" y="3895625"/>
            <a:ext cx="782100" cy="13389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5871760" y="3887036"/>
            <a:ext cx="724695" cy="53137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>
            <a:off x="6262421" y="3852524"/>
            <a:ext cx="391116" cy="13114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5477028" y="3876585"/>
            <a:ext cx="1173078" cy="114898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/>
          <p:cNvGrpSpPr/>
          <p:nvPr/>
        </p:nvGrpSpPr>
        <p:grpSpPr>
          <a:xfrm rot="1143517">
            <a:off x="5773336" y="2423834"/>
            <a:ext cx="1080119" cy="1296145"/>
            <a:chOff x="2796952" y="1437927"/>
            <a:chExt cx="1080119" cy="1296145"/>
          </a:xfrm>
        </p:grpSpPr>
        <p:cxnSp>
          <p:nvCxnSpPr>
            <p:cNvPr id="67" name="Curved Connector 66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urved Connector 68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urved Connector 69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 rot="8331712">
            <a:off x="6884124" y="3486012"/>
            <a:ext cx="834870" cy="1007781"/>
            <a:chOff x="2796952" y="1437927"/>
            <a:chExt cx="1080119" cy="1296145"/>
          </a:xfrm>
        </p:grpSpPr>
        <p:cxnSp>
          <p:nvCxnSpPr>
            <p:cNvPr id="73" name="Curved Connector 72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urved Connector 73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urved Connector 74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 rot="11716249">
            <a:off x="6525528" y="3995881"/>
            <a:ext cx="915464" cy="858693"/>
            <a:chOff x="2796952" y="1437927"/>
            <a:chExt cx="1080119" cy="1296145"/>
          </a:xfrm>
        </p:grpSpPr>
        <p:cxnSp>
          <p:nvCxnSpPr>
            <p:cNvPr id="77" name="Curved Connector 76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urved Connector 77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urved Connector 78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/>
          <p:cNvGrpSpPr/>
          <p:nvPr/>
        </p:nvGrpSpPr>
        <p:grpSpPr>
          <a:xfrm rot="9669347">
            <a:off x="5551283" y="3070394"/>
            <a:ext cx="901983" cy="999128"/>
            <a:chOff x="2796952" y="1437927"/>
            <a:chExt cx="1080119" cy="1296145"/>
          </a:xfrm>
        </p:grpSpPr>
        <p:cxnSp>
          <p:nvCxnSpPr>
            <p:cNvPr id="81" name="Curved Connector 80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urved Connector 81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urved Connector 82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4" name="Straight Arrow Connector 83"/>
          <p:cNvCxnSpPr/>
          <p:nvPr/>
        </p:nvCxnSpPr>
        <p:spPr>
          <a:xfrm flipH="1">
            <a:off x="5324626" y="3886200"/>
            <a:ext cx="1296145" cy="1800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4460528" y="1149897"/>
            <a:ext cx="3960440" cy="5904656"/>
          </a:xfrm>
          <a:prstGeom prst="line">
            <a:avLst/>
          </a:prstGeom>
          <a:ln w="38100">
            <a:solidFill>
              <a:srgbClr val="0000FF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8683944" y="939377"/>
                <a:ext cx="2233817" cy="6462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rgbClr val="0000FF"/>
                    </a:solidFill>
                  </a:rPr>
                  <a:t>Thrust</a:t>
                </a:r>
                <a:r>
                  <a:rPr lang="en-US" sz="2400" dirty="0">
                    <a:solidFill>
                      <a:srgbClr val="C00000"/>
                    </a:solidFill>
                  </a:rPr>
                  <a:t> </a:t>
                </a:r>
                <a:r>
                  <a:rPr lang="en-US" sz="2400" dirty="0">
                    <a:solidFill>
                      <a:srgbClr val="0000FF"/>
                    </a:solidFill>
                  </a:rPr>
                  <a:t>Axis 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3599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599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en-US" sz="3599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343" y="939376"/>
                <a:ext cx="2233817" cy="646331"/>
              </a:xfrm>
              <a:prstGeom prst="rect">
                <a:avLst/>
              </a:prstGeom>
              <a:blipFill rotWithShape="0">
                <a:blip r:embed="rId2"/>
                <a:stretch>
                  <a:fillRect l="-4087" b="-160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2518" y="4987596"/>
            <a:ext cx="5031148" cy="180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11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Unfolded </a:t>
            </a:r>
            <a:r>
              <a:rPr lang="en-US" dirty="0" smtClean="0"/>
              <a:t>Thrust Distribution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Two-Particle Correlation in </a:t>
            </a:r>
            <a:r>
              <a:rPr lang="en-US" altLang="zh-TW" dirty="0" err="1" smtClean="0"/>
              <a:t>e+e</a:t>
            </a:r>
            <a:r>
              <a:rPr lang="en-US" altLang="zh-TW" dirty="0" smtClean="0"/>
              <a:t>- with ALEPH archived data</a:t>
            </a:r>
            <a:endParaRPr lang="en-US" altLang="zh-TW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9080" y="4563133"/>
            <a:ext cx="4324194" cy="1555315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2444304" y="6747356"/>
            <a:ext cx="9673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Typical </a:t>
            </a:r>
            <a:r>
              <a:rPr lang="en-US" sz="2800" dirty="0" err="1"/>
              <a:t>e</a:t>
            </a:r>
            <a:r>
              <a:rPr lang="en-US" sz="2800" baseline="30000" dirty="0" err="1"/>
              <a:t>+</a:t>
            </a:r>
            <a:r>
              <a:rPr lang="en-US" sz="2800" dirty="0" err="1"/>
              <a:t>e</a:t>
            </a:r>
            <a:r>
              <a:rPr lang="en-US" sz="2800" baseline="30000" dirty="0"/>
              <a:t>-</a:t>
            </a:r>
            <a:r>
              <a:rPr lang="en-US" sz="2800" dirty="0"/>
              <a:t> annihilation events are more </a:t>
            </a:r>
            <a:r>
              <a:rPr lang="en-US" sz="2800" b="1" dirty="0"/>
              <a:t>pencil-like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12056" y="789856"/>
            <a:ext cx="11377264" cy="5988324"/>
            <a:chOff x="1436193" y="1005880"/>
            <a:chExt cx="10199110" cy="536821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l="51590" t="3856"/>
            <a:stretch/>
          </p:blipFill>
          <p:spPr>
            <a:xfrm>
              <a:off x="3447002" y="1005880"/>
              <a:ext cx="5621815" cy="5368213"/>
            </a:xfrm>
            <a:prstGeom prst="rect">
              <a:avLst/>
            </a:prstGeom>
          </p:spPr>
        </p:pic>
        <p:sp>
          <p:nvSpPr>
            <p:cNvPr id="47" name="Rounded Rectangle 46"/>
            <p:cNvSpPr/>
            <p:nvPr/>
          </p:nvSpPr>
          <p:spPr>
            <a:xfrm>
              <a:off x="1865953" y="4125881"/>
              <a:ext cx="1642384" cy="1364753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9549384" y="1851292"/>
              <a:ext cx="1642384" cy="1364753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>
              <a:off x="9822029" y="2463245"/>
              <a:ext cx="530737" cy="47900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9822031" y="2446505"/>
              <a:ext cx="547004" cy="69911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10369035" y="1932508"/>
              <a:ext cx="590290" cy="53073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10350594" y="2037409"/>
              <a:ext cx="370270" cy="42583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9220455" y="1213551"/>
              <a:ext cx="2414848" cy="486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>
                      <a:lumMod val="75000"/>
                    </a:schemeClr>
                  </a:solidFill>
                </a:rPr>
                <a:t>Pencil-like: T~1</a:t>
              </a:r>
            </a:p>
          </p:txBody>
        </p:sp>
        <p:sp>
          <p:nvSpPr>
            <p:cNvPr id="20" name="Right Arrow 19"/>
            <p:cNvSpPr/>
            <p:nvPr/>
          </p:nvSpPr>
          <p:spPr>
            <a:xfrm rot="10800000">
              <a:off x="9182546" y="2624858"/>
              <a:ext cx="324470" cy="308269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xplosion 1 20"/>
            <p:cNvSpPr/>
            <p:nvPr/>
          </p:nvSpPr>
          <p:spPr>
            <a:xfrm>
              <a:off x="10249286" y="2349273"/>
              <a:ext cx="238460" cy="227459"/>
            </a:xfrm>
            <a:prstGeom prst="irregularSeal1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>
              <a:off x="2174356" y="4770590"/>
              <a:ext cx="47143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H="1">
              <a:off x="2542310" y="4753849"/>
              <a:ext cx="119748" cy="50932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2662058" y="4770592"/>
              <a:ext cx="427258" cy="21071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2643618" y="4277520"/>
              <a:ext cx="56350" cy="49307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2709142" y="4542407"/>
              <a:ext cx="369923" cy="19003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1436193" y="5759060"/>
              <a:ext cx="2558317" cy="486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>
                      <a:lumMod val="75000"/>
                    </a:schemeClr>
                  </a:solidFill>
                </a:rPr>
                <a:t>Spherical: T~0.5</a:t>
              </a:r>
            </a:p>
          </p:txBody>
        </p:sp>
        <p:sp>
          <p:nvSpPr>
            <p:cNvPr id="49" name="Right Arrow 48"/>
            <p:cNvSpPr/>
            <p:nvPr/>
          </p:nvSpPr>
          <p:spPr>
            <a:xfrm>
              <a:off x="3609946" y="5109040"/>
              <a:ext cx="324470" cy="308269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Explosion 1 35"/>
            <p:cNvSpPr/>
            <p:nvPr/>
          </p:nvSpPr>
          <p:spPr>
            <a:xfrm>
              <a:off x="2542311" y="4656618"/>
              <a:ext cx="238460" cy="227459"/>
            </a:xfrm>
            <a:prstGeom prst="irregularSeal1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0211161" y="3959254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Thrust (T)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0692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789858"/>
            <a:ext cx="13817600" cy="6480001"/>
          </a:xfrm>
          <a:prstGeom prst="rect">
            <a:avLst/>
          </a:prstGeom>
          <a:solidFill>
            <a:schemeClr val="tx1"/>
          </a:solidFill>
          <a:ln>
            <a:solidFill>
              <a:srgbClr val="333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000" dirty="0"/>
              <a:t>High Multiplicity Event in </a:t>
            </a:r>
            <a:r>
              <a:rPr lang="en-US" altLang="zh-TW" sz="4000" dirty="0" err="1"/>
              <a:t>e</a:t>
            </a:r>
            <a:r>
              <a:rPr lang="en-US" altLang="zh-TW" sz="4000" baseline="30000" dirty="0" err="1"/>
              <a:t>+</a:t>
            </a:r>
            <a:r>
              <a:rPr lang="en-US" altLang="zh-TW" sz="4000" dirty="0" err="1"/>
              <a:t>e</a:t>
            </a:r>
            <a:r>
              <a:rPr lang="en-US" altLang="zh-TW" sz="4000" baseline="30000" dirty="0"/>
              <a:t>-</a:t>
            </a:r>
            <a:r>
              <a:rPr lang="en-US" altLang="zh-TW" sz="4000" dirty="0"/>
              <a:t> </a:t>
            </a:r>
            <a:r>
              <a:rPr lang="en-US" altLang="zh-TW" sz="4000" dirty="0" smtClean="0"/>
              <a:t>Collisions (1)</a:t>
            </a:r>
            <a:endParaRPr lang="en-US" altLang="en-US" sz="4000" dirty="0"/>
          </a:p>
        </p:txBody>
      </p:sp>
      <p:sp>
        <p:nvSpPr>
          <p:cNvPr id="45059" name="Slide Number Placeholder 2"/>
          <p:cNvSpPr>
            <a:spLocks noGrp="1"/>
          </p:cNvSpPr>
          <p:nvPr>
            <p:ph type="sldNum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42F705E-600F-4F55-BAC2-BFE5BE01B64F}" type="slidenum">
              <a:rPr lang="en-US" altLang="en-US" smtClean="0">
                <a:solidFill>
                  <a:srgbClr val="000000"/>
                </a:solidFill>
              </a:rPr>
              <a:pPr/>
              <a:t>6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45060" name="Footer Placeholder 3"/>
          <p:cNvSpPr>
            <a:spLocks noGrp="1"/>
          </p:cNvSpPr>
          <p:nvPr>
            <p:ph type="ftr" idx="11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Two-Particle Correlation in </a:t>
            </a:r>
            <a:r>
              <a:rPr lang="en-US" altLang="zh-TW" dirty="0" err="1" smtClean="0">
                <a:solidFill>
                  <a:srgbClr val="000000"/>
                </a:solidFill>
                <a:ea typeface="新細明體" panose="02020500000000000000" pitchFamily="18" charset="-120"/>
              </a:rPr>
              <a:t>e+e</a:t>
            </a:r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- with ALEPH archived data</a:t>
            </a:r>
            <a:endParaRPr lang="en-US" altLang="zh-TW" dirty="0">
              <a:solidFill>
                <a:srgbClr val="000000"/>
              </a:solidFill>
              <a:ea typeface="新細明體" panose="02020500000000000000" pitchFamily="18" charset="-12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8440" y="802086"/>
            <a:ext cx="6644426" cy="64677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932918" y="6334472"/>
            <a:ext cx="18085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FFFF"/>
                </a:solidFill>
              </a:rPr>
              <a:t>55 Tracks</a:t>
            </a:r>
          </a:p>
          <a:p>
            <a:pPr algn="ctr"/>
            <a:r>
              <a:rPr lang="en-US" sz="2800" dirty="0">
                <a:solidFill>
                  <a:srgbClr val="FFFFFF"/>
                </a:solidFill>
              </a:rPr>
              <a:t>T=0.71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3481" y="6118448"/>
            <a:ext cx="3460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Highest multiplicity event in 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ALEPH LEP1 data</a:t>
            </a:r>
          </a:p>
        </p:txBody>
      </p:sp>
    </p:spTree>
    <p:extLst>
      <p:ext uri="{BB962C8B-B14F-4D97-AF65-F5344CB8AC3E}">
        <p14:creationId xmlns:p14="http://schemas.microsoft.com/office/powerpoint/2010/main" val="83522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789856"/>
            <a:ext cx="13817600" cy="6498357"/>
          </a:xfrm>
          <a:prstGeom prst="rect">
            <a:avLst/>
          </a:prstGeom>
          <a:solidFill>
            <a:schemeClr val="tx1"/>
          </a:solidFill>
          <a:ln>
            <a:solidFill>
              <a:srgbClr val="333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000" dirty="0"/>
              <a:t>High Multiplicity Event in </a:t>
            </a:r>
            <a:r>
              <a:rPr lang="en-US" altLang="zh-TW" sz="4000" dirty="0" err="1"/>
              <a:t>e</a:t>
            </a:r>
            <a:r>
              <a:rPr lang="en-US" altLang="zh-TW" sz="4000" baseline="30000" dirty="0" err="1"/>
              <a:t>+</a:t>
            </a:r>
            <a:r>
              <a:rPr lang="en-US" altLang="zh-TW" sz="4000" dirty="0" err="1"/>
              <a:t>e</a:t>
            </a:r>
            <a:r>
              <a:rPr lang="en-US" altLang="zh-TW" sz="4000" baseline="30000" dirty="0"/>
              <a:t>-</a:t>
            </a:r>
            <a:r>
              <a:rPr lang="en-US" altLang="zh-TW" sz="4000" dirty="0"/>
              <a:t> </a:t>
            </a:r>
            <a:r>
              <a:rPr lang="en-US" altLang="zh-TW" sz="4000" dirty="0" smtClean="0"/>
              <a:t>Collisions (2)</a:t>
            </a:r>
            <a:endParaRPr lang="en-US" altLang="en-US" sz="4000" dirty="0"/>
          </a:p>
        </p:txBody>
      </p:sp>
      <p:sp>
        <p:nvSpPr>
          <p:cNvPr id="45059" name="Slide Number Placeholder 2"/>
          <p:cNvSpPr>
            <a:spLocks noGrp="1"/>
          </p:cNvSpPr>
          <p:nvPr>
            <p:ph type="sldNum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42F705E-600F-4F55-BAC2-BFE5BE01B64F}" type="slidenum">
              <a:rPr lang="en-US" altLang="en-US" smtClean="0">
                <a:solidFill>
                  <a:srgbClr val="000000"/>
                </a:solidFill>
              </a:rPr>
              <a:pPr/>
              <a:t>7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45060" name="Footer Placeholder 3"/>
          <p:cNvSpPr>
            <a:spLocks noGrp="1"/>
          </p:cNvSpPr>
          <p:nvPr>
            <p:ph type="ftr" idx="11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Two-Particle Correlation in </a:t>
            </a:r>
            <a:r>
              <a:rPr lang="en-US" altLang="zh-TW" dirty="0" err="1" smtClean="0">
                <a:solidFill>
                  <a:srgbClr val="000000"/>
                </a:solidFill>
                <a:ea typeface="新細明體" panose="02020500000000000000" pitchFamily="18" charset="-120"/>
              </a:rPr>
              <a:t>e+e</a:t>
            </a:r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- with ALEPH archived data</a:t>
            </a:r>
            <a:endParaRPr lang="en-US" altLang="zh-TW" dirty="0">
              <a:solidFill>
                <a:srgbClr val="000000"/>
              </a:solidFill>
              <a:ea typeface="新細明體" panose="02020500000000000000" pitchFamily="18" charset="-12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7328" y="819013"/>
            <a:ext cx="6665848" cy="6469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085264" y="6297656"/>
            <a:ext cx="18085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FFFF"/>
                </a:solidFill>
              </a:rPr>
              <a:t>44 Tracks</a:t>
            </a:r>
          </a:p>
          <a:p>
            <a:pPr algn="ctr"/>
            <a:r>
              <a:rPr lang="en-US" sz="2800" dirty="0">
                <a:solidFill>
                  <a:srgbClr val="FFFFFF"/>
                </a:solidFill>
              </a:rPr>
              <a:t>T=0.57</a:t>
            </a:r>
          </a:p>
        </p:txBody>
      </p:sp>
    </p:spTree>
    <p:extLst>
      <p:ext uri="{BB962C8B-B14F-4D97-AF65-F5344CB8AC3E}">
        <p14:creationId xmlns:p14="http://schemas.microsoft.com/office/powerpoint/2010/main" val="288005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789858"/>
            <a:ext cx="13817600" cy="6480001"/>
          </a:xfrm>
          <a:prstGeom prst="rect">
            <a:avLst/>
          </a:prstGeom>
          <a:solidFill>
            <a:schemeClr val="tx1"/>
          </a:solidFill>
          <a:ln>
            <a:solidFill>
              <a:srgbClr val="333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000" dirty="0"/>
              <a:t>High Multiplicity Event in </a:t>
            </a:r>
            <a:r>
              <a:rPr lang="en-US" altLang="zh-TW" sz="4000" dirty="0" err="1"/>
              <a:t>e</a:t>
            </a:r>
            <a:r>
              <a:rPr lang="en-US" altLang="zh-TW" sz="4000" baseline="30000" dirty="0" err="1"/>
              <a:t>+</a:t>
            </a:r>
            <a:r>
              <a:rPr lang="en-US" altLang="zh-TW" sz="4000" dirty="0" err="1"/>
              <a:t>e</a:t>
            </a:r>
            <a:r>
              <a:rPr lang="en-US" altLang="zh-TW" sz="4000" baseline="30000" dirty="0"/>
              <a:t>-</a:t>
            </a:r>
            <a:r>
              <a:rPr lang="en-US" altLang="zh-TW" sz="4000" dirty="0"/>
              <a:t> </a:t>
            </a:r>
            <a:r>
              <a:rPr lang="en-US" altLang="zh-TW" sz="4000" dirty="0" smtClean="0"/>
              <a:t>Collisions (3)</a:t>
            </a:r>
            <a:endParaRPr lang="en-US" altLang="en-US" sz="4000" dirty="0"/>
          </a:p>
        </p:txBody>
      </p:sp>
      <p:sp>
        <p:nvSpPr>
          <p:cNvPr id="45059" name="Slide Number Placeholder 2"/>
          <p:cNvSpPr>
            <a:spLocks noGrp="1"/>
          </p:cNvSpPr>
          <p:nvPr>
            <p:ph type="sldNum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42F705E-600F-4F55-BAC2-BFE5BE01B64F}" type="slidenum">
              <a:rPr lang="en-US" altLang="en-US" smtClean="0">
                <a:solidFill>
                  <a:srgbClr val="000000"/>
                </a:solidFill>
              </a:rPr>
              <a:pPr/>
              <a:t>8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45060" name="Footer Placeholder 3"/>
          <p:cNvSpPr>
            <a:spLocks noGrp="1"/>
          </p:cNvSpPr>
          <p:nvPr>
            <p:ph type="ftr" idx="11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Two-Particle Correlation in </a:t>
            </a:r>
            <a:r>
              <a:rPr lang="en-US" altLang="zh-TW" dirty="0" err="1" smtClean="0">
                <a:solidFill>
                  <a:srgbClr val="000000"/>
                </a:solidFill>
                <a:ea typeface="新細明體" panose="02020500000000000000" pitchFamily="18" charset="-120"/>
              </a:rPr>
              <a:t>e+e</a:t>
            </a:r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- with ALEPH archived data</a:t>
            </a:r>
            <a:endParaRPr lang="en-US" altLang="zh-TW" dirty="0">
              <a:solidFill>
                <a:srgbClr val="000000"/>
              </a:solidFill>
              <a:ea typeface="新細明體" panose="02020500000000000000" pitchFamily="18" charset="-12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96" y="801376"/>
            <a:ext cx="6650580" cy="6469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013256" y="6190456"/>
            <a:ext cx="18085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FFFF"/>
                </a:solidFill>
              </a:rPr>
              <a:t>39 Tracks</a:t>
            </a:r>
          </a:p>
          <a:p>
            <a:pPr algn="ctr"/>
            <a:r>
              <a:rPr lang="en-US" sz="2800" dirty="0">
                <a:solidFill>
                  <a:srgbClr val="FFFFFF"/>
                </a:solidFill>
              </a:rPr>
              <a:t>T=0.98</a:t>
            </a:r>
          </a:p>
        </p:txBody>
      </p:sp>
    </p:spTree>
    <p:extLst>
      <p:ext uri="{BB962C8B-B14F-4D97-AF65-F5344CB8AC3E}">
        <p14:creationId xmlns:p14="http://schemas.microsoft.com/office/powerpoint/2010/main" val="147047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Beam Axis </a:t>
            </a:r>
            <a:r>
              <a:rPr lang="en-US" altLang="en-US" dirty="0"/>
              <a:t>A</a:t>
            </a:r>
            <a:r>
              <a:rPr lang="en-US" altLang="en-US" dirty="0" smtClean="0"/>
              <a:t>nalysis</a:t>
            </a:r>
          </a:p>
        </p:txBody>
      </p:sp>
      <p:sp>
        <p:nvSpPr>
          <p:cNvPr id="12291" name="Slide Number Placeholder 2"/>
          <p:cNvSpPr>
            <a:spLocks noGrp="1"/>
          </p:cNvSpPr>
          <p:nvPr>
            <p:ph type="sldNum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CEF7DA5-B6E3-4442-BC32-F456B27FD318}" type="slidenum">
              <a:rPr lang="en-US" altLang="en-US" smtClean="0">
                <a:solidFill>
                  <a:srgbClr val="000000"/>
                </a:solidFill>
              </a:rPr>
              <a:pPr/>
              <a:t>9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2292" name="Footer Placeholder 3"/>
          <p:cNvSpPr>
            <a:spLocks noGrp="1"/>
          </p:cNvSpPr>
          <p:nvPr>
            <p:ph type="ftr" idx="11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Two-Particle Correlation in </a:t>
            </a:r>
            <a:r>
              <a:rPr lang="en-US" altLang="zh-TW" dirty="0" err="1" smtClean="0">
                <a:solidFill>
                  <a:srgbClr val="000000"/>
                </a:solidFill>
                <a:ea typeface="新細明體" panose="02020500000000000000" pitchFamily="18" charset="-120"/>
              </a:rPr>
              <a:t>e+e</a:t>
            </a:r>
            <a:r>
              <a:rPr lang="en-US" altLang="zh-TW" dirty="0" smtClean="0">
                <a:solidFill>
                  <a:srgbClr val="000000"/>
                </a:solidFill>
                <a:ea typeface="新細明體" panose="02020500000000000000" pitchFamily="18" charset="-120"/>
              </a:rPr>
              <a:t>- with ALEPH archived data</a:t>
            </a:r>
            <a:endParaRPr lang="en-US" altLang="zh-TW" dirty="0">
              <a:solidFill>
                <a:srgbClr val="000000"/>
              </a:solidFill>
              <a:ea typeface="新細明體" panose="02020500000000000000" pitchFamily="18" charset="-12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992559" y="3539869"/>
            <a:ext cx="2628211" cy="2678004"/>
            <a:chOff x="1845564" y="3988814"/>
            <a:chExt cx="2628211" cy="2678004"/>
          </a:xfrm>
        </p:grpSpPr>
        <p:sp>
          <p:nvSpPr>
            <p:cNvPr id="18" name="Oval 17"/>
            <p:cNvSpPr/>
            <p:nvPr/>
          </p:nvSpPr>
          <p:spPr>
            <a:xfrm rot="18112447">
              <a:off x="2875263" y="4818056"/>
              <a:ext cx="360362" cy="241975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9" name="Straight Connector 18"/>
            <p:cNvCxnSpPr>
              <a:endCxn id="18" idx="0"/>
            </p:cNvCxnSpPr>
            <p:nvPr/>
          </p:nvCxnSpPr>
          <p:spPr>
            <a:xfrm flipH="1">
              <a:off x="2028002" y="3988814"/>
              <a:ext cx="2445773" cy="14002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endCxn id="18" idx="4"/>
            </p:cNvCxnSpPr>
            <p:nvPr/>
          </p:nvCxnSpPr>
          <p:spPr>
            <a:xfrm flipH="1">
              <a:off x="4082886" y="3988814"/>
              <a:ext cx="390889" cy="26780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Straight Arrow Connector 20"/>
          <p:cNvCxnSpPr/>
          <p:nvPr/>
        </p:nvCxnSpPr>
        <p:spPr>
          <a:xfrm flipH="1" flipV="1">
            <a:off x="4100189" y="3506534"/>
            <a:ext cx="2520580" cy="16499"/>
          </a:xfrm>
          <a:prstGeom prst="straightConnector1">
            <a:avLst/>
          </a:prstGeom>
          <a:ln w="38100">
            <a:solidFill>
              <a:schemeClr val="accent6"/>
            </a:solidFill>
            <a:prstDash val="lg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8"/>
          <p:cNvSpPr txBox="1">
            <a:spLocks noChangeArrowheads="1"/>
          </p:cNvSpPr>
          <p:nvPr/>
        </p:nvSpPr>
        <p:spPr bwMode="auto">
          <a:xfrm>
            <a:off x="3253211" y="3200036"/>
            <a:ext cx="703263" cy="646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en-US" sz="3599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altLang="en-US" sz="3599" baseline="30000" dirty="0">
                <a:solidFill>
                  <a:schemeClr val="accent6">
                    <a:lumMod val="75000"/>
                  </a:schemeClr>
                </a:solidFill>
              </a:rPr>
              <a:t>+</a:t>
            </a:r>
          </a:p>
        </p:txBody>
      </p:sp>
      <p:sp>
        <p:nvSpPr>
          <p:cNvPr id="23" name="TextBox 19"/>
          <p:cNvSpPr txBox="1">
            <a:spLocks noChangeArrowheads="1"/>
          </p:cNvSpPr>
          <p:nvPr/>
        </p:nvSpPr>
        <p:spPr bwMode="auto">
          <a:xfrm>
            <a:off x="9317832" y="3216366"/>
            <a:ext cx="703262" cy="646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en-US" sz="3599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altLang="en-US" sz="3599" baseline="30000" dirty="0">
                <a:solidFill>
                  <a:schemeClr val="accent6">
                    <a:lumMod val="75000"/>
                  </a:schemeClr>
                </a:solidFill>
              </a:rPr>
              <a:t>-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6620469" y="3523033"/>
            <a:ext cx="2520580" cy="16499"/>
          </a:xfrm>
          <a:prstGeom prst="straightConnector1">
            <a:avLst/>
          </a:prstGeom>
          <a:ln w="38100">
            <a:solidFill>
              <a:schemeClr val="accent6"/>
            </a:solidFill>
            <a:prstDash val="lg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 rot="10800000">
            <a:off x="6620769" y="861865"/>
            <a:ext cx="2628211" cy="2678004"/>
            <a:chOff x="1845564" y="3988814"/>
            <a:chExt cx="2628211" cy="2678004"/>
          </a:xfrm>
        </p:grpSpPr>
        <p:sp>
          <p:nvSpPr>
            <p:cNvPr id="26" name="Oval 25"/>
            <p:cNvSpPr/>
            <p:nvPr/>
          </p:nvSpPr>
          <p:spPr>
            <a:xfrm rot="18112447">
              <a:off x="2875263" y="4818056"/>
              <a:ext cx="360362" cy="241975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7" name="Straight Connector 26"/>
            <p:cNvCxnSpPr>
              <a:endCxn id="26" idx="0"/>
            </p:cNvCxnSpPr>
            <p:nvPr/>
          </p:nvCxnSpPr>
          <p:spPr>
            <a:xfrm flipH="1">
              <a:off x="2028002" y="3988814"/>
              <a:ext cx="2445773" cy="14002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endCxn id="26" idx="4"/>
            </p:cNvCxnSpPr>
            <p:nvPr/>
          </p:nvCxnSpPr>
          <p:spPr>
            <a:xfrm flipH="1">
              <a:off x="4082886" y="3988814"/>
              <a:ext cx="390889" cy="26780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Arrow Connector 28"/>
          <p:cNvCxnSpPr/>
          <p:nvPr/>
        </p:nvCxnSpPr>
        <p:spPr>
          <a:xfrm flipV="1">
            <a:off x="6631391" y="1667663"/>
            <a:ext cx="1212265" cy="184711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6631391" y="2459751"/>
            <a:ext cx="1249369" cy="104678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6653536" y="1584451"/>
            <a:ext cx="620468" cy="19220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5836481" y="3549294"/>
            <a:ext cx="782100" cy="13389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5871760" y="3540705"/>
            <a:ext cx="724695" cy="53137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6262421" y="3506193"/>
            <a:ext cx="391116" cy="13114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5477028" y="3530254"/>
            <a:ext cx="1173078" cy="114898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 rot="1143517">
            <a:off x="5773336" y="2077503"/>
            <a:ext cx="1080119" cy="1296145"/>
            <a:chOff x="2796952" y="1437927"/>
            <a:chExt cx="1080119" cy="1296145"/>
          </a:xfrm>
        </p:grpSpPr>
        <p:cxnSp>
          <p:nvCxnSpPr>
            <p:cNvPr id="37" name="Curved Connector 36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urved Connector 37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urved Connector 38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 rot="8331712">
            <a:off x="6884124" y="3139680"/>
            <a:ext cx="834870" cy="1007781"/>
            <a:chOff x="2796952" y="1437927"/>
            <a:chExt cx="1080119" cy="1296145"/>
          </a:xfrm>
        </p:grpSpPr>
        <p:cxnSp>
          <p:nvCxnSpPr>
            <p:cNvPr id="41" name="Curved Connector 40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urved Connector 41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urved Connector 42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11716249">
            <a:off x="6525528" y="3649550"/>
            <a:ext cx="915464" cy="858693"/>
            <a:chOff x="2796952" y="1437927"/>
            <a:chExt cx="1080119" cy="1296145"/>
          </a:xfrm>
        </p:grpSpPr>
        <p:cxnSp>
          <p:nvCxnSpPr>
            <p:cNvPr id="45" name="Curved Connector 44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urved Connector 45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urved Connector 46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 rot="9669347">
            <a:off x="5551283" y="2724062"/>
            <a:ext cx="901983" cy="999128"/>
            <a:chOff x="2796952" y="1437927"/>
            <a:chExt cx="1080119" cy="1296145"/>
          </a:xfrm>
        </p:grpSpPr>
        <p:cxnSp>
          <p:nvCxnSpPr>
            <p:cNvPr id="49" name="Curved Connector 48"/>
            <p:cNvCxnSpPr/>
            <p:nvPr/>
          </p:nvCxnSpPr>
          <p:spPr>
            <a:xfrm rot="16200000" flipH="1">
              <a:off x="2760947" y="1473932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urved Connector 49"/>
            <p:cNvCxnSpPr/>
            <p:nvPr/>
          </p:nvCxnSpPr>
          <p:spPr>
            <a:xfrm rot="16200000" flipH="1">
              <a:off x="3120985" y="1905977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urved Connector 50"/>
            <p:cNvCxnSpPr/>
            <p:nvPr/>
          </p:nvCxnSpPr>
          <p:spPr>
            <a:xfrm rot="16200000" flipH="1">
              <a:off x="3481025" y="2338025"/>
              <a:ext cx="432052" cy="360041"/>
            </a:xfrm>
            <a:prstGeom prst="curvedConnector3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Arrow Connector 51"/>
          <p:cNvCxnSpPr/>
          <p:nvPr/>
        </p:nvCxnSpPr>
        <p:spPr>
          <a:xfrm flipH="1">
            <a:off x="5324626" y="3539869"/>
            <a:ext cx="1296145" cy="1800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84836" y="6530240"/>
            <a:ext cx="13033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Identical measurement as performed in pp, </a:t>
            </a:r>
            <a:r>
              <a:rPr lang="en-US" sz="2400" dirty="0" err="1" smtClean="0"/>
              <a:t>pA</a:t>
            </a:r>
            <a:r>
              <a:rPr lang="en-US" sz="2400" dirty="0" smtClean="0"/>
              <a:t> and </a:t>
            </a:r>
            <a:r>
              <a:rPr lang="en-US" sz="2400" dirty="0"/>
              <a:t>AA collisions in various experiments</a:t>
            </a:r>
            <a:endParaRPr lang="en-US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288366" y="1634137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Soft radiation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95096</TotalTime>
  <Words>1756</Words>
  <Application>Microsoft Office PowerPoint</Application>
  <PresentationFormat>Custom</PresentationFormat>
  <Paragraphs>372</Paragraphs>
  <Slides>38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9" baseType="lpstr">
      <vt:lpstr>DejaVu Sans</vt:lpstr>
      <vt:lpstr>Microsoft YaHei</vt:lpstr>
      <vt:lpstr>ＭＳ Ｐゴシック</vt:lpstr>
      <vt:lpstr>新細明體</vt:lpstr>
      <vt:lpstr>宋体</vt:lpstr>
      <vt:lpstr>Arial</vt:lpstr>
      <vt:lpstr>Calibri</vt:lpstr>
      <vt:lpstr>Calibri Light</vt:lpstr>
      <vt:lpstr>Cambria Math</vt:lpstr>
      <vt:lpstr>Times New Roman</vt:lpstr>
      <vt:lpstr>Custom Design</vt:lpstr>
      <vt:lpstr>PowerPoint Presentation</vt:lpstr>
      <vt:lpstr>Motivation</vt:lpstr>
      <vt:lpstr>The ALEPH Detector</vt:lpstr>
      <vt:lpstr>Event Shape: Thrust</vt:lpstr>
      <vt:lpstr>Unfolded Thrust Distribution</vt:lpstr>
      <vt:lpstr>High Multiplicity Event in e+e- Collisions (1)</vt:lpstr>
      <vt:lpstr>High Multiplicity Event in e+e- Collisions (2)</vt:lpstr>
      <vt:lpstr>High Multiplicity Event in e+e- Collisions (3)</vt:lpstr>
      <vt:lpstr>Beam Axis Analysis</vt:lpstr>
      <vt:lpstr>Beam Axis Analysis</vt:lpstr>
      <vt:lpstr>Beam Axis Analysis</vt:lpstr>
      <vt:lpstr>Beam Axis Analysis Result</vt:lpstr>
      <vt:lpstr>Beam Axis Analysis Result</vt:lpstr>
      <vt:lpstr>Beam Axis Analysis Result</vt:lpstr>
      <vt:lpstr>Beam Axis Analysis Result</vt:lpstr>
      <vt:lpstr>Beam Axis Analysis Result</vt:lpstr>
      <vt:lpstr>Beam Axis Analysis Result</vt:lpstr>
      <vt:lpstr>ΔΦ Projection vs. Event Multiplicity</vt:lpstr>
      <vt:lpstr>Beam Axis Analysis</vt:lpstr>
      <vt:lpstr>Thrust Axis Analysis</vt:lpstr>
      <vt:lpstr>Thrust Axis Analysis</vt:lpstr>
      <vt:lpstr>Thrust Axis Analysis</vt:lpstr>
      <vt:lpstr>Correlation Function with Thrust Axis</vt:lpstr>
      <vt:lpstr>Correlation Function with Thrust Axis</vt:lpstr>
      <vt:lpstr>LEP1 Data vs PYTHIA6 N≥30</vt:lpstr>
      <vt:lpstr>LEP1 Data vs PYTHIA6 N≥35</vt:lpstr>
      <vt:lpstr>Thrust Axis Analysis</vt:lpstr>
      <vt:lpstr>Thrust Axis Analysis with “Barrel Particles”</vt:lpstr>
      <vt:lpstr>LEP1 Data vs LEP1 MC N≥35</vt:lpstr>
      <vt:lpstr>LEP1 Data vs LEP1 MC N≥35</vt:lpstr>
      <vt:lpstr>Summary</vt:lpstr>
      <vt:lpstr>Acknowledgement</vt:lpstr>
      <vt:lpstr>Particle Production</vt:lpstr>
      <vt:lpstr>Event Selection</vt:lpstr>
      <vt:lpstr>Uncorrected Thrust Distributions</vt:lpstr>
      <vt:lpstr>Uncorrected Thrust distributions in different N intervals</vt:lpstr>
      <vt:lpstr>Charged Particle Multiplicity</vt:lpstr>
      <vt:lpstr>Jet multiplicity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Yen-Jie Lee</dc:creator>
  <cp:lastModifiedBy>Yen-Jie Lee</cp:lastModifiedBy>
  <cp:revision>3995</cp:revision>
  <cp:lastPrinted>2015-09-28T00:57:44Z</cp:lastPrinted>
  <dcterms:created xsi:type="dcterms:W3CDTF">2011-05-07T22:08:09Z</dcterms:created>
  <dcterms:modified xsi:type="dcterms:W3CDTF">2018-05-15T06:08:50Z</dcterms:modified>
</cp:coreProperties>
</file>