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0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tags/tag30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  <p:sldMasterId id="2147483720" r:id="rId2"/>
  </p:sldMasterIdLst>
  <p:notesMasterIdLst>
    <p:notesMasterId r:id="rId44"/>
  </p:notesMasterIdLst>
  <p:handoutMasterIdLst>
    <p:handoutMasterId r:id="rId45"/>
  </p:handoutMasterIdLst>
  <p:sldIdLst>
    <p:sldId id="729" r:id="rId3"/>
    <p:sldId id="777" r:id="rId4"/>
    <p:sldId id="751" r:id="rId5"/>
    <p:sldId id="779" r:id="rId6"/>
    <p:sldId id="640" r:id="rId7"/>
    <p:sldId id="659" r:id="rId8"/>
    <p:sldId id="644" r:id="rId9"/>
    <p:sldId id="645" r:id="rId10"/>
    <p:sldId id="660" r:id="rId11"/>
    <p:sldId id="753" r:id="rId12"/>
    <p:sldId id="664" r:id="rId13"/>
    <p:sldId id="646" r:id="rId14"/>
    <p:sldId id="724" r:id="rId15"/>
    <p:sldId id="723" r:id="rId16"/>
    <p:sldId id="665" r:id="rId17"/>
    <p:sldId id="725" r:id="rId18"/>
    <p:sldId id="728" r:id="rId19"/>
    <p:sldId id="756" r:id="rId20"/>
    <p:sldId id="755" r:id="rId21"/>
    <p:sldId id="757" r:id="rId22"/>
    <p:sldId id="758" r:id="rId23"/>
    <p:sldId id="754" r:id="rId24"/>
    <p:sldId id="720" r:id="rId25"/>
    <p:sldId id="650" r:id="rId26"/>
    <p:sldId id="668" r:id="rId27"/>
    <p:sldId id="722" r:id="rId28"/>
    <p:sldId id="669" r:id="rId29"/>
    <p:sldId id="670" r:id="rId30"/>
    <p:sldId id="721" r:id="rId31"/>
    <p:sldId id="673" r:id="rId32"/>
    <p:sldId id="738" r:id="rId33"/>
    <p:sldId id="769" r:id="rId34"/>
    <p:sldId id="771" r:id="rId35"/>
    <p:sldId id="772" r:id="rId36"/>
    <p:sldId id="773" r:id="rId37"/>
    <p:sldId id="774" r:id="rId38"/>
    <p:sldId id="775" r:id="rId39"/>
    <p:sldId id="776" r:id="rId40"/>
    <p:sldId id="730" r:id="rId41"/>
    <p:sldId id="768" r:id="rId42"/>
    <p:sldId id="759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DDDDD"/>
    <a:srgbClr val="EAEAEA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737" autoAdjust="0"/>
  </p:normalViewPr>
  <p:slideViewPr>
    <p:cSldViewPr>
      <p:cViewPr varScale="1">
        <p:scale>
          <a:sx n="83" d="100"/>
          <a:sy n="83" d="100"/>
        </p:scale>
        <p:origin x="14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Background and motivation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B6362-B18B-43C0-8B7D-6DF50E115DA7}" type="datetimeFigureOut">
              <a:rPr lang="en-US" smtClean="0"/>
              <a:t>13-May-18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1DB66-E29C-4295-915B-415EBFD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5040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Background and motivation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FCD62-6D65-49E0-A07E-5726F45BB35E}" type="datetimeFigureOut">
              <a:rPr lang="en-US" smtClean="0"/>
              <a:pPr/>
              <a:t>13-May-18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asdasd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A559A-9145-495E-AC7B-C123AF64C7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8249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A559A-9145-495E-AC7B-C123AF64C7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23853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A559A-9145-495E-AC7B-C123AF64C7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2240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8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84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776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65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18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31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0C889E4D-4F36-450F-AF57-11909C5DAE9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920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D977DE3C-C458-4AF8-B1E0-458360DF083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2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7850A56A-C41C-4C65-AE31-826B1291FAD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279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D28F-EA9A-4272-B1D3-427452403857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5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10DE3-6EEC-4D2F-A57F-835FF075542A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6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78DDE-2EE3-4EF1-BA1C-F4EF614C736E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24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1D1F-48AC-4C16-BE31-00E36D7D3FF0}" type="datetime1">
              <a:rPr lang="en-US" smtClean="0"/>
              <a:t>13-May-18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62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4F0E-0316-4FB3-B5B8-7819E1F38463}" type="datetime1">
              <a:rPr lang="en-US" smtClean="0"/>
              <a:t>13-May-18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36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D024-8C58-4222-9EEB-2EFFBC8350A2}" type="datetime1">
              <a:rPr lang="en-US" smtClean="0"/>
              <a:t>13-May-18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054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1C4E-D100-4F6F-BA8F-2EC19659DE85}" type="datetime1">
              <a:rPr lang="en-US" smtClean="0"/>
              <a:t>13-May-18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746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319B-E408-4CB3-ADC5-8E9AD26384E5}" type="datetime1">
              <a:rPr lang="en-US" smtClean="0"/>
              <a:t>13-May-18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2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EC30486C-8AD2-4C7F-BC0C-51FC965112E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929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408A-27CD-4F52-856A-5C5C60523878}" type="datetime1">
              <a:rPr lang="en-US" smtClean="0"/>
              <a:t>13-May-18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97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45FD3-2E35-4944-893D-1B6B8AFB0C44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49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F7FF-439B-43D9-841D-3B3CF48A2F07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2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16A7E5A-7889-43EF-9FD3-0E38CA4BC85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657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89C4AFE3-0D40-41F1-9390-EA5E008B7DA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44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0F28725-9B4E-433E-B7EE-5027826BDA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53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D22F2005-F2BF-4B9A-BDEE-313CB16ADBA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050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1703BE48-AACF-41CA-BF74-086EAE79F6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558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3F9D429A-041A-454F-8632-B72D6154162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30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51DD7036-DB70-4810-9960-E6EA0238CDF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4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1A308D2D-95AC-4637-957F-56D3B75D054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13-May-18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fi-FI">
                <a:solidFill>
                  <a:prstClr val="black">
                    <a:tint val="75000"/>
                  </a:prstClr>
                </a:solidFill>
              </a:rPr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90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7FCEB-4093-436B-B868-449DE0AC59D4}" type="datetime1">
              <a:rPr lang="en-US" smtClean="0"/>
              <a:t>13-May-18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0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13.jpeg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26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7" Type="http://schemas.openxmlformats.org/officeDocument/2006/relationships/image" Target="../media/image28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2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30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2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5" Type="http://schemas.openxmlformats.org/officeDocument/2006/relationships/image" Target="../media/image27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Relationship Id="rId6" Type="http://schemas.openxmlformats.org/officeDocument/2006/relationships/image" Target="../media/image44.png"/><Relationship Id="rId5" Type="http://schemas.openxmlformats.org/officeDocument/2006/relationships/image" Target="../media/image41.jpeg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Relationship Id="rId5" Type="http://schemas.openxmlformats.org/officeDocument/2006/relationships/image" Target="../media/image45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Relationship Id="rId5" Type="http://schemas.openxmlformats.org/officeDocument/2006/relationships/image" Target="../media/image50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9.png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57.png"/><Relationship Id="rId4" Type="http://schemas.openxmlformats.org/officeDocument/2006/relationships/image" Target="../media/image52.png"/><Relationship Id="rId9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7.png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Relationship Id="rId6" Type="http://schemas.openxmlformats.org/officeDocument/2006/relationships/image" Target="../media/image52.png"/><Relationship Id="rId5" Type="http://schemas.openxmlformats.org/officeDocument/2006/relationships/image" Target="../media/image49.png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9.png"/><Relationship Id="rId7" Type="http://schemas.openxmlformats.org/officeDocument/2006/relationships/image" Target="../media/image57.png"/><Relationship Id="rId12" Type="http://schemas.openxmlformats.org/officeDocument/2006/relationships/image" Target="../media/image54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Relationship Id="rId6" Type="http://schemas.openxmlformats.org/officeDocument/2006/relationships/image" Target="../media/image60.png"/><Relationship Id="rId11" Type="http://schemas.openxmlformats.org/officeDocument/2006/relationships/image" Target="../media/image53.png"/><Relationship Id="rId5" Type="http://schemas.openxmlformats.org/officeDocument/2006/relationships/image" Target="../media/image59.jpeg"/><Relationship Id="rId10" Type="http://schemas.openxmlformats.org/officeDocument/2006/relationships/image" Target="../media/image52.png"/><Relationship Id="rId4" Type="http://schemas.openxmlformats.org/officeDocument/2006/relationships/image" Target="../media/image58.png"/><Relationship Id="rId9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7.png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Relationship Id="rId6" Type="http://schemas.openxmlformats.org/officeDocument/2006/relationships/image" Target="../media/image52.png"/><Relationship Id="rId5" Type="http://schemas.openxmlformats.org/officeDocument/2006/relationships/image" Target="../media/image49.png"/><Relationship Id="rId10" Type="http://schemas.openxmlformats.org/officeDocument/2006/relationships/image" Target="../media/image58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60.png"/><Relationship Id="rId3" Type="http://schemas.openxmlformats.org/officeDocument/2006/relationships/image" Target="../media/image57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Relationship Id="rId6" Type="http://schemas.openxmlformats.org/officeDocument/2006/relationships/image" Target="../media/image52.png"/><Relationship Id="rId11" Type="http://schemas.openxmlformats.org/officeDocument/2006/relationships/image" Target="../media/image63.png"/><Relationship Id="rId5" Type="http://schemas.openxmlformats.org/officeDocument/2006/relationships/image" Target="../media/image49.png"/><Relationship Id="rId4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7.png"/><Relationship Id="rId7" Type="http://schemas.openxmlformats.org/officeDocument/2006/relationships/image" Target="../media/image53.png"/><Relationship Id="rId12" Type="http://schemas.openxmlformats.org/officeDocument/2006/relationships/image" Target="../media/image6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8.xml"/><Relationship Id="rId6" Type="http://schemas.openxmlformats.org/officeDocument/2006/relationships/image" Target="../media/image52.png"/><Relationship Id="rId11" Type="http://schemas.openxmlformats.org/officeDocument/2006/relationships/image" Target="../media/image58.png"/><Relationship Id="rId5" Type="http://schemas.openxmlformats.org/officeDocument/2006/relationships/image" Target="../media/image49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0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80.png"/><Relationship Id="rId4" Type="http://schemas.openxmlformats.org/officeDocument/2006/relationships/image" Target="../media/image10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5.xml"/><Relationship Id="rId7" Type="http://schemas.openxmlformats.org/officeDocument/2006/relationships/image" Target="../media/image11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8.xml"/><Relationship Id="rId7" Type="http://schemas.openxmlformats.org/officeDocument/2006/relationships/image" Target="../media/image1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3402632" cy="3725021"/>
          </a:xfrm>
          <a:noFill/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n-US" sz="3600" dirty="0"/>
              <a:t>Neutron stars and stellar mergers as a laboratory of dense QCD matter</a:t>
            </a:r>
            <a:br>
              <a:rPr lang="en-US" sz="3600" dirty="0"/>
            </a:br>
            <a:br>
              <a:rPr lang="en-US" sz="2800" dirty="0"/>
            </a:br>
            <a:br>
              <a:rPr lang="en-US" sz="2800" dirty="0"/>
            </a:br>
            <a:r>
              <a:rPr lang="en-US" sz="2600" dirty="0"/>
              <a:t>Aleksi Vuorinen</a:t>
            </a:r>
            <a:br>
              <a:rPr lang="en-US" sz="2400" dirty="0"/>
            </a:br>
            <a:br>
              <a:rPr lang="en-US" sz="2400" dirty="0"/>
            </a:br>
            <a:r>
              <a:rPr lang="en-US" sz="2200" dirty="0"/>
              <a:t>University of Helsinki &amp; Helsinki Institute of Physics</a:t>
            </a:r>
            <a:endParaRPr lang="fi-FI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475" y="4581128"/>
            <a:ext cx="3641821" cy="1071865"/>
          </a:xfrm>
          <a:noFill/>
        </p:spPr>
        <p:txBody>
          <a:bodyPr>
            <a:normAutofit/>
          </a:bodyPr>
          <a:lstStyle/>
          <a:p>
            <a:r>
              <a:rPr lang="fi-FI" sz="2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Quark</a:t>
            </a:r>
            <a:r>
              <a:rPr lang="fi-FI" sz="2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i-FI" sz="2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Matter</a:t>
            </a:r>
            <a:r>
              <a:rPr lang="fi-FI" sz="2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Lido Island</a:t>
            </a:r>
          </a:p>
          <a:p>
            <a:r>
              <a:rPr lang="fi-FI" sz="2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 </a:t>
            </a:r>
            <a:r>
              <a:rPr lang="fi-FI" sz="2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May</a:t>
            </a:r>
            <a:r>
              <a:rPr lang="fi-FI" sz="2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2018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596208" y="4149080"/>
            <a:ext cx="5422032" cy="2592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marR="0" lvl="0" indent="-5715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S UI Gothic" panose="020B0600070205080204" pitchFamily="34" charset="-128"/>
                <a:ea typeface="MS UI Gothic" panose="020B0600070205080204" pitchFamily="34" charset="-128"/>
                <a:cs typeface="+mn-cs"/>
              </a:rPr>
              <a:t>High energy physics: looking into the smallest and largest in Nature</a:t>
            </a:r>
          </a:p>
          <a:p>
            <a:pPr marL="571500" marR="0" lvl="0" indent="-5715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S UI Gothic" panose="020B0600070205080204" pitchFamily="34" charset="-128"/>
                <a:ea typeface="MS UI Gothic" panose="020B0600070205080204" pitchFamily="34" charset="-128"/>
                <a:cs typeface="+mn-cs"/>
              </a:rPr>
              <a:t>High energy theory in Helsinki: presentation by research area</a:t>
            </a:r>
          </a:p>
          <a:p>
            <a:pPr marL="571500" marR="0" lvl="0" indent="-5715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S UI Gothic" panose="020B0600070205080204" pitchFamily="34" charset="-128"/>
                <a:ea typeface="MS UI Gothic" panose="020B0600070205080204" pitchFamily="34" charset="-128"/>
                <a:cs typeface="+mn-cs"/>
              </a:rPr>
              <a:t>A few research highlights</a:t>
            </a:r>
          </a:p>
          <a:p>
            <a:pPr marL="571500" marR="0" lvl="0" indent="-5715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S UI Gothic" panose="020B0600070205080204" pitchFamily="34" charset="-128"/>
                <a:ea typeface="MS UI Gothic" panose="020B0600070205080204" pitchFamily="34" charset="-128"/>
                <a:cs typeface="+mn-cs"/>
              </a:rPr>
              <a:t>Some facts and figures</a:t>
            </a:r>
          </a:p>
          <a:p>
            <a:pPr marL="571500" marR="0" lvl="0" indent="-5715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S UI Gothic" panose="020B0600070205080204" pitchFamily="34" charset="-128"/>
                <a:ea typeface="MS UI Gothic" panose="020B0600070205080204" pitchFamily="34" charset="-128"/>
                <a:cs typeface="+mn-cs"/>
              </a:rPr>
              <a:t>Final thoughts</a:t>
            </a:r>
          </a:p>
        </p:txBody>
      </p:sp>
      <p:pic>
        <p:nvPicPr>
          <p:cNvPr id="8" name="Picture 7" descr="A star filled sky&#10;&#10;Description generated with high confidence">
            <a:extLst>
              <a:ext uri="{FF2B5EF4-FFF2-40B4-BE49-F238E27FC236}">
                <a16:creationId xmlns:a16="http://schemas.microsoft.com/office/drawing/2014/main" id="{3E4F87FC-A7DD-4B19-A364-8FA8FA2C5A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49" t="1201" r="11531" b="3896"/>
          <a:stretch/>
        </p:blipFill>
        <p:spPr>
          <a:xfrm>
            <a:off x="3960440" y="0"/>
            <a:ext cx="518356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0594C5-0CF3-4BD9-A975-EE33811A7C0C}"/>
              </a:ext>
            </a:extLst>
          </p:cNvPr>
          <p:cNvSpPr txBox="1"/>
          <p:nvPr/>
        </p:nvSpPr>
        <p:spPr>
          <a:xfrm>
            <a:off x="36576" y="5949280"/>
            <a:ext cx="3906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reference: </a:t>
            </a:r>
            <a:r>
              <a:rPr lang="en-US" dirty="0" err="1"/>
              <a:t>Annala</a:t>
            </a:r>
            <a:r>
              <a:rPr lang="en-US" dirty="0"/>
              <a:t>, </a:t>
            </a:r>
            <a:r>
              <a:rPr lang="en-US" dirty="0" err="1"/>
              <a:t>Gorda</a:t>
            </a:r>
            <a:r>
              <a:rPr lang="en-US" dirty="0"/>
              <a:t>, </a:t>
            </a:r>
            <a:r>
              <a:rPr lang="en-US" dirty="0" err="1"/>
              <a:t>Kurkela</a:t>
            </a:r>
            <a:r>
              <a:rPr lang="en-US" dirty="0"/>
              <a:t>, </a:t>
            </a:r>
            <a:r>
              <a:rPr lang="en-US" dirty="0" err="1"/>
              <a:t>Vuorinen</a:t>
            </a:r>
            <a:r>
              <a:rPr lang="en-US" dirty="0"/>
              <a:t>, PRL 120 (2018), 1711.02644</a:t>
            </a:r>
          </a:p>
        </p:txBody>
      </p:sp>
    </p:spTree>
    <p:extLst>
      <p:ext uri="{BB962C8B-B14F-4D97-AF65-F5344CB8AC3E}">
        <p14:creationId xmlns:p14="http://schemas.microsoft.com/office/powerpoint/2010/main" val="350885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2775"/>
    </mc:Choice>
    <mc:Fallback xmlns="">
      <p:transition advTm="4277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852936"/>
            <a:ext cx="8496944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What do we know from observations?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10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901538"/>
      </p:ext>
    </p:extLst>
  </p:cSld>
  <p:clrMapOvr>
    <a:masterClrMapping/>
  </p:clrMapOvr>
  <p:transition advTm="594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D1EEB1-5F45-45AE-A955-EB6E7973C3DF}"/>
                  </a:ext>
                </a:extLst>
              </p:cNvPr>
              <p:cNvSpPr txBox="1"/>
              <p:nvPr/>
            </p:nvSpPr>
            <p:spPr>
              <a:xfrm>
                <a:off x="5220072" y="1535301"/>
                <a:ext cx="3799702" cy="3662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By now, two accurate Shapiro delay measurements of two- solar-mass stars:</a:t>
                </a:r>
              </a:p>
              <a:p>
                <a:r>
                  <a:rPr lang="en-US" sz="2000" dirty="0"/>
                  <a:t>Demorest et al., Nature 467 (2010)</a:t>
                </a:r>
              </a:p>
              <a:p>
                <a:r>
                  <a:rPr lang="en-US" sz="2000" dirty="0"/>
                  <a:t>Antoniadis et al., Science 340 (2013)</a:t>
                </a:r>
                <a:endParaRPr lang="en-US" sz="2400" dirty="0"/>
              </a:p>
              <a:p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sz="3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D1EEB1-5F45-45AE-A955-EB6E7973C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1535301"/>
                <a:ext cx="3799702" cy="3662541"/>
              </a:xfrm>
              <a:prstGeom prst="rect">
                <a:avLst/>
              </a:prstGeom>
              <a:blipFill>
                <a:blip r:embed="rId4"/>
                <a:stretch>
                  <a:fillRect l="-3205" t="-1664" r="-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858CBDB-B6C4-4718-BDFB-DB012E83BC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2576"/>
            <a:ext cx="50637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2DC68EA-45F1-4E57-8F55-1C226D987716}"/>
              </a:ext>
            </a:extLst>
          </p:cNvPr>
          <p:cNvSpPr/>
          <p:nvPr/>
        </p:nvSpPr>
        <p:spPr>
          <a:xfrm>
            <a:off x="8316416" y="6237312"/>
            <a:ext cx="4320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6FD946-6044-4B84-9209-89E28C1E40CF}"/>
              </a:ext>
            </a:extLst>
          </p:cNvPr>
          <p:cNvSpPr/>
          <p:nvPr/>
        </p:nvSpPr>
        <p:spPr>
          <a:xfrm>
            <a:off x="8388424" y="6389712"/>
            <a:ext cx="4320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12DAA17-9EC6-4949-A1A1-7C60CFBE1168}"/>
              </a:ext>
            </a:extLst>
          </p:cNvPr>
          <p:cNvSpPr/>
          <p:nvPr/>
        </p:nvSpPr>
        <p:spPr>
          <a:xfrm>
            <a:off x="8316416" y="6389712"/>
            <a:ext cx="432048" cy="279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E4021B-44B3-44B7-A75C-98F7FC795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11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D05E24F-04BF-4795-AAC0-F51DE1C7FEA6}"/>
              </a:ext>
            </a:extLst>
          </p:cNvPr>
          <p:cNvCxnSpPr>
            <a:cxnSpLocks/>
          </p:cNvCxnSpPr>
          <p:nvPr/>
        </p:nvCxnSpPr>
        <p:spPr>
          <a:xfrm flipH="1">
            <a:off x="3491880" y="3861048"/>
            <a:ext cx="1728192" cy="1512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E9D30ED-C420-4BD9-BA73-6EEDE286463F}"/>
              </a:ext>
            </a:extLst>
          </p:cNvPr>
          <p:cNvCxnSpPr>
            <a:cxnSpLocks/>
          </p:cNvCxnSpPr>
          <p:nvPr/>
        </p:nvCxnSpPr>
        <p:spPr>
          <a:xfrm flipH="1">
            <a:off x="3347864" y="3501008"/>
            <a:ext cx="1872208" cy="16561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D1828BB-E27F-4663-B745-D9481EA6D87E}"/>
              </a:ext>
            </a:extLst>
          </p:cNvPr>
          <p:cNvSpPr txBox="1"/>
          <p:nvPr/>
        </p:nvSpPr>
        <p:spPr>
          <a:xfrm>
            <a:off x="3635896" y="65253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Fig: J. </a:t>
            </a:r>
            <a:r>
              <a:rPr lang="en-US" dirty="0" err="1"/>
              <a:t>Lattimer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74E56E8-92D0-43B5-8366-69322E8714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883351"/>
            <a:ext cx="5844514" cy="5065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DC6A164-DD6C-49BC-9E3F-F1760D7F30C3}"/>
              </a:ext>
            </a:extLst>
          </p:cNvPr>
          <p:cNvCxnSpPr>
            <a:cxnSpLocks/>
          </p:cNvCxnSpPr>
          <p:nvPr/>
        </p:nvCxnSpPr>
        <p:spPr>
          <a:xfrm>
            <a:off x="2627784" y="2492896"/>
            <a:ext cx="439248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988805223"/>
      </p:ext>
    </p:extLst>
  </p:cSld>
  <p:clrMapOvr>
    <a:masterClrMapping/>
  </p:clrMapOvr>
  <p:transition advTm="565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1520" y="320457"/>
                <a:ext cx="8806358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Radius </a:t>
                </a:r>
                <a:r>
                  <a:rPr lang="fi-FI" sz="2800" dirty="0" err="1"/>
                  <a:t>measurements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more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problematic</a:t>
                </a:r>
                <a:r>
                  <a:rPr lang="fi-FI" sz="2800" dirty="0"/>
                  <a:t>, </a:t>
                </a:r>
                <a:r>
                  <a:rPr lang="fi-FI" sz="2800" dirty="0" err="1"/>
                  <a:t>but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progress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through</a:t>
                </a:r>
                <a:r>
                  <a:rPr lang="fi-FI" sz="2800" dirty="0"/>
                  <a:t> </a:t>
                </a:r>
                <a:r>
                  <a:rPr lang="fi-FI" sz="2800" dirty="0" err="1"/>
                  <a:t>observation</a:t>
                </a:r>
                <a:r>
                  <a:rPr lang="fi-FI" sz="2800" dirty="0"/>
                  <a:t> of X-</a:t>
                </a:r>
                <a:r>
                  <a:rPr lang="fi-FI" sz="2800" dirty="0" err="1"/>
                  <a:t>ray</a:t>
                </a:r>
                <a:r>
                  <a:rPr lang="fi-FI" sz="2800" dirty="0"/>
                  <a:t> emission: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>
                    <a:solidFill>
                      <a:schemeClr val="tx1"/>
                    </a:solidFill>
                  </a:rPr>
                  <a:t>Cooling of 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thermonuclear</a:t>
                </a:r>
                <a:r>
                  <a:rPr lang="fi-FI" sz="2800" dirty="0">
                    <a:solidFill>
                      <a:schemeClr val="tx1"/>
                    </a:solidFill>
                  </a:rPr>
                  <a:t> X-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ray</a:t>
                </a:r>
                <a:r>
                  <a:rPr lang="fi-FI" sz="2800" dirty="0">
                    <a:solidFill>
                      <a:schemeClr val="tx1"/>
                    </a:solidFill>
                  </a:rPr>
                  <a:t> 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bursts</a:t>
                </a:r>
                <a:r>
                  <a:rPr lang="fi-FI" sz="2800" dirty="0">
                    <a:solidFill>
                      <a:schemeClr val="tx1"/>
                    </a:solidFill>
                  </a:rPr>
                  <a:t> 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provide</a:t>
                </a:r>
                <a:r>
                  <a:rPr lang="fi-FI" sz="2800" dirty="0">
                    <a:solidFill>
                      <a:schemeClr val="tx1"/>
                    </a:solidFill>
                  </a:rPr>
                  <a:t> 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radii</a:t>
                </a:r>
                <a:r>
                  <a:rPr lang="fi-FI" sz="2800" dirty="0">
                    <a:solidFill>
                      <a:schemeClr val="tx1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fi-FI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500</m:t>
                    </m:r>
                  </m:oMath>
                </a14:m>
                <a:r>
                  <a:rPr lang="fi-FI" sz="2800" dirty="0">
                    <a:solidFill>
                      <a:schemeClr val="tx1"/>
                    </a:solidFill>
                  </a:rPr>
                  <a:t>m </a:t>
                </a:r>
                <a:r>
                  <a:rPr lang="fi-FI" dirty="0">
                    <a:solidFill>
                      <a:schemeClr val="tx1"/>
                    </a:solidFill>
                  </a:rPr>
                  <a:t>[</a:t>
                </a:r>
                <a:r>
                  <a:rPr lang="fi-FI" dirty="0" err="1">
                    <a:solidFill>
                      <a:schemeClr val="tx1"/>
                    </a:solidFill>
                  </a:rPr>
                  <a:t>Nättilä</a:t>
                </a:r>
                <a:r>
                  <a:rPr lang="fi-FI" dirty="0">
                    <a:solidFill>
                      <a:schemeClr val="tx1"/>
                    </a:solidFill>
                  </a:rPr>
                  <a:t> et al., </a:t>
                </a:r>
                <a:r>
                  <a:rPr lang="fi-FI" dirty="0" err="1">
                    <a:solidFill>
                      <a:schemeClr val="tx1"/>
                    </a:solidFill>
                  </a:rPr>
                  <a:t>Astronomy</a:t>
                </a:r>
                <a:r>
                  <a:rPr lang="fi-FI" dirty="0">
                    <a:solidFill>
                      <a:schemeClr val="tx1"/>
                    </a:solidFill>
                  </a:rPr>
                  <a:t> &amp; </a:t>
                </a:r>
                <a:r>
                  <a:rPr lang="fi-FI" dirty="0" err="1">
                    <a:solidFill>
                      <a:schemeClr val="tx1"/>
                    </a:solidFill>
                  </a:rPr>
                  <a:t>Astrophysics</a:t>
                </a:r>
                <a:r>
                  <a:rPr lang="fi-FI" dirty="0">
                    <a:solidFill>
                      <a:schemeClr val="tx1"/>
                    </a:solidFill>
                  </a:rPr>
                  <a:t> 591 (2016), …]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 err="1"/>
                  <a:t>With</a:t>
                </a:r>
                <a:r>
                  <a:rPr lang="fi-FI" sz="2800" dirty="0"/>
                  <a:t> NICER mission, </a:t>
                </a:r>
                <a:r>
                  <a:rPr lang="fi-FI" sz="2800" dirty="0" err="1"/>
                  <a:t>launched</a:t>
                </a:r>
                <a:r>
                  <a:rPr lang="fi-FI" sz="2800" dirty="0"/>
                  <a:t> 3 </a:t>
                </a:r>
                <a:r>
                  <a:rPr lang="fi-FI" sz="2800" dirty="0" err="1"/>
                  <a:t>June</a:t>
                </a:r>
                <a:r>
                  <a:rPr lang="fi-FI" sz="2800" dirty="0"/>
                  <a:t> 2017, X-</a:t>
                </a:r>
                <a:r>
                  <a:rPr lang="fi-FI" sz="2800" dirty="0" err="1"/>
                  <a:t>ray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pulse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profiling</a:t>
                </a:r>
                <a:r>
                  <a:rPr lang="fi-FI" sz="2800" dirty="0"/>
                  <a:t> </a:t>
                </a:r>
                <a14:m>
                  <m:oMath xmlns:m="http://schemas.openxmlformats.org/officeDocument/2006/math">
                    <m:r>
                      <a:rPr lang="fi-FI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Radius of a single </a:t>
                </a:r>
                <a:r>
                  <a:rPr lang="fi-FI" sz="2800" dirty="0" err="1"/>
                  <a:t>star</a:t>
                </a:r>
                <a:r>
                  <a:rPr lang="fi-FI" sz="2800" dirty="0"/>
                  <a:t> (</a:t>
                </a:r>
                <a:r>
                  <a:rPr lang="fi-FI" sz="2800" dirty="0" err="1"/>
                  <a:t>perhaps</a:t>
                </a:r>
                <a:r>
                  <a:rPr lang="fi-FI" sz="2800" dirty="0"/>
                  <a:t>) to </a:t>
                </a:r>
                <a14:m>
                  <m:oMath xmlns:m="http://schemas.openxmlformats.org/officeDocument/2006/math">
                    <m:r>
                      <a:rPr lang="fi-FI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200</m:t>
                    </m:r>
                  </m:oMath>
                </a14:m>
                <a:r>
                  <a:rPr lang="fi-FI" sz="2800" dirty="0"/>
                  <a:t>m</a:t>
                </a:r>
              </a:p>
              <a:p>
                <a:endParaRPr lang="fi-FI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20457"/>
                <a:ext cx="8806358" cy="3108543"/>
              </a:xfrm>
              <a:prstGeom prst="rect">
                <a:avLst/>
              </a:prstGeom>
              <a:blipFill>
                <a:blip r:embed="rId3"/>
                <a:stretch>
                  <a:fillRect l="-1384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B45628-3F6C-4CD1-B51F-47B418A72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12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592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60"/>
    </mc:Choice>
    <mc:Fallback xmlns="">
      <p:transition spd="slow" advTm="1606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04E6A2-02AE-4ABC-BE29-F28BA2782D90}"/>
                  </a:ext>
                </a:extLst>
              </p:cNvPr>
              <p:cNvSpPr txBox="1"/>
              <p:nvPr/>
            </p:nvSpPr>
            <p:spPr>
              <a:xfrm>
                <a:off x="251520" y="320457"/>
                <a:ext cx="8806358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Radius </a:t>
                </a:r>
                <a:r>
                  <a:rPr lang="fi-FI" sz="2800" dirty="0" err="1"/>
                  <a:t>measurements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more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problematic</a:t>
                </a:r>
                <a:r>
                  <a:rPr lang="fi-FI" sz="2800" dirty="0"/>
                  <a:t>, </a:t>
                </a:r>
                <a:r>
                  <a:rPr lang="fi-FI" sz="2800" dirty="0" err="1"/>
                  <a:t>but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progress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through</a:t>
                </a:r>
                <a:r>
                  <a:rPr lang="fi-FI" sz="2800" dirty="0"/>
                  <a:t> </a:t>
                </a:r>
                <a:r>
                  <a:rPr lang="fi-FI" sz="2800" dirty="0" err="1"/>
                  <a:t>observation</a:t>
                </a:r>
                <a:r>
                  <a:rPr lang="fi-FI" sz="2800" dirty="0"/>
                  <a:t> of X-</a:t>
                </a:r>
                <a:r>
                  <a:rPr lang="fi-FI" sz="2800" dirty="0" err="1"/>
                  <a:t>ray</a:t>
                </a:r>
                <a:r>
                  <a:rPr lang="fi-FI" sz="2800" dirty="0"/>
                  <a:t> emission: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>
                    <a:solidFill>
                      <a:srgbClr val="FF0000"/>
                    </a:solidFill>
                  </a:rPr>
                  <a:t>Cooling of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thermonuclear</a:t>
                </a:r>
                <a:r>
                  <a:rPr lang="fi-FI" sz="2800" dirty="0">
                    <a:solidFill>
                      <a:srgbClr val="FF0000"/>
                    </a:solidFill>
                  </a:rPr>
                  <a:t> X-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ray</a:t>
                </a:r>
                <a:r>
                  <a:rPr lang="fi-FI" sz="2800" dirty="0">
                    <a:solidFill>
                      <a:srgbClr val="FF0000"/>
                    </a:solidFill>
                  </a:rPr>
                  <a:t>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bursts</a:t>
                </a:r>
                <a:r>
                  <a:rPr lang="fi-FI" sz="2800" dirty="0">
                    <a:solidFill>
                      <a:srgbClr val="FF0000"/>
                    </a:solidFill>
                  </a:rPr>
                  <a:t>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provide</a:t>
                </a:r>
                <a:r>
                  <a:rPr lang="fi-FI" sz="2800" dirty="0">
                    <a:solidFill>
                      <a:srgbClr val="FF0000"/>
                    </a:solidFill>
                  </a:rPr>
                  <a:t>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r</a:t>
                </a:r>
                <a:r>
                  <a:rPr lang="fi-FI" sz="2800" dirty="0">
                    <a:solidFill>
                      <a:srgbClr val="FF0000"/>
                    </a:solidFill>
                  </a:rPr>
                  <a:t>adii to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500</m:t>
                    </m:r>
                  </m:oMath>
                </a14:m>
                <a:r>
                  <a:rPr lang="fi-FI" sz="2800" dirty="0">
                    <a:solidFill>
                      <a:srgbClr val="FF0000"/>
                    </a:solidFill>
                  </a:rPr>
                  <a:t>m </a:t>
                </a:r>
                <a:r>
                  <a:rPr lang="fi-FI" dirty="0">
                    <a:solidFill>
                      <a:srgbClr val="FF0000"/>
                    </a:solidFill>
                  </a:rPr>
                  <a:t>[</a:t>
                </a:r>
                <a:r>
                  <a:rPr lang="fi-FI" dirty="0" err="1">
                    <a:solidFill>
                      <a:srgbClr val="FF0000"/>
                    </a:solidFill>
                  </a:rPr>
                  <a:t>Nättilä</a:t>
                </a:r>
                <a:r>
                  <a:rPr lang="fi-FI" dirty="0">
                    <a:solidFill>
                      <a:srgbClr val="FF0000"/>
                    </a:solidFill>
                  </a:rPr>
                  <a:t> et al., </a:t>
                </a:r>
                <a:r>
                  <a:rPr lang="fi-FI" dirty="0" err="1">
                    <a:solidFill>
                      <a:srgbClr val="FF0000"/>
                    </a:solidFill>
                  </a:rPr>
                  <a:t>Astronomy</a:t>
                </a:r>
                <a:r>
                  <a:rPr lang="fi-FI" dirty="0">
                    <a:solidFill>
                      <a:srgbClr val="FF0000"/>
                    </a:solidFill>
                  </a:rPr>
                  <a:t> &amp; </a:t>
                </a:r>
                <a:r>
                  <a:rPr lang="fi-FI" dirty="0" err="1">
                    <a:solidFill>
                      <a:srgbClr val="FF0000"/>
                    </a:solidFill>
                  </a:rPr>
                  <a:t>Astrophysics</a:t>
                </a:r>
                <a:r>
                  <a:rPr lang="fi-FI" dirty="0">
                    <a:solidFill>
                      <a:srgbClr val="FF0000"/>
                    </a:solidFill>
                  </a:rPr>
                  <a:t> 591 (2016), …]</a:t>
                </a:r>
                <a:endParaRPr lang="fi-FI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 err="1"/>
                  <a:t>With</a:t>
                </a:r>
                <a:r>
                  <a:rPr lang="fi-FI" sz="2800" dirty="0"/>
                  <a:t> NICER mission, </a:t>
                </a:r>
                <a:r>
                  <a:rPr lang="fi-FI" sz="2800" dirty="0" err="1"/>
                  <a:t>launched</a:t>
                </a:r>
                <a:r>
                  <a:rPr lang="fi-FI" sz="2800" dirty="0"/>
                  <a:t> 3 </a:t>
                </a:r>
                <a:r>
                  <a:rPr lang="fi-FI" sz="2800" dirty="0" err="1"/>
                  <a:t>June</a:t>
                </a:r>
                <a:r>
                  <a:rPr lang="fi-FI" sz="2800" dirty="0"/>
                  <a:t> 2017, X-</a:t>
                </a:r>
                <a:r>
                  <a:rPr lang="fi-FI" sz="2800" dirty="0" err="1"/>
                  <a:t>ray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pulse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profiling</a:t>
                </a:r>
                <a:r>
                  <a:rPr lang="fi-FI" sz="2800" dirty="0"/>
                  <a:t> </a:t>
                </a:r>
                <a14:m>
                  <m:oMath xmlns:m="http://schemas.openxmlformats.org/officeDocument/2006/math">
                    <m:r>
                      <a:rPr lang="fi-FI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/>
                  <a:t> Radius of a single </a:t>
                </a:r>
                <a:r>
                  <a:rPr lang="fi-FI" sz="2800" dirty="0" err="1"/>
                  <a:t>star</a:t>
                </a:r>
                <a:r>
                  <a:rPr lang="fi-FI" sz="2800" dirty="0"/>
                  <a:t> (</a:t>
                </a:r>
                <a:r>
                  <a:rPr lang="fi-FI" sz="2800" dirty="0" err="1"/>
                  <a:t>perhaps</a:t>
                </a:r>
                <a:r>
                  <a:rPr lang="fi-FI" sz="2800" dirty="0"/>
                  <a:t>) to </a:t>
                </a:r>
                <a14:m>
                  <m:oMath xmlns:m="http://schemas.openxmlformats.org/officeDocument/2006/math">
                    <m:r>
                      <a:rPr lang="fi-FI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200</m:t>
                    </m:r>
                  </m:oMath>
                </a14:m>
                <a:r>
                  <a:rPr lang="fi-FI" sz="2800" dirty="0"/>
                  <a:t>m</a:t>
                </a:r>
              </a:p>
              <a:p>
                <a:endParaRPr lang="fi-FI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04E6A2-02AE-4ABC-BE29-F28BA2782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20457"/>
                <a:ext cx="8806358" cy="3108543"/>
              </a:xfrm>
              <a:prstGeom prst="rect">
                <a:avLst/>
              </a:prstGeom>
              <a:blipFill>
                <a:blip r:embed="rId3"/>
                <a:stretch>
                  <a:fillRect l="-1384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84FCAE7A-C8DF-43BE-9875-99FC38B78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3284984"/>
            <a:ext cx="4053830" cy="35303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7E9B3A-44DA-4426-A0B8-901028FEB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274266"/>
            <a:ext cx="5148064" cy="358373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B45628-3F6C-4CD1-B51F-47B418A72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296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878"/>
    </mc:Choice>
    <mc:Fallback xmlns="">
      <p:transition spd="slow" advTm="36878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4AD61FC-960F-4649-8770-85C3EADC9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6518" y="3212976"/>
            <a:ext cx="4121986" cy="360039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B45628-3F6C-4CD1-B51F-47B418A72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E7547D-D0DF-41EF-98F0-9F493DE0CE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12977"/>
            <a:ext cx="4946295" cy="36450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10E8CA5-FBC0-4373-9DB8-F9804D29DAC6}"/>
                  </a:ext>
                </a:extLst>
              </p:cNvPr>
              <p:cNvSpPr txBox="1"/>
              <p:nvPr/>
            </p:nvSpPr>
            <p:spPr>
              <a:xfrm>
                <a:off x="251520" y="320457"/>
                <a:ext cx="8806358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Radius </a:t>
                </a:r>
                <a:r>
                  <a:rPr lang="fi-FI" sz="2800" dirty="0" err="1"/>
                  <a:t>measurements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more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problematic</a:t>
                </a:r>
                <a:r>
                  <a:rPr lang="fi-FI" sz="2800" dirty="0"/>
                  <a:t>, </a:t>
                </a:r>
                <a:r>
                  <a:rPr lang="fi-FI" sz="2800" dirty="0" err="1"/>
                  <a:t>but</a:t>
                </a:r>
                <a:r>
                  <a:rPr lang="fi-FI" sz="2800" dirty="0"/>
                  <a:t> </a:t>
                </a:r>
                <a:r>
                  <a:rPr lang="fi-FI" sz="2800" dirty="0" err="1"/>
                  <a:t>progress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through</a:t>
                </a:r>
                <a:r>
                  <a:rPr lang="fi-FI" sz="2800" dirty="0"/>
                  <a:t> </a:t>
                </a:r>
                <a:r>
                  <a:rPr lang="fi-FI" sz="2800" dirty="0" err="1"/>
                  <a:t>observation</a:t>
                </a:r>
                <a:r>
                  <a:rPr lang="fi-FI" sz="2800" dirty="0"/>
                  <a:t> of X-</a:t>
                </a:r>
                <a:r>
                  <a:rPr lang="fi-FI" sz="2800" dirty="0" err="1"/>
                  <a:t>ray</a:t>
                </a:r>
                <a:r>
                  <a:rPr lang="fi-FI" sz="2800" dirty="0"/>
                  <a:t> emission: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>
                    <a:solidFill>
                      <a:schemeClr val="tx1"/>
                    </a:solidFill>
                  </a:rPr>
                  <a:t>Cooling of 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thermonuclear</a:t>
                </a:r>
                <a:r>
                  <a:rPr lang="fi-FI" sz="2800" dirty="0">
                    <a:solidFill>
                      <a:schemeClr val="tx1"/>
                    </a:solidFill>
                  </a:rPr>
                  <a:t> X-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ray</a:t>
                </a:r>
                <a:r>
                  <a:rPr lang="fi-FI" sz="2800" dirty="0">
                    <a:solidFill>
                      <a:schemeClr val="tx1"/>
                    </a:solidFill>
                  </a:rPr>
                  <a:t> 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bursts</a:t>
                </a:r>
                <a:r>
                  <a:rPr lang="fi-FI" sz="2800" dirty="0">
                    <a:solidFill>
                      <a:schemeClr val="tx1"/>
                    </a:solidFill>
                  </a:rPr>
                  <a:t> 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provide</a:t>
                </a:r>
                <a:r>
                  <a:rPr lang="fi-FI" sz="2800" dirty="0">
                    <a:solidFill>
                      <a:schemeClr val="tx1"/>
                    </a:solidFill>
                  </a:rPr>
                  <a:t> </a:t>
                </a:r>
                <a:r>
                  <a:rPr lang="fi-FI" sz="2800" dirty="0" err="1">
                    <a:solidFill>
                      <a:schemeClr val="tx1"/>
                    </a:solidFill>
                  </a:rPr>
                  <a:t>radii</a:t>
                </a:r>
                <a:r>
                  <a:rPr lang="fi-FI" sz="2800" dirty="0">
                    <a:solidFill>
                      <a:schemeClr val="tx1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fi-FI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500</m:t>
                    </m:r>
                  </m:oMath>
                </a14:m>
                <a:r>
                  <a:rPr lang="fi-FI" sz="2800" dirty="0">
                    <a:solidFill>
                      <a:schemeClr val="tx1"/>
                    </a:solidFill>
                  </a:rPr>
                  <a:t>m </a:t>
                </a:r>
                <a:r>
                  <a:rPr lang="fi-FI" dirty="0"/>
                  <a:t>[</a:t>
                </a:r>
                <a:r>
                  <a:rPr lang="fi-FI" dirty="0" err="1"/>
                  <a:t>Nättilä</a:t>
                </a:r>
                <a:r>
                  <a:rPr lang="fi-FI" dirty="0"/>
                  <a:t> et al., </a:t>
                </a:r>
                <a:r>
                  <a:rPr lang="fi-FI" dirty="0" err="1"/>
                  <a:t>Astronomy</a:t>
                </a:r>
                <a:r>
                  <a:rPr lang="fi-FI" dirty="0"/>
                  <a:t> &amp; </a:t>
                </a:r>
                <a:r>
                  <a:rPr lang="fi-FI" dirty="0" err="1"/>
                  <a:t>Astrophysics</a:t>
                </a:r>
                <a:r>
                  <a:rPr lang="fi-FI" dirty="0"/>
                  <a:t> 591 (2016), …]</a:t>
                </a:r>
                <a:endParaRPr lang="fi-FI" sz="2800" dirty="0">
                  <a:solidFill>
                    <a:schemeClr val="tx1"/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>
                    <a:solidFill>
                      <a:srgbClr val="FF0000"/>
                    </a:solidFill>
                  </a:rPr>
                  <a:t>With NICER mission,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launched</a:t>
                </a:r>
                <a:r>
                  <a:rPr lang="fi-FI" sz="2800" dirty="0">
                    <a:solidFill>
                      <a:srgbClr val="FF0000"/>
                    </a:solidFill>
                  </a:rPr>
                  <a:t> 3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June</a:t>
                </a:r>
                <a:r>
                  <a:rPr lang="fi-FI" sz="2800" dirty="0">
                    <a:solidFill>
                      <a:srgbClr val="FF0000"/>
                    </a:solidFill>
                  </a:rPr>
                  <a:t> 2017, X-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ray</a:t>
                </a:r>
                <a:r>
                  <a:rPr lang="fi-FI" sz="2800" dirty="0">
                    <a:solidFill>
                      <a:srgbClr val="FF0000"/>
                    </a:solidFill>
                  </a:rPr>
                  <a:t>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pulse</a:t>
                </a:r>
                <a:r>
                  <a:rPr lang="fi-FI" sz="2800" dirty="0">
                    <a:solidFill>
                      <a:srgbClr val="FF0000"/>
                    </a:solidFill>
                  </a:rPr>
                  <a:t>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profiling</a:t>
                </a:r>
                <a:r>
                  <a:rPr lang="fi-FI" sz="28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fi-FI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fi-FI" sz="2800" dirty="0">
                    <a:solidFill>
                      <a:srgbClr val="FF0000"/>
                    </a:solidFill>
                  </a:rPr>
                  <a:t> Radius of a single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star</a:t>
                </a:r>
                <a:r>
                  <a:rPr lang="fi-FI" sz="2800" dirty="0">
                    <a:solidFill>
                      <a:srgbClr val="FF0000"/>
                    </a:solidFill>
                  </a:rPr>
                  <a:t> (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perhaps</a:t>
                </a:r>
                <a:r>
                  <a:rPr lang="fi-FI" sz="2800" dirty="0">
                    <a:solidFill>
                      <a:srgbClr val="FF0000"/>
                    </a:solidFill>
                  </a:rPr>
                  <a:t>) to </a:t>
                </a:r>
                <a14:m>
                  <m:oMath xmlns:m="http://schemas.openxmlformats.org/officeDocument/2006/math">
                    <m:r>
                      <a:rPr lang="fi-FI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200</m:t>
                    </m:r>
                  </m:oMath>
                </a14:m>
                <a:r>
                  <a:rPr lang="fi-FI" sz="2800" dirty="0">
                    <a:solidFill>
                      <a:srgbClr val="FF0000"/>
                    </a:solidFill>
                  </a:rPr>
                  <a:t>m</a:t>
                </a:r>
                <a:endParaRPr lang="fi-FI" sz="2800" dirty="0"/>
              </a:p>
              <a:p>
                <a:endParaRPr lang="fi-FI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10E8CA5-FBC0-4373-9DB8-F9804D29DA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20457"/>
                <a:ext cx="8806358" cy="3108543"/>
              </a:xfrm>
              <a:prstGeom prst="rect">
                <a:avLst/>
              </a:prstGeom>
              <a:blipFill>
                <a:blip r:embed="rId5"/>
                <a:stretch>
                  <a:fillRect l="-1384" t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94111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377"/>
    </mc:Choice>
    <mc:Fallback xmlns="">
      <p:transition spd="slow" advTm="28377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1520" y="539496"/>
                <a:ext cx="5400600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Gravitational </a:t>
                </a:r>
                <a:r>
                  <a:rPr lang="fi-FI" sz="2800" dirty="0" err="1"/>
                  <a:t>wave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breakthrough</a:t>
                </a:r>
                <a:r>
                  <a:rPr lang="fi-FI" sz="2800" dirty="0"/>
                  <a:t>: LIGO and </a:t>
                </a:r>
                <a:r>
                  <a:rPr lang="fi-FI" sz="2800" dirty="0" err="1"/>
                  <a:t>Virgo</a:t>
                </a:r>
                <a:r>
                  <a:rPr lang="fi-FI" sz="2800" dirty="0"/>
                  <a:t> </a:t>
                </a:r>
                <a:r>
                  <a:rPr lang="fi-FI" sz="2800" dirty="0" err="1"/>
                  <a:t>observation</a:t>
                </a:r>
                <a:r>
                  <a:rPr lang="fi-FI" sz="2800" dirty="0"/>
                  <a:t> of NS </a:t>
                </a:r>
                <a:r>
                  <a:rPr lang="fi-FI" sz="2800" dirty="0" err="1"/>
                  <a:t>merger</a:t>
                </a:r>
                <a:r>
                  <a:rPr lang="fi-FI" sz="2800" dirty="0"/>
                  <a:t> 130 </a:t>
                </a:r>
                <a:r>
                  <a:rPr lang="fi-FI" sz="2800" dirty="0" err="1"/>
                  <a:t>million</a:t>
                </a:r>
                <a:r>
                  <a:rPr lang="fi-FI" sz="2800" dirty="0"/>
                  <a:t> ly </a:t>
                </a:r>
                <a:r>
                  <a:rPr lang="fi-FI" sz="2800" dirty="0" err="1"/>
                  <a:t>away</a:t>
                </a:r>
                <a:r>
                  <a:rPr lang="fi-FI" sz="2800" dirty="0"/>
                  <a:t>!</a:t>
                </a:r>
              </a:p>
              <a:p>
                <a:endParaRPr lang="fi-FI" sz="2800" dirty="0"/>
              </a:p>
              <a:p>
                <a:r>
                  <a:rPr lang="en-US" sz="2800" dirty="0"/>
                  <a:t>Three types of potential inputs: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Tidal </a:t>
                </a:r>
                <a:r>
                  <a:rPr lang="en-US" sz="2800" dirty="0" err="1"/>
                  <a:t>deformabilities</a:t>
                </a:r>
                <a:r>
                  <a:rPr lang="en-US" sz="2800" dirty="0"/>
                  <a:t> of the NSs during </a:t>
                </a:r>
                <a:r>
                  <a:rPr lang="en-US" sz="2800" dirty="0" err="1"/>
                  <a:t>inspiral</a:t>
                </a:r>
                <a:r>
                  <a:rPr lang="en-US" sz="2800" dirty="0"/>
                  <a:t> – good measure   of stellar compactness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EM signatures – present if no immediate collapse to a BH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Ringdown </a:t>
                </a:r>
                <a:r>
                  <a:rPr lang="fi-FI" sz="2800" dirty="0" err="1"/>
                  <a:t>pattern</a:t>
                </a:r>
                <a:r>
                  <a:rPr lang="fi-FI" sz="2800" dirty="0"/>
                  <a:t> – </a:t>
                </a:r>
                <a:r>
                  <a:rPr lang="fi-FI" sz="2800" dirty="0" err="1"/>
                  <a:t>sensitive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EoS</a:t>
                </a:r>
                <a:r>
                  <a:rPr lang="fi-FI" sz="2800" dirty="0"/>
                  <a:t> (</a:t>
                </a:r>
                <a:r>
                  <a:rPr lang="fi-FI" sz="2800" dirty="0" err="1"/>
                  <a:t>also</a:t>
                </a:r>
                <a:r>
                  <a:rPr lang="fi-FI" sz="2800" dirty="0"/>
                  <a:t> at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fi-FI" sz="2800" dirty="0"/>
                  <a:t>), </a:t>
                </a:r>
                <a:r>
                  <a:rPr lang="fi-FI" sz="2800" dirty="0" err="1"/>
                  <a:t>but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freq</a:t>
                </a:r>
                <a:r>
                  <a:rPr lang="fi-FI" sz="2800" dirty="0"/>
                  <a:t>. </a:t>
                </a:r>
                <a:r>
                  <a:rPr lang="fi-FI" sz="2800" dirty="0" err="1"/>
                  <a:t>too</a:t>
                </a:r>
                <a:r>
                  <a:rPr lang="fi-FI" sz="2800" dirty="0"/>
                  <a:t> </a:t>
                </a:r>
                <a:r>
                  <a:rPr lang="fi-FI" sz="2800" dirty="0" err="1"/>
                  <a:t>high</a:t>
                </a:r>
                <a:r>
                  <a:rPr lang="fi-FI" sz="2800" dirty="0"/>
                  <a:t> for LIGO</a:t>
                </a:r>
                <a:endParaRPr lang="en-US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39496"/>
                <a:ext cx="5400600" cy="5693866"/>
              </a:xfrm>
              <a:prstGeom prst="rect">
                <a:avLst/>
              </a:prstGeom>
              <a:blipFill>
                <a:blip r:embed="rId3"/>
                <a:stretch>
                  <a:fillRect l="-2370" t="-1071" r="-2257" b="-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17E40D-252F-473A-82D1-312ECA77CE69}"/>
                  </a:ext>
                </a:extLst>
              </p:cNvPr>
              <p:cNvSpPr txBox="1"/>
              <p:nvPr/>
            </p:nvSpPr>
            <p:spPr>
              <a:xfrm>
                <a:off x="256032" y="539496"/>
                <a:ext cx="5400600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Gravitational </a:t>
                </a:r>
                <a:r>
                  <a:rPr lang="fi-FI" sz="2800" dirty="0" err="1"/>
                  <a:t>wave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breakthrough</a:t>
                </a:r>
                <a:r>
                  <a:rPr lang="fi-FI" sz="2800" dirty="0"/>
                  <a:t>: LIGO and </a:t>
                </a:r>
                <a:r>
                  <a:rPr lang="fi-FI" sz="2800" dirty="0" err="1"/>
                  <a:t>Virgo</a:t>
                </a:r>
                <a:r>
                  <a:rPr lang="fi-FI" sz="2800" dirty="0"/>
                  <a:t> </a:t>
                </a:r>
                <a:r>
                  <a:rPr lang="fi-FI" sz="2800" dirty="0" err="1"/>
                  <a:t>observation</a:t>
                </a:r>
                <a:r>
                  <a:rPr lang="fi-FI" sz="2800" dirty="0"/>
                  <a:t> of NS </a:t>
                </a:r>
                <a:r>
                  <a:rPr lang="fi-FI" sz="2800" dirty="0" err="1"/>
                  <a:t>merger</a:t>
                </a:r>
                <a:r>
                  <a:rPr lang="fi-FI" sz="2800" dirty="0"/>
                  <a:t> 130 </a:t>
                </a:r>
                <a:r>
                  <a:rPr lang="fi-FI" sz="2800" dirty="0" err="1"/>
                  <a:t>million</a:t>
                </a:r>
                <a:r>
                  <a:rPr lang="fi-FI" sz="2800" dirty="0"/>
                  <a:t> ly </a:t>
                </a:r>
                <a:r>
                  <a:rPr lang="fi-FI" sz="2800" dirty="0" err="1"/>
                  <a:t>away</a:t>
                </a:r>
                <a:r>
                  <a:rPr lang="fi-FI" sz="2800" dirty="0"/>
                  <a:t>!</a:t>
                </a:r>
              </a:p>
              <a:p>
                <a:endParaRPr lang="fi-FI" sz="2800" dirty="0"/>
              </a:p>
              <a:p>
                <a:r>
                  <a:rPr lang="en-US" sz="2800" dirty="0"/>
                  <a:t>Three types of potential inputs: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srgbClr val="FF0000"/>
                    </a:solidFill>
                  </a:rPr>
                  <a:t>Tidal </a:t>
                </a:r>
                <a:r>
                  <a:rPr lang="en-US" sz="2800" dirty="0" err="1">
                    <a:solidFill>
                      <a:srgbClr val="FF0000"/>
                    </a:solidFill>
                  </a:rPr>
                  <a:t>deformabilities</a:t>
                </a:r>
                <a:r>
                  <a:rPr lang="en-US" sz="2800" dirty="0">
                    <a:solidFill>
                      <a:srgbClr val="FF0000"/>
                    </a:solidFill>
                  </a:rPr>
                  <a:t> of the NSs during </a:t>
                </a:r>
                <a:r>
                  <a:rPr lang="en-US" sz="2800" dirty="0" err="1">
                    <a:solidFill>
                      <a:srgbClr val="FF0000"/>
                    </a:solidFill>
                  </a:rPr>
                  <a:t>inspiral</a:t>
                </a:r>
                <a:r>
                  <a:rPr lang="en-US" sz="2800" dirty="0">
                    <a:solidFill>
                      <a:srgbClr val="FF0000"/>
                    </a:solidFill>
                  </a:rPr>
                  <a:t> – good measure   of stellar compactness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EM signatures – present if no immediate collapse to a BH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Ringdown </a:t>
                </a:r>
                <a:r>
                  <a:rPr lang="fi-FI" sz="2800" dirty="0" err="1"/>
                  <a:t>pattern</a:t>
                </a:r>
                <a:r>
                  <a:rPr lang="fi-FI" sz="2800" dirty="0"/>
                  <a:t> – </a:t>
                </a:r>
                <a:r>
                  <a:rPr lang="fi-FI" sz="2800" dirty="0" err="1"/>
                  <a:t>sensitive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EoS</a:t>
                </a:r>
                <a:r>
                  <a:rPr lang="fi-FI" sz="2800" dirty="0"/>
                  <a:t> (</a:t>
                </a:r>
                <a:r>
                  <a:rPr lang="fi-FI" sz="2800" dirty="0" err="1"/>
                  <a:t>also</a:t>
                </a:r>
                <a:r>
                  <a:rPr lang="fi-FI" sz="2800" dirty="0"/>
                  <a:t> at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fi-FI" sz="2800" dirty="0"/>
                  <a:t>), </a:t>
                </a:r>
                <a:r>
                  <a:rPr lang="fi-FI" sz="2800" dirty="0" err="1"/>
                  <a:t>but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freq</a:t>
                </a:r>
                <a:r>
                  <a:rPr lang="fi-FI" sz="2800" dirty="0"/>
                  <a:t>. </a:t>
                </a:r>
                <a:r>
                  <a:rPr lang="fi-FI" sz="2800" dirty="0" err="1"/>
                  <a:t>too</a:t>
                </a:r>
                <a:r>
                  <a:rPr lang="fi-FI" sz="2800" dirty="0"/>
                  <a:t> </a:t>
                </a:r>
                <a:r>
                  <a:rPr lang="fi-FI" sz="2800" dirty="0" err="1"/>
                  <a:t>high</a:t>
                </a:r>
                <a:r>
                  <a:rPr lang="fi-FI" sz="2800" dirty="0"/>
                  <a:t> for LIGO</a:t>
                </a:r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17E40D-252F-473A-82D1-312ECA77C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032" y="539496"/>
                <a:ext cx="5400600" cy="5693866"/>
              </a:xfrm>
              <a:prstGeom prst="rect">
                <a:avLst/>
              </a:prstGeom>
              <a:blipFill>
                <a:blip r:embed="rId4"/>
                <a:stretch>
                  <a:fillRect l="-2370" t="-1071" r="-2144" b="-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43A75A1-ADD3-42B1-B698-67292424BC4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19"/>
          <a:stretch/>
        </p:blipFill>
        <p:spPr>
          <a:xfrm>
            <a:off x="5724128" y="2132856"/>
            <a:ext cx="3312368" cy="471312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9589F4-6A9E-438F-AF45-01FB632BB9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681" y="-13390"/>
            <a:ext cx="3179127" cy="21462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D9AFE5-BFB8-4276-9E27-4B657932427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" t="2578" r="287" b="1664"/>
          <a:stretch/>
        </p:blipFill>
        <p:spPr>
          <a:xfrm>
            <a:off x="247008" y="2060848"/>
            <a:ext cx="5189088" cy="41938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C62EB2-633F-430D-8E98-F099CB2ED2DB}"/>
              </a:ext>
            </a:extLst>
          </p:cNvPr>
          <p:cNvSpPr/>
          <p:nvPr/>
        </p:nvSpPr>
        <p:spPr>
          <a:xfrm>
            <a:off x="251520" y="6372036"/>
            <a:ext cx="5728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/>
              <a:t>LIGO and </a:t>
            </a:r>
            <a:r>
              <a:rPr lang="fi-FI" dirty="0" err="1"/>
              <a:t>Virgo</a:t>
            </a:r>
            <a:r>
              <a:rPr lang="fi-FI" dirty="0"/>
              <a:t> </a:t>
            </a:r>
            <a:r>
              <a:rPr lang="fi-FI" dirty="0" err="1"/>
              <a:t>collaborations</a:t>
            </a:r>
            <a:r>
              <a:rPr lang="fi-FI" dirty="0"/>
              <a:t>, PRL 119 (2017)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525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847"/>
    </mc:Choice>
    <mc:Fallback xmlns="">
      <p:transition spd="slow" advTm="718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1520" y="332656"/>
                <a:ext cx="8435280" cy="1850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Tidal </a:t>
                </a:r>
                <a:r>
                  <a:rPr lang="fi-FI" sz="2800" dirty="0" err="1"/>
                  <a:t>deformability</a:t>
                </a:r>
                <a:r>
                  <a:rPr lang="fi-FI" sz="2800" dirty="0"/>
                  <a:t>: How </a:t>
                </a:r>
                <a:r>
                  <a:rPr lang="fi-FI" sz="2800" dirty="0" err="1"/>
                  <a:t>large</a:t>
                </a:r>
                <a:r>
                  <a:rPr lang="fi-FI" sz="2800" dirty="0"/>
                  <a:t> a </a:t>
                </a:r>
                <a:r>
                  <a:rPr lang="fi-FI" sz="2800" dirty="0" err="1"/>
                  <a:t>quadrupolar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moment</a:t>
                </a:r>
                <a:r>
                  <a:rPr lang="fi-FI" sz="2800" dirty="0"/>
                  <a:t> a </a:t>
                </a:r>
                <a:r>
                  <a:rPr lang="fi-FI" sz="2800" dirty="0" err="1"/>
                  <a:t>star’s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gravitational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field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develops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due</a:t>
                </a:r>
                <a:r>
                  <a:rPr lang="fi-FI" sz="2800" dirty="0"/>
                  <a:t> to an </a:t>
                </a:r>
                <a:r>
                  <a:rPr lang="fi-FI" sz="2800" dirty="0" err="1"/>
                  <a:t>external</a:t>
                </a:r>
                <a:r>
                  <a:rPr lang="fi-FI" sz="2800" dirty="0"/>
                  <a:t> </a:t>
                </a:r>
                <a:r>
                  <a:rPr lang="fi-FI" sz="2800" dirty="0" err="1"/>
                  <a:t>quadrupolar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field</a:t>
                </a:r>
                <a:endParaRPr lang="fi-FI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sSub>
                        <m:sSubPr>
                          <m:ctrl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fi-FI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32656"/>
                <a:ext cx="8435280" cy="1850571"/>
              </a:xfrm>
              <a:prstGeom prst="rect">
                <a:avLst/>
              </a:prstGeom>
              <a:blipFill>
                <a:blip r:embed="rId3"/>
                <a:stretch>
                  <a:fillRect l="-1445" t="-33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4BB7B0-C505-498D-A5DB-1D9E4BADAE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820"/>
          <a:stretch/>
        </p:blipFill>
        <p:spPr>
          <a:xfrm>
            <a:off x="1115616" y="3717032"/>
            <a:ext cx="6741666" cy="29523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D2998A-DDAF-4CF7-95EE-7107E7FB45BB}"/>
                  </a:ext>
                </a:extLst>
              </p:cNvPr>
              <p:cNvSpPr txBox="1"/>
              <p:nvPr/>
            </p:nvSpPr>
            <p:spPr>
              <a:xfrm>
                <a:off x="251520" y="332656"/>
                <a:ext cx="8435280" cy="3143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Tidal </a:t>
                </a:r>
                <a:r>
                  <a:rPr lang="fi-FI" sz="2800" dirty="0" err="1"/>
                  <a:t>deformability</a:t>
                </a:r>
                <a:r>
                  <a:rPr lang="fi-FI" sz="2800" dirty="0"/>
                  <a:t>: How </a:t>
                </a:r>
                <a:r>
                  <a:rPr lang="fi-FI" sz="2800" dirty="0" err="1"/>
                  <a:t>large</a:t>
                </a:r>
                <a:r>
                  <a:rPr lang="fi-FI" sz="2800" dirty="0"/>
                  <a:t> a </a:t>
                </a:r>
                <a:r>
                  <a:rPr lang="fi-FI" sz="2800" dirty="0" err="1"/>
                  <a:t>quadrupolar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moment</a:t>
                </a:r>
                <a:r>
                  <a:rPr lang="fi-FI" sz="2800" dirty="0"/>
                  <a:t> a </a:t>
                </a:r>
                <a:r>
                  <a:rPr lang="fi-FI" sz="2800" dirty="0" err="1"/>
                  <a:t>star’s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gravitational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field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develops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due</a:t>
                </a:r>
                <a:r>
                  <a:rPr lang="fi-FI" sz="2800" dirty="0"/>
                  <a:t> to an </a:t>
                </a:r>
                <a:r>
                  <a:rPr lang="fi-FI" sz="2800" dirty="0" err="1"/>
                  <a:t>external</a:t>
                </a:r>
                <a:r>
                  <a:rPr lang="fi-FI" sz="2800" dirty="0"/>
                  <a:t> </a:t>
                </a:r>
                <a:r>
                  <a:rPr lang="fi-FI" sz="2800" dirty="0" err="1"/>
                  <a:t>quadrupolar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field</a:t>
                </a:r>
                <a:endParaRPr lang="fi-FI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sSub>
                        <m:sSubPr>
                          <m:ctrl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fi-FI" sz="2800" dirty="0"/>
              </a:p>
              <a:p>
                <a:endParaRPr lang="fi-FI" sz="2800" dirty="0"/>
              </a:p>
              <a:p>
                <a:r>
                  <a:rPr lang="en-US" sz="2800" dirty="0"/>
                  <a:t>Substantial effect on observed GW waveform during </a:t>
                </a:r>
                <a:r>
                  <a:rPr lang="en-US" sz="2800" dirty="0" err="1"/>
                  <a:t>inspiral</a:t>
                </a:r>
                <a:r>
                  <a:rPr lang="en-US" sz="2800" dirty="0"/>
                  <a:t> phase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D2998A-DDAF-4CF7-95EE-7107E7FB4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32656"/>
                <a:ext cx="8435280" cy="3143233"/>
              </a:xfrm>
              <a:prstGeom prst="rect">
                <a:avLst/>
              </a:prstGeom>
              <a:blipFill>
                <a:blip r:embed="rId5"/>
                <a:stretch>
                  <a:fillRect l="-1445" t="-1942" b="-4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9EEA5CA-3977-4D40-A99C-382E0DA15125}"/>
              </a:ext>
            </a:extLst>
          </p:cNvPr>
          <p:cNvSpPr txBox="1"/>
          <p:nvPr/>
        </p:nvSpPr>
        <p:spPr>
          <a:xfrm>
            <a:off x="5220072" y="63720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et al., PRD 88 (2013)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132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73"/>
    </mc:Choice>
    <mc:Fallback xmlns="">
      <p:transition spd="slow" advTm="520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1520" y="332656"/>
                <a:ext cx="8435280" cy="3162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Tidal </a:t>
                </a:r>
                <a:r>
                  <a:rPr lang="fi-FI" sz="2800" dirty="0" err="1"/>
                  <a:t>deformability</a:t>
                </a:r>
                <a:r>
                  <a:rPr lang="fi-FI" sz="2800" dirty="0"/>
                  <a:t>: How </a:t>
                </a:r>
                <a:r>
                  <a:rPr lang="fi-FI" sz="2800" dirty="0" err="1"/>
                  <a:t>large</a:t>
                </a:r>
                <a:r>
                  <a:rPr lang="fi-FI" sz="2800" dirty="0"/>
                  <a:t> a </a:t>
                </a:r>
                <a:r>
                  <a:rPr lang="fi-FI" sz="2800" dirty="0" err="1"/>
                  <a:t>quadrupolar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moment</a:t>
                </a:r>
                <a:r>
                  <a:rPr lang="fi-FI" sz="2800" dirty="0"/>
                  <a:t> a </a:t>
                </a:r>
                <a:r>
                  <a:rPr lang="fi-FI" sz="2800" dirty="0" err="1"/>
                  <a:t>star’s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gravitational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field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develops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due</a:t>
                </a:r>
                <a:r>
                  <a:rPr lang="fi-FI" sz="2800" dirty="0"/>
                  <a:t> to an </a:t>
                </a:r>
                <a:r>
                  <a:rPr lang="fi-FI" sz="2800" dirty="0" err="1"/>
                  <a:t>external</a:t>
                </a:r>
                <a:r>
                  <a:rPr lang="fi-FI" sz="2800" dirty="0"/>
                  <a:t> </a:t>
                </a:r>
                <a:r>
                  <a:rPr lang="fi-FI" sz="2800" dirty="0" err="1"/>
                  <a:t>quadrupolar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field</a:t>
                </a:r>
                <a:endParaRPr lang="fi-FI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sSub>
                        <m:sSubPr>
                          <m:ctrlPr>
                            <a:rPr lang="el-GR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fi-FI" sz="2800" dirty="0"/>
              </a:p>
              <a:p>
                <a:endParaRPr lang="fi-FI" sz="2800" dirty="0"/>
              </a:p>
              <a:p>
                <a:r>
                  <a:rPr lang="en-US" sz="2800" dirty="0">
                    <a:solidFill>
                      <a:schemeClr val="tx1"/>
                    </a:solidFill>
                  </a:rPr>
                  <a:t>However, no detection by LIGO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Upper limit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(1.4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)&lt;800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at 90% credence (low spin prior)</a:t>
                </a:r>
                <a:endParaRPr lang="en-US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32656"/>
                <a:ext cx="8435280" cy="3162019"/>
              </a:xfrm>
              <a:prstGeom prst="rect">
                <a:avLst/>
              </a:prstGeom>
              <a:blipFill>
                <a:blip r:embed="rId2"/>
                <a:stretch>
                  <a:fillRect l="-1445" t="-1931" b="-4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17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00434F-D299-4F5A-AF87-BDEFBF7DA0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8" r="2562" b="978"/>
          <a:stretch/>
        </p:blipFill>
        <p:spPr>
          <a:xfrm>
            <a:off x="1187624" y="3645024"/>
            <a:ext cx="6549183" cy="299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66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51"/>
    </mc:Choice>
    <mc:Fallback xmlns="">
      <p:transition spd="slow" advTm="3065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43A75A1-ADD3-42B1-B698-67292424BC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19"/>
          <a:stretch/>
        </p:blipFill>
        <p:spPr>
          <a:xfrm>
            <a:off x="5724128" y="2132856"/>
            <a:ext cx="3312368" cy="47131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1520" y="543446"/>
                <a:ext cx="5400600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Gravitational </a:t>
                </a:r>
                <a:r>
                  <a:rPr lang="fi-FI" sz="2800" dirty="0" err="1"/>
                  <a:t>wave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breakthrough</a:t>
                </a:r>
                <a:r>
                  <a:rPr lang="fi-FI" sz="2800" dirty="0"/>
                  <a:t>: LIGO and VIRGO observation of NS </a:t>
                </a:r>
                <a:r>
                  <a:rPr lang="fi-FI" sz="2800" dirty="0" err="1"/>
                  <a:t>merger</a:t>
                </a:r>
                <a:r>
                  <a:rPr lang="fi-FI" sz="2800" dirty="0"/>
                  <a:t> 130 </a:t>
                </a:r>
                <a:r>
                  <a:rPr lang="fi-FI" sz="2800" dirty="0" err="1"/>
                  <a:t>million</a:t>
                </a:r>
                <a:r>
                  <a:rPr lang="fi-FI" sz="2800" dirty="0"/>
                  <a:t> ly </a:t>
                </a:r>
                <a:r>
                  <a:rPr lang="fi-FI" sz="2800" dirty="0" err="1"/>
                  <a:t>away</a:t>
                </a:r>
                <a:r>
                  <a:rPr lang="fi-FI" sz="2800" dirty="0"/>
                  <a:t>!</a:t>
                </a:r>
              </a:p>
              <a:p>
                <a:endParaRPr lang="fi-FI" sz="2800" dirty="0"/>
              </a:p>
              <a:p>
                <a:r>
                  <a:rPr lang="en-US" sz="2800" dirty="0"/>
                  <a:t>Three types of potential inputs: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Tidal </a:t>
                </a:r>
                <a:r>
                  <a:rPr lang="en-US" sz="2800" dirty="0" err="1"/>
                  <a:t>deformabilities</a:t>
                </a:r>
                <a:r>
                  <a:rPr lang="en-US" sz="2800" dirty="0"/>
                  <a:t> of the NSs during </a:t>
                </a:r>
                <a:r>
                  <a:rPr lang="en-US" sz="2800" dirty="0" err="1"/>
                  <a:t>inspiral</a:t>
                </a:r>
                <a:r>
                  <a:rPr lang="en-US" sz="2800" dirty="0"/>
                  <a:t> – good measure   of stellar compactness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srgbClr val="FF0000"/>
                    </a:solidFill>
                  </a:rPr>
                  <a:t>EM signatures – present if no immediate collapse to a BH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Ringdown </a:t>
                </a:r>
                <a:r>
                  <a:rPr lang="fi-FI" sz="2800" dirty="0" err="1"/>
                  <a:t>pattern</a:t>
                </a:r>
                <a:r>
                  <a:rPr lang="fi-FI" sz="2800" dirty="0"/>
                  <a:t> – </a:t>
                </a:r>
                <a:r>
                  <a:rPr lang="fi-FI" sz="2800" dirty="0" err="1"/>
                  <a:t>sensitive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EoS</a:t>
                </a:r>
                <a:r>
                  <a:rPr lang="fi-FI" sz="2800" dirty="0"/>
                  <a:t> (</a:t>
                </a:r>
                <a:r>
                  <a:rPr lang="fi-FI" sz="2800" dirty="0" err="1"/>
                  <a:t>also</a:t>
                </a:r>
                <a:r>
                  <a:rPr lang="fi-FI" sz="2800" dirty="0"/>
                  <a:t> at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fi-FI" sz="2800" dirty="0"/>
                  <a:t>), </a:t>
                </a:r>
                <a:r>
                  <a:rPr lang="fi-FI" sz="2800" dirty="0" err="1"/>
                  <a:t>but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freq</a:t>
                </a:r>
                <a:r>
                  <a:rPr lang="fi-FI" sz="2800" dirty="0"/>
                  <a:t>. </a:t>
                </a:r>
                <a:r>
                  <a:rPr lang="fi-FI" sz="2800" dirty="0" err="1"/>
                  <a:t>too</a:t>
                </a:r>
                <a:r>
                  <a:rPr lang="fi-FI" sz="2800" dirty="0"/>
                  <a:t> </a:t>
                </a:r>
                <a:r>
                  <a:rPr lang="fi-FI" sz="2800" dirty="0" err="1"/>
                  <a:t>high</a:t>
                </a:r>
                <a:r>
                  <a:rPr lang="fi-FI" sz="2800" dirty="0"/>
                  <a:t> for LIGO</a:t>
                </a:r>
                <a:endParaRPr lang="en-US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43446"/>
                <a:ext cx="5400600" cy="5693866"/>
              </a:xfrm>
              <a:prstGeom prst="rect">
                <a:avLst/>
              </a:prstGeom>
              <a:blipFill>
                <a:blip r:embed="rId4"/>
                <a:stretch>
                  <a:fillRect l="-2370" t="-964" r="-2257" b="-21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18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9589F4-6A9E-438F-AF45-01FB632BB9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681" y="-13390"/>
            <a:ext cx="3179127" cy="21462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1059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96"/>
    </mc:Choice>
    <mc:Fallback xmlns="">
      <p:transition spd="slow" advTm="289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11AE54-3B02-440E-A22D-D928F8883684}"/>
                  </a:ext>
                </a:extLst>
              </p:cNvPr>
              <p:cNvSpPr txBox="1"/>
              <p:nvPr/>
            </p:nvSpPr>
            <p:spPr>
              <a:xfrm>
                <a:off x="457200" y="4293096"/>
                <a:ext cx="8579296" cy="2287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EM counterpart: short gamma ray burst detected 1.7s after GW measurement, followed by an optical signal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 err="1"/>
                  <a:t>Kilonova</a:t>
                </a:r>
                <a:r>
                  <a:rPr lang="en-US" sz="2800" dirty="0"/>
                  <a:t>: Decay of heavy r-process elements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GRB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/>
                  <a:t> Proposed upper limit for the maximal mass of NSs: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Sup>
                      <m:sSubSup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2.16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−0.15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+0.17</m:t>
                        </m:r>
                      </m:sup>
                    </m:sSubSup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dirty="0"/>
                  <a:t> [Rezzolla, Most, Weih, ApJ 852 (2018)]</a:t>
                </a:r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11AE54-3B02-440E-A22D-D928F8883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293096"/>
                <a:ext cx="8579296" cy="2287421"/>
              </a:xfrm>
              <a:prstGeom prst="rect">
                <a:avLst/>
              </a:prstGeom>
              <a:blipFill>
                <a:blip r:embed="rId2"/>
                <a:stretch>
                  <a:fillRect l="-1421" t="-2400" b="-6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4222D6D2-3630-43AF-95F8-299A0120CB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800" y="332656"/>
            <a:ext cx="6624736" cy="3726415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914EC791-1F2A-4593-9330-7D886F842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19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3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367"/>
    </mc:Choice>
    <mc:Fallback xmlns="">
      <p:transition spd="slow" advTm="5136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ACF1587-D139-4D25-B6AC-227E07D5A9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4" t="5347" r="1098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67544" y="5664150"/>
                <a:ext cx="828092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chemeClr val="bg1"/>
                    </a:solidFill>
                  </a:rPr>
                  <a:t> years ago,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chemeClr val="bg1"/>
                    </a:solidFill>
                  </a:rPr>
                  <a:t>m away from us, two stars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chemeClr val="bg1"/>
                    </a:solidFill>
                  </a:rPr>
                  <a:t>m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chemeClr val="bg1"/>
                    </a:solidFill>
                  </a:rPr>
                  <a:t>kg crossed paths.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664150"/>
                <a:ext cx="8280920" cy="1077218"/>
              </a:xfrm>
              <a:prstGeom prst="rect">
                <a:avLst/>
              </a:prstGeom>
              <a:blipFill>
                <a:blip r:embed="rId4"/>
                <a:stretch>
                  <a:fillRect t="-6780" r="-2283" b="-18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4052D6-4486-44FF-BBC0-6B34B1A92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85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927"/>
    </mc:Choice>
    <mc:Fallback xmlns="">
      <p:transition advTm="40927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43A75A1-ADD3-42B1-B698-67292424BC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19"/>
          <a:stretch/>
        </p:blipFill>
        <p:spPr>
          <a:xfrm>
            <a:off x="5724128" y="2132856"/>
            <a:ext cx="3312368" cy="47131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1520" y="543446"/>
                <a:ext cx="5400600" cy="56938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/>
                  <a:t>Gravitational </a:t>
                </a:r>
                <a:r>
                  <a:rPr lang="fi-FI" sz="2800" dirty="0" err="1"/>
                  <a:t>wave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breakthrough</a:t>
                </a:r>
                <a:r>
                  <a:rPr lang="fi-FI" sz="2800" dirty="0"/>
                  <a:t>: LIGO and VIRGO observation of NS </a:t>
                </a:r>
                <a:r>
                  <a:rPr lang="fi-FI" sz="2800" dirty="0" err="1"/>
                  <a:t>merger</a:t>
                </a:r>
                <a:r>
                  <a:rPr lang="fi-FI" sz="2800" dirty="0"/>
                  <a:t> 130 </a:t>
                </a:r>
                <a:r>
                  <a:rPr lang="fi-FI" sz="2800" dirty="0" err="1"/>
                  <a:t>million</a:t>
                </a:r>
                <a:r>
                  <a:rPr lang="fi-FI" sz="2800" dirty="0"/>
                  <a:t> ly </a:t>
                </a:r>
                <a:r>
                  <a:rPr lang="fi-FI" sz="2800" dirty="0" err="1"/>
                  <a:t>away</a:t>
                </a:r>
                <a:r>
                  <a:rPr lang="fi-FI" sz="2800" dirty="0"/>
                  <a:t>!</a:t>
                </a:r>
              </a:p>
              <a:p>
                <a:endParaRPr lang="fi-FI" sz="2800" dirty="0"/>
              </a:p>
              <a:p>
                <a:r>
                  <a:rPr lang="en-US" sz="2800" dirty="0"/>
                  <a:t>Three types of potential inputs: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Tidal </a:t>
                </a:r>
                <a:r>
                  <a:rPr lang="en-US" sz="2800" dirty="0" err="1"/>
                  <a:t>deformabilities</a:t>
                </a:r>
                <a:r>
                  <a:rPr lang="en-US" sz="2800" dirty="0"/>
                  <a:t> of the NSs during </a:t>
                </a:r>
                <a:r>
                  <a:rPr lang="en-US" sz="2800" dirty="0" err="1"/>
                  <a:t>inspiral</a:t>
                </a:r>
                <a:r>
                  <a:rPr lang="en-US" sz="2800" dirty="0"/>
                  <a:t> – good measure   of stellar compactness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EM signatures – present if no immediate collapse to a BH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srgbClr val="FF0000"/>
                    </a:solidFill>
                  </a:rPr>
                  <a:t>Ringdown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pattern</a:t>
                </a:r>
                <a:r>
                  <a:rPr lang="fi-FI" sz="2800" dirty="0">
                    <a:solidFill>
                      <a:srgbClr val="FF0000"/>
                    </a:solidFill>
                  </a:rPr>
                  <a:t> –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sensitive</a:t>
                </a:r>
                <a:r>
                  <a:rPr lang="fi-FI" sz="2800" dirty="0">
                    <a:solidFill>
                      <a:srgbClr val="FF0000"/>
                    </a:solidFill>
                  </a:rPr>
                  <a:t> to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EoS</a:t>
                </a:r>
                <a:r>
                  <a:rPr lang="fi-FI" sz="2800" dirty="0">
                    <a:solidFill>
                      <a:srgbClr val="FF0000"/>
                    </a:solidFill>
                  </a:rPr>
                  <a:t> (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also</a:t>
                </a:r>
                <a:r>
                  <a:rPr lang="fi-FI" sz="2800" dirty="0">
                    <a:solidFill>
                      <a:srgbClr val="FF0000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fi-FI" sz="2800" dirty="0">
                    <a:solidFill>
                      <a:srgbClr val="FF0000"/>
                    </a:solidFill>
                  </a:rPr>
                  <a:t>),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but</a:t>
                </a:r>
                <a:r>
                  <a:rPr lang="fi-FI" sz="2800" dirty="0">
                    <a:solidFill>
                      <a:srgbClr val="FF0000"/>
                    </a:solidFill>
                  </a:rPr>
                  <a:t>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freq</a:t>
                </a:r>
                <a:r>
                  <a:rPr lang="fi-FI" sz="2800" dirty="0">
                    <a:solidFill>
                      <a:srgbClr val="FF0000"/>
                    </a:solidFill>
                  </a:rPr>
                  <a:t>.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too</a:t>
                </a:r>
                <a:r>
                  <a:rPr lang="fi-FI" sz="2800" dirty="0">
                    <a:solidFill>
                      <a:srgbClr val="FF0000"/>
                    </a:solidFill>
                  </a:rPr>
                  <a:t> </a:t>
                </a:r>
                <a:r>
                  <a:rPr lang="fi-FI" sz="2800" dirty="0" err="1">
                    <a:solidFill>
                      <a:srgbClr val="FF0000"/>
                    </a:solidFill>
                  </a:rPr>
                  <a:t>high</a:t>
                </a:r>
                <a:r>
                  <a:rPr lang="fi-FI" sz="2800" dirty="0">
                    <a:solidFill>
                      <a:srgbClr val="FF0000"/>
                    </a:solidFill>
                  </a:rPr>
                  <a:t> for LIGO</a:t>
                </a:r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43446"/>
                <a:ext cx="5400600" cy="5693866"/>
              </a:xfrm>
              <a:prstGeom prst="rect">
                <a:avLst/>
              </a:prstGeom>
              <a:blipFill>
                <a:blip r:embed="rId4"/>
                <a:stretch>
                  <a:fillRect l="-2370" t="-964" r="-2257" b="-21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20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9589F4-6A9E-438F-AF45-01FB632BB9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681" y="-13390"/>
            <a:ext cx="3179127" cy="2146246"/>
          </a:xfrm>
          <a:prstGeom prst="rect">
            <a:avLst/>
          </a:prstGeom>
        </p:spPr>
      </p:pic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644D5332-CCAF-4803-B3CC-0FAA15465A0B}"/>
              </a:ext>
            </a:extLst>
          </p:cNvPr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20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286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23"/>
    </mc:Choice>
    <mc:Fallback xmlns="">
      <p:transition spd="slow" advTm="6123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811AE54-3B02-440E-A22D-D928F8883684}"/>
              </a:ext>
            </a:extLst>
          </p:cNvPr>
          <p:cNvSpPr txBox="1"/>
          <p:nvPr/>
        </p:nvSpPr>
        <p:spPr>
          <a:xfrm>
            <a:off x="395536" y="332656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800" dirty="0"/>
              <a:t>Ringdown pattern: Unlike in BH mergers, expect a complex period of relaxation characterized by GW spectrum sensitive to both initial NS masses and the </a:t>
            </a:r>
            <a:r>
              <a:rPr lang="en-US" sz="2800" dirty="0" err="1"/>
              <a:t>EoS</a:t>
            </a:r>
            <a:endParaRPr lang="en-US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1AA065-BA72-4563-8B4F-124FEA726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72816"/>
            <a:ext cx="7344816" cy="47183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514FF8-35C3-444C-B1BD-FA73B8D603E6}"/>
              </a:ext>
            </a:extLst>
          </p:cNvPr>
          <p:cNvSpPr txBox="1"/>
          <p:nvPr/>
        </p:nvSpPr>
        <p:spPr>
          <a:xfrm>
            <a:off x="4211960" y="638132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Baiotti</a:t>
            </a:r>
            <a:r>
              <a:rPr lang="en-US" dirty="0"/>
              <a:t>, </a:t>
            </a:r>
            <a:r>
              <a:rPr lang="en-US" dirty="0" err="1"/>
              <a:t>Rezzolla</a:t>
            </a:r>
            <a:r>
              <a:rPr lang="en-US" dirty="0"/>
              <a:t>, </a:t>
            </a:r>
            <a:r>
              <a:rPr lang="en-US" dirty="0" err="1"/>
              <a:t>Rept.Prog.Phys</a:t>
            </a:r>
            <a:r>
              <a:rPr lang="en-US" dirty="0"/>
              <a:t>. 80 (2017)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0D78989-1530-4416-9098-965A1AF43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21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62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31"/>
    </mc:Choice>
    <mc:Fallback xmlns="">
      <p:transition spd="slow" advTm="3133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811AE54-3B02-440E-A22D-D928F8883684}"/>
              </a:ext>
            </a:extLst>
          </p:cNvPr>
          <p:cNvSpPr txBox="1"/>
          <p:nvPr/>
        </p:nvSpPr>
        <p:spPr>
          <a:xfrm>
            <a:off x="395536" y="332656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800" dirty="0"/>
              <a:t>Post-merger dynamics can be studied with relativistic hydrodynamics, showing marked sensitivity to </a:t>
            </a:r>
            <a:r>
              <a:rPr lang="en-US" sz="2800" dirty="0" err="1"/>
              <a:t>EoS</a:t>
            </a:r>
            <a:r>
              <a:rPr lang="en-US" sz="2800" dirty="0"/>
              <a:t>, but frequency range (currently) too high for LIGO and Virgo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DA2938-F534-4E9B-A7D7-516466951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4864"/>
            <a:ext cx="8684758" cy="36137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8E5E17-7590-46B1-884F-8BDF5B4FE548}"/>
              </a:ext>
            </a:extLst>
          </p:cNvPr>
          <p:cNvSpPr txBox="1"/>
          <p:nvPr/>
        </p:nvSpPr>
        <p:spPr>
          <a:xfrm>
            <a:off x="4355976" y="594928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Takami</a:t>
            </a:r>
            <a:r>
              <a:rPr lang="en-US" dirty="0"/>
              <a:t>, </a:t>
            </a:r>
            <a:r>
              <a:rPr lang="en-US" dirty="0" err="1"/>
              <a:t>Rezzolla</a:t>
            </a:r>
            <a:r>
              <a:rPr lang="en-US" dirty="0"/>
              <a:t>, </a:t>
            </a:r>
            <a:r>
              <a:rPr lang="en-US" dirty="0" err="1"/>
              <a:t>Baiotti</a:t>
            </a:r>
            <a:r>
              <a:rPr lang="en-US" dirty="0"/>
              <a:t>, PRD 91 (2015)</a:t>
            </a: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1923E30-3667-4766-82C9-8DE3AACF6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22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33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556"/>
    </mc:Choice>
    <mc:Fallback xmlns="">
      <p:transition spd="slow" advTm="43556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2852936"/>
            <a:ext cx="6013648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err="1"/>
              <a:t>EoS</a:t>
            </a:r>
            <a:r>
              <a:rPr lang="en-US" sz="4000" dirty="0"/>
              <a:t> – theoretical limits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53909"/>
      </p:ext>
    </p:extLst>
  </p:cSld>
  <p:clrMapOvr>
    <a:masterClrMapping/>
  </p:clrMapOvr>
  <p:transition advTm="2861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4221088"/>
                <a:ext cx="8522635" cy="2431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Low-density behavior of </a:t>
                </a:r>
                <a:r>
                  <a:rPr lang="en-US" sz="2800" dirty="0" err="1"/>
                  <a:t>EoS</a:t>
                </a:r>
                <a:r>
                  <a:rPr lang="en-US" sz="2800" dirty="0"/>
                  <a:t> well known from nuclear theory side. Challenges begin close to saturation density:</a:t>
                </a: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At </a:t>
                </a:r>
                <a14:m>
                  <m:oMath xmlns:m="http://schemas.openxmlformats.org/officeDocument/2006/math">
                    <m:r>
                      <a:rPr lang="fi-FI" sz="2400" b="0" i="1" smtClean="0">
                        <a:latin typeface="Cambria Math"/>
                      </a:rPr>
                      <m:t>1.1</m:t>
                    </m:r>
                    <m:sSub>
                      <m:sSubPr>
                        <m:ctrlPr>
                          <a:rPr lang="fi-FI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fi-FI" sz="24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400" dirty="0"/>
                  <a:t>, current errors in Chiral Effective Theory </a:t>
                </a:r>
                <a:r>
                  <a:rPr lang="en-US" sz="2400" dirty="0" err="1"/>
                  <a:t>EoS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fi-FI" sz="2400" b="0" i="1" smtClean="0">
                        <a:latin typeface="Cambria Math"/>
                        <a:ea typeface="Cambria Math"/>
                      </a:rPr>
                      <m:t>24%</m:t>
                    </m:r>
                  </m:oMath>
                </a14:m>
                <a:r>
                  <a:rPr lang="en-US" sz="2400" dirty="0"/>
                  <a:t> - mostly due to uncertainties in effective theory parameters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State-of-the-art </a:t>
                </a:r>
                <a:r>
                  <a:rPr lang="en-US" sz="2400" dirty="0" err="1"/>
                  <a:t>EoS</a:t>
                </a:r>
                <a:r>
                  <a:rPr lang="en-US" sz="2400" dirty="0"/>
                  <a:t> NNNLO in chiral perturbation theory power counting </a:t>
                </a:r>
                <a:r>
                  <a:rPr lang="en-US" dirty="0"/>
                  <a:t>[</a:t>
                </a:r>
                <a:r>
                  <a:rPr lang="en-US" dirty="0" err="1"/>
                  <a:t>Tews</a:t>
                </a:r>
                <a:r>
                  <a:rPr lang="en-US" dirty="0"/>
                  <a:t> et al., PRL 110 (2013), </a:t>
                </a:r>
                <a:r>
                  <a:rPr lang="en-US" dirty="0" err="1"/>
                  <a:t>Hebeler</a:t>
                </a:r>
                <a:r>
                  <a:rPr lang="en-US" dirty="0"/>
                  <a:t> et al., </a:t>
                </a:r>
                <a:r>
                  <a:rPr lang="en-US" dirty="0" err="1"/>
                  <a:t>ApJ</a:t>
                </a:r>
                <a:r>
                  <a:rPr lang="en-US" dirty="0"/>
                  <a:t> 772 (2013)]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221088"/>
                <a:ext cx="8522635" cy="2431435"/>
              </a:xfrm>
              <a:prstGeom prst="rect">
                <a:avLst/>
              </a:prstGeom>
              <a:blipFill>
                <a:blip r:embed="rId3"/>
                <a:stretch>
                  <a:fillRect l="-1431" t="-2256" r="-501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6632"/>
            <a:ext cx="6336704" cy="396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4860032" y="836712"/>
            <a:ext cx="1692188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72200" y="620688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50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36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24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933495"/>
      </p:ext>
    </p:extLst>
  </p:cSld>
  <p:clrMapOvr>
    <a:masterClrMapping/>
  </p:clrMapOvr>
  <p:transition advTm="72649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rjvuori\Desktop\quarkmatter\vie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12" y="128766"/>
            <a:ext cx="6293498" cy="3942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3528" y="4221088"/>
                <a:ext cx="8712968" cy="24314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Asymptotic freedom of QCD </a:t>
                </a:r>
                <a14:m>
                  <m:oMath xmlns:m="http://schemas.openxmlformats.org/officeDocument/2006/math">
                    <m:r>
                      <a:rPr kumimoji="0" lang="en-US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rPr>
                  <a:t> High-density limit from a non-interacting theory. However,…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 interesting densities 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(1−10)</m:t>
                    </m:r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system strongly interacting but no nonperturbative methods available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Naïve expectation: Weak coupling methods only useful at very high densities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221088"/>
                <a:ext cx="8712968" cy="2431435"/>
              </a:xfrm>
              <a:prstGeom prst="rect">
                <a:avLst/>
              </a:prstGeom>
              <a:blipFill>
                <a:blip r:embed="rId3"/>
                <a:stretch>
                  <a:fillRect l="-1400" t="-2256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BD978D-02FB-49D4-8E9D-7011D79E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2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53"/>
    </mc:Choice>
    <mc:Fallback xmlns="">
      <p:transition spd="slow" advTm="60753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AE3E2F-1F66-465B-9C2D-0029EB0806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27" y="0"/>
            <a:ext cx="9134745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BD978D-02FB-49D4-8E9D-7011D79E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 descr="C:\Users\arjvuori\Desktop\ERC2016\pres.JPG">
            <a:extLst>
              <a:ext uri="{FF2B5EF4-FFF2-40B4-BE49-F238E27FC236}">
                <a16:creationId xmlns:a16="http://schemas.microsoft.com/office/drawing/2014/main" id="{BC623A06-FC38-46C7-A084-66BA168EE422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0"/>
          <a:stretch/>
        </p:blipFill>
        <p:spPr bwMode="auto">
          <a:xfrm>
            <a:off x="323528" y="1268760"/>
            <a:ext cx="4320479" cy="3094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arjvuori\Desktop\ERC2016\pres.JPG">
            <a:extLst>
              <a:ext uri="{FF2B5EF4-FFF2-40B4-BE49-F238E27FC236}">
                <a16:creationId xmlns:a16="http://schemas.microsoft.com/office/drawing/2014/main" id="{6876E94E-8553-4F41-A9EB-86979F6B3213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23"/>
          <a:stretch/>
        </p:blipFill>
        <p:spPr bwMode="auto">
          <a:xfrm>
            <a:off x="4644007" y="1268760"/>
            <a:ext cx="4256813" cy="309407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EF19735-0E4F-4B17-93CE-3A69F455EA4E}"/>
                  </a:ext>
                </a:extLst>
              </p:cNvPr>
              <p:cNvSpPr txBox="1"/>
              <p:nvPr/>
            </p:nvSpPr>
            <p:spPr>
              <a:xfrm>
                <a:off x="539552" y="4653136"/>
                <a:ext cx="8075240" cy="133934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Recent improvement: First part of four-loop pressure 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/>
                  <a:t> derived: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4−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loop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∋−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</m:d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ln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400" dirty="0"/>
                  <a:t>  </a:t>
                </a:r>
                <a:r>
                  <a:rPr lang="en-US" dirty="0"/>
                  <a:t>[Gorda, </a:t>
                </a:r>
                <a:r>
                  <a:rPr lang="en-US" dirty="0" err="1"/>
                  <a:t>Kurkela</a:t>
                </a:r>
                <a:r>
                  <a:rPr lang="en-US" dirty="0"/>
                  <a:t>, </a:t>
                </a:r>
                <a:r>
                  <a:rPr lang="en-US" dirty="0" err="1"/>
                  <a:t>Romatschke</a:t>
                </a:r>
                <a:r>
                  <a:rPr lang="en-US" dirty="0"/>
                  <a:t>, </a:t>
                </a:r>
                <a:r>
                  <a:rPr lang="en-US" dirty="0" err="1"/>
                  <a:t>Säppi</a:t>
                </a:r>
                <a:r>
                  <a:rPr lang="en-US" dirty="0"/>
                  <a:t>, </a:t>
                </a:r>
                <a:r>
                  <a:rPr lang="en-US" dirty="0" err="1"/>
                  <a:t>Vuorinen</a:t>
                </a:r>
                <a:r>
                  <a:rPr lang="en-US" dirty="0"/>
                  <a:t>, arXiv:1806.xxxxx]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EF19735-0E4F-4B17-93CE-3A69F455EA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653136"/>
                <a:ext cx="8075240" cy="1339341"/>
              </a:xfrm>
              <a:prstGeom prst="rect">
                <a:avLst/>
              </a:prstGeom>
              <a:blipFill>
                <a:blip r:embed="rId6"/>
                <a:stretch>
                  <a:fillRect l="-900" t="-1747" b="-1747"/>
                </a:stretch>
              </a:blipFill>
              <a:ln w="57150"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03662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916"/>
    </mc:Choice>
    <mc:Fallback xmlns="">
      <p:transition spd="slow" advTm="849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23528" y="4380780"/>
                <a:ext cx="8568952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Three-loop result with nonzero quark masses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[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Kurkela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Romatschke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</a:t>
                </a:r>
                <a:r>
                  <a:rPr lang="en-US" dirty="0" err="1">
                    <a:solidFill>
                      <a:prstClr val="black"/>
                    </a:solidFill>
                    <a:latin typeface="Calibri"/>
                  </a:rPr>
                  <a:t>Vuorinen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PRD 81 (2009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)]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lang="fi-FI" sz="2400" dirty="0">
                    <a:solidFill>
                      <a:prstClr val="black"/>
                    </a:solidFill>
                    <a:latin typeface="Calibri"/>
                  </a:rPr>
                  <a:t>U</a:t>
                </a:r>
                <a:r>
                  <a:rPr kumimoji="0" lang="fi-FI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ncertainty</a:t>
                </a:r>
                <a:r>
                  <a:rPr kumimoji="0" lang="fi-FI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of </a:t>
                </a:r>
                <a:r>
                  <a:rPr kumimoji="0" lang="fi-FI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result</a:t>
                </a:r>
                <a:r>
                  <a:rPr kumimoji="0" lang="fi-FI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at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±</m:t>
                    </m:r>
                    <m:r>
                      <a:rPr lang="fi-FI" sz="2400" i="1">
                        <a:latin typeface="Cambria Math"/>
                        <a:ea typeface="Cambria Math"/>
                      </a:rPr>
                      <m:t>24%</m:t>
                    </m:r>
                  </m:oMath>
                </a14:m>
                <a:r>
                  <a:rPr lang="en-US" sz="2400" dirty="0"/>
                  <a:t> level around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40</m:t>
                    </m:r>
                    <m:sSub>
                      <m:sSubPr>
                        <m:ctrlPr>
                          <a:rPr lang="fi-FI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fi-FI" sz="24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endParaRPr kumimoji="0" lang="fi-FI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  <a:defRPr/>
                </a:pPr>
                <a:r>
                  <a:rPr lang="fi-FI" sz="2400" dirty="0">
                    <a:solidFill>
                      <a:prstClr val="black"/>
                    </a:solidFill>
                  </a:rPr>
                  <a:t>Main </a:t>
                </a:r>
                <a:r>
                  <a:rPr lang="fi-FI" sz="2400" dirty="0" err="1">
                    <a:solidFill>
                      <a:prstClr val="black"/>
                    </a:solidFill>
                  </a:rPr>
                  <a:t>uncertainty</a:t>
                </a:r>
                <a:r>
                  <a:rPr lang="fi-FI" sz="2400" dirty="0">
                    <a:solidFill>
                      <a:prstClr val="black"/>
                    </a:solidFill>
                  </a:rPr>
                  <a:t> </a:t>
                </a:r>
                <a:r>
                  <a:rPr lang="fi-FI" sz="2400" dirty="0" err="1">
                    <a:solidFill>
                      <a:prstClr val="black"/>
                    </a:solidFill>
                  </a:rPr>
                  <a:t>from</a:t>
                </a:r>
                <a:r>
                  <a:rPr lang="fi-FI" sz="2400" dirty="0">
                    <a:solidFill>
                      <a:prstClr val="black"/>
                    </a:solidFill>
                  </a:rPr>
                  <a:t> </a:t>
                </a:r>
                <a:r>
                  <a:rPr lang="fi-FI" sz="2400" dirty="0" err="1">
                    <a:solidFill>
                      <a:prstClr val="black"/>
                    </a:solidFill>
                  </a:rPr>
                  <a:t>renormalization</a:t>
                </a:r>
                <a:r>
                  <a:rPr lang="fi-FI" sz="2400" dirty="0">
                    <a:solidFill>
                      <a:prstClr val="black"/>
                    </a:solidFill>
                  </a:rPr>
                  <a:t> </a:t>
                </a:r>
                <a:r>
                  <a:rPr lang="fi-FI" sz="2400" dirty="0" err="1">
                    <a:solidFill>
                      <a:prstClr val="black"/>
                    </a:solidFill>
                  </a:rPr>
                  <a:t>scale</a:t>
                </a:r>
                <a:r>
                  <a:rPr lang="fi-FI" sz="2400" dirty="0">
                    <a:solidFill>
                      <a:prstClr val="black"/>
                    </a:solidFill>
                  </a:rPr>
                  <a:t> </a:t>
                </a:r>
                <a:r>
                  <a:rPr lang="fi-FI" sz="2400" dirty="0" err="1">
                    <a:solidFill>
                      <a:prstClr val="black"/>
                    </a:solidFill>
                  </a:rPr>
                  <a:t>dependence</a:t>
                </a:r>
                <a:endParaRPr kumimoji="0" lang="fi-FI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fi-FI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Pairing</a:t>
                </a:r>
                <a:r>
                  <a:rPr kumimoji="0" lang="fi-FI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fi-FI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contributions</a:t>
                </a:r>
                <a:r>
                  <a:rPr kumimoji="0" lang="fi-FI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to </a:t>
                </a:r>
                <a:r>
                  <a:rPr kumimoji="0" lang="fi-FI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EoS</a:t>
                </a:r>
                <a:r>
                  <a:rPr kumimoji="0" lang="fi-FI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subdominant at relevant densities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380780"/>
                <a:ext cx="8568952" cy="1908215"/>
              </a:xfrm>
              <a:prstGeom prst="rect">
                <a:avLst/>
              </a:prstGeom>
              <a:blipFill>
                <a:blip r:embed="rId3"/>
                <a:stretch>
                  <a:fillRect l="-1422" t="-3195" b="-6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E1735B-3532-4558-AC03-56F6CCBCC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4D0E4E-1547-45ED-8C43-5C71838BCD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16632"/>
            <a:ext cx="6466093" cy="40324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76EA37-E66D-4EAE-AB32-502D6927FA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6736" y="73152"/>
            <a:ext cx="6462459" cy="408736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607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878"/>
    </mc:Choice>
    <mc:Fallback xmlns="">
      <p:transition spd="slow" advTm="938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3975896-B23C-4744-AD0B-290B761282C7}"/>
              </a:ext>
            </a:extLst>
          </p:cNvPr>
          <p:cNvSpPr txBox="1"/>
          <p:nvPr/>
        </p:nvSpPr>
        <p:spPr>
          <a:xfrm>
            <a:off x="320040" y="4361688"/>
            <a:ext cx="8644448" cy="20467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Conclusion: Sizable 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 man’s land extending from outer core to densities not realized inside physical neutron stars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prstClr val="black"/>
                </a:solidFill>
              </a:rPr>
              <a:t>Options: Use models, deform theory, or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interpolate </a:t>
            </a:r>
            <a:r>
              <a:rPr lang="en-US" sz="2800" dirty="0" err="1">
                <a:solidFill>
                  <a:srgbClr val="FF0000"/>
                </a:solidFill>
              </a:rPr>
              <a:t>EoS</a:t>
            </a:r>
            <a:r>
              <a:rPr lang="en-US" sz="2800" dirty="0">
                <a:solidFill>
                  <a:srgbClr val="FF0000"/>
                </a:solidFill>
              </a:rPr>
              <a:t> between known limits and use astrophysical constraints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98189C-4E54-4BF3-9974-DCBB0B6EC65F}"/>
              </a:ext>
            </a:extLst>
          </p:cNvPr>
          <p:cNvSpPr txBox="1"/>
          <p:nvPr/>
        </p:nvSpPr>
        <p:spPr>
          <a:xfrm>
            <a:off x="320040" y="4361688"/>
            <a:ext cx="8644448" cy="20467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>
              <a:spcAft>
                <a:spcPts val="1800"/>
              </a:spcAft>
              <a:defRPr/>
            </a:pPr>
            <a:r>
              <a:rPr lang="en-US" sz="2800" dirty="0"/>
              <a:t>Conclusion: Sizable no man’s land extending from outer core to densities not realized inside physical neutron stars</a:t>
            </a:r>
          </a:p>
          <a:p>
            <a:pPr lvl="0">
              <a:defRPr/>
            </a:pPr>
            <a:r>
              <a:rPr lang="en-US" sz="2800" dirty="0"/>
              <a:t>Options: Use models, deform theory, or interpolate </a:t>
            </a:r>
            <a:r>
              <a:rPr lang="en-US" sz="2800" dirty="0" err="1"/>
              <a:t>EoS</a:t>
            </a:r>
            <a:r>
              <a:rPr lang="en-US" sz="2800" dirty="0"/>
              <a:t> between known limits and use astrophysical constraints</a:t>
            </a:r>
          </a:p>
        </p:txBody>
      </p:sp>
      <p:pic>
        <p:nvPicPr>
          <p:cNvPr id="7" name="Picture 2" descr="C:\Users\arjvuori\Desktop\quarkmatter\vie8.PNG">
            <a:extLst>
              <a:ext uri="{FF2B5EF4-FFF2-40B4-BE49-F238E27FC236}">
                <a16:creationId xmlns:a16="http://schemas.microsoft.com/office/drawing/2014/main" id="{D68F2275-2BD3-4D81-A946-49C888931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752" y="274320"/>
            <a:ext cx="6122448" cy="382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16016" y="1138657"/>
            <a:ext cx="1152128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2C2103-1775-4DDA-889D-9C43627E8809}"/>
              </a:ext>
            </a:extLst>
          </p:cNvPr>
          <p:cNvSpPr/>
          <p:nvPr/>
        </p:nvSpPr>
        <p:spPr>
          <a:xfrm>
            <a:off x="5508104" y="346569"/>
            <a:ext cx="1152128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D60481-4CDD-4D42-88C3-F6A7244FE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28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15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264"/>
    </mc:Choice>
    <mc:Fallback xmlns="">
      <p:transition spd="slow" advTm="702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636912"/>
            <a:ext cx="7200800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/>
              <a:t>Interpolation – with and without observational constraints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14952"/>
      </p:ext>
    </p:extLst>
  </p:cSld>
  <p:clrMapOvr>
    <a:masterClrMapping/>
  </p:clrMapOvr>
  <p:transition advTm="1101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80C5A7-40AF-4FC5-AC2F-1FB655B859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7" t="4915" r="8518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67544" y="5664150"/>
                <a:ext cx="8352928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3200" dirty="0">
                    <a:solidFill>
                      <a:schemeClr val="bg1"/>
                    </a:solidFill>
                  </a:rPr>
                  <a:t>On August 17th 2017, LIGO measured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−17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chemeClr val="bg1"/>
                    </a:solidFill>
                  </a:rPr>
                  <a:t>m oscillation in the length of its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chemeClr val="bg1"/>
                    </a:solidFill>
                  </a:rPr>
                  <a:t>m arms.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664150"/>
                <a:ext cx="8352928" cy="1077218"/>
              </a:xfrm>
              <a:prstGeom prst="rect">
                <a:avLst/>
              </a:prstGeom>
              <a:blipFill>
                <a:blip r:embed="rId4"/>
                <a:stretch>
                  <a:fillRect l="-1898" t="-6780" r="-438" b="-180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4052D6-4486-44FF-BBC0-6B34B1A92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39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9337">
        <p14:prism isContent="1"/>
      </p:transition>
    </mc:Choice>
    <mc:Fallback xmlns="">
      <p:transition spd="slow" advTm="29337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rjvuori\Desktop\quarkmatter\vie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617" y="116632"/>
            <a:ext cx="498888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rjvuori\Desktop\quarkmatter\vie11.PNG">
            <a:extLst>
              <a:ext uri="{FF2B5EF4-FFF2-40B4-BE49-F238E27FC236}">
                <a16:creationId xmlns:a16="http://schemas.microsoft.com/office/drawing/2014/main" id="{71C364F6-2CC6-4906-B5F9-1F9EAA9FC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4863334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CC2AFAB-53B6-4E60-AE98-9D848E39DF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3528" y="332656"/>
                <a:ext cx="3744416" cy="61206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 lvl="0"/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Interpolate</a:t>
                </a:r>
                <a:r>
                  <a:rPr kumimoji="0" lang="en-US" sz="24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2400" b="0" i="0" u="none" strike="noStrike" kern="1200" cap="none" spc="0" normalizeH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EoS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using piecewise </a:t>
                </a:r>
                <a:r>
                  <a:rPr kumimoji="0" lang="en-US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polytropic</a:t>
                </a: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form,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</m:e>
                    </m:d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𝑛</m:t>
                        </m:r>
                      </m:e>
                      <m:sup>
                        <m:sSub>
                          <m:sSubPr>
                            <m:ctrlPr>
                              <a:rPr lang="en-US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varying all parameters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match</m:t>
                        </m:r>
                      </m:sup>
                    </m:sSubSup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)</a:t>
                </a:r>
              </a:p>
              <a:p>
                <a:pPr lvl="0"/>
                <a:endParaRPr lang="en-US" sz="2400" dirty="0">
                  <a:solidFill>
                    <a:prstClr val="black"/>
                  </a:solidFill>
                  <a:latin typeface="Calibri"/>
                </a:endParaRPr>
              </a:p>
              <a:p>
                <a:pPr lvl="0"/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Require: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400" dirty="0">
                    <a:solidFill>
                      <a:prstClr val="black"/>
                    </a:solidFill>
                  </a:rPr>
                  <a:t>Smooth matching to nuclear and quark matter </a:t>
                </a:r>
                <a:r>
                  <a:rPr lang="en-US" sz="2400" dirty="0" err="1">
                    <a:solidFill>
                      <a:prstClr val="black"/>
                    </a:solidFill>
                  </a:rPr>
                  <a:t>EoSs</a:t>
                </a:r>
                <a:endParaRPr lang="en-US" sz="2400" dirty="0">
                  <a:solidFill>
                    <a:prstClr val="black"/>
                  </a:solidFill>
                </a:endParaRP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400" dirty="0">
                    <a:solidFill>
                      <a:prstClr val="black"/>
                    </a:solidFill>
                  </a:rPr>
                  <a:t>Continuity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400" dirty="0">
                    <a:solidFill>
                      <a:prstClr val="black"/>
                    </a:solidFill>
                  </a:rPr>
                  <a:t> – with at most one exception (1</a:t>
                </a:r>
                <a:r>
                  <a:rPr lang="en-US" sz="2400" baseline="30000" dirty="0">
                    <a:solidFill>
                      <a:prstClr val="black"/>
                    </a:solidFill>
                  </a:rPr>
                  <a:t>st</a:t>
                </a:r>
                <a:r>
                  <a:rPr lang="en-US" sz="2400" dirty="0">
                    <a:solidFill>
                      <a:prstClr val="black"/>
                    </a:solidFill>
                  </a:rPr>
                  <a:t> order transition)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400" dirty="0" err="1">
                    <a:solidFill>
                      <a:prstClr val="black"/>
                    </a:solidFill>
                  </a:rPr>
                  <a:t>Subluminality</a:t>
                </a:r>
                <a:r>
                  <a:rPr lang="en-US" sz="2400" dirty="0">
                    <a:solidFill>
                      <a:prstClr val="black"/>
                    </a:solidFill>
                  </a:rPr>
                  <a:t> 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400" dirty="0">
                    <a:solidFill>
                      <a:prstClr val="black"/>
                    </a:solidFill>
                  </a:rPr>
                  <a:t>Optional: astrophysical constraints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CC2AFAB-53B6-4E60-AE98-9D848E39DF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32656"/>
                <a:ext cx="3744416" cy="6120680"/>
              </a:xfrm>
              <a:prstGeom prst="rect">
                <a:avLst/>
              </a:prstGeom>
              <a:blipFill>
                <a:blip r:embed="rId5"/>
                <a:stretch>
                  <a:fillRect l="-2606" t="-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C11F27-0ABE-40A1-A7B1-9F9EF222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E02F87-04F0-4294-BB68-02E3D3418D1E}"/>
              </a:ext>
            </a:extLst>
          </p:cNvPr>
          <p:cNvSpPr/>
          <p:nvPr/>
        </p:nvSpPr>
        <p:spPr>
          <a:xfrm>
            <a:off x="395536" y="6300028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[</a:t>
            </a:r>
            <a:r>
              <a:rPr lang="en-US" dirty="0" err="1">
                <a:solidFill>
                  <a:prstClr val="black"/>
                </a:solidFill>
              </a:rPr>
              <a:t>Kurkela</a:t>
            </a:r>
            <a:r>
              <a:rPr lang="en-US" dirty="0">
                <a:solidFill>
                  <a:prstClr val="black"/>
                </a:solidFill>
              </a:rPr>
              <a:t> et al., </a:t>
            </a:r>
            <a:r>
              <a:rPr lang="en-US" dirty="0" err="1">
                <a:solidFill>
                  <a:prstClr val="black"/>
                </a:solidFill>
              </a:rPr>
              <a:t>ApJ</a:t>
            </a:r>
            <a:r>
              <a:rPr lang="en-US" dirty="0">
                <a:solidFill>
                  <a:prstClr val="black"/>
                </a:solidFill>
              </a:rPr>
              <a:t> 789 (2014)]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6550555"/>
      </p:ext>
    </p:extLst>
  </p:cSld>
  <p:clrMapOvr>
    <a:masterClrMapping/>
  </p:clrMapOvr>
  <p:transition advTm="54283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57B3E970-F15D-4943-9552-7D8C08F86FBE}"/>
              </a:ext>
            </a:extLst>
          </p:cNvPr>
          <p:cNvSpPr txBox="1"/>
          <p:nvPr/>
        </p:nvSpPr>
        <p:spPr>
          <a:xfrm>
            <a:off x="4644008" y="521379"/>
            <a:ext cx="422292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Quadrutropic</a:t>
            </a:r>
            <a:r>
              <a:rPr lang="en-US" sz="2800" dirty="0"/>
              <a:t> interpolation, using close to 200.000 randomly generated </a:t>
            </a:r>
            <a:r>
              <a:rPr lang="en-US" sz="2800" dirty="0" err="1"/>
              <a:t>EoSs</a:t>
            </a:r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400" dirty="0"/>
          </a:p>
          <a:p>
            <a:endParaRPr lang="en-US" dirty="0"/>
          </a:p>
          <a:p>
            <a:r>
              <a:rPr lang="en-US" sz="2800" dirty="0"/>
              <a:t>Figures from</a:t>
            </a:r>
            <a:r>
              <a:rPr lang="en-US" dirty="0"/>
              <a:t> [</a:t>
            </a:r>
            <a:r>
              <a:rPr lang="en-US" dirty="0" err="1"/>
              <a:t>Annala</a:t>
            </a:r>
            <a:r>
              <a:rPr lang="en-US" dirty="0"/>
              <a:t>, </a:t>
            </a:r>
            <a:r>
              <a:rPr lang="en-US" dirty="0" err="1"/>
              <a:t>Gorda</a:t>
            </a:r>
            <a:r>
              <a:rPr lang="en-US" dirty="0"/>
              <a:t>, </a:t>
            </a:r>
            <a:r>
              <a:rPr lang="en-US" dirty="0" err="1"/>
              <a:t>Kurkela</a:t>
            </a:r>
            <a:r>
              <a:rPr lang="en-US" dirty="0"/>
              <a:t>, </a:t>
            </a:r>
            <a:r>
              <a:rPr lang="en-US" dirty="0" err="1"/>
              <a:t>Vuorinen</a:t>
            </a:r>
            <a:r>
              <a:rPr lang="en-US" dirty="0"/>
              <a:t>, PRL 120 (2018)]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E8FD6E-164C-487E-89AB-24E6D6D7832A}"/>
                  </a:ext>
                </a:extLst>
              </p:cNvPr>
              <p:cNvSpPr txBox="1"/>
              <p:nvPr/>
            </p:nvSpPr>
            <p:spPr>
              <a:xfrm>
                <a:off x="4788024" y="476672"/>
                <a:ext cx="3950096" cy="54972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Implement then two-solar-mass constraint: Accept only </a:t>
                </a:r>
                <a:r>
                  <a:rPr lang="en-US" sz="2800" dirty="0" err="1"/>
                  <a:t>EoSs</a:t>
                </a:r>
                <a:r>
                  <a:rPr lang="en-US" sz="2800" dirty="0"/>
                  <a:t> that fulfill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800" dirty="0">
                  <a:ea typeface="Cambria Math" panose="02040503050406030204" pitchFamily="18" charset="0"/>
                </a:endParaRPr>
              </a:p>
              <a:p>
                <a:endParaRPr lang="en-US" sz="2800" dirty="0"/>
              </a:p>
              <a:p>
                <a:endParaRPr lang="en-US" sz="2800" dirty="0"/>
              </a:p>
              <a:p>
                <a:r>
                  <a:rPr lang="en-US" sz="2800" dirty="0"/>
                  <a:t>Assumption here and in the following: All stars considered main seq. NSs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Excluded: twin stars</a:t>
                </a:r>
                <a:r>
                  <a:rPr lang="en-US" sz="2800" dirty="0"/>
                  <a:t> </a:t>
                </a:r>
                <a:r>
                  <a:rPr lang="en-US" dirty="0"/>
                  <a:t>[e.g. Alvarez-Castillo, </a:t>
                </a:r>
                <a:r>
                  <a:rPr lang="en-US" dirty="0" err="1"/>
                  <a:t>Blaschke</a:t>
                </a:r>
                <a:r>
                  <a:rPr lang="en-US" dirty="0"/>
                  <a:t>, PRC96 (2017)]</a:t>
                </a:r>
                <a:r>
                  <a:rPr lang="en-US" sz="2400" dirty="0"/>
                  <a:t>, strange quark stars</a:t>
                </a:r>
                <a:r>
                  <a:rPr lang="en-US" sz="2800" dirty="0"/>
                  <a:t> </a:t>
                </a:r>
                <a:r>
                  <a:rPr lang="en-US" dirty="0"/>
                  <a:t>[Weber et al., IAU 291 (2013)]</a:t>
                </a:r>
                <a:endParaRPr lang="en-US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E8FD6E-164C-487E-89AB-24E6D6D78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76672"/>
                <a:ext cx="3950096" cy="5497211"/>
              </a:xfrm>
              <a:prstGeom prst="rect">
                <a:avLst/>
              </a:prstGeom>
              <a:blipFill>
                <a:blip r:embed="rId3"/>
                <a:stretch>
                  <a:fillRect l="-3086" t="-998" r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C11F27-0ABE-40A1-A7B1-9F9EF222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D33A95-6F5D-442D-B4BE-3339A92B47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010" y="-27384"/>
            <a:ext cx="4058958" cy="34141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E564EB-A9D4-459A-A7D7-B7B6CB3D6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3429000"/>
            <a:ext cx="4032448" cy="34114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BF8DE0-BB56-4813-AD17-6AA7FA4054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4903" y="-27384"/>
            <a:ext cx="4085569" cy="34516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6C8CD48-A70C-4948-9052-3799BB0748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5881" y="3441571"/>
            <a:ext cx="4074591" cy="344381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4905872"/>
      </p:ext>
    </p:extLst>
  </p:cSld>
  <p:clrMapOvr>
    <a:masterClrMapping/>
  </p:clrMapOvr>
  <p:transition advTm="1039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8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BDC03B82-9DB2-4D40-9D17-2E39301DD552}"/>
              </a:ext>
            </a:extLst>
          </p:cNvPr>
          <p:cNvGrpSpPr/>
          <p:nvPr/>
        </p:nvGrpSpPr>
        <p:grpSpPr>
          <a:xfrm>
            <a:off x="225010" y="-27384"/>
            <a:ext cx="8595462" cy="6912768"/>
            <a:chOff x="225010" y="-27384"/>
            <a:chExt cx="8595462" cy="691276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45F12A-1CD5-44F3-9ED6-CD1F24FAE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010" y="-27384"/>
              <a:ext cx="4058958" cy="341418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7A7407E-BEE1-4C7C-AB6A-092D235CE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1520" y="3429000"/>
              <a:ext cx="4032448" cy="341147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72D427B-37DB-453D-84CF-B98111B76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34903" y="-27384"/>
              <a:ext cx="4085569" cy="345160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67ADAF2-3FC4-464D-8CED-4624A1C2C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45881" y="3441571"/>
              <a:ext cx="4074591" cy="3443813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077170059"/>
      </p:ext>
    </p:extLst>
  </p:cSld>
  <p:clrMapOvr>
    <a:masterClrMapping/>
  </p:clrMapOvr>
  <p:transition advTm="49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 L -0.23872 -0.2414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44" y="-12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BDC03B82-9DB2-4D40-9D17-2E39301DD552}"/>
              </a:ext>
            </a:extLst>
          </p:cNvPr>
          <p:cNvGrpSpPr>
            <a:grpSpLocks noChangeAspect="1"/>
          </p:cNvGrpSpPr>
          <p:nvPr/>
        </p:nvGrpSpPr>
        <p:grpSpPr>
          <a:xfrm>
            <a:off x="192024" y="44624"/>
            <a:ext cx="4297731" cy="3456384"/>
            <a:chOff x="225010" y="-27384"/>
            <a:chExt cx="8595462" cy="691276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45F12A-1CD5-44F3-9ED6-CD1F24FAE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5010" y="-27384"/>
              <a:ext cx="4058958" cy="341418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7A7407E-BEE1-4C7C-AB6A-092D235CE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1520" y="3429000"/>
              <a:ext cx="4032448" cy="341147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72D427B-37DB-453D-84CF-B98111B76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34903" y="-27384"/>
              <a:ext cx="4085569" cy="345160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67ADAF2-3FC4-464D-8CED-4624A1C2C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45881" y="3441571"/>
              <a:ext cx="4074591" cy="3443813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B8CF8C22-40E5-45EA-B4B4-DE8C90616E4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487" r="2562" b="978"/>
          <a:stretch/>
        </p:blipFill>
        <p:spPr>
          <a:xfrm>
            <a:off x="4716016" y="3143610"/>
            <a:ext cx="3816424" cy="3525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0854694-4435-4E74-AFD1-BF71BEF2B881}"/>
                  </a:ext>
                </a:extLst>
              </p:cNvPr>
              <p:cNvSpPr/>
              <p:nvPr/>
            </p:nvSpPr>
            <p:spPr>
              <a:xfrm>
                <a:off x="4932040" y="332656"/>
                <a:ext cx="4032448" cy="26023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/>
                  <a:t>Next, determine tidal </a:t>
                </a:r>
                <a:r>
                  <a:rPr lang="en-US" sz="2800" dirty="0" err="1"/>
                  <a:t>deformabilities</a:t>
                </a:r>
                <a:r>
                  <a:rPr lang="en-US" sz="2800" dirty="0"/>
                  <a:t> from each </a:t>
                </a:r>
                <a:r>
                  <a:rPr lang="en-US" sz="2800" dirty="0" err="1"/>
                  <a:t>EoS</a:t>
                </a:r>
                <a:r>
                  <a:rPr lang="en-US" sz="2800" dirty="0"/>
                  <a:t> and compare to LIGO results for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1.4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stars: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(1.4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)&lt;800</m:t>
                    </m:r>
                  </m:oMath>
                </a14:m>
                <a:r>
                  <a:rPr lang="en-US" sz="2400" dirty="0"/>
                  <a:t> at 90%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(1.4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)&lt;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</m:t>
                    </m:r>
                  </m:oMath>
                </a14:m>
                <a:r>
                  <a:rPr lang="en-US" sz="2400" dirty="0"/>
                  <a:t> at 50% </a:t>
                </a:r>
                <a:endParaRPr lang="en-US" sz="28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0854694-4435-4E74-AFD1-BF71BEF2B8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332656"/>
                <a:ext cx="4032448" cy="2602379"/>
              </a:xfrm>
              <a:prstGeom prst="rect">
                <a:avLst/>
              </a:prstGeom>
              <a:blipFill>
                <a:blip r:embed="rId8"/>
                <a:stretch>
                  <a:fillRect l="-3021" t="-2347" r="-1813" b="-4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FAC677A8-9968-4D6D-BDF0-EFC2D926D6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35597" y="3428952"/>
            <a:ext cx="4084875" cy="34564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1C0555-9DC4-46EE-9D01-6C29BA9609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36592" y="0"/>
            <a:ext cx="4104513" cy="345643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7764225"/>
      </p:ext>
    </p:extLst>
  </p:cSld>
  <p:clrMapOvr>
    <a:masterClrMapping/>
  </p:clrMapOvr>
  <p:transition advTm="523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648843A-7D42-4CA4-8E98-38D36848D7BA}"/>
              </a:ext>
            </a:extLst>
          </p:cNvPr>
          <p:cNvGrpSpPr/>
          <p:nvPr/>
        </p:nvGrpSpPr>
        <p:grpSpPr>
          <a:xfrm>
            <a:off x="4735597" y="188640"/>
            <a:ext cx="4105508" cy="6696744"/>
            <a:chOff x="4735597" y="188640"/>
            <a:chExt cx="4105508" cy="66967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1C0555-9DC4-46EE-9D01-6C29BA9609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457"/>
            <a:stretch/>
          </p:blipFill>
          <p:spPr>
            <a:xfrm>
              <a:off x="4736592" y="188640"/>
              <a:ext cx="4104513" cy="326779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C677A8-9968-4D6D-BDF0-EFC2D926D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5597" y="3428952"/>
              <a:ext cx="4084875" cy="3456432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C03B82-9DB2-4D40-9D17-2E39301DD552}"/>
              </a:ext>
            </a:extLst>
          </p:cNvPr>
          <p:cNvGrpSpPr>
            <a:grpSpLocks noChangeAspect="1"/>
          </p:cNvGrpSpPr>
          <p:nvPr/>
        </p:nvGrpSpPr>
        <p:grpSpPr>
          <a:xfrm>
            <a:off x="192024" y="44624"/>
            <a:ext cx="4297731" cy="3456384"/>
            <a:chOff x="225010" y="-27384"/>
            <a:chExt cx="8595462" cy="691276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45F12A-1CD5-44F3-9ED6-CD1F24FAE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5010" y="-27384"/>
              <a:ext cx="4058958" cy="341418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7A7407E-BEE1-4C7C-AB6A-092D235CE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1520" y="3429000"/>
              <a:ext cx="4032448" cy="341147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72D427B-37DB-453D-84CF-B98111B76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34903" y="-27384"/>
              <a:ext cx="4085569" cy="345160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67ADAF2-3FC4-464D-8CED-4624A1C2C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45881" y="3441571"/>
              <a:ext cx="4074591" cy="3443813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583019329"/>
      </p:ext>
    </p:extLst>
  </p:cSld>
  <p:clrMapOvr>
    <a:masterClrMapping/>
  </p:clrMapOvr>
  <p:transition advTm="31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-0.6125 0.2363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25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4CDCA10-BCA5-46FB-A61B-2411658160E2}"/>
                  </a:ext>
                </a:extLst>
              </p:cNvPr>
              <p:cNvSpPr/>
              <p:nvPr/>
            </p:nvSpPr>
            <p:spPr>
              <a:xfrm>
                <a:off x="4716016" y="260648"/>
                <a:ext cx="4283968" cy="32624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How would this look with future improved radius measurements, e.g. NICER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1.4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=12.25±0.25</m:t>
                    </m:r>
                  </m:oMath>
                </a14:m>
                <a:r>
                  <a:rPr lang="en-US" sz="2400" dirty="0"/>
                  <a:t> km</a:t>
                </a:r>
                <a:r>
                  <a:rPr lang="en-US" sz="2800" dirty="0"/>
                  <a:t>?</a:t>
                </a:r>
              </a:p>
              <a:p>
                <a:r>
                  <a:rPr lang="en-US" sz="2800" dirty="0"/>
                  <a:t>Or with proposed limit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2.16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dirty="0"/>
                  <a:t>[</a:t>
                </a:r>
                <a:r>
                  <a:rPr lang="en-US" dirty="0" err="1"/>
                  <a:t>Rezzolla</a:t>
                </a:r>
                <a:r>
                  <a:rPr lang="en-US" dirty="0"/>
                  <a:t>, Most, </a:t>
                </a:r>
                <a:r>
                  <a:rPr lang="en-US" dirty="0" err="1"/>
                  <a:t>Weih</a:t>
                </a:r>
                <a:r>
                  <a:rPr lang="en-US" dirty="0"/>
                  <a:t>, </a:t>
                </a:r>
                <a:r>
                  <a:rPr lang="en-US" dirty="0" err="1"/>
                  <a:t>ApJ</a:t>
                </a:r>
                <a:r>
                  <a:rPr lang="en-US" dirty="0"/>
                  <a:t> 852 (2018)]</a:t>
                </a:r>
                <a:r>
                  <a:rPr lang="en-US" sz="2800" dirty="0"/>
                  <a:t>?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4CDCA10-BCA5-46FB-A61B-2411658160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260648"/>
                <a:ext cx="4283968" cy="3262432"/>
              </a:xfrm>
              <a:prstGeom prst="rect">
                <a:avLst/>
              </a:prstGeom>
              <a:blipFill>
                <a:blip r:embed="rId3"/>
                <a:stretch>
                  <a:fillRect l="-2991" t="-1869" r="-1140" b="-29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6E256334-26BB-413E-97EF-302AC228B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5597" y="-27384"/>
            <a:ext cx="4105508" cy="34608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E720256-DEC8-465E-A84D-2EE9B36ADC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84953"/>
            <a:ext cx="3620994" cy="266838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E6D12EE-95AC-4379-8923-C286DE2751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3168" y="3443411"/>
            <a:ext cx="4097853" cy="345638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1232907-61B1-48A0-AA6F-819E5474848E}"/>
              </a:ext>
            </a:extLst>
          </p:cNvPr>
          <p:cNvGrpSpPr>
            <a:grpSpLocks noChangeAspect="1"/>
          </p:cNvGrpSpPr>
          <p:nvPr/>
        </p:nvGrpSpPr>
        <p:grpSpPr>
          <a:xfrm>
            <a:off x="155448" y="3483066"/>
            <a:ext cx="2062911" cy="3364940"/>
            <a:chOff x="4735597" y="188640"/>
            <a:chExt cx="4105508" cy="66967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1C0555-9DC4-46EE-9D01-6C29BA9609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457"/>
            <a:stretch/>
          </p:blipFill>
          <p:spPr>
            <a:xfrm>
              <a:off x="4736592" y="188640"/>
              <a:ext cx="4104513" cy="326779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C677A8-9968-4D6D-BDF0-EFC2D926D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35597" y="3428952"/>
              <a:ext cx="4084875" cy="3456432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C03B82-9DB2-4D40-9D17-2E39301DD552}"/>
              </a:ext>
            </a:extLst>
          </p:cNvPr>
          <p:cNvGrpSpPr>
            <a:grpSpLocks noChangeAspect="1"/>
          </p:cNvGrpSpPr>
          <p:nvPr/>
        </p:nvGrpSpPr>
        <p:grpSpPr>
          <a:xfrm>
            <a:off x="192024" y="44624"/>
            <a:ext cx="4297731" cy="3456384"/>
            <a:chOff x="225010" y="-27384"/>
            <a:chExt cx="8595462" cy="691276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45F12A-1CD5-44F3-9ED6-CD1F24FAE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5010" y="-27384"/>
              <a:ext cx="4058958" cy="341418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7A7407E-BEE1-4C7C-AB6A-092D235CE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1520" y="3429000"/>
              <a:ext cx="4032448" cy="341147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72D427B-37DB-453D-84CF-B98111B76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34903" y="-27384"/>
              <a:ext cx="4085569" cy="345160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67ADAF2-3FC4-464D-8CED-4624A1C2C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45881" y="3441571"/>
              <a:ext cx="4074591" cy="3443813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545251218"/>
      </p:ext>
    </p:extLst>
  </p:cSld>
  <p:clrMapOvr>
    <a:masterClrMapping/>
  </p:clrMapOvr>
  <p:transition advTm="286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1232907-61B1-48A0-AA6F-819E5474848E}"/>
              </a:ext>
            </a:extLst>
          </p:cNvPr>
          <p:cNvGrpSpPr>
            <a:grpSpLocks noChangeAspect="1"/>
          </p:cNvGrpSpPr>
          <p:nvPr/>
        </p:nvGrpSpPr>
        <p:grpSpPr>
          <a:xfrm>
            <a:off x="155448" y="3483066"/>
            <a:ext cx="2062911" cy="3364940"/>
            <a:chOff x="4735597" y="188640"/>
            <a:chExt cx="4105508" cy="66967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1C0555-9DC4-46EE-9D01-6C29BA9609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457"/>
            <a:stretch/>
          </p:blipFill>
          <p:spPr>
            <a:xfrm>
              <a:off x="4736592" y="188640"/>
              <a:ext cx="4104513" cy="326779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C677A8-9968-4D6D-BDF0-EFC2D926D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5597" y="3428952"/>
              <a:ext cx="4084875" cy="3456432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C03B82-9DB2-4D40-9D17-2E39301DD552}"/>
              </a:ext>
            </a:extLst>
          </p:cNvPr>
          <p:cNvGrpSpPr>
            <a:grpSpLocks noChangeAspect="1"/>
          </p:cNvGrpSpPr>
          <p:nvPr/>
        </p:nvGrpSpPr>
        <p:grpSpPr>
          <a:xfrm>
            <a:off x="192024" y="44624"/>
            <a:ext cx="4297731" cy="3456384"/>
            <a:chOff x="225010" y="-27384"/>
            <a:chExt cx="8595462" cy="691276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45F12A-1CD5-44F3-9ED6-CD1F24FAE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5010" y="-27384"/>
              <a:ext cx="4058958" cy="341418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7A7407E-BEE1-4C7C-AB6A-092D235CE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1520" y="3429000"/>
              <a:ext cx="4032448" cy="341147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72D427B-37DB-453D-84CF-B98111B76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34903" y="-27384"/>
              <a:ext cx="4085569" cy="345160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67ADAF2-3FC4-464D-8CED-4624A1C2C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45881" y="3441571"/>
              <a:ext cx="4074591" cy="3443813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BEE8F4E-7F58-4FA8-BE88-6D02CAC3F193}"/>
              </a:ext>
            </a:extLst>
          </p:cNvPr>
          <p:cNvGrpSpPr/>
          <p:nvPr/>
        </p:nvGrpSpPr>
        <p:grpSpPr>
          <a:xfrm>
            <a:off x="4735597" y="-27384"/>
            <a:ext cx="4135424" cy="6927179"/>
            <a:chOff x="4735597" y="-27384"/>
            <a:chExt cx="4135424" cy="692717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7ABAED4-3C72-447A-8470-72036596C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773168" y="3443411"/>
              <a:ext cx="4097853" cy="345638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3538863-9948-47B7-98E2-4D59F35EE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735597" y="-27384"/>
              <a:ext cx="4105508" cy="3460841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381116595"/>
      </p:ext>
    </p:extLst>
  </p:cSld>
  <p:clrMapOvr>
    <a:masterClrMapping/>
  </p:clrMapOvr>
  <p:transition advTm="29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-0.36198 0.2444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08" y="1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1232907-61B1-48A0-AA6F-819E5474848E}"/>
              </a:ext>
            </a:extLst>
          </p:cNvPr>
          <p:cNvGrpSpPr>
            <a:grpSpLocks noChangeAspect="1"/>
          </p:cNvGrpSpPr>
          <p:nvPr/>
        </p:nvGrpSpPr>
        <p:grpSpPr>
          <a:xfrm>
            <a:off x="155448" y="3483066"/>
            <a:ext cx="2062911" cy="3364940"/>
            <a:chOff x="4735597" y="188640"/>
            <a:chExt cx="4105508" cy="66967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1C0555-9DC4-46EE-9D01-6C29BA9609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457"/>
            <a:stretch/>
          </p:blipFill>
          <p:spPr>
            <a:xfrm>
              <a:off x="4736592" y="188640"/>
              <a:ext cx="4104513" cy="326779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C677A8-9968-4D6D-BDF0-EFC2D926D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5597" y="3428952"/>
              <a:ext cx="4084875" cy="3456432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C03B82-9DB2-4D40-9D17-2E39301DD552}"/>
              </a:ext>
            </a:extLst>
          </p:cNvPr>
          <p:cNvGrpSpPr>
            <a:grpSpLocks noChangeAspect="1"/>
          </p:cNvGrpSpPr>
          <p:nvPr/>
        </p:nvGrpSpPr>
        <p:grpSpPr>
          <a:xfrm>
            <a:off x="192024" y="44624"/>
            <a:ext cx="4297731" cy="3456384"/>
            <a:chOff x="225010" y="-27384"/>
            <a:chExt cx="8595462" cy="691276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45F12A-1CD5-44F3-9ED6-CD1F24FAE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5010" y="-27384"/>
              <a:ext cx="4058958" cy="341418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7A7407E-BEE1-4C7C-AB6A-092D235CE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1520" y="3429000"/>
              <a:ext cx="4032448" cy="341147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72D427B-37DB-453D-84CF-B98111B76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34903" y="-27384"/>
              <a:ext cx="4085569" cy="345160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67ADAF2-3FC4-464D-8CED-4624A1C2C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45881" y="3441571"/>
              <a:ext cx="4074591" cy="344381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4ABA88-47D3-4E28-94AC-D565D1C6DD94}"/>
                  </a:ext>
                </a:extLst>
              </p:cNvPr>
              <p:cNvSpPr txBox="1"/>
              <p:nvPr/>
            </p:nvSpPr>
            <p:spPr>
              <a:xfrm>
                <a:off x="4788025" y="332656"/>
                <a:ext cx="4176463" cy="2733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Lesson 1: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and </a:t>
                </a:r>
                <a:r>
                  <a:rPr lang="en-US" sz="2800" dirty="0" err="1"/>
                  <a:t>pQCD</a:t>
                </a:r>
                <a:r>
                  <a:rPr lang="en-US" sz="2800" dirty="0"/>
                  <a:t> constraints force </a:t>
                </a:r>
                <a:r>
                  <a:rPr lang="en-US" sz="2800" dirty="0" err="1"/>
                  <a:t>EoS</a:t>
                </a:r>
                <a:r>
                  <a:rPr lang="en-US" sz="2800" dirty="0"/>
                  <a:t> to be hard at low density and soft at high density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800" dirty="0"/>
                  <a:t> Efficient bracketing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1.4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≥10</m:t>
                    </m:r>
                  </m:oMath>
                </a14:m>
                <a:r>
                  <a:rPr lang="en-US" sz="2800" dirty="0"/>
                  <a:t>km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04ABA88-47D3-4E28-94AC-D565D1C6DD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5" y="332656"/>
                <a:ext cx="4176463" cy="2733121"/>
              </a:xfrm>
              <a:prstGeom prst="rect">
                <a:avLst/>
              </a:prstGeom>
              <a:blipFill>
                <a:blip r:embed="rId11"/>
                <a:stretch>
                  <a:fillRect l="-2915" t="-2232" r="-875" b="-5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C9C39BC0-ADA6-4C97-8C43-4BC751446A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8588" y="3140968"/>
            <a:ext cx="4085569" cy="345160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F88103E-702B-4DBB-85B3-8E80C66FDE31}"/>
              </a:ext>
            </a:extLst>
          </p:cNvPr>
          <p:cNvGrpSpPr>
            <a:grpSpLocks noChangeAspect="1"/>
          </p:cNvGrpSpPr>
          <p:nvPr/>
        </p:nvGrpSpPr>
        <p:grpSpPr>
          <a:xfrm>
            <a:off x="2446971" y="3377847"/>
            <a:ext cx="2067712" cy="3463590"/>
            <a:chOff x="4735597" y="-27384"/>
            <a:chExt cx="4135424" cy="692717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541BDF5-FE6D-473E-BA14-F17AED6DD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35597" y="-27384"/>
              <a:ext cx="4105508" cy="3460841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09321BD-0A01-4269-8D95-6271FB755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773168" y="3443411"/>
              <a:ext cx="4097853" cy="3456384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697009987"/>
      </p:ext>
    </p:extLst>
  </p:cSld>
  <p:clrMapOvr>
    <a:masterClrMapping/>
  </p:clrMapOvr>
  <p:transition advTm="371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1232907-61B1-48A0-AA6F-819E5474848E}"/>
              </a:ext>
            </a:extLst>
          </p:cNvPr>
          <p:cNvGrpSpPr>
            <a:grpSpLocks noChangeAspect="1"/>
          </p:cNvGrpSpPr>
          <p:nvPr/>
        </p:nvGrpSpPr>
        <p:grpSpPr>
          <a:xfrm>
            <a:off x="155448" y="3483066"/>
            <a:ext cx="2062911" cy="3364940"/>
            <a:chOff x="4735597" y="188640"/>
            <a:chExt cx="4105508" cy="66967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1C0555-9DC4-46EE-9D01-6C29BA9609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457"/>
            <a:stretch/>
          </p:blipFill>
          <p:spPr>
            <a:xfrm>
              <a:off x="4736592" y="188640"/>
              <a:ext cx="4104513" cy="326779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C677A8-9968-4D6D-BDF0-EFC2D926D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5597" y="3428952"/>
              <a:ext cx="4084875" cy="3456432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C03B82-9DB2-4D40-9D17-2E39301DD552}"/>
              </a:ext>
            </a:extLst>
          </p:cNvPr>
          <p:cNvGrpSpPr>
            <a:grpSpLocks noChangeAspect="1"/>
          </p:cNvGrpSpPr>
          <p:nvPr/>
        </p:nvGrpSpPr>
        <p:grpSpPr>
          <a:xfrm>
            <a:off x="192024" y="44624"/>
            <a:ext cx="4297731" cy="3456384"/>
            <a:chOff x="225010" y="-27384"/>
            <a:chExt cx="8595462" cy="691276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D45F12A-1CD5-44F3-9ED6-CD1F24FAE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5010" y="-27384"/>
              <a:ext cx="4058958" cy="3414186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7A7407E-BEE1-4C7C-AB6A-092D235CE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1520" y="3429000"/>
              <a:ext cx="4032448" cy="341147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72D427B-37DB-453D-84CF-B98111B76B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34903" y="-27384"/>
              <a:ext cx="4085569" cy="345160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67ADAF2-3FC4-464D-8CED-4624A1C2C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745881" y="3441571"/>
              <a:ext cx="4074591" cy="344381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4635558-71FE-46F7-BE3F-6B95935A2A7F}"/>
                  </a:ext>
                </a:extLst>
              </p:cNvPr>
              <p:cNvSpPr txBox="1"/>
              <p:nvPr/>
            </p:nvSpPr>
            <p:spPr>
              <a:xfrm>
                <a:off x="4788024" y="332656"/>
                <a:ext cx="4172171" cy="33178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Lesson 2: Stringent limits from only one tidal </a:t>
                </a:r>
                <a:r>
                  <a:rPr lang="en-US" sz="2800" dirty="0" err="1"/>
                  <a:t>deformab</a:t>
                </a:r>
                <a:r>
                  <a:rPr lang="en-US" sz="2800" dirty="0"/>
                  <a:t>. measurement: </a:t>
                </a:r>
                <a:r>
                  <a:rPr lang="en-US" sz="2800" dirty="0" err="1"/>
                  <a:t>EoS</a:t>
                </a:r>
                <a:r>
                  <a:rPr lang="en-US" sz="2800" dirty="0"/>
                  <a:t> cannot be overly stiff at low density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1.4</m:t>
                        </m:r>
                        <m:sSub>
                          <m:sSub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</m:oMath>
                </a14:m>
                <a:r>
                  <a:rPr lang="en-US" sz="2800" dirty="0"/>
                  <a:t>km</a:t>
                </a:r>
              </a:p>
              <a:p>
                <a:pPr>
                  <a:spcAft>
                    <a:spcPts val="1200"/>
                  </a:spcAft>
                </a:pPr>
                <a:endParaRPr lang="en-US" sz="28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4635558-71FE-46F7-BE3F-6B95935A2A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32656"/>
                <a:ext cx="4172171" cy="3317896"/>
              </a:xfrm>
              <a:prstGeom prst="rect">
                <a:avLst/>
              </a:prstGeom>
              <a:blipFill>
                <a:blip r:embed="rId9"/>
                <a:stretch>
                  <a:fillRect l="-2920" t="-1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F69CD7F8-45A3-4222-89BE-7C831F653C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16016" y="3356993"/>
            <a:ext cx="4054048" cy="312832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122B74F-ED17-4536-A5B7-E24F469516B4}"/>
              </a:ext>
            </a:extLst>
          </p:cNvPr>
          <p:cNvGrpSpPr>
            <a:grpSpLocks noChangeAspect="1"/>
          </p:cNvGrpSpPr>
          <p:nvPr/>
        </p:nvGrpSpPr>
        <p:grpSpPr>
          <a:xfrm>
            <a:off x="2446971" y="3377847"/>
            <a:ext cx="2067712" cy="3463590"/>
            <a:chOff x="4735597" y="-27384"/>
            <a:chExt cx="4135424" cy="692717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6AACF6E-03C6-453B-BD5D-7037E41DA4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35597" y="-27384"/>
              <a:ext cx="4105508" cy="346084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6631E93B-636E-4EB2-BD38-D6C5B5C99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73168" y="3443411"/>
              <a:ext cx="4097853" cy="3456384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983393815"/>
      </p:ext>
    </p:extLst>
  </p:cSld>
  <p:clrMapOvr>
    <a:masterClrMapping/>
  </p:clrMapOvr>
  <p:transition advTm="29057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852936"/>
            <a:ext cx="6336704" cy="115212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/>
              <a:t>One stellar merger later – where are we?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710113"/>
      </p:ext>
    </p:extLst>
  </p:cSld>
  <p:clrMapOvr>
    <a:masterClrMapping/>
  </p:clrMapOvr>
  <p:transition advTm="1338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39552" y="6078942"/>
                <a:ext cx="8280920" cy="590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</a:pPr>
                <a:r>
                  <a:rPr lang="en-US" sz="3200" dirty="0"/>
                  <a:t>Today: Implications on physics of scale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en-US" sz="3200" dirty="0"/>
                  <a:t>m. 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6078942"/>
                <a:ext cx="8280920" cy="590418"/>
              </a:xfrm>
              <a:prstGeom prst="rect">
                <a:avLst/>
              </a:prstGeom>
              <a:blipFill>
                <a:blip r:embed="rId3"/>
                <a:stretch>
                  <a:fillRect l="-1915" t="-11340" b="-340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4052D6-4486-44FF-BBC0-6B34B1A92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C:\Users\arjvuori\Desktop\phasediag.png">
            <a:extLst>
              <a:ext uri="{FF2B5EF4-FFF2-40B4-BE49-F238E27FC236}">
                <a16:creationId xmlns:a16="http://schemas.microsoft.com/office/drawing/2014/main" id="{26522AFD-DA49-4D62-ACCA-630A5EF39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4624"/>
            <a:ext cx="7211144" cy="596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4735">
        <p14:prism isContent="1"/>
      </p:transition>
    </mc:Choice>
    <mc:Fallback xmlns="">
      <p:transition spd="slow" advTm="24735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5E22338-9A22-4E11-9542-8AE12318327D}"/>
              </a:ext>
            </a:extLst>
          </p:cNvPr>
          <p:cNvSpPr txBox="1"/>
          <p:nvPr/>
        </p:nvSpPr>
        <p:spPr>
          <a:xfrm>
            <a:off x="251520" y="1256561"/>
            <a:ext cx="8722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Big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open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questions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 QCD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theorists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predict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neutron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star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measurements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there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yet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–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need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fundamentally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machinery</a:t>
            </a:r>
            <a:endParaRPr kumimoji="0" lang="fi-FI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infer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QCD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matter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EoS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observations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Looks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very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promising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fast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progress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GWs</a:t>
            </a:r>
            <a:endParaRPr kumimoji="0" lang="fi-FI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deconfined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matter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found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inside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stars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Tough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question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but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fi-FI" sz="2800" b="1" dirty="0" err="1">
                <a:solidFill>
                  <a:prstClr val="black"/>
                </a:solidFill>
                <a:latin typeface="Calibri"/>
              </a:rPr>
              <a:t>we’re</a:t>
            </a:r>
            <a:r>
              <a:rPr lang="fi-FI" sz="2800" b="1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fi-FI" sz="2800" b="1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fi-FI" sz="28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b="1" dirty="0" err="1">
                <a:solidFill>
                  <a:prstClr val="black"/>
                </a:solidFill>
                <a:latin typeface="Calibri"/>
              </a:rPr>
              <a:t>right</a:t>
            </a:r>
            <a:r>
              <a:rPr lang="fi-FI" sz="28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b="1" dirty="0" err="1">
                <a:solidFill>
                  <a:prstClr val="black"/>
                </a:solidFill>
                <a:latin typeface="Calibri"/>
              </a:rPr>
              <a:t>path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A5B98A-BFF0-41F9-B749-6AFF9C606802}"/>
              </a:ext>
            </a:extLst>
          </p:cNvPr>
          <p:cNvSpPr txBox="1"/>
          <p:nvPr/>
        </p:nvSpPr>
        <p:spPr>
          <a:xfrm>
            <a:off x="251520" y="1256561"/>
            <a:ext cx="8722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Big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open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questions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 QCD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theorists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predict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neutron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star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measurements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infer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QCD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matter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EoS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observations</a:t>
            </a:r>
            <a:r>
              <a:rPr kumimoji="0" lang="fi-FI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i-FI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i-FI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deconfined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matter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found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inside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i-FI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stars</a:t>
            </a:r>
            <a:r>
              <a:rPr kumimoji="0" lang="fi-FI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CDC7DE-D250-46C3-AB16-094195B2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278F03-8F95-FC45-9C1D-EC5F45627061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3634166"/>
      </p:ext>
    </p:extLst>
  </p:cSld>
  <p:clrMapOvr>
    <a:masterClrMapping/>
  </p:clrMapOvr>
  <p:transition advTm="342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rjvuori\Desktop\phasediag.png">
            <a:extLst>
              <a:ext uri="{FF2B5EF4-FFF2-40B4-BE49-F238E27FC236}">
                <a16:creationId xmlns:a16="http://schemas.microsoft.com/office/drawing/2014/main" id="{7A265D4B-A4A8-4454-818F-CB1A477ED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44" y="27384"/>
            <a:ext cx="8259512" cy="683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41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78CC77-1619-47BD-A9BF-BB2F01B175F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3" r="144"/>
          <a:stretch/>
        </p:blipFill>
        <p:spPr>
          <a:xfrm>
            <a:off x="3995936" y="5019826"/>
            <a:ext cx="1368152" cy="8461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530C72-A561-405F-A726-AAF5AD63C4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034" y="1882209"/>
            <a:ext cx="1995942" cy="114480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4305803"/>
      </p:ext>
    </p:extLst>
  </p:cSld>
  <p:clrMapOvr>
    <a:masterClrMapping/>
  </p:clrMapOvr>
  <p:transition advTm="375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760" y="2924944"/>
            <a:ext cx="4824536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Neutron star basics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72647"/>
      </p:ext>
    </p:extLst>
  </p:cSld>
  <p:clrMapOvr>
    <a:masterClrMapping/>
  </p:clrMapOvr>
  <p:transition advTm="5275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BC4D6CD-A05D-42F4-A2A5-3BDF77463F02}"/>
              </a:ext>
            </a:extLst>
          </p:cNvPr>
          <p:cNvSpPr/>
          <p:nvPr/>
        </p:nvSpPr>
        <p:spPr>
          <a:xfrm>
            <a:off x="8532440" y="6478413"/>
            <a:ext cx="432048" cy="266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579A998-9FE3-43CC-9FE1-0C5621C94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81" y="0"/>
            <a:ext cx="9144000" cy="686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81D63F-7054-459E-8075-561184387548}"/>
              </a:ext>
            </a:extLst>
          </p:cNvPr>
          <p:cNvSpPr/>
          <p:nvPr/>
        </p:nvSpPr>
        <p:spPr>
          <a:xfrm>
            <a:off x="35496" y="6448251"/>
            <a:ext cx="9073008" cy="365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7D671B-FCD0-4AC5-85BF-A1705E493B90}"/>
              </a:ext>
            </a:extLst>
          </p:cNvPr>
          <p:cNvSpPr/>
          <p:nvPr/>
        </p:nvSpPr>
        <p:spPr>
          <a:xfrm>
            <a:off x="5076056" y="5013176"/>
            <a:ext cx="273630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DC7A34-9009-4355-A701-86E14E9E77EA}"/>
              </a:ext>
            </a:extLst>
          </p:cNvPr>
          <p:cNvSpPr txBox="1"/>
          <p:nvPr/>
        </p:nvSpPr>
        <p:spPr>
          <a:xfrm>
            <a:off x="5436096" y="499401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?</a:t>
            </a:r>
            <a:endParaRPr lang="en-US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7CC5C8-B1BC-4A31-9D29-C9E011BE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280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6536"/>
    </mc:Choice>
    <mc:Fallback xmlns="">
      <p:transition advTm="26536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07916" y="404664"/>
                <a:ext cx="4020068" cy="31134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NS characteristics: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Masses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sun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Radii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≈12−13</m:t>
                    </m:r>
                  </m:oMath>
                </a14:m>
                <a:r>
                  <a:rPr lang="en-US" sz="2800" dirty="0"/>
                  <a:t> km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Spin frequencies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kHz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Temperatures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keV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Strong magnetic fields</a:t>
                </a:r>
              </a:p>
              <a:p>
                <a:r>
                  <a:rPr lang="en-US" sz="2800" dirty="0"/>
                  <a:t>  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2800" dirty="0"/>
                  <a:t>G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16" y="404664"/>
                <a:ext cx="4020068" cy="3113416"/>
              </a:xfrm>
              <a:prstGeom prst="rect">
                <a:avLst/>
              </a:prstGeom>
              <a:blipFill>
                <a:blip r:embed="rId4"/>
                <a:stretch>
                  <a:fillRect l="-3187" t="-1761" b="-46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77C5B-47A7-4A9A-9B60-D9D57A65CEAD}"/>
                  </a:ext>
                </a:extLst>
              </p:cNvPr>
              <p:cNvSpPr txBox="1"/>
              <p:nvPr/>
            </p:nvSpPr>
            <p:spPr>
              <a:xfrm>
                <a:off x="407916" y="404664"/>
                <a:ext cx="4020068" cy="612962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NS characteristics: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Masses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US" sz="2800" dirty="0"/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Radii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≈12−13</m:t>
                    </m:r>
                  </m:oMath>
                </a14:m>
                <a:r>
                  <a:rPr lang="en-US" sz="2800" dirty="0"/>
                  <a:t> km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Spin frequencies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kHz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Temperatures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800" dirty="0"/>
                  <a:t> keV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800" dirty="0"/>
                  <a:t> Strong magnetic fields</a:t>
                </a:r>
              </a:p>
              <a:p>
                <a:r>
                  <a:rPr lang="en-US" sz="2800" dirty="0"/>
                  <a:t>  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sz="2800" dirty="0"/>
                  <a:t>G</a:t>
                </a:r>
              </a:p>
              <a:p>
                <a:endParaRPr lang="en-US" sz="2800" dirty="0"/>
              </a:p>
              <a:p>
                <a:r>
                  <a:rPr lang="en-US" sz="2800" dirty="0"/>
                  <a:t>Unique laboratory for strong interaction physics: Density in NS cores high enough to probe nuclear matter well beyond saturation density</a:t>
                </a:r>
                <a:endParaRPr lang="en-US" sz="2800" i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A77C5B-47A7-4A9A-9B60-D9D57A65CE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16" y="404664"/>
                <a:ext cx="4020068" cy="6129627"/>
              </a:xfrm>
              <a:prstGeom prst="rect">
                <a:avLst/>
              </a:prstGeom>
              <a:blipFill>
                <a:blip r:embed="rId5"/>
                <a:stretch>
                  <a:fillRect l="-3187" t="-895" r="-3642" b="-2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://upload.wikimedia.org/wikipedia/commons/d/d9/Neutron_star_structur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80108" y="260648"/>
            <a:ext cx="4656388" cy="2232248"/>
          </a:xfrm>
          <a:prstGeom prst="rect">
            <a:avLst/>
          </a:prstGeom>
          <a:noFill/>
        </p:spPr>
      </p:pic>
      <p:pic>
        <p:nvPicPr>
          <p:cNvPr id="3" name="Picture 2" descr="A close up of a logo&#10;&#10;Description generated with high confidence">
            <a:extLst>
              <a:ext uri="{FF2B5EF4-FFF2-40B4-BE49-F238E27FC236}">
                <a16:creationId xmlns:a16="http://schemas.microsoft.com/office/drawing/2014/main" id="{C9B37ABB-B8BF-49CF-A37C-3079D40ECE5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636912"/>
            <a:ext cx="4104456" cy="410445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1961E4-1A44-44E8-B54D-6A0B11C9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7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8145102"/>
      </p:ext>
    </p:extLst>
  </p:cSld>
  <p:clrMapOvr>
    <a:masterClrMapping/>
  </p:clrMapOvr>
  <p:transition advTm="47313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65634"/>
            <a:ext cx="4392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Physics picture: Hydrostatic equilibrium resulting from fierce competition between gravity and the pressure of QCD matter</a:t>
            </a:r>
          </a:p>
          <a:p>
            <a:endParaRPr lang="en-US" sz="2800" dirty="0"/>
          </a:p>
          <a:p>
            <a:r>
              <a:rPr lang="fi-FI" sz="2800" dirty="0"/>
              <a:t>GR </a:t>
            </a:r>
            <a:r>
              <a:rPr lang="fi-FI" sz="2800" dirty="0" err="1"/>
              <a:t>description</a:t>
            </a:r>
            <a:r>
              <a:rPr lang="fi-FI" sz="2800" dirty="0"/>
              <a:t> via </a:t>
            </a:r>
            <a:r>
              <a:rPr lang="fi-FI" sz="2800" dirty="0" err="1"/>
              <a:t>Tolman-Oppenheimer-Volkov</a:t>
            </a:r>
            <a:r>
              <a:rPr lang="fi-FI" sz="2800" dirty="0"/>
              <a:t> </a:t>
            </a:r>
            <a:r>
              <a:rPr lang="fi-FI" sz="2800" dirty="0" err="1"/>
              <a:t>eqs</a:t>
            </a:r>
            <a:r>
              <a:rPr lang="fi-FI" sz="2800" dirty="0"/>
              <a:t>:</a:t>
            </a:r>
          </a:p>
        </p:txBody>
      </p:sp>
      <p:pic>
        <p:nvPicPr>
          <p:cNvPr id="10" name="Picture 2" descr="C:\Users\arjvuori\Desktop\quarkmatter\vie1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222" y="294515"/>
            <a:ext cx="4432266" cy="37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C7D452-AE05-4A17-BB6D-E005AB18F96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422188"/>
            <a:ext cx="7344816" cy="13436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241725D-C32D-4B09-8B0E-F358628335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934356"/>
            <a:ext cx="2160240" cy="3749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13564-F210-4D70-AF8A-2D479A14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4C3F5F-4936-487C-97CA-1BD48AC8401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952" y="116632"/>
            <a:ext cx="4486047" cy="38884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AD8D85-DB30-467D-A708-2EE35757F77D}"/>
              </a:ext>
            </a:extLst>
          </p:cNvPr>
          <p:cNvSpPr txBox="1"/>
          <p:nvPr/>
        </p:nvSpPr>
        <p:spPr>
          <a:xfrm>
            <a:off x="5364088" y="4047167"/>
            <a:ext cx="3384376" cy="375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Ozel</a:t>
            </a:r>
            <a:r>
              <a:rPr lang="en-US" dirty="0"/>
              <a:t> et al., </a:t>
            </a:r>
            <a:r>
              <a:rPr lang="en-US" dirty="0" err="1"/>
              <a:t>ApJ</a:t>
            </a:r>
            <a:r>
              <a:rPr lang="en-US" dirty="0"/>
              <a:t> 820 (2016)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2337205"/>
      </p:ext>
    </p:extLst>
  </p:cSld>
  <p:clrMapOvr>
    <a:masterClrMapping/>
  </p:clrMapOvr>
  <p:transition advTm="1220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466794"/>
            <a:ext cx="44854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Particle/nuclear theory challenge: Find </a:t>
            </a:r>
            <a:r>
              <a:rPr lang="en-US" sz="2800" dirty="0">
                <a:solidFill>
                  <a:srgbClr val="FF0000"/>
                </a:solidFill>
              </a:rPr>
              <a:t>Equation of State</a:t>
            </a:r>
            <a:r>
              <a:rPr lang="en-US" sz="2800" dirty="0"/>
              <a:t> of strongly interacting matter that 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800" dirty="0" err="1"/>
              <a:t>Cold</a:t>
            </a:r>
            <a:r>
              <a:rPr lang="fi-FI" sz="2800" dirty="0"/>
              <a:t> and </a:t>
            </a:r>
            <a:r>
              <a:rPr lang="fi-FI" sz="2800" dirty="0" err="1"/>
              <a:t>dense</a:t>
            </a:r>
            <a:endParaRPr lang="fi-FI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800" dirty="0"/>
              <a:t>Electrically neutral: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800" dirty="0"/>
              <a:t>In beta equilibrium: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sz="2800" dirty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134520"/>
            <a:ext cx="3845801" cy="2944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933056"/>
            <a:ext cx="3456384" cy="298809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9C70CBAD-1B0D-4FA5-92EF-1EF34E7F3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7461"/>
            <a:ext cx="4186336" cy="4097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CDC7DE-D250-46C3-AB16-094195B2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A5B98A-BFF0-41F9-B749-6AFF9C606802}"/>
              </a:ext>
            </a:extLst>
          </p:cNvPr>
          <p:cNvSpPr txBox="1"/>
          <p:nvPr/>
        </p:nvSpPr>
        <p:spPr>
          <a:xfrm>
            <a:off x="251520" y="4637454"/>
            <a:ext cx="87228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err="1"/>
              <a:t>Big</a:t>
            </a:r>
            <a:r>
              <a:rPr lang="fi-FI" sz="2800" dirty="0"/>
              <a:t> open </a:t>
            </a:r>
            <a:r>
              <a:rPr lang="fi-FI" sz="2800" dirty="0" err="1"/>
              <a:t>questions</a:t>
            </a:r>
            <a:r>
              <a:rPr lang="fi-FI" sz="28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dirty="0"/>
              <a:t>Can QCD </a:t>
            </a:r>
            <a:r>
              <a:rPr lang="fi-FI" sz="2800" dirty="0" err="1"/>
              <a:t>theorists</a:t>
            </a:r>
            <a:r>
              <a:rPr lang="fi-FI" sz="2800" dirty="0"/>
              <a:t> </a:t>
            </a:r>
            <a:r>
              <a:rPr lang="fi-FI" sz="2800" dirty="0" err="1"/>
              <a:t>predict</a:t>
            </a:r>
            <a:r>
              <a:rPr lang="fi-FI" sz="2800" dirty="0"/>
              <a:t> </a:t>
            </a:r>
            <a:r>
              <a:rPr lang="fi-FI" sz="2800" dirty="0" err="1"/>
              <a:t>neutron</a:t>
            </a:r>
            <a:r>
              <a:rPr lang="fi-FI" sz="2800" dirty="0"/>
              <a:t> </a:t>
            </a:r>
            <a:r>
              <a:rPr lang="fi-FI" sz="2800" dirty="0" err="1"/>
              <a:t>star</a:t>
            </a:r>
            <a:r>
              <a:rPr lang="fi-FI" sz="2800" dirty="0"/>
              <a:t> </a:t>
            </a:r>
            <a:r>
              <a:rPr lang="fi-FI" sz="2800" dirty="0" err="1"/>
              <a:t>measurements</a:t>
            </a:r>
            <a:r>
              <a:rPr lang="fi-FI" sz="2800" dirty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dirty="0"/>
              <a:t>Can </a:t>
            </a:r>
            <a:r>
              <a:rPr lang="fi-FI" sz="2800" dirty="0" err="1"/>
              <a:t>we</a:t>
            </a:r>
            <a:r>
              <a:rPr lang="fi-FI" sz="2800" dirty="0"/>
              <a:t> </a:t>
            </a:r>
            <a:r>
              <a:rPr lang="fi-FI" sz="2800" dirty="0" err="1"/>
              <a:t>infer</a:t>
            </a:r>
            <a:r>
              <a:rPr lang="fi-FI" sz="2800" dirty="0"/>
              <a:t> </a:t>
            </a:r>
            <a:r>
              <a:rPr lang="fi-FI" sz="2800" dirty="0" err="1"/>
              <a:t>the</a:t>
            </a:r>
            <a:r>
              <a:rPr lang="fi-FI" sz="2800" dirty="0"/>
              <a:t> QCD </a:t>
            </a:r>
            <a:r>
              <a:rPr lang="fi-FI" sz="2800" dirty="0" err="1"/>
              <a:t>matter</a:t>
            </a:r>
            <a:r>
              <a:rPr lang="fi-FI" sz="2800" dirty="0"/>
              <a:t> </a:t>
            </a:r>
            <a:r>
              <a:rPr lang="fi-FI" sz="2800" dirty="0" err="1"/>
              <a:t>EoS</a:t>
            </a:r>
            <a:r>
              <a:rPr lang="fi-FI" sz="2800" dirty="0"/>
              <a:t> </a:t>
            </a:r>
            <a:r>
              <a:rPr lang="fi-FI" sz="2800" dirty="0" err="1"/>
              <a:t>from</a:t>
            </a:r>
            <a:r>
              <a:rPr lang="fi-FI" sz="2800" dirty="0"/>
              <a:t> </a:t>
            </a:r>
            <a:r>
              <a:rPr lang="fi-FI" sz="2800" dirty="0" err="1"/>
              <a:t>observations</a:t>
            </a:r>
            <a:r>
              <a:rPr lang="fi-FI" sz="2800" dirty="0"/>
              <a:t>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 sz="2800" b="1" dirty="0"/>
              <a:t>Can </a:t>
            </a:r>
            <a:r>
              <a:rPr lang="fi-FI" sz="2800" b="1" dirty="0" err="1"/>
              <a:t>deconfined</a:t>
            </a:r>
            <a:r>
              <a:rPr lang="fi-FI" sz="2800" b="1" dirty="0"/>
              <a:t> </a:t>
            </a:r>
            <a:r>
              <a:rPr lang="fi-FI" sz="2800" b="1" dirty="0" err="1"/>
              <a:t>matter</a:t>
            </a:r>
            <a:r>
              <a:rPr lang="fi-FI" sz="2800" b="1" dirty="0"/>
              <a:t> </a:t>
            </a:r>
            <a:r>
              <a:rPr lang="fi-FI" sz="2800" b="1" dirty="0" err="1"/>
              <a:t>be</a:t>
            </a:r>
            <a:r>
              <a:rPr lang="fi-FI" sz="2800" b="1" dirty="0"/>
              <a:t> </a:t>
            </a:r>
            <a:r>
              <a:rPr lang="fi-FI" sz="2800" b="1" dirty="0" err="1"/>
              <a:t>found</a:t>
            </a:r>
            <a:r>
              <a:rPr lang="fi-FI" sz="2800" b="1" dirty="0"/>
              <a:t> inside </a:t>
            </a:r>
            <a:r>
              <a:rPr lang="fi-FI" sz="2800" b="1" dirty="0" err="1"/>
              <a:t>the</a:t>
            </a:r>
            <a:r>
              <a:rPr lang="fi-FI" sz="2800" b="1" dirty="0"/>
              <a:t> </a:t>
            </a:r>
            <a:r>
              <a:rPr lang="fi-FI" sz="2800" b="1" dirty="0" err="1"/>
              <a:t>stars</a:t>
            </a:r>
            <a:r>
              <a:rPr lang="fi-FI" sz="2800" b="1" dirty="0"/>
              <a:t>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782AC8-F396-4007-BCA0-39E4A007ED9C}"/>
              </a:ext>
            </a:extLst>
          </p:cNvPr>
          <p:cNvSpPr txBox="1"/>
          <p:nvPr/>
        </p:nvSpPr>
        <p:spPr>
          <a:xfrm>
            <a:off x="5436096" y="4205451"/>
            <a:ext cx="3384376" cy="375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Hebeler</a:t>
            </a:r>
            <a:r>
              <a:rPr lang="en-US" dirty="0"/>
              <a:t> et al., </a:t>
            </a:r>
            <a:r>
              <a:rPr lang="en-US" dirty="0" err="1"/>
              <a:t>ApJ</a:t>
            </a:r>
            <a:r>
              <a:rPr lang="en-US" dirty="0"/>
              <a:t> 773 (2013)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2803909"/>
      </p:ext>
    </p:extLst>
  </p:cSld>
  <p:clrMapOvr>
    <a:masterClrMapping/>
  </p:clrMapOvr>
  <p:transition advTm="701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9|8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7|48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7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7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7|22.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4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8|53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9|13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9|13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9|13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9|13.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9|13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4.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\begin{eqnarray}&#10;\frac{dM(r)}{dr}&amp;=&amp;4 \pi r^2 \varepsilon(r),\nonumber \\&#10;\frac{dp(r)}{dr}&amp;=&amp;-\frac{G\varepsilon(r)M(r)}{r^2}\frac{\left(1+p(r)/\varepsilon(r)\right)\left(1+4 \pi r^3 p(r)/M(r)\right)}&#10;{1-2 G M(r)/r}\nonumber&#10;\end{eqnarray}&#10;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varepsilon(p)\Rightarrow M(R)$&#10;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\begin{eqnarray}&#10;2/3n_u -n_d/3 - n_s/3 + n_e = 0 \nonumber&#10;\end{eqnarray}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\begin{eqnarray}&#10;\mu_B/3=\mu_d = \mu_s = \mu_u+\mu_e \nonumber&#10;\end{eqnarray}&#10;&#10;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|10.4|1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28344</TotalTime>
  <Words>1764</Words>
  <Application>Microsoft Office PowerPoint</Application>
  <PresentationFormat>On-screen Show (4:3)</PresentationFormat>
  <Paragraphs>213</Paragraphs>
  <Slides>41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MS UI Gothic</vt:lpstr>
      <vt:lpstr>Arial</vt:lpstr>
      <vt:lpstr>Calibri</vt:lpstr>
      <vt:lpstr>Cambria Math</vt:lpstr>
      <vt:lpstr>Wingdings</vt:lpstr>
      <vt:lpstr>Office Theme</vt:lpstr>
      <vt:lpstr>1_Office Theme</vt:lpstr>
      <vt:lpstr>Neutron stars and stellar mergers as a laboratory of dense QCD matter   Aleksi Vuorinen  University of Helsinki &amp; Helsinki Institute of 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Perturbative approaches to nonperturbative physics  Aleksi Vuorinen University of Helsinki</dc:title>
  <dc:creator>vuorinen</dc:creator>
  <cp:lastModifiedBy>Vuorinen, Aleksi R J</cp:lastModifiedBy>
  <cp:revision>1257</cp:revision>
  <dcterms:created xsi:type="dcterms:W3CDTF">2014-04-13T15:10:10Z</dcterms:created>
  <dcterms:modified xsi:type="dcterms:W3CDTF">2018-05-13T08:34:54Z</dcterms:modified>
</cp:coreProperties>
</file>