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7" r:id="rId3"/>
    <p:sldId id="291" r:id="rId4"/>
    <p:sldId id="295" r:id="rId5"/>
    <p:sldId id="306" r:id="rId6"/>
    <p:sldId id="260" r:id="rId7"/>
    <p:sldId id="292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ESUTOFUNMI1\Desktop\email\P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46200940677743"/>
          <c:y val="0.10190597204574334"/>
          <c:w val="0.67255971201597575"/>
          <c:h val="0.7651792204978322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Sheet1!$BG$24</c:f>
              <c:strCache>
                <c:ptCount val="1"/>
                <c:pt idx="0">
                  <c:v>Simulation</c:v>
                </c:pt>
              </c:strCache>
            </c:strRef>
          </c:tx>
          <c:spPr>
            <a:ln w="12700" cap="flat" cmpd="sng" algn="ctr">
              <a:solidFill>
                <a:schemeClr val="dk1"/>
              </a:solidFill>
              <a:prstDash val="solid"/>
              <a:miter lim="800000"/>
            </a:ln>
            <a:effectLst/>
          </c:spPr>
          <c:marker>
            <c:symbol val="none"/>
          </c:marker>
          <c:xVal>
            <c:numRef>
              <c:f>Sheet1!$BF$25:$BF$289</c:f>
              <c:numCache>
                <c:formatCode>General</c:formatCode>
                <c:ptCount val="265"/>
                <c:pt idx="0">
                  <c:v>275</c:v>
                </c:pt>
                <c:pt idx="1">
                  <c:v>277</c:v>
                </c:pt>
                <c:pt idx="2">
                  <c:v>279</c:v>
                </c:pt>
                <c:pt idx="3">
                  <c:v>281</c:v>
                </c:pt>
                <c:pt idx="4">
                  <c:v>283</c:v>
                </c:pt>
                <c:pt idx="5">
                  <c:v>285</c:v>
                </c:pt>
                <c:pt idx="6">
                  <c:v>287</c:v>
                </c:pt>
                <c:pt idx="7">
                  <c:v>289</c:v>
                </c:pt>
                <c:pt idx="8">
                  <c:v>291</c:v>
                </c:pt>
                <c:pt idx="9">
                  <c:v>293</c:v>
                </c:pt>
                <c:pt idx="10">
                  <c:v>295</c:v>
                </c:pt>
                <c:pt idx="11">
                  <c:v>297</c:v>
                </c:pt>
                <c:pt idx="12">
                  <c:v>299</c:v>
                </c:pt>
                <c:pt idx="13">
                  <c:v>301</c:v>
                </c:pt>
                <c:pt idx="14">
                  <c:v>303</c:v>
                </c:pt>
                <c:pt idx="15">
                  <c:v>305</c:v>
                </c:pt>
                <c:pt idx="16">
                  <c:v>307</c:v>
                </c:pt>
                <c:pt idx="17">
                  <c:v>309</c:v>
                </c:pt>
                <c:pt idx="18">
                  <c:v>311</c:v>
                </c:pt>
                <c:pt idx="19">
                  <c:v>313</c:v>
                </c:pt>
                <c:pt idx="20">
                  <c:v>315</c:v>
                </c:pt>
                <c:pt idx="21">
                  <c:v>317</c:v>
                </c:pt>
                <c:pt idx="22">
                  <c:v>319</c:v>
                </c:pt>
                <c:pt idx="23">
                  <c:v>321</c:v>
                </c:pt>
                <c:pt idx="24">
                  <c:v>323</c:v>
                </c:pt>
                <c:pt idx="25">
                  <c:v>325</c:v>
                </c:pt>
                <c:pt idx="26">
                  <c:v>327</c:v>
                </c:pt>
                <c:pt idx="27">
                  <c:v>329</c:v>
                </c:pt>
                <c:pt idx="28">
                  <c:v>331</c:v>
                </c:pt>
                <c:pt idx="29">
                  <c:v>333</c:v>
                </c:pt>
                <c:pt idx="30">
                  <c:v>335</c:v>
                </c:pt>
                <c:pt idx="31">
                  <c:v>337</c:v>
                </c:pt>
                <c:pt idx="32">
                  <c:v>339</c:v>
                </c:pt>
                <c:pt idx="33">
                  <c:v>341</c:v>
                </c:pt>
                <c:pt idx="34">
                  <c:v>343</c:v>
                </c:pt>
                <c:pt idx="35">
                  <c:v>345</c:v>
                </c:pt>
                <c:pt idx="36">
                  <c:v>347</c:v>
                </c:pt>
                <c:pt idx="37">
                  <c:v>349</c:v>
                </c:pt>
                <c:pt idx="38">
                  <c:v>351</c:v>
                </c:pt>
                <c:pt idx="39">
                  <c:v>353</c:v>
                </c:pt>
                <c:pt idx="40">
                  <c:v>355</c:v>
                </c:pt>
                <c:pt idx="41">
                  <c:v>357</c:v>
                </c:pt>
                <c:pt idx="42">
                  <c:v>359</c:v>
                </c:pt>
                <c:pt idx="43">
                  <c:v>361</c:v>
                </c:pt>
                <c:pt idx="44">
                  <c:v>363</c:v>
                </c:pt>
                <c:pt idx="45">
                  <c:v>365</c:v>
                </c:pt>
                <c:pt idx="46">
                  <c:v>367</c:v>
                </c:pt>
                <c:pt idx="47">
                  <c:v>369</c:v>
                </c:pt>
                <c:pt idx="48">
                  <c:v>371</c:v>
                </c:pt>
                <c:pt idx="49">
                  <c:v>373</c:v>
                </c:pt>
                <c:pt idx="50">
                  <c:v>375</c:v>
                </c:pt>
                <c:pt idx="51">
                  <c:v>377</c:v>
                </c:pt>
                <c:pt idx="52">
                  <c:v>379</c:v>
                </c:pt>
                <c:pt idx="53">
                  <c:v>381</c:v>
                </c:pt>
                <c:pt idx="54">
                  <c:v>383</c:v>
                </c:pt>
                <c:pt idx="55">
                  <c:v>385</c:v>
                </c:pt>
                <c:pt idx="56">
                  <c:v>387</c:v>
                </c:pt>
                <c:pt idx="57">
                  <c:v>389</c:v>
                </c:pt>
                <c:pt idx="58">
                  <c:v>391</c:v>
                </c:pt>
                <c:pt idx="59">
                  <c:v>393</c:v>
                </c:pt>
                <c:pt idx="60">
                  <c:v>395</c:v>
                </c:pt>
                <c:pt idx="61">
                  <c:v>397</c:v>
                </c:pt>
                <c:pt idx="62">
                  <c:v>399</c:v>
                </c:pt>
                <c:pt idx="63">
                  <c:v>401</c:v>
                </c:pt>
                <c:pt idx="64">
                  <c:v>403</c:v>
                </c:pt>
                <c:pt idx="65">
                  <c:v>405</c:v>
                </c:pt>
                <c:pt idx="66">
                  <c:v>407</c:v>
                </c:pt>
                <c:pt idx="67">
                  <c:v>409</c:v>
                </c:pt>
                <c:pt idx="68">
                  <c:v>411</c:v>
                </c:pt>
                <c:pt idx="69">
                  <c:v>413</c:v>
                </c:pt>
                <c:pt idx="70">
                  <c:v>415</c:v>
                </c:pt>
                <c:pt idx="71">
                  <c:v>417</c:v>
                </c:pt>
                <c:pt idx="72">
                  <c:v>419</c:v>
                </c:pt>
                <c:pt idx="73">
                  <c:v>421</c:v>
                </c:pt>
                <c:pt idx="74">
                  <c:v>423</c:v>
                </c:pt>
                <c:pt idx="75">
                  <c:v>425</c:v>
                </c:pt>
                <c:pt idx="76">
                  <c:v>427</c:v>
                </c:pt>
                <c:pt idx="77">
                  <c:v>429</c:v>
                </c:pt>
                <c:pt idx="78">
                  <c:v>431</c:v>
                </c:pt>
                <c:pt idx="79">
                  <c:v>433</c:v>
                </c:pt>
                <c:pt idx="80">
                  <c:v>435</c:v>
                </c:pt>
                <c:pt idx="81">
                  <c:v>437</c:v>
                </c:pt>
                <c:pt idx="82">
                  <c:v>439</c:v>
                </c:pt>
                <c:pt idx="83">
                  <c:v>441</c:v>
                </c:pt>
                <c:pt idx="84">
                  <c:v>443</c:v>
                </c:pt>
                <c:pt idx="85">
                  <c:v>445</c:v>
                </c:pt>
                <c:pt idx="86">
                  <c:v>447</c:v>
                </c:pt>
                <c:pt idx="87">
                  <c:v>449</c:v>
                </c:pt>
                <c:pt idx="88">
                  <c:v>451</c:v>
                </c:pt>
                <c:pt idx="89">
                  <c:v>453</c:v>
                </c:pt>
                <c:pt idx="90">
                  <c:v>455</c:v>
                </c:pt>
                <c:pt idx="91">
                  <c:v>457</c:v>
                </c:pt>
                <c:pt idx="92">
                  <c:v>459</c:v>
                </c:pt>
                <c:pt idx="93">
                  <c:v>461</c:v>
                </c:pt>
                <c:pt idx="94">
                  <c:v>463</c:v>
                </c:pt>
                <c:pt idx="95">
                  <c:v>465</c:v>
                </c:pt>
                <c:pt idx="96">
                  <c:v>467</c:v>
                </c:pt>
                <c:pt idx="97">
                  <c:v>469</c:v>
                </c:pt>
                <c:pt idx="98">
                  <c:v>471</c:v>
                </c:pt>
                <c:pt idx="99">
                  <c:v>473</c:v>
                </c:pt>
                <c:pt idx="100">
                  <c:v>475</c:v>
                </c:pt>
                <c:pt idx="101">
                  <c:v>477</c:v>
                </c:pt>
                <c:pt idx="102">
                  <c:v>479</c:v>
                </c:pt>
                <c:pt idx="103">
                  <c:v>481</c:v>
                </c:pt>
                <c:pt idx="104">
                  <c:v>483</c:v>
                </c:pt>
                <c:pt idx="105">
                  <c:v>485</c:v>
                </c:pt>
                <c:pt idx="106">
                  <c:v>487</c:v>
                </c:pt>
                <c:pt idx="107">
                  <c:v>489</c:v>
                </c:pt>
                <c:pt idx="108">
                  <c:v>491</c:v>
                </c:pt>
                <c:pt idx="109">
                  <c:v>493</c:v>
                </c:pt>
                <c:pt idx="110">
                  <c:v>495</c:v>
                </c:pt>
                <c:pt idx="111">
                  <c:v>497</c:v>
                </c:pt>
                <c:pt idx="112">
                  <c:v>499</c:v>
                </c:pt>
                <c:pt idx="113">
                  <c:v>501</c:v>
                </c:pt>
                <c:pt idx="114">
                  <c:v>503</c:v>
                </c:pt>
                <c:pt idx="115">
                  <c:v>505</c:v>
                </c:pt>
                <c:pt idx="116">
                  <c:v>507</c:v>
                </c:pt>
                <c:pt idx="117">
                  <c:v>509</c:v>
                </c:pt>
                <c:pt idx="118">
                  <c:v>511</c:v>
                </c:pt>
                <c:pt idx="119">
                  <c:v>513</c:v>
                </c:pt>
                <c:pt idx="120">
                  <c:v>515</c:v>
                </c:pt>
                <c:pt idx="121">
                  <c:v>517</c:v>
                </c:pt>
                <c:pt idx="122">
                  <c:v>519</c:v>
                </c:pt>
                <c:pt idx="123">
                  <c:v>521</c:v>
                </c:pt>
                <c:pt idx="124">
                  <c:v>523</c:v>
                </c:pt>
                <c:pt idx="125">
                  <c:v>525</c:v>
                </c:pt>
                <c:pt idx="126">
                  <c:v>527</c:v>
                </c:pt>
                <c:pt idx="127">
                  <c:v>529</c:v>
                </c:pt>
                <c:pt idx="128">
                  <c:v>531</c:v>
                </c:pt>
                <c:pt idx="129">
                  <c:v>533</c:v>
                </c:pt>
                <c:pt idx="130">
                  <c:v>535</c:v>
                </c:pt>
                <c:pt idx="131">
                  <c:v>537</c:v>
                </c:pt>
                <c:pt idx="132">
                  <c:v>539</c:v>
                </c:pt>
                <c:pt idx="133">
                  <c:v>541</c:v>
                </c:pt>
                <c:pt idx="134">
                  <c:v>543</c:v>
                </c:pt>
                <c:pt idx="135">
                  <c:v>545</c:v>
                </c:pt>
                <c:pt idx="136">
                  <c:v>547</c:v>
                </c:pt>
                <c:pt idx="137">
                  <c:v>549</c:v>
                </c:pt>
                <c:pt idx="138">
                  <c:v>551</c:v>
                </c:pt>
                <c:pt idx="139">
                  <c:v>553</c:v>
                </c:pt>
                <c:pt idx="140">
                  <c:v>555</c:v>
                </c:pt>
                <c:pt idx="141">
                  <c:v>557</c:v>
                </c:pt>
                <c:pt idx="142">
                  <c:v>559</c:v>
                </c:pt>
                <c:pt idx="143">
                  <c:v>561</c:v>
                </c:pt>
                <c:pt idx="144">
                  <c:v>563</c:v>
                </c:pt>
                <c:pt idx="145">
                  <c:v>565</c:v>
                </c:pt>
                <c:pt idx="146">
                  <c:v>567</c:v>
                </c:pt>
                <c:pt idx="147">
                  <c:v>569</c:v>
                </c:pt>
                <c:pt idx="148">
                  <c:v>571</c:v>
                </c:pt>
                <c:pt idx="149">
                  <c:v>573</c:v>
                </c:pt>
                <c:pt idx="150">
                  <c:v>575</c:v>
                </c:pt>
                <c:pt idx="151">
                  <c:v>577</c:v>
                </c:pt>
                <c:pt idx="152">
                  <c:v>579</c:v>
                </c:pt>
                <c:pt idx="153">
                  <c:v>581</c:v>
                </c:pt>
                <c:pt idx="154">
                  <c:v>583</c:v>
                </c:pt>
                <c:pt idx="155">
                  <c:v>585</c:v>
                </c:pt>
                <c:pt idx="156">
                  <c:v>587</c:v>
                </c:pt>
                <c:pt idx="157">
                  <c:v>589</c:v>
                </c:pt>
                <c:pt idx="158">
                  <c:v>591</c:v>
                </c:pt>
                <c:pt idx="159">
                  <c:v>593</c:v>
                </c:pt>
                <c:pt idx="160">
                  <c:v>595</c:v>
                </c:pt>
                <c:pt idx="161">
                  <c:v>597</c:v>
                </c:pt>
                <c:pt idx="162">
                  <c:v>599</c:v>
                </c:pt>
                <c:pt idx="163">
                  <c:v>601</c:v>
                </c:pt>
                <c:pt idx="164">
                  <c:v>603</c:v>
                </c:pt>
                <c:pt idx="165">
                  <c:v>605</c:v>
                </c:pt>
                <c:pt idx="166">
                  <c:v>607</c:v>
                </c:pt>
                <c:pt idx="167">
                  <c:v>609</c:v>
                </c:pt>
                <c:pt idx="168">
                  <c:v>611</c:v>
                </c:pt>
                <c:pt idx="169">
                  <c:v>613</c:v>
                </c:pt>
                <c:pt idx="170">
                  <c:v>615</c:v>
                </c:pt>
                <c:pt idx="171">
                  <c:v>617</c:v>
                </c:pt>
                <c:pt idx="172">
                  <c:v>619</c:v>
                </c:pt>
                <c:pt idx="173">
                  <c:v>621</c:v>
                </c:pt>
                <c:pt idx="174">
                  <c:v>623</c:v>
                </c:pt>
                <c:pt idx="175">
                  <c:v>625</c:v>
                </c:pt>
                <c:pt idx="176">
                  <c:v>627</c:v>
                </c:pt>
                <c:pt idx="177">
                  <c:v>629</c:v>
                </c:pt>
                <c:pt idx="178">
                  <c:v>631</c:v>
                </c:pt>
                <c:pt idx="179">
                  <c:v>633</c:v>
                </c:pt>
                <c:pt idx="180">
                  <c:v>635</c:v>
                </c:pt>
                <c:pt idx="181">
                  <c:v>637</c:v>
                </c:pt>
                <c:pt idx="182">
                  <c:v>639</c:v>
                </c:pt>
                <c:pt idx="183">
                  <c:v>641</c:v>
                </c:pt>
                <c:pt idx="184">
                  <c:v>643</c:v>
                </c:pt>
                <c:pt idx="185">
                  <c:v>645</c:v>
                </c:pt>
                <c:pt idx="186">
                  <c:v>647</c:v>
                </c:pt>
                <c:pt idx="187">
                  <c:v>649</c:v>
                </c:pt>
                <c:pt idx="188">
                  <c:v>651</c:v>
                </c:pt>
                <c:pt idx="189">
                  <c:v>653</c:v>
                </c:pt>
                <c:pt idx="190">
                  <c:v>655</c:v>
                </c:pt>
                <c:pt idx="191">
                  <c:v>657</c:v>
                </c:pt>
                <c:pt idx="192">
                  <c:v>659</c:v>
                </c:pt>
                <c:pt idx="193">
                  <c:v>661</c:v>
                </c:pt>
                <c:pt idx="194">
                  <c:v>663</c:v>
                </c:pt>
                <c:pt idx="195">
                  <c:v>665</c:v>
                </c:pt>
                <c:pt idx="196">
                  <c:v>667</c:v>
                </c:pt>
                <c:pt idx="197">
                  <c:v>669</c:v>
                </c:pt>
                <c:pt idx="198">
                  <c:v>671</c:v>
                </c:pt>
                <c:pt idx="199">
                  <c:v>673</c:v>
                </c:pt>
                <c:pt idx="200">
                  <c:v>675</c:v>
                </c:pt>
                <c:pt idx="201">
                  <c:v>677</c:v>
                </c:pt>
                <c:pt idx="202">
                  <c:v>679</c:v>
                </c:pt>
                <c:pt idx="203">
                  <c:v>681</c:v>
                </c:pt>
                <c:pt idx="204">
                  <c:v>683</c:v>
                </c:pt>
                <c:pt idx="205">
                  <c:v>685</c:v>
                </c:pt>
                <c:pt idx="206">
                  <c:v>687</c:v>
                </c:pt>
                <c:pt idx="207">
                  <c:v>689</c:v>
                </c:pt>
                <c:pt idx="208">
                  <c:v>691</c:v>
                </c:pt>
                <c:pt idx="209">
                  <c:v>693</c:v>
                </c:pt>
                <c:pt idx="210">
                  <c:v>695</c:v>
                </c:pt>
                <c:pt idx="211">
                  <c:v>697</c:v>
                </c:pt>
                <c:pt idx="212">
                  <c:v>699</c:v>
                </c:pt>
                <c:pt idx="213">
                  <c:v>701</c:v>
                </c:pt>
                <c:pt idx="214">
                  <c:v>703</c:v>
                </c:pt>
                <c:pt idx="215">
                  <c:v>705</c:v>
                </c:pt>
                <c:pt idx="216">
                  <c:v>707</c:v>
                </c:pt>
                <c:pt idx="217">
                  <c:v>709</c:v>
                </c:pt>
                <c:pt idx="218">
                  <c:v>711</c:v>
                </c:pt>
                <c:pt idx="219">
                  <c:v>713</c:v>
                </c:pt>
                <c:pt idx="220">
                  <c:v>715</c:v>
                </c:pt>
                <c:pt idx="221">
                  <c:v>717</c:v>
                </c:pt>
                <c:pt idx="222">
                  <c:v>719</c:v>
                </c:pt>
                <c:pt idx="223">
                  <c:v>721</c:v>
                </c:pt>
                <c:pt idx="224">
                  <c:v>723</c:v>
                </c:pt>
                <c:pt idx="225">
                  <c:v>725</c:v>
                </c:pt>
                <c:pt idx="226">
                  <c:v>727</c:v>
                </c:pt>
                <c:pt idx="227">
                  <c:v>729</c:v>
                </c:pt>
                <c:pt idx="228">
                  <c:v>731</c:v>
                </c:pt>
                <c:pt idx="229">
                  <c:v>733</c:v>
                </c:pt>
                <c:pt idx="230">
                  <c:v>735</c:v>
                </c:pt>
                <c:pt idx="231">
                  <c:v>737</c:v>
                </c:pt>
                <c:pt idx="232">
                  <c:v>739</c:v>
                </c:pt>
                <c:pt idx="233">
                  <c:v>741</c:v>
                </c:pt>
                <c:pt idx="234">
                  <c:v>743</c:v>
                </c:pt>
                <c:pt idx="235">
                  <c:v>745</c:v>
                </c:pt>
                <c:pt idx="236">
                  <c:v>747</c:v>
                </c:pt>
                <c:pt idx="237">
                  <c:v>749</c:v>
                </c:pt>
                <c:pt idx="238">
                  <c:v>751</c:v>
                </c:pt>
                <c:pt idx="239">
                  <c:v>753</c:v>
                </c:pt>
                <c:pt idx="240">
                  <c:v>755</c:v>
                </c:pt>
                <c:pt idx="241">
                  <c:v>757</c:v>
                </c:pt>
                <c:pt idx="242">
                  <c:v>759</c:v>
                </c:pt>
                <c:pt idx="243">
                  <c:v>761</c:v>
                </c:pt>
                <c:pt idx="244">
                  <c:v>763</c:v>
                </c:pt>
                <c:pt idx="245">
                  <c:v>765</c:v>
                </c:pt>
                <c:pt idx="246">
                  <c:v>767</c:v>
                </c:pt>
                <c:pt idx="247">
                  <c:v>769</c:v>
                </c:pt>
                <c:pt idx="248">
                  <c:v>771</c:v>
                </c:pt>
                <c:pt idx="249">
                  <c:v>773</c:v>
                </c:pt>
              </c:numCache>
            </c:numRef>
          </c:xVal>
          <c:yVal>
            <c:numRef>
              <c:f>Sheet1!$BG$25:$BG$289</c:f>
              <c:numCache>
                <c:formatCode>General</c:formatCode>
                <c:ptCount val="265"/>
                <c:pt idx="0">
                  <c:v>76</c:v>
                </c:pt>
                <c:pt idx="1">
                  <c:v>60</c:v>
                </c:pt>
                <c:pt idx="2">
                  <c:v>40</c:v>
                </c:pt>
                <c:pt idx="3">
                  <c:v>83</c:v>
                </c:pt>
                <c:pt idx="4">
                  <c:v>32</c:v>
                </c:pt>
                <c:pt idx="5">
                  <c:v>20</c:v>
                </c:pt>
                <c:pt idx="6">
                  <c:v>60</c:v>
                </c:pt>
                <c:pt idx="7">
                  <c:v>10</c:v>
                </c:pt>
                <c:pt idx="8">
                  <c:v>100</c:v>
                </c:pt>
                <c:pt idx="9">
                  <c:v>20</c:v>
                </c:pt>
                <c:pt idx="10">
                  <c:v>7</c:v>
                </c:pt>
                <c:pt idx="11">
                  <c:v>35</c:v>
                </c:pt>
                <c:pt idx="12">
                  <c:v>18</c:v>
                </c:pt>
                <c:pt idx="13">
                  <c:v>57</c:v>
                </c:pt>
                <c:pt idx="14">
                  <c:v>49</c:v>
                </c:pt>
                <c:pt idx="15">
                  <c:v>52</c:v>
                </c:pt>
                <c:pt idx="16">
                  <c:v>100</c:v>
                </c:pt>
                <c:pt idx="17">
                  <c:v>133</c:v>
                </c:pt>
                <c:pt idx="18">
                  <c:v>141</c:v>
                </c:pt>
                <c:pt idx="19">
                  <c:v>137</c:v>
                </c:pt>
                <c:pt idx="20">
                  <c:v>205</c:v>
                </c:pt>
                <c:pt idx="21">
                  <c:v>260</c:v>
                </c:pt>
                <c:pt idx="22">
                  <c:v>295</c:v>
                </c:pt>
                <c:pt idx="23">
                  <c:v>382</c:v>
                </c:pt>
                <c:pt idx="24">
                  <c:v>428</c:v>
                </c:pt>
                <c:pt idx="25">
                  <c:v>498</c:v>
                </c:pt>
                <c:pt idx="26">
                  <c:v>573</c:v>
                </c:pt>
                <c:pt idx="27">
                  <c:v>614</c:v>
                </c:pt>
                <c:pt idx="28">
                  <c:v>720</c:v>
                </c:pt>
                <c:pt idx="29">
                  <c:v>647</c:v>
                </c:pt>
                <c:pt idx="30">
                  <c:v>684</c:v>
                </c:pt>
                <c:pt idx="31">
                  <c:v>850</c:v>
                </c:pt>
                <c:pt idx="32">
                  <c:v>811</c:v>
                </c:pt>
                <c:pt idx="33">
                  <c:v>834</c:v>
                </c:pt>
                <c:pt idx="34">
                  <c:v>905</c:v>
                </c:pt>
                <c:pt idx="35">
                  <c:v>854</c:v>
                </c:pt>
                <c:pt idx="36">
                  <c:v>851</c:v>
                </c:pt>
                <c:pt idx="37">
                  <c:v>734</c:v>
                </c:pt>
                <c:pt idx="38">
                  <c:v>650</c:v>
                </c:pt>
                <c:pt idx="39">
                  <c:v>563</c:v>
                </c:pt>
                <c:pt idx="40">
                  <c:v>575</c:v>
                </c:pt>
                <c:pt idx="41">
                  <c:v>538</c:v>
                </c:pt>
                <c:pt idx="42">
                  <c:v>594</c:v>
                </c:pt>
                <c:pt idx="43">
                  <c:v>543</c:v>
                </c:pt>
                <c:pt idx="44">
                  <c:v>540</c:v>
                </c:pt>
                <c:pt idx="45">
                  <c:v>527</c:v>
                </c:pt>
                <c:pt idx="46">
                  <c:v>513</c:v>
                </c:pt>
                <c:pt idx="47">
                  <c:v>555</c:v>
                </c:pt>
                <c:pt idx="48">
                  <c:v>531</c:v>
                </c:pt>
                <c:pt idx="49">
                  <c:v>569</c:v>
                </c:pt>
                <c:pt idx="50">
                  <c:v>550</c:v>
                </c:pt>
                <c:pt idx="51">
                  <c:v>537</c:v>
                </c:pt>
                <c:pt idx="52">
                  <c:v>604</c:v>
                </c:pt>
                <c:pt idx="53">
                  <c:v>668</c:v>
                </c:pt>
                <c:pt idx="54">
                  <c:v>737</c:v>
                </c:pt>
                <c:pt idx="55">
                  <c:v>798</c:v>
                </c:pt>
                <c:pt idx="56">
                  <c:v>756</c:v>
                </c:pt>
                <c:pt idx="57">
                  <c:v>774</c:v>
                </c:pt>
                <c:pt idx="58">
                  <c:v>863</c:v>
                </c:pt>
                <c:pt idx="59">
                  <c:v>845</c:v>
                </c:pt>
                <c:pt idx="60">
                  <c:v>972</c:v>
                </c:pt>
                <c:pt idx="61">
                  <c:v>1063</c:v>
                </c:pt>
                <c:pt idx="62">
                  <c:v>1142</c:v>
                </c:pt>
                <c:pt idx="63">
                  <c:v>1150</c:v>
                </c:pt>
                <c:pt idx="64">
                  <c:v>1212</c:v>
                </c:pt>
                <c:pt idx="65">
                  <c:v>1314</c:v>
                </c:pt>
                <c:pt idx="66">
                  <c:v>1463</c:v>
                </c:pt>
                <c:pt idx="67">
                  <c:v>1535</c:v>
                </c:pt>
                <c:pt idx="68">
                  <c:v>1591</c:v>
                </c:pt>
                <c:pt idx="69">
                  <c:v>1702</c:v>
                </c:pt>
                <c:pt idx="70">
                  <c:v>1678</c:v>
                </c:pt>
                <c:pt idx="71">
                  <c:v>1973</c:v>
                </c:pt>
                <c:pt idx="72">
                  <c:v>1942</c:v>
                </c:pt>
                <c:pt idx="73">
                  <c:v>1902</c:v>
                </c:pt>
                <c:pt idx="74">
                  <c:v>2064</c:v>
                </c:pt>
                <c:pt idx="75">
                  <c:v>2194</c:v>
                </c:pt>
                <c:pt idx="76">
                  <c:v>2180</c:v>
                </c:pt>
                <c:pt idx="77">
                  <c:v>2252</c:v>
                </c:pt>
                <c:pt idx="78">
                  <c:v>2378</c:v>
                </c:pt>
                <c:pt idx="79">
                  <c:v>2513</c:v>
                </c:pt>
                <c:pt idx="80">
                  <c:v>2456</c:v>
                </c:pt>
                <c:pt idx="81">
                  <c:v>2403</c:v>
                </c:pt>
                <c:pt idx="82">
                  <c:v>2567</c:v>
                </c:pt>
                <c:pt idx="83">
                  <c:v>2470</c:v>
                </c:pt>
                <c:pt idx="84">
                  <c:v>2621</c:v>
                </c:pt>
                <c:pt idx="85">
                  <c:v>2600</c:v>
                </c:pt>
                <c:pt idx="86">
                  <c:v>2676</c:v>
                </c:pt>
                <c:pt idx="87">
                  <c:v>2626</c:v>
                </c:pt>
                <c:pt idx="88">
                  <c:v>2719</c:v>
                </c:pt>
                <c:pt idx="89">
                  <c:v>2783</c:v>
                </c:pt>
                <c:pt idx="90">
                  <c:v>2760</c:v>
                </c:pt>
                <c:pt idx="91">
                  <c:v>2731</c:v>
                </c:pt>
                <c:pt idx="92">
                  <c:v>2708</c:v>
                </c:pt>
                <c:pt idx="93">
                  <c:v>2677</c:v>
                </c:pt>
                <c:pt idx="94">
                  <c:v>2772</c:v>
                </c:pt>
                <c:pt idx="95">
                  <c:v>2801</c:v>
                </c:pt>
                <c:pt idx="96">
                  <c:v>2690</c:v>
                </c:pt>
                <c:pt idx="97">
                  <c:v>2700</c:v>
                </c:pt>
                <c:pt idx="98">
                  <c:v>2654</c:v>
                </c:pt>
                <c:pt idx="99">
                  <c:v>2610</c:v>
                </c:pt>
                <c:pt idx="100">
                  <c:v>2595</c:v>
                </c:pt>
                <c:pt idx="101">
                  <c:v>2585</c:v>
                </c:pt>
                <c:pt idx="102">
                  <c:v>2442</c:v>
                </c:pt>
                <c:pt idx="103">
                  <c:v>2371</c:v>
                </c:pt>
                <c:pt idx="104">
                  <c:v>2243</c:v>
                </c:pt>
                <c:pt idx="105">
                  <c:v>2152</c:v>
                </c:pt>
                <c:pt idx="106">
                  <c:v>2089</c:v>
                </c:pt>
                <c:pt idx="107">
                  <c:v>1938</c:v>
                </c:pt>
                <c:pt idx="108">
                  <c:v>1939</c:v>
                </c:pt>
                <c:pt idx="109">
                  <c:v>1846</c:v>
                </c:pt>
                <c:pt idx="110">
                  <c:v>1734</c:v>
                </c:pt>
                <c:pt idx="111">
                  <c:v>1644</c:v>
                </c:pt>
                <c:pt idx="112">
                  <c:v>1460</c:v>
                </c:pt>
                <c:pt idx="113">
                  <c:v>1475</c:v>
                </c:pt>
                <c:pt idx="114">
                  <c:v>1363</c:v>
                </c:pt>
                <c:pt idx="115">
                  <c:v>1309</c:v>
                </c:pt>
                <c:pt idx="116">
                  <c:v>1151</c:v>
                </c:pt>
                <c:pt idx="117">
                  <c:v>1099</c:v>
                </c:pt>
                <c:pt idx="118">
                  <c:v>1004</c:v>
                </c:pt>
                <c:pt idx="119">
                  <c:v>968</c:v>
                </c:pt>
                <c:pt idx="120">
                  <c:v>872</c:v>
                </c:pt>
                <c:pt idx="121">
                  <c:v>802</c:v>
                </c:pt>
                <c:pt idx="122">
                  <c:v>699</c:v>
                </c:pt>
                <c:pt idx="123">
                  <c:v>753</c:v>
                </c:pt>
                <c:pt idx="124">
                  <c:v>685</c:v>
                </c:pt>
                <c:pt idx="125">
                  <c:v>633</c:v>
                </c:pt>
                <c:pt idx="126">
                  <c:v>622</c:v>
                </c:pt>
                <c:pt idx="127">
                  <c:v>543</c:v>
                </c:pt>
                <c:pt idx="128">
                  <c:v>517</c:v>
                </c:pt>
                <c:pt idx="129">
                  <c:v>462</c:v>
                </c:pt>
                <c:pt idx="130">
                  <c:v>430</c:v>
                </c:pt>
                <c:pt idx="131">
                  <c:v>468</c:v>
                </c:pt>
                <c:pt idx="132">
                  <c:v>469</c:v>
                </c:pt>
                <c:pt idx="133">
                  <c:v>377</c:v>
                </c:pt>
                <c:pt idx="134">
                  <c:v>386</c:v>
                </c:pt>
                <c:pt idx="135">
                  <c:v>316</c:v>
                </c:pt>
                <c:pt idx="136">
                  <c:v>310</c:v>
                </c:pt>
                <c:pt idx="137">
                  <c:v>337</c:v>
                </c:pt>
                <c:pt idx="138">
                  <c:v>180</c:v>
                </c:pt>
                <c:pt idx="139">
                  <c:v>280</c:v>
                </c:pt>
                <c:pt idx="140">
                  <c:v>261</c:v>
                </c:pt>
                <c:pt idx="141">
                  <c:v>209</c:v>
                </c:pt>
                <c:pt idx="142">
                  <c:v>214</c:v>
                </c:pt>
                <c:pt idx="143">
                  <c:v>224</c:v>
                </c:pt>
                <c:pt idx="144">
                  <c:v>207</c:v>
                </c:pt>
                <c:pt idx="145">
                  <c:v>214</c:v>
                </c:pt>
                <c:pt idx="146">
                  <c:v>179</c:v>
                </c:pt>
                <c:pt idx="147">
                  <c:v>291</c:v>
                </c:pt>
                <c:pt idx="148">
                  <c:v>155</c:v>
                </c:pt>
                <c:pt idx="149">
                  <c:v>224</c:v>
                </c:pt>
                <c:pt idx="150">
                  <c:v>214</c:v>
                </c:pt>
                <c:pt idx="151">
                  <c:v>149</c:v>
                </c:pt>
                <c:pt idx="152">
                  <c:v>224</c:v>
                </c:pt>
                <c:pt idx="153">
                  <c:v>139</c:v>
                </c:pt>
                <c:pt idx="154">
                  <c:v>190</c:v>
                </c:pt>
                <c:pt idx="155">
                  <c:v>130</c:v>
                </c:pt>
                <c:pt idx="156">
                  <c:v>188</c:v>
                </c:pt>
                <c:pt idx="157">
                  <c:v>180</c:v>
                </c:pt>
                <c:pt idx="158">
                  <c:v>142</c:v>
                </c:pt>
                <c:pt idx="159">
                  <c:v>101</c:v>
                </c:pt>
                <c:pt idx="160">
                  <c:v>142</c:v>
                </c:pt>
                <c:pt idx="161">
                  <c:v>178</c:v>
                </c:pt>
                <c:pt idx="162">
                  <c:v>161</c:v>
                </c:pt>
                <c:pt idx="163">
                  <c:v>152</c:v>
                </c:pt>
                <c:pt idx="164">
                  <c:v>177</c:v>
                </c:pt>
                <c:pt idx="165">
                  <c:v>195</c:v>
                </c:pt>
                <c:pt idx="166">
                  <c:v>220</c:v>
                </c:pt>
                <c:pt idx="167">
                  <c:v>190</c:v>
                </c:pt>
                <c:pt idx="168">
                  <c:v>174</c:v>
                </c:pt>
                <c:pt idx="169">
                  <c:v>174</c:v>
                </c:pt>
                <c:pt idx="170">
                  <c:v>182</c:v>
                </c:pt>
                <c:pt idx="171">
                  <c:v>155</c:v>
                </c:pt>
                <c:pt idx="172">
                  <c:v>200</c:v>
                </c:pt>
                <c:pt idx="173">
                  <c:v>214</c:v>
                </c:pt>
                <c:pt idx="174">
                  <c:v>231</c:v>
                </c:pt>
                <c:pt idx="175">
                  <c:v>184</c:v>
                </c:pt>
                <c:pt idx="176">
                  <c:v>241</c:v>
                </c:pt>
                <c:pt idx="177">
                  <c:v>199</c:v>
                </c:pt>
                <c:pt idx="178">
                  <c:v>257</c:v>
                </c:pt>
                <c:pt idx="179">
                  <c:v>285</c:v>
                </c:pt>
                <c:pt idx="180">
                  <c:v>204</c:v>
                </c:pt>
                <c:pt idx="181">
                  <c:v>309</c:v>
                </c:pt>
                <c:pt idx="182">
                  <c:v>297</c:v>
                </c:pt>
                <c:pt idx="183">
                  <c:v>320</c:v>
                </c:pt>
                <c:pt idx="184">
                  <c:v>251</c:v>
                </c:pt>
                <c:pt idx="185">
                  <c:v>334</c:v>
                </c:pt>
                <c:pt idx="186">
                  <c:v>376</c:v>
                </c:pt>
                <c:pt idx="187">
                  <c:v>345</c:v>
                </c:pt>
                <c:pt idx="188">
                  <c:v>408</c:v>
                </c:pt>
                <c:pt idx="189">
                  <c:v>356</c:v>
                </c:pt>
                <c:pt idx="190">
                  <c:v>450</c:v>
                </c:pt>
                <c:pt idx="191">
                  <c:v>377</c:v>
                </c:pt>
                <c:pt idx="192">
                  <c:v>399</c:v>
                </c:pt>
                <c:pt idx="193">
                  <c:v>449</c:v>
                </c:pt>
                <c:pt idx="194">
                  <c:v>368</c:v>
                </c:pt>
                <c:pt idx="195">
                  <c:v>345</c:v>
                </c:pt>
                <c:pt idx="196">
                  <c:v>444</c:v>
                </c:pt>
                <c:pt idx="197">
                  <c:v>451</c:v>
                </c:pt>
                <c:pt idx="198">
                  <c:v>359</c:v>
                </c:pt>
                <c:pt idx="199">
                  <c:v>411</c:v>
                </c:pt>
                <c:pt idx="200">
                  <c:v>450</c:v>
                </c:pt>
                <c:pt idx="201">
                  <c:v>464</c:v>
                </c:pt>
                <c:pt idx="202">
                  <c:v>400</c:v>
                </c:pt>
                <c:pt idx="203">
                  <c:v>388</c:v>
                </c:pt>
                <c:pt idx="204">
                  <c:v>466</c:v>
                </c:pt>
                <c:pt idx="205">
                  <c:v>396</c:v>
                </c:pt>
                <c:pt idx="206">
                  <c:v>498</c:v>
                </c:pt>
                <c:pt idx="207">
                  <c:v>504</c:v>
                </c:pt>
                <c:pt idx="208">
                  <c:v>457</c:v>
                </c:pt>
                <c:pt idx="209">
                  <c:v>469</c:v>
                </c:pt>
                <c:pt idx="210">
                  <c:v>497</c:v>
                </c:pt>
                <c:pt idx="211">
                  <c:v>371</c:v>
                </c:pt>
                <c:pt idx="212">
                  <c:v>475</c:v>
                </c:pt>
                <c:pt idx="213">
                  <c:v>529</c:v>
                </c:pt>
                <c:pt idx="214">
                  <c:v>425</c:v>
                </c:pt>
                <c:pt idx="215">
                  <c:v>461</c:v>
                </c:pt>
                <c:pt idx="216">
                  <c:v>513</c:v>
                </c:pt>
                <c:pt idx="217">
                  <c:v>471</c:v>
                </c:pt>
                <c:pt idx="218">
                  <c:v>415</c:v>
                </c:pt>
                <c:pt idx="219">
                  <c:v>391</c:v>
                </c:pt>
                <c:pt idx="220">
                  <c:v>404</c:v>
                </c:pt>
                <c:pt idx="221">
                  <c:v>418</c:v>
                </c:pt>
                <c:pt idx="222">
                  <c:v>384</c:v>
                </c:pt>
                <c:pt idx="223">
                  <c:v>363</c:v>
                </c:pt>
                <c:pt idx="224">
                  <c:v>382</c:v>
                </c:pt>
                <c:pt idx="225">
                  <c:v>358</c:v>
                </c:pt>
                <c:pt idx="226">
                  <c:v>302</c:v>
                </c:pt>
                <c:pt idx="227">
                  <c:v>296</c:v>
                </c:pt>
                <c:pt idx="228">
                  <c:v>278</c:v>
                </c:pt>
                <c:pt idx="229">
                  <c:v>277</c:v>
                </c:pt>
                <c:pt idx="230">
                  <c:v>226</c:v>
                </c:pt>
                <c:pt idx="231">
                  <c:v>245</c:v>
                </c:pt>
                <c:pt idx="232">
                  <c:v>190</c:v>
                </c:pt>
                <c:pt idx="233">
                  <c:v>247</c:v>
                </c:pt>
                <c:pt idx="234">
                  <c:v>139</c:v>
                </c:pt>
                <c:pt idx="235">
                  <c:v>209</c:v>
                </c:pt>
                <c:pt idx="236">
                  <c:v>136</c:v>
                </c:pt>
                <c:pt idx="237">
                  <c:v>142</c:v>
                </c:pt>
                <c:pt idx="238">
                  <c:v>130</c:v>
                </c:pt>
                <c:pt idx="239">
                  <c:v>92</c:v>
                </c:pt>
                <c:pt idx="240">
                  <c:v>36</c:v>
                </c:pt>
                <c:pt idx="241">
                  <c:v>117</c:v>
                </c:pt>
                <c:pt idx="242">
                  <c:v>30</c:v>
                </c:pt>
                <c:pt idx="243">
                  <c:v>64</c:v>
                </c:pt>
                <c:pt idx="244">
                  <c:v>77</c:v>
                </c:pt>
                <c:pt idx="245">
                  <c:v>-5</c:v>
                </c:pt>
                <c:pt idx="246">
                  <c:v>15</c:v>
                </c:pt>
                <c:pt idx="247">
                  <c:v>-12</c:v>
                </c:pt>
                <c:pt idx="248">
                  <c:v>-11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864032"/>
        <c:axId val="211867168"/>
      </c:scatterChart>
      <c:valAx>
        <c:axId val="2118640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Temperature 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867168"/>
        <c:crosses val="autoZero"/>
        <c:crossBetween val="midCat"/>
      </c:valAx>
      <c:valAx>
        <c:axId val="211867168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Intensity (Au)</a:t>
                </a:r>
                <a:r>
                  <a:rPr lang="en-US" baseline="0"/>
                  <a:t> 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864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86914-11EF-42B4-B924-9EA4D7391E0E}" type="datetimeFigureOut">
              <a:rPr lang="en-US" smtClean="0"/>
              <a:t>7/13/2018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76F3D-EC66-4A4E-9343-07E0113E7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12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76F3D-EC66-4A4E-9343-07E0113E75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9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B8C43-46F5-4158-B476-2EDC45C3C020}" type="datetime1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65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4F98-52CA-41E9-B80C-9395D8FBECCF}" type="datetime1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B6BC9-A265-46B8-B189-DCE5E2C4952F}" type="datetime1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2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55CC-F0E2-4BD7-86F0-BBC8FF7AD8D4}" type="datetime1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784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4A21-2799-42DF-860F-FD7957955738}" type="datetime1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048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174D-2FED-4AA3-A047-2967F4598967}" type="datetime1">
              <a:rPr lang="en-US" smtClean="0"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34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FE05C-C122-405B-9D3E-2EBF3EE93312}" type="datetime1">
              <a:rPr lang="en-US" smtClean="0"/>
              <a:t>7/13/2018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58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92AC9-217D-462C-94D7-2AC316842981}" type="datetime1">
              <a:rPr lang="en-US" smtClean="0"/>
              <a:t>7/13/2018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3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13A9-824F-450D-B584-5807EC74F82D}" type="datetime1">
              <a:rPr lang="en-US" smtClean="0"/>
              <a:t>7/13/2018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24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5D809-F1C9-48A0-94F9-AB592765DD6C}" type="datetime1">
              <a:rPr lang="en-US" smtClean="0"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40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D179-D106-4288-8E48-78DB52FBC95C}" type="datetime1">
              <a:rPr lang="en-US" smtClean="0"/>
              <a:t>7/13/2018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9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1102F-DB4B-42E5-95BE-4319A260CAD6}" type="datetime1">
              <a:rPr lang="en-US" smtClean="0"/>
              <a:t>7/13/2018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3399B-4CAE-4744-BE80-FF4F956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2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1296" y="669702"/>
            <a:ext cx="9835166" cy="2176528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DETERMINATION OF THE INTRINSIC PARAMETERS OF THE THERMOLUMINESCENCE OF KUNZITE USING NUMERICAL MODELS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55325"/>
            <a:ext cx="9144000" cy="193183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BY</a:t>
            </a:r>
          </a:p>
          <a:p>
            <a:r>
              <a:rPr lang="en-US" sz="3200" dirty="0" smtClean="0"/>
              <a:t>FAJEMISIN JESUTOFUNMI AYO</a:t>
            </a:r>
          </a:p>
          <a:p>
            <a:r>
              <a:rPr lang="en-US" sz="3200" dirty="0" err="1" smtClean="0"/>
              <a:t>B.Sc</a:t>
            </a:r>
            <a:r>
              <a:rPr lang="en-US" sz="3200" dirty="0" smtClean="0"/>
              <a:t> Physics</a:t>
            </a:r>
          </a:p>
          <a:p>
            <a:r>
              <a:rPr lang="en-US" sz="3200" dirty="0" smtClean="0"/>
              <a:t>University of Ibadan, Nigeria.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2" y="4308414"/>
            <a:ext cx="2496145" cy="235683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44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441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343" y="1059544"/>
            <a:ext cx="11321143" cy="544285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Table showing the intrinsic parameters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N= electron population; s = frequency factor; E = activation energy; A= retrapping probability; A</a:t>
            </a:r>
            <a:r>
              <a:rPr lang="en-US" baseline="-25000" dirty="0" smtClean="0"/>
              <a:t>m</a:t>
            </a:r>
            <a:r>
              <a:rPr lang="en-US" dirty="0" smtClean="0"/>
              <a:t> = recombination probability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801" y="1753962"/>
            <a:ext cx="10182225" cy="392562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48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47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Simulated Glow Curve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8514" y="1074058"/>
            <a:ext cx="8679543" cy="531222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51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and Experimental Glow curves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5943" y="1567543"/>
            <a:ext cx="8723086" cy="486228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79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0170" y="334852"/>
            <a:ext cx="10130359" cy="641429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75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4547"/>
            <a:ext cx="10894454" cy="646396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52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9561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465943"/>
            <a:ext cx="11567886" cy="5065486"/>
          </a:xfrm>
        </p:spPr>
        <p:txBody>
          <a:bodyPr/>
          <a:lstStyle/>
          <a:p>
            <a:r>
              <a:rPr lang="en-US" dirty="0"/>
              <a:t>The band model </a:t>
            </a:r>
            <a:r>
              <a:rPr lang="en-US" dirty="0" smtClean="0"/>
              <a:t>proposed by Ogundare et al, 2016 describe </a:t>
            </a:r>
            <a:r>
              <a:rPr lang="en-US" dirty="0"/>
              <a:t>perfectly the thermoluminescence in </a:t>
            </a:r>
            <a:r>
              <a:rPr lang="en-US" dirty="0" smtClean="0"/>
              <a:t>kunzite.</a:t>
            </a:r>
          </a:p>
          <a:p>
            <a:r>
              <a:rPr lang="en-US" dirty="0"/>
              <a:t>The simulated thermoluminescence glow curve showed three distinct peaks similar to what Ogundare et al (2016) reported from their experimental study of kunzite thermoluminescence. </a:t>
            </a:r>
          </a:p>
          <a:p>
            <a:r>
              <a:rPr lang="en-US" dirty="0"/>
              <a:t>The percentage </a:t>
            </a:r>
            <a:r>
              <a:rPr lang="en-US" dirty="0" smtClean="0"/>
              <a:t>differences of </a:t>
            </a:r>
            <a:r>
              <a:rPr lang="en-US" dirty="0"/>
              <a:t>the simulated and experimental values for peak temperature and activation energy </a:t>
            </a:r>
            <a:r>
              <a:rPr lang="en-US" dirty="0" smtClean="0"/>
              <a:t>validates the numerical model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224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25485"/>
            <a:ext cx="10515600" cy="19449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Thank you for listening</a:t>
            </a:r>
            <a:endParaRPr lang="en-US" sz="8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404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2154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13" y="1648496"/>
            <a:ext cx="11513713" cy="495836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 marL="0" indent="0">
              <a:buNone/>
            </a:pP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675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Thermoluminescence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(TL) is the phenomenon of light emission from an insulator or semiconductor when it is heated after a previous absorption of energy from ionizing radiation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Piters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1993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6523" y="2983002"/>
            <a:ext cx="7367534" cy="319396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59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489397" y="399245"/>
                <a:ext cx="10864403" cy="6168979"/>
              </a:xfrm>
            </p:spPr>
            <p:txBody>
              <a:bodyPr/>
              <a:lstStyle/>
              <a:p>
                <a:r>
                  <a:rPr lang="en-US" sz="4400" dirty="0" smtClean="0"/>
                  <a:t>Luminescence materials –</a:t>
                </a:r>
                <a14:m>
                  <m:oMath xmlns:m="http://schemas.openxmlformats.org/officeDocument/2006/math">
                    <m:r>
                      <a:rPr lang="en-US" sz="4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4400" dirty="0" smtClean="0"/>
              </a:p>
              <a:p>
                <a:r>
                  <a:rPr lang="en-US" dirty="0" smtClean="0"/>
                  <a:t>Artificial -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𝐶𝑎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𝐿𝑖𝐹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𝐶𝑎𝑆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𝑆𝑖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𝐵𝑒𝑂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𝐿𝑖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Natural  - </a:t>
                </a:r>
                <a:r>
                  <a:rPr lang="en-US" dirty="0"/>
                  <a:t>amethyst, topaz, </a:t>
                </a:r>
                <a:r>
                  <a:rPr lang="en-US" dirty="0" smtClean="0"/>
                  <a:t>calcite, quartz, dolomite, kunzite </a:t>
                </a:r>
                <a:r>
                  <a:rPr lang="en-US" dirty="0"/>
                  <a:t>(Anderle, 1997; Oldenberg, 1676; Fay, 1726; Herschel, </a:t>
                </a:r>
                <a:r>
                  <a:rPr lang="en-US" dirty="0" smtClean="0"/>
                  <a:t>1889, Ogundare, et al, 2016).</a:t>
                </a:r>
              </a:p>
              <a:p>
                <a:r>
                  <a:rPr lang="en-US" sz="4000" dirty="0" smtClean="0"/>
                  <a:t>Applications –</a:t>
                </a:r>
                <a:r>
                  <a:rPr lang="en-US" dirty="0" smtClean="0"/>
                  <a:t> Dosimetry, Dating, Material analysis. Effective use require the knowledge of certain parameters.</a:t>
                </a:r>
              </a:p>
              <a:p>
                <a:r>
                  <a:rPr lang="en-US" dirty="0" smtClean="0"/>
                  <a:t>The focus of this work is on KUNZITE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9397" y="399245"/>
                <a:ext cx="10864403" cy="6168979"/>
              </a:xfrm>
              <a:blipFill rotWithShape="0">
                <a:blip r:embed="rId2"/>
                <a:stretch>
                  <a:fillRect l="-2019" t="-3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53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5915" y="540913"/>
            <a:ext cx="9903853" cy="581543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416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3974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97" y="1545465"/>
            <a:ext cx="11191741" cy="463149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To </a:t>
            </a:r>
            <a:r>
              <a:rPr lang="en-US" dirty="0"/>
              <a:t>develop an energy band model for the thermoluminescence observed in </a:t>
            </a:r>
            <a:r>
              <a:rPr lang="en-US" dirty="0" smtClean="0"/>
              <a:t>Kunzite.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To </a:t>
            </a:r>
            <a:r>
              <a:rPr lang="en-US" dirty="0"/>
              <a:t>fit the experimental glow curve (Ogundare et al, 2016) with the </a:t>
            </a:r>
            <a:r>
              <a:rPr lang="en-US" dirty="0" smtClean="0"/>
              <a:t>model.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To </a:t>
            </a:r>
            <a:r>
              <a:rPr lang="en-US" dirty="0"/>
              <a:t>obtain the parameters that gives the best fit.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31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METHODOLOGY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5715000" cy="5162550"/>
          </a:xfrm>
        </p:spPr>
        <p:txBody>
          <a:bodyPr/>
          <a:lstStyle/>
          <a:p>
            <a:r>
              <a:rPr lang="en-US" dirty="0" smtClean="0"/>
              <a:t>Proposed band model (5 traps and one recombination centre based on Ogundare et al)</a:t>
            </a:r>
          </a:p>
          <a:p>
            <a:r>
              <a:rPr lang="en-US" dirty="0" smtClean="0"/>
              <a:t>Irradiation, Relaxation and Heating 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477000" y="1027906"/>
            <a:ext cx="5181600" cy="4672013"/>
          </a:xfrm>
        </p:spPr>
        <p:txBody>
          <a:bodyPr/>
          <a:lstStyle/>
          <a:p>
            <a:r>
              <a:rPr lang="en-US" dirty="0" smtClean="0"/>
              <a:t>Experimental Glow Curve</a:t>
            </a:r>
          </a:p>
          <a:p>
            <a:endParaRPr lang="en-US" dirty="0"/>
          </a:p>
        </p:txBody>
      </p:sp>
      <p:pic>
        <p:nvPicPr>
          <p:cNvPr id="4" name="Picture 3" descr="C:\Users\HP\Desktop\energy level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500" y="3181350"/>
            <a:ext cx="3867150" cy="299561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46164839"/>
              </p:ext>
            </p:extLst>
          </p:nvPr>
        </p:nvGraphicFramePr>
        <p:xfrm>
          <a:off x="6477000" y="1972701"/>
          <a:ext cx="5010150" cy="4301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118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 Equations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80572" y="1681163"/>
            <a:ext cx="5417004" cy="35083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Irradiation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33830" y="2220685"/>
            <a:ext cx="5663746" cy="4339771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539522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Relaxation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172200" y="2220684"/>
            <a:ext cx="5183188" cy="4339771"/>
          </a:xfrm>
        </p:spPr>
        <p:txBody>
          <a:bodyPr/>
          <a:lstStyle/>
          <a:p>
            <a:r>
              <a:rPr lang="en-US" dirty="0" smtClean="0"/>
              <a:t>Same equations as in irradiation stage except X = 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2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9315" y="508000"/>
            <a:ext cx="11625942" cy="6168571"/>
          </a:xfrm>
        </p:spPr>
        <p:txBody>
          <a:bodyPr/>
          <a:lstStyle/>
          <a:p>
            <a:r>
              <a:rPr lang="en-US" dirty="0" smtClean="0"/>
              <a:t>Heating Stage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These equations were solved using MATLAB ode45 solver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85" y="1045029"/>
            <a:ext cx="10929257" cy="45429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399B-4CAE-4744-BE80-FF4F9563C9F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414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300</Words>
  <Application>Microsoft Office PowerPoint</Application>
  <PresentationFormat>Widescreen</PresentationFormat>
  <Paragraphs>82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DETERMINATION OF THE INTRINSIC PARAMETERS OF THE THERMOLUMINESCENCE OF KUNZITE USING NUMERICAL MODELS</vt:lpstr>
      <vt:lpstr>Overview</vt:lpstr>
      <vt:lpstr>INTRODUCTION</vt:lpstr>
      <vt:lpstr>PowerPoint Presentation</vt:lpstr>
      <vt:lpstr>PowerPoint Presentation</vt:lpstr>
      <vt:lpstr>Objectives</vt:lpstr>
      <vt:lpstr>METHODOLOGY</vt:lpstr>
      <vt:lpstr>TL Equations</vt:lpstr>
      <vt:lpstr>PowerPoint Presentation</vt:lpstr>
      <vt:lpstr>Results</vt:lpstr>
      <vt:lpstr>Simulated Glow Curve</vt:lpstr>
      <vt:lpstr>Simulated and Experimental Glow curves</vt:lpstr>
      <vt:lpstr>PowerPoint Presentation</vt:lpstr>
      <vt:lpstr>PowerPoint Presentation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NUMERICAL MODEL OF THERMOLUMINESCENCE OF KUNZITE</dc:title>
  <dc:creator>JESUTOFUNMI1</dc:creator>
  <cp:lastModifiedBy>JESUTOFUNMI1</cp:lastModifiedBy>
  <cp:revision>59</cp:revision>
  <dcterms:created xsi:type="dcterms:W3CDTF">2018-02-03T22:58:06Z</dcterms:created>
  <dcterms:modified xsi:type="dcterms:W3CDTF">2018-07-13T07:20:24Z</dcterms:modified>
</cp:coreProperties>
</file>