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6" r:id="rId2"/>
  </p:sldMasterIdLst>
  <p:notesMasterIdLst>
    <p:notesMasterId r:id="rId18"/>
  </p:notesMasterIdLst>
  <p:sldIdLst>
    <p:sldId id="435" r:id="rId3"/>
    <p:sldId id="444" r:id="rId4"/>
    <p:sldId id="451" r:id="rId5"/>
    <p:sldId id="441" r:id="rId6"/>
    <p:sldId id="446" r:id="rId7"/>
    <p:sldId id="447" r:id="rId8"/>
    <p:sldId id="452" r:id="rId9"/>
    <p:sldId id="453" r:id="rId10"/>
    <p:sldId id="448" r:id="rId11"/>
    <p:sldId id="449" r:id="rId12"/>
    <p:sldId id="445" r:id="rId13"/>
    <p:sldId id="450" r:id="rId14"/>
    <p:sldId id="454" r:id="rId15"/>
    <p:sldId id="455" r:id="rId16"/>
    <p:sldId id="456" r:id="rId1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00"/>
    <a:srgbClr val="2454DC"/>
    <a:srgbClr val="FF9933"/>
    <a:srgbClr val="F9B223"/>
    <a:srgbClr val="FF00FF"/>
    <a:srgbClr val="0000FF"/>
    <a:srgbClr val="00FF00"/>
    <a:srgbClr val="F3900D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1" autoAdjust="0"/>
    <p:restoredTop sz="96568" autoAdjust="0"/>
  </p:normalViewPr>
  <p:slideViewPr>
    <p:cSldViewPr snapToGrid="0" snapToObjects="1">
      <p:cViewPr>
        <p:scale>
          <a:sx n="60" d="100"/>
          <a:sy n="60" d="100"/>
        </p:scale>
        <p:origin x="1426" y="6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9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4/9/2018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4/9/2018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4/9/2018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CAA3-3A54-4ABD-95ED-5C2E2F0A8BDF}" type="datetimeFigureOut">
              <a:rPr lang="en-GB" smtClean="0"/>
              <a:t>09/04/2018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6B23-2333-4C8E-B021-CB91C9AEF7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203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13C2E-7FA5-4B7C-A308-45FA82448DF2}" type="datetime1">
              <a:rPr lang="en-US" smtClean="0"/>
              <a:t>4/9/2018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753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215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2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DE7F-2A2F-45D2-8407-49A59CB8A9C3}" type="datetime1">
              <a:rPr lang="en-US" smtClean="0"/>
              <a:t>4/9/2018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Gerade Verbindung 29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851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4/9/2018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158570"/>
            <a:ext cx="12192000" cy="6994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3462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Susana Izquierdo Bermudez. FCC Week 2018.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29" y="6158570"/>
            <a:ext cx="706532" cy="699431"/>
          </a:xfrm>
          <a:prstGeom prst="rect">
            <a:avLst/>
          </a:prstGeom>
          <a:solidFill>
            <a:schemeClr val="tx2"/>
          </a:solidFill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08/11/2017</a:t>
            </a:r>
          </a:p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GB" dirty="0" smtClean="0"/>
              <a:t>TE-MSC-2017-158-IC. </a:t>
            </a:r>
          </a:p>
          <a:p>
            <a:pPr algn="r"/>
            <a:r>
              <a:rPr lang="en-GB" dirty="0" smtClean="0"/>
              <a:t>Susana Izquierdo Bermudez </a:t>
            </a:r>
            <a:endParaRPr lang="en-US" dirty="0" smtClean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08/11/2017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GB" dirty="0" smtClean="0"/>
              <a:t>TE-MSC-2017-158-IC. </a:t>
            </a:r>
          </a:p>
          <a:p>
            <a:pPr algn="r"/>
            <a:r>
              <a:rPr lang="en-GB" dirty="0" smtClean="0"/>
              <a:t>Susana Izquierdo Bermudez </a:t>
            </a:r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emf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4/9/2018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704" r:id="rId14"/>
    <p:sldLayoutId id="2147483705" r:id="rId15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4/9/2018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84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26" Type="http://schemas.openxmlformats.org/officeDocument/2006/relationships/image" Target="../media/image68.png"/><Relationship Id="rId3" Type="http://schemas.openxmlformats.org/officeDocument/2006/relationships/image" Target="../media/image20.png"/><Relationship Id="rId21" Type="http://schemas.openxmlformats.org/officeDocument/2006/relationships/image" Target="../media/image32.png"/><Relationship Id="rId34" Type="http://schemas.openxmlformats.org/officeDocument/2006/relationships/image" Target="../media/image72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5" Type="http://schemas.openxmlformats.org/officeDocument/2006/relationships/image" Target="../media/image29.png"/><Relationship Id="rId33" Type="http://schemas.openxmlformats.org/officeDocument/2006/relationships/image" Target="../media/image31.png"/><Relationship Id="rId2" Type="http://schemas.openxmlformats.org/officeDocument/2006/relationships/image" Target="../media/image49.pn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29" Type="http://schemas.openxmlformats.org/officeDocument/2006/relationships/image" Target="../media/image70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image" Target="../media/image30.png"/><Relationship Id="rId32" Type="http://schemas.openxmlformats.org/officeDocument/2006/relationships/image" Target="../media/image33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../media/image67.png"/><Relationship Id="rId28" Type="http://schemas.openxmlformats.org/officeDocument/2006/relationships/image" Target="../media/image69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31" Type="http://schemas.openxmlformats.org/officeDocument/2006/relationships/image" Target="../media/image28.png"/><Relationship Id="rId4" Type="http://schemas.openxmlformats.org/officeDocument/2006/relationships/image" Target="../media/image50.jpe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34.emf"/><Relationship Id="rId27" Type="http://schemas.openxmlformats.org/officeDocument/2006/relationships/image" Target="../media/image10.png"/><Relationship Id="rId30" Type="http://schemas.openxmlformats.org/officeDocument/2006/relationships/image" Target="../media/image71.png"/><Relationship Id="rId35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4.e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6.emf"/><Relationship Id="rId4" Type="http://schemas.openxmlformats.org/officeDocument/2006/relationships/image" Target="../media/image7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jpg"/><Relationship Id="rId17" Type="http://schemas.openxmlformats.org/officeDocument/2006/relationships/image" Target="../media/image27.emf"/><Relationship Id="rId2" Type="http://schemas.openxmlformats.org/officeDocument/2006/relationships/image" Target="../media/image12.png"/><Relationship Id="rId16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emf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38.jpeg"/><Relationship Id="rId7" Type="http://schemas.openxmlformats.org/officeDocument/2006/relationships/image" Target="../media/image42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2" b="4263"/>
          <a:stretch/>
        </p:blipFill>
        <p:spPr>
          <a:xfrm>
            <a:off x="1" y="0"/>
            <a:ext cx="1220130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461925"/>
            <a:ext cx="12192000" cy="4396075"/>
          </a:xfrm>
          <a:prstGeom prst="rect">
            <a:avLst/>
          </a:prstGeom>
          <a:solidFill>
            <a:schemeClr val="bg2">
              <a:alpha val="84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T Magnet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R&amp;D Overview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Susana Izquierdo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Bermudez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 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behalf of </a:t>
            </a:r>
            <a:r>
              <a:rPr kumimoji="0" lang="en-US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EuroCirCol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WP5 and the FCC-</a:t>
            </a:r>
            <a:r>
              <a:rPr kumimoji="0" lang="en-US" sz="21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Magnet Development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100" b="1" dirty="0" smtClean="0">
              <a:solidFill>
                <a:prstClr val="white"/>
              </a:solidFill>
              <a:latin typeface="Arial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100" b="1" dirty="0">
              <a:solidFill>
                <a:prstClr val="white"/>
              </a:solidFill>
              <a:latin typeface="Arial"/>
            </a:endParaRPr>
          </a:p>
          <a:p>
            <a:pPr algn="just"/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Arbelaez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Auchmann</a:t>
            </a:r>
            <a:r>
              <a:rPr lang="en-GB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Bajko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Ballarino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E. Barzi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G. Bellomo</a:t>
            </a:r>
            <a:r>
              <a:rPr lang="en-GB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Benedikt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S. Izquierdo Bermudez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B. Bordini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 Bottura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L. Brower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it-IT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M.Buzio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B. Caiffi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Caspi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Chakrabort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E.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Coatanea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8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Dhalle</a:t>
            </a:r>
            <a:r>
              <a:rPr lang="en-GB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Durante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G. de Rijk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P. Fabbricatore</a:t>
            </a:r>
            <a:r>
              <a:rPr lang="en-GB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Farinon</a:t>
            </a:r>
            <a:r>
              <a:rPr lang="en-GB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Felice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Fernandez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6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Gao</a:t>
            </a:r>
            <a:r>
              <a:rPr lang="en-GB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Gourlay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M. Juchno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Kashikhin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K. Koskinen, F.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Lackner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Lorin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A.M.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Louzguiti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Lyytikainen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Marchevsky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it-IT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S. </a:t>
            </a:r>
            <a:r>
              <a:rPr lang="it-IT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Mariotto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Munilla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Novitski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Ogitsu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Pampaloni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Pes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4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Perez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Petrone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Prestemon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Prioli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A.M.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Ricci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J.M.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Rifflet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4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Rochepault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4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                      S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Russenschuck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Salmi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Savary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Segreti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4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C. </a:t>
            </a:r>
            <a:r>
              <a:rPr lang="en-GB" sz="11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Senatore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Schoerling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Sorbi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M. </a:t>
            </a:r>
            <a:r>
              <a:rPr lang="en-GB" sz="1100" dirty="0" err="1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Statera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Stenvall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8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Tommasini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Toral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A.P.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Verweij</a:t>
            </a:r>
            <a:r>
              <a:rPr lang="en-US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Wessel</a:t>
            </a:r>
            <a:r>
              <a:rPr lang="en-GB" sz="1100" baseline="30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Wolf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1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1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A.V. </a:t>
            </a:r>
            <a:r>
              <a:rPr lang="en-GB" sz="11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Zlobin</a:t>
            </a:r>
            <a:r>
              <a:rPr lang="en-US" sz="1100" baseline="30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endParaRPr lang="en-US" sz="1100" dirty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US" sz="1100" baseline="30000" dirty="0" smtClean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US" sz="1100" baseline="30000" dirty="0" smtClean="0">
              <a:solidFill>
                <a:prstClr val="whit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GB" sz="1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1.CERN, 1211 Geneva, Switzerland; 2.INFN, 20133 Milano, Italy; 3.Twente University, 7500 </a:t>
            </a:r>
            <a:r>
              <a:rPr lang="en-GB" sz="1000" dirty="0" err="1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Twente</a:t>
            </a:r>
            <a:r>
              <a:rPr lang="en-GB" sz="1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Netherlands; 4.CEA, 91400 </a:t>
            </a:r>
            <a:r>
              <a:rPr lang="en-GB" sz="1000" dirty="0" err="1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Saclay</a:t>
            </a:r>
            <a:r>
              <a:rPr lang="en-GB" sz="100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France; 5.INFN, 16146 Genova, Italy; 6.CIEMAT, 28040 Madrid, Spain; 7.KEK, 305-0801 Tsukuba, Japan; 8.Tampere University, 33100 Tampere, Finland; 9.University of Geneva, 1211 Geneva, Switzerland; 10.FNAL, Batavia IL 60510, USA; 11.LBNL, Berkeley, CA 94720, </a:t>
            </a:r>
            <a:r>
              <a:rPr lang="en-GB" sz="1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USA; 12.PSI, 5232 </a:t>
            </a:r>
            <a:r>
              <a:rPr lang="en-GB" sz="1000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Villigen</a:t>
            </a:r>
            <a:r>
              <a:rPr lang="en-GB" sz="1000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Switzerland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8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Magnet Development Program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648" y="4429901"/>
            <a:ext cx="6891579" cy="1932477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CCT technology </a:t>
            </a:r>
            <a:r>
              <a:rPr lang="en-US" dirty="0"/>
              <a:t>and understanding has advanced through the development of two layer models</a:t>
            </a:r>
          </a:p>
          <a:p>
            <a:r>
              <a:rPr lang="en-US" dirty="0"/>
              <a:t>Issues with conductor damage have been resolved (CCT 4 reached 9.1 T (86% of SS limit)).</a:t>
            </a:r>
          </a:p>
          <a:p>
            <a:r>
              <a:rPr lang="en-US" dirty="0" smtClean="0"/>
              <a:t>Next </a:t>
            </a:r>
            <a:r>
              <a:rPr lang="en-US" dirty="0"/>
              <a:t>main focus is on training </a:t>
            </a:r>
            <a:r>
              <a:rPr lang="en-US" dirty="0" smtClean="0"/>
              <a:t>reduction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6" t="10174" r="5286" b="10739"/>
          <a:stretch/>
        </p:blipFill>
        <p:spPr>
          <a:xfrm rot="10800000" flipV="1">
            <a:off x="7067227" y="4305358"/>
            <a:ext cx="2537952" cy="1778000"/>
          </a:xfrm>
          <a:prstGeom prst="rect">
            <a:avLst/>
          </a:prstGeom>
        </p:spPr>
      </p:pic>
      <p:pic>
        <p:nvPicPr>
          <p:cNvPr id="8" name="Picture 4" descr="\\thunder\Supercon\Large Magnets\CCT\CCT3a-Nb3Sn\L1\Photos\DSC074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8502" y="4305357"/>
            <a:ext cx="2370666" cy="1778001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14380"/>
          <a:stretch/>
        </p:blipFill>
        <p:spPr>
          <a:xfrm>
            <a:off x="761908" y="1417320"/>
            <a:ext cx="2046347" cy="23207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9994" y="1375254"/>
            <a:ext cx="2991486" cy="2362862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282713" y="1292453"/>
            <a:ext cx="5816456" cy="193247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 smtClean="0"/>
              <a:t>Fabrication of a </a:t>
            </a:r>
            <a:r>
              <a:rPr lang="en-US" sz="2100" b="1" dirty="0" smtClean="0">
                <a:solidFill>
                  <a:srgbClr val="FF0000"/>
                </a:solidFill>
              </a:rPr>
              <a:t>15 T cos-theta </a:t>
            </a:r>
            <a:r>
              <a:rPr lang="en-US" sz="2100" dirty="0" smtClean="0"/>
              <a:t>demonstrator on progress.</a:t>
            </a:r>
          </a:p>
          <a:p>
            <a:pPr lvl="1"/>
            <a:r>
              <a:rPr lang="en-US" sz="2100" dirty="0" smtClean="0"/>
              <a:t>Design and procurement completed.</a:t>
            </a:r>
          </a:p>
          <a:p>
            <a:pPr lvl="1"/>
            <a:r>
              <a:rPr lang="en-US" sz="2100" dirty="0" smtClean="0"/>
              <a:t>Coil fabrication on-going.</a:t>
            </a:r>
          </a:p>
          <a:p>
            <a:pPr lvl="1"/>
            <a:r>
              <a:rPr lang="en-US" sz="2100" dirty="0" smtClean="0"/>
              <a:t>Mechanical structure have been tested.</a:t>
            </a:r>
          </a:p>
          <a:p>
            <a:r>
              <a:rPr lang="en-US" sz="2100" dirty="0" smtClean="0"/>
              <a:t>Design studies for an “utility” structure on-going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038600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flipH="1">
            <a:off x="8277404" y="6183510"/>
            <a:ext cx="242767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 sessions on Wednesday  Morning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initiatives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2103517"/>
            <a:ext cx="3623097" cy="1126701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50000"/>
              </a:lnSpc>
              <a:spcAft>
                <a:spcPts val="300"/>
              </a:spcAft>
              <a:buNone/>
            </a:pPr>
            <a:r>
              <a:rPr lang="en-US" sz="2100" dirty="0" smtClean="0"/>
              <a:t>CERN-EPFL (CH) for </a:t>
            </a:r>
            <a:r>
              <a:rPr lang="en-US" sz="2100" dirty="0">
                <a:solidFill>
                  <a:srgbClr val="FF0000"/>
                </a:solidFill>
              </a:rPr>
              <a:t>Nb</a:t>
            </a:r>
            <a:r>
              <a:rPr lang="en-US" sz="2100" baseline="-25000" dirty="0">
                <a:solidFill>
                  <a:srgbClr val="FF0000"/>
                </a:solidFill>
              </a:rPr>
              <a:t>3</a:t>
            </a:r>
            <a:r>
              <a:rPr lang="en-US" sz="2100" dirty="0">
                <a:solidFill>
                  <a:srgbClr val="FF0000"/>
                </a:solidFill>
              </a:rPr>
              <a:t>Sn splice </a:t>
            </a:r>
            <a:r>
              <a:rPr lang="en-US" sz="2100" dirty="0"/>
              <a:t>R&amp;D  signed, under </a:t>
            </a:r>
            <a:r>
              <a:rPr lang="en-US" sz="2100" dirty="0" smtClean="0"/>
              <a:t>way.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2856" y="1163074"/>
            <a:ext cx="1146628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Specific initiatives to tackle key aspects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>
            <a:stCxn id="6" idx="2"/>
          </p:cNvCxnSpPr>
          <p:nvPr/>
        </p:nvCxnSpPr>
        <p:spPr>
          <a:xfrm flipH="1">
            <a:off x="6094170" y="1624739"/>
            <a:ext cx="1829" cy="457286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3771900"/>
            <a:ext cx="1219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161981" y="4098278"/>
            <a:ext cx="3680134" cy="15574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300"/>
              </a:spcAft>
              <a:buNone/>
            </a:pPr>
            <a:r>
              <a:rPr lang="en-US" sz="2100" smtClean="0"/>
              <a:t>CERN-ETHZ-PSI </a:t>
            </a:r>
            <a:r>
              <a:rPr lang="en-US" sz="2100" dirty="0" smtClean="0"/>
              <a:t>(CH) for R&amp;D on </a:t>
            </a:r>
            <a:r>
              <a:rPr lang="en-US" sz="2100" dirty="0" smtClean="0">
                <a:solidFill>
                  <a:srgbClr val="FF0000"/>
                </a:solidFill>
              </a:rPr>
              <a:t>impregnation</a:t>
            </a:r>
            <a:r>
              <a:rPr lang="en-US" sz="2100" dirty="0" smtClean="0"/>
              <a:t> resins under signature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274685" y="1920771"/>
            <a:ext cx="3270226" cy="1711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300"/>
              </a:spcAft>
              <a:buNone/>
            </a:pPr>
            <a:r>
              <a:rPr lang="en-US" sz="2100" dirty="0" smtClean="0"/>
              <a:t>CERN-Univ. Tampere (</a:t>
            </a:r>
            <a:r>
              <a:rPr lang="en-US" sz="2100" dirty="0" err="1" smtClean="0"/>
              <a:t>Fl</a:t>
            </a:r>
            <a:r>
              <a:rPr lang="en-US" sz="2100" dirty="0" smtClean="0"/>
              <a:t>) for industrialization of </a:t>
            </a:r>
            <a:r>
              <a:rPr lang="en-US" sz="2100" dirty="0" smtClean="0">
                <a:solidFill>
                  <a:srgbClr val="FF0000"/>
                </a:solidFill>
              </a:rPr>
              <a:t>large production  </a:t>
            </a:r>
            <a:r>
              <a:rPr lang="en-US" sz="2100" dirty="0" smtClean="0"/>
              <a:t>signed</a:t>
            </a:r>
          </a:p>
          <a:p>
            <a:pPr algn="ctr"/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327798" y="4016921"/>
            <a:ext cx="3553263" cy="17201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Aft>
                <a:spcPts val="300"/>
              </a:spcAft>
              <a:buNone/>
            </a:pPr>
            <a:r>
              <a:rPr lang="en-US" sz="2100" dirty="0" smtClean="0"/>
              <a:t>CERN-Univ. </a:t>
            </a:r>
            <a:r>
              <a:rPr lang="en-US" sz="2100" dirty="0" err="1" smtClean="0"/>
              <a:t>Patras</a:t>
            </a:r>
            <a:r>
              <a:rPr lang="en-US" sz="2100" dirty="0" smtClean="0"/>
              <a:t> (Gr) for </a:t>
            </a:r>
            <a:r>
              <a:rPr lang="en-US" sz="2100" dirty="0" smtClean="0">
                <a:solidFill>
                  <a:srgbClr val="FF0000"/>
                </a:solidFill>
              </a:rPr>
              <a:t>compact mechanical structures</a:t>
            </a:r>
            <a:r>
              <a:rPr lang="en-US" sz="2100" dirty="0" smtClean="0"/>
              <a:t> under signature</a:t>
            </a:r>
          </a:p>
          <a:p>
            <a:pPr algn="ctr"/>
            <a:endParaRPr lang="en-GB" dirty="0"/>
          </a:p>
        </p:txBody>
      </p:sp>
      <p:sp>
        <p:nvSpPr>
          <p:cNvPr id="16" name="Oval Callout 15"/>
          <p:cNvSpPr/>
          <p:nvPr/>
        </p:nvSpPr>
        <p:spPr>
          <a:xfrm>
            <a:off x="3813597" y="2130790"/>
            <a:ext cx="2032000" cy="913289"/>
          </a:xfrm>
          <a:prstGeom prst="wedgeEllipseCallou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Compact coils </a:t>
            </a:r>
            <a:r>
              <a:rPr lang="en-US" dirty="0" smtClean="0">
                <a:sym typeface="Wingdings" panose="05000000000000000000" pitchFamily="2" charset="2"/>
              </a:rPr>
              <a:t> Cost</a:t>
            </a:r>
            <a:endParaRPr lang="en-GB" dirty="0"/>
          </a:p>
        </p:txBody>
      </p:sp>
      <p:sp>
        <p:nvSpPr>
          <p:cNvPr id="18" name="Oval Callout 17"/>
          <p:cNvSpPr/>
          <p:nvPr/>
        </p:nvSpPr>
        <p:spPr>
          <a:xfrm>
            <a:off x="9897835" y="2097675"/>
            <a:ext cx="2032000" cy="913289"/>
          </a:xfrm>
          <a:prstGeom prst="wedgeEllipseCallou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Cost</a:t>
            </a:r>
          </a:p>
        </p:txBody>
      </p:sp>
      <p:sp>
        <p:nvSpPr>
          <p:cNvPr id="19" name="Oval Callout 18"/>
          <p:cNvSpPr/>
          <p:nvPr/>
        </p:nvSpPr>
        <p:spPr>
          <a:xfrm>
            <a:off x="9923203" y="4271155"/>
            <a:ext cx="2140855" cy="913289"/>
          </a:xfrm>
          <a:prstGeom prst="wedgeEllipseCallou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Cost &amp; Performance</a:t>
            </a:r>
            <a:endParaRPr lang="en-GB" dirty="0"/>
          </a:p>
        </p:txBody>
      </p:sp>
      <p:sp>
        <p:nvSpPr>
          <p:cNvPr id="20" name="Oval Callout 19"/>
          <p:cNvSpPr/>
          <p:nvPr/>
        </p:nvSpPr>
        <p:spPr>
          <a:xfrm>
            <a:off x="3883484" y="4254663"/>
            <a:ext cx="2032000" cy="913289"/>
          </a:xfrm>
          <a:prstGeom prst="wedgeEllipseCallou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Training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flipH="1">
            <a:off x="2888342" y="3461426"/>
            <a:ext cx="320841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See session on Wednesday Afternoon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6128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Accelerator </a:t>
            </a:r>
            <a:r>
              <a:rPr lang="en-GB" sz="2000" dirty="0"/>
              <a:t>magnets in Nb</a:t>
            </a:r>
            <a:r>
              <a:rPr lang="en-GB" sz="2000" baseline="-25000" dirty="0"/>
              <a:t>3</a:t>
            </a:r>
            <a:r>
              <a:rPr lang="en-GB" sz="2000" dirty="0"/>
              <a:t>Sn technology are becoming reality in </a:t>
            </a:r>
            <a:r>
              <a:rPr lang="en-GB" sz="2000" dirty="0" err="1" smtClean="0"/>
              <a:t>HiLumi</a:t>
            </a:r>
            <a:r>
              <a:rPr lang="en-GB" sz="2000" dirty="0" smtClean="0"/>
              <a:t>. </a:t>
            </a:r>
            <a:r>
              <a:rPr lang="en-GB" sz="2000" dirty="0"/>
              <a:t>Still, the distance between 11 T and 16 T is large.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We are ready </a:t>
            </a:r>
            <a:r>
              <a:rPr lang="en-US" sz="2000" dirty="0"/>
              <a:t>to the FCC </a:t>
            </a:r>
            <a:r>
              <a:rPr lang="en-US" sz="2000" dirty="0" smtClean="0"/>
              <a:t>CDR:</a:t>
            </a:r>
          </a:p>
          <a:p>
            <a:pPr marL="69723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contribution for the &lt;concise, short&gt; CDR volume (8 </a:t>
            </a:r>
            <a:r>
              <a:rPr lang="en-US" sz="1600" dirty="0"/>
              <a:t>pages for magnets) is </a:t>
            </a:r>
            <a:r>
              <a:rPr lang="en-US" sz="1600" dirty="0" smtClean="0"/>
              <a:t>ready, and will be shared for final check by the end of April.</a:t>
            </a:r>
          </a:p>
          <a:p>
            <a:pPr marL="69723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first drafts for the  contribution </a:t>
            </a:r>
            <a:r>
              <a:rPr lang="en-US" sz="1600" dirty="0"/>
              <a:t>for &lt;comprehensive, long&gt; </a:t>
            </a:r>
            <a:r>
              <a:rPr lang="en-US" sz="1600" dirty="0" smtClean="0"/>
              <a:t>CDR volume will be ready by end of September, and the final documents will be provided by the end of November.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HE-LHC </a:t>
            </a:r>
            <a:r>
              <a:rPr lang="en-US" sz="2000" dirty="0"/>
              <a:t>has triggered a development towards compact magnets, which is both beneficial for FCC-</a:t>
            </a:r>
            <a:r>
              <a:rPr lang="en-US" sz="2000" dirty="0" err="1"/>
              <a:t>hh</a:t>
            </a:r>
            <a:r>
              <a:rPr lang="en-US" sz="2000" dirty="0"/>
              <a:t> and </a:t>
            </a:r>
            <a:r>
              <a:rPr lang="en-US" sz="2000" dirty="0" smtClean="0"/>
              <a:t>HE-LHC.</a:t>
            </a:r>
            <a:endParaRPr lang="en-US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effort of </a:t>
            </a:r>
            <a:r>
              <a:rPr lang="en-US" sz="2000" dirty="0" err="1"/>
              <a:t>EuroCirCol</a:t>
            </a:r>
            <a:r>
              <a:rPr lang="en-US" sz="2000" dirty="0"/>
              <a:t> will be continued and we plan 3 short model 16 T magnets built by the respective institutes with CERN contributions. </a:t>
            </a:r>
            <a:endParaRPr lang="en-US" sz="2000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16 T Dipole development is an international collaboration, including our European, US, </a:t>
            </a:r>
            <a:r>
              <a:rPr lang="en-US" sz="2000" dirty="0"/>
              <a:t>K</a:t>
            </a:r>
            <a:r>
              <a:rPr lang="en-US" sz="2000" dirty="0" smtClean="0"/>
              <a:t>orean  and Japanese partners, and now Russia is about to join our effort </a:t>
            </a:r>
            <a:r>
              <a:rPr lang="en-US" sz="2000" dirty="0" smtClean="0">
                <a:sym typeface="Wingdings" panose="05000000000000000000" pitchFamily="2" charset="2"/>
              </a:rPr>
              <a:t></a:t>
            </a:r>
            <a:endParaRPr lang="en-US" sz="20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52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419600"/>
            <a:ext cx="12344400" cy="2834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 descr="Screen Shot 2017-06-01 at 14.59.4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320" y="6285605"/>
            <a:ext cx="1383774" cy="4463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5311" y="6405903"/>
            <a:ext cx="1354987" cy="3607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032" y="6302158"/>
            <a:ext cx="830935" cy="3960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476" y="6335456"/>
            <a:ext cx="404458" cy="3466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691" y="6360286"/>
            <a:ext cx="920785" cy="327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434" y="6347177"/>
            <a:ext cx="523957" cy="3693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7200" y="6360286"/>
            <a:ext cx="1438275" cy="381000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816327" y="6316891"/>
            <a:ext cx="1397146" cy="426080"/>
            <a:chOff x="3773770" y="6555321"/>
            <a:chExt cx="3553200" cy="1083600"/>
          </a:xfrm>
        </p:grpSpPr>
        <p:sp>
          <p:nvSpPr>
            <p:cNvPr id="12" name="Rectangle 11"/>
            <p:cNvSpPr/>
            <p:nvPr/>
          </p:nvSpPr>
          <p:spPr>
            <a:xfrm>
              <a:off x="3773770" y="6555321"/>
              <a:ext cx="3553200" cy="1083600"/>
            </a:xfrm>
            <a:prstGeom prst="rect">
              <a:avLst/>
            </a:prstGeom>
            <a:solidFill>
              <a:srgbClr val="D806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9456" y="6590673"/>
              <a:ext cx="3481829" cy="1012896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672" y="5694993"/>
            <a:ext cx="439258" cy="4392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39929" y="5654362"/>
            <a:ext cx="716973" cy="5413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2"/>
          <a:srcRect l="10663" t="18439" r="10023" b="19537"/>
          <a:stretch/>
        </p:blipFill>
        <p:spPr>
          <a:xfrm>
            <a:off x="4013509" y="5604122"/>
            <a:ext cx="1512916" cy="59155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28009" y="5604122"/>
            <a:ext cx="796011" cy="58637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525605" y="5628575"/>
            <a:ext cx="1942240" cy="5536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569430" y="5595886"/>
            <a:ext cx="729349" cy="59461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6"/>
          <a:srcRect t="26146" b="23042"/>
          <a:stretch/>
        </p:blipFill>
        <p:spPr>
          <a:xfrm>
            <a:off x="9404406" y="5604121"/>
            <a:ext cx="1211639" cy="6156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716093" y="5604121"/>
            <a:ext cx="1654641" cy="60655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137037" y="890379"/>
            <a:ext cx="417245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Institutes and companies: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Bruker, Germany/USA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Technical University</a:t>
            </a:r>
            <a:r>
              <a:rPr lang="de-DE" sz="1200" dirty="0" smtClean="0"/>
              <a:t> </a:t>
            </a:r>
            <a:r>
              <a:rPr lang="de-DE" sz="1200" dirty="0"/>
              <a:t>Freiberg, Germany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/>
              <a:t>Consiglio Nazionale delle Ricerche - SuPerconducting and other INnovative materials and devices </a:t>
            </a:r>
            <a:r>
              <a:rPr lang="it-IT" sz="1200" dirty="0" smtClean="0"/>
              <a:t>institute, Italy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Lawrence Berkeley National Laboratory, USA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University </a:t>
            </a:r>
            <a:r>
              <a:rPr lang="en-GB" sz="1200" dirty="0" smtClean="0"/>
              <a:t>of </a:t>
            </a:r>
            <a:r>
              <a:rPr lang="en-GB" sz="1200" dirty="0" err="1" smtClean="0"/>
              <a:t>Twente</a:t>
            </a:r>
            <a:r>
              <a:rPr lang="en-GB" sz="1200" dirty="0" smtClean="0"/>
              <a:t>, Netherlands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INFN Milano, Milano, Italy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/>
              <a:t>INFN Genova, Genova, </a:t>
            </a:r>
            <a:r>
              <a:rPr lang="de-DE" sz="1200" dirty="0" err="1" smtClean="0"/>
              <a:t>Italy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Tampere University of Technology, Finland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smtClean="0"/>
              <a:t>IRFU, CEA, Université Paris-Saclay, France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CIEMAT, Spain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/>
              <a:t>PSI, </a:t>
            </a:r>
            <a:r>
              <a:rPr lang="de-DE" sz="1200" dirty="0" err="1" smtClean="0"/>
              <a:t>Switzerland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/>
              <a:t>Columbus </a:t>
            </a:r>
            <a:r>
              <a:rPr lang="en-US" sz="1200" dirty="0" smtClean="0"/>
              <a:t>Superconductor</a:t>
            </a:r>
            <a:r>
              <a:rPr lang="de-DE" sz="1200" dirty="0" smtClean="0"/>
              <a:t>, </a:t>
            </a:r>
            <a:r>
              <a:rPr lang="de-DE" sz="1200" dirty="0" err="1" smtClean="0"/>
              <a:t>Italy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/>
              <a:t>Technical University Vienna, Austria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/>
              <a:t>University of </a:t>
            </a:r>
            <a:r>
              <a:rPr lang="de-DE" sz="1200" dirty="0" err="1" smtClean="0"/>
              <a:t>Geneva</a:t>
            </a:r>
            <a:r>
              <a:rPr lang="de-DE" sz="1200" dirty="0" smtClean="0"/>
              <a:t>, </a:t>
            </a:r>
            <a:r>
              <a:rPr lang="de-DE" sz="1200" dirty="0" err="1" smtClean="0"/>
              <a:t>Switzerland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Fermi National Accelerator Laboratory, USA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 smtClean="0"/>
              <a:t>Bochvar</a:t>
            </a:r>
            <a:r>
              <a:rPr lang="de-DE" sz="1200" dirty="0" smtClean="0"/>
              <a:t> Institute, </a:t>
            </a:r>
            <a:r>
              <a:rPr lang="de-DE" sz="1200" dirty="0" err="1" smtClean="0"/>
              <a:t>Russia</a:t>
            </a:r>
            <a:endParaRPr lang="de-DE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smtClean="0"/>
              <a:t>TVEL, </a:t>
            </a:r>
            <a:r>
              <a:rPr lang="de-DE" sz="1200" dirty="0" err="1" smtClean="0"/>
              <a:t>Russia</a:t>
            </a:r>
            <a:endParaRPr lang="de-DE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 smtClean="0"/>
              <a:t>Kiswire</a:t>
            </a:r>
            <a:r>
              <a:rPr lang="de-DE" sz="1200" dirty="0" smtClean="0"/>
              <a:t> (KAT), </a:t>
            </a:r>
            <a:r>
              <a:rPr lang="de-DE" sz="1200" dirty="0" err="1" smtClean="0"/>
              <a:t>Corea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KEK</a:t>
            </a:r>
            <a:r>
              <a:rPr lang="en-GB" sz="1200"/>
              <a:t>, </a:t>
            </a:r>
            <a:r>
              <a:rPr lang="en-GB" sz="1200" smtClean="0"/>
              <a:t>Japan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 smtClean="0"/>
              <a:t>Jastec</a:t>
            </a:r>
            <a:r>
              <a:rPr lang="de-DE" sz="1200" dirty="0" smtClean="0"/>
              <a:t>, Japan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 smtClean="0"/>
              <a:t>Fukurawa</a:t>
            </a:r>
            <a:r>
              <a:rPr lang="de-DE" sz="1200" dirty="0" smtClean="0"/>
              <a:t> </a:t>
            </a:r>
            <a:r>
              <a:rPr lang="de-DE" sz="1200" dirty="0" err="1" smtClean="0"/>
              <a:t>Electric</a:t>
            </a:r>
            <a:r>
              <a:rPr lang="de-DE" sz="1200" dirty="0" smtClean="0"/>
              <a:t>, Japan</a:t>
            </a:r>
            <a:endParaRPr lang="en-GB" sz="12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8"/>
          <a:srcRect l="34097"/>
          <a:stretch/>
        </p:blipFill>
        <p:spPr>
          <a:xfrm>
            <a:off x="2293786" y="5654362"/>
            <a:ext cx="353329" cy="53613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-7993" y="6295960"/>
            <a:ext cx="1648853" cy="4970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513427" y="5637373"/>
            <a:ext cx="615867" cy="612445"/>
          </a:xfrm>
          <a:prstGeom prst="rect">
            <a:avLst/>
          </a:prstGeom>
        </p:spPr>
      </p:pic>
      <p:pic>
        <p:nvPicPr>
          <p:cNvPr id="30" name="Image 11"/>
          <p:cNvPicPr>
            <a:picLocks noChangeAspect="1"/>
          </p:cNvPicPr>
          <p:nvPr/>
        </p:nvPicPr>
        <p:blipFill rotWithShape="1">
          <a:blip r:embed="rId21"/>
          <a:srcRect l="35724" t="33339" r="26362" b="39974"/>
          <a:stretch/>
        </p:blipFill>
        <p:spPr>
          <a:xfrm>
            <a:off x="9810151" y="586716"/>
            <a:ext cx="1535190" cy="153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718981" y="2232555"/>
            <a:ext cx="1524154" cy="153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2" t="8859" r="16981" b="2302"/>
          <a:stretch/>
        </p:blipFill>
        <p:spPr>
          <a:xfrm>
            <a:off x="7716058" y="615973"/>
            <a:ext cx="1530000" cy="153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567" t="15751"/>
          <a:stretch/>
        </p:blipFill>
        <p:spPr>
          <a:xfrm>
            <a:off x="9085303" y="3563518"/>
            <a:ext cx="657541" cy="26985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5839" y="1801061"/>
            <a:ext cx="709110" cy="45196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0" y="5448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</a:rPr>
              <a:t>Thank you!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9870" y="893720"/>
            <a:ext cx="1133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Programs:</a:t>
            </a:r>
            <a:endParaRPr lang="en-GB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79870" y="1549228"/>
            <a:ext cx="1774090" cy="94496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77" y="2866570"/>
            <a:ext cx="1835447" cy="80911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6355" y="4060591"/>
            <a:ext cx="1727605" cy="638708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012" y="4034825"/>
            <a:ext cx="1361362" cy="1021022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7469844" y="5045363"/>
            <a:ext cx="20940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MDP 15 T technological model</a:t>
            </a:r>
            <a:endParaRPr lang="en-US" sz="1200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0"/>
          <a:srcRect t="17427"/>
          <a:stretch/>
        </p:blipFill>
        <p:spPr>
          <a:xfrm>
            <a:off x="9931100" y="4034825"/>
            <a:ext cx="1663235" cy="1030833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9742844" y="5045363"/>
            <a:ext cx="21848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CERN’s first ERMC coil is wound </a:t>
            </a:r>
            <a:endParaRPr lang="en-US" sz="12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0714" y="2148688"/>
            <a:ext cx="1794063" cy="16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8947" y="1950698"/>
            <a:ext cx="430005" cy="3475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16" t="14870"/>
          <a:stretch/>
        </p:blipFill>
        <p:spPr>
          <a:xfrm>
            <a:off x="11072813" y="3624263"/>
            <a:ext cx="743966" cy="26355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336628" y="5628575"/>
            <a:ext cx="1115902" cy="5912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043" y="6307103"/>
            <a:ext cx="1092272" cy="52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94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3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GB" sz="4000" dirty="0" smtClean="0"/>
              <a:t>Field </a:t>
            </a:r>
            <a:r>
              <a:rPr lang="en-GB" sz="4000" dirty="0"/>
              <a:t>quality table for 3.3 </a:t>
            </a:r>
            <a:r>
              <a:rPr lang="en-GB" sz="4000" dirty="0" err="1"/>
              <a:t>TeV</a:t>
            </a:r>
            <a:r>
              <a:rPr lang="en-GB" sz="4000" dirty="0"/>
              <a:t> (LHC injection, 1.1 T)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319222" y="909653"/>
            <a:ext cx="27414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Systematic:</a:t>
            </a:r>
          </a:p>
          <a:p>
            <a:pPr algn="ctr"/>
            <a:r>
              <a:rPr lang="en-US" sz="1000" dirty="0" smtClean="0"/>
              <a:t>Injection = Geometric + Persistent</a:t>
            </a:r>
          </a:p>
          <a:p>
            <a:pPr algn="ctr"/>
            <a:r>
              <a:rPr lang="en-US" sz="1000" dirty="0" smtClean="0"/>
              <a:t>High Field/Collision = Geometric + Saturation</a:t>
            </a:r>
            <a:endParaRPr lang="en-GB" sz="1000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093" y="1463651"/>
            <a:ext cx="3073907" cy="231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1210" y="3810846"/>
            <a:ext cx="3020790" cy="2277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 rot="20473538">
            <a:off x="9936620" y="2792550"/>
            <a:ext cx="1766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Beam acceleration </a:t>
            </a:r>
            <a:endParaRPr lang="en-GB" sz="10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0048737" y="2764647"/>
            <a:ext cx="923765" cy="302028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56760">
            <a:off x="9798278" y="4581289"/>
            <a:ext cx="17666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Beam acceleration </a:t>
            </a:r>
            <a:endParaRPr lang="en-GB" sz="10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943996" y="4764724"/>
            <a:ext cx="902618" cy="68003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3362132" y="992785"/>
          <a:ext cx="5737372" cy="5095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Worksheet" r:id="rId6" imgW="6896129" imgH="6124575" progId="Excel.Sheet.12">
                  <p:embed/>
                </p:oleObj>
              </mc:Choice>
              <mc:Fallback>
                <p:oleObj name="Worksheet" r:id="rId6" imgW="6896129" imgH="6124575" progId="Excel.Sheet.12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62132" y="992785"/>
                        <a:ext cx="5737372" cy="50954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-1" y="836142"/>
            <a:ext cx="3362133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Better field quality would ease machine operation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Smaller random </a:t>
            </a:r>
            <a:r>
              <a:rPr lang="en-US" i="1" dirty="0" smtClean="0">
                <a:sym typeface="Symbol" panose="05050102010706020507" pitchFamily="18" charset="2"/>
              </a:rPr>
              <a:t>b</a:t>
            </a:r>
            <a:r>
              <a:rPr lang="en-US" baseline="-25000" dirty="0" smtClean="0">
                <a:sym typeface="Symbol" panose="05050102010706020507" pitchFamily="18" charset="2"/>
              </a:rPr>
              <a:t>3</a:t>
            </a:r>
            <a:r>
              <a:rPr lang="en-US" dirty="0" smtClean="0">
                <a:sym typeface="Symbol" panose="05050102010706020507" pitchFamily="18" charset="2"/>
              </a:rPr>
              <a:t> is required to control the chromaticity, which cannot be measured in real time during beam acceleration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ym typeface="Symbol" panose="05050102010706020507" pitchFamily="18" charset="2"/>
              </a:rPr>
              <a:t>Within </a:t>
            </a:r>
            <a:r>
              <a:rPr lang="en-US" dirty="0" err="1" smtClean="0">
                <a:sym typeface="Symbol" panose="05050102010706020507" pitchFamily="18" charset="2"/>
              </a:rPr>
              <a:t>EuroCirCol</a:t>
            </a:r>
            <a:r>
              <a:rPr lang="en-US" dirty="0" smtClean="0">
                <a:sym typeface="Symbol" panose="05050102010706020507" pitchFamily="18" charset="2"/>
              </a:rPr>
              <a:t> WP5 studies to mitigate in particular </a:t>
            </a:r>
            <a:r>
              <a:rPr lang="en-US" i="1" dirty="0" smtClean="0">
                <a:sym typeface="Symbol" panose="05050102010706020507" pitchFamily="18" charset="2"/>
              </a:rPr>
              <a:t>b</a:t>
            </a:r>
            <a:r>
              <a:rPr lang="en-US" baseline="-25000" dirty="0" smtClean="0">
                <a:sym typeface="Symbol" panose="05050102010706020507" pitchFamily="18" charset="2"/>
              </a:rPr>
              <a:t>3</a:t>
            </a:r>
            <a:r>
              <a:rPr lang="en-US" dirty="0" smtClean="0">
                <a:sym typeface="Symbol" panose="05050102010706020507" pitchFamily="18" charset="2"/>
              </a:rPr>
              <a:t> have been started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i="1" dirty="0" smtClean="0">
                <a:sym typeface="Symbol" panose="05050102010706020507" pitchFamily="18" charset="2"/>
              </a:rPr>
              <a:t>b</a:t>
            </a:r>
            <a:r>
              <a:rPr lang="en-US" baseline="-25000" dirty="0" smtClean="0">
                <a:sym typeface="Symbol" panose="05050102010706020507" pitchFamily="18" charset="2"/>
              </a:rPr>
              <a:t>2</a:t>
            </a:r>
            <a:r>
              <a:rPr lang="en-US" dirty="0" smtClean="0">
                <a:sym typeface="Symbol" panose="05050102010706020507" pitchFamily="18" charset="2"/>
              </a:rPr>
              <a:t> can be reduced by increasing the inter-beam distance, for example to 20 units at 250 mm</a:t>
            </a:r>
            <a:endParaRPr lang="en-US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1458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 T dipoles, a key technology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40114"/>
            <a:ext cx="10969139" cy="4352914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en-GB" sz="2100" dirty="0"/>
              <a:t>Future Circular Collider (FCC), or an energy upgrade of the LHC (HE-LHC), would require bending magnets operating at up to 16 T. </a:t>
            </a:r>
          </a:p>
          <a:p>
            <a:pPr algn="just"/>
            <a:endParaRPr lang="en-GB" sz="2100" dirty="0"/>
          </a:p>
          <a:p>
            <a:pPr marL="36576" indent="0" algn="just">
              <a:buNone/>
            </a:pPr>
            <a:r>
              <a:rPr lang="en-GB" sz="2100" dirty="0"/>
              <a:t>This is about twice the magnetic field amplitude produced by the </a:t>
            </a:r>
            <a:r>
              <a:rPr lang="en-GB" sz="2100" dirty="0" err="1"/>
              <a:t>Nb-Ti</a:t>
            </a:r>
            <a:r>
              <a:rPr lang="en-GB" sz="2100" dirty="0"/>
              <a:t> magnets of the LHC, and about 5 T higher than the field produced by the </a:t>
            </a:r>
            <a:r>
              <a:rPr lang="en-GB" sz="2100" dirty="0" smtClean="0"/>
              <a:t>Nb</a:t>
            </a:r>
            <a:r>
              <a:rPr lang="en-GB" sz="2100" baseline="-25000" dirty="0" smtClean="0"/>
              <a:t>3</a:t>
            </a:r>
            <a:r>
              <a:rPr lang="en-GB" sz="2100" dirty="0" smtClean="0"/>
              <a:t>Sn </a:t>
            </a:r>
            <a:r>
              <a:rPr lang="en-GB" sz="2100" dirty="0"/>
              <a:t>magnets for the High Luminosity LHC.</a:t>
            </a:r>
          </a:p>
          <a:p>
            <a:pPr algn="just"/>
            <a:endParaRPr lang="fr-CH" sz="2100" dirty="0"/>
          </a:p>
          <a:p>
            <a:pPr marL="457200" algn="just">
              <a:buAutoNum type="arabicPeriod"/>
            </a:pPr>
            <a:r>
              <a:rPr lang="fr-CH" sz="2400" b="1" dirty="0"/>
              <a:t>Can, </a:t>
            </a:r>
            <a:r>
              <a:rPr lang="en-GB" sz="2400" b="1" dirty="0" smtClean="0"/>
              <a:t>these</a:t>
            </a:r>
            <a:r>
              <a:rPr lang="fr-CH" sz="2400" b="1" dirty="0" smtClean="0"/>
              <a:t> </a:t>
            </a:r>
            <a:r>
              <a:rPr lang="en-GB" sz="2400" b="1" dirty="0" smtClean="0"/>
              <a:t>magnets</a:t>
            </a:r>
            <a:r>
              <a:rPr lang="fr-CH" sz="2400" b="1" dirty="0" smtClean="0"/>
              <a:t>, </a:t>
            </a:r>
            <a:r>
              <a:rPr lang="en-GB" sz="2400" b="1" dirty="0" smtClean="0"/>
              <a:t>be feasible in «</a:t>
            </a:r>
            <a:r>
              <a:rPr lang="en-GB" sz="2400" b="1" dirty="0" smtClean="0">
                <a:solidFill>
                  <a:srgbClr val="FF0000"/>
                </a:solidFill>
              </a:rPr>
              <a:t>accelerator quality</a:t>
            </a:r>
            <a:r>
              <a:rPr lang="en-GB" sz="2400" b="1" dirty="0" smtClean="0"/>
              <a:t>»?</a:t>
            </a:r>
          </a:p>
          <a:p>
            <a:pPr marL="457200" algn="just">
              <a:buAutoNum type="arabicPeriod"/>
            </a:pPr>
            <a:r>
              <a:rPr lang="en-GB" sz="2400" b="1" dirty="0" smtClean="0"/>
              <a:t>If yes, at which </a:t>
            </a:r>
            <a:r>
              <a:rPr lang="en-GB" sz="2400" b="1" dirty="0" smtClean="0">
                <a:solidFill>
                  <a:srgbClr val="FF0000"/>
                </a:solidFill>
              </a:rPr>
              <a:t>cost</a:t>
            </a:r>
            <a:r>
              <a:rPr lang="fr-CH" sz="2400" b="1" dirty="0" smtClean="0"/>
              <a:t>?</a:t>
            </a:r>
            <a:endParaRPr lang="fr-CH" sz="2400" b="1" dirty="0"/>
          </a:p>
          <a:p>
            <a:pPr marL="457200" algn="just">
              <a:buAutoNum type="arabicPeriod"/>
            </a:pPr>
            <a:endParaRPr lang="fr-CH" sz="2100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15309" y="-76251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216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125" t="31999" r="20729" b="26924"/>
          <a:stretch/>
        </p:blipFill>
        <p:spPr>
          <a:xfrm>
            <a:off x="5130800" y="3392698"/>
            <a:ext cx="6972300" cy="25159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3" r="20857"/>
          <a:stretch/>
        </p:blipFill>
        <p:spPr>
          <a:xfrm>
            <a:off x="313635" y="1391614"/>
            <a:ext cx="4984345" cy="46014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Accelerator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0800" y="1242818"/>
            <a:ext cx="6832600" cy="2286026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Driving design criteria: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r>
              <a:rPr lang="en-GB" sz="2000" dirty="0" smtClean="0"/>
              <a:t>Compact magnet with sufficient margin</a:t>
            </a:r>
          </a:p>
          <a:p>
            <a:pPr lvl="1"/>
            <a:r>
              <a:rPr lang="en-US" sz="1600" dirty="0" smtClean="0"/>
              <a:t>Same magnet design for FCC-</a:t>
            </a:r>
            <a:r>
              <a:rPr lang="en-US" sz="1600" dirty="0" err="1" smtClean="0"/>
              <a:t>hh</a:t>
            </a:r>
            <a:r>
              <a:rPr lang="en-US" sz="1600" dirty="0" smtClean="0"/>
              <a:t> and HE-LHC</a:t>
            </a:r>
            <a:endParaRPr lang="en-GB" sz="1600" dirty="0" smtClean="0"/>
          </a:p>
          <a:p>
            <a:r>
              <a:rPr lang="en-GB" sz="2000" dirty="0" smtClean="0"/>
              <a:t>Construction </a:t>
            </a:r>
            <a:r>
              <a:rPr lang="en-GB" sz="2000" dirty="0"/>
              <a:t>including </a:t>
            </a:r>
            <a:r>
              <a:rPr lang="en-GB" sz="2000" dirty="0" smtClean="0"/>
              <a:t>alignment</a:t>
            </a:r>
          </a:p>
          <a:p>
            <a:r>
              <a:rPr lang="en-GB" sz="2000" dirty="0" smtClean="0"/>
              <a:t>Field quality</a:t>
            </a:r>
            <a:endParaRPr lang="fr-CH" sz="2000" dirty="0"/>
          </a:p>
          <a:p>
            <a:r>
              <a:rPr lang="fr-CH" sz="2000" dirty="0"/>
              <a:t>P</a:t>
            </a:r>
            <a:r>
              <a:rPr lang="fr-CH" sz="2000" dirty="0" smtClean="0"/>
              <a:t>rotection </a:t>
            </a:r>
            <a:r>
              <a:rPr lang="fr-CH" sz="2000" dirty="0"/>
              <a:t>in a circuit</a:t>
            </a:r>
            <a:endParaRPr lang="en-US" sz="2000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003" y="1400964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FCC-</a:t>
            </a:r>
            <a:r>
              <a:rPr lang="en-US" sz="2000" dirty="0" err="1" smtClean="0"/>
              <a:t>hh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6094" y="5808361"/>
            <a:ext cx="162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5.5 m diameter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21795" y="5586892"/>
            <a:ext cx="2798843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FCC target strand</a:t>
            </a:r>
          </a:p>
          <a:p>
            <a:pPr algn="ctr"/>
            <a:r>
              <a:rPr lang="en-US" sz="1400" dirty="0" smtClean="0"/>
              <a:t>(</a:t>
            </a:r>
            <a:r>
              <a:rPr lang="en-US" sz="1400" dirty="0" err="1"/>
              <a:t>J</a:t>
            </a:r>
            <a:r>
              <a:rPr lang="en-US" sz="1400" baseline="-25000" dirty="0" err="1"/>
              <a:t>c</a:t>
            </a:r>
            <a:r>
              <a:rPr lang="en-US" sz="1400" dirty="0"/>
              <a:t> = 1500 A/mm</a:t>
            </a:r>
            <a:r>
              <a:rPr lang="en-US" sz="1400" baseline="30000" dirty="0"/>
              <a:t>2</a:t>
            </a:r>
            <a:r>
              <a:rPr lang="en-US" sz="1400" dirty="0"/>
              <a:t> at 4.2 K, 16 </a:t>
            </a:r>
            <a:r>
              <a:rPr lang="en-US" sz="1400" dirty="0" smtClean="0"/>
              <a:t>T) 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9393157" y="5613886"/>
            <a:ext cx="2798843" cy="86177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HL-LHC strand</a:t>
            </a:r>
          </a:p>
          <a:p>
            <a:pPr algn="ctr"/>
            <a:r>
              <a:rPr lang="en-US" sz="1400" dirty="0"/>
              <a:t>(</a:t>
            </a:r>
            <a:r>
              <a:rPr lang="en-US" sz="1400" dirty="0" err="1"/>
              <a:t>J</a:t>
            </a:r>
            <a:r>
              <a:rPr lang="en-US" sz="1400" baseline="-25000" dirty="0" err="1"/>
              <a:t>c</a:t>
            </a:r>
            <a:r>
              <a:rPr lang="en-US" sz="1400" dirty="0"/>
              <a:t> = </a:t>
            </a:r>
            <a:r>
              <a:rPr lang="en-US" sz="1400" dirty="0" smtClean="0"/>
              <a:t>1000 </a:t>
            </a:r>
            <a:r>
              <a:rPr lang="en-US" sz="1400" dirty="0"/>
              <a:t>A/mm</a:t>
            </a:r>
            <a:r>
              <a:rPr lang="en-US" sz="1400" baseline="30000" dirty="0"/>
              <a:t>2</a:t>
            </a:r>
            <a:r>
              <a:rPr lang="en-US" sz="1400" dirty="0"/>
              <a:t> at 4.2 K, 16 T) </a:t>
            </a:r>
            <a:endParaRPr lang="en-GB" sz="1400" dirty="0"/>
          </a:p>
          <a:p>
            <a:pPr algn="ctr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9754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16 T Development Programs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52" y="1454760"/>
            <a:ext cx="1772632" cy="8498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52954" y="1454760"/>
            <a:ext cx="79818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EuroCirCol</a:t>
            </a:r>
            <a:r>
              <a:rPr lang="en-US" b="1" dirty="0" smtClean="0"/>
              <a:t> </a:t>
            </a:r>
            <a:r>
              <a:rPr lang="en-US" b="1" dirty="0"/>
              <a:t>WP5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/>
              <a:t>(CEA, CERN, CIEMAT, Geneva UNIV, KEK, INFN, Tampere UNIV, </a:t>
            </a:r>
            <a:r>
              <a:rPr lang="en-US" dirty="0" err="1"/>
              <a:t>Twente</a:t>
            </a:r>
            <a:r>
              <a:rPr lang="en-US" dirty="0"/>
              <a:t> UNIV)</a:t>
            </a:r>
          </a:p>
          <a:p>
            <a:r>
              <a:rPr lang="en-GB" dirty="0" smtClean="0"/>
              <a:t>Feed </a:t>
            </a:r>
            <a:r>
              <a:rPr lang="en-GB" dirty="0"/>
              <a:t>the FCC CDR with design and cost model of 16 T magnets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59022" y="1694994"/>
            <a:ext cx="74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WP 5</a:t>
            </a:r>
            <a:endParaRPr lang="en-GB" b="1" dirty="0"/>
          </a:p>
        </p:txBody>
      </p:sp>
      <p:sp>
        <p:nvSpPr>
          <p:cNvPr id="10" name="Rectangle 9"/>
          <p:cNvSpPr/>
          <p:nvPr/>
        </p:nvSpPr>
        <p:spPr>
          <a:xfrm>
            <a:off x="3752954" y="2936819"/>
            <a:ext cx="69150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FCC 16 T Magnet </a:t>
            </a:r>
            <a:r>
              <a:rPr lang="en-GB" b="1" dirty="0" smtClean="0"/>
              <a:t>Development</a:t>
            </a:r>
            <a:r>
              <a:rPr lang="en-GB" dirty="0" smtClean="0"/>
              <a:t>, supporting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conductor development &amp; procurement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R&amp;D magnets and associated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model </a:t>
            </a:r>
            <a:r>
              <a:rPr lang="en-GB" dirty="0" smtClean="0"/>
              <a:t>magnets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3" y="2920616"/>
            <a:ext cx="2547159" cy="11228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52954" y="4718678"/>
            <a:ext cx="7224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US Magnet Development </a:t>
            </a:r>
            <a:r>
              <a:rPr lang="en-GB" b="1" dirty="0" smtClean="0"/>
              <a:t>Program (</a:t>
            </a:r>
            <a:r>
              <a:rPr lang="en-US" b="1" dirty="0" smtClean="0"/>
              <a:t>ASC/NHMFL</a:t>
            </a:r>
            <a:r>
              <a:rPr lang="en-US" b="1" dirty="0"/>
              <a:t>, FNAL, LBNL</a:t>
            </a:r>
            <a:r>
              <a:rPr lang="en-US" b="1" dirty="0" smtClean="0"/>
              <a:t>)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initially focused to a 14-15 T cosine-theta magnet (2017-2018)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also exploring a canted cosine-theta option, in a first step possibly as an insert to the outer layers of the 14-15 T magnet above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0144" y="4899768"/>
            <a:ext cx="2860438" cy="105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6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1" t="2866" r="2705" b="23135"/>
          <a:stretch/>
        </p:blipFill>
        <p:spPr>
          <a:xfrm>
            <a:off x="6416678" y="3438270"/>
            <a:ext cx="1498960" cy="1286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100" dirty="0" smtClean="0"/>
              <a:t>Conductor</a:t>
            </a:r>
            <a:endParaRPr lang="en-GB" sz="5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9994" y="2142843"/>
            <a:ext cx="4158302" cy="1523216"/>
          </a:xfrm>
        </p:spPr>
        <p:txBody>
          <a:bodyPr>
            <a:normAutofit/>
          </a:bodyPr>
          <a:lstStyle/>
          <a:p>
            <a:r>
              <a:rPr lang="en-GB" sz="1800" dirty="0" smtClean="0"/>
              <a:t>Interesting results from collaborations </a:t>
            </a:r>
          </a:p>
          <a:p>
            <a:pPr lvl="1"/>
            <a:r>
              <a:rPr lang="en-GB" sz="1400" dirty="0" smtClean="0"/>
              <a:t>Korea, Japan, Russia</a:t>
            </a:r>
          </a:p>
          <a:p>
            <a:r>
              <a:rPr lang="en-GB" sz="1800" dirty="0"/>
              <a:t>Non-Cu </a:t>
            </a:r>
            <a:r>
              <a:rPr lang="en-GB" sz="1800" i="1" dirty="0" err="1"/>
              <a:t>J</a:t>
            </a:r>
            <a:r>
              <a:rPr lang="en-GB" sz="1800" i="1" baseline="-25000" dirty="0" err="1"/>
              <a:t>c</a:t>
            </a:r>
            <a:r>
              <a:rPr lang="en-GB" sz="1800" dirty="0"/>
              <a:t> approaching HL-LHC specification at 12 and 16 T</a:t>
            </a:r>
          </a:p>
          <a:p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2856" y="1163074"/>
            <a:ext cx="11466285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Initial effort is to achieve </a:t>
            </a:r>
            <a:r>
              <a:rPr lang="en-US" sz="2400" b="1" dirty="0" err="1" smtClean="0">
                <a:solidFill>
                  <a:srgbClr val="FF0000"/>
                </a:solidFill>
              </a:rPr>
              <a:t>J</a:t>
            </a:r>
            <a:r>
              <a:rPr lang="en-US" sz="2400" b="1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2400" b="1" dirty="0" smtClean="0">
                <a:solidFill>
                  <a:srgbClr val="FF0000"/>
                </a:solidFill>
              </a:rPr>
              <a:t> = 1500 A/mm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at 4.2 K, 16 T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Until 2023, the 16 T development program requires up to 1.5 tons/year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416678" y="2228099"/>
            <a:ext cx="5983515" cy="129044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Intensive studies on-going for the electro-mechanical characterization of the conductor. </a:t>
            </a:r>
          </a:p>
          <a:p>
            <a:r>
              <a:rPr lang="en-US" sz="1800" dirty="0"/>
              <a:t>Irreversible degradation starts at around 170 </a:t>
            </a:r>
            <a:r>
              <a:rPr lang="en-US" sz="1800" dirty="0" smtClean="0"/>
              <a:t>MPa.</a:t>
            </a:r>
            <a:endParaRPr lang="en-US" sz="1800" dirty="0"/>
          </a:p>
          <a:p>
            <a:endParaRPr lang="en-GB" sz="18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6359539" y="1994071"/>
            <a:ext cx="0" cy="41894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flipH="1">
            <a:off x="8277404" y="6183510"/>
            <a:ext cx="242767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 sessions on Tuesday Morning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9131" y="3547434"/>
            <a:ext cx="1540234" cy="10084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9131" y="4623198"/>
            <a:ext cx="1590409" cy="11093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09746" y="5703825"/>
            <a:ext cx="2459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Sample without (top</a:t>
            </a:r>
            <a:r>
              <a:rPr lang="de-DE" sz="1000" dirty="0" smtClean="0"/>
              <a:t>) and </a:t>
            </a:r>
            <a:r>
              <a:rPr lang="en-US" sz="1000" dirty="0" smtClean="0"/>
              <a:t>after (bottom) loading with 200 MPa (CERN). </a:t>
            </a:r>
            <a:endParaRPr lang="en-GB" sz="1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0740" y="4893357"/>
            <a:ext cx="2683079" cy="117533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840740" y="4885224"/>
            <a:ext cx="2886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bg1"/>
                </a:solidFill>
              </a:rPr>
              <a:t>Twente</a:t>
            </a:r>
            <a:r>
              <a:rPr lang="en-US" sz="1000" dirty="0" smtClean="0">
                <a:solidFill>
                  <a:schemeClr val="bg1"/>
                </a:solidFill>
              </a:rPr>
              <a:t> Sample</a:t>
            </a:r>
          </a:p>
          <a:p>
            <a:r>
              <a:rPr lang="en-US" sz="1000" dirty="0" smtClean="0">
                <a:solidFill>
                  <a:schemeClr val="bg1"/>
                </a:solidFill>
              </a:rPr>
              <a:t> 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7549" y="3419428"/>
            <a:ext cx="1861419" cy="130501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851803" y="3387625"/>
            <a:ext cx="1034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CERN Sample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 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74054" y="3400521"/>
            <a:ext cx="10345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0000"/>
                </a:solidFill>
              </a:rPr>
              <a:t>UNIGE Sample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 </a:t>
            </a:r>
            <a:endParaRPr lang="en-GB" sz="1000" dirty="0">
              <a:solidFill>
                <a:srgbClr val="00000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/>
          <a:srcRect l="15234" t="7404" r="11575"/>
          <a:stretch/>
        </p:blipFill>
        <p:spPr>
          <a:xfrm>
            <a:off x="5400774" y="4523500"/>
            <a:ext cx="859500" cy="86964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611" y="5425939"/>
            <a:ext cx="934812" cy="44559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4537" y="2114248"/>
            <a:ext cx="922279" cy="16901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5724" y="3958779"/>
            <a:ext cx="920825" cy="245155"/>
          </a:xfrm>
          <a:prstGeom prst="rect">
            <a:avLst/>
          </a:prstGeom>
        </p:spPr>
      </p:pic>
      <p:pic>
        <p:nvPicPr>
          <p:cNvPr id="30" name="図 6">
            <a:extLst>
              <a:ext uri="{FF2B5EF4-FFF2-40B4-BE49-F238E27FC236}">
                <a16:creationId xmlns:a16="http://schemas.microsoft.com/office/drawing/2014/main" id="{BA0B563E-6078-4EA6-B7C9-6F203CF5FEC1}"/>
              </a:ext>
            </a:extLst>
          </p:cNvPr>
          <p:cNvPicPr/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8384" y="2159615"/>
            <a:ext cx="804280" cy="749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290" y="3000921"/>
            <a:ext cx="862098" cy="18149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03808AE-38AA-42D0-81ED-FC690A4683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052" y="3682490"/>
            <a:ext cx="4080369" cy="247775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383" y="4686572"/>
            <a:ext cx="1002508" cy="35629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288726" y="5614797"/>
            <a:ext cx="967823" cy="34332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400774" y="3263213"/>
            <a:ext cx="876912" cy="85048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35967" y="4129170"/>
            <a:ext cx="611113" cy="35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1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EuroCirCol</a:t>
            </a:r>
            <a:r>
              <a:rPr lang="en-US" dirty="0" smtClean="0"/>
              <a:t> – WP5: Design options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9303" y="3530350"/>
            <a:ext cx="1794063" cy="16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tangle 26"/>
          <p:cNvSpPr/>
          <p:nvPr/>
        </p:nvSpPr>
        <p:spPr>
          <a:xfrm>
            <a:off x="506107" y="1399362"/>
            <a:ext cx="1099410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en-US" sz="2000" dirty="0" err="1"/>
              <a:t>EuroCirCol</a:t>
            </a:r>
            <a:r>
              <a:rPr lang="en-US" sz="2000" dirty="0"/>
              <a:t> shows that </a:t>
            </a:r>
            <a:r>
              <a:rPr lang="en-US" sz="2000" b="1" dirty="0">
                <a:solidFill>
                  <a:srgbClr val="FF0000"/>
                </a:solidFill>
              </a:rPr>
              <a:t>more than one design option may work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Each of the options has stronger and weaker points than the </a:t>
            </a:r>
            <a:r>
              <a:rPr lang="en-US" sz="2000" dirty="0" smtClean="0"/>
              <a:t>others.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For the FCC CDR, the cos-theta variant has been selected as the baseline option.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100" dirty="0"/>
          </a:p>
          <a:p>
            <a:pPr>
              <a:spcAft>
                <a:spcPts val="300"/>
              </a:spcAft>
            </a:pPr>
            <a:r>
              <a:rPr lang="en-US" sz="2000" dirty="0"/>
              <a:t>We have now an </a:t>
            </a:r>
            <a:r>
              <a:rPr lang="en-US" sz="2000" b="1" dirty="0">
                <a:solidFill>
                  <a:srgbClr val="FF0000"/>
                </a:solidFill>
              </a:rPr>
              <a:t>opportunity to build up </a:t>
            </a:r>
            <a:r>
              <a:rPr lang="en-US" sz="2000" dirty="0"/>
              <a:t>a varied experience on Nb</a:t>
            </a:r>
            <a:r>
              <a:rPr lang="en-US" sz="2000" baseline="-25000" dirty="0"/>
              <a:t>3</a:t>
            </a:r>
            <a:r>
              <a:rPr lang="en-US" sz="2000" dirty="0"/>
              <a:t>Sn magnets beyond the </a:t>
            </a:r>
            <a:r>
              <a:rPr lang="en-US" sz="2000" dirty="0" err="1" smtClean="0"/>
              <a:t>HiLumi</a:t>
            </a:r>
            <a:r>
              <a:rPr lang="en-US" sz="2000" dirty="0" smtClean="0"/>
              <a:t> </a:t>
            </a:r>
            <a:r>
              <a:rPr lang="en-US" sz="2000" dirty="0"/>
              <a:t>specifications thanks to new initiatives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 flipH="1">
            <a:off x="7592627" y="6183510"/>
            <a:ext cx="363027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 sessions on Tuesday  Afternoon &amp; Wednesday Morning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059" y="180883"/>
            <a:ext cx="1772632" cy="84980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105" y="4790879"/>
            <a:ext cx="709110" cy="45196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567" t="15751"/>
          <a:stretch/>
        </p:blipFill>
        <p:spPr>
          <a:xfrm>
            <a:off x="8500890" y="5042402"/>
            <a:ext cx="657541" cy="28828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60080" y="4968199"/>
            <a:ext cx="786572" cy="309594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3049525" y="5315645"/>
            <a:ext cx="32497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600" dirty="0" smtClean="0">
                <a:solidFill>
                  <a:srgbClr val="00B050"/>
                </a:solidFill>
              </a:rPr>
              <a:t>Agreement</a:t>
            </a:r>
            <a:r>
              <a:rPr lang="en-US" sz="1600" dirty="0" smtClean="0"/>
              <a:t> to build a model magnet at CEA </a:t>
            </a:r>
            <a:r>
              <a:rPr lang="en-US" sz="1600" dirty="0" smtClean="0">
                <a:solidFill>
                  <a:srgbClr val="00B050"/>
                </a:solidFill>
              </a:rPr>
              <a:t>signed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-23403" y="5315646"/>
            <a:ext cx="32497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600" dirty="0" smtClean="0">
                <a:solidFill>
                  <a:srgbClr val="00B050"/>
                </a:solidFill>
              </a:rPr>
              <a:t>Agreement </a:t>
            </a:r>
            <a:r>
              <a:rPr lang="en-US" sz="1600" dirty="0" smtClean="0"/>
              <a:t>to build a model magnet at INFN </a:t>
            </a:r>
            <a:r>
              <a:rPr lang="en-US" sz="1600" dirty="0" smtClean="0">
                <a:solidFill>
                  <a:srgbClr val="00B050"/>
                </a:solidFill>
              </a:rPr>
              <a:t>under finalization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050048" y="5319043"/>
            <a:ext cx="3468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600" dirty="0" smtClean="0">
                <a:solidFill>
                  <a:srgbClr val="00B050"/>
                </a:solidFill>
              </a:rPr>
              <a:t>Agreement</a:t>
            </a:r>
            <a:r>
              <a:rPr lang="en-US" sz="1600" dirty="0" smtClean="0"/>
              <a:t> to build a model magnet at CIEMAT </a:t>
            </a:r>
            <a:r>
              <a:rPr lang="en-US" sz="1600" smtClean="0">
                <a:solidFill>
                  <a:srgbClr val="00B050"/>
                </a:solidFill>
              </a:rPr>
              <a:t>under finalization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26811" y="5321392"/>
            <a:ext cx="27531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600" dirty="0" smtClean="0"/>
              <a:t>Magnet model under </a:t>
            </a:r>
            <a:r>
              <a:rPr lang="en-US" sz="1600" dirty="0" smtClean="0">
                <a:solidFill>
                  <a:srgbClr val="00B050"/>
                </a:solidFill>
              </a:rPr>
              <a:t>construction</a:t>
            </a:r>
            <a:r>
              <a:rPr lang="en-US" sz="1600" dirty="0" smtClean="0"/>
              <a:t> at PSI</a:t>
            </a:r>
            <a:endParaRPr lang="en-US" sz="1600" dirty="0"/>
          </a:p>
        </p:txBody>
      </p:sp>
      <p:pic>
        <p:nvPicPr>
          <p:cNvPr id="40" name="Image 11"/>
          <p:cNvPicPr>
            <a:picLocks noChangeAspect="1"/>
          </p:cNvPicPr>
          <p:nvPr/>
        </p:nvPicPr>
        <p:blipFill rotWithShape="1">
          <a:blip r:embed="rId7"/>
          <a:srcRect l="35724" t="33339" r="26362" b="39974"/>
          <a:stretch/>
        </p:blipFill>
        <p:spPr>
          <a:xfrm>
            <a:off x="3864587" y="3685470"/>
            <a:ext cx="1535190" cy="153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107" y="4868608"/>
            <a:ext cx="430005" cy="3475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39349" y="3742996"/>
            <a:ext cx="1524154" cy="153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2" t="8859" r="16981" b="2302"/>
          <a:stretch/>
        </p:blipFill>
        <p:spPr>
          <a:xfrm>
            <a:off x="344166" y="3712351"/>
            <a:ext cx="1530000" cy="15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0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EuroCirCol</a:t>
            </a:r>
            <a:r>
              <a:rPr lang="en-US" dirty="0"/>
              <a:t> – </a:t>
            </a:r>
            <a:r>
              <a:rPr lang="en-US" dirty="0" smtClean="0"/>
              <a:t>WP5: </a:t>
            </a:r>
            <a:r>
              <a:rPr lang="en-US" sz="4000" dirty="0" smtClean="0"/>
              <a:t>Circuit &amp;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549" y="1439889"/>
            <a:ext cx="11504022" cy="89507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Quench protection </a:t>
            </a:r>
            <a:r>
              <a:rPr lang="en-US" sz="2400" dirty="0" smtClean="0">
                <a:solidFill>
                  <a:srgbClr val="FF0000"/>
                </a:solidFill>
              </a:rPr>
              <a:t>was integrated into the magnet design since an early state</a:t>
            </a:r>
            <a:r>
              <a:rPr lang="en-US" sz="2400" dirty="0" smtClean="0"/>
              <a:t>, using the same software tools under the same assumptions.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192" y="324135"/>
            <a:ext cx="1772632" cy="8498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1760"/>
          <a:stretch/>
        </p:blipFill>
        <p:spPr>
          <a:xfrm>
            <a:off x="3959113" y="2538659"/>
            <a:ext cx="8153218" cy="360603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52549" y="2705297"/>
            <a:ext cx="3706564" cy="31468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All designs fulfill the required targets:</a:t>
            </a:r>
          </a:p>
          <a:p>
            <a:pPr lvl="1"/>
            <a:r>
              <a:rPr lang="en-US" sz="1400" dirty="0" smtClean="0"/>
              <a:t>T</a:t>
            </a:r>
            <a:r>
              <a:rPr lang="en-US" sz="1400" baseline="-25000" dirty="0" smtClean="0"/>
              <a:t>hot</a:t>
            </a:r>
            <a:r>
              <a:rPr lang="en-US" sz="1400" dirty="0" smtClean="0"/>
              <a:t> &lt; 350 K at 105 % </a:t>
            </a:r>
            <a:r>
              <a:rPr lang="en-US" sz="1400" dirty="0" err="1" smtClean="0"/>
              <a:t>I</a:t>
            </a:r>
            <a:r>
              <a:rPr lang="en-US" sz="1400" baseline="-25000" dirty="0" err="1" smtClean="0"/>
              <a:t>nom</a:t>
            </a:r>
            <a:endParaRPr lang="en-US" sz="1400" baseline="-25000" dirty="0" smtClean="0"/>
          </a:p>
          <a:p>
            <a:pPr lvl="1"/>
            <a:r>
              <a:rPr lang="en-US" sz="1400" dirty="0" err="1" smtClean="0"/>
              <a:t>V</a:t>
            </a:r>
            <a:r>
              <a:rPr lang="en-US" sz="1400" baseline="-25000" dirty="0" err="1" smtClean="0"/>
              <a:t>max</a:t>
            </a:r>
            <a:r>
              <a:rPr lang="en-US" sz="1400" dirty="0" smtClean="0"/>
              <a:t>&lt; 1.2 kV at </a:t>
            </a:r>
            <a:r>
              <a:rPr lang="en-US" sz="1400" dirty="0"/>
              <a:t>105 % </a:t>
            </a:r>
            <a:r>
              <a:rPr lang="en-US" sz="1400" dirty="0" err="1" smtClean="0"/>
              <a:t>I</a:t>
            </a:r>
            <a:r>
              <a:rPr lang="en-US" sz="1400" baseline="-25000" dirty="0" err="1" smtClean="0"/>
              <a:t>nom</a:t>
            </a:r>
            <a:endParaRPr lang="en-US" sz="1400" dirty="0" smtClean="0"/>
          </a:p>
          <a:p>
            <a:endParaRPr lang="en-US" sz="2000" dirty="0" smtClean="0"/>
          </a:p>
          <a:p>
            <a:r>
              <a:rPr lang="en-US" sz="2000" dirty="0" smtClean="0"/>
              <a:t>CLIQ has been selected as the baseline protection design.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7592627" y="6183510"/>
            <a:ext cx="3630273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 sessions on </a:t>
            </a:r>
            <a:r>
              <a:rPr lang="en-US" dirty="0">
                <a:solidFill>
                  <a:schemeClr val="bg1"/>
                </a:solidFill>
              </a:rPr>
              <a:t>Wednesday  </a:t>
            </a:r>
            <a:r>
              <a:rPr lang="en-US" dirty="0" smtClean="0">
                <a:solidFill>
                  <a:schemeClr val="bg1"/>
                </a:solidFill>
              </a:rPr>
              <a:t>Morning &amp; </a:t>
            </a:r>
            <a:r>
              <a:rPr lang="en-US" dirty="0">
                <a:solidFill>
                  <a:schemeClr val="bg1"/>
                </a:solidFill>
              </a:rPr>
              <a:t>Thursday </a:t>
            </a:r>
            <a:r>
              <a:rPr lang="en-US" dirty="0" smtClean="0">
                <a:solidFill>
                  <a:schemeClr val="bg1"/>
                </a:solidFill>
              </a:rPr>
              <a:t>Afternoon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79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EuroCirCol</a:t>
            </a:r>
            <a:r>
              <a:rPr lang="en-US" dirty="0"/>
              <a:t> – </a:t>
            </a:r>
            <a:r>
              <a:rPr lang="en-US" dirty="0" smtClean="0"/>
              <a:t>WP5: Cost model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059" y="180883"/>
            <a:ext cx="1772632" cy="8498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8542420" y="6183510"/>
            <a:ext cx="2680479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 session on </a:t>
            </a:r>
            <a:r>
              <a:rPr lang="en-US" dirty="0">
                <a:solidFill>
                  <a:schemeClr val="bg1"/>
                </a:solidFill>
              </a:rPr>
              <a:t>Wednesday  </a:t>
            </a:r>
            <a:r>
              <a:rPr lang="en-US" dirty="0" smtClean="0">
                <a:solidFill>
                  <a:schemeClr val="bg1"/>
                </a:solidFill>
              </a:rPr>
              <a:t>Morning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968500" y="2522483"/>
            <a:ext cx="10249394" cy="818229"/>
          </a:xfrm>
        </p:spPr>
        <p:txBody>
          <a:bodyPr>
            <a:normAutofit/>
          </a:bodyPr>
          <a:lstStyle/>
          <a:p>
            <a:r>
              <a:rPr lang="en-US" sz="2000" u="sng" dirty="0"/>
              <a:t>Scope</a:t>
            </a:r>
            <a:r>
              <a:rPr lang="en-US" sz="2000" dirty="0"/>
              <a:t>: </a:t>
            </a:r>
            <a:r>
              <a:rPr lang="en-US" sz="2000" dirty="0" smtClean="0"/>
              <a:t>Establishment of a target cost for the 16 T magnet </a:t>
            </a:r>
            <a:endParaRPr lang="en-GB" sz="2000" dirty="0" smtClean="0"/>
          </a:p>
          <a:p>
            <a:r>
              <a:rPr lang="en-US" sz="2000" u="sng" dirty="0" smtClean="0"/>
              <a:t>Status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Concluded and ready for the CDR</a:t>
            </a:r>
          </a:p>
          <a:p>
            <a:endParaRPr lang="en-GB" sz="2000" dirty="0"/>
          </a:p>
        </p:txBody>
      </p:sp>
      <p:sp>
        <p:nvSpPr>
          <p:cNvPr id="10" name="Rounded Rectangle 9"/>
          <p:cNvSpPr/>
          <p:nvPr/>
        </p:nvSpPr>
        <p:spPr>
          <a:xfrm>
            <a:off x="609600" y="1325607"/>
            <a:ext cx="1243264" cy="55345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1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583706" y="4990920"/>
            <a:ext cx="1243264" cy="55345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3</a:t>
            </a:r>
            <a:endParaRPr lang="en-GB" dirty="0"/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1968500" y="1270837"/>
            <a:ext cx="10021191" cy="15866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dirty="0" smtClean="0"/>
              <a:t>Scope</a:t>
            </a:r>
            <a:r>
              <a:rPr lang="en-US" sz="2000" dirty="0" smtClean="0"/>
              <a:t>: Establishment of a </a:t>
            </a:r>
            <a:r>
              <a:rPr lang="en-GB" sz="2000" dirty="0" smtClean="0"/>
              <a:t>full and cost-effective parameter set for FCC-</a:t>
            </a:r>
            <a:r>
              <a:rPr lang="en-GB" sz="2000" dirty="0" err="1" smtClean="0"/>
              <a:t>hh</a:t>
            </a:r>
            <a:r>
              <a:rPr lang="en-GB" sz="2000" dirty="0" smtClean="0"/>
              <a:t> dipoles to drive the design selection.</a:t>
            </a:r>
          </a:p>
          <a:p>
            <a:r>
              <a:rPr lang="en-US" sz="2000" u="sng" dirty="0" smtClean="0"/>
              <a:t>Status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Completed and implemented into the designs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83706" y="2625297"/>
            <a:ext cx="1243264" cy="55345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2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906490" y="3575499"/>
            <a:ext cx="5257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GB" dirty="0"/>
              <a:t>Conductor cost:	670 </a:t>
            </a:r>
            <a:r>
              <a:rPr lang="en-GB" dirty="0" err="1"/>
              <a:t>kEUR</a:t>
            </a:r>
            <a:r>
              <a:rPr lang="en-GB" dirty="0"/>
              <a:t>/magnet</a:t>
            </a:r>
          </a:p>
          <a:p>
            <a:pPr lvl="2"/>
            <a:r>
              <a:rPr lang="en-GB" dirty="0"/>
              <a:t>Assembly cost: 	600 </a:t>
            </a:r>
            <a:r>
              <a:rPr lang="en-GB" dirty="0" err="1"/>
              <a:t>kEUR</a:t>
            </a:r>
            <a:r>
              <a:rPr lang="en-GB" dirty="0"/>
              <a:t>/magnet </a:t>
            </a:r>
          </a:p>
          <a:p>
            <a:pPr lvl="2"/>
            <a:r>
              <a:rPr lang="en-GB" u="sng" dirty="0"/>
              <a:t>Parts cost: 	420 </a:t>
            </a:r>
            <a:r>
              <a:rPr lang="en-GB" u="sng" dirty="0" err="1"/>
              <a:t>kEUR</a:t>
            </a:r>
            <a:r>
              <a:rPr lang="en-GB" u="sng" dirty="0"/>
              <a:t>/magnet</a:t>
            </a:r>
          </a:p>
          <a:p>
            <a:pPr lvl="2">
              <a:spcAft>
                <a:spcPts val="600"/>
              </a:spcAft>
            </a:pPr>
            <a:r>
              <a:rPr lang="en-GB" b="1" dirty="0"/>
              <a:t>Total cost:         1690 </a:t>
            </a:r>
            <a:r>
              <a:rPr lang="en-GB" b="1" dirty="0" err="1"/>
              <a:t>kEUR</a:t>
            </a:r>
            <a:r>
              <a:rPr lang="en-GB" b="1" dirty="0"/>
              <a:t>/magnet</a:t>
            </a:r>
          </a:p>
        </p:txBody>
      </p:sp>
      <p:sp>
        <p:nvSpPr>
          <p:cNvPr id="15" name="Content Placeholder 8"/>
          <p:cNvSpPr txBox="1">
            <a:spLocks/>
          </p:cNvSpPr>
          <p:nvPr/>
        </p:nvSpPr>
        <p:spPr>
          <a:xfrm>
            <a:off x="1968500" y="4974687"/>
            <a:ext cx="10249394" cy="18223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u="sng" dirty="0" smtClean="0"/>
              <a:t>Scope</a:t>
            </a:r>
            <a:r>
              <a:rPr lang="en-US" sz="2000" dirty="0" smtClean="0"/>
              <a:t>: Identify cost drivers of the assembly and magnets parts, and work with industry in the reduction of the cost. </a:t>
            </a:r>
            <a:endParaRPr lang="en-GB" sz="2000" dirty="0" smtClean="0"/>
          </a:p>
          <a:p>
            <a:r>
              <a:rPr lang="en-US" sz="2000" u="sng" dirty="0" smtClean="0"/>
              <a:t>Status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Started</a:t>
            </a:r>
          </a:p>
          <a:p>
            <a:endParaRPr lang="en-GB" sz="2000" dirty="0"/>
          </a:p>
        </p:txBody>
      </p:sp>
      <p:sp>
        <p:nvSpPr>
          <p:cNvPr id="16" name="Rectangle 15"/>
          <p:cNvSpPr/>
          <p:nvPr/>
        </p:nvSpPr>
        <p:spPr>
          <a:xfrm>
            <a:off x="2522715" y="3317442"/>
            <a:ext cx="4570482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Assembly cost scale up LHC magnet cost: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Double of coils (x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coil complexity (+ 20%)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assembly complexity (+20 %)</a:t>
            </a:r>
          </a:p>
          <a:p>
            <a:r>
              <a:rPr lang="en-US" dirty="0" smtClean="0"/>
              <a:t>Parts cost: + 30 % above LHC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65100" y="2400300"/>
            <a:ext cx="1182459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65099" y="4807470"/>
            <a:ext cx="1182459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5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R&amp;D Model Magnets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Susana Izquierdo Bermudez. FCC Week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Fresca2vsSMCvsRM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6"/>
          <a:stretch>
            <a:fillRect/>
          </a:stretch>
        </p:blipFill>
        <p:spPr bwMode="auto">
          <a:xfrm>
            <a:off x="-2208" y="4120476"/>
            <a:ext cx="1439203" cy="1286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Fresca2vsSMCvsRM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3"/>
          <a:stretch>
            <a:fillRect/>
          </a:stretch>
        </p:blipFill>
        <p:spPr bwMode="auto">
          <a:xfrm>
            <a:off x="1649667" y="4065369"/>
            <a:ext cx="1458000" cy="135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4992" y="1585895"/>
            <a:ext cx="741363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chemeClr val="tx2"/>
                </a:solidFill>
                <a:latin typeface="+mj-lt"/>
              </a:rPr>
              <a:t>SMC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05895" y="1597101"/>
            <a:ext cx="863600" cy="369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chemeClr val="tx2"/>
                </a:solidFill>
                <a:latin typeface="+mj-lt"/>
              </a:rPr>
              <a:t>RMC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8914" y="3860195"/>
            <a:ext cx="2106000" cy="17659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573582" y="2182749"/>
            <a:ext cx="25758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OD = 800 mm</a:t>
            </a:r>
          </a:p>
          <a:p>
            <a:pPr algn="ctr"/>
            <a:r>
              <a:rPr lang="en-GB" sz="1600" dirty="0"/>
              <a:t>L = 1.2-1.4 m</a:t>
            </a:r>
          </a:p>
          <a:p>
            <a:pPr algn="ctr"/>
            <a:r>
              <a:rPr lang="en-GB" sz="1600" dirty="0"/>
              <a:t>50 mm closed Ap.</a:t>
            </a:r>
          </a:p>
          <a:p>
            <a:pPr algn="ctr"/>
            <a:r>
              <a:rPr lang="en-GB" sz="1600" dirty="0"/>
              <a:t>B</a:t>
            </a:r>
            <a:r>
              <a:rPr lang="en-GB" sz="1600" baseline="-25000" dirty="0"/>
              <a:t>op</a:t>
            </a:r>
            <a:r>
              <a:rPr lang="en-GB" sz="1600" dirty="0"/>
              <a:t>= 16 T </a:t>
            </a:r>
          </a:p>
          <a:p>
            <a:pPr algn="ctr"/>
            <a:r>
              <a:rPr lang="en-GB" sz="1600" dirty="0" err="1"/>
              <a:t>B</a:t>
            </a:r>
            <a:r>
              <a:rPr lang="en-GB" sz="1600" baseline="-25000" dirty="0" err="1"/>
              <a:t>ult</a:t>
            </a:r>
            <a:r>
              <a:rPr lang="en-GB" sz="1600" dirty="0"/>
              <a:t> = 18 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80146" y="2147771"/>
            <a:ext cx="24351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/>
              <a:t>OD = 800 mm</a:t>
            </a:r>
          </a:p>
          <a:p>
            <a:pPr algn="ctr"/>
            <a:r>
              <a:rPr lang="en-GB" sz="1600" dirty="0"/>
              <a:t>L = 1.2-1.4 m</a:t>
            </a:r>
          </a:p>
          <a:p>
            <a:pPr algn="ctr"/>
            <a:r>
              <a:rPr lang="en-GB" sz="1600" dirty="0"/>
              <a:t>No Ap.</a:t>
            </a:r>
          </a:p>
          <a:p>
            <a:pPr algn="ctr"/>
            <a:r>
              <a:rPr lang="en-GB" sz="1600" dirty="0"/>
              <a:t>B</a:t>
            </a:r>
            <a:r>
              <a:rPr lang="en-GB" sz="1600" baseline="-25000" dirty="0"/>
              <a:t>op</a:t>
            </a:r>
            <a:r>
              <a:rPr lang="en-GB" sz="1600" dirty="0"/>
              <a:t>= 16 T </a:t>
            </a:r>
          </a:p>
          <a:p>
            <a:pPr algn="ctr"/>
            <a:r>
              <a:rPr lang="en-GB" sz="1600" dirty="0" err="1"/>
              <a:t>B</a:t>
            </a:r>
            <a:r>
              <a:rPr lang="en-GB" sz="1600" baseline="-25000" dirty="0" err="1"/>
              <a:t>ult</a:t>
            </a:r>
            <a:r>
              <a:rPr lang="en-GB" sz="1600" dirty="0"/>
              <a:t> = 18 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33315" y="2104159"/>
            <a:ext cx="147027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/>
              <a:t>OD = 570 mm</a:t>
            </a:r>
          </a:p>
          <a:p>
            <a:pPr algn="ctr"/>
            <a:r>
              <a:rPr lang="en-GB" sz="1600" dirty="0"/>
              <a:t>L = 820 mm</a:t>
            </a:r>
          </a:p>
          <a:p>
            <a:pPr algn="ctr"/>
            <a:r>
              <a:rPr lang="en-GB" sz="1600" dirty="0"/>
              <a:t>No Ap.</a:t>
            </a:r>
          </a:p>
          <a:p>
            <a:pPr algn="ctr"/>
            <a:r>
              <a:rPr lang="en-GB" sz="1600" dirty="0"/>
              <a:t>B</a:t>
            </a:r>
            <a:r>
              <a:rPr lang="en-GB" sz="1600" baseline="-25000" dirty="0"/>
              <a:t>op</a:t>
            </a:r>
            <a:r>
              <a:rPr lang="en-GB" sz="1600" dirty="0"/>
              <a:t>= </a:t>
            </a:r>
            <a:r>
              <a:rPr lang="en-GB" sz="1600" dirty="0" err="1"/>
              <a:t>n.a</a:t>
            </a:r>
            <a:r>
              <a:rPr lang="en-GB" sz="1600" dirty="0"/>
              <a:t>.</a:t>
            </a:r>
          </a:p>
          <a:p>
            <a:pPr algn="ctr"/>
            <a:r>
              <a:rPr lang="en-GB" sz="1600" dirty="0" err="1"/>
              <a:t>B</a:t>
            </a:r>
            <a:r>
              <a:rPr lang="en-GB" sz="1600" baseline="-25000" dirty="0" err="1"/>
              <a:t>ult</a:t>
            </a:r>
            <a:r>
              <a:rPr lang="en-GB" sz="1600" dirty="0"/>
              <a:t> = 16 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8084" y="2072976"/>
            <a:ext cx="147027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/>
              <a:t>OD = 530 mm</a:t>
            </a:r>
          </a:p>
          <a:p>
            <a:pPr algn="ctr"/>
            <a:r>
              <a:rPr lang="en-GB" sz="1600" dirty="0"/>
              <a:t>L = 500 mm</a:t>
            </a:r>
          </a:p>
          <a:p>
            <a:pPr algn="ctr"/>
            <a:r>
              <a:rPr lang="en-GB" sz="1600" dirty="0"/>
              <a:t>No Ap.</a:t>
            </a:r>
          </a:p>
          <a:p>
            <a:pPr algn="ctr"/>
            <a:r>
              <a:rPr lang="en-GB" sz="1600" dirty="0"/>
              <a:t>B</a:t>
            </a:r>
            <a:r>
              <a:rPr lang="en-GB" sz="1600" baseline="-25000" dirty="0"/>
              <a:t>op</a:t>
            </a:r>
            <a:r>
              <a:rPr lang="en-GB" sz="1600" dirty="0"/>
              <a:t>= </a:t>
            </a:r>
            <a:r>
              <a:rPr lang="en-GB" sz="1600" dirty="0" err="1"/>
              <a:t>n.a</a:t>
            </a:r>
            <a:r>
              <a:rPr lang="en-GB" sz="1600" dirty="0"/>
              <a:t>.</a:t>
            </a:r>
          </a:p>
          <a:p>
            <a:pPr algn="ctr"/>
            <a:r>
              <a:rPr lang="en-GB" sz="1600" dirty="0" err="1"/>
              <a:t>B</a:t>
            </a:r>
            <a:r>
              <a:rPr lang="en-GB" sz="1600" baseline="-25000" dirty="0" err="1"/>
              <a:t>ult</a:t>
            </a:r>
            <a:r>
              <a:rPr lang="en-GB" sz="1600" dirty="0"/>
              <a:t> = 14 T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3237403" y="3825987"/>
            <a:ext cx="1898063" cy="17564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618259" y="1595472"/>
            <a:ext cx="863600" cy="369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chemeClr val="tx2"/>
                </a:solidFill>
                <a:latin typeface="+mj-lt"/>
              </a:rPr>
              <a:t>ERMC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44297" y="1590568"/>
            <a:ext cx="863600" cy="3698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chemeClr val="tx2"/>
                </a:solidFill>
                <a:latin typeface="+mj-lt"/>
              </a:rPr>
              <a:t>RMM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684" y="1413059"/>
            <a:ext cx="3228648" cy="45120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98816" y="360221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Hi-</a:t>
            </a:r>
            <a:r>
              <a:rPr lang="en-GB" dirty="0" err="1">
                <a:solidFill>
                  <a:srgbClr val="FF0000"/>
                </a:solidFill>
              </a:rPr>
              <a:t>Lumi</a:t>
            </a:r>
            <a:r>
              <a:rPr lang="en-GB" dirty="0">
                <a:solidFill>
                  <a:srgbClr val="FF0000"/>
                </a:solidFill>
              </a:rPr>
              <a:t> R&amp;D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272625" y="1414664"/>
            <a:ext cx="3549177" cy="45120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493688" y="3516203"/>
            <a:ext cx="1567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FCC R&amp;D</a:t>
            </a:r>
          </a:p>
        </p:txBody>
      </p:sp>
      <p:sp>
        <p:nvSpPr>
          <p:cNvPr id="23" name="TextBox 22"/>
          <p:cNvSpPr txBox="1"/>
          <p:nvPr/>
        </p:nvSpPr>
        <p:spPr>
          <a:xfrm flipH="1">
            <a:off x="8420099" y="6183510"/>
            <a:ext cx="280280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 session on Wednesday Morning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51" y="4145876"/>
            <a:ext cx="2568000" cy="1926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779" y="4147631"/>
            <a:ext cx="2567999" cy="19260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726475" y="3720366"/>
            <a:ext cx="5571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Assembly test</a:t>
            </a:r>
            <a:r>
              <a:rPr lang="en-US" sz="2000" b="1" dirty="0" smtClean="0"/>
              <a:t> </a:t>
            </a:r>
            <a:r>
              <a:rPr lang="en-US" sz="2000" dirty="0" smtClean="0"/>
              <a:t>with dummy coils on-going</a:t>
            </a:r>
            <a:endParaRPr lang="en-GB" sz="2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3" r="15555"/>
          <a:stretch/>
        </p:blipFill>
        <p:spPr>
          <a:xfrm flipH="1">
            <a:off x="7393698" y="1662384"/>
            <a:ext cx="1811333" cy="1980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944451" y="1199072"/>
            <a:ext cx="4970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First coil </a:t>
            </a:r>
            <a:r>
              <a:rPr lang="en-US" sz="2000" dirty="0" smtClean="0"/>
              <a:t>has been wound</a:t>
            </a:r>
            <a:endParaRPr lang="en-GB" sz="20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622" y="1645508"/>
            <a:ext cx="264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238002</TotalTime>
  <Words>1818</Words>
  <Application>Microsoft Office PowerPoint</Application>
  <PresentationFormat>Widescreen</PresentationFormat>
  <Paragraphs>219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Palatino Linotype</vt:lpstr>
      <vt:lpstr>Symbol</vt:lpstr>
      <vt:lpstr>Times New Roman</vt:lpstr>
      <vt:lpstr>Wingdings</vt:lpstr>
      <vt:lpstr>CERNCorporate4-3</vt:lpstr>
      <vt:lpstr>CERN(4-3)</vt:lpstr>
      <vt:lpstr>Worksheet</vt:lpstr>
      <vt:lpstr>PowerPoint Presentation</vt:lpstr>
      <vt:lpstr>16 T dipoles, a key technology</vt:lpstr>
      <vt:lpstr>Accelerator quality</vt:lpstr>
      <vt:lpstr>Present 16 T Development Programs</vt:lpstr>
      <vt:lpstr>Conductor</vt:lpstr>
      <vt:lpstr>EuroCirCol – WP5: Design options</vt:lpstr>
      <vt:lpstr>EuroCirCol – WP5: Circuit &amp; protection</vt:lpstr>
      <vt:lpstr>EuroCirCol – WP5: Cost model</vt:lpstr>
      <vt:lpstr>CERN R&amp;D Model Magnets</vt:lpstr>
      <vt:lpstr>US Magnet Development Program</vt:lpstr>
      <vt:lpstr>Other initiatives</vt:lpstr>
      <vt:lpstr>Conclusions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Susana Izquierdo Bermudez</cp:lastModifiedBy>
  <cp:revision>1391</cp:revision>
  <cp:lastPrinted>2016-03-30T08:21:38Z</cp:lastPrinted>
  <dcterms:created xsi:type="dcterms:W3CDTF">2015-01-22T10:26:45Z</dcterms:created>
  <dcterms:modified xsi:type="dcterms:W3CDTF">2018-04-09T16:09:02Z</dcterms:modified>
</cp:coreProperties>
</file>