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9" r:id="rId4"/>
    <p:sldId id="280" r:id="rId5"/>
    <p:sldId id="260" r:id="rId6"/>
    <p:sldId id="261" r:id="rId7"/>
    <p:sldId id="262" r:id="rId8"/>
    <p:sldId id="283" r:id="rId9"/>
    <p:sldId id="263" r:id="rId10"/>
    <p:sldId id="264" r:id="rId11"/>
    <p:sldId id="265" r:id="rId12"/>
    <p:sldId id="271" r:id="rId13"/>
    <p:sldId id="269" r:id="rId14"/>
    <p:sldId id="266" r:id="rId15"/>
    <p:sldId id="268" r:id="rId16"/>
    <p:sldId id="270" r:id="rId17"/>
    <p:sldId id="277" r:id="rId18"/>
    <p:sldId id="273" r:id="rId19"/>
    <p:sldId id="274" r:id="rId20"/>
    <p:sldId id="282" r:id="rId21"/>
    <p:sldId id="275" r:id="rId22"/>
    <p:sldId id="276" r:id="rId23"/>
    <p:sldId id="28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E217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0E3E00-1E06-42F9-A8B5-7002355CB1BE}" type="doc">
      <dgm:prSet loTypeId="urn:microsoft.com/office/officeart/2005/8/layout/process1" loCatId="process" qsTypeId="urn:microsoft.com/office/officeart/2005/8/quickstyle/simple5" qsCatId="simple" csTypeId="urn:microsoft.com/office/officeart/2005/8/colors/accent5_3" csCatId="accent5" phldr="1"/>
      <dgm:spPr/>
      <dgm:t>
        <a:bodyPr/>
        <a:lstStyle/>
        <a:p>
          <a:endParaRPr lang="en-GB"/>
        </a:p>
      </dgm:t>
    </dgm:pt>
    <dgm:pt modelId="{89A29F1A-212E-4284-B458-2BD0EA21988B}">
      <dgm:prSet phldrT="[Text]" custT="1"/>
      <dgm:spPr/>
      <dgm:t>
        <a:bodyPr anchor="t"/>
        <a:lstStyle/>
        <a:p>
          <a:pPr algn="l"/>
          <a:r>
            <a:rPr lang="en-GB" sz="2200" u="sng" dirty="0" smtClean="0"/>
            <a:t>Phase 1</a:t>
          </a:r>
        </a:p>
        <a:p>
          <a:pPr algn="l"/>
          <a:r>
            <a:rPr lang="en-GB" sz="2200" u="none" dirty="0" smtClean="0"/>
            <a:t>C</a:t>
          </a:r>
          <a:r>
            <a:rPr lang="en-GB" sz="1800" u="none" dirty="0" smtClean="0"/>
            <a:t>ost</a:t>
          </a:r>
          <a:r>
            <a:rPr lang="en-GB" sz="1800" dirty="0" smtClean="0"/>
            <a:t> &amp; Schedule estimate for “baseline”  single tunnel design.</a:t>
          </a:r>
          <a:endParaRPr lang="en-GB" sz="2200" u="sng" dirty="0"/>
        </a:p>
      </dgm:t>
    </dgm:pt>
    <dgm:pt modelId="{ED9A8E1F-963D-4B70-A47C-4D9C77A305BA}" type="parTrans" cxnId="{4E57DDC0-AC9D-408E-946C-23D667880562}">
      <dgm:prSet/>
      <dgm:spPr/>
      <dgm:t>
        <a:bodyPr/>
        <a:lstStyle/>
        <a:p>
          <a:endParaRPr lang="en-GB"/>
        </a:p>
      </dgm:t>
    </dgm:pt>
    <dgm:pt modelId="{AE35BC2D-03CB-4361-A04E-3A1CBD7F5679}" type="sibTrans" cxnId="{4E57DDC0-AC9D-408E-946C-23D667880562}">
      <dgm:prSet/>
      <dgm:spPr/>
      <dgm:t>
        <a:bodyPr/>
        <a:lstStyle/>
        <a:p>
          <a:endParaRPr lang="en-GB"/>
        </a:p>
      </dgm:t>
    </dgm:pt>
    <dgm:pt modelId="{754593DF-D047-4190-B843-2619C80D1908}">
      <dgm:prSet phldrT="[Text]" custT="1"/>
      <dgm:spPr/>
      <dgm:t>
        <a:bodyPr/>
        <a:lstStyle/>
        <a:p>
          <a:r>
            <a:rPr lang="en-GB" sz="2200" u="sng" dirty="0" smtClean="0"/>
            <a:t>Phase 2</a:t>
          </a:r>
        </a:p>
        <a:p>
          <a:r>
            <a:rPr lang="en-GB" sz="1800" dirty="0" smtClean="0"/>
            <a:t>Cost &amp; Schedule implications of variations considered:</a:t>
          </a:r>
          <a:endParaRPr lang="en-GB" sz="2200" u="sng" dirty="0"/>
        </a:p>
      </dgm:t>
    </dgm:pt>
    <dgm:pt modelId="{9B4CF62C-6E35-4B7A-86D6-520BAF6F2FAC}" type="parTrans" cxnId="{EB11D002-96C3-4F05-80F4-C9B73A0531B2}">
      <dgm:prSet/>
      <dgm:spPr/>
      <dgm:t>
        <a:bodyPr/>
        <a:lstStyle/>
        <a:p>
          <a:endParaRPr lang="en-GB"/>
        </a:p>
      </dgm:t>
    </dgm:pt>
    <dgm:pt modelId="{7A7C416A-1F3F-4147-ABC9-04EBE0483378}" type="sibTrans" cxnId="{EB11D002-96C3-4F05-80F4-C9B73A0531B2}">
      <dgm:prSet/>
      <dgm:spPr/>
      <dgm:t>
        <a:bodyPr/>
        <a:lstStyle/>
        <a:p>
          <a:endParaRPr lang="en-GB"/>
        </a:p>
      </dgm:t>
    </dgm:pt>
    <dgm:pt modelId="{4966B13D-7B38-416D-BFC5-F77EE14373FA}">
      <dgm:prSet phldrT="[Text]" custT="1"/>
      <dgm:spPr>
        <a:ln w="57150">
          <a:solidFill>
            <a:schemeClr val="bg1"/>
          </a:solidFill>
        </a:ln>
      </dgm:spPr>
      <dgm:t>
        <a:bodyPr anchor="t"/>
        <a:lstStyle/>
        <a:p>
          <a:pPr algn="l"/>
          <a:r>
            <a:rPr lang="en-GB" sz="2200" u="sng" dirty="0" smtClean="0"/>
            <a:t>Phase 3</a:t>
          </a:r>
        </a:p>
        <a:p>
          <a:pPr algn="l"/>
          <a:r>
            <a:rPr lang="en-GB" sz="1800" u="none" dirty="0" smtClean="0"/>
            <a:t>Refinement of results from Phases 1 and 2:</a:t>
          </a:r>
        </a:p>
      </dgm:t>
    </dgm:pt>
    <dgm:pt modelId="{B1D85FF4-B2B4-4C44-9A63-7DD26E920C89}" type="parTrans" cxnId="{6BE4A22F-DB6E-493F-BADF-E34551DEA468}">
      <dgm:prSet/>
      <dgm:spPr/>
      <dgm:t>
        <a:bodyPr/>
        <a:lstStyle/>
        <a:p>
          <a:endParaRPr lang="en-GB"/>
        </a:p>
      </dgm:t>
    </dgm:pt>
    <dgm:pt modelId="{2FF0539F-154B-4094-ACC9-B46CACF0DB2D}" type="sibTrans" cxnId="{6BE4A22F-DB6E-493F-BADF-E34551DEA468}">
      <dgm:prSet/>
      <dgm:spPr/>
      <dgm:t>
        <a:bodyPr/>
        <a:lstStyle/>
        <a:p>
          <a:endParaRPr lang="en-GB"/>
        </a:p>
      </dgm:t>
    </dgm:pt>
    <dgm:pt modelId="{A540D015-5375-4E4F-B692-281FBF031A1C}">
      <dgm:prSet phldrT="[Text]" custT="1"/>
      <dgm:spPr/>
      <dgm:t>
        <a:bodyPr/>
        <a:lstStyle/>
        <a:p>
          <a:r>
            <a:rPr lang="en-GB" sz="1200" b="0" i="0" dirty="0" smtClean="0"/>
            <a:t>Double tunnel design</a:t>
          </a:r>
          <a:endParaRPr lang="en-GB" sz="1200" b="0" i="0" dirty="0"/>
        </a:p>
      </dgm:t>
    </dgm:pt>
    <dgm:pt modelId="{161F69F5-C0F7-419C-B0FA-112B9D82ACF6}" type="parTrans" cxnId="{15EF0BCF-9F0C-4C43-8C79-BD6573BF02E6}">
      <dgm:prSet/>
      <dgm:spPr/>
      <dgm:t>
        <a:bodyPr/>
        <a:lstStyle/>
        <a:p>
          <a:endParaRPr lang="en-GB"/>
        </a:p>
      </dgm:t>
    </dgm:pt>
    <dgm:pt modelId="{F5470EC7-8099-4AAD-8633-7889B5468ADA}" type="sibTrans" cxnId="{15EF0BCF-9F0C-4C43-8C79-BD6573BF02E6}">
      <dgm:prSet/>
      <dgm:spPr/>
      <dgm:t>
        <a:bodyPr/>
        <a:lstStyle/>
        <a:p>
          <a:endParaRPr lang="en-GB"/>
        </a:p>
      </dgm:t>
    </dgm:pt>
    <dgm:pt modelId="{95F6C21B-A61E-4389-BD99-E0319DE885D2}">
      <dgm:prSet custT="1"/>
      <dgm:spPr/>
      <dgm:t>
        <a:bodyPr/>
        <a:lstStyle/>
        <a:p>
          <a:r>
            <a:rPr lang="en-GB" sz="1200" b="0" i="0" dirty="0" smtClean="0"/>
            <a:t>Shallow option  </a:t>
          </a:r>
          <a:endParaRPr lang="en-GB" sz="1200" b="0" i="0" dirty="0"/>
        </a:p>
      </dgm:t>
    </dgm:pt>
    <dgm:pt modelId="{06EC9C9F-4F74-4BAB-8994-D66EB543E98D}" type="parTrans" cxnId="{C96D4879-FA94-44F7-8AF4-942B6FA9ED88}">
      <dgm:prSet/>
      <dgm:spPr/>
      <dgm:t>
        <a:bodyPr/>
        <a:lstStyle/>
        <a:p>
          <a:endParaRPr lang="en-GB"/>
        </a:p>
      </dgm:t>
    </dgm:pt>
    <dgm:pt modelId="{B9852FEF-230D-48D2-81AD-6AE3199DA950}" type="sibTrans" cxnId="{C96D4879-FA94-44F7-8AF4-942B6FA9ED88}">
      <dgm:prSet/>
      <dgm:spPr/>
      <dgm:t>
        <a:bodyPr/>
        <a:lstStyle/>
        <a:p>
          <a:endParaRPr lang="en-GB"/>
        </a:p>
      </dgm:t>
    </dgm:pt>
    <dgm:pt modelId="{7E46A149-4A99-418A-90DE-812F026ECAEC}">
      <dgm:prSet custT="1"/>
      <dgm:spPr/>
      <dgm:t>
        <a:bodyPr/>
        <a:lstStyle/>
        <a:p>
          <a:r>
            <a:rPr lang="en-GB" sz="1200" b="0" i="0" dirty="0" smtClean="0"/>
            <a:t>Alternative tunnel diameters </a:t>
          </a:r>
          <a:endParaRPr lang="en-GB" sz="1200" b="0" i="0" dirty="0"/>
        </a:p>
      </dgm:t>
    </dgm:pt>
    <dgm:pt modelId="{CF6887E8-1A39-45C0-B07D-4FF371564521}" type="parTrans" cxnId="{6F41DBE0-6D7F-4232-9778-4B25608AB629}">
      <dgm:prSet/>
      <dgm:spPr/>
      <dgm:t>
        <a:bodyPr/>
        <a:lstStyle/>
        <a:p>
          <a:endParaRPr lang="en-GB"/>
        </a:p>
      </dgm:t>
    </dgm:pt>
    <dgm:pt modelId="{105FC8A3-7733-4233-BE83-9ED7365E8843}" type="sibTrans" cxnId="{6F41DBE0-6D7F-4232-9778-4B25608AB629}">
      <dgm:prSet/>
      <dgm:spPr/>
      <dgm:t>
        <a:bodyPr/>
        <a:lstStyle/>
        <a:p>
          <a:endParaRPr lang="en-GB"/>
        </a:p>
      </dgm:t>
    </dgm:pt>
    <dgm:pt modelId="{03CA3DA8-C4C0-4E6F-ABFC-FC4DD11DC9B5}">
      <dgm:prSet custT="1"/>
      <dgm:spPr/>
      <dgm:t>
        <a:bodyPr/>
        <a:lstStyle/>
        <a:p>
          <a:r>
            <a:rPr lang="en-GB" sz="1200" b="0" i="0" dirty="0" smtClean="0"/>
            <a:t>Alternative shaft diameters</a:t>
          </a:r>
          <a:endParaRPr lang="en-GB" sz="1200" b="0" i="0" dirty="0"/>
        </a:p>
      </dgm:t>
    </dgm:pt>
    <dgm:pt modelId="{92C53417-B6FD-4148-BA17-B692AD786636}" type="parTrans" cxnId="{CE4A6E1E-8116-49AC-AE2A-C43999E56F67}">
      <dgm:prSet/>
      <dgm:spPr/>
      <dgm:t>
        <a:bodyPr/>
        <a:lstStyle/>
        <a:p>
          <a:endParaRPr lang="en-GB"/>
        </a:p>
      </dgm:t>
    </dgm:pt>
    <dgm:pt modelId="{89DDDC92-9DD5-4781-A416-DF9579AD4C2D}" type="sibTrans" cxnId="{CE4A6E1E-8116-49AC-AE2A-C43999E56F67}">
      <dgm:prSet/>
      <dgm:spPr/>
      <dgm:t>
        <a:bodyPr/>
        <a:lstStyle/>
        <a:p>
          <a:endParaRPr lang="en-GB"/>
        </a:p>
      </dgm:t>
    </dgm:pt>
    <dgm:pt modelId="{4D9D1AA7-E462-4ECD-9147-3E460C04D2B0}">
      <dgm:prSet custT="1"/>
      <dgm:spPr/>
      <dgm:t>
        <a:bodyPr/>
        <a:lstStyle/>
        <a:p>
          <a:r>
            <a:rPr lang="en-GB" sz="1200" b="0" i="0" dirty="0" smtClean="0"/>
            <a:t>Alternative cavern dimensions</a:t>
          </a:r>
          <a:endParaRPr lang="en-GB" sz="1200" b="0" i="0" dirty="0"/>
        </a:p>
      </dgm:t>
    </dgm:pt>
    <dgm:pt modelId="{EDAF37FC-58B4-452D-9E17-B7CC8B3C5E57}" type="parTrans" cxnId="{06117850-F3F7-4D61-A24B-DFA4C3F2F9E9}">
      <dgm:prSet/>
      <dgm:spPr/>
      <dgm:t>
        <a:bodyPr/>
        <a:lstStyle/>
        <a:p>
          <a:endParaRPr lang="en-GB"/>
        </a:p>
      </dgm:t>
    </dgm:pt>
    <dgm:pt modelId="{548071DD-206C-4896-AD53-BAAF381E77F3}" type="sibTrans" cxnId="{06117850-F3F7-4D61-A24B-DFA4C3F2F9E9}">
      <dgm:prSet/>
      <dgm:spPr/>
      <dgm:t>
        <a:bodyPr/>
        <a:lstStyle/>
        <a:p>
          <a:endParaRPr lang="en-GB"/>
        </a:p>
      </dgm:t>
    </dgm:pt>
    <dgm:pt modelId="{B6459201-A35C-4C39-B678-8102B3F880FD}">
      <dgm:prSet custT="1"/>
      <dgm:spPr/>
      <dgm:t>
        <a:bodyPr/>
        <a:lstStyle/>
        <a:p>
          <a:r>
            <a:rPr lang="en-GB" sz="1200" b="0" i="0" dirty="0" err="1" smtClean="0"/>
            <a:t>ee</a:t>
          </a:r>
          <a:r>
            <a:rPr lang="en-GB" sz="1200" b="0" i="0" dirty="0" smtClean="0"/>
            <a:t> machine requirements</a:t>
          </a:r>
          <a:endParaRPr lang="en-GB" sz="1200" b="0" i="0" dirty="0"/>
        </a:p>
      </dgm:t>
    </dgm:pt>
    <dgm:pt modelId="{92FAEA40-A1F5-40BA-89CF-B7C9E95D7707}" type="parTrans" cxnId="{FEF5617B-E74A-43B8-929D-00E77270C8A1}">
      <dgm:prSet/>
      <dgm:spPr/>
      <dgm:t>
        <a:bodyPr/>
        <a:lstStyle/>
        <a:p>
          <a:endParaRPr lang="en-GB"/>
        </a:p>
      </dgm:t>
    </dgm:pt>
    <dgm:pt modelId="{4C006DC3-40BE-44EF-98AA-FB96A8C16FC7}" type="sibTrans" cxnId="{FEF5617B-E74A-43B8-929D-00E77270C8A1}">
      <dgm:prSet/>
      <dgm:spPr/>
      <dgm:t>
        <a:bodyPr/>
        <a:lstStyle/>
        <a:p>
          <a:endParaRPr lang="en-GB"/>
        </a:p>
      </dgm:t>
    </dgm:pt>
    <dgm:pt modelId="{5731E331-FE05-489B-93E3-F18A66B27DDD}">
      <dgm:prSet custT="1"/>
      <dgm:spPr/>
      <dgm:t>
        <a:bodyPr/>
        <a:lstStyle/>
        <a:p>
          <a:r>
            <a:rPr lang="en-GB" sz="1200" b="0" i="0" dirty="0" smtClean="0"/>
            <a:t>Alternative schedule + Inclined access tunnels</a:t>
          </a:r>
          <a:endParaRPr lang="en-GB" sz="1200" b="0" i="0" dirty="0"/>
        </a:p>
      </dgm:t>
    </dgm:pt>
    <dgm:pt modelId="{361F13DE-A699-43CC-A048-67434EF7F2EE}" type="parTrans" cxnId="{25421B33-D1B3-4BCB-A895-6AC311C64D8D}">
      <dgm:prSet/>
      <dgm:spPr/>
      <dgm:t>
        <a:bodyPr/>
        <a:lstStyle/>
        <a:p>
          <a:endParaRPr lang="en-GB"/>
        </a:p>
      </dgm:t>
    </dgm:pt>
    <dgm:pt modelId="{F5D59610-70EA-47E3-85E3-B8A9EF492055}" type="sibTrans" cxnId="{25421B33-D1B3-4BCB-A895-6AC311C64D8D}">
      <dgm:prSet/>
      <dgm:spPr/>
      <dgm:t>
        <a:bodyPr/>
        <a:lstStyle/>
        <a:p>
          <a:endParaRPr lang="en-GB"/>
        </a:p>
      </dgm:t>
    </dgm:pt>
    <dgm:pt modelId="{E3F23652-6400-484B-9D50-5B9D4283F902}">
      <dgm:prSet custT="1"/>
      <dgm:spPr>
        <a:ln w="57150">
          <a:solidFill>
            <a:schemeClr val="bg1"/>
          </a:solidFill>
        </a:ln>
      </dgm:spPr>
      <dgm:t>
        <a:bodyPr/>
        <a:lstStyle/>
        <a:p>
          <a:r>
            <a:rPr lang="en-GB" sz="1200" b="0" i="0" dirty="0" smtClean="0"/>
            <a:t>Review to include updates made to baselined design.</a:t>
          </a:r>
          <a:endParaRPr lang="en-GB" sz="1200" b="0" i="0" dirty="0"/>
        </a:p>
      </dgm:t>
    </dgm:pt>
    <dgm:pt modelId="{41984CF5-6610-4AA5-8470-755615D743FB}" type="parTrans" cxnId="{00A2AE6E-6A27-4CDD-876C-988E7C80175C}">
      <dgm:prSet/>
      <dgm:spPr/>
      <dgm:t>
        <a:bodyPr/>
        <a:lstStyle/>
        <a:p>
          <a:endParaRPr lang="en-GB"/>
        </a:p>
      </dgm:t>
    </dgm:pt>
    <dgm:pt modelId="{DDA8204F-DF64-4EDE-B2A5-A7690E16C8ED}" type="sibTrans" cxnId="{00A2AE6E-6A27-4CDD-876C-988E7C80175C}">
      <dgm:prSet/>
      <dgm:spPr/>
      <dgm:t>
        <a:bodyPr/>
        <a:lstStyle/>
        <a:p>
          <a:endParaRPr lang="en-GB"/>
        </a:p>
      </dgm:t>
    </dgm:pt>
    <dgm:pt modelId="{EA27C152-1AB7-4AF1-B995-F2F97B197D4B}">
      <dgm:prSet custT="1"/>
      <dgm:spPr>
        <a:ln w="57150">
          <a:solidFill>
            <a:schemeClr val="bg1"/>
          </a:solidFill>
        </a:ln>
      </dgm:spPr>
      <dgm:t>
        <a:bodyPr/>
        <a:lstStyle/>
        <a:p>
          <a:r>
            <a:rPr lang="en-GB" sz="1200" b="0" i="0" dirty="0" smtClean="0"/>
            <a:t>Incorporate desirable variations from Phase 2.</a:t>
          </a:r>
        </a:p>
      </dgm:t>
    </dgm:pt>
    <dgm:pt modelId="{B64798A6-A701-4D8E-B8B3-6917303AA72B}" type="parTrans" cxnId="{0820800E-D1DB-45E9-A08D-E5F747C66C79}">
      <dgm:prSet/>
      <dgm:spPr/>
      <dgm:t>
        <a:bodyPr/>
        <a:lstStyle/>
        <a:p>
          <a:endParaRPr lang="en-GB"/>
        </a:p>
      </dgm:t>
    </dgm:pt>
    <dgm:pt modelId="{E620253B-7D02-44AF-93D7-32F76CF3402F}" type="sibTrans" cxnId="{0820800E-D1DB-45E9-A08D-E5F747C66C79}">
      <dgm:prSet/>
      <dgm:spPr/>
      <dgm:t>
        <a:bodyPr/>
        <a:lstStyle/>
        <a:p>
          <a:endParaRPr lang="en-GB"/>
        </a:p>
      </dgm:t>
    </dgm:pt>
    <dgm:pt modelId="{5F5E8D97-5309-41AF-8DDE-6E6788CFC711}" type="pres">
      <dgm:prSet presAssocID="{B10E3E00-1E06-42F9-A8B5-7002355CB1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6531524-BAF2-4307-96D6-B864401C9F75}" type="pres">
      <dgm:prSet presAssocID="{89A29F1A-212E-4284-B458-2BD0EA2198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48E4B02-6766-454C-ADAD-F9234DA906EC}" type="pres">
      <dgm:prSet presAssocID="{AE35BC2D-03CB-4361-A04E-3A1CBD7F5679}" presName="sibTrans" presStyleLbl="sibTrans2D1" presStyleIdx="0" presStyleCnt="2"/>
      <dgm:spPr/>
      <dgm:t>
        <a:bodyPr/>
        <a:lstStyle/>
        <a:p>
          <a:endParaRPr lang="en-GB"/>
        </a:p>
      </dgm:t>
    </dgm:pt>
    <dgm:pt modelId="{A1C2D604-DAE7-4125-A844-9C3BABC6D345}" type="pres">
      <dgm:prSet presAssocID="{AE35BC2D-03CB-4361-A04E-3A1CBD7F5679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1AB957B0-38E7-4C49-82D3-215180ACA45A}" type="pres">
      <dgm:prSet presAssocID="{754593DF-D047-4190-B843-2619C80D190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4985D2-8413-45F4-99FB-EA3AAB0DB31E}" type="pres">
      <dgm:prSet presAssocID="{7A7C416A-1F3F-4147-ABC9-04EBE0483378}" presName="sibTrans" presStyleLbl="sibTrans2D1" presStyleIdx="1" presStyleCnt="2"/>
      <dgm:spPr/>
      <dgm:t>
        <a:bodyPr/>
        <a:lstStyle/>
        <a:p>
          <a:endParaRPr lang="en-GB"/>
        </a:p>
      </dgm:t>
    </dgm:pt>
    <dgm:pt modelId="{E0368C33-7DD1-4944-BEFB-0B4E9AA8BF58}" type="pres">
      <dgm:prSet presAssocID="{7A7C416A-1F3F-4147-ABC9-04EBE0483378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B58E4345-E149-4BD7-8DE3-D159EC2EBAC0}" type="pres">
      <dgm:prSet presAssocID="{4966B13D-7B38-416D-BFC5-F77EE14373F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79C0FB7-C9FD-4FD9-8463-19C7F93C05FB}" type="presOf" srcId="{AE35BC2D-03CB-4361-A04E-3A1CBD7F5679}" destId="{F48E4B02-6766-454C-ADAD-F9234DA906EC}" srcOrd="0" destOrd="0" presId="urn:microsoft.com/office/officeart/2005/8/layout/process1"/>
    <dgm:cxn modelId="{6C8FA7B2-D9CF-42F4-B17A-E0C9803CCC2F}" type="presOf" srcId="{5731E331-FE05-489B-93E3-F18A66B27DDD}" destId="{1AB957B0-38E7-4C49-82D3-215180ACA45A}" srcOrd="0" destOrd="7" presId="urn:microsoft.com/office/officeart/2005/8/layout/process1"/>
    <dgm:cxn modelId="{6BE4A22F-DB6E-493F-BADF-E34551DEA468}" srcId="{B10E3E00-1E06-42F9-A8B5-7002355CB1BE}" destId="{4966B13D-7B38-416D-BFC5-F77EE14373FA}" srcOrd="2" destOrd="0" parTransId="{B1D85FF4-B2B4-4C44-9A63-7DD26E920C89}" sibTransId="{2FF0539F-154B-4094-ACC9-B46CACF0DB2D}"/>
    <dgm:cxn modelId="{00A2AE6E-6A27-4CDD-876C-988E7C80175C}" srcId="{4966B13D-7B38-416D-BFC5-F77EE14373FA}" destId="{E3F23652-6400-484B-9D50-5B9D4283F902}" srcOrd="0" destOrd="0" parTransId="{41984CF5-6610-4AA5-8470-755615D743FB}" sibTransId="{DDA8204F-DF64-4EDE-B2A5-A7690E16C8ED}"/>
    <dgm:cxn modelId="{332EF8B6-FB76-4BE8-A18B-FD55FECC9EBC}" type="presOf" srcId="{4966B13D-7B38-416D-BFC5-F77EE14373FA}" destId="{B58E4345-E149-4BD7-8DE3-D159EC2EBAC0}" srcOrd="0" destOrd="0" presId="urn:microsoft.com/office/officeart/2005/8/layout/process1"/>
    <dgm:cxn modelId="{4DDC787F-E380-4D1E-976F-0BB7D3346F2A}" type="presOf" srcId="{EA27C152-1AB7-4AF1-B995-F2F97B197D4B}" destId="{B58E4345-E149-4BD7-8DE3-D159EC2EBAC0}" srcOrd="0" destOrd="2" presId="urn:microsoft.com/office/officeart/2005/8/layout/process1"/>
    <dgm:cxn modelId="{6489113C-EA1E-431F-AFFB-6F251110BE1C}" type="presOf" srcId="{7A7C416A-1F3F-4147-ABC9-04EBE0483378}" destId="{824985D2-8413-45F4-99FB-EA3AAB0DB31E}" srcOrd="0" destOrd="0" presId="urn:microsoft.com/office/officeart/2005/8/layout/process1"/>
    <dgm:cxn modelId="{57D04873-9C85-404E-A5CB-C9D9A608F655}" type="presOf" srcId="{AE35BC2D-03CB-4361-A04E-3A1CBD7F5679}" destId="{A1C2D604-DAE7-4125-A844-9C3BABC6D345}" srcOrd="1" destOrd="0" presId="urn:microsoft.com/office/officeart/2005/8/layout/process1"/>
    <dgm:cxn modelId="{4E57DDC0-AC9D-408E-946C-23D667880562}" srcId="{B10E3E00-1E06-42F9-A8B5-7002355CB1BE}" destId="{89A29F1A-212E-4284-B458-2BD0EA21988B}" srcOrd="0" destOrd="0" parTransId="{ED9A8E1F-963D-4B70-A47C-4D9C77A305BA}" sibTransId="{AE35BC2D-03CB-4361-A04E-3A1CBD7F5679}"/>
    <dgm:cxn modelId="{80E636B7-DB2A-4DC5-9F45-8D1AB3F00A25}" type="presOf" srcId="{4D9D1AA7-E462-4ECD-9147-3E460C04D2B0}" destId="{1AB957B0-38E7-4C49-82D3-215180ACA45A}" srcOrd="0" destOrd="5" presId="urn:microsoft.com/office/officeart/2005/8/layout/process1"/>
    <dgm:cxn modelId="{E65B0D32-2164-4819-962F-42D265FAEAD7}" type="presOf" srcId="{E3F23652-6400-484B-9D50-5B9D4283F902}" destId="{B58E4345-E149-4BD7-8DE3-D159EC2EBAC0}" srcOrd="0" destOrd="1" presId="urn:microsoft.com/office/officeart/2005/8/layout/process1"/>
    <dgm:cxn modelId="{5F73BA2B-2A8C-4992-96E2-E2430CD816A7}" type="presOf" srcId="{B6459201-A35C-4C39-B678-8102B3F880FD}" destId="{1AB957B0-38E7-4C49-82D3-215180ACA45A}" srcOrd="0" destOrd="6" presId="urn:microsoft.com/office/officeart/2005/8/layout/process1"/>
    <dgm:cxn modelId="{25421B33-D1B3-4BCB-A895-6AC311C64D8D}" srcId="{754593DF-D047-4190-B843-2619C80D1908}" destId="{5731E331-FE05-489B-93E3-F18A66B27DDD}" srcOrd="6" destOrd="0" parTransId="{361F13DE-A699-43CC-A048-67434EF7F2EE}" sibTransId="{F5D59610-70EA-47E3-85E3-B8A9EF492055}"/>
    <dgm:cxn modelId="{EB11D002-96C3-4F05-80F4-C9B73A0531B2}" srcId="{B10E3E00-1E06-42F9-A8B5-7002355CB1BE}" destId="{754593DF-D047-4190-B843-2619C80D1908}" srcOrd="1" destOrd="0" parTransId="{9B4CF62C-6E35-4B7A-86D6-520BAF6F2FAC}" sibTransId="{7A7C416A-1F3F-4147-ABC9-04EBE0483378}"/>
    <dgm:cxn modelId="{C16D3B4E-7DF0-47A6-BE96-7667AC3DD5F6}" type="presOf" srcId="{95F6C21B-A61E-4389-BD99-E0319DE885D2}" destId="{1AB957B0-38E7-4C49-82D3-215180ACA45A}" srcOrd="0" destOrd="2" presId="urn:microsoft.com/office/officeart/2005/8/layout/process1"/>
    <dgm:cxn modelId="{6702CE6C-26C1-4878-AF22-A3C3726E94AE}" type="presOf" srcId="{B10E3E00-1E06-42F9-A8B5-7002355CB1BE}" destId="{5F5E8D97-5309-41AF-8DDE-6E6788CFC711}" srcOrd="0" destOrd="0" presId="urn:microsoft.com/office/officeart/2005/8/layout/process1"/>
    <dgm:cxn modelId="{0820800E-D1DB-45E9-A08D-E5F747C66C79}" srcId="{4966B13D-7B38-416D-BFC5-F77EE14373FA}" destId="{EA27C152-1AB7-4AF1-B995-F2F97B197D4B}" srcOrd="1" destOrd="0" parTransId="{B64798A6-A701-4D8E-B8B3-6917303AA72B}" sibTransId="{E620253B-7D02-44AF-93D7-32F76CF3402F}"/>
    <dgm:cxn modelId="{15EF0BCF-9F0C-4C43-8C79-BD6573BF02E6}" srcId="{754593DF-D047-4190-B843-2619C80D1908}" destId="{A540D015-5375-4E4F-B692-281FBF031A1C}" srcOrd="0" destOrd="0" parTransId="{161F69F5-C0F7-419C-B0FA-112B9D82ACF6}" sibTransId="{F5470EC7-8099-4AAD-8633-7889B5468ADA}"/>
    <dgm:cxn modelId="{1A44293C-6855-448F-B7ED-082D0C0A8E97}" type="presOf" srcId="{7E46A149-4A99-418A-90DE-812F026ECAEC}" destId="{1AB957B0-38E7-4C49-82D3-215180ACA45A}" srcOrd="0" destOrd="3" presId="urn:microsoft.com/office/officeart/2005/8/layout/process1"/>
    <dgm:cxn modelId="{CE4A6E1E-8116-49AC-AE2A-C43999E56F67}" srcId="{754593DF-D047-4190-B843-2619C80D1908}" destId="{03CA3DA8-C4C0-4E6F-ABFC-FC4DD11DC9B5}" srcOrd="3" destOrd="0" parTransId="{92C53417-B6FD-4148-BA17-B692AD786636}" sibTransId="{89DDDC92-9DD5-4781-A416-DF9579AD4C2D}"/>
    <dgm:cxn modelId="{4F1EA0BA-5AC9-47CD-B3F6-6494F3C41F39}" type="presOf" srcId="{03CA3DA8-C4C0-4E6F-ABFC-FC4DD11DC9B5}" destId="{1AB957B0-38E7-4C49-82D3-215180ACA45A}" srcOrd="0" destOrd="4" presId="urn:microsoft.com/office/officeart/2005/8/layout/process1"/>
    <dgm:cxn modelId="{A7E52A29-385A-49FA-A6B4-A8F4BE0BCF8A}" type="presOf" srcId="{A540D015-5375-4E4F-B692-281FBF031A1C}" destId="{1AB957B0-38E7-4C49-82D3-215180ACA45A}" srcOrd="0" destOrd="1" presId="urn:microsoft.com/office/officeart/2005/8/layout/process1"/>
    <dgm:cxn modelId="{FEF5617B-E74A-43B8-929D-00E77270C8A1}" srcId="{754593DF-D047-4190-B843-2619C80D1908}" destId="{B6459201-A35C-4C39-B678-8102B3F880FD}" srcOrd="5" destOrd="0" parTransId="{92FAEA40-A1F5-40BA-89CF-B7C9E95D7707}" sibTransId="{4C006DC3-40BE-44EF-98AA-FB96A8C16FC7}"/>
    <dgm:cxn modelId="{06117850-F3F7-4D61-A24B-DFA4C3F2F9E9}" srcId="{754593DF-D047-4190-B843-2619C80D1908}" destId="{4D9D1AA7-E462-4ECD-9147-3E460C04D2B0}" srcOrd="4" destOrd="0" parTransId="{EDAF37FC-58B4-452D-9E17-B7CC8B3C5E57}" sibTransId="{548071DD-206C-4896-AD53-BAAF381E77F3}"/>
    <dgm:cxn modelId="{6F41DBE0-6D7F-4232-9778-4B25608AB629}" srcId="{754593DF-D047-4190-B843-2619C80D1908}" destId="{7E46A149-4A99-418A-90DE-812F026ECAEC}" srcOrd="2" destOrd="0" parTransId="{CF6887E8-1A39-45C0-B07D-4FF371564521}" sibTransId="{105FC8A3-7733-4233-BE83-9ED7365E8843}"/>
    <dgm:cxn modelId="{D18A1252-373F-4738-AB11-1DEC30DDFF07}" type="presOf" srcId="{7A7C416A-1F3F-4147-ABC9-04EBE0483378}" destId="{E0368C33-7DD1-4944-BEFB-0B4E9AA8BF58}" srcOrd="1" destOrd="0" presId="urn:microsoft.com/office/officeart/2005/8/layout/process1"/>
    <dgm:cxn modelId="{0399901F-077C-44EC-8CB5-BA0E34F4ACB0}" type="presOf" srcId="{89A29F1A-212E-4284-B458-2BD0EA21988B}" destId="{76531524-BAF2-4307-96D6-B864401C9F75}" srcOrd="0" destOrd="0" presId="urn:microsoft.com/office/officeart/2005/8/layout/process1"/>
    <dgm:cxn modelId="{8F5706CA-AE8F-4EBE-866B-238BD707B8C1}" type="presOf" srcId="{754593DF-D047-4190-B843-2619C80D1908}" destId="{1AB957B0-38E7-4C49-82D3-215180ACA45A}" srcOrd="0" destOrd="0" presId="urn:microsoft.com/office/officeart/2005/8/layout/process1"/>
    <dgm:cxn modelId="{C96D4879-FA94-44F7-8AF4-942B6FA9ED88}" srcId="{754593DF-D047-4190-B843-2619C80D1908}" destId="{95F6C21B-A61E-4389-BD99-E0319DE885D2}" srcOrd="1" destOrd="0" parTransId="{06EC9C9F-4F74-4BAB-8994-D66EB543E98D}" sibTransId="{B9852FEF-230D-48D2-81AD-6AE3199DA950}"/>
    <dgm:cxn modelId="{D024D2E1-FB11-498C-89AA-2734DEC70C73}" type="presParOf" srcId="{5F5E8D97-5309-41AF-8DDE-6E6788CFC711}" destId="{76531524-BAF2-4307-96D6-B864401C9F75}" srcOrd="0" destOrd="0" presId="urn:microsoft.com/office/officeart/2005/8/layout/process1"/>
    <dgm:cxn modelId="{D14EBE85-E235-4CF2-B3C1-FFBA38E7243B}" type="presParOf" srcId="{5F5E8D97-5309-41AF-8DDE-6E6788CFC711}" destId="{F48E4B02-6766-454C-ADAD-F9234DA906EC}" srcOrd="1" destOrd="0" presId="urn:microsoft.com/office/officeart/2005/8/layout/process1"/>
    <dgm:cxn modelId="{2C006BE9-9541-4FC2-A85D-CDADA9AE33D2}" type="presParOf" srcId="{F48E4B02-6766-454C-ADAD-F9234DA906EC}" destId="{A1C2D604-DAE7-4125-A844-9C3BABC6D345}" srcOrd="0" destOrd="0" presId="urn:microsoft.com/office/officeart/2005/8/layout/process1"/>
    <dgm:cxn modelId="{CA6B7D22-D794-4819-B693-87350EEDD988}" type="presParOf" srcId="{5F5E8D97-5309-41AF-8DDE-6E6788CFC711}" destId="{1AB957B0-38E7-4C49-82D3-215180ACA45A}" srcOrd="2" destOrd="0" presId="urn:microsoft.com/office/officeart/2005/8/layout/process1"/>
    <dgm:cxn modelId="{4F1C3EC1-8325-4520-8404-D6AC6E87A798}" type="presParOf" srcId="{5F5E8D97-5309-41AF-8DDE-6E6788CFC711}" destId="{824985D2-8413-45F4-99FB-EA3AAB0DB31E}" srcOrd="3" destOrd="0" presId="urn:microsoft.com/office/officeart/2005/8/layout/process1"/>
    <dgm:cxn modelId="{47C90C48-7127-4B78-AACB-1593809CB666}" type="presParOf" srcId="{824985D2-8413-45F4-99FB-EA3AAB0DB31E}" destId="{E0368C33-7DD1-4944-BEFB-0B4E9AA8BF58}" srcOrd="0" destOrd="0" presId="urn:microsoft.com/office/officeart/2005/8/layout/process1"/>
    <dgm:cxn modelId="{ED7198E7-18D6-42DF-9F9E-275E2DAD8599}" type="presParOf" srcId="{5F5E8D97-5309-41AF-8DDE-6E6788CFC711}" destId="{B58E4345-E149-4BD7-8DE3-D159EC2EBAC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531524-BAF2-4307-96D6-B864401C9F75}">
      <dsp:nvSpPr>
        <dsp:cNvPr id="0" name=""/>
        <dsp:cNvSpPr/>
      </dsp:nvSpPr>
      <dsp:spPr>
        <a:xfrm>
          <a:off x="10183" y="176501"/>
          <a:ext cx="3043837" cy="2939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u="sng" kern="1200" dirty="0" smtClean="0"/>
            <a:t>Phase 1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u="none" kern="1200" dirty="0" smtClean="0"/>
            <a:t>C</a:t>
          </a:r>
          <a:r>
            <a:rPr lang="en-GB" sz="1800" u="none" kern="1200" dirty="0" smtClean="0"/>
            <a:t>ost</a:t>
          </a:r>
          <a:r>
            <a:rPr lang="en-GB" sz="1800" kern="1200" dirty="0" smtClean="0"/>
            <a:t> &amp; Schedule estimate for “baseline”  single tunnel design.</a:t>
          </a:r>
          <a:endParaRPr lang="en-GB" sz="2200" u="sng" kern="1200" dirty="0"/>
        </a:p>
      </dsp:txBody>
      <dsp:txXfrm>
        <a:off x="96269" y="262587"/>
        <a:ext cx="2871665" cy="2767033"/>
      </dsp:txXfrm>
    </dsp:sp>
    <dsp:sp modelId="{F48E4B02-6766-454C-ADAD-F9234DA906EC}">
      <dsp:nvSpPr>
        <dsp:cNvPr id="0" name=""/>
        <dsp:cNvSpPr/>
      </dsp:nvSpPr>
      <dsp:spPr>
        <a:xfrm>
          <a:off x="3358404" y="1268668"/>
          <a:ext cx="645293" cy="7548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shade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200" kern="1200"/>
        </a:p>
      </dsp:txBody>
      <dsp:txXfrm>
        <a:off x="3358404" y="1419642"/>
        <a:ext cx="451705" cy="452923"/>
      </dsp:txXfrm>
    </dsp:sp>
    <dsp:sp modelId="{1AB957B0-38E7-4C49-82D3-215180ACA45A}">
      <dsp:nvSpPr>
        <dsp:cNvPr id="0" name=""/>
        <dsp:cNvSpPr/>
      </dsp:nvSpPr>
      <dsp:spPr>
        <a:xfrm>
          <a:off x="4271555" y="176501"/>
          <a:ext cx="3043837" cy="2939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shade val="80000"/>
                <a:hueOff val="174641"/>
                <a:satOff val="-3128"/>
                <a:lumOff val="132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174641"/>
                <a:satOff val="-3128"/>
                <a:lumOff val="132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174641"/>
                <a:satOff val="-3128"/>
                <a:lumOff val="132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u="sng" kern="1200" dirty="0" smtClean="0"/>
            <a:t>Phase 2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Cost &amp; Schedule implications of variations considered:</a:t>
          </a:r>
          <a:endParaRPr lang="en-GB" sz="2200" u="sng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0" kern="1200" dirty="0" smtClean="0"/>
            <a:t>Double tunnel design</a:t>
          </a:r>
          <a:endParaRPr lang="en-GB" sz="1200" b="0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0" kern="1200" dirty="0" smtClean="0"/>
            <a:t>Shallow option  </a:t>
          </a:r>
          <a:endParaRPr lang="en-GB" sz="1200" b="0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0" kern="1200" dirty="0" smtClean="0"/>
            <a:t>Alternative tunnel diameters </a:t>
          </a:r>
          <a:endParaRPr lang="en-GB" sz="1200" b="0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0" kern="1200" dirty="0" smtClean="0"/>
            <a:t>Alternative shaft diameters</a:t>
          </a:r>
          <a:endParaRPr lang="en-GB" sz="1200" b="0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0" kern="1200" dirty="0" smtClean="0"/>
            <a:t>Alternative cavern dimensions</a:t>
          </a:r>
          <a:endParaRPr lang="en-GB" sz="1200" b="0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0" kern="1200" dirty="0" err="1" smtClean="0"/>
            <a:t>ee</a:t>
          </a:r>
          <a:r>
            <a:rPr lang="en-GB" sz="1200" b="0" i="0" kern="1200" dirty="0" smtClean="0"/>
            <a:t> machine requirements</a:t>
          </a:r>
          <a:endParaRPr lang="en-GB" sz="1200" b="0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0" kern="1200" dirty="0" smtClean="0"/>
            <a:t>Alternative schedule + Inclined access tunnels</a:t>
          </a:r>
          <a:endParaRPr lang="en-GB" sz="1200" b="0" i="0" kern="1200" dirty="0"/>
        </a:p>
      </dsp:txBody>
      <dsp:txXfrm>
        <a:off x="4357641" y="262587"/>
        <a:ext cx="2871665" cy="2767033"/>
      </dsp:txXfrm>
    </dsp:sp>
    <dsp:sp modelId="{824985D2-8413-45F4-99FB-EA3AAB0DB31E}">
      <dsp:nvSpPr>
        <dsp:cNvPr id="0" name=""/>
        <dsp:cNvSpPr/>
      </dsp:nvSpPr>
      <dsp:spPr>
        <a:xfrm>
          <a:off x="7619776" y="1268668"/>
          <a:ext cx="645293" cy="7548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shade val="90000"/>
                <a:hueOff val="349225"/>
                <a:satOff val="-5981"/>
                <a:lumOff val="2396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90000"/>
                <a:hueOff val="349225"/>
                <a:satOff val="-5981"/>
                <a:lumOff val="2396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90000"/>
                <a:hueOff val="349225"/>
                <a:satOff val="-5981"/>
                <a:lumOff val="2396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200" kern="1200"/>
        </a:p>
      </dsp:txBody>
      <dsp:txXfrm>
        <a:off x="7619776" y="1419642"/>
        <a:ext cx="451705" cy="452923"/>
      </dsp:txXfrm>
    </dsp:sp>
    <dsp:sp modelId="{B58E4345-E149-4BD7-8DE3-D159EC2EBAC0}">
      <dsp:nvSpPr>
        <dsp:cNvPr id="0" name=""/>
        <dsp:cNvSpPr/>
      </dsp:nvSpPr>
      <dsp:spPr>
        <a:xfrm>
          <a:off x="8532927" y="176501"/>
          <a:ext cx="3043837" cy="2939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57150">
          <a:solidFill>
            <a:schemeClr val="bg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u="sng" kern="1200" dirty="0" smtClean="0"/>
            <a:t>Phase 3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u="none" kern="1200" dirty="0" smtClean="0"/>
            <a:t>Refinement of results from Phases 1 and 2: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0" kern="1200" dirty="0" smtClean="0"/>
            <a:t>Review to include updates made to baselined design.</a:t>
          </a:r>
          <a:endParaRPr lang="en-GB" sz="1200" b="0" i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0" i="0" kern="1200" dirty="0" smtClean="0"/>
            <a:t>Incorporate desirable variations from Phase 2.</a:t>
          </a:r>
        </a:p>
      </dsp:txBody>
      <dsp:txXfrm>
        <a:off x="8619013" y="262587"/>
        <a:ext cx="2871665" cy="27670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7042" y="108297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12192000" cy="58479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62" y="78315"/>
            <a:ext cx="413179" cy="412492"/>
          </a:xfrm>
          <a:prstGeom prst="rect">
            <a:avLst/>
          </a:prstGeom>
        </p:spPr>
      </p:pic>
      <p:pic>
        <p:nvPicPr>
          <p:cNvPr id="9" name="Picture 2" descr="Image result for fcc logo cer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51" y="81746"/>
            <a:ext cx="1010653" cy="42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57890"/>
            <a:ext cx="12192000" cy="4136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53481" y="6457890"/>
            <a:ext cx="2916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5"/>
                </a:solidFill>
              </a:rPr>
              <a:t>FCC week Amsterdam</a:t>
            </a:r>
          </a:p>
          <a:p>
            <a:r>
              <a:rPr lang="en-GB" sz="1000" dirty="0" smtClean="0">
                <a:solidFill>
                  <a:schemeClr val="accent5"/>
                </a:solidFill>
              </a:rPr>
              <a:t>J. Osborne</a:t>
            </a:r>
            <a:endParaRPr lang="en-GB" sz="1000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7745" y="6611779"/>
            <a:ext cx="11407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5"/>
                </a:solidFill>
              </a:rPr>
              <a:t>11</a:t>
            </a:r>
            <a:r>
              <a:rPr lang="en-GB" sz="1000" baseline="30000" dirty="0" smtClean="0">
                <a:solidFill>
                  <a:schemeClr val="accent5"/>
                </a:solidFill>
              </a:rPr>
              <a:t>th</a:t>
            </a:r>
            <a:r>
              <a:rPr lang="en-GB" sz="1000" dirty="0" smtClean="0">
                <a:solidFill>
                  <a:schemeClr val="accent5"/>
                </a:solidFill>
              </a:rPr>
              <a:t> April 2018</a:t>
            </a:r>
            <a:endParaRPr lang="en-GB" sz="1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182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06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034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816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551" y="900592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06461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11</a:t>
            </a:r>
            <a:r>
              <a:rPr lang="en-GB" baseline="30000" dirty="0" smtClean="0"/>
              <a:t>th</a:t>
            </a:r>
            <a:r>
              <a:rPr lang="en-GB" dirty="0" smtClean="0"/>
              <a:t> April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4139" y="6492875"/>
            <a:ext cx="4114800" cy="365125"/>
          </a:xfrm>
        </p:spPr>
        <p:txBody>
          <a:bodyPr/>
          <a:lstStyle/>
          <a:p>
            <a:r>
              <a:rPr lang="en-GB" dirty="0" smtClean="0"/>
              <a:t>FCC week 2018 Amsterdam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2551" y="6499668"/>
            <a:ext cx="2743200" cy="365125"/>
          </a:xfrm>
        </p:spPr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12192000" cy="58479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62" y="78315"/>
            <a:ext cx="413179" cy="412492"/>
          </a:xfrm>
          <a:prstGeom prst="rect">
            <a:avLst/>
          </a:prstGeom>
        </p:spPr>
      </p:pic>
      <p:pic>
        <p:nvPicPr>
          <p:cNvPr id="9" name="Picture 2" descr="Image result for fcc logo cer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51" y="81746"/>
            <a:ext cx="1010653" cy="42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-89696"/>
            <a:ext cx="4500278" cy="76417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457890"/>
            <a:ext cx="12192000" cy="4136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53481" y="6457890"/>
            <a:ext cx="2916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5"/>
                </a:solidFill>
              </a:rPr>
              <a:t>FCC week Amsterdam</a:t>
            </a:r>
          </a:p>
          <a:p>
            <a:r>
              <a:rPr lang="en-GB" sz="1000" dirty="0" smtClean="0">
                <a:solidFill>
                  <a:schemeClr val="accent5"/>
                </a:solidFill>
              </a:rPr>
              <a:t>J. Osborne</a:t>
            </a:r>
            <a:endParaRPr lang="en-GB" sz="1000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7745" y="6611779"/>
            <a:ext cx="11407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5"/>
                </a:solidFill>
              </a:rPr>
              <a:t>11</a:t>
            </a:r>
            <a:r>
              <a:rPr lang="en-GB" sz="1000" baseline="30000" dirty="0" smtClean="0">
                <a:solidFill>
                  <a:schemeClr val="accent5"/>
                </a:solidFill>
              </a:rPr>
              <a:t>th</a:t>
            </a:r>
            <a:r>
              <a:rPr lang="en-GB" sz="1000" dirty="0" smtClean="0">
                <a:solidFill>
                  <a:schemeClr val="accent5"/>
                </a:solidFill>
              </a:rPr>
              <a:t> April 2018</a:t>
            </a:r>
            <a:endParaRPr lang="en-GB" sz="1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870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591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680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115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36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65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CE4E4-8D4F-48E3-9814-244A1A18B773}" type="datetimeFigureOut">
              <a:rPr lang="en-GB" smtClean="0"/>
              <a:t>06/04/2018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067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4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56.jpeg"/><Relationship Id="rId4" Type="http://schemas.openxmlformats.org/officeDocument/2006/relationships/image" Target="../media/image55.png"/><Relationship Id="rId9" Type="http://schemas.microsoft.com/office/2007/relationships/diagramDrawing" Target="../diagrams/drawing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1341" y="1624914"/>
            <a:ext cx="9990268" cy="1104396"/>
          </a:xfrm>
        </p:spPr>
        <p:txBody>
          <a:bodyPr/>
          <a:lstStyle/>
          <a:p>
            <a:r>
              <a:rPr lang="en-GB" dirty="0" smtClean="0"/>
              <a:t>Civil Engineering Developments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1152" y="3196088"/>
            <a:ext cx="9144000" cy="1655762"/>
          </a:xfrm>
        </p:spPr>
        <p:txBody>
          <a:bodyPr/>
          <a:lstStyle/>
          <a:p>
            <a:r>
              <a:rPr lang="en-GB" dirty="0" smtClean="0"/>
              <a:t>FCC week 2018 Amsterdam</a:t>
            </a:r>
          </a:p>
          <a:p>
            <a:r>
              <a:rPr lang="en-GB" b="1" dirty="0" smtClean="0"/>
              <a:t>J. Osborne</a:t>
            </a:r>
            <a:r>
              <a:rPr lang="en-GB" dirty="0" smtClean="0"/>
              <a:t>, J. Stanyard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47" y="5517066"/>
            <a:ext cx="2305102" cy="809625"/>
          </a:xfrm>
          <a:prstGeom prst="rect">
            <a:avLst/>
          </a:prstGeom>
        </p:spPr>
      </p:pic>
      <p:pic>
        <p:nvPicPr>
          <p:cNvPr id="1026" name="Picture 2" descr="https://www.ilf.com/wp-content/themes/jd-bootpress/custom/styles/default/images/ilf-consulting-engineers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753" y="5046914"/>
            <a:ext cx="1085270" cy="115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1475" y="5249030"/>
            <a:ext cx="1905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5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79940" y="-75304"/>
            <a:ext cx="3372144" cy="764178"/>
          </a:xfrm>
        </p:spPr>
        <p:txBody>
          <a:bodyPr>
            <a:noAutofit/>
          </a:bodyPr>
          <a:lstStyle/>
          <a:p>
            <a:r>
              <a:rPr lang="en-GB" dirty="0" smtClean="0"/>
              <a:t>Geology </a:t>
            </a:r>
            <a:r>
              <a:rPr lang="en-GB" sz="3200" dirty="0" smtClean="0"/>
              <a:t>under</a:t>
            </a:r>
            <a:r>
              <a:rPr lang="en-GB" dirty="0" smtClean="0"/>
              <a:t> lake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8874"/>
            <a:ext cx="10000100" cy="25043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8556" y="109642"/>
            <a:ext cx="788571" cy="3942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9936" y="1165875"/>
            <a:ext cx="2322064" cy="1550319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4754494" y="2081463"/>
            <a:ext cx="180474" cy="276727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80472" y="3276909"/>
            <a:ext cx="117789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Data available from boreholes and seismic scans for potential lake road crossing.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Tunnel </a:t>
            </a:r>
            <a:r>
              <a:rPr lang="en-GB" dirty="0"/>
              <a:t>to cross </a:t>
            </a:r>
            <a:r>
              <a:rPr lang="en-GB" dirty="0" smtClean="0"/>
              <a:t>moraine </a:t>
            </a:r>
            <a:r>
              <a:rPr lang="en-GB" dirty="0"/>
              <a:t>layer below </a:t>
            </a:r>
            <a:r>
              <a:rPr lang="en-GB" dirty="0" smtClean="0"/>
              <a:t>lake.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Layered moraine types, improving in quality with depth. However, the deeper the tunnel in the moraines, the greater the pressure on the tunnel gaskets.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 smtClean="0"/>
              <a:t>Conclusion: Lower alignment by 30 m in order for the tunnel to be at a depth with a reduced construction risk and that will not be affected by changes in the lake depth during the operation phase.</a:t>
            </a:r>
          </a:p>
          <a:p>
            <a:endParaRPr lang="en-GB" b="1" dirty="0" smtClean="0"/>
          </a:p>
          <a:p>
            <a:r>
              <a:rPr lang="en-GB" b="1" dirty="0" smtClean="0"/>
              <a:t>Construction method: Slurry TBM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80472" y="2358190"/>
            <a:ext cx="9456823" cy="24064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10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73060" y="-78560"/>
            <a:ext cx="4665931" cy="76417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Geology of Rhone and </a:t>
            </a:r>
            <a:r>
              <a:rPr lang="en-GB" dirty="0" err="1" smtClean="0"/>
              <a:t>Arve</a:t>
            </a:r>
            <a:r>
              <a:rPr lang="en-GB" dirty="0" smtClean="0"/>
              <a:t> valleys 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-422" t="-2928" r="422" b="7757"/>
          <a:stretch/>
        </p:blipFill>
        <p:spPr>
          <a:xfrm>
            <a:off x="144379" y="685618"/>
            <a:ext cx="5907674" cy="24305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1799"/>
          <a:stretch/>
        </p:blipFill>
        <p:spPr>
          <a:xfrm>
            <a:off x="6328610" y="685618"/>
            <a:ext cx="5789387" cy="24305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39080" y="5095646"/>
            <a:ext cx="117789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 smtClean="0"/>
          </a:p>
          <a:p>
            <a:r>
              <a:rPr lang="en-GB" b="1" dirty="0" smtClean="0"/>
              <a:t>Conclusion: Lower alignment by 20 m so that the TBM mode does not need to be changed and environmental risks are minimised.</a:t>
            </a:r>
          </a:p>
          <a:p>
            <a:endParaRPr lang="en-GB" b="1" dirty="0"/>
          </a:p>
          <a:p>
            <a:endParaRPr lang="en-GB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8556" y="109642"/>
            <a:ext cx="788571" cy="3942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28609" y="3297868"/>
            <a:ext cx="57893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Data available from oil surveys, destructive drillings and geological maps.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Tunnel previously crossing moraine later, including permeable layers (shown in yellow)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79" y="2779295"/>
            <a:ext cx="5907674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wn Arrow 11"/>
          <p:cNvSpPr/>
          <p:nvPr/>
        </p:nvSpPr>
        <p:spPr>
          <a:xfrm>
            <a:off x="2733189" y="2502568"/>
            <a:ext cx="180474" cy="276727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6328609" y="2719137"/>
            <a:ext cx="5789387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2666" y="3341320"/>
            <a:ext cx="57893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Data available from deep destructive drillings for water research in the vicinity of the crossing.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Tunnel previously crossing saturated moraines below Rhone in NATURA 2000 protected area.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3" name="Down Arrow 12"/>
          <p:cNvSpPr/>
          <p:nvPr/>
        </p:nvSpPr>
        <p:spPr>
          <a:xfrm>
            <a:off x="8640863" y="2442410"/>
            <a:ext cx="180474" cy="276727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37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5119" y="-41722"/>
            <a:ext cx="5401225" cy="76417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Geological Uncertainty along Alignment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133" y="688874"/>
            <a:ext cx="5283199" cy="5721184"/>
          </a:xfrm>
          <a:prstGeom prst="rect">
            <a:avLst/>
          </a:prstGeom>
        </p:spPr>
      </p:pic>
      <p:sp>
        <p:nvSpPr>
          <p:cNvPr id="9" name="Block Arc 8"/>
          <p:cNvSpPr/>
          <p:nvPr/>
        </p:nvSpPr>
        <p:spPr>
          <a:xfrm rot="9416069">
            <a:off x="5060358" y="4873201"/>
            <a:ext cx="3130976" cy="1294555"/>
          </a:xfrm>
          <a:prstGeom prst="blockArc">
            <a:avLst>
              <a:gd name="adj1" fmla="val 11417926"/>
              <a:gd name="adj2" fmla="val 20025124"/>
              <a:gd name="adj3" fmla="val 18502"/>
            </a:avLst>
          </a:prstGeom>
          <a:solidFill>
            <a:srgbClr val="FF0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/>
        </p:nvSpPr>
        <p:spPr>
          <a:xfrm rot="17033369">
            <a:off x="3311030" y="3019567"/>
            <a:ext cx="2323894" cy="1168531"/>
          </a:xfrm>
          <a:prstGeom prst="blockArc">
            <a:avLst>
              <a:gd name="adj1" fmla="val 11383739"/>
              <a:gd name="adj2" fmla="val 20548629"/>
              <a:gd name="adj3" fmla="val 18281"/>
            </a:avLst>
          </a:prstGeom>
          <a:solidFill>
            <a:srgbClr val="12E217">
              <a:alpha val="62745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/>
        </p:nvSpPr>
        <p:spPr>
          <a:xfrm rot="1481170">
            <a:off x="5591347" y="1902662"/>
            <a:ext cx="2511024" cy="1204443"/>
          </a:xfrm>
          <a:prstGeom prst="blockArc">
            <a:avLst>
              <a:gd name="adj1" fmla="val 11383739"/>
              <a:gd name="adj2" fmla="val 17193571"/>
              <a:gd name="adj3" fmla="val 19854"/>
            </a:avLst>
          </a:prstGeom>
          <a:solidFill>
            <a:srgbClr val="FFC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Block Arc 11"/>
          <p:cNvSpPr/>
          <p:nvPr/>
        </p:nvSpPr>
        <p:spPr>
          <a:xfrm rot="5400000">
            <a:off x="6386576" y="3421953"/>
            <a:ext cx="2741148" cy="1275782"/>
          </a:xfrm>
          <a:prstGeom prst="blockArc">
            <a:avLst>
              <a:gd name="adj1" fmla="val 11653859"/>
              <a:gd name="adj2" fmla="val 21321235"/>
              <a:gd name="adj3" fmla="val 16504"/>
            </a:avLst>
          </a:prstGeom>
          <a:solidFill>
            <a:srgbClr val="FFC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Block Arc 14"/>
          <p:cNvSpPr/>
          <p:nvPr/>
        </p:nvSpPr>
        <p:spPr>
          <a:xfrm rot="15522915">
            <a:off x="3219795" y="3918179"/>
            <a:ext cx="2514794" cy="1086053"/>
          </a:xfrm>
          <a:prstGeom prst="blockArc">
            <a:avLst>
              <a:gd name="adj1" fmla="val 12056481"/>
              <a:gd name="adj2" fmla="val 16965674"/>
              <a:gd name="adj3" fmla="val 20118"/>
            </a:avLst>
          </a:prstGeom>
          <a:solidFill>
            <a:srgbClr val="FFC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Block Arc 15"/>
          <p:cNvSpPr/>
          <p:nvPr/>
        </p:nvSpPr>
        <p:spPr>
          <a:xfrm rot="12380318">
            <a:off x="3907585" y="4925285"/>
            <a:ext cx="2660754" cy="1228347"/>
          </a:xfrm>
          <a:prstGeom prst="blockArc">
            <a:avLst>
              <a:gd name="adj1" fmla="val 11477462"/>
              <a:gd name="adj2" fmla="val 16131497"/>
              <a:gd name="adj3" fmla="val 17652"/>
            </a:avLst>
          </a:prstGeom>
          <a:solidFill>
            <a:srgbClr val="FFC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Block Arc 16"/>
          <p:cNvSpPr/>
          <p:nvPr/>
        </p:nvSpPr>
        <p:spPr>
          <a:xfrm rot="13613329">
            <a:off x="3840959" y="4909689"/>
            <a:ext cx="2181909" cy="1016823"/>
          </a:xfrm>
          <a:prstGeom prst="blockArc">
            <a:avLst>
              <a:gd name="adj1" fmla="val 12436821"/>
              <a:gd name="adj2" fmla="val 20113728"/>
              <a:gd name="adj3" fmla="val 22897"/>
            </a:avLst>
          </a:prstGeom>
          <a:solidFill>
            <a:srgbClr val="12E217">
              <a:alpha val="62745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3784" y="1306250"/>
            <a:ext cx="26627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Information near to CERN is strong due to previous experience on LEP/LHC.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Multiple deep boreholes in the area.</a:t>
            </a:r>
            <a:endParaRPr lang="en-GB" sz="1400" dirty="0"/>
          </a:p>
        </p:txBody>
      </p:sp>
      <p:sp>
        <p:nvSpPr>
          <p:cNvPr id="21" name="Rounded Rectangle 20"/>
          <p:cNvSpPr/>
          <p:nvPr/>
        </p:nvSpPr>
        <p:spPr>
          <a:xfrm rot="369802">
            <a:off x="8171829" y="4182456"/>
            <a:ext cx="228170" cy="372587"/>
          </a:xfrm>
          <a:prstGeom prst="roundRect">
            <a:avLst/>
          </a:prstGeom>
          <a:solidFill>
            <a:srgbClr val="FF0000">
              <a:alpha val="63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2834724">
            <a:off x="6361177" y="2314395"/>
            <a:ext cx="2181909" cy="930857"/>
          </a:xfrm>
          <a:prstGeom prst="blockArc">
            <a:avLst>
              <a:gd name="adj1" fmla="val 11889301"/>
              <a:gd name="adj2" fmla="val 20173841"/>
              <a:gd name="adj3" fmla="val 22483"/>
            </a:avLst>
          </a:prstGeom>
          <a:solidFill>
            <a:srgbClr val="12E217">
              <a:alpha val="62745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Block Arc 6"/>
          <p:cNvSpPr/>
          <p:nvPr/>
        </p:nvSpPr>
        <p:spPr>
          <a:xfrm rot="20129237">
            <a:off x="4164906" y="1954640"/>
            <a:ext cx="2487206" cy="1304963"/>
          </a:xfrm>
          <a:prstGeom prst="blockArc">
            <a:avLst>
              <a:gd name="adj1" fmla="val 11383739"/>
              <a:gd name="adj2" fmla="val 20616236"/>
              <a:gd name="adj3" fmla="val 15384"/>
            </a:avLst>
          </a:prstGeom>
          <a:solidFill>
            <a:srgbClr val="12E217">
              <a:alpha val="62745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53784" y="1274400"/>
            <a:ext cx="2662747" cy="1305899"/>
          </a:xfrm>
          <a:prstGeom prst="roundRect">
            <a:avLst/>
          </a:prstGeom>
          <a:noFill/>
          <a:ln w="28575">
            <a:solidFill>
              <a:srgbClr val="12E2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/>
          <p:cNvCxnSpPr>
            <a:stCxn id="29" idx="3"/>
            <a:endCxn id="7" idx="0"/>
          </p:cNvCxnSpPr>
          <p:nvPr/>
        </p:nvCxnSpPr>
        <p:spPr>
          <a:xfrm>
            <a:off x="3016531" y="1927350"/>
            <a:ext cx="1336545" cy="958309"/>
          </a:xfrm>
          <a:prstGeom prst="line">
            <a:avLst/>
          </a:prstGeom>
          <a:ln w="28575">
            <a:solidFill>
              <a:srgbClr val="12E2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209879" y="722456"/>
            <a:ext cx="11815537" cy="5687602"/>
            <a:chOff x="209879" y="722456"/>
            <a:chExt cx="11815537" cy="5687602"/>
          </a:xfrm>
        </p:grpSpPr>
        <p:sp>
          <p:nvSpPr>
            <p:cNvPr id="19" name="TextBox 18"/>
            <p:cNvSpPr txBox="1"/>
            <p:nvPr/>
          </p:nvSpPr>
          <p:spPr>
            <a:xfrm>
              <a:off x="8992212" y="797347"/>
              <a:ext cx="301132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Seismic and borehole information for lake crossing from proposed road tunnel, but layered nature of lake bed leads to uncertainty.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082974" y="2103246"/>
              <a:ext cx="268489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Location of the interface between </a:t>
              </a:r>
              <a:r>
                <a:rPr lang="en-GB" sz="1400" dirty="0" err="1" smtClean="0"/>
                <a:t>molasse</a:t>
              </a:r>
              <a:r>
                <a:rPr lang="en-GB" sz="1400" dirty="0" smtClean="0"/>
                <a:t> and </a:t>
              </a:r>
              <a:r>
                <a:rPr lang="en-GB" sz="1400" dirty="0" err="1" smtClean="0"/>
                <a:t>molasse</a:t>
              </a:r>
              <a:r>
                <a:rPr lang="en-GB" sz="1400" dirty="0" smtClean="0"/>
                <a:t> subalpine not certain, tunnel alignment in proximity.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09879" y="5545863"/>
              <a:ext cx="26848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Limestone formation known, but characteristics and locations of karsts unknown.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84596" y="4133394"/>
              <a:ext cx="26848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Alignment close to limestone </a:t>
              </a:r>
              <a:r>
                <a:rPr lang="en-GB" sz="1400" dirty="0" err="1" smtClean="0"/>
                <a:t>rockhead</a:t>
              </a:r>
              <a:endParaRPr lang="en-GB" sz="1400" dirty="0" smtClean="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236660" y="4059844"/>
              <a:ext cx="2662747" cy="708099"/>
            </a:xfrm>
            <a:prstGeom prst="round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220953" y="5462683"/>
              <a:ext cx="2662747" cy="947375"/>
            </a:xfrm>
            <a:prstGeom prst="round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9003286" y="2057392"/>
              <a:ext cx="3000246" cy="1064463"/>
            </a:xfrm>
            <a:prstGeom prst="round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9025170" y="722456"/>
              <a:ext cx="3000246" cy="1064463"/>
            </a:xfrm>
            <a:prstGeom prst="round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/>
            <p:cNvCxnSpPr>
              <a:stCxn id="36" idx="1"/>
            </p:cNvCxnSpPr>
            <p:nvPr/>
          </p:nvCxnSpPr>
          <p:spPr>
            <a:xfrm flipH="1">
              <a:off x="6793618" y="1254688"/>
              <a:ext cx="2231552" cy="636337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35" idx="1"/>
            </p:cNvCxnSpPr>
            <p:nvPr/>
          </p:nvCxnSpPr>
          <p:spPr>
            <a:xfrm flipH="1">
              <a:off x="8318834" y="2589624"/>
              <a:ext cx="684452" cy="116545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2900206" y="4577237"/>
              <a:ext cx="1124546" cy="77413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2875886" y="5992465"/>
              <a:ext cx="2515503" cy="26355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7592224" y="3666181"/>
            <a:ext cx="4433192" cy="2589839"/>
            <a:chOff x="7592224" y="3666181"/>
            <a:chExt cx="4433192" cy="2589839"/>
          </a:xfrm>
        </p:grpSpPr>
        <p:sp>
          <p:nvSpPr>
            <p:cNvPr id="22" name="TextBox 21"/>
            <p:cNvSpPr txBox="1"/>
            <p:nvPr/>
          </p:nvSpPr>
          <p:spPr>
            <a:xfrm>
              <a:off x="9082974" y="5053022"/>
              <a:ext cx="2684897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No deep borehole information available in the area.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Complex faulted region.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err="1" smtClean="0"/>
                <a:t>Molasse</a:t>
              </a:r>
              <a:r>
                <a:rPr lang="en-GB" sz="1400" dirty="0" smtClean="0"/>
                <a:t>/limestone interface not certain.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069260" y="3726837"/>
              <a:ext cx="2684897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Moraine/</a:t>
              </a:r>
              <a:r>
                <a:rPr lang="en-GB" sz="1400" dirty="0" err="1" smtClean="0"/>
                <a:t>molasse</a:t>
              </a:r>
              <a:r>
                <a:rPr lang="en-GB" sz="1400" dirty="0" smtClean="0"/>
                <a:t> interface not certain, cavern close to interface.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Lack of deep boreholes in area.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8992212" y="3666181"/>
              <a:ext cx="3000246" cy="123020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>
              <a:endCxn id="21" idx="3"/>
            </p:cNvCxnSpPr>
            <p:nvPr/>
          </p:nvCxnSpPr>
          <p:spPr>
            <a:xfrm flipH="1">
              <a:off x="8399340" y="4228568"/>
              <a:ext cx="595122" cy="15243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ounded Rectangle 49"/>
            <p:cNvSpPr/>
            <p:nvPr/>
          </p:nvSpPr>
          <p:spPr>
            <a:xfrm>
              <a:off x="9025170" y="5025813"/>
              <a:ext cx="3000246" cy="123020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/>
            <p:cNvCxnSpPr/>
            <p:nvPr/>
          </p:nvCxnSpPr>
          <p:spPr>
            <a:xfrm flipH="1">
              <a:off x="7592224" y="5548839"/>
              <a:ext cx="1460723" cy="11019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Block Arc 36"/>
          <p:cNvSpPr/>
          <p:nvPr/>
        </p:nvSpPr>
        <p:spPr>
          <a:xfrm rot="16810631">
            <a:off x="3207963" y="3075552"/>
            <a:ext cx="2511024" cy="1204443"/>
          </a:xfrm>
          <a:prstGeom prst="blockArc">
            <a:avLst>
              <a:gd name="adj1" fmla="val 14194265"/>
              <a:gd name="adj2" fmla="val 17193571"/>
              <a:gd name="adj3" fmla="val 19854"/>
            </a:avLst>
          </a:prstGeom>
          <a:solidFill>
            <a:srgbClr val="FFC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88901" y="1876453"/>
            <a:ext cx="333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024834" y="1662809"/>
            <a:ext cx="32412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endParaRPr lang="en-US" sz="2000" dirty="0">
              <a:ln w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077129" y="1920442"/>
            <a:ext cx="32092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endParaRPr lang="en-US" sz="2000" dirty="0">
              <a:ln w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919153" y="2906971"/>
            <a:ext cx="3417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</a:rPr>
              <a:t>D</a:t>
            </a:r>
            <a:endParaRPr lang="en-US" sz="2000" dirty="0">
              <a:ln w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132201" y="4150907"/>
            <a:ext cx="30970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</a:rPr>
              <a:t>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644644" y="5207279"/>
            <a:ext cx="3032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</a:rPr>
              <a:t>F</a:t>
            </a:r>
            <a:endParaRPr lang="en-US" sz="2000" dirty="0">
              <a:ln w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882429" y="5715140"/>
            <a:ext cx="34657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</a:rPr>
              <a:t>G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042373" y="5986429"/>
            <a:ext cx="34496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</a:rPr>
              <a:t>H</a:t>
            </a:r>
            <a:endParaRPr lang="en-US" sz="2000" dirty="0">
              <a:ln w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938059" y="5815221"/>
            <a:ext cx="24878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</a:rPr>
              <a:t>I</a:t>
            </a:r>
            <a:endParaRPr lang="en-US" sz="2000" dirty="0">
              <a:ln w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078703" y="4767943"/>
            <a:ext cx="26642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</a:rPr>
              <a:t>J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838019" y="3489473"/>
            <a:ext cx="31771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</a:rPr>
              <a:t>K</a:t>
            </a:r>
            <a:endParaRPr lang="en-US" sz="2000" dirty="0">
              <a:ln w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339430" y="2432952"/>
            <a:ext cx="2920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45071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65837" y="-89479"/>
            <a:ext cx="4464401" cy="764178"/>
          </a:xfrm>
        </p:spPr>
        <p:txBody>
          <a:bodyPr>
            <a:noAutofit/>
          </a:bodyPr>
          <a:lstStyle/>
          <a:p>
            <a:r>
              <a:rPr lang="en-GB" dirty="0" smtClean="0"/>
              <a:t>Typical tunnel cross-section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847" y="930649"/>
            <a:ext cx="6562383" cy="5556738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6200994" y="4306895"/>
            <a:ext cx="1727200" cy="1234831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905465" y="5326801"/>
            <a:ext cx="1863346" cy="58425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Pre-cast concrete element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873486" y="5432310"/>
            <a:ext cx="1031979" cy="29408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4570838" y="2001358"/>
            <a:ext cx="3076002" cy="547076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78717" y="926742"/>
            <a:ext cx="2805724" cy="214923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GB" dirty="0" smtClean="0">
                <a:solidFill>
                  <a:schemeClr val="tx1"/>
                </a:solidFill>
              </a:rPr>
              <a:t>Steel structure with passive fire protection</a:t>
            </a:r>
            <a:r>
              <a:rPr lang="en-GB" dirty="0">
                <a:solidFill>
                  <a:schemeClr val="tx1"/>
                </a:solidFill>
              </a:rPr>
              <a:t>.</a:t>
            </a:r>
            <a:r>
              <a:rPr lang="en-GB" dirty="0" smtClean="0">
                <a:solidFill>
                  <a:schemeClr val="tx1"/>
                </a:solidFill>
              </a:rPr>
              <a:t> Connection: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50050" y="3079880"/>
            <a:ext cx="2176236" cy="57052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Pre-cast concrete segmental lining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100133" y="3278726"/>
            <a:ext cx="949917" cy="8641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9148" y="4756280"/>
            <a:ext cx="2176236" cy="57052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Cast-in-situ concrete invert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929061" y="4924310"/>
            <a:ext cx="2451318" cy="16043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068" y="1586671"/>
            <a:ext cx="2523586" cy="1368638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3684441" y="2126402"/>
            <a:ext cx="860400" cy="14458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Connector 20"/>
          <p:cNvSpPr/>
          <p:nvPr/>
        </p:nvSpPr>
        <p:spPr>
          <a:xfrm>
            <a:off x="5323718" y="4885233"/>
            <a:ext cx="87923" cy="88032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Connector 21"/>
          <p:cNvSpPr/>
          <p:nvPr/>
        </p:nvSpPr>
        <p:spPr>
          <a:xfrm>
            <a:off x="8060919" y="3333878"/>
            <a:ext cx="87923" cy="88032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53" t="6013" r="21117" b="5359"/>
          <a:stretch/>
        </p:blipFill>
        <p:spPr>
          <a:xfrm>
            <a:off x="9838786" y="674699"/>
            <a:ext cx="2055941" cy="193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39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886674"/>
              </p:ext>
            </p:extLst>
          </p:nvPr>
        </p:nvGraphicFramePr>
        <p:xfrm>
          <a:off x="192507" y="607727"/>
          <a:ext cx="11802978" cy="413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456">
                  <a:extLst>
                    <a:ext uri="{9D8B030D-6E8A-4147-A177-3AD203B41FA5}">
                      <a16:colId xmlns:a16="http://schemas.microsoft.com/office/drawing/2014/main" val="2661942074"/>
                    </a:ext>
                  </a:extLst>
                </a:gridCol>
                <a:gridCol w="3187075">
                  <a:extLst>
                    <a:ext uri="{9D8B030D-6E8A-4147-A177-3AD203B41FA5}">
                      <a16:colId xmlns:a16="http://schemas.microsoft.com/office/drawing/2014/main" val="467987457"/>
                    </a:ext>
                  </a:extLst>
                </a:gridCol>
                <a:gridCol w="3335624">
                  <a:extLst>
                    <a:ext uri="{9D8B030D-6E8A-4147-A177-3AD203B41FA5}">
                      <a16:colId xmlns:a16="http://schemas.microsoft.com/office/drawing/2014/main" val="3191497066"/>
                    </a:ext>
                  </a:extLst>
                </a:gridCol>
                <a:gridCol w="3056823">
                  <a:extLst>
                    <a:ext uri="{9D8B030D-6E8A-4147-A177-3AD203B41FA5}">
                      <a16:colId xmlns:a16="http://schemas.microsoft.com/office/drawing/2014/main" val="26162330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576 m Shaft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10%</a:t>
                      </a:r>
                      <a:r>
                        <a:rPr lang="en-GB" baseline="0" dirty="0" smtClean="0"/>
                        <a:t> inclined access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15% inclined access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559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Excavation length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576 m (12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mID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3820</a:t>
                      </a:r>
                      <a:r>
                        <a:rPr lang="en-GB" baseline="0" dirty="0" smtClean="0"/>
                        <a:t> m (9.0mID)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2750 m (9.0mID)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772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r>
                        <a:rPr lang="en-GB" baseline="0" dirty="0" smtClean="0"/>
                        <a:t> duration (months)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22.2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23.2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147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Relative</a:t>
                      </a:r>
                      <a:r>
                        <a:rPr lang="en-GB" baseline="0" dirty="0" smtClean="0"/>
                        <a:t> CE </a:t>
                      </a:r>
                      <a:r>
                        <a:rPr lang="en-GB" dirty="0" smtClean="0"/>
                        <a:t>Cost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0.78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039600"/>
                  </a:ext>
                </a:extLst>
              </a:tr>
              <a:tr h="768801">
                <a:tc>
                  <a:txBody>
                    <a:bodyPr/>
                    <a:lstStyle/>
                    <a:p>
                      <a:r>
                        <a:rPr lang="en-GB" dirty="0" smtClean="0"/>
                        <a:t>Advantages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Shorted length of services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Improved surface site location and</a:t>
                      </a:r>
                      <a:r>
                        <a:rPr lang="en-GB" baseline="0" dirty="0" smtClean="0"/>
                        <a:t> access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TBM ready in cavern for tunnel excavation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Improved surface site location and</a:t>
                      </a:r>
                      <a:r>
                        <a:rPr lang="en-GB" baseline="0" dirty="0" smtClean="0"/>
                        <a:t> access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TBM ready in cavern for tunnel excavation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706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Disadvantages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Baseline</a:t>
                      </a:r>
                      <a:r>
                        <a:rPr lang="en-GB" baseline="0" dirty="0" smtClean="0"/>
                        <a:t> lift mechanism not feasible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Surface site has difficult access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Increased length of</a:t>
                      </a:r>
                      <a:r>
                        <a:rPr lang="en-GB" baseline="0" dirty="0" smtClean="0"/>
                        <a:t> services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 smtClean="0"/>
                        <a:t>Increased length of</a:t>
                      </a:r>
                      <a:r>
                        <a:rPr lang="en-GB" baseline="0" dirty="0" smtClean="0"/>
                        <a:t> services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Transport method at 15% to be confirmed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263333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35109" y="-75304"/>
            <a:ext cx="2554915" cy="764178"/>
          </a:xfrm>
        </p:spPr>
        <p:txBody>
          <a:bodyPr>
            <a:normAutofit/>
          </a:bodyPr>
          <a:lstStyle/>
          <a:p>
            <a:r>
              <a:rPr lang="en-GB" dirty="0" smtClean="0"/>
              <a:t>Point F options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01" t="4632" b="5992"/>
          <a:stretch/>
        </p:blipFill>
        <p:spPr>
          <a:xfrm>
            <a:off x="781538" y="4760836"/>
            <a:ext cx="4677286" cy="1689973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8843211" y="484736"/>
            <a:ext cx="3252537" cy="435195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212566" y="5250480"/>
            <a:ext cx="58112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Existing LEP transfer tunnel TI18 15% from SPS to LHC </a:t>
            </a:r>
          </a:p>
          <a:p>
            <a:endParaRPr lang="en-GB" dirty="0"/>
          </a:p>
          <a:p>
            <a:r>
              <a:rPr lang="en-GB" dirty="0" smtClean="0"/>
              <a:t>Whole project cost and schedule implications, including transport and services, still to be evaluated.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43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13133" y="-86061"/>
            <a:ext cx="4316467" cy="764178"/>
          </a:xfrm>
        </p:spPr>
        <p:txBody>
          <a:bodyPr>
            <a:normAutofit/>
          </a:bodyPr>
          <a:lstStyle/>
          <a:p>
            <a:r>
              <a:rPr lang="en-GB" dirty="0" smtClean="0"/>
              <a:t>Junction cavern refinement</a:t>
            </a:r>
            <a:endParaRPr lang="en-GB" dirty="0"/>
          </a:p>
        </p:txBody>
      </p:sp>
      <p:sp>
        <p:nvSpPr>
          <p:cNvPr id="4" name="Foliennummernplatzhalter 3"/>
          <p:cNvSpPr txBox="1">
            <a:spLocks noGrp="1"/>
          </p:cNvSpPr>
          <p:nvPr/>
        </p:nvSpPr>
        <p:spPr bwMode="auto">
          <a:xfrm>
            <a:off x="8289953" y="5216960"/>
            <a:ext cx="1803860" cy="334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335" tIns="33666" rIns="67335" bIns="33666"/>
          <a:lstStyle/>
          <a:p>
            <a:pPr algn="r" defTabSz="673100"/>
            <a:r>
              <a:rPr lang="de-AT" sz="1000" dirty="0">
                <a:solidFill>
                  <a:schemeClr val="tx1"/>
                </a:solidFill>
                <a:latin typeface="Arial" pitchFamily="34" charset="0"/>
              </a:rPr>
              <a:t>Seite </a:t>
            </a:r>
            <a:fld id="{976B1150-40C9-4475-8FD2-CD6F9FD6EFD8}" type="slidenum">
              <a:rPr lang="de-AT" sz="1000">
                <a:solidFill>
                  <a:schemeClr val="tx1"/>
                </a:solidFill>
                <a:latin typeface="Arial" pitchFamily="34" charset="0"/>
              </a:rPr>
              <a:pPr algn="r" defTabSz="673100"/>
              <a:t>15</a:t>
            </a:fld>
            <a:endParaRPr lang="de-AT" sz="1000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885470" y="2291162"/>
            <a:ext cx="1999256" cy="1479176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4574178" y="1848946"/>
            <a:ext cx="1807829" cy="1931922"/>
            <a:chOff x="4279532" y="1481512"/>
            <a:chExt cx="1963088" cy="1915160"/>
          </a:xfrm>
        </p:grpSpPr>
        <p:pic>
          <p:nvPicPr>
            <p:cNvPr id="6" name="Picture 5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360344" y="1481512"/>
              <a:ext cx="1801465" cy="1164705"/>
            </a:xfrm>
            <a:prstGeom prst="rect">
              <a:avLst/>
            </a:prstGeom>
          </p:spPr>
        </p:pic>
        <p:pic>
          <p:nvPicPr>
            <p:cNvPr id="7" name="Picture 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279532" y="2463107"/>
              <a:ext cx="1963088" cy="933565"/>
            </a:xfrm>
            <a:prstGeom prst="rect">
              <a:avLst/>
            </a:prstGeom>
          </p:spPr>
        </p:pic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7" y="4805849"/>
            <a:ext cx="1438210" cy="115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854" y="4519802"/>
            <a:ext cx="1932332" cy="153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233" y="4542516"/>
            <a:ext cx="2147024" cy="1683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520" y="2279413"/>
            <a:ext cx="1318449" cy="1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Down Arrow 15"/>
          <p:cNvSpPr/>
          <p:nvPr/>
        </p:nvSpPr>
        <p:spPr bwMode="auto">
          <a:xfrm>
            <a:off x="5317958" y="3965156"/>
            <a:ext cx="286465" cy="529467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339966"/>
              </a:solidFill>
              <a:effectLst/>
              <a:latin typeface="Gill Sans" charset="0"/>
              <a:sym typeface="Gill Sans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77500" y="9525"/>
            <a:ext cx="545669" cy="5826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312822" y="822163"/>
            <a:ext cx="11706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Junction caverns are required for structural stability when tunnels of similar size connect.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By evaluating each case individually, it was possible to omit some junction caverns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remaining caverns have been grouped into 3 types. (Type 1 below indicates no cavern is needed)</a:t>
            </a:r>
            <a:endParaRPr lang="en-GB" dirty="0"/>
          </a:p>
        </p:txBody>
      </p:sp>
      <p:sp>
        <p:nvSpPr>
          <p:cNvPr id="19" name="Down Arrow 18"/>
          <p:cNvSpPr/>
          <p:nvPr/>
        </p:nvSpPr>
        <p:spPr bwMode="auto">
          <a:xfrm>
            <a:off x="1741865" y="3965155"/>
            <a:ext cx="286465" cy="529467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339966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9592513" y="3695752"/>
            <a:ext cx="286465" cy="529467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339966"/>
              </a:solidFill>
              <a:effectLst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50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41031" y="-75307"/>
            <a:ext cx="5111575" cy="764178"/>
          </a:xfrm>
        </p:spPr>
        <p:txBody>
          <a:bodyPr>
            <a:noAutofit/>
          </a:bodyPr>
          <a:lstStyle/>
          <a:p>
            <a:r>
              <a:rPr lang="en-GB" dirty="0" smtClean="0"/>
              <a:t>Experimental point layout options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0274" y="109100"/>
            <a:ext cx="1123669" cy="3953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605" y="688871"/>
            <a:ext cx="4888625" cy="24905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r="7040"/>
          <a:stretch/>
        </p:blipFill>
        <p:spPr>
          <a:xfrm>
            <a:off x="7251752" y="688871"/>
            <a:ext cx="3869376" cy="24077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6767" y="3253404"/>
            <a:ext cx="3196061" cy="1924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1982" y="3096600"/>
            <a:ext cx="3461961" cy="19980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0337" y="5269832"/>
            <a:ext cx="4598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45 m spacing in good </a:t>
            </a:r>
            <a:r>
              <a:rPr lang="en-GB" dirty="0" err="1" smtClean="0"/>
              <a:t>molasse</a:t>
            </a:r>
            <a:r>
              <a:rPr lang="en-GB" dirty="0" smtClean="0"/>
              <a:t>, the rock pillar alone is sufficient.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Cheapest and lowest risk option for CE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886993" y="5408331"/>
            <a:ext cx="4598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a 10 m spacing it is feasible but a high strength concrete pillar is required. 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382518" y="688871"/>
            <a:ext cx="5356545" cy="56884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11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61348" y="-42201"/>
            <a:ext cx="5247605" cy="764178"/>
          </a:xfrm>
        </p:spPr>
        <p:txBody>
          <a:bodyPr>
            <a:noAutofit/>
          </a:bodyPr>
          <a:lstStyle/>
          <a:p>
            <a:r>
              <a:rPr lang="en-GB" dirty="0" smtClean="0"/>
              <a:t>Cost and schedule study progress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8479" y="909642"/>
            <a:ext cx="825075" cy="88106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3578" y="951626"/>
            <a:ext cx="1217691" cy="5629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6005" y="1525182"/>
            <a:ext cx="1252836" cy="319087"/>
          </a:xfrm>
          <a:prstGeom prst="rect">
            <a:avLst/>
          </a:prstGeom>
        </p:spPr>
      </p:pic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1470241868"/>
              </p:ext>
            </p:extLst>
          </p:nvPr>
        </p:nvGraphicFramePr>
        <p:xfrm>
          <a:off x="259307" y="2259238"/>
          <a:ext cx="11586949" cy="3292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0" name="Picture 2" descr="C:\Users\jstanyar\AppData\Local\Microsoft\Windows\Temporary Internet Files\Content.IE5\1JCU4TBV\green_tick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199" y="4569583"/>
            <a:ext cx="909597" cy="90697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jstanyar\AppData\Local\Microsoft\Windows\Temporary Internet Files\Content.IE5\1JCU4TBV\green_tick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462" y="4569583"/>
            <a:ext cx="909597" cy="90697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3490" y="4614105"/>
            <a:ext cx="877779" cy="93734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2" descr="C:\Users\jstanyar\AppData\Local\Microsoft\Windows\Temporary Internet Files\Content.IE5\1JCU4TBV\green_tick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9180" y="4614105"/>
            <a:ext cx="909597" cy="90697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44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72404" y="-87917"/>
            <a:ext cx="3419796" cy="764178"/>
          </a:xfrm>
        </p:spPr>
        <p:txBody>
          <a:bodyPr>
            <a:normAutofit/>
          </a:bodyPr>
          <a:lstStyle/>
          <a:p>
            <a:r>
              <a:rPr lang="en-GB" dirty="0" smtClean="0"/>
              <a:t>Construction Strategy </a:t>
            </a:r>
            <a:endParaRPr lang="en-GB" dirty="0"/>
          </a:p>
        </p:txBody>
      </p:sp>
      <p:pic>
        <p:nvPicPr>
          <p:cNvPr id="5" name="Grafik 23"/>
          <p:cNvPicPr/>
          <p:nvPr/>
        </p:nvPicPr>
        <p:blipFill>
          <a:blip r:embed="rId2"/>
          <a:stretch>
            <a:fillRect/>
          </a:stretch>
        </p:blipFill>
        <p:spPr>
          <a:xfrm>
            <a:off x="2969634" y="799792"/>
            <a:ext cx="5627289" cy="5561931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54569" y="4994661"/>
            <a:ext cx="322326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smtClean="0"/>
              <a:t>Project divided in 12 construction lots </a:t>
            </a:r>
            <a:endParaRPr lang="en-GB" sz="1500" b="1" dirty="0"/>
          </a:p>
          <a:p>
            <a:pPr marL="92075" lvl="1"/>
            <a:endParaRPr lang="en-GB" sz="1500" b="1" dirty="0" smtClean="0"/>
          </a:p>
          <a:p>
            <a:pPr marL="92075" lvl="1"/>
            <a:r>
              <a:rPr lang="en-GB" sz="1500" b="1" dirty="0" smtClean="0"/>
              <a:t>Construction techniques:</a:t>
            </a:r>
            <a:endParaRPr lang="en-GB" sz="1500" b="1" dirty="0"/>
          </a:p>
          <a:p>
            <a:pPr marL="92075" lvl="1"/>
            <a:r>
              <a:rPr lang="de-DE" sz="1500" dirty="0" smtClean="0"/>
              <a:t>1) TBM tunnels (red)</a:t>
            </a:r>
          </a:p>
          <a:p>
            <a:pPr marL="92075" lvl="1"/>
            <a:r>
              <a:rPr lang="de-DE" sz="1500" dirty="0" smtClean="0"/>
              <a:t>2) Mined tunnels (blue)</a:t>
            </a:r>
            <a:endParaRPr lang="en-GB" sz="1500" dirty="0"/>
          </a:p>
        </p:txBody>
      </p:sp>
      <p:grpSp>
        <p:nvGrpSpPr>
          <p:cNvPr id="7" name="Gruppieren 33"/>
          <p:cNvGrpSpPr/>
          <p:nvPr/>
        </p:nvGrpSpPr>
        <p:grpSpPr>
          <a:xfrm>
            <a:off x="5683721" y="2649756"/>
            <a:ext cx="6121523" cy="3135996"/>
            <a:chOff x="2760047" y="2385060"/>
            <a:chExt cx="6306038" cy="3263900"/>
          </a:xfrm>
        </p:grpSpPr>
        <p:sp>
          <p:nvSpPr>
            <p:cNvPr id="8" name="TextBox 18"/>
            <p:cNvSpPr txBox="1"/>
            <p:nvPr/>
          </p:nvSpPr>
          <p:spPr>
            <a:xfrm>
              <a:off x="5842825" y="2396591"/>
              <a:ext cx="32232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6700" lvl="1" indent="-174625">
                <a:buFont typeface="Arial" panose="020B0604020202020204" pitchFamily="34" charset="0"/>
                <a:buChar char="•"/>
              </a:pPr>
              <a:r>
                <a:rPr lang="de-DE" sz="1500" dirty="0" smtClean="0"/>
                <a:t>Sloped Access adit at 1 point</a:t>
              </a:r>
              <a:br>
                <a:rPr lang="de-DE" sz="1500" dirty="0" smtClean="0"/>
              </a:br>
              <a:r>
                <a:rPr lang="de-DE" sz="1500" dirty="0" smtClean="0"/>
                <a:t>(instead of 570 m shaft)</a:t>
              </a:r>
            </a:p>
          </p:txBody>
        </p:sp>
        <p:cxnSp>
          <p:nvCxnSpPr>
            <p:cNvPr id="9" name="Gerade Verbindung mit Pfeil 9"/>
            <p:cNvCxnSpPr>
              <a:endCxn id="10" idx="0"/>
            </p:cNvCxnSpPr>
            <p:nvPr/>
          </p:nvCxnSpPr>
          <p:spPr>
            <a:xfrm flipH="1">
              <a:off x="3058628" y="2385060"/>
              <a:ext cx="2867116" cy="2687623"/>
            </a:xfrm>
            <a:prstGeom prst="straightConnector1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10"/>
            <p:cNvSpPr/>
            <p:nvPr/>
          </p:nvSpPr>
          <p:spPr>
            <a:xfrm rot="1107572">
              <a:off x="2760047" y="5057466"/>
              <a:ext cx="409873" cy="591494"/>
            </a:xfrm>
            <a:prstGeom prst="ellipse">
              <a:avLst/>
            </a:prstGeom>
            <a:solidFill>
              <a:srgbClr val="FFFF00">
                <a:alpha val="1607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uppieren 34"/>
          <p:cNvGrpSpPr/>
          <p:nvPr/>
        </p:nvGrpSpPr>
        <p:grpSpPr>
          <a:xfrm>
            <a:off x="4291217" y="3618681"/>
            <a:ext cx="7781376" cy="1967538"/>
            <a:chOff x="1513086" y="3469940"/>
            <a:chExt cx="8015923" cy="2047786"/>
          </a:xfrm>
        </p:grpSpPr>
        <p:sp>
          <p:nvSpPr>
            <p:cNvPr id="12" name="TextBox 18"/>
            <p:cNvSpPr txBox="1"/>
            <p:nvPr/>
          </p:nvSpPr>
          <p:spPr>
            <a:xfrm>
              <a:off x="6048210" y="4487117"/>
              <a:ext cx="34807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GB" sz="1500" b="1" dirty="0"/>
                <a:t>Intermediate Access </a:t>
              </a:r>
              <a:r>
                <a:rPr lang="en-GB" sz="1500" b="1" dirty="0" err="1" smtClean="0"/>
                <a:t>Adits</a:t>
              </a:r>
              <a:endParaRPr lang="de-DE" sz="1500" dirty="0" smtClean="0"/>
            </a:p>
            <a:p>
              <a:pPr marL="266700" lvl="1" indent="-174625">
                <a:buFont typeface="Arial" panose="020B0604020202020204" pitchFamily="34" charset="0"/>
                <a:buChar char="•"/>
              </a:pPr>
              <a:r>
                <a:rPr lang="de-DE" sz="1500" dirty="0" err="1" smtClean="0"/>
                <a:t>necessary</a:t>
              </a:r>
              <a:r>
                <a:rPr lang="de-DE" sz="1500" dirty="0" smtClean="0"/>
                <a:t> </a:t>
              </a:r>
              <a:r>
                <a:rPr lang="de-DE" sz="1500" dirty="0" err="1" smtClean="0"/>
                <a:t>to</a:t>
              </a:r>
              <a:r>
                <a:rPr lang="de-DE" sz="1500" dirty="0" smtClean="0"/>
                <a:t> </a:t>
              </a:r>
              <a:r>
                <a:rPr lang="de-DE" sz="1500" dirty="0" err="1" smtClean="0"/>
                <a:t>cope</a:t>
              </a:r>
              <a:r>
                <a:rPr lang="de-DE" sz="1500" dirty="0" smtClean="0"/>
                <a:t> </a:t>
              </a:r>
              <a:r>
                <a:rPr lang="de-DE" sz="1500" dirty="0" err="1" smtClean="0"/>
                <a:t>with</a:t>
              </a:r>
              <a:r>
                <a:rPr lang="de-DE" sz="1500" dirty="0" smtClean="0"/>
                <a:t> </a:t>
              </a:r>
              <a:r>
                <a:rPr lang="de-DE" sz="1500" dirty="0" err="1" smtClean="0"/>
                <a:t>overall</a:t>
              </a:r>
              <a:r>
                <a:rPr lang="de-DE" sz="1500" dirty="0" smtClean="0"/>
                <a:t> time </a:t>
              </a:r>
              <a:r>
                <a:rPr lang="de-DE" sz="1500" dirty="0" err="1" smtClean="0"/>
                <a:t>schedule</a:t>
              </a:r>
              <a:r>
                <a:rPr lang="de-DE" sz="1500" dirty="0" smtClean="0"/>
                <a:t> t</a:t>
              </a:r>
              <a:r>
                <a:rPr lang="de-CH" sz="1500" dirty="0"/>
                <a:t>o meet deadlines for </a:t>
              </a:r>
              <a:r>
                <a:rPr lang="de-CH" sz="1500" dirty="0" smtClean="0"/>
                <a:t>machine installation</a:t>
              </a:r>
              <a:endParaRPr lang="en-GB" sz="1500" dirty="0"/>
            </a:p>
          </p:txBody>
        </p:sp>
        <p:cxnSp>
          <p:nvCxnSpPr>
            <p:cNvPr id="13" name="Gerade Verbindung mit Pfeil 19"/>
            <p:cNvCxnSpPr>
              <a:stCxn id="12" idx="1"/>
              <a:endCxn id="14" idx="1"/>
            </p:cNvCxnSpPr>
            <p:nvPr/>
          </p:nvCxnSpPr>
          <p:spPr>
            <a:xfrm flipH="1">
              <a:off x="5238706" y="4994949"/>
              <a:ext cx="809504" cy="88805"/>
            </a:xfrm>
            <a:prstGeom prst="straightConnector1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lipse 20"/>
            <p:cNvSpPr/>
            <p:nvPr/>
          </p:nvSpPr>
          <p:spPr>
            <a:xfrm rot="5508736">
              <a:off x="4820166" y="4926232"/>
              <a:ext cx="409873" cy="591494"/>
            </a:xfrm>
            <a:prstGeom prst="ellipse">
              <a:avLst/>
            </a:prstGeom>
            <a:solidFill>
              <a:srgbClr val="FFFF00">
                <a:alpha val="1607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Gerade Verbindung mit Pfeil 25"/>
            <p:cNvCxnSpPr>
              <a:stCxn id="12" idx="1"/>
            </p:cNvCxnSpPr>
            <p:nvPr/>
          </p:nvCxnSpPr>
          <p:spPr>
            <a:xfrm flipH="1" flipV="1">
              <a:off x="5803108" y="3761879"/>
              <a:ext cx="245102" cy="1233070"/>
            </a:xfrm>
            <a:prstGeom prst="straightConnector1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26"/>
            <p:cNvCxnSpPr>
              <a:stCxn id="12" idx="1"/>
              <a:endCxn id="18" idx="7"/>
            </p:cNvCxnSpPr>
            <p:nvPr/>
          </p:nvCxnSpPr>
          <p:spPr>
            <a:xfrm flipH="1">
              <a:off x="1862934" y="4994949"/>
              <a:ext cx="4185276" cy="17905"/>
            </a:xfrm>
            <a:prstGeom prst="straightConnector1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29"/>
            <p:cNvSpPr/>
            <p:nvPr/>
          </p:nvSpPr>
          <p:spPr>
            <a:xfrm rot="5508736">
              <a:off x="5335850" y="3379130"/>
              <a:ext cx="409873" cy="591494"/>
            </a:xfrm>
            <a:prstGeom prst="ellipse">
              <a:avLst/>
            </a:prstGeom>
            <a:solidFill>
              <a:srgbClr val="FFFF00">
                <a:alpha val="1607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Ellipse 31"/>
            <p:cNvSpPr/>
            <p:nvPr/>
          </p:nvSpPr>
          <p:spPr>
            <a:xfrm>
              <a:off x="1513086" y="4926232"/>
              <a:ext cx="409873" cy="591494"/>
            </a:xfrm>
            <a:prstGeom prst="ellipse">
              <a:avLst/>
            </a:prstGeom>
            <a:solidFill>
              <a:srgbClr val="FFFF00">
                <a:alpha val="1607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849333" y="2167633"/>
            <a:ext cx="32232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smtClean="0"/>
              <a:t>Access to main tunnel works through: </a:t>
            </a:r>
            <a:endParaRPr lang="en-GB" sz="1500" b="1" dirty="0"/>
          </a:p>
          <a:p>
            <a:pPr marL="266700" lvl="1" indent="-174625">
              <a:buFont typeface="Arial" panose="020B0604020202020204" pitchFamily="34" charset="0"/>
              <a:buChar char="•"/>
            </a:pPr>
            <a:r>
              <a:rPr lang="en-GB" sz="1500" dirty="0" smtClean="0"/>
              <a:t>Shafts at 11 points</a:t>
            </a:r>
            <a:endParaRPr lang="en-GB" sz="1500" dirty="0"/>
          </a:p>
        </p:txBody>
      </p:sp>
      <p:grpSp>
        <p:nvGrpSpPr>
          <p:cNvPr id="20" name="Gruppieren 66"/>
          <p:cNvGrpSpPr/>
          <p:nvPr/>
        </p:nvGrpSpPr>
        <p:grpSpPr>
          <a:xfrm>
            <a:off x="911112" y="818946"/>
            <a:ext cx="6251258" cy="1260488"/>
            <a:chOff x="-2012562" y="554250"/>
            <a:chExt cx="6439684" cy="1311898"/>
          </a:xfrm>
        </p:grpSpPr>
        <p:cxnSp>
          <p:nvCxnSpPr>
            <p:cNvPr id="21" name="Gerade Verbindung mit Pfeil 59"/>
            <p:cNvCxnSpPr>
              <a:endCxn id="26" idx="2"/>
            </p:cNvCxnSpPr>
            <p:nvPr/>
          </p:nvCxnSpPr>
          <p:spPr>
            <a:xfrm>
              <a:off x="996605" y="1072089"/>
              <a:ext cx="3037214" cy="366763"/>
            </a:xfrm>
            <a:prstGeom prst="straightConnector1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uppieren 65"/>
            <p:cNvGrpSpPr/>
            <p:nvPr/>
          </p:nvGrpSpPr>
          <p:grpSpPr>
            <a:xfrm>
              <a:off x="-2012562" y="554250"/>
              <a:ext cx="6439684" cy="1311898"/>
              <a:chOff x="-2012562" y="554250"/>
              <a:chExt cx="6439684" cy="1311898"/>
            </a:xfrm>
          </p:grpSpPr>
          <p:sp>
            <p:nvSpPr>
              <p:cNvPr id="23" name="TextBox 18"/>
              <p:cNvSpPr txBox="1"/>
              <p:nvPr/>
            </p:nvSpPr>
            <p:spPr>
              <a:xfrm>
                <a:off x="-2012562" y="672360"/>
                <a:ext cx="312571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/>
                <a:r>
                  <a:rPr lang="en-GB" sz="1500" b="1" dirty="0" smtClean="0"/>
                  <a:t>Additional construction lots </a:t>
                </a:r>
                <a:endParaRPr lang="en-GB" sz="1500" dirty="0" smtClean="0"/>
              </a:p>
              <a:p>
                <a:pPr marL="266700" lvl="1" indent="-174625">
                  <a:buFont typeface="Arial" panose="020B0604020202020204" pitchFamily="34" charset="0"/>
                  <a:buChar char="•"/>
                </a:pPr>
                <a:r>
                  <a:rPr lang="en-GB" sz="1500" dirty="0" smtClean="0"/>
                  <a:t>2 no. Shafts </a:t>
                </a:r>
                <a:r>
                  <a:rPr lang="en-GB" sz="1500" dirty="0"/>
                  <a:t>near the </a:t>
                </a:r>
                <a:r>
                  <a:rPr lang="en-GB" sz="1500" dirty="0" smtClean="0"/>
                  <a:t>LHC for the connection tunnels LHC-FCC  </a:t>
                </a:r>
              </a:p>
              <a:p>
                <a:pPr marL="266700" lvl="1" indent="-174625">
                  <a:buFont typeface="Arial" panose="020B0604020202020204" pitchFamily="34" charset="0"/>
                  <a:buChar char="•"/>
                </a:pPr>
                <a:r>
                  <a:rPr lang="de-CH" sz="1500" dirty="0" smtClean="0"/>
                  <a:t>2 Beam transfer tunnels</a:t>
                </a:r>
                <a:endParaRPr lang="de-DE" sz="1500" dirty="0"/>
              </a:p>
            </p:txBody>
          </p:sp>
          <p:cxnSp>
            <p:nvCxnSpPr>
              <p:cNvPr id="24" name="Gerade Verbindung mit Pfeil 54"/>
              <p:cNvCxnSpPr>
                <a:endCxn id="25" idx="2"/>
              </p:cNvCxnSpPr>
              <p:nvPr/>
            </p:nvCxnSpPr>
            <p:spPr>
              <a:xfrm flipV="1">
                <a:off x="996605" y="963748"/>
                <a:ext cx="2099102" cy="86902"/>
              </a:xfrm>
              <a:prstGeom prst="straightConnector1">
                <a:avLst/>
              </a:prstGeom>
              <a:ln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Ellipse 55"/>
              <p:cNvSpPr/>
              <p:nvPr/>
            </p:nvSpPr>
            <p:spPr>
              <a:xfrm rot="1107572">
                <a:off x="3085163" y="554250"/>
                <a:ext cx="409873" cy="948775"/>
              </a:xfrm>
              <a:prstGeom prst="ellipse">
                <a:avLst/>
              </a:prstGeom>
              <a:solidFill>
                <a:srgbClr val="FFFF00">
                  <a:alpha val="1607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Ellipse 60"/>
              <p:cNvSpPr/>
              <p:nvPr/>
            </p:nvSpPr>
            <p:spPr>
              <a:xfrm rot="1391895">
                <a:off x="4017249" y="1173010"/>
                <a:ext cx="409873" cy="693138"/>
              </a:xfrm>
              <a:prstGeom prst="ellipse">
                <a:avLst/>
              </a:prstGeom>
              <a:solidFill>
                <a:srgbClr val="FFFF00">
                  <a:alpha val="1607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760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15589" y="-98095"/>
            <a:ext cx="3477125" cy="764178"/>
          </a:xfrm>
        </p:spPr>
        <p:txBody>
          <a:bodyPr>
            <a:noAutofit/>
          </a:bodyPr>
          <a:lstStyle/>
          <a:p>
            <a:r>
              <a:rPr lang="en-GB" dirty="0" smtClean="0"/>
              <a:t>Construction Schedule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970"/>
          <a:stretch/>
        </p:blipFill>
        <p:spPr>
          <a:xfrm>
            <a:off x="1804738" y="666083"/>
            <a:ext cx="8136432" cy="57253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671011" y="902368"/>
            <a:ext cx="1237907" cy="4445214"/>
          </a:xfrm>
          <a:prstGeom prst="roundRect">
            <a:avLst/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329561" y="5395103"/>
            <a:ext cx="2048177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Sector L-B : 4.5 years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4986215" y="818147"/>
            <a:ext cx="4379513" cy="5583117"/>
            <a:chOff x="4986215" y="818147"/>
            <a:chExt cx="4379513" cy="5583117"/>
          </a:xfrm>
        </p:grpSpPr>
        <p:sp>
          <p:nvSpPr>
            <p:cNvPr id="8" name="Rounded Rectangle 7"/>
            <p:cNvSpPr/>
            <p:nvPr/>
          </p:nvSpPr>
          <p:spPr>
            <a:xfrm>
              <a:off x="4986215" y="818147"/>
              <a:ext cx="1561717" cy="5583117"/>
            </a:xfrm>
            <a:prstGeom prst="roundRect">
              <a:avLst/>
            </a:prstGeom>
            <a:solidFill>
              <a:srgbClr val="FF0000">
                <a:alpha val="21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47932" y="5944009"/>
              <a:ext cx="281779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Sector D-F :  6.5 years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2100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4597" y="789353"/>
            <a:ext cx="7737412" cy="5486185"/>
          </a:xfrm>
        </p:spPr>
        <p:txBody>
          <a:bodyPr>
            <a:normAutofit fontScale="77500" lnSpcReduction="20000"/>
          </a:bodyPr>
          <a:lstStyle/>
          <a:p>
            <a:r>
              <a:rPr lang="en-US" sz="1800" dirty="0" smtClean="0"/>
              <a:t>Civil Engineering study progress since Berlin 2017</a:t>
            </a:r>
          </a:p>
          <a:p>
            <a:endParaRPr lang="en-GB" sz="1800" dirty="0" smtClean="0"/>
          </a:p>
          <a:p>
            <a:r>
              <a:rPr lang="en-GB" sz="1800" dirty="0" smtClean="0"/>
              <a:t>Scope of Civil Engineering for:</a:t>
            </a:r>
          </a:p>
          <a:p>
            <a:pPr lvl="1"/>
            <a:r>
              <a:rPr lang="en-GB" sz="1800" dirty="0" smtClean="0"/>
              <a:t>FCC-</a:t>
            </a:r>
            <a:r>
              <a:rPr lang="en-GB" sz="1800" dirty="0" err="1" smtClean="0"/>
              <a:t>hh</a:t>
            </a:r>
            <a:endParaRPr lang="en-GB" sz="1800" dirty="0" smtClean="0"/>
          </a:p>
          <a:p>
            <a:pPr lvl="1"/>
            <a:r>
              <a:rPr lang="en-GB" sz="1800" dirty="0" smtClean="0"/>
              <a:t>FCC-</a:t>
            </a:r>
            <a:r>
              <a:rPr lang="en-GB" sz="1800" dirty="0" err="1" smtClean="0"/>
              <a:t>ee</a:t>
            </a:r>
            <a:endParaRPr lang="en-GB" sz="1800" dirty="0" smtClean="0"/>
          </a:p>
          <a:p>
            <a:pPr lvl="1"/>
            <a:r>
              <a:rPr lang="en-GB" sz="1800" dirty="0" smtClean="0"/>
              <a:t>FCC-eh</a:t>
            </a:r>
          </a:p>
          <a:p>
            <a:pPr lvl="1"/>
            <a:r>
              <a:rPr lang="en-GB" sz="1800" dirty="0" smtClean="0"/>
              <a:t>HE-LHC</a:t>
            </a:r>
            <a:endParaRPr lang="en-GB" dirty="0" smtClean="0"/>
          </a:p>
          <a:p>
            <a:pPr lvl="1"/>
            <a:endParaRPr lang="en-GB" sz="1800" dirty="0"/>
          </a:p>
          <a:p>
            <a:r>
              <a:rPr lang="en-GB" sz="1800" dirty="0"/>
              <a:t>Alignment and Geology Update </a:t>
            </a: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 smtClean="0"/>
              <a:t>Update on the principal structures and position</a:t>
            </a:r>
          </a:p>
          <a:p>
            <a:endParaRPr lang="en-GB" sz="1800" dirty="0"/>
          </a:p>
          <a:p>
            <a:r>
              <a:rPr lang="en-GB" sz="1800" dirty="0" smtClean="0"/>
              <a:t>Typical tunnel cross-section</a:t>
            </a:r>
          </a:p>
          <a:p>
            <a:endParaRPr lang="en-GB" sz="1800" dirty="0"/>
          </a:p>
          <a:p>
            <a:r>
              <a:rPr lang="en-GB" sz="1800" dirty="0" smtClean="0"/>
              <a:t>Experimental cavern layout options</a:t>
            </a:r>
          </a:p>
          <a:p>
            <a:endParaRPr lang="en-GB" sz="1800" dirty="0"/>
          </a:p>
          <a:p>
            <a:r>
              <a:rPr lang="en-GB" sz="1800" dirty="0" smtClean="0"/>
              <a:t>Cost and Schedule Study</a:t>
            </a:r>
          </a:p>
          <a:p>
            <a:endParaRPr lang="en-GB" sz="1800" dirty="0"/>
          </a:p>
          <a:p>
            <a:r>
              <a:rPr lang="en-GB" sz="1800" dirty="0" smtClean="0"/>
              <a:t>Spoil Management Study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 smtClean="0"/>
              <a:t>Ground Investigation planning and Future Steps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69760" y="-108284"/>
            <a:ext cx="1302572" cy="764178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17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68254" y="-110126"/>
            <a:ext cx="3104146" cy="764178"/>
          </a:xfrm>
        </p:spPr>
        <p:txBody>
          <a:bodyPr>
            <a:noAutofit/>
          </a:bodyPr>
          <a:lstStyle/>
          <a:p>
            <a:r>
              <a:rPr lang="en-GB" dirty="0" smtClean="0"/>
              <a:t>Spoil Management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062"/>
          <a:stretch/>
        </p:blipFill>
        <p:spPr>
          <a:xfrm>
            <a:off x="122562" y="654053"/>
            <a:ext cx="5845634" cy="46879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0170" y="5454977"/>
            <a:ext cx="4184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Assumed bulking factor of 1.3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2547" y="1051290"/>
            <a:ext cx="4168142" cy="28387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0832" y="5316478"/>
            <a:ext cx="34487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b="1" dirty="0"/>
              <a:t>Production of up to 42,000m</a:t>
            </a:r>
            <a:r>
              <a:rPr lang="de-DE" sz="1500" b="1" baseline="30000" dirty="0"/>
              <a:t>3</a:t>
            </a:r>
            <a:r>
              <a:rPr lang="de-DE" sz="1500" b="1" dirty="0"/>
              <a:t> per month</a:t>
            </a:r>
          </a:p>
          <a:p>
            <a:r>
              <a:rPr lang="de-DE" sz="1500" b="1" dirty="0"/>
              <a:t>9million cubic meters to dispose</a:t>
            </a:r>
          </a:p>
          <a:p>
            <a:r>
              <a:rPr lang="de-DE" sz="1500" b="1" dirty="0"/>
              <a:t>Can the molasse be re-used?</a:t>
            </a:r>
            <a:endParaRPr lang="en-GB" sz="1500" dirty="0"/>
          </a:p>
          <a:p>
            <a:pPr lvl="1"/>
            <a:endParaRPr lang="de-DE" sz="1500" dirty="0" smtClean="0"/>
          </a:p>
        </p:txBody>
      </p:sp>
      <p:sp>
        <p:nvSpPr>
          <p:cNvPr id="9" name="Down Arrow 8"/>
          <p:cNvSpPr/>
          <p:nvPr/>
        </p:nvSpPr>
        <p:spPr>
          <a:xfrm>
            <a:off x="8539140" y="4257016"/>
            <a:ext cx="674957" cy="3255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18138" y="4993104"/>
            <a:ext cx="5738026" cy="299310"/>
          </a:xfrm>
          <a:prstGeom prst="rect">
            <a:avLst/>
          </a:prstGeom>
          <a:solidFill>
            <a:srgbClr val="FF00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68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37983" y="-86063"/>
            <a:ext cx="4739043" cy="764178"/>
          </a:xfrm>
        </p:spPr>
        <p:txBody>
          <a:bodyPr>
            <a:normAutofit/>
          </a:bodyPr>
          <a:lstStyle/>
          <a:p>
            <a:r>
              <a:rPr lang="en-GB" dirty="0" smtClean="0"/>
              <a:t>Ground Investigation Planning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70" y="678115"/>
            <a:ext cx="11503330" cy="31135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4084" y="3970421"/>
            <a:ext cx="590750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Types of site investigation:</a:t>
            </a:r>
          </a:p>
          <a:p>
            <a:endParaRPr lang="en-GB" baseline="-25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Collection of existing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Walkover survey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Geophysical investigation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Boreholes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Site testing (</a:t>
            </a:r>
            <a:r>
              <a:rPr lang="en-GB" dirty="0" err="1" smtClean="0"/>
              <a:t>eg</a:t>
            </a:r>
            <a:r>
              <a:rPr lang="en-GB" dirty="0" smtClean="0"/>
              <a:t> </a:t>
            </a:r>
            <a:r>
              <a:rPr lang="en-GB" dirty="0" err="1" smtClean="0"/>
              <a:t>Insitu</a:t>
            </a:r>
            <a:r>
              <a:rPr lang="en-GB" dirty="0" smtClean="0"/>
              <a:t> stress test, point load testing, SPT)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Rock laboratory testing.</a:t>
            </a:r>
            <a:endParaRPr lang="en-GB" baseline="-25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66905" t="30582" r="17113" b="31418"/>
          <a:stretch/>
        </p:blipFill>
        <p:spPr>
          <a:xfrm>
            <a:off x="8018584" y="3704719"/>
            <a:ext cx="2950743" cy="21924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96737" y="5897171"/>
            <a:ext cx="29807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Geothermal site investigation in </a:t>
            </a:r>
            <a:r>
              <a:rPr lang="en-US" sz="1100" dirty="0" err="1" smtClean="0"/>
              <a:t>Satigny</a:t>
            </a:r>
            <a:r>
              <a:rPr lang="en-US" sz="1100" dirty="0" smtClean="0"/>
              <a:t> 2017/2018 (500m deep)</a:t>
            </a:r>
            <a:endParaRPr lang="en-GB" sz="1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51229" t="52421" r="1447" b="23158"/>
          <a:stretch/>
        </p:blipFill>
        <p:spPr>
          <a:xfrm>
            <a:off x="8018584" y="5422494"/>
            <a:ext cx="2943545" cy="47467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2925" y="1113717"/>
            <a:ext cx="10001432" cy="1692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sz="500" dirty="0"/>
          </a:p>
        </p:txBody>
      </p:sp>
    </p:spTree>
    <p:extLst>
      <p:ext uri="{BB962C8B-B14F-4D97-AF65-F5344CB8AC3E}">
        <p14:creationId xmlns:p14="http://schemas.microsoft.com/office/powerpoint/2010/main" val="272934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8551" y="900592"/>
            <a:ext cx="11384112" cy="5488176"/>
          </a:xfrm>
        </p:spPr>
        <p:txBody>
          <a:bodyPr/>
          <a:lstStyle/>
          <a:p>
            <a:r>
              <a:rPr lang="en-GB" dirty="0" smtClean="0"/>
              <a:t>A further round of alignment optimisation following input from surface site investigations and potentially ground investigations</a:t>
            </a:r>
          </a:p>
          <a:p>
            <a:endParaRPr lang="en-GB" dirty="0"/>
          </a:p>
          <a:p>
            <a:r>
              <a:rPr lang="en-GB" dirty="0" smtClean="0"/>
              <a:t>Continuing to work with integration to refine designs for all structures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Spoil disposal planning</a:t>
            </a:r>
          </a:p>
          <a:p>
            <a:endParaRPr lang="en-GB" dirty="0"/>
          </a:p>
          <a:p>
            <a:r>
              <a:rPr lang="en-GB" dirty="0" smtClean="0"/>
              <a:t>Development of HE-LHC requirements</a:t>
            </a:r>
          </a:p>
          <a:p>
            <a:endParaRPr lang="en-GB" dirty="0"/>
          </a:p>
          <a:p>
            <a:r>
              <a:rPr lang="en-GB" dirty="0" smtClean="0"/>
              <a:t>Maintenance planning for injection chain.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93809" y="-108284"/>
            <a:ext cx="2974789" cy="764178"/>
          </a:xfrm>
        </p:spPr>
        <p:txBody>
          <a:bodyPr>
            <a:normAutofit/>
          </a:bodyPr>
          <a:lstStyle/>
          <a:p>
            <a:r>
              <a:rPr lang="en-GB" dirty="0" smtClean="0"/>
              <a:t>Other Future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840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802" y="2665984"/>
            <a:ext cx="2711201" cy="113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5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65768" y="-64773"/>
            <a:ext cx="3620260" cy="764178"/>
          </a:xfrm>
        </p:spPr>
        <p:txBody>
          <a:bodyPr/>
          <a:lstStyle/>
          <a:p>
            <a:r>
              <a:rPr lang="en-GB" dirty="0" smtClean="0"/>
              <a:t>Study progress 2017/18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84189" y="1501198"/>
            <a:ext cx="1945137" cy="28573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277" y="1552355"/>
            <a:ext cx="205484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0055A0"/>
                </a:solidFill>
              </a:rPr>
              <a:t>Alignment update following geological review of key areas: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0055A0"/>
                </a:solidFill>
              </a:rPr>
              <a:t>Lake crossing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 smtClean="0">
                <a:solidFill>
                  <a:srgbClr val="0055A0"/>
                </a:solidFill>
              </a:rPr>
              <a:t>Arve</a:t>
            </a:r>
            <a:r>
              <a:rPr lang="en-GB" sz="1100" dirty="0" smtClean="0">
                <a:solidFill>
                  <a:srgbClr val="0055A0"/>
                </a:solidFill>
              </a:rPr>
              <a:t> and Rhone Valleys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rgbClr val="0055A0"/>
              </a:solidFill>
            </a:endParaRPr>
          </a:p>
          <a:p>
            <a:r>
              <a:rPr lang="en-GB" sz="1100" dirty="0" smtClean="0">
                <a:solidFill>
                  <a:srgbClr val="0055A0"/>
                </a:solidFill>
              </a:rPr>
              <a:t>Led to the lowering of the alignment by 30 m.</a:t>
            </a:r>
          </a:p>
          <a:p>
            <a:endParaRPr lang="en-GB" sz="1100" dirty="0" smtClean="0">
              <a:solidFill>
                <a:srgbClr val="0055A0"/>
              </a:solidFill>
            </a:endParaRPr>
          </a:p>
          <a:p>
            <a:endParaRPr lang="en-GB" sz="1100" dirty="0" smtClean="0">
              <a:solidFill>
                <a:srgbClr val="0055A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208999" y="1512581"/>
            <a:ext cx="1938215" cy="2864565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54914" y="1535633"/>
            <a:ext cx="1846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Cost and</a:t>
            </a:r>
            <a:r>
              <a:rPr kumimoji="0" lang="en-GB" sz="1100" b="0" i="0" u="none" strike="noStrike" kern="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schedule round up for all 3 machines:</a:t>
            </a:r>
          </a:p>
          <a:p>
            <a:pPr marL="0" marR="0" lvl="0" indent="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100" kern="0" dirty="0" smtClean="0">
              <a:solidFill>
                <a:srgbClr val="0055A0"/>
              </a:solidFill>
            </a:endParaRPr>
          </a:p>
          <a:p>
            <a:pPr marL="0" marR="0" lvl="0" indent="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 smtClean="0">
                <a:solidFill>
                  <a:srgbClr val="0055A0"/>
                </a:solidFill>
              </a:rPr>
              <a:t>FCC-</a:t>
            </a:r>
            <a:r>
              <a:rPr lang="en-GB" sz="1100" kern="0" dirty="0" err="1" smtClean="0">
                <a:solidFill>
                  <a:srgbClr val="0055A0"/>
                </a:solidFill>
              </a:rPr>
              <a:t>hh</a:t>
            </a:r>
            <a:r>
              <a:rPr lang="en-GB" sz="1100" kern="0" dirty="0" smtClean="0">
                <a:solidFill>
                  <a:srgbClr val="0055A0"/>
                </a:solidFill>
              </a:rPr>
              <a:t>, FCC-</a:t>
            </a:r>
            <a:r>
              <a:rPr lang="en-GB" sz="1100" kern="0" dirty="0" err="1" smtClean="0">
                <a:solidFill>
                  <a:srgbClr val="0055A0"/>
                </a:solidFill>
              </a:rPr>
              <a:t>ee</a:t>
            </a:r>
            <a:r>
              <a:rPr lang="en-GB" sz="1100" kern="0" dirty="0" smtClean="0">
                <a:solidFill>
                  <a:srgbClr val="0055A0"/>
                </a:solidFill>
              </a:rPr>
              <a:t> and FCC-eh</a:t>
            </a:r>
            <a:endParaRPr kumimoji="0" lang="en-GB" sz="1100" b="0" i="0" u="none" strike="noStrike" kern="0" cap="none" spc="0" normalizeH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  <a:p>
            <a:pPr marL="0" marR="0" lvl="0" indent="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100" kern="0" dirty="0" smtClean="0">
              <a:solidFill>
                <a:srgbClr val="0055A0"/>
              </a:solidFill>
            </a:endParaRPr>
          </a:p>
          <a:p>
            <a:pPr marL="171450" marR="0" lvl="0" indent="-17145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100" kern="0" dirty="0" smtClean="0">
                <a:solidFill>
                  <a:srgbClr val="0055A0"/>
                </a:solidFill>
              </a:rPr>
              <a:t>CDR writing </a:t>
            </a:r>
            <a:r>
              <a:rPr kumimoji="0" lang="en-GB" sz="1100" b="0" i="0" u="none" strike="noStrike" kern="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708061" y="1501198"/>
            <a:ext cx="1917295" cy="2854880"/>
            <a:chOff x="2415400" y="1008839"/>
            <a:chExt cx="1641349" cy="2326225"/>
          </a:xfrm>
        </p:grpSpPr>
        <p:sp>
          <p:nvSpPr>
            <p:cNvPr id="17" name="Rectangle 16"/>
            <p:cNvSpPr/>
            <p:nvPr/>
          </p:nvSpPr>
          <p:spPr>
            <a:xfrm>
              <a:off x="2415400" y="1008839"/>
              <a:ext cx="1641349" cy="2326225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33543" y="1020905"/>
              <a:ext cx="1605064" cy="1316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Phase 3 of cost and schedule</a:t>
              </a:r>
              <a:r>
                <a:rPr kumimoji="0" lang="en-GB" sz="1100" b="0" i="0" u="none" strike="noStrike" kern="0" cap="none" spc="0" normalizeH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 study launched. </a:t>
              </a:r>
            </a:p>
            <a:p>
              <a:pPr marL="0" marR="0" lvl="0" indent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GB" sz="1100" kern="0" noProof="0" dirty="0" smtClean="0">
                  <a:solidFill>
                    <a:srgbClr val="0055A0"/>
                  </a:solidFill>
                </a:rPr>
                <a:t>Refinement of results from previous phases</a:t>
              </a: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none" strike="noStrike" kern="0" cap="none" spc="0" normalizeH="0" baseline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Produce</a:t>
              </a:r>
              <a:r>
                <a:rPr kumimoji="0" lang="en-GB" sz="1100" b="0" i="0" u="none" strike="noStrike" kern="0" cap="none" spc="0" normalizeH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 a cost and schedule estimate that is compatible with the CDR baseline.</a:t>
              </a: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34935" y="4468414"/>
            <a:ext cx="11281927" cy="549008"/>
            <a:chOff x="515415" y="3522807"/>
            <a:chExt cx="8944691" cy="432048"/>
          </a:xfrm>
        </p:grpSpPr>
        <p:sp>
          <p:nvSpPr>
            <p:cNvPr id="4" name="Right Arrow 3"/>
            <p:cNvSpPr/>
            <p:nvPr/>
          </p:nvSpPr>
          <p:spPr>
            <a:xfrm>
              <a:off x="515415" y="3522807"/>
              <a:ext cx="8944691" cy="4320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35365" y="3615261"/>
              <a:ext cx="902299" cy="242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August 2017</a:t>
              </a:r>
              <a:endParaRPr lang="en-GB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39184" y="3603037"/>
              <a:ext cx="985112" cy="242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F</a:t>
              </a:r>
              <a:r>
                <a:rPr lang="en-GB" sz="1400" dirty="0" smtClean="0"/>
                <a:t>ebruary 2017</a:t>
              </a:r>
              <a:endParaRPr lang="en-GB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88575" y="3603038"/>
              <a:ext cx="1249167" cy="242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September 2017</a:t>
              </a:r>
              <a:endParaRPr lang="en-GB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74038" y="3613895"/>
              <a:ext cx="840787" cy="242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March 2018</a:t>
              </a:r>
              <a:endParaRPr lang="en-GB" sz="14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429812" y="1503638"/>
            <a:ext cx="1884220" cy="2863252"/>
            <a:chOff x="7759966" y="993341"/>
            <a:chExt cx="1757909" cy="2335001"/>
          </a:xfrm>
        </p:grpSpPr>
        <p:sp>
          <p:nvSpPr>
            <p:cNvPr id="21" name="Rectangle 20"/>
            <p:cNvSpPr/>
            <p:nvPr/>
          </p:nvSpPr>
          <p:spPr>
            <a:xfrm>
              <a:off x="7759966" y="993341"/>
              <a:ext cx="1757909" cy="2335001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759966" y="1025315"/>
              <a:ext cx="1709655" cy="2145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Ongoing work:</a:t>
              </a:r>
            </a:p>
            <a:p>
              <a:pPr marL="0" marR="0" lvl="0" indent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Surface site investigation</a:t>
              </a:r>
            </a:p>
            <a:p>
              <a:pPr marR="0" lvl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GB" sz="1100" kern="0" dirty="0" smtClean="0">
                  <a:solidFill>
                    <a:srgbClr val="0055A0"/>
                  </a:solidFill>
                </a:rPr>
                <a:t>Spoil management study</a:t>
              </a:r>
            </a:p>
            <a:p>
              <a:pPr marR="0" lvl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Site investigation planning</a:t>
              </a: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lang="en-GB" sz="1100" kern="0" dirty="0">
                <a:solidFill>
                  <a:srgbClr val="0055A0"/>
                </a:solidFill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HE-LHC feasibility</a:t>
              </a:r>
              <a:r>
                <a:rPr kumimoji="0" lang="en-GB" sz="1100" b="0" i="0" u="none" strike="noStrike" kern="0" cap="none" spc="0" normalizeH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 and cost</a:t>
              </a: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lang="en-GB" sz="1100" kern="0" baseline="0" dirty="0">
                <a:solidFill>
                  <a:srgbClr val="0055A0"/>
                </a:solidFill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GB" sz="1100" kern="0" dirty="0" smtClean="0">
                  <a:solidFill>
                    <a:srgbClr val="0055A0"/>
                  </a:solidFill>
                </a:rPr>
                <a:t>Transfer line design</a:t>
              </a: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4879068" y="1501198"/>
            <a:ext cx="2064077" cy="2854880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4698" y="1510141"/>
            <a:ext cx="2018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Design development with integration</a:t>
            </a:r>
            <a:r>
              <a:rPr lang="en-GB" sz="1100" kern="0" dirty="0" smtClean="0">
                <a:solidFill>
                  <a:srgbClr val="0055A0"/>
                </a:solidFill>
              </a:rPr>
              <a:t>, including study to investigate feasibility of interaction region layout.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947362" y="4570364"/>
            <a:ext cx="797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Ongoing</a:t>
            </a:r>
            <a:endParaRPr lang="en-GB" sz="14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368" y="3222623"/>
            <a:ext cx="699933" cy="80010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3" r="17546"/>
          <a:stretch/>
        </p:blipFill>
        <p:spPr>
          <a:xfrm>
            <a:off x="7306790" y="2734897"/>
            <a:ext cx="1704845" cy="1392111"/>
          </a:xfrm>
          <a:prstGeom prst="rect">
            <a:avLst/>
          </a:prstGeom>
        </p:spPr>
      </p:pic>
      <p:pic>
        <p:nvPicPr>
          <p:cNvPr id="36" name="Picture 35"/>
          <p:cNvPicPr/>
          <p:nvPr/>
        </p:nvPicPr>
        <p:blipFill>
          <a:blip r:embed="rId4"/>
          <a:stretch>
            <a:fillRect/>
          </a:stretch>
        </p:blipFill>
        <p:spPr>
          <a:xfrm>
            <a:off x="517967" y="3343102"/>
            <a:ext cx="1907496" cy="6583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4091" y="2409476"/>
            <a:ext cx="1994459" cy="122418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0672" y="3764041"/>
            <a:ext cx="1268272" cy="38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72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01323" y="-48442"/>
            <a:ext cx="2758891" cy="764178"/>
          </a:xfrm>
        </p:spPr>
        <p:txBody>
          <a:bodyPr>
            <a:noAutofit/>
          </a:bodyPr>
          <a:lstStyle/>
          <a:p>
            <a:r>
              <a:rPr lang="en-GB" dirty="0" smtClean="0"/>
              <a:t>Scope of FCC-</a:t>
            </a:r>
            <a:r>
              <a:rPr lang="en-GB" dirty="0" err="1" smtClean="0"/>
              <a:t>hh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6" name="Picture 2" descr="C:\08proj\XX01_WTC-Dubai\Bilder\FCC-eh_Single tunne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819" y="795179"/>
            <a:ext cx="9062424" cy="511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ieren 80"/>
          <p:cNvGrpSpPr/>
          <p:nvPr/>
        </p:nvGrpSpPr>
        <p:grpSpPr>
          <a:xfrm>
            <a:off x="8003867" y="4879762"/>
            <a:ext cx="4188133" cy="1122081"/>
            <a:chOff x="6496050" y="4685569"/>
            <a:chExt cx="2985802" cy="910530"/>
          </a:xfrm>
        </p:grpSpPr>
        <p:grpSp>
          <p:nvGrpSpPr>
            <p:cNvPr id="9" name="Gruppieren 20"/>
            <p:cNvGrpSpPr/>
            <p:nvPr/>
          </p:nvGrpSpPr>
          <p:grpSpPr>
            <a:xfrm>
              <a:off x="6496050" y="4685569"/>
              <a:ext cx="1010822" cy="684980"/>
              <a:chOff x="6742696" y="333661"/>
              <a:chExt cx="1010822" cy="684980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90121" y="520692"/>
                <a:ext cx="563397" cy="4979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3" name="Gerade Verbindung mit Pfeil 3"/>
              <p:cNvCxnSpPr/>
              <p:nvPr/>
            </p:nvCxnSpPr>
            <p:spPr>
              <a:xfrm flipH="1" flipV="1">
                <a:off x="6742696" y="333661"/>
                <a:ext cx="606784" cy="21826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hteck 62"/>
            <p:cNvSpPr/>
            <p:nvPr/>
          </p:nvSpPr>
          <p:spPr>
            <a:xfrm>
              <a:off x="7506871" y="5121574"/>
              <a:ext cx="1974981" cy="474525"/>
            </a:xfrm>
            <a:prstGeom prst="rect">
              <a:avLst/>
            </a:prstGeom>
          </p:spPr>
          <p:txBody>
            <a:bodyPr wrap="square" lIns="36000" tIns="0" rIns="36000" bIns="0">
              <a:spAutoFit/>
            </a:bodyPr>
            <a:lstStyle/>
            <a:p>
              <a:r>
                <a:rPr lang="en-GB" sz="1400" b="1" dirty="0" smtClean="0"/>
                <a:t>Tunnels: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97.75 km of 5.5 dia. machine tunnel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 Approx. 8 km 5.5 </a:t>
              </a:r>
              <a:r>
                <a:rPr lang="en-GB" sz="1200" dirty="0" err="1" smtClean="0"/>
                <a:t>dia</a:t>
              </a:r>
              <a:r>
                <a:rPr lang="en-GB" sz="1200" dirty="0" smtClean="0"/>
                <a:t> by-pass tunnels</a:t>
              </a:r>
              <a:endParaRPr lang="en-GB" sz="1200" dirty="0"/>
            </a:p>
          </p:txBody>
        </p:sp>
      </p:grpSp>
      <p:grpSp>
        <p:nvGrpSpPr>
          <p:cNvPr id="14" name="Gruppieren 78"/>
          <p:cNvGrpSpPr/>
          <p:nvPr/>
        </p:nvGrpSpPr>
        <p:grpSpPr>
          <a:xfrm>
            <a:off x="5821279" y="722435"/>
            <a:ext cx="5230743" cy="1975487"/>
            <a:chOff x="4305300" y="481804"/>
            <a:chExt cx="5230743" cy="1975487"/>
          </a:xfrm>
        </p:grpSpPr>
        <p:grpSp>
          <p:nvGrpSpPr>
            <p:cNvPr id="15" name="Gruppieren 35"/>
            <p:cNvGrpSpPr/>
            <p:nvPr/>
          </p:nvGrpSpPr>
          <p:grpSpPr>
            <a:xfrm>
              <a:off x="4305300" y="481804"/>
              <a:ext cx="4626905" cy="1582403"/>
              <a:chOff x="4305300" y="481804"/>
              <a:chExt cx="4626905" cy="1582403"/>
            </a:xfrm>
          </p:grpSpPr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38235" y="481804"/>
                <a:ext cx="1393970" cy="15824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8" name="Gerade Verbindung mit Pfeil 31"/>
              <p:cNvCxnSpPr/>
              <p:nvPr/>
            </p:nvCxnSpPr>
            <p:spPr>
              <a:xfrm flipH="1">
                <a:off x="4305300" y="1512109"/>
                <a:ext cx="309459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32"/>
              <p:cNvCxnSpPr/>
              <p:nvPr/>
            </p:nvCxnSpPr>
            <p:spPr>
              <a:xfrm flipH="1">
                <a:off x="6296073" y="1512109"/>
                <a:ext cx="1103818" cy="33574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Rechteck 66"/>
            <p:cNvSpPr/>
            <p:nvPr/>
          </p:nvSpPr>
          <p:spPr>
            <a:xfrm>
              <a:off x="7399890" y="2057181"/>
              <a:ext cx="2136153" cy="400110"/>
            </a:xfrm>
            <a:prstGeom prst="rect">
              <a:avLst/>
            </a:prstGeom>
          </p:spPr>
          <p:txBody>
            <a:bodyPr wrap="none" lIns="36000" tIns="0" rIns="36000" bIns="0">
              <a:spAutoFit/>
            </a:bodyPr>
            <a:lstStyle/>
            <a:p>
              <a:r>
                <a:rPr lang="en-GB" sz="1400" b="1" dirty="0" smtClean="0"/>
                <a:t>Small Experimental Caverns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30 m x 35 m x 66m</a:t>
              </a:r>
              <a:endParaRPr lang="en-GB" sz="1200" dirty="0"/>
            </a:p>
          </p:txBody>
        </p:sp>
      </p:grpSp>
      <p:grpSp>
        <p:nvGrpSpPr>
          <p:cNvPr id="20" name="Gruppieren 79"/>
          <p:cNvGrpSpPr/>
          <p:nvPr/>
        </p:nvGrpSpPr>
        <p:grpSpPr>
          <a:xfrm>
            <a:off x="8288254" y="2941465"/>
            <a:ext cx="2657699" cy="1890216"/>
            <a:chOff x="6772275" y="2700834"/>
            <a:chExt cx="2657699" cy="1890216"/>
          </a:xfrm>
        </p:grpSpPr>
        <p:grpSp>
          <p:nvGrpSpPr>
            <p:cNvPr id="21" name="Gruppieren 47"/>
            <p:cNvGrpSpPr/>
            <p:nvPr/>
          </p:nvGrpSpPr>
          <p:grpSpPr>
            <a:xfrm>
              <a:off x="6772275" y="2700834"/>
              <a:ext cx="1738111" cy="1890216"/>
              <a:chOff x="6772275" y="2700834"/>
              <a:chExt cx="1738111" cy="1890216"/>
            </a:xfrm>
          </p:grpSpPr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70" t="33493" r="19349"/>
              <a:stretch/>
            </p:blipFill>
            <p:spPr bwMode="auto">
              <a:xfrm>
                <a:off x="7750030" y="2700834"/>
                <a:ext cx="760356" cy="8200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4" name="Gerade Verbindung mit Pfeil 43"/>
              <p:cNvCxnSpPr/>
              <p:nvPr/>
            </p:nvCxnSpPr>
            <p:spPr>
              <a:xfrm flipH="1" flipV="1">
                <a:off x="7305188" y="3028950"/>
                <a:ext cx="600563" cy="31705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mit Pfeil 46"/>
              <p:cNvCxnSpPr/>
              <p:nvPr/>
            </p:nvCxnSpPr>
            <p:spPr>
              <a:xfrm flipH="1">
                <a:off x="6772275" y="3346003"/>
                <a:ext cx="1133477" cy="124504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Rechteck 67"/>
            <p:cNvSpPr/>
            <p:nvPr/>
          </p:nvSpPr>
          <p:spPr>
            <a:xfrm>
              <a:off x="7834418" y="3573204"/>
              <a:ext cx="1595556" cy="400110"/>
            </a:xfrm>
            <a:prstGeom prst="rect">
              <a:avLst/>
            </a:prstGeom>
          </p:spPr>
          <p:txBody>
            <a:bodyPr wrap="none" lIns="36000" tIns="0" rIns="36000" bIns="0">
              <a:spAutoFit/>
            </a:bodyPr>
            <a:lstStyle/>
            <a:p>
              <a:r>
                <a:rPr lang="en-GB" sz="1400" b="1" dirty="0" smtClean="0"/>
                <a:t>Dump Caverns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10 m x 10 m x 50 m</a:t>
              </a:r>
              <a:endParaRPr lang="en-GB" sz="1200" dirty="0"/>
            </a:p>
          </p:txBody>
        </p:sp>
      </p:grpSp>
      <p:grpSp>
        <p:nvGrpSpPr>
          <p:cNvPr id="26" name="Gruppieren 77"/>
          <p:cNvGrpSpPr/>
          <p:nvPr/>
        </p:nvGrpSpPr>
        <p:grpSpPr>
          <a:xfrm>
            <a:off x="4955293" y="1852539"/>
            <a:ext cx="2591566" cy="3304675"/>
            <a:chOff x="3267076" y="1753100"/>
            <a:chExt cx="2591566" cy="3304675"/>
          </a:xfrm>
        </p:grpSpPr>
        <p:grpSp>
          <p:nvGrpSpPr>
            <p:cNvPr id="27" name="Gruppieren 36"/>
            <p:cNvGrpSpPr/>
            <p:nvPr/>
          </p:nvGrpSpPr>
          <p:grpSpPr>
            <a:xfrm>
              <a:off x="3267076" y="1753100"/>
              <a:ext cx="1894663" cy="3304675"/>
              <a:chOff x="3267076" y="1791200"/>
              <a:chExt cx="1894663" cy="3304675"/>
            </a:xfrm>
          </p:grpSpPr>
          <p:pic>
            <p:nvPicPr>
              <p:cNvPr id="29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25317" y="2325085"/>
                <a:ext cx="1636422" cy="1620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30" name="Gerade Verbindung mit Pfeil 24"/>
              <p:cNvCxnSpPr/>
              <p:nvPr/>
            </p:nvCxnSpPr>
            <p:spPr>
              <a:xfrm flipH="1">
                <a:off x="3267076" y="3818496"/>
                <a:ext cx="510703" cy="127737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mit Pfeil 25"/>
              <p:cNvCxnSpPr/>
              <p:nvPr/>
            </p:nvCxnSpPr>
            <p:spPr>
              <a:xfrm flipV="1">
                <a:off x="4568078" y="1791200"/>
                <a:ext cx="455429" cy="59372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Rechteck 68"/>
            <p:cNvSpPr/>
            <p:nvPr/>
          </p:nvSpPr>
          <p:spPr>
            <a:xfrm>
              <a:off x="3732941" y="4001996"/>
              <a:ext cx="2125701" cy="400110"/>
            </a:xfrm>
            <a:prstGeom prst="rect">
              <a:avLst/>
            </a:prstGeom>
          </p:spPr>
          <p:txBody>
            <a:bodyPr wrap="none" lIns="36000" tIns="0" rIns="36000" bIns="0">
              <a:spAutoFit/>
            </a:bodyPr>
            <a:lstStyle/>
            <a:p>
              <a:r>
                <a:rPr lang="en-GB" sz="1400" b="1" dirty="0" smtClean="0"/>
                <a:t>Large Experimental Caverns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35 m x 35 m x 66 m </a:t>
              </a:r>
              <a:endParaRPr lang="en-GB" sz="1200" dirty="0"/>
            </a:p>
          </p:txBody>
        </p:sp>
      </p:grpSp>
      <p:grpSp>
        <p:nvGrpSpPr>
          <p:cNvPr id="32" name="Gruppieren 73"/>
          <p:cNvGrpSpPr/>
          <p:nvPr/>
        </p:nvGrpSpPr>
        <p:grpSpPr>
          <a:xfrm>
            <a:off x="-19606" y="2850399"/>
            <a:ext cx="3816800" cy="3058156"/>
            <a:chOff x="-247709" y="3276363"/>
            <a:chExt cx="3306107" cy="3185125"/>
          </a:xfrm>
        </p:grpSpPr>
        <p:grpSp>
          <p:nvGrpSpPr>
            <p:cNvPr id="33" name="Gruppieren 59"/>
            <p:cNvGrpSpPr/>
            <p:nvPr/>
          </p:nvGrpSpPr>
          <p:grpSpPr>
            <a:xfrm>
              <a:off x="-247709" y="3276363"/>
              <a:ext cx="3306107" cy="2526440"/>
              <a:chOff x="-247709" y="3276363"/>
              <a:chExt cx="3306107" cy="2526440"/>
            </a:xfrm>
          </p:grpSpPr>
          <p:grpSp>
            <p:nvGrpSpPr>
              <p:cNvPr id="35" name="Gruppieren 52"/>
              <p:cNvGrpSpPr/>
              <p:nvPr/>
            </p:nvGrpSpPr>
            <p:grpSpPr>
              <a:xfrm>
                <a:off x="-247709" y="4317901"/>
                <a:ext cx="2795497" cy="1484902"/>
                <a:chOff x="6819235" y="3722591"/>
                <a:chExt cx="2795497" cy="1484902"/>
              </a:xfrm>
            </p:grpSpPr>
            <p:pic>
              <p:nvPicPr>
                <p:cNvPr id="3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9222"/>
                <a:stretch/>
              </p:blipFill>
              <p:spPr bwMode="auto">
                <a:xfrm>
                  <a:off x="6819235" y="3722591"/>
                  <a:ext cx="1986495" cy="14849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38" name="Gerade Verbindung mit Pfeil 23"/>
                <p:cNvCxnSpPr/>
                <p:nvPr/>
              </p:nvCxnSpPr>
              <p:spPr>
                <a:xfrm flipV="1">
                  <a:off x="8576025" y="3879220"/>
                  <a:ext cx="1038707" cy="66413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" name="Gerade Verbindung mit Pfeil 56"/>
              <p:cNvCxnSpPr/>
              <p:nvPr/>
            </p:nvCxnSpPr>
            <p:spPr>
              <a:xfrm flipV="1">
                <a:off x="1509080" y="3276363"/>
                <a:ext cx="1549318" cy="186230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Rechteck 74"/>
            <p:cNvSpPr/>
            <p:nvPr/>
          </p:nvSpPr>
          <p:spPr>
            <a:xfrm>
              <a:off x="106902" y="5820378"/>
              <a:ext cx="1340413" cy="641110"/>
            </a:xfrm>
            <a:prstGeom prst="rect">
              <a:avLst/>
            </a:prstGeom>
          </p:spPr>
          <p:txBody>
            <a:bodyPr wrap="none" lIns="36000" tIns="0" rIns="36000" bIns="0">
              <a:spAutoFit/>
            </a:bodyPr>
            <a:lstStyle/>
            <a:p>
              <a:r>
                <a:rPr lang="en-GB" sz="1400" b="1" dirty="0" smtClean="0"/>
                <a:t>Service Caverns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25 m x 15 m x 100 m</a:t>
              </a:r>
            </a:p>
            <a:p>
              <a:endParaRPr lang="en-GB" sz="1400" b="1" dirty="0"/>
            </a:p>
          </p:txBody>
        </p:sp>
      </p:grpSp>
      <p:grpSp>
        <p:nvGrpSpPr>
          <p:cNvPr id="39" name="Gruppieren 76"/>
          <p:cNvGrpSpPr/>
          <p:nvPr/>
        </p:nvGrpSpPr>
        <p:grpSpPr>
          <a:xfrm>
            <a:off x="184095" y="775088"/>
            <a:ext cx="4334164" cy="1759164"/>
            <a:chOff x="-1331884" y="534457"/>
            <a:chExt cx="4334164" cy="1759164"/>
          </a:xfrm>
        </p:grpSpPr>
        <p:grpSp>
          <p:nvGrpSpPr>
            <p:cNvPr id="40" name="Gruppieren 51"/>
            <p:cNvGrpSpPr/>
            <p:nvPr/>
          </p:nvGrpSpPr>
          <p:grpSpPr>
            <a:xfrm>
              <a:off x="99060" y="574487"/>
              <a:ext cx="2903220" cy="1719134"/>
              <a:chOff x="0" y="4513188"/>
              <a:chExt cx="3290611" cy="1948527"/>
            </a:xfrm>
          </p:grpSpPr>
          <p:pic>
            <p:nvPicPr>
              <p:cNvPr id="42" name="Picture 2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513188"/>
                <a:ext cx="2112800" cy="19485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43" name="Gerade Verbindung mit Pfeil 42"/>
              <p:cNvCxnSpPr/>
              <p:nvPr/>
            </p:nvCxnSpPr>
            <p:spPr>
              <a:xfrm flipV="1">
                <a:off x="1502004" y="5321659"/>
                <a:ext cx="1788607" cy="8413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Rechteck 75"/>
            <p:cNvSpPr/>
            <p:nvPr/>
          </p:nvSpPr>
          <p:spPr>
            <a:xfrm>
              <a:off x="-1331884" y="534457"/>
              <a:ext cx="1504027" cy="1323439"/>
            </a:xfrm>
            <a:prstGeom prst="rect">
              <a:avLst/>
            </a:prstGeom>
          </p:spPr>
          <p:txBody>
            <a:bodyPr wrap="square" lIns="36000" tIns="0" rIns="36000" bIns="0">
              <a:spAutoFit/>
            </a:bodyPr>
            <a:lstStyle/>
            <a:p>
              <a:r>
                <a:rPr lang="en-GB" sz="1400" b="1" dirty="0" smtClean="0"/>
                <a:t>Shafts:</a:t>
              </a:r>
            </a:p>
            <a:p>
              <a:r>
                <a:rPr lang="en-GB" sz="1200" dirty="0" smtClean="0"/>
                <a:t>Experimental Shafts:</a:t>
              </a:r>
            </a:p>
            <a:p>
              <a:r>
                <a:rPr lang="en-GB" sz="1200" dirty="0" smtClean="0"/>
                <a:t>15 m dia. + 10 m dia.</a:t>
              </a:r>
            </a:p>
            <a:p>
              <a:r>
                <a:rPr lang="en-GB" sz="1200" dirty="0" smtClean="0"/>
                <a:t>Service shafts:</a:t>
              </a:r>
            </a:p>
            <a:p>
              <a:r>
                <a:rPr lang="en-GB" sz="1200" dirty="0" smtClean="0"/>
                <a:t>12 m dia.</a:t>
              </a:r>
            </a:p>
            <a:p>
              <a:r>
                <a:rPr lang="en-GB" sz="1200" dirty="0" smtClean="0"/>
                <a:t>Magnet delivery shaft:</a:t>
              </a:r>
            </a:p>
            <a:p>
              <a:r>
                <a:rPr lang="en-GB" sz="1200" dirty="0" smtClean="0"/>
                <a:t>18 m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5923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0" r="14003"/>
          <a:stretch/>
        </p:blipFill>
        <p:spPr>
          <a:xfrm>
            <a:off x="5628732" y="933819"/>
            <a:ext cx="6680499" cy="524273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34593" y="0"/>
            <a:ext cx="1582271" cy="764178"/>
          </a:xfrm>
        </p:spPr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>
          <a:xfrm rot="410848">
            <a:off x="9178755" y="1572052"/>
            <a:ext cx="1043491" cy="623943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 rot="410848">
            <a:off x="7330234" y="5037808"/>
            <a:ext cx="1043491" cy="623943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09997" y="933819"/>
            <a:ext cx="7737412" cy="5736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Would be constructed at the same time as FCC-</a:t>
            </a:r>
            <a:r>
              <a:rPr lang="en-GB" sz="1800" dirty="0" err="1" smtClean="0"/>
              <a:t>hh</a:t>
            </a:r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Infrastructure must be able to accommodate both machines.</a:t>
            </a:r>
          </a:p>
          <a:p>
            <a:endParaRPr lang="en-GB" sz="1800" dirty="0"/>
          </a:p>
          <a:p>
            <a:r>
              <a:rPr lang="en-GB" sz="1800" dirty="0" smtClean="0"/>
              <a:t>Enlargements required at experiment points A and G.</a:t>
            </a:r>
          </a:p>
          <a:p>
            <a:endParaRPr lang="en-GB" sz="1800" dirty="0"/>
          </a:p>
          <a:p>
            <a:endParaRPr lang="en-GB" sz="18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endParaRPr lang="en-GB" sz="1800" dirty="0" smtClean="0"/>
          </a:p>
          <a:p>
            <a:pPr lvl="1"/>
            <a:endParaRPr lang="en-GB" sz="1400" dirty="0"/>
          </a:p>
          <a:p>
            <a:endParaRPr lang="en-GB" sz="1800" dirty="0" smtClean="0"/>
          </a:p>
          <a:p>
            <a:pPr marL="457200" lvl="1" indent="0">
              <a:buNone/>
            </a:pPr>
            <a:endParaRPr lang="en-GB" sz="1400" dirty="0" smtClean="0"/>
          </a:p>
          <a:p>
            <a:pPr lvl="1"/>
            <a:endParaRPr lang="en-GB" sz="14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73" y="3144150"/>
            <a:ext cx="4675977" cy="1534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346" y="4827986"/>
            <a:ext cx="981372" cy="6606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9986" y="4936413"/>
            <a:ext cx="811991" cy="4839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5548" y="4936413"/>
            <a:ext cx="814458" cy="5010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5969" y="4936413"/>
            <a:ext cx="758624" cy="50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5847" y="-74886"/>
            <a:ext cx="1582271" cy="764178"/>
          </a:xfrm>
        </p:spPr>
        <p:txBody>
          <a:bodyPr/>
          <a:lstStyle/>
          <a:p>
            <a:r>
              <a:rPr lang="en-GB" dirty="0" smtClean="0"/>
              <a:t>FCC-eh 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3" r="17546"/>
          <a:stretch/>
        </p:blipFill>
        <p:spPr>
          <a:xfrm>
            <a:off x="5676356" y="933819"/>
            <a:ext cx="6515644" cy="5320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 rot="20016776">
            <a:off x="7629896" y="1676750"/>
            <a:ext cx="1608155" cy="912858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210081" y="5127927"/>
            <a:ext cx="7737412" cy="1240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 b="1" dirty="0" smtClean="0"/>
          </a:p>
          <a:p>
            <a:pPr marL="0" indent="0">
              <a:buNone/>
            </a:pPr>
            <a:r>
              <a:rPr lang="en-GB" sz="1800" b="1" dirty="0" smtClean="0"/>
              <a:t>Civil Engineering of FCC-eh – </a:t>
            </a:r>
            <a:r>
              <a:rPr lang="en-GB" sz="1800" b="1" dirty="0" err="1" smtClean="0"/>
              <a:t>J.Osborne</a:t>
            </a:r>
            <a:r>
              <a:rPr lang="en-GB" sz="1800" b="1" dirty="0" smtClean="0"/>
              <a:t> </a:t>
            </a:r>
          </a:p>
          <a:p>
            <a:pPr marL="0" indent="0">
              <a:buNone/>
            </a:pPr>
            <a:r>
              <a:rPr lang="en-GB" sz="1800" b="1" dirty="0" smtClean="0"/>
              <a:t>Thursday 12</a:t>
            </a:r>
            <a:r>
              <a:rPr lang="en-GB" sz="1800" b="1" baseline="30000" dirty="0" smtClean="0"/>
              <a:t>th</a:t>
            </a:r>
            <a:r>
              <a:rPr lang="en-GB" sz="1800" b="1" dirty="0" smtClean="0"/>
              <a:t> April 9:00, </a:t>
            </a:r>
            <a:r>
              <a:rPr lang="en-GB" sz="1800" b="1" dirty="0" err="1" smtClean="0"/>
              <a:t>Berlage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Zaal</a:t>
            </a:r>
            <a:r>
              <a:rPr lang="en-GB" sz="1800" b="1" dirty="0" smtClean="0"/>
              <a:t> 1.9</a:t>
            </a:r>
          </a:p>
          <a:p>
            <a:endParaRPr lang="en-GB" sz="1800" dirty="0"/>
          </a:p>
          <a:p>
            <a:endParaRPr lang="en-GB" sz="18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endParaRPr lang="en-GB" sz="1800" dirty="0" smtClean="0"/>
          </a:p>
          <a:p>
            <a:pPr lvl="1"/>
            <a:endParaRPr lang="en-GB" sz="1400" dirty="0"/>
          </a:p>
          <a:p>
            <a:endParaRPr lang="en-GB" sz="1800" dirty="0" smtClean="0"/>
          </a:p>
          <a:p>
            <a:pPr marL="457200" lvl="1" indent="0">
              <a:buNone/>
            </a:pPr>
            <a:endParaRPr lang="en-GB" sz="1400" dirty="0" smtClean="0"/>
          </a:p>
          <a:p>
            <a:pPr lvl="1"/>
            <a:endParaRPr lang="en-GB" sz="14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5057"/>
          <a:stretch/>
        </p:blipFill>
        <p:spPr>
          <a:xfrm>
            <a:off x="712650" y="1426841"/>
            <a:ext cx="4843701" cy="329884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5468827" y="2133179"/>
            <a:ext cx="2244958" cy="3286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71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4739" y="-96118"/>
            <a:ext cx="1442421" cy="764178"/>
          </a:xfrm>
        </p:spPr>
        <p:txBody>
          <a:bodyPr/>
          <a:lstStyle/>
          <a:p>
            <a:r>
              <a:rPr lang="en-GB" dirty="0" smtClean="0"/>
              <a:t>HE-LHC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1" r="30313"/>
          <a:stretch/>
        </p:blipFill>
        <p:spPr>
          <a:xfrm>
            <a:off x="528274" y="3940208"/>
            <a:ext cx="2219569" cy="2284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3978" y="970310"/>
            <a:ext cx="54119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 HE-LHC modifications are required to house a new accelerator, including: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Cryogenic caverns and buildings</a:t>
            </a:r>
          </a:p>
          <a:p>
            <a:pPr lvl="1"/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Installation of fire separation walls including extension of the tunnel envelope each 400 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 Maintenance of the existing structure.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20875" r="37332" b="13176"/>
          <a:stretch/>
        </p:blipFill>
        <p:spPr>
          <a:xfrm>
            <a:off x="7772400" y="878456"/>
            <a:ext cx="3012140" cy="258366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943" y="3710940"/>
            <a:ext cx="2905125" cy="2179320"/>
          </a:xfrm>
          <a:prstGeom prst="rect">
            <a:avLst/>
          </a:prstGeom>
          <a:extLst/>
        </p:spPr>
      </p:pic>
      <p:sp>
        <p:nvSpPr>
          <p:cNvPr id="8" name="TextBox 4"/>
          <p:cNvSpPr txBox="1"/>
          <p:nvPr/>
        </p:nvSpPr>
        <p:spPr>
          <a:xfrm>
            <a:off x="3901477" y="5937428"/>
            <a:ext cx="2721610" cy="574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Crossrail – Cross Passage Temporary Frames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160" y="3530282"/>
            <a:ext cx="1912620" cy="2540635"/>
          </a:xfrm>
          <a:prstGeom prst="rect">
            <a:avLst/>
          </a:prstGeom>
        </p:spPr>
      </p:pic>
      <p:sp>
        <p:nvSpPr>
          <p:cNvPr id="10" name="TextBox 4"/>
          <p:cNvSpPr txBox="1"/>
          <p:nvPr/>
        </p:nvSpPr>
        <p:spPr>
          <a:xfrm>
            <a:off x="8180760" y="5992673"/>
            <a:ext cx="3697475" cy="463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Brisbane – Airport Link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2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(Similar ground to CERN)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66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039" r="9362"/>
          <a:stretch/>
        </p:blipFill>
        <p:spPr>
          <a:xfrm>
            <a:off x="7543273" y="778224"/>
            <a:ext cx="3709827" cy="5599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0199" y="661740"/>
            <a:ext cx="631256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Moraines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 charset="0"/>
              </a:rPr>
              <a:t>Glacial deposits comprising gravel, </a:t>
            </a:r>
            <a:r>
              <a:rPr lang="en-US" dirty="0" smtClean="0">
                <a:ea typeface="ＭＳ Ｐゴシック" charset="0"/>
              </a:rPr>
              <a:t>sands, silt </a:t>
            </a:r>
            <a:r>
              <a:rPr lang="en-US" dirty="0">
                <a:ea typeface="ＭＳ Ｐゴシック" charset="0"/>
              </a:rPr>
              <a:t>and clay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 charset="0"/>
              </a:rPr>
              <a:t>Water bearing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 charset="0"/>
              </a:rPr>
              <a:t>Low strength</a:t>
            </a:r>
          </a:p>
          <a:p>
            <a:endParaRPr lang="en-US" dirty="0">
              <a:ea typeface="ＭＳ Ｐゴシック" charset="0"/>
            </a:endParaRPr>
          </a:p>
          <a:p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Molasse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 charset="0"/>
              </a:rPr>
              <a:t>Mixture of sandstones, marls and formations of intermediate composition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ea typeface="ＭＳ Ｐゴシック" charset="0"/>
              </a:rPr>
              <a:t>Relatively </a:t>
            </a:r>
            <a:r>
              <a:rPr lang="en-US" dirty="0">
                <a:ea typeface="ＭＳ Ｐゴシック" charset="0"/>
              </a:rPr>
              <a:t>dry and stable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ea typeface="ＭＳ Ｐゴシック" charset="0"/>
              </a:rPr>
              <a:t>However</a:t>
            </a:r>
            <a:r>
              <a:rPr lang="en-US" dirty="0">
                <a:ea typeface="ＭＳ Ｐゴシック" charset="0"/>
              </a:rPr>
              <a:t>, some risk </a:t>
            </a:r>
            <a:r>
              <a:rPr lang="en-US" dirty="0" smtClean="0">
                <a:ea typeface="ＭＳ Ｐゴシック" charset="0"/>
              </a:rPr>
              <a:t>involved: structural </a:t>
            </a:r>
            <a:r>
              <a:rPr lang="en-US" dirty="0">
                <a:ea typeface="ＭＳ Ｐゴシック" charset="0"/>
              </a:rPr>
              <a:t>instability (swelling, creep, squeezing</a:t>
            </a:r>
            <a:r>
              <a:rPr lang="en-US" dirty="0" smtClean="0">
                <a:ea typeface="ＭＳ Ｐゴシック" charset="0"/>
              </a:rPr>
              <a:t>)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Limestone</a:t>
            </a:r>
            <a:endParaRPr lang="en-GB" b="1" dirty="0">
              <a:solidFill>
                <a:schemeClr val="accent1">
                  <a:lumMod val="50000"/>
                </a:schemeClr>
              </a:solidFill>
              <a:ea typeface="ＭＳ Ｐゴシック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 charset="0"/>
              </a:rPr>
              <a:t>Hard rock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ea typeface="ＭＳ Ｐゴシック" charset="0"/>
              </a:rPr>
              <a:t>In </a:t>
            </a:r>
            <a:r>
              <a:rPr lang="en-US" dirty="0">
                <a:ea typeface="ＭＳ Ｐゴシック" charset="0"/>
              </a:rPr>
              <a:t>this region fractures and karsts encountered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 charset="0"/>
              </a:rPr>
              <a:t>High inflow rates measured during LEP construction (600L/sec)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 charset="0"/>
              </a:rPr>
              <a:t>Clay-silt sediments in </a:t>
            </a:r>
            <a:r>
              <a:rPr lang="en-US" dirty="0" smtClean="0">
                <a:ea typeface="ＭＳ Ｐゴシック" charset="0"/>
              </a:rPr>
              <a:t>water filling karsts</a:t>
            </a:r>
            <a:endParaRPr lang="en-US" dirty="0">
              <a:ea typeface="ＭＳ Ｐゴシック" charset="0"/>
            </a:endParaRPr>
          </a:p>
          <a:p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188676" y="70338"/>
            <a:ext cx="56583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Introduction to the geology of the Geneva Basin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580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68318" y="-86062"/>
            <a:ext cx="2862431" cy="764178"/>
          </a:xfrm>
        </p:spPr>
        <p:txBody>
          <a:bodyPr/>
          <a:lstStyle/>
          <a:p>
            <a:r>
              <a:rPr lang="en-GB" dirty="0" smtClean="0"/>
              <a:t>Alignment Update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38" y="678116"/>
            <a:ext cx="8257675" cy="3114195"/>
          </a:xfrm>
        </p:spPr>
      </p:pic>
      <p:sp>
        <p:nvSpPr>
          <p:cNvPr id="4" name="TextBox 3"/>
          <p:cNvSpPr txBox="1"/>
          <p:nvPr/>
        </p:nvSpPr>
        <p:spPr>
          <a:xfrm>
            <a:off x="567489" y="4092934"/>
            <a:ext cx="114640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Following another round of geological review of the most challenging areas this is the baseline position considering: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Lowest risk for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Fastest and cheapest construction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Feasible positions for large span caverns (the most challenging structures)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 smtClean="0"/>
              <a:t>Not considering: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Results from initial feedback on surface site locations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6641" y="898699"/>
            <a:ext cx="2637651" cy="304392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804985" y="1654018"/>
            <a:ext cx="10739307" cy="1356103"/>
            <a:chOff x="804985" y="1654018"/>
            <a:chExt cx="10739307" cy="1356103"/>
          </a:xfrm>
        </p:grpSpPr>
        <p:grpSp>
          <p:nvGrpSpPr>
            <p:cNvPr id="9" name="Group 8"/>
            <p:cNvGrpSpPr/>
            <p:nvPr/>
          </p:nvGrpSpPr>
          <p:grpSpPr>
            <a:xfrm>
              <a:off x="804985" y="2549890"/>
              <a:ext cx="6551046" cy="460231"/>
              <a:chOff x="804985" y="2549890"/>
              <a:chExt cx="6551046" cy="460231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804985" y="2649416"/>
                <a:ext cx="797169" cy="343877"/>
              </a:xfrm>
              <a:prstGeom prst="ellipse">
                <a:avLst/>
              </a:prstGeom>
              <a:solidFill>
                <a:srgbClr val="FF0000">
                  <a:alpha val="42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720870" y="2549890"/>
                <a:ext cx="797169" cy="343877"/>
              </a:xfrm>
              <a:prstGeom prst="ellipse">
                <a:avLst/>
              </a:prstGeom>
              <a:solidFill>
                <a:srgbClr val="FF0000">
                  <a:alpha val="42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6558862" y="2666244"/>
                <a:ext cx="797169" cy="343877"/>
              </a:xfrm>
              <a:prstGeom prst="ellipse">
                <a:avLst/>
              </a:prstGeom>
              <a:solidFill>
                <a:srgbClr val="FF0000">
                  <a:alpha val="42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Oval 9"/>
            <p:cNvSpPr/>
            <p:nvPr/>
          </p:nvSpPr>
          <p:spPr>
            <a:xfrm>
              <a:off x="9211960" y="2340949"/>
              <a:ext cx="398585" cy="343877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11145707" y="2653565"/>
              <a:ext cx="398585" cy="343877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 rot="525938">
              <a:off x="10357687" y="1654018"/>
              <a:ext cx="471894" cy="250000"/>
            </a:xfrm>
            <a:prstGeom prst="ellipse">
              <a:avLst/>
            </a:prstGeom>
            <a:solidFill>
              <a:srgbClr val="FF0000">
                <a:alpha val="42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3220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1340</TotalTime>
  <Words>1342</Words>
  <Application>Microsoft Office PowerPoint</Application>
  <PresentationFormat>Widescreen</PresentationFormat>
  <Paragraphs>294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ＭＳ Ｐゴシック</vt:lpstr>
      <vt:lpstr>Arial</vt:lpstr>
      <vt:lpstr>Calibri</vt:lpstr>
      <vt:lpstr>Calibri Light</vt:lpstr>
      <vt:lpstr>Gill Sans</vt:lpstr>
      <vt:lpstr>Times New Roman</vt:lpstr>
      <vt:lpstr>Office Theme</vt:lpstr>
      <vt:lpstr>Civil Engineering Developments </vt:lpstr>
      <vt:lpstr>Agenda</vt:lpstr>
      <vt:lpstr>Study progress 2017/18</vt:lpstr>
      <vt:lpstr>Scope of FCC-hh </vt:lpstr>
      <vt:lpstr>FCC-ee </vt:lpstr>
      <vt:lpstr>FCC-eh </vt:lpstr>
      <vt:lpstr>HE-LHC</vt:lpstr>
      <vt:lpstr>PowerPoint Presentation</vt:lpstr>
      <vt:lpstr>Alignment Update</vt:lpstr>
      <vt:lpstr>Geology under lake</vt:lpstr>
      <vt:lpstr>Geology of Rhone and Arve valleys </vt:lpstr>
      <vt:lpstr>Geological Uncertainty along Alignment</vt:lpstr>
      <vt:lpstr>Typical tunnel cross-section</vt:lpstr>
      <vt:lpstr>Point F options</vt:lpstr>
      <vt:lpstr>Junction cavern refinement</vt:lpstr>
      <vt:lpstr>Experimental point layout options</vt:lpstr>
      <vt:lpstr>Cost and schedule study progress</vt:lpstr>
      <vt:lpstr>Construction Strategy </vt:lpstr>
      <vt:lpstr>Construction Schedule</vt:lpstr>
      <vt:lpstr>Spoil Management</vt:lpstr>
      <vt:lpstr>Ground Investigation Planning</vt:lpstr>
      <vt:lpstr>Other Future Steps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Engineering Developments</dc:title>
  <dc:creator>Joanna Louise Stanyard</dc:creator>
  <cp:lastModifiedBy>John Andrew Osborne</cp:lastModifiedBy>
  <cp:revision>84</cp:revision>
  <dcterms:created xsi:type="dcterms:W3CDTF">2018-03-22T13:18:26Z</dcterms:created>
  <dcterms:modified xsi:type="dcterms:W3CDTF">2018-04-06T13:42:21Z</dcterms:modified>
</cp:coreProperties>
</file>