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6" r:id="rId1"/>
  </p:sldMasterIdLst>
  <p:notesMasterIdLst>
    <p:notesMasterId r:id="rId32"/>
  </p:notesMasterIdLst>
  <p:handoutMasterIdLst>
    <p:handoutMasterId r:id="rId33"/>
  </p:handoutMasterIdLst>
  <p:sldIdLst>
    <p:sldId id="302" r:id="rId2"/>
    <p:sldId id="424" r:id="rId3"/>
    <p:sldId id="474" r:id="rId4"/>
    <p:sldId id="511" r:id="rId5"/>
    <p:sldId id="524" r:id="rId6"/>
    <p:sldId id="510" r:id="rId7"/>
    <p:sldId id="525" r:id="rId8"/>
    <p:sldId id="514" r:id="rId9"/>
    <p:sldId id="534" r:id="rId10"/>
    <p:sldId id="537" r:id="rId11"/>
    <p:sldId id="508" r:id="rId12"/>
    <p:sldId id="558" r:id="rId13"/>
    <p:sldId id="557" r:id="rId14"/>
    <p:sldId id="561" r:id="rId15"/>
    <p:sldId id="509" r:id="rId16"/>
    <p:sldId id="548" r:id="rId17"/>
    <p:sldId id="551" r:id="rId18"/>
    <p:sldId id="555" r:id="rId19"/>
    <p:sldId id="526" r:id="rId20"/>
    <p:sldId id="531" r:id="rId21"/>
    <p:sldId id="556" r:id="rId22"/>
    <p:sldId id="567" r:id="rId23"/>
    <p:sldId id="569" r:id="rId24"/>
    <p:sldId id="566" r:id="rId25"/>
    <p:sldId id="568" r:id="rId26"/>
    <p:sldId id="559" r:id="rId27"/>
    <p:sldId id="527" r:id="rId28"/>
    <p:sldId id="528" r:id="rId29"/>
    <p:sldId id="560" r:id="rId30"/>
    <p:sldId id="416" r:id="rId31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BC9C69A-5C3B-4242-B6F8-053E6992D3B5}">
          <p14:sldIdLst>
            <p14:sldId id="302"/>
            <p14:sldId id="424"/>
            <p14:sldId id="474"/>
            <p14:sldId id="511"/>
            <p14:sldId id="524"/>
            <p14:sldId id="510"/>
            <p14:sldId id="525"/>
            <p14:sldId id="514"/>
            <p14:sldId id="534"/>
            <p14:sldId id="537"/>
            <p14:sldId id="508"/>
            <p14:sldId id="558"/>
            <p14:sldId id="557"/>
            <p14:sldId id="561"/>
            <p14:sldId id="509"/>
            <p14:sldId id="548"/>
            <p14:sldId id="551"/>
            <p14:sldId id="555"/>
            <p14:sldId id="526"/>
            <p14:sldId id="531"/>
            <p14:sldId id="556"/>
            <p14:sldId id="567"/>
            <p14:sldId id="569"/>
            <p14:sldId id="566"/>
            <p14:sldId id="568"/>
            <p14:sldId id="559"/>
            <p14:sldId id="527"/>
            <p14:sldId id="528"/>
            <p14:sldId id="560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es-Mathieu Genton" initials="C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2060"/>
    <a:srgbClr val="1E5AAE"/>
    <a:srgbClr val="000000"/>
    <a:srgbClr val="FFFFFF"/>
    <a:srgbClr val="0055A0"/>
    <a:srgbClr val="62B8CE"/>
    <a:srgbClr val="BE4B48"/>
    <a:srgbClr val="7A5D9E"/>
    <a:srgbClr val="98B9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29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3E2E7-4F3E-434C-A3F7-E836F136F6CC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FD024-2AA8-4E32-852E-AEF0342380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764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A30EB-B107-4B8F-B15D-EA5FB8232CA9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48592-A6FD-47F8-BE10-36A6615E8F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2539158"/>
            <a:ext cx="10969139" cy="940443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82065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76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7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387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138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3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440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</a:t>
            </a:r>
            <a:endParaRPr lang="en-GB" dirty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09598" y="1746970"/>
            <a:ext cx="5650897" cy="648000"/>
          </a:xfrm>
          <a:ln w="12700" cap="rnd" cmpd="sng">
            <a:solidFill>
              <a:srgbClr val="FFC000"/>
            </a:solidFill>
            <a:round/>
          </a:ln>
        </p:spPr>
        <p:txBody>
          <a:bodyPr lIns="45720" tIns="0" rIns="45720" bIns="0" anchor="ctr">
            <a:noAutofit/>
          </a:bodyPr>
          <a:lstStyle>
            <a:lvl1pPr marL="0" indent="0" algn="l">
              <a:buNone/>
              <a:defRPr sz="2800">
                <a:effectLst>
                  <a:reflection endPos="0" dir="5400000" sy="-100000" algn="bl" rotWithShape="0"/>
                </a:effectLst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604752" y="2519488"/>
            <a:ext cx="5655743" cy="648000"/>
          </a:xfrm>
          <a:ln w="12700">
            <a:solidFill>
              <a:srgbClr val="FFC000"/>
            </a:solidFill>
          </a:ln>
        </p:spPr>
        <p:txBody>
          <a:bodyPr lIns="45720" tIns="0" rIns="45720" bIns="0" anchor="ctr">
            <a:noAutofit/>
          </a:bodyPr>
          <a:lstStyle>
            <a:lvl1pPr marL="0" indent="0" algn="l">
              <a:buNone/>
              <a:defRPr sz="2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604749" y="3292005"/>
            <a:ext cx="5655747" cy="648000"/>
          </a:xfrm>
          <a:ln w="12700">
            <a:solidFill>
              <a:srgbClr val="FFC000"/>
            </a:solidFill>
          </a:ln>
        </p:spPr>
        <p:txBody>
          <a:bodyPr lIns="45720" tIns="0" rIns="45720" bIns="0" anchor="ctr">
            <a:noAutofit/>
          </a:bodyPr>
          <a:lstStyle>
            <a:lvl1pPr marL="0" indent="0" algn="l">
              <a:buNone/>
              <a:defRPr sz="2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604748" y="4064522"/>
            <a:ext cx="5655749" cy="648000"/>
          </a:xfrm>
          <a:ln w="12700">
            <a:solidFill>
              <a:srgbClr val="FFC000"/>
            </a:solidFill>
          </a:ln>
        </p:spPr>
        <p:txBody>
          <a:bodyPr lIns="45720" tIns="0" rIns="45720" bIns="0" anchor="ctr">
            <a:noAutofit/>
          </a:bodyPr>
          <a:lstStyle>
            <a:lvl1pPr marL="0" indent="0" algn="l">
              <a:buNone/>
              <a:defRPr sz="2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609598" y="4837039"/>
            <a:ext cx="5650897" cy="648000"/>
          </a:xfrm>
          <a:ln w="12700">
            <a:solidFill>
              <a:srgbClr val="FFC000"/>
            </a:solidFill>
          </a:ln>
        </p:spPr>
        <p:txBody>
          <a:bodyPr lIns="45720" tIns="0" rIns="45720" bIns="0" anchor="ctr">
            <a:noAutofit/>
          </a:bodyPr>
          <a:lstStyle>
            <a:lvl1pPr marL="0" indent="0" algn="l">
              <a:buNone/>
              <a:defRPr sz="2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6464301" y="1746250"/>
            <a:ext cx="1489528" cy="64928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GB" dirty="0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6"/>
          </p:nvPr>
        </p:nvSpPr>
        <p:spPr>
          <a:xfrm>
            <a:off x="6464301" y="2519488"/>
            <a:ext cx="1489529" cy="649288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GB" dirty="0"/>
          </a:p>
        </p:txBody>
      </p:sp>
      <p:sp>
        <p:nvSpPr>
          <p:cNvPr id="24" name="Picture Placeholder 21"/>
          <p:cNvSpPr>
            <a:spLocks noGrp="1"/>
          </p:cNvSpPr>
          <p:nvPr>
            <p:ph type="pic" sz="quarter" idx="17"/>
          </p:nvPr>
        </p:nvSpPr>
        <p:spPr>
          <a:xfrm>
            <a:off x="6463276" y="3296541"/>
            <a:ext cx="1490555" cy="649288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GB" dirty="0"/>
          </a:p>
        </p:txBody>
      </p:sp>
      <p:sp>
        <p:nvSpPr>
          <p:cNvPr id="25" name="Picture Placeholder 21"/>
          <p:cNvSpPr>
            <a:spLocks noGrp="1"/>
          </p:cNvSpPr>
          <p:nvPr>
            <p:ph type="pic" sz="quarter" idx="18"/>
          </p:nvPr>
        </p:nvSpPr>
        <p:spPr>
          <a:xfrm>
            <a:off x="6463274" y="4058698"/>
            <a:ext cx="1490556" cy="649288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GB" dirty="0"/>
          </a:p>
        </p:txBody>
      </p:sp>
      <p:sp>
        <p:nvSpPr>
          <p:cNvPr id="26" name="Picture Placeholder 21"/>
          <p:cNvSpPr>
            <a:spLocks noGrp="1"/>
          </p:cNvSpPr>
          <p:nvPr>
            <p:ph type="pic" sz="quarter" idx="19"/>
          </p:nvPr>
        </p:nvSpPr>
        <p:spPr>
          <a:xfrm>
            <a:off x="6464301" y="4837607"/>
            <a:ext cx="1489531" cy="649288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5493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67200" y="3391124"/>
            <a:ext cx="3657600" cy="963162"/>
          </a:xfrm>
        </p:spPr>
        <p:txBody>
          <a:bodyPr lIns="45720" tIns="0" rIns="45720" bIns="0" anchor="ctr"/>
          <a:lstStyle>
            <a:lvl1pPr marL="0" indent="0" algn="ctr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8439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0023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7699597" cy="940443"/>
          </a:xfrm>
        </p:spPr>
        <p:txBody>
          <a:bodyPr>
            <a:normAutofit/>
          </a:bodyPr>
          <a:lstStyle>
            <a:lvl1pPr algn="l">
              <a:defRPr sz="3600"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8309198" y="233363"/>
            <a:ext cx="3269541" cy="940572"/>
          </a:xfrm>
          <a:solidFill>
            <a:srgbClr val="FFC000"/>
          </a:solidFill>
        </p:spPr>
        <p:txBody>
          <a:bodyPr anchor="ctr" anchorCtr="0">
            <a:normAutofit/>
          </a:bodyPr>
          <a:lstStyle>
            <a:lvl1pPr marL="36576" indent="0" algn="ctr">
              <a:buNone/>
              <a:defRPr sz="2400">
                <a:solidFill>
                  <a:srgbClr val="0055A0"/>
                </a:solidFill>
                <a:latin typeface="Calibri" panose="020F0502020204030204" pitchFamily="34" charset="0"/>
              </a:defRPr>
            </a:lvl1pPr>
            <a:lvl4pPr marL="1042416" indent="0">
              <a:buNone/>
              <a:defRPr/>
            </a:lvl4pPr>
            <a:lvl5pPr marL="1307592" indent="0">
              <a:buNone/>
              <a:defRPr/>
            </a:lvl5pPr>
          </a:lstStyle>
          <a:p>
            <a:pPr lvl="0"/>
            <a:r>
              <a:rPr lang="en-US" dirty="0" smtClean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141132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366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5401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00070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892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Energy</a:t>
            </a:r>
            <a:r>
              <a:rPr kumimoji="0" lang="fr-CH" dirty="0" smtClean="0"/>
              <a:t> for </a:t>
            </a:r>
            <a:r>
              <a:rPr kumimoji="0" lang="fr-CH" dirty="0" err="1" smtClean="0"/>
              <a:t>Sustainable</a:t>
            </a:r>
            <a:r>
              <a:rPr kumimoji="0" lang="fr-CH" dirty="0" smtClean="0"/>
              <a:t> Science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1124671" y="6328702"/>
            <a:ext cx="2658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55A0">
                    <a:tint val="75000"/>
                  </a:srgbClr>
                </a:solidFill>
              </a:rPr>
              <a:t>Electrical Power Converters Group</a:t>
            </a:r>
            <a:r>
              <a:rPr lang="en-US" sz="900" baseline="0" dirty="0" smtClean="0">
                <a:solidFill>
                  <a:srgbClr val="0055A0">
                    <a:tint val="75000"/>
                  </a:srgbClr>
                </a:solidFill>
              </a:rPr>
              <a:t> Thomas H</a:t>
            </a:r>
            <a:r>
              <a:rPr lang="de-AT" sz="900" baseline="0" dirty="0" smtClean="0">
                <a:solidFill>
                  <a:srgbClr val="0055A0">
                    <a:tint val="75000"/>
                  </a:srgbClr>
                </a:solidFill>
              </a:rPr>
              <a:t>oehn</a:t>
            </a:r>
            <a:endParaRPr lang="en-US" sz="900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3948882" y="6328702"/>
            <a:ext cx="4290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55A0">
                    <a:tint val="75000"/>
                  </a:srgbClr>
                </a:solidFill>
              </a:rPr>
              <a:t>4</a:t>
            </a:r>
            <a:r>
              <a:rPr lang="en-US" sz="900" baseline="30000" dirty="0" smtClean="0">
                <a:solidFill>
                  <a:srgbClr val="0055A0">
                    <a:tint val="75000"/>
                  </a:srgbClr>
                </a:solidFill>
              </a:rPr>
              <a:t>th</a:t>
            </a:r>
            <a:r>
              <a:rPr lang="en-US" sz="900" dirty="0" smtClean="0">
                <a:solidFill>
                  <a:srgbClr val="0055A0">
                    <a:tint val="75000"/>
                  </a:srgbClr>
                </a:solidFill>
              </a:rPr>
              <a:t> Annual Meeting of the Future Circular Collider Study </a:t>
            </a:r>
          </a:p>
          <a:p>
            <a:pPr algn="ctr"/>
            <a:r>
              <a:rPr lang="en-US" sz="900" dirty="0" smtClean="0">
                <a:solidFill>
                  <a:srgbClr val="0055A0">
                    <a:tint val="75000"/>
                  </a:srgbClr>
                </a:solidFill>
              </a:rPr>
              <a:t>9-13 April 2018,</a:t>
            </a:r>
            <a:r>
              <a:rPr lang="en-US" sz="900" baseline="0" dirty="0" smtClean="0">
                <a:solidFill>
                  <a:srgbClr val="0055A0">
                    <a:tint val="75000"/>
                  </a:srgbClr>
                </a:solidFill>
              </a:rPr>
              <a:t> Amsterdam</a:t>
            </a:r>
            <a:endParaRPr lang="en-US" sz="900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Date Placeholder 1"/>
          <p:cNvSpPr txBox="1">
            <a:spLocks/>
          </p:cNvSpPr>
          <p:nvPr userDrawn="1"/>
        </p:nvSpPr>
        <p:spPr>
          <a:xfrm>
            <a:off x="10742070" y="6356351"/>
            <a:ext cx="8366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6C64F7D-9926-4585-857C-9FA77EBFE1AA}" type="slidenum">
              <a:rPr lang="en-US" sz="2400" b="1" smtClean="0"/>
              <a:t>‹#›</a:t>
            </a:fld>
            <a:endParaRPr lang="en-US" sz="900" b="1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8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30" r:id="rId2"/>
    <p:sldLayoutId id="2147483722" r:id="rId3"/>
    <p:sldLayoutId id="2147483723" r:id="rId4"/>
    <p:sldLayoutId id="2147483731" r:id="rId5"/>
    <p:sldLayoutId id="2147483724" r:id="rId6"/>
    <p:sldLayoutId id="2147483725" r:id="rId7"/>
    <p:sldLayoutId id="2147483726" r:id="rId8"/>
    <p:sldLayoutId id="2147483727" r:id="rId9"/>
    <p:sldLayoutId id="2147483729" r:id="rId10"/>
    <p:sldLayoutId id="2147483696" r:id="rId11"/>
    <p:sldLayoutId id="2147483678" r:id="rId12"/>
    <p:sldLayoutId id="2147483692" r:id="rId13"/>
    <p:sldLayoutId id="2147483717" r:id="rId14"/>
    <p:sldLayoutId id="214748369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3.emf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71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 at </a:t>
            </a:r>
            <a:r>
              <a:rPr lang="en-GB" dirty="0" smtClean="0"/>
              <a:t>System-Level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3776" lvl="1">
              <a:buSzPct val="80000"/>
            </a:pPr>
            <a:r>
              <a:rPr lang="en-GB" sz="3000" dirty="0">
                <a:sym typeface="Wingdings" panose="05000000000000000000" pitchFamily="2" charset="2"/>
              </a:rPr>
              <a:t>Provides the immunity of transient voltage dips for the complete FCC distribution grid</a:t>
            </a:r>
          </a:p>
          <a:p>
            <a:pPr marL="493776" lvl="1">
              <a:buSzPct val="80000"/>
            </a:pPr>
            <a:r>
              <a:rPr lang="en-GB" sz="3000" dirty="0">
                <a:sym typeface="Wingdings" panose="05000000000000000000" pitchFamily="2" charset="2"/>
              </a:rPr>
              <a:t>Release pressure when designing equipment</a:t>
            </a:r>
          </a:p>
          <a:p>
            <a:pPr marL="493776" lvl="1">
              <a:buSzPct val="80000"/>
            </a:pPr>
            <a:r>
              <a:rPr lang="en-GB" sz="3000" dirty="0">
                <a:sym typeface="Wingdings" panose="05000000000000000000" pitchFamily="2" charset="2"/>
              </a:rPr>
              <a:t>Three solutions are under study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Transient Voltage Dips</a:t>
            </a:r>
          </a:p>
        </p:txBody>
      </p:sp>
    </p:spTree>
    <p:extLst>
      <p:ext uri="{BB962C8B-B14F-4D97-AF65-F5344CB8AC3E}">
        <p14:creationId xmlns:p14="http://schemas.microsoft.com/office/powerpoint/2010/main" val="39912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noFill/>
        </p:spPr>
        <p:txBody>
          <a:bodyPr/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</p:spPr>
        <p:txBody>
          <a:bodyPr/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</p:spPr>
        <p:txBody>
          <a:bodyPr/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</p:spPr>
        <p:txBody>
          <a:bodyPr/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solidFill>
            <a:srgbClr val="FFC000"/>
          </a:solidFill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dirty="0">
                <a:sym typeface="Wingdings" panose="05000000000000000000" pitchFamily="2" charset="2"/>
              </a:rPr>
              <a:t>Dynamic Voltage Restorer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5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Economical: series injection of the </a:t>
            </a:r>
            <a:r>
              <a:rPr lang="el-GR" dirty="0" smtClean="0">
                <a:latin typeface="GreekC" panose="00000400000000000000" pitchFamily="2" charset="0"/>
                <a:cs typeface="GreekC" panose="00000400000000000000" pitchFamily="2" charset="0"/>
              </a:rPr>
              <a:t>Δ</a:t>
            </a:r>
            <a:r>
              <a:rPr lang="en-GB" dirty="0" smtClean="0"/>
              <a:t>u</a:t>
            </a:r>
          </a:p>
          <a:p>
            <a:r>
              <a:rPr lang="en-GB" dirty="0" smtClean="0"/>
              <a:t>Reaction time &lt; 1ms</a:t>
            </a:r>
          </a:p>
          <a:p>
            <a:r>
              <a:rPr lang="en-GB" dirty="0" smtClean="0"/>
              <a:t>Already </a:t>
            </a:r>
            <a:r>
              <a:rPr lang="en-GB" dirty="0"/>
              <a:t>used for critical production processes</a:t>
            </a:r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Dynamic Voltage Restorer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849" y="3194222"/>
            <a:ext cx="4964353" cy="253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Principle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Dynamic Voltage Restorer</a:t>
            </a:r>
            <a:endParaRPr lang="en-GB" dirty="0"/>
          </a:p>
        </p:txBody>
      </p:sp>
      <p:pic>
        <p:nvPicPr>
          <p:cNvPr id="6" name="Content Placeholder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50975"/>
            <a:ext cx="3058298" cy="22937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702" y="3850975"/>
            <a:ext cx="3058298" cy="22937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479" y="1441429"/>
            <a:ext cx="3058296" cy="22937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849" y="3194222"/>
            <a:ext cx="4964353" cy="25393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55446" t="19524" r="5848" b="10477"/>
          <a:stretch/>
        </p:blipFill>
        <p:spPr>
          <a:xfrm>
            <a:off x="1305309" y="1272986"/>
            <a:ext cx="9577719" cy="487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8"/>
          <a:stretch/>
        </p:blipFill>
        <p:spPr>
          <a:xfrm>
            <a:off x="6094627" y="3218936"/>
            <a:ext cx="4228539" cy="29257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</a:t>
            </a:r>
            <a:r>
              <a:rPr lang="en-GB" dirty="0"/>
              <a:t>integrated in classical AC distribution </a:t>
            </a:r>
            <a:r>
              <a:rPr lang="en-GB" dirty="0" smtClean="0"/>
              <a:t>grid</a:t>
            </a:r>
          </a:p>
          <a:p>
            <a:pPr lvl="1"/>
            <a:r>
              <a:rPr lang="en-GB" dirty="0"/>
              <a:t>By-pass switch for downstream selectivity of the protection </a:t>
            </a:r>
            <a:r>
              <a:rPr lang="en-GB" dirty="0" smtClean="0"/>
              <a:t>system</a:t>
            </a:r>
          </a:p>
          <a:p>
            <a:r>
              <a:rPr lang="en-GB" dirty="0"/>
              <a:t>Several voltage levels are </a:t>
            </a:r>
            <a:r>
              <a:rPr lang="en-GB" dirty="0" smtClean="0"/>
              <a:t>possible</a:t>
            </a:r>
            <a:endParaRPr lang="en-GB" dirty="0"/>
          </a:p>
          <a:p>
            <a:r>
              <a:rPr lang="en-GB" dirty="0" smtClean="0"/>
              <a:t>Size </a:t>
            </a:r>
            <a:r>
              <a:rPr lang="en-GB" dirty="0"/>
              <a:t>to supply a 50MVA </a:t>
            </a:r>
            <a:r>
              <a:rPr lang="en-GB" dirty="0" smtClean="0"/>
              <a:t>load: </a:t>
            </a:r>
          </a:p>
          <a:p>
            <a:pPr marL="36576" indent="0">
              <a:buNone/>
            </a:pPr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Applied for FCC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Dynamic Voltage Restorer</a:t>
            </a:r>
            <a:endParaRPr lang="en-GB" dirty="0"/>
          </a:p>
        </p:txBody>
      </p:sp>
      <p:sp>
        <p:nvSpPr>
          <p:cNvPr id="7" name="Cube 6"/>
          <p:cNvSpPr/>
          <p:nvPr/>
        </p:nvSpPr>
        <p:spPr>
          <a:xfrm>
            <a:off x="2827981" y="4128343"/>
            <a:ext cx="2827638" cy="986601"/>
          </a:xfrm>
          <a:prstGeom prst="cube">
            <a:avLst/>
          </a:prstGeom>
          <a:solidFill>
            <a:schemeClr val="accent1"/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8" name="Cube 7"/>
          <p:cNvSpPr/>
          <p:nvPr/>
        </p:nvSpPr>
        <p:spPr>
          <a:xfrm>
            <a:off x="2420208" y="4532244"/>
            <a:ext cx="2827638" cy="986601"/>
          </a:xfrm>
          <a:prstGeom prst="cube">
            <a:avLst/>
          </a:prstGeom>
          <a:solidFill>
            <a:schemeClr val="accent1"/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420208" y="5774578"/>
            <a:ext cx="2552014" cy="0"/>
          </a:xfrm>
          <a:prstGeom prst="straightConnector1">
            <a:avLst/>
          </a:prstGeom>
          <a:ln>
            <a:solidFill>
              <a:srgbClr val="00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26254" y="5845647"/>
            <a:ext cx="81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197949" y="4884185"/>
            <a:ext cx="651044" cy="678672"/>
          </a:xfrm>
          <a:prstGeom prst="straightConnector1">
            <a:avLst/>
          </a:prstGeom>
          <a:ln>
            <a:solidFill>
              <a:srgbClr val="00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8832961">
            <a:off x="5370663" y="5044730"/>
            <a:ext cx="81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 </a:t>
            </a:r>
            <a:r>
              <a:rPr lang="en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0400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noFill/>
        </p:spPr>
        <p:txBody>
          <a:bodyPr/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  <a:solidFill>
            <a:srgbClr val="FFC000"/>
          </a:solidFill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</p:spPr>
        <p:txBody>
          <a:bodyPr/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</p:spPr>
        <p:txBody>
          <a:bodyPr/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dirty="0">
                <a:sym typeface="Wingdings" panose="05000000000000000000" pitchFamily="2" charset="2"/>
              </a:rPr>
              <a:t>Dynamic Voltage Restorer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47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for DC power transmission</a:t>
            </a:r>
          </a:p>
          <a:p>
            <a:r>
              <a:rPr lang="en-GB" dirty="0" smtClean="0"/>
              <a:t>Decoupling from the supplying grid</a:t>
            </a:r>
          </a:p>
          <a:p>
            <a:r>
              <a:rPr lang="en-GB" dirty="0" smtClean="0"/>
              <a:t>Protected from external disturbances</a:t>
            </a:r>
          </a:p>
          <a:p>
            <a:r>
              <a:rPr lang="en-GB" dirty="0" smtClean="0"/>
              <a:t>Provide reactive power at the load side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Back-to-Back HVDC Link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30" y="4022874"/>
            <a:ext cx="6573795" cy="161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Design Considerations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Rectifier design</a:t>
            </a:r>
          </a:p>
          <a:p>
            <a:r>
              <a:rPr lang="en-GB" dirty="0" smtClean="0"/>
              <a:t>DC link design</a:t>
            </a:r>
          </a:p>
          <a:p>
            <a:r>
              <a:rPr lang="en-GB" dirty="0" smtClean="0"/>
              <a:t>Inverter design</a:t>
            </a:r>
          </a:p>
          <a:p>
            <a:r>
              <a:rPr lang="en-GB" dirty="0" smtClean="0"/>
              <a:t>For example: hybrid solution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Back-to-Back HVDC Link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211" y="3467615"/>
            <a:ext cx="9144000" cy="272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Applied for FCC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 integrated in classical AC distribution grid</a:t>
            </a:r>
          </a:p>
          <a:p>
            <a:pPr lvl="1"/>
            <a:r>
              <a:rPr lang="en-GB" dirty="0"/>
              <a:t>By-pass switch for downstream selectivity of the protection system</a:t>
            </a:r>
          </a:p>
          <a:p>
            <a:r>
              <a:rPr lang="en-GB" dirty="0"/>
              <a:t>Several voltage levels are </a:t>
            </a:r>
            <a:r>
              <a:rPr lang="en-GB" dirty="0" smtClean="0"/>
              <a:t>possible</a:t>
            </a:r>
          </a:p>
          <a:p>
            <a:r>
              <a:rPr lang="en-GB" dirty="0" smtClean="0"/>
              <a:t>Size </a:t>
            </a:r>
            <a:r>
              <a:rPr lang="en-GB" dirty="0"/>
              <a:t>to supply a 50MVA </a:t>
            </a:r>
            <a:r>
              <a:rPr lang="en-GB" dirty="0" smtClean="0"/>
              <a:t>load:</a:t>
            </a: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Back-to-Back HVDC Link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1"/>
          <a:stretch/>
        </p:blipFill>
        <p:spPr>
          <a:xfrm>
            <a:off x="6633520" y="3314049"/>
            <a:ext cx="4034480" cy="277783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743332" y="5389671"/>
            <a:ext cx="3317790" cy="0"/>
          </a:xfrm>
          <a:prstGeom prst="straightConnector1">
            <a:avLst/>
          </a:prstGeom>
          <a:ln>
            <a:solidFill>
              <a:srgbClr val="00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94454" y="5454561"/>
            <a:ext cx="81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061123" y="4356431"/>
            <a:ext cx="1495167" cy="1033240"/>
          </a:xfrm>
          <a:prstGeom prst="straightConnector1">
            <a:avLst/>
          </a:prstGeom>
          <a:ln>
            <a:solidFill>
              <a:srgbClr val="00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329028">
            <a:off x="5746552" y="4806013"/>
            <a:ext cx="81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20m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1798938" y="5270832"/>
            <a:ext cx="3262185" cy="6179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061122" y="4291543"/>
            <a:ext cx="1421026" cy="979289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798937" y="4291542"/>
            <a:ext cx="1421026" cy="979289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3219964" y="4286829"/>
            <a:ext cx="3262185" cy="6179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97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noFill/>
        </p:spPr>
        <p:txBody>
          <a:bodyPr/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</p:spPr>
        <p:txBody>
          <a:bodyPr/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  <a:solidFill>
            <a:srgbClr val="FFC000"/>
          </a:solidFill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dirty="0">
                <a:sym typeface="Wingdings" panose="05000000000000000000" pitchFamily="2" charset="2"/>
              </a:rPr>
              <a:t>Dynamic Voltage Restorer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33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Advanced Power-Quality Technologies for Future Circular Collider (FCC)</a:t>
            </a:r>
            <a:endParaRPr lang="en-GB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3840644" y="4032417"/>
            <a:ext cx="4507966" cy="854680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Thomas Hoe</a:t>
            </a:r>
            <a:r>
              <a:rPr lang="de-AT" dirty="0" err="1"/>
              <a:t>hn</a:t>
            </a:r>
            <a:endParaRPr lang="de-AT" dirty="0"/>
          </a:p>
          <a:p>
            <a:r>
              <a:rPr lang="de-AT" sz="1100" dirty="0" err="1"/>
              <a:t>PhD</a:t>
            </a:r>
            <a:r>
              <a:rPr lang="de-AT" sz="1100" dirty="0"/>
              <a:t>-Student</a:t>
            </a:r>
          </a:p>
          <a:p>
            <a:r>
              <a:rPr lang="de-AT" sz="1100" dirty="0" err="1"/>
              <a:t>Electrical</a:t>
            </a:r>
            <a:r>
              <a:rPr lang="de-AT" sz="1100" dirty="0"/>
              <a:t> Power Converters Group / Graz University </a:t>
            </a:r>
            <a:r>
              <a:rPr lang="de-AT" sz="1100" dirty="0" err="1"/>
              <a:t>of</a:t>
            </a:r>
            <a:r>
              <a:rPr lang="de-AT" sz="1100" dirty="0"/>
              <a:t> Technology</a:t>
            </a:r>
          </a:p>
          <a:p>
            <a:endParaRPr lang="de-AT" sz="1100" dirty="0"/>
          </a:p>
        </p:txBody>
      </p:sp>
    </p:spTree>
    <p:extLst>
      <p:ext uri="{BB962C8B-B14F-4D97-AF65-F5344CB8AC3E}">
        <p14:creationId xmlns:p14="http://schemas.microsoft.com/office/powerpoint/2010/main" val="297574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06" y="2971800"/>
            <a:ext cx="3228188" cy="31728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electro magnetic interference</a:t>
            </a:r>
          </a:p>
          <a:p>
            <a:r>
              <a:rPr lang="en-GB" dirty="0" smtClean="0"/>
              <a:t>Higher power transmission capability</a:t>
            </a:r>
          </a:p>
          <a:p>
            <a:r>
              <a:rPr lang="en-GB" dirty="0" smtClean="0"/>
              <a:t>Efficient large scale energy recovery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Grid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9319" y="2922374"/>
            <a:ext cx="2323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One powering point of FCC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4519" y="5498368"/>
            <a:ext cx="2323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bending dipoles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698016" y="5912708"/>
            <a:ext cx="322946" cy="23199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6671" y="5800765"/>
            <a:ext cx="232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Compressor motor</a:t>
            </a:r>
          </a:p>
        </p:txBody>
      </p:sp>
    </p:spTree>
    <p:extLst>
      <p:ext uri="{BB962C8B-B14F-4D97-AF65-F5344CB8AC3E}">
        <p14:creationId xmlns:p14="http://schemas.microsoft.com/office/powerpoint/2010/main" val="281976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Recovery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</a:t>
            </a:r>
            <a:r>
              <a:rPr lang="en-GB" dirty="0" smtClean="0"/>
              <a:t>Grid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62439"/>
            <a:ext cx="4714569" cy="4543948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585452" y="2684206"/>
            <a:ext cx="486696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811161" y="4547419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2445773" y="4547419"/>
            <a:ext cx="137650" cy="796414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609600" y="1325607"/>
            <a:ext cx="5385619" cy="4667421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138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Recovery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</a:t>
            </a:r>
            <a:r>
              <a:rPr lang="en-GB" dirty="0" smtClean="0"/>
              <a:t>Grid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62439"/>
            <a:ext cx="4714569" cy="4543948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842" y="1262439"/>
            <a:ext cx="4714568" cy="4543948"/>
          </a:xfrm>
        </p:spPr>
      </p:pic>
      <p:sp>
        <p:nvSpPr>
          <p:cNvPr id="15" name="Down Arrow 14"/>
          <p:cNvSpPr/>
          <p:nvPr/>
        </p:nvSpPr>
        <p:spPr>
          <a:xfrm>
            <a:off x="1585452" y="2684206"/>
            <a:ext cx="486696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811161" y="4547419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2445773" y="4547419"/>
            <a:ext cx="137650" cy="796414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7669160" y="2684206"/>
            <a:ext cx="92181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6478879" y="4547418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 rot="10800000">
            <a:off x="7964128" y="4415123"/>
            <a:ext cx="280219" cy="928710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0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Recovery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</a:t>
            </a:r>
            <a:r>
              <a:rPr lang="en-GB" dirty="0" smtClean="0"/>
              <a:t>Grid</a:t>
            </a:r>
            <a:endParaRPr lang="en-GB" dirty="0"/>
          </a:p>
        </p:txBody>
      </p:sp>
      <p:pic>
        <p:nvPicPr>
          <p:cNvPr id="9" name="Content Placehold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55052"/>
            <a:ext cx="4714568" cy="4543947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1354393" y="2765323"/>
            <a:ext cx="834802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751228" y="4517923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083499" y="4412438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5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Recovery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</a:t>
            </a:r>
            <a:r>
              <a:rPr lang="en-GB" dirty="0" smtClean="0"/>
              <a:t>Grid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065" y="1255052"/>
            <a:ext cx="4844891" cy="4543948"/>
          </a:xfrm>
        </p:spPr>
      </p:pic>
      <p:pic>
        <p:nvPicPr>
          <p:cNvPr id="9" name="Content Placeholder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55052"/>
            <a:ext cx="4714568" cy="4543947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1354393" y="2765323"/>
            <a:ext cx="834802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751228" y="4517923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456582" y="4517922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083499" y="4412438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0800000">
            <a:off x="9465701" y="4279701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818446" y="4412437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538131" y="2635467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Recovery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</a:t>
            </a:r>
            <a:r>
              <a:rPr lang="en-GB" dirty="0" smtClean="0"/>
              <a:t>Grid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065" y="1255052"/>
            <a:ext cx="4844891" cy="4543948"/>
          </a:xfrm>
        </p:spPr>
      </p:pic>
      <p:pic>
        <p:nvPicPr>
          <p:cNvPr id="9" name="Content Placeholder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55052"/>
            <a:ext cx="4714568" cy="4543947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1354393" y="2765323"/>
            <a:ext cx="834802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751228" y="4517923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456582" y="4517922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083499" y="4412438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0800000">
            <a:off x="9465701" y="4279701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818446" y="4412437"/>
            <a:ext cx="627746" cy="904568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538131" y="2635467"/>
            <a:ext cx="388374" cy="1165123"/>
          </a:xfrm>
          <a:prstGeom prst="down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33092" y="2536854"/>
            <a:ext cx="7045753" cy="1569660"/>
          </a:xfrm>
          <a:prstGeom prst="rect">
            <a:avLst/>
          </a:prstGeom>
          <a:solidFill>
            <a:schemeClr val="bg1"/>
          </a:solidFill>
          <a:ln w="539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See dedicated talk from </a:t>
            </a:r>
            <a:r>
              <a:rPr lang="en-GB" sz="2400" b="1" dirty="0"/>
              <a:t>Francisco R. Blanquez </a:t>
            </a:r>
          </a:p>
          <a:p>
            <a:r>
              <a:rPr lang="en-GB" sz="2400" dirty="0"/>
              <a:t>in session:</a:t>
            </a:r>
          </a:p>
          <a:p>
            <a:r>
              <a:rPr lang="en-GB" sz="2400" b="1" dirty="0"/>
              <a:t>Special Technologies: Machine protection, circuit and powering</a:t>
            </a:r>
            <a:r>
              <a:rPr lang="en-GB" sz="2400" dirty="0"/>
              <a:t> Thursday 16:30-16:50</a:t>
            </a:r>
          </a:p>
        </p:txBody>
      </p:sp>
    </p:spTree>
    <p:extLst>
      <p:ext uri="{BB962C8B-B14F-4D97-AF65-F5344CB8AC3E}">
        <p14:creationId xmlns:p14="http://schemas.microsoft.com/office/powerpoint/2010/main" val="36893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R&amp;D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Isolation </a:t>
            </a:r>
          </a:p>
          <a:p>
            <a:r>
              <a:rPr lang="en-GB" dirty="0"/>
              <a:t>Optimal DC voltage </a:t>
            </a:r>
            <a:r>
              <a:rPr lang="en-GB" dirty="0" smtClean="0"/>
              <a:t>level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Protection system</a:t>
            </a:r>
          </a:p>
          <a:p>
            <a:pPr lvl="1"/>
            <a:r>
              <a:rPr lang="en-GB" dirty="0" smtClean="0"/>
              <a:t>Selectivity</a:t>
            </a:r>
          </a:p>
          <a:p>
            <a:pPr lvl="1"/>
            <a:r>
              <a:rPr lang="en-GB" dirty="0" smtClean="0"/>
              <a:t>Short circuit detection and current breaking</a:t>
            </a:r>
          </a:p>
          <a:p>
            <a:r>
              <a:rPr lang="en-GB" dirty="0" smtClean="0"/>
              <a:t>Redundancy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DC Distribution Grid</a:t>
            </a:r>
          </a:p>
        </p:txBody>
      </p:sp>
    </p:spTree>
    <p:extLst>
      <p:ext uri="{BB962C8B-B14F-4D97-AF65-F5344CB8AC3E}">
        <p14:creationId xmlns:p14="http://schemas.microsoft.com/office/powerpoint/2010/main" val="214547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noFill/>
        </p:spPr>
        <p:txBody>
          <a:bodyPr/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  <a:solidFill>
            <a:srgbClr val="FFC000"/>
          </a:solidFill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dirty="0">
                <a:sym typeface="Wingdings" panose="05000000000000000000" pitchFamily="2" charset="2"/>
              </a:rPr>
              <a:t>Dynamic Voltage Restorer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16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290034"/>
              </p:ext>
            </p:extLst>
          </p:nvPr>
        </p:nvGraphicFramePr>
        <p:xfrm>
          <a:off x="2046285" y="1955004"/>
          <a:ext cx="8161768" cy="31873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0726">
                  <a:extLst>
                    <a:ext uri="{9D8B030D-6E8A-4147-A177-3AD203B41FA5}">
                      <a16:colId xmlns:a16="http://schemas.microsoft.com/office/drawing/2014/main" val="41222245"/>
                    </a:ext>
                  </a:extLst>
                </a:gridCol>
                <a:gridCol w="1520158">
                  <a:extLst>
                    <a:ext uri="{9D8B030D-6E8A-4147-A177-3AD203B41FA5}">
                      <a16:colId xmlns:a16="http://schemas.microsoft.com/office/drawing/2014/main" val="2125448476"/>
                    </a:ext>
                  </a:extLst>
                </a:gridCol>
                <a:gridCol w="2040442">
                  <a:extLst>
                    <a:ext uri="{9D8B030D-6E8A-4147-A177-3AD203B41FA5}">
                      <a16:colId xmlns:a16="http://schemas.microsoft.com/office/drawing/2014/main" val="3354511715"/>
                    </a:ext>
                  </a:extLst>
                </a:gridCol>
                <a:gridCol w="2040442">
                  <a:extLst>
                    <a:ext uri="{9D8B030D-6E8A-4147-A177-3AD203B41FA5}">
                      <a16:colId xmlns:a16="http://schemas.microsoft.com/office/drawing/2014/main" val="1957946203"/>
                    </a:ext>
                  </a:extLst>
                </a:gridCol>
              </a:tblGrid>
              <a:tr h="2698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  <a:r>
                        <a:rPr lang="en-GB" sz="1400" baseline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Voltage Restorer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Back-to-Back HVDC Link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DC </a:t>
                      </a: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Distribution Grid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20278"/>
                  </a:ext>
                </a:extLst>
              </a:tr>
              <a:tr h="3378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Transient </a:t>
                      </a: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Voltage Dips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9065275"/>
                  </a:ext>
                </a:extLst>
              </a:tr>
              <a:tr h="6119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Compensation of </a:t>
                      </a: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Pulsating Reactive Power (load side)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Not </a:t>
                      </a:r>
                      <a:r>
                        <a:rPr lang="en-GB" sz="1100" dirty="0" smtClean="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6361552"/>
                  </a:ext>
                </a:extLst>
              </a:tr>
              <a:tr h="5397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Compensation of  </a:t>
                      </a: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Pulsating Active Power</a:t>
                      </a:r>
                      <a:r>
                        <a:rPr lang="en-GB" sz="1400" baseline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 (load side)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Not covered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n>
                            <a:noFill/>
                          </a:ln>
                          <a:effectLst/>
                        </a:rPr>
                        <a:t>covered</a:t>
                      </a:r>
                      <a:endParaRPr lang="en-GB" sz="110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4522137"/>
                  </a:ext>
                </a:extLst>
              </a:tr>
              <a:tr h="2698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Stand-by losses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lang="en-GB" sz="110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1116930"/>
                  </a:ext>
                </a:extLst>
              </a:tr>
              <a:tr h="4731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Technology </a:t>
                      </a: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Readiness Level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Available in industry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Available in industry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Design and standardisation phase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4714402"/>
                  </a:ext>
                </a:extLst>
              </a:tr>
              <a:tr h="2698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Protection </a:t>
                      </a:r>
                      <a:r>
                        <a:rPr lang="en-GB" sz="140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</a:rPr>
                        <a:t>Aspects</a:t>
                      </a:r>
                      <a:endParaRPr lang="en-GB" sz="140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Bypass is needed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Bypass is needed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n>
                            <a:noFill/>
                          </a:ln>
                          <a:effectLst/>
                        </a:rPr>
                        <a:t>In development</a:t>
                      </a:r>
                      <a:endParaRPr lang="en-GB" sz="110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4576915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Comparison and Conclusions </a:t>
            </a:r>
          </a:p>
        </p:txBody>
      </p:sp>
    </p:spTree>
    <p:extLst>
      <p:ext uri="{BB962C8B-B14F-4D97-AF65-F5344CB8AC3E}">
        <p14:creationId xmlns:p14="http://schemas.microsoft.com/office/powerpoint/2010/main" val="327502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Comparison and Conclusions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Power quality is a key aspect </a:t>
            </a:r>
          </a:p>
          <a:p>
            <a:r>
              <a:rPr lang="en-GB" dirty="0" smtClean="0"/>
              <a:t>High number of transient voltage dips expected for FCC</a:t>
            </a:r>
          </a:p>
          <a:p>
            <a:r>
              <a:rPr lang="en-GB" dirty="0" smtClean="0"/>
              <a:t>Three potential solutions</a:t>
            </a:r>
          </a:p>
          <a:p>
            <a:pPr lvl="1"/>
            <a:r>
              <a:rPr lang="en-GB" dirty="0" smtClean="0"/>
              <a:t>Different features</a:t>
            </a:r>
          </a:p>
          <a:p>
            <a:pPr lvl="1"/>
            <a:r>
              <a:rPr lang="en-GB" dirty="0" smtClean="0"/>
              <a:t>Different impacts on the whole FCC distribution network</a:t>
            </a:r>
            <a:endParaRPr lang="en-GB" dirty="0"/>
          </a:p>
          <a:p>
            <a:r>
              <a:rPr lang="en-GB" dirty="0" smtClean="0"/>
              <a:t>For the technical design phase</a:t>
            </a:r>
          </a:p>
          <a:p>
            <a:pPr lvl="1"/>
            <a:r>
              <a:rPr lang="en-GB" dirty="0" smtClean="0"/>
              <a:t>More studies in detail 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ne option has to be chosen</a:t>
            </a:r>
          </a:p>
        </p:txBody>
      </p:sp>
    </p:spTree>
    <p:extLst>
      <p:ext uri="{BB962C8B-B14F-4D97-AF65-F5344CB8AC3E}">
        <p14:creationId xmlns:p14="http://schemas.microsoft.com/office/powerpoint/2010/main" val="22700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noFill/>
        </p:spPr>
        <p:txBody>
          <a:bodyPr/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</p:spPr>
        <p:txBody>
          <a:bodyPr/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</p:spPr>
        <p:txBody>
          <a:bodyPr/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</p:spPr>
        <p:txBody>
          <a:bodyPr/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ym typeface="Wingdings" panose="05000000000000000000" pitchFamily="2" charset="2"/>
              </a:rPr>
              <a:t>Dynamic Voltage Restorer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9503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8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solidFill>
            <a:srgbClr val="FFC000"/>
          </a:solidFill>
          <a:ln w="12700" cap="rnd" cmpd="sng">
            <a:solidFill>
              <a:srgbClr val="FFC000"/>
            </a:solidFill>
            <a:round/>
          </a:ln>
        </p:spPr>
        <p:txBody>
          <a:bodyPr vert="horz" lIns="45720" tIns="0" rIns="45720" bIns="0" anchor="ctr">
            <a:noAutofit/>
          </a:bodyPr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</p:spPr>
        <p:txBody>
          <a:bodyPr/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</p:spPr>
        <p:txBody>
          <a:bodyPr/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</p:spPr>
        <p:txBody>
          <a:bodyPr/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ym typeface="Wingdings" panose="05000000000000000000" pitchFamily="2" charset="2"/>
              </a:rPr>
              <a:t>Dynamic Voltage Restorer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2415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Quality for FCC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FCC demands for an excellent power grid </a:t>
            </a:r>
          </a:p>
          <a:p>
            <a:pPr marL="448056" lvl="1" indent="0">
              <a:buNone/>
            </a:pPr>
            <a:endParaRPr lang="en-GB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Harmonic filtering</a:t>
            </a:r>
          </a:p>
          <a:p>
            <a:r>
              <a:rPr lang="en-GB" dirty="0" smtClean="0"/>
              <a:t>Voltage support/reactive power compensation</a:t>
            </a:r>
          </a:p>
          <a:p>
            <a:r>
              <a:rPr lang="en-GB" dirty="0" smtClean="0"/>
              <a:t>Transient voltage dip mitigation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Introduction to Power Quality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63926"/>
            <a:ext cx="3429000" cy="2571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988" y="1737668"/>
            <a:ext cx="3464013" cy="25980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7187" t="25702" r="5362" b="36579"/>
          <a:stretch/>
        </p:blipFill>
        <p:spPr>
          <a:xfrm>
            <a:off x="1781032" y="1762197"/>
            <a:ext cx="9082585" cy="257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0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Advanced Power-Quality Technologies for Future Circular Collider (FCC)</a:t>
            </a:r>
            <a:endParaRPr lang="en-GB" sz="3200" dirty="0"/>
          </a:p>
        </p:txBody>
      </p:sp>
      <p:sp>
        <p:nvSpPr>
          <p:cNvPr id="5" name="Text Placeholder 4"/>
          <p:cNvSpPr>
            <a:spLocks noGrp="1" noChangeAspect="1"/>
          </p:cNvSpPr>
          <p:nvPr>
            <p:ph type="body" idx="10"/>
          </p:nvPr>
        </p:nvSpPr>
        <p:spPr>
          <a:xfrm>
            <a:off x="2070453" y="1631535"/>
            <a:ext cx="5431725" cy="453600"/>
          </a:xfrm>
          <a:noFill/>
        </p:spPr>
        <p:txBody>
          <a:bodyPr/>
          <a:lstStyle/>
          <a:p>
            <a:r>
              <a:rPr lang="en-GB" sz="1800" dirty="0"/>
              <a:t>Introduction to Power Quality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5058" y="3778474"/>
            <a:ext cx="5427120" cy="453214"/>
          </a:xfrm>
        </p:spPr>
        <p:txBody>
          <a:bodyPr/>
          <a:lstStyle/>
          <a:p>
            <a:r>
              <a:rPr lang="en-GB" sz="1800" dirty="0"/>
              <a:t>Back-to-Back HVDC Link</a:t>
            </a:r>
          </a:p>
        </p:txBody>
      </p:sp>
      <p:sp>
        <p:nvSpPr>
          <p:cNvPr id="7" name="Text Placeholder 6"/>
          <p:cNvSpPr>
            <a:spLocks noGrp="1" noChangeAspect="1"/>
          </p:cNvSpPr>
          <p:nvPr>
            <p:ph type="body" idx="12"/>
          </p:nvPr>
        </p:nvSpPr>
        <p:spPr>
          <a:xfrm>
            <a:off x="2075058" y="5209509"/>
            <a:ext cx="5427119" cy="453163"/>
          </a:xfrm>
        </p:spPr>
        <p:txBody>
          <a:bodyPr/>
          <a:lstStyle/>
          <a:p>
            <a:r>
              <a:rPr lang="en-GB" sz="1800" dirty="0"/>
              <a:t>Comparison and Conclusions </a:t>
            </a:r>
          </a:p>
        </p:txBody>
      </p:sp>
      <p:sp>
        <p:nvSpPr>
          <p:cNvPr id="16" name="Text Placeholder 5"/>
          <p:cNvSpPr txBox="1">
            <a:spLocks noChangeAspect="1"/>
          </p:cNvSpPr>
          <p:nvPr/>
        </p:nvSpPr>
        <p:spPr>
          <a:xfrm>
            <a:off x="2070453" y="2347438"/>
            <a:ext cx="5431724" cy="453214"/>
          </a:xfrm>
          <a:prstGeom prst="rect">
            <a:avLst/>
          </a:prstGeom>
          <a:solidFill>
            <a:srgbClr val="FFC000"/>
          </a:solidFill>
          <a:ln w="12700" cap="rnd" cmpd="sng">
            <a:solidFill>
              <a:srgbClr val="FFC000"/>
            </a:solidFill>
            <a:round/>
          </a:ln>
        </p:spPr>
        <p:txBody>
          <a:bodyPr vert="horz" lIns="45720" tIns="0" rIns="45720" bIns="0" anchor="ctr">
            <a:noAutofit/>
          </a:bodyPr>
          <a:lstStyle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>
                <a:effectLst>
                  <a:reflection endPos="0" dir="5400000" sy="-100000" algn="bl" rotWithShape="0"/>
                </a:effectLst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dirty="0"/>
              <a:t>Transient Voltage Dips</a:t>
            </a:r>
          </a:p>
        </p:txBody>
      </p:sp>
      <p:sp>
        <p:nvSpPr>
          <p:cNvPr id="9" name="Text Placeholder 5"/>
          <p:cNvSpPr>
            <a:spLocks noGrp="1" noChangeAspect="1"/>
          </p:cNvSpPr>
          <p:nvPr>
            <p:ph type="body" idx="11"/>
          </p:nvPr>
        </p:nvSpPr>
        <p:spPr>
          <a:xfrm>
            <a:off x="2070453" y="4493991"/>
            <a:ext cx="5431724" cy="453214"/>
          </a:xfrm>
        </p:spPr>
        <p:txBody>
          <a:bodyPr/>
          <a:lstStyle/>
          <a:p>
            <a:r>
              <a:rPr lang="en-GB" sz="1800" dirty="0"/>
              <a:t>DC Distribution Grid</a:t>
            </a:r>
          </a:p>
        </p:txBody>
      </p:sp>
      <p:sp>
        <p:nvSpPr>
          <p:cNvPr id="10" name="Text Placeholder 5"/>
          <p:cNvSpPr txBox="1">
            <a:spLocks noChangeAspect="1"/>
          </p:cNvSpPr>
          <p:nvPr/>
        </p:nvSpPr>
        <p:spPr>
          <a:xfrm>
            <a:off x="2070453" y="3062956"/>
            <a:ext cx="5431725" cy="4532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ym typeface="Wingdings" panose="05000000000000000000" pitchFamily="2" charset="2"/>
              </a:rPr>
              <a:t>Dynamic Voltage Restorer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4317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Cause and 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Lightning strike in the 400kV overhead lines</a:t>
            </a:r>
          </a:p>
          <a:p>
            <a:r>
              <a:rPr lang="en-GB" dirty="0" smtClean="0"/>
              <a:t>At CERN now: 20-40 events per year</a:t>
            </a:r>
          </a:p>
          <a:p>
            <a:r>
              <a:rPr lang="en-GB" dirty="0" smtClean="0"/>
              <a:t>For FCC expected number of: 100-200 events per year</a:t>
            </a:r>
          </a:p>
          <a:p>
            <a:pPr marL="36576" indent="0">
              <a:buNone/>
            </a:pPr>
            <a:endParaRPr lang="en-GB" dirty="0"/>
          </a:p>
          <a:p>
            <a:pPr marL="749808" lvl="2" indent="0">
              <a:buNone/>
            </a:pP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Transient Voltage Dips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070" y="2897224"/>
            <a:ext cx="4491680" cy="317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Statistics 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Transient Voltage Dips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1" y="1173935"/>
            <a:ext cx="762797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2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 at Equipment-Level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325607"/>
            <a:ext cx="4714103" cy="4667421"/>
          </a:xfrm>
        </p:spPr>
        <p:txBody>
          <a:bodyPr>
            <a:norm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Example: SIRIUS Power Converter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Higher cost and complexity per unit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Each equipment unit has to be upgraded</a:t>
            </a:r>
          </a:p>
          <a:p>
            <a:pPr marL="448056" lvl="1" indent="0">
              <a:buNone/>
            </a:pPr>
            <a:endParaRPr lang="en-GB" dirty="0" smtClean="0"/>
          </a:p>
          <a:p>
            <a:pPr marL="749808" lvl="2" indent="0">
              <a:buNone/>
            </a:pP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Transient Voltage Dips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098" y="1396315"/>
            <a:ext cx="3885898" cy="4466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441" y="4872063"/>
            <a:ext cx="3898557" cy="12691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81855" y="4397226"/>
            <a:ext cx="359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Synergy for cycling operations: energy recovery </a:t>
            </a:r>
          </a:p>
        </p:txBody>
      </p:sp>
      <p:sp>
        <p:nvSpPr>
          <p:cNvPr id="6" name="Oval 5"/>
          <p:cNvSpPr/>
          <p:nvPr/>
        </p:nvSpPr>
        <p:spPr>
          <a:xfrm>
            <a:off x="3948240" y="5350476"/>
            <a:ext cx="1402492" cy="93293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559379" y="3768812"/>
            <a:ext cx="1878227" cy="194618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8765831" y="3581848"/>
            <a:ext cx="1878227" cy="194618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 w="12700">
          <a:solidFill>
            <a:srgbClr val="FFC000"/>
          </a:solidFill>
        </a:ln>
      </a:spPr>
      <a:bodyPr rtlCol="0" anchor="ctr"/>
      <a:lstStyle>
        <a:defPPr algn="ctr">
          <a:defRPr sz="3600" dirty="0">
            <a:solidFill>
              <a:srgbClr val="0055A0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706</Words>
  <Application>Microsoft Office PowerPoint</Application>
  <PresentationFormat>Widescreen</PresentationFormat>
  <Paragraphs>188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GreekC</vt:lpstr>
      <vt:lpstr>Times New Roman</vt:lpstr>
      <vt:lpstr>Wingdings</vt:lpstr>
      <vt:lpstr>1_CERNCorporate4-3</vt:lpstr>
      <vt:lpstr>PowerPoint Presentation</vt:lpstr>
      <vt:lpstr>Advanced Power-Quality Technologies for Future Circular Collider (FCC)</vt:lpstr>
      <vt:lpstr>Advanced Power-Quality Technologies for Future Circular Collider (FCC)</vt:lpstr>
      <vt:lpstr>Advanced Power-Quality Technologies for Future Circular Collider (FCC)</vt:lpstr>
      <vt:lpstr>Power Quality for FCC</vt:lpstr>
      <vt:lpstr>Advanced Power-Quality Technologies for Future Circular Collider (FCC)</vt:lpstr>
      <vt:lpstr>Main Cause and Numbers</vt:lpstr>
      <vt:lpstr>Statistics </vt:lpstr>
      <vt:lpstr>Mitigation at Equipment-Level</vt:lpstr>
      <vt:lpstr>Mitigation at System-Level</vt:lpstr>
      <vt:lpstr>Advanced Power-Quality Technologies for Future Circular Collider (FCC)</vt:lpstr>
      <vt:lpstr>Main Features</vt:lpstr>
      <vt:lpstr>Operational Principle</vt:lpstr>
      <vt:lpstr>Applied for FCC</vt:lpstr>
      <vt:lpstr>Advanced Power-Quality Technologies for Future Circular Collider (FCC)</vt:lpstr>
      <vt:lpstr>Main Features</vt:lpstr>
      <vt:lpstr>System Design Considerations </vt:lpstr>
      <vt:lpstr>Applied for FCC</vt:lpstr>
      <vt:lpstr>Advanced Power-Quality Technologies for Future Circular Collider (FCC)</vt:lpstr>
      <vt:lpstr>Main Features</vt:lpstr>
      <vt:lpstr>Energy Recovery</vt:lpstr>
      <vt:lpstr>Energy Recovery</vt:lpstr>
      <vt:lpstr>Energy Recovery</vt:lpstr>
      <vt:lpstr>Energy Recovery</vt:lpstr>
      <vt:lpstr>Energy Recovery</vt:lpstr>
      <vt:lpstr>R&amp;D Aspects</vt:lpstr>
      <vt:lpstr>Advanced Power-Quality Technologies for Future Circular Collider (FCC)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Charles-Mathieu Genton</dc:creator>
  <cp:lastModifiedBy>Thomas Hohn</cp:lastModifiedBy>
  <cp:revision>1101</cp:revision>
  <cp:lastPrinted>2017-09-15T08:53:17Z</cp:lastPrinted>
  <dcterms:created xsi:type="dcterms:W3CDTF">2014-06-03T09:09:12Z</dcterms:created>
  <dcterms:modified xsi:type="dcterms:W3CDTF">2018-04-06T15:37:57Z</dcterms:modified>
</cp:coreProperties>
</file>